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53"/>
  </p:notesMasterIdLst>
  <p:sldIdLst>
    <p:sldId id="681" r:id="rId3"/>
    <p:sldId id="261" r:id="rId4"/>
    <p:sldId id="286" r:id="rId5"/>
    <p:sldId id="660" r:id="rId6"/>
    <p:sldId id="673" r:id="rId7"/>
    <p:sldId id="664" r:id="rId8"/>
    <p:sldId id="667" r:id="rId9"/>
    <p:sldId id="281" r:id="rId10"/>
    <p:sldId id="646" r:id="rId11"/>
    <p:sldId id="669" r:id="rId12"/>
    <p:sldId id="671" r:id="rId13"/>
    <p:sldId id="665" r:id="rId14"/>
    <p:sldId id="332" r:id="rId15"/>
    <p:sldId id="668" r:id="rId16"/>
    <p:sldId id="688" r:id="rId17"/>
    <p:sldId id="684" r:id="rId18"/>
    <p:sldId id="687" r:id="rId19"/>
    <p:sldId id="645" r:id="rId20"/>
    <p:sldId id="292" r:id="rId21"/>
    <p:sldId id="264" r:id="rId22"/>
    <p:sldId id="663" r:id="rId23"/>
    <p:sldId id="672" r:id="rId24"/>
    <p:sldId id="662" r:id="rId25"/>
    <p:sldId id="656" r:id="rId26"/>
    <p:sldId id="685" r:id="rId27"/>
    <p:sldId id="285" r:id="rId28"/>
    <p:sldId id="339" r:id="rId29"/>
    <p:sldId id="675" r:id="rId30"/>
    <p:sldId id="338" r:id="rId31"/>
    <p:sldId id="683" r:id="rId32"/>
    <p:sldId id="336" r:id="rId33"/>
    <p:sldId id="682" r:id="rId34"/>
    <p:sldId id="324" r:id="rId35"/>
    <p:sldId id="291" r:id="rId36"/>
    <p:sldId id="287" r:id="rId37"/>
    <p:sldId id="288" r:id="rId38"/>
    <p:sldId id="328" r:id="rId39"/>
    <p:sldId id="266" r:id="rId40"/>
    <p:sldId id="647" r:id="rId41"/>
    <p:sldId id="654" r:id="rId42"/>
    <p:sldId id="658" r:id="rId43"/>
    <p:sldId id="325" r:id="rId44"/>
    <p:sldId id="676" r:id="rId45"/>
    <p:sldId id="677" r:id="rId46"/>
    <p:sldId id="323" r:id="rId47"/>
    <p:sldId id="678" r:id="rId48"/>
    <p:sldId id="320" r:id="rId49"/>
    <p:sldId id="679" r:id="rId50"/>
    <p:sldId id="257" r:id="rId51"/>
    <p:sldId id="256" r:id="rId52"/>
  </p:sldIdLst>
  <p:sldSz cx="9144000" cy="5143500" type="screen16x9"/>
  <p:notesSz cx="6858000" cy="9144000"/>
  <p:defaultTextStyle>
    <a:defPPr>
      <a:defRPr lang="en-FR"/>
    </a:defPPr>
    <a:lvl1pPr marL="0" algn="l" defTabSz="685722" rtl="0" eaLnBrk="1" latinLnBrk="0" hangingPunct="1">
      <a:defRPr sz="1350" kern="1200">
        <a:solidFill>
          <a:schemeClr val="tx1"/>
        </a:solidFill>
        <a:latin typeface="+mn-lt"/>
        <a:ea typeface="+mn-ea"/>
        <a:cs typeface="+mn-cs"/>
      </a:defRPr>
    </a:lvl1pPr>
    <a:lvl2pPr marL="342861" algn="l" defTabSz="685722" rtl="0" eaLnBrk="1" latinLnBrk="0" hangingPunct="1">
      <a:defRPr sz="1350" kern="1200">
        <a:solidFill>
          <a:schemeClr val="tx1"/>
        </a:solidFill>
        <a:latin typeface="+mn-lt"/>
        <a:ea typeface="+mn-ea"/>
        <a:cs typeface="+mn-cs"/>
      </a:defRPr>
    </a:lvl2pPr>
    <a:lvl3pPr marL="685722" algn="l" defTabSz="685722" rtl="0" eaLnBrk="1" latinLnBrk="0" hangingPunct="1">
      <a:defRPr sz="1350" kern="1200">
        <a:solidFill>
          <a:schemeClr val="tx1"/>
        </a:solidFill>
        <a:latin typeface="+mn-lt"/>
        <a:ea typeface="+mn-ea"/>
        <a:cs typeface="+mn-cs"/>
      </a:defRPr>
    </a:lvl3pPr>
    <a:lvl4pPr marL="1028583" algn="l" defTabSz="685722" rtl="0" eaLnBrk="1" latinLnBrk="0" hangingPunct="1">
      <a:defRPr sz="1350" kern="1200">
        <a:solidFill>
          <a:schemeClr val="tx1"/>
        </a:solidFill>
        <a:latin typeface="+mn-lt"/>
        <a:ea typeface="+mn-ea"/>
        <a:cs typeface="+mn-cs"/>
      </a:defRPr>
    </a:lvl4pPr>
    <a:lvl5pPr marL="1371444" algn="l" defTabSz="685722" rtl="0" eaLnBrk="1" latinLnBrk="0" hangingPunct="1">
      <a:defRPr sz="1350" kern="1200">
        <a:solidFill>
          <a:schemeClr val="tx1"/>
        </a:solidFill>
        <a:latin typeface="+mn-lt"/>
        <a:ea typeface="+mn-ea"/>
        <a:cs typeface="+mn-cs"/>
      </a:defRPr>
    </a:lvl5pPr>
    <a:lvl6pPr marL="1714305" algn="l" defTabSz="685722" rtl="0" eaLnBrk="1" latinLnBrk="0" hangingPunct="1">
      <a:defRPr sz="1350" kern="1200">
        <a:solidFill>
          <a:schemeClr val="tx1"/>
        </a:solidFill>
        <a:latin typeface="+mn-lt"/>
        <a:ea typeface="+mn-ea"/>
        <a:cs typeface="+mn-cs"/>
      </a:defRPr>
    </a:lvl6pPr>
    <a:lvl7pPr marL="2057166" algn="l" defTabSz="685722" rtl="0" eaLnBrk="1" latinLnBrk="0" hangingPunct="1">
      <a:defRPr sz="1350" kern="1200">
        <a:solidFill>
          <a:schemeClr val="tx1"/>
        </a:solidFill>
        <a:latin typeface="+mn-lt"/>
        <a:ea typeface="+mn-ea"/>
        <a:cs typeface="+mn-cs"/>
      </a:defRPr>
    </a:lvl7pPr>
    <a:lvl8pPr marL="2400027" algn="l" defTabSz="685722" rtl="0" eaLnBrk="1" latinLnBrk="0" hangingPunct="1">
      <a:defRPr sz="1350" kern="1200">
        <a:solidFill>
          <a:schemeClr val="tx1"/>
        </a:solidFill>
        <a:latin typeface="+mn-lt"/>
        <a:ea typeface="+mn-ea"/>
        <a:cs typeface="+mn-cs"/>
      </a:defRPr>
    </a:lvl8pPr>
    <a:lvl9pPr marL="2742888" algn="l" defTabSz="685722"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536"/>
    <p:restoredTop sz="96405"/>
  </p:normalViewPr>
  <p:slideViewPr>
    <p:cSldViewPr snapToGrid="0" snapToObjects="1">
      <p:cViewPr>
        <p:scale>
          <a:sx n="131" d="100"/>
          <a:sy n="131" d="100"/>
        </p:scale>
        <p:origin x="640" y="106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charts/_rels/chart1.xml.rels><?xml version="1.0" encoding="UTF-8" standalone="yes"?>
<Relationships xmlns="http://schemas.openxmlformats.org/package/2006/relationships"><Relationship Id="rId3" Type="http://schemas.openxmlformats.org/officeDocument/2006/relationships/oleObject" Target="file:////Users/diaconu/work/computing/DPHEP%20BLUE/INSPIRE_SEARCH_datapreservation_opendata_202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80" b="0" i="0" u="none" strike="noStrike" kern="1200" spc="0" baseline="0">
                <a:solidFill>
                  <a:schemeClr val="tx1">
                    <a:lumMod val="65000"/>
                    <a:lumOff val="35000"/>
                  </a:schemeClr>
                </a:solidFill>
                <a:latin typeface="+mn-lt"/>
                <a:ea typeface="+mn-ea"/>
                <a:cs typeface="+mn-cs"/>
              </a:defRPr>
            </a:pPr>
            <a:r>
              <a:rPr lang="en-GB"/>
              <a:t>Inspirehep Search June 18 2024</a:t>
            </a:r>
          </a:p>
        </c:rich>
      </c:tx>
      <c:overlay val="0"/>
      <c:spPr>
        <a:noFill/>
        <a:ln>
          <a:noFill/>
        </a:ln>
        <a:effectLst/>
      </c:spPr>
      <c:txPr>
        <a:bodyPr rot="0" spcFirstLastPara="1" vertOverflow="ellipsis" vert="horz" wrap="square" anchor="ctr" anchorCtr="1"/>
        <a:lstStyle/>
        <a:p>
          <a:pPr>
            <a:defRPr sz="1080" b="0"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manualLayout>
          <c:layoutTarget val="inner"/>
          <c:xMode val="edge"/>
          <c:yMode val="edge"/>
          <c:x val="5.2264111920343914E-2"/>
          <c:y val="0.14797254329344015"/>
          <c:w val="0.92709798939297694"/>
          <c:h val="0.66167933514376565"/>
        </c:manualLayout>
      </c:layout>
      <c:barChart>
        <c:barDir val="col"/>
        <c:grouping val="clustered"/>
        <c:varyColors val="0"/>
        <c:ser>
          <c:idx val="0"/>
          <c:order val="0"/>
          <c:tx>
            <c:strRef>
              <c:f>Sheet1!$B$2</c:f>
              <c:strCache>
                <c:ptCount val="1"/>
                <c:pt idx="0">
                  <c:v>find t "data preservation"
39 results</c:v>
                </c:pt>
              </c:strCache>
            </c:strRef>
          </c:tx>
          <c:spPr>
            <a:solidFill>
              <a:schemeClr val="accent1"/>
            </a:solidFill>
            <a:ln>
              <a:noFill/>
            </a:ln>
            <a:effectLst/>
          </c:spPr>
          <c:invertIfNegative val="0"/>
          <c:cat>
            <c:numRef>
              <c:f>Sheet1!$A$3:$A$19</c:f>
              <c:numCache>
                <c:formatCode>General</c:formatCode>
                <c:ptCount val="17"/>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numRef>
          </c:cat>
          <c:val>
            <c:numRef>
              <c:f>Sheet1!$B$3:$B$19</c:f>
              <c:numCache>
                <c:formatCode>General</c:formatCode>
                <c:ptCount val="17"/>
                <c:pt idx="0">
                  <c:v>2</c:v>
                </c:pt>
                <c:pt idx="1">
                  <c:v>4</c:v>
                </c:pt>
                <c:pt idx="2">
                  <c:v>2</c:v>
                </c:pt>
                <c:pt idx="3">
                  <c:v>4</c:v>
                </c:pt>
                <c:pt idx="4">
                  <c:v>8</c:v>
                </c:pt>
                <c:pt idx="5">
                  <c:v>3</c:v>
                </c:pt>
                <c:pt idx="6">
                  <c:v>2</c:v>
                </c:pt>
                <c:pt idx="7">
                  <c:v>5</c:v>
                </c:pt>
                <c:pt idx="8">
                  <c:v>1</c:v>
                </c:pt>
                <c:pt idx="9">
                  <c:v>1</c:v>
                </c:pt>
                <c:pt idx="10">
                  <c:v>3</c:v>
                </c:pt>
                <c:pt idx="11">
                  <c:v>1</c:v>
                </c:pt>
                <c:pt idx="12">
                  <c:v>1</c:v>
                </c:pt>
                <c:pt idx="13">
                  <c:v>0</c:v>
                </c:pt>
                <c:pt idx="14">
                  <c:v>1</c:v>
                </c:pt>
                <c:pt idx="15">
                  <c:v>1</c:v>
                </c:pt>
                <c:pt idx="16">
                  <c:v>0</c:v>
                </c:pt>
              </c:numCache>
            </c:numRef>
          </c:val>
          <c:extLst>
            <c:ext xmlns:c16="http://schemas.microsoft.com/office/drawing/2014/chart" uri="{C3380CC4-5D6E-409C-BE32-E72D297353CC}">
              <c16:uniqueId val="{00000000-5FD5-E248-BC59-AF9D15A9E0D1}"/>
            </c:ext>
          </c:extLst>
        </c:ser>
        <c:ser>
          <c:idx val="1"/>
          <c:order val="1"/>
          <c:tx>
            <c:strRef>
              <c:f>Sheet1!$C$2</c:f>
              <c:strCache>
                <c:ptCount val="1"/>
                <c:pt idx="0">
                  <c:v>find t "open data"
59 results</c:v>
                </c:pt>
              </c:strCache>
            </c:strRef>
          </c:tx>
          <c:spPr>
            <a:solidFill>
              <a:schemeClr val="accent2"/>
            </a:solidFill>
            <a:ln>
              <a:noFill/>
            </a:ln>
            <a:effectLst/>
          </c:spPr>
          <c:invertIfNegative val="0"/>
          <c:cat>
            <c:numRef>
              <c:f>Sheet1!$A$3:$A$19</c:f>
              <c:numCache>
                <c:formatCode>General</c:formatCode>
                <c:ptCount val="17"/>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numRef>
          </c:cat>
          <c:val>
            <c:numRef>
              <c:f>Sheet1!$C$3:$C$19</c:f>
              <c:numCache>
                <c:formatCode>General</c:formatCode>
                <c:ptCount val="17"/>
                <c:pt idx="0">
                  <c:v>0</c:v>
                </c:pt>
                <c:pt idx="1">
                  <c:v>0</c:v>
                </c:pt>
                <c:pt idx="2">
                  <c:v>0</c:v>
                </c:pt>
                <c:pt idx="3">
                  <c:v>0</c:v>
                </c:pt>
                <c:pt idx="4">
                  <c:v>0</c:v>
                </c:pt>
                <c:pt idx="5">
                  <c:v>1</c:v>
                </c:pt>
                <c:pt idx="6">
                  <c:v>0</c:v>
                </c:pt>
                <c:pt idx="7">
                  <c:v>1</c:v>
                </c:pt>
                <c:pt idx="8">
                  <c:v>2</c:v>
                </c:pt>
                <c:pt idx="9">
                  <c:v>6</c:v>
                </c:pt>
                <c:pt idx="10">
                  <c:v>2</c:v>
                </c:pt>
                <c:pt idx="11">
                  <c:v>6</c:v>
                </c:pt>
                <c:pt idx="12">
                  <c:v>8</c:v>
                </c:pt>
                <c:pt idx="13">
                  <c:v>14</c:v>
                </c:pt>
                <c:pt idx="14">
                  <c:v>6</c:v>
                </c:pt>
                <c:pt idx="15">
                  <c:v>11</c:v>
                </c:pt>
                <c:pt idx="16">
                  <c:v>2</c:v>
                </c:pt>
              </c:numCache>
            </c:numRef>
          </c:val>
          <c:extLst>
            <c:ext xmlns:c16="http://schemas.microsoft.com/office/drawing/2014/chart" uri="{C3380CC4-5D6E-409C-BE32-E72D297353CC}">
              <c16:uniqueId val="{00000001-5FD5-E248-BC59-AF9D15A9E0D1}"/>
            </c:ext>
          </c:extLst>
        </c:ser>
        <c:dLbls>
          <c:showLegendKey val="0"/>
          <c:showVal val="0"/>
          <c:showCatName val="0"/>
          <c:showSerName val="0"/>
          <c:showPercent val="0"/>
          <c:showBubbleSize val="0"/>
        </c:dLbls>
        <c:gapWidth val="219"/>
        <c:axId val="311773072"/>
        <c:axId val="877449504"/>
      </c:barChart>
      <c:catAx>
        <c:axId val="311773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877449504"/>
        <c:crosses val="autoZero"/>
        <c:auto val="1"/>
        <c:lblAlgn val="ctr"/>
        <c:lblOffset val="100"/>
        <c:noMultiLvlLbl val="0"/>
      </c:catAx>
      <c:valAx>
        <c:axId val="8774495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311773072"/>
        <c:crosses val="autoZero"/>
        <c:crossBetween val="between"/>
      </c:valAx>
      <c:spPr>
        <a:noFill/>
        <a:ln>
          <a:noFill/>
        </a:ln>
        <a:effectLst/>
      </c:spPr>
    </c:plotArea>
    <c:legend>
      <c:legendPos val="b"/>
      <c:layout>
        <c:manualLayout>
          <c:xMode val="edge"/>
          <c:yMode val="edge"/>
          <c:x val="5.6376179994386266E-2"/>
          <c:y val="0.15021738833772297"/>
          <c:w val="0.91876290791981208"/>
          <c:h val="0.211877072558304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pPr>
      <a:endParaRPr lang="en-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FR"/>
        </a:p>
      </c:txPr>
    </c:title>
    <c:autoTitleDeleted val="0"/>
    <c:plotArea>
      <c:layout/>
      <c:lineChart>
        <c:grouping val="standard"/>
        <c:varyColors val="0"/>
        <c:ser>
          <c:idx val="0"/>
          <c:order val="0"/>
          <c:tx>
            <c:strRef>
              <c:f>Sheet1!$J$1</c:f>
              <c:strCache>
                <c:ptCount val="1"/>
                <c:pt idx="0">
                  <c:v>BABAR</c:v>
                </c:pt>
              </c:strCache>
            </c:strRef>
          </c:tx>
          <c:spPr>
            <a:ln w="3175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Sheet1!$I$2:$I$18</c:f>
              <c:numCache>
                <c:formatCode>General</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Sheet1!$J$2:$J$18</c:f>
              <c:numCache>
                <c:formatCode>General</c:formatCode>
                <c:ptCount val="17"/>
                <c:pt idx="0">
                  <c:v>23</c:v>
                </c:pt>
                <c:pt idx="1">
                  <c:v>12</c:v>
                </c:pt>
                <c:pt idx="2">
                  <c:v>47</c:v>
                </c:pt>
                <c:pt idx="3">
                  <c:v>53</c:v>
                </c:pt>
                <c:pt idx="4">
                  <c:v>54</c:v>
                </c:pt>
                <c:pt idx="5">
                  <c:v>73</c:v>
                </c:pt>
                <c:pt idx="6">
                  <c:v>74</c:v>
                </c:pt>
                <c:pt idx="7">
                  <c:v>57</c:v>
                </c:pt>
                <c:pt idx="8">
                  <c:v>40</c:v>
                </c:pt>
                <c:pt idx="9">
                  <c:v>32</c:v>
                </c:pt>
                <c:pt idx="10">
                  <c:v>27</c:v>
                </c:pt>
                <c:pt idx="11">
                  <c:v>32</c:v>
                </c:pt>
                <c:pt idx="12">
                  <c:v>21</c:v>
                </c:pt>
                <c:pt idx="13">
                  <c:v>13</c:v>
                </c:pt>
                <c:pt idx="14">
                  <c:v>8</c:v>
                </c:pt>
                <c:pt idx="15">
                  <c:v>7</c:v>
                </c:pt>
                <c:pt idx="16">
                  <c:v>1</c:v>
                </c:pt>
              </c:numCache>
            </c:numRef>
          </c:val>
          <c:smooth val="0"/>
          <c:extLst>
            <c:ext xmlns:c16="http://schemas.microsoft.com/office/drawing/2014/chart" uri="{C3380CC4-5D6E-409C-BE32-E72D297353CC}">
              <c16:uniqueId val="{00000000-EF04-A342-9A0C-B84DAB99886D}"/>
            </c:ext>
          </c:extLst>
        </c:ser>
        <c:dLbls>
          <c:dLblPos val="ctr"/>
          <c:showLegendKey val="0"/>
          <c:showVal val="1"/>
          <c:showCatName val="0"/>
          <c:showSerName val="0"/>
          <c:showPercent val="0"/>
          <c:showBubbleSize val="0"/>
        </c:dLbls>
        <c:smooth val="0"/>
        <c:axId val="130413968"/>
        <c:axId val="130395168"/>
      </c:lineChart>
      <c:catAx>
        <c:axId val="130413968"/>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130395168"/>
        <c:crosses val="autoZero"/>
        <c:auto val="1"/>
        <c:lblAlgn val="ctr"/>
        <c:lblOffset val="100"/>
        <c:noMultiLvlLbl val="0"/>
      </c:catAx>
      <c:valAx>
        <c:axId val="13039516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FR"/>
          </a:p>
        </c:txPr>
        <c:crossAx val="130413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scatterChart>
        <c:scatterStyle val="lineMarker"/>
        <c:varyColors val="0"/>
        <c:ser>
          <c:idx val="0"/>
          <c:order val="0"/>
          <c:tx>
            <c:strRef>
              <c:f>Sheet1!$B$17</c:f>
              <c:strCache>
                <c:ptCount val="1"/>
                <c:pt idx="0">
                  <c:v>ALEPH</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Sheet1!$A$18:$A$40</c:f>
              <c:numCache>
                <c:formatCode>General</c:formatCode>
                <c:ptCount val="23"/>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2009</c:v>
                </c:pt>
                <c:pt idx="21">
                  <c:v>2010</c:v>
                </c:pt>
                <c:pt idx="22">
                  <c:v>2013</c:v>
                </c:pt>
              </c:numCache>
            </c:numRef>
          </c:xVal>
          <c:yVal>
            <c:numRef>
              <c:f>Sheet1!$B$18:$B$40</c:f>
              <c:numCache>
                <c:formatCode>General</c:formatCode>
                <c:ptCount val="23"/>
                <c:pt idx="1">
                  <c:v>9</c:v>
                </c:pt>
                <c:pt idx="2">
                  <c:v>15</c:v>
                </c:pt>
                <c:pt idx="3">
                  <c:v>18</c:v>
                </c:pt>
                <c:pt idx="4">
                  <c:v>18</c:v>
                </c:pt>
                <c:pt idx="5">
                  <c:v>20</c:v>
                </c:pt>
                <c:pt idx="6">
                  <c:v>18</c:v>
                </c:pt>
                <c:pt idx="7">
                  <c:v>26</c:v>
                </c:pt>
                <c:pt idx="8">
                  <c:v>28</c:v>
                </c:pt>
                <c:pt idx="9">
                  <c:v>33</c:v>
                </c:pt>
                <c:pt idx="10">
                  <c:v>28</c:v>
                </c:pt>
                <c:pt idx="11">
                  <c:v>32</c:v>
                </c:pt>
                <c:pt idx="12">
                  <c:v>24</c:v>
                </c:pt>
                <c:pt idx="13">
                  <c:v>17</c:v>
                </c:pt>
                <c:pt idx="14">
                  <c:v>17</c:v>
                </c:pt>
                <c:pt idx="15">
                  <c:v>10</c:v>
                </c:pt>
                <c:pt idx="16">
                  <c:v>7</c:v>
                </c:pt>
                <c:pt idx="17">
                  <c:v>2</c:v>
                </c:pt>
                <c:pt idx="18">
                  <c:v>7</c:v>
                </c:pt>
                <c:pt idx="19">
                  <c:v>2</c:v>
                </c:pt>
                <c:pt idx="20">
                  <c:v>1</c:v>
                </c:pt>
                <c:pt idx="21">
                  <c:v>1</c:v>
                </c:pt>
                <c:pt idx="22">
                  <c:v>2</c:v>
                </c:pt>
              </c:numCache>
            </c:numRef>
          </c:yVal>
          <c:smooth val="0"/>
          <c:extLst>
            <c:ext xmlns:c16="http://schemas.microsoft.com/office/drawing/2014/chart" uri="{C3380CC4-5D6E-409C-BE32-E72D297353CC}">
              <c16:uniqueId val="{00000000-5923-B54A-B8E0-BA568895578A}"/>
            </c:ext>
          </c:extLst>
        </c:ser>
        <c:dLbls>
          <c:showLegendKey val="0"/>
          <c:showVal val="0"/>
          <c:showCatName val="0"/>
          <c:showSerName val="0"/>
          <c:showPercent val="0"/>
          <c:showBubbleSize val="0"/>
        </c:dLbls>
        <c:axId val="130221840"/>
        <c:axId val="106764800"/>
      </c:scatterChart>
      <c:valAx>
        <c:axId val="1302218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06764800"/>
        <c:crosses val="autoZero"/>
        <c:crossBetween val="midCat"/>
      </c:valAx>
      <c:valAx>
        <c:axId val="106764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302218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HERA</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lineChart>
        <c:grouping val="standard"/>
        <c:varyColors val="0"/>
        <c:ser>
          <c:idx val="0"/>
          <c:order val="0"/>
          <c:tx>
            <c:strRef>
              <c:f>Sheet1!$F$15</c:f>
              <c:strCache>
                <c:ptCount val="1"/>
                <c:pt idx="0">
                  <c:v>ZEUS</c:v>
                </c:pt>
              </c:strCache>
            </c:strRef>
          </c:tx>
          <c:spPr>
            <a:ln w="28575" cap="rnd">
              <a:solidFill>
                <a:schemeClr val="accent1"/>
              </a:solidFill>
              <a:round/>
            </a:ln>
            <a:effectLst/>
          </c:spPr>
          <c:marker>
            <c:symbol val="none"/>
          </c:marker>
          <c:cat>
            <c:numRef>
              <c:f>Sheet1!$E$16:$E$40</c:f>
              <c:numCache>
                <c:formatCode>General</c:formatCode>
                <c:ptCount val="25"/>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numCache>
            </c:numRef>
          </c:cat>
          <c:val>
            <c:numRef>
              <c:f>Sheet1!$F$16:$F$40</c:f>
              <c:numCache>
                <c:formatCode>General</c:formatCode>
                <c:ptCount val="25"/>
                <c:pt idx="0">
                  <c:v>3</c:v>
                </c:pt>
                <c:pt idx="1">
                  <c:v>7</c:v>
                </c:pt>
                <c:pt idx="2">
                  <c:v>8</c:v>
                </c:pt>
                <c:pt idx="3">
                  <c:v>17</c:v>
                </c:pt>
                <c:pt idx="4">
                  <c:v>10</c:v>
                </c:pt>
                <c:pt idx="5">
                  <c:v>17</c:v>
                </c:pt>
                <c:pt idx="6">
                  <c:v>11</c:v>
                </c:pt>
                <c:pt idx="7">
                  <c:v>12</c:v>
                </c:pt>
                <c:pt idx="8">
                  <c:v>9</c:v>
                </c:pt>
                <c:pt idx="9">
                  <c:v>12</c:v>
                </c:pt>
                <c:pt idx="10">
                  <c:v>16</c:v>
                </c:pt>
                <c:pt idx="11">
                  <c:v>17</c:v>
                </c:pt>
                <c:pt idx="12">
                  <c:v>9</c:v>
                </c:pt>
                <c:pt idx="13">
                  <c:v>10</c:v>
                </c:pt>
                <c:pt idx="14">
                  <c:v>11</c:v>
                </c:pt>
                <c:pt idx="15">
                  <c:v>13</c:v>
                </c:pt>
                <c:pt idx="16">
                  <c:v>18</c:v>
                </c:pt>
                <c:pt idx="17">
                  <c:v>14</c:v>
                </c:pt>
                <c:pt idx="18">
                  <c:v>7</c:v>
                </c:pt>
                <c:pt idx="19">
                  <c:v>6</c:v>
                </c:pt>
                <c:pt idx="20">
                  <c:v>9</c:v>
                </c:pt>
                <c:pt idx="21">
                  <c:v>5</c:v>
                </c:pt>
                <c:pt idx="22">
                  <c:v>4</c:v>
                </c:pt>
                <c:pt idx="23">
                  <c:v>3</c:v>
                </c:pt>
                <c:pt idx="24">
                  <c:v>4</c:v>
                </c:pt>
              </c:numCache>
            </c:numRef>
          </c:val>
          <c:smooth val="0"/>
          <c:extLst>
            <c:ext xmlns:c16="http://schemas.microsoft.com/office/drawing/2014/chart" uri="{C3380CC4-5D6E-409C-BE32-E72D297353CC}">
              <c16:uniqueId val="{00000000-E9C2-3942-A398-7E369ACAA351}"/>
            </c:ext>
          </c:extLst>
        </c:ser>
        <c:ser>
          <c:idx val="1"/>
          <c:order val="1"/>
          <c:tx>
            <c:strRef>
              <c:f>Sheet1!$G$15</c:f>
              <c:strCache>
                <c:ptCount val="1"/>
                <c:pt idx="0">
                  <c:v>H1</c:v>
                </c:pt>
              </c:strCache>
            </c:strRef>
          </c:tx>
          <c:spPr>
            <a:ln w="28575" cap="rnd">
              <a:solidFill>
                <a:schemeClr val="accent2"/>
              </a:solidFill>
              <a:round/>
            </a:ln>
            <a:effectLst/>
          </c:spPr>
          <c:marker>
            <c:symbol val="none"/>
          </c:marker>
          <c:cat>
            <c:numRef>
              <c:f>Sheet1!$E$16:$E$40</c:f>
              <c:numCache>
                <c:formatCode>General</c:formatCode>
                <c:ptCount val="25"/>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numCache>
            </c:numRef>
          </c:cat>
          <c:val>
            <c:numRef>
              <c:f>Sheet1!$G$16:$G$40</c:f>
              <c:numCache>
                <c:formatCode>General</c:formatCode>
                <c:ptCount val="25"/>
                <c:pt idx="0">
                  <c:v>4</c:v>
                </c:pt>
                <c:pt idx="1">
                  <c:v>5</c:v>
                </c:pt>
                <c:pt idx="2">
                  <c:v>10</c:v>
                </c:pt>
                <c:pt idx="3">
                  <c:v>15</c:v>
                </c:pt>
                <c:pt idx="4">
                  <c:v>16</c:v>
                </c:pt>
                <c:pt idx="5">
                  <c:v>13</c:v>
                </c:pt>
                <c:pt idx="6">
                  <c:v>13</c:v>
                </c:pt>
                <c:pt idx="7">
                  <c:v>8</c:v>
                </c:pt>
                <c:pt idx="8">
                  <c:v>11</c:v>
                </c:pt>
                <c:pt idx="9">
                  <c:v>11</c:v>
                </c:pt>
                <c:pt idx="10">
                  <c:v>11</c:v>
                </c:pt>
                <c:pt idx="11">
                  <c:v>8</c:v>
                </c:pt>
                <c:pt idx="12">
                  <c:v>13</c:v>
                </c:pt>
                <c:pt idx="13">
                  <c:v>10</c:v>
                </c:pt>
                <c:pt idx="14">
                  <c:v>11</c:v>
                </c:pt>
                <c:pt idx="15">
                  <c:v>9</c:v>
                </c:pt>
                <c:pt idx="16">
                  <c:v>11</c:v>
                </c:pt>
                <c:pt idx="17">
                  <c:v>16</c:v>
                </c:pt>
                <c:pt idx="18">
                  <c:v>5</c:v>
                </c:pt>
                <c:pt idx="19">
                  <c:v>9</c:v>
                </c:pt>
                <c:pt idx="20">
                  <c:v>7</c:v>
                </c:pt>
                <c:pt idx="21">
                  <c:v>3</c:v>
                </c:pt>
                <c:pt idx="22">
                  <c:v>4</c:v>
                </c:pt>
                <c:pt idx="23">
                  <c:v>3</c:v>
                </c:pt>
                <c:pt idx="24">
                  <c:v>2</c:v>
                </c:pt>
              </c:numCache>
            </c:numRef>
          </c:val>
          <c:smooth val="0"/>
          <c:extLst>
            <c:ext xmlns:c16="http://schemas.microsoft.com/office/drawing/2014/chart" uri="{C3380CC4-5D6E-409C-BE32-E72D297353CC}">
              <c16:uniqueId val="{00000001-E9C2-3942-A398-7E369ACAA351}"/>
            </c:ext>
          </c:extLst>
        </c:ser>
        <c:dLbls>
          <c:showLegendKey val="0"/>
          <c:showVal val="0"/>
          <c:showCatName val="0"/>
          <c:showSerName val="0"/>
          <c:showPercent val="0"/>
          <c:showBubbleSize val="0"/>
        </c:dLbls>
        <c:smooth val="0"/>
        <c:axId val="150541440"/>
        <c:axId val="150498112"/>
      </c:lineChart>
      <c:catAx>
        <c:axId val="150541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498112"/>
        <c:crosses val="autoZero"/>
        <c:auto val="1"/>
        <c:lblAlgn val="ctr"/>
        <c:lblOffset val="100"/>
        <c:noMultiLvlLbl val="0"/>
      </c:catAx>
      <c:valAx>
        <c:axId val="150498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5414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Tevatron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FR"/>
        </a:p>
      </c:txPr>
    </c:title>
    <c:autoTitleDeleted val="0"/>
    <c:plotArea>
      <c:layout/>
      <c:lineChart>
        <c:grouping val="standard"/>
        <c:varyColors val="0"/>
        <c:ser>
          <c:idx val="0"/>
          <c:order val="0"/>
          <c:tx>
            <c:strRef>
              <c:f>Sheet1!$B$62</c:f>
              <c:strCache>
                <c:ptCount val="1"/>
                <c:pt idx="0">
                  <c:v>CDF</c:v>
                </c:pt>
              </c:strCache>
            </c:strRef>
          </c:tx>
          <c:spPr>
            <a:ln w="28575" cap="rnd">
              <a:solidFill>
                <a:schemeClr val="accent1"/>
              </a:solidFill>
              <a:round/>
            </a:ln>
            <a:effectLst/>
          </c:spPr>
          <c:marker>
            <c:symbol val="none"/>
          </c:marker>
          <c:cat>
            <c:numRef>
              <c:f>Sheet1!$A$63:$A$83</c:f>
              <c:numCache>
                <c:formatCode>General</c:formatCode>
                <c:ptCount val="2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numCache>
            </c:numRef>
          </c:cat>
          <c:val>
            <c:numRef>
              <c:f>Sheet1!$B$63:$B$83</c:f>
              <c:numCache>
                <c:formatCode>General</c:formatCode>
                <c:ptCount val="21"/>
                <c:pt idx="0">
                  <c:v>20</c:v>
                </c:pt>
                <c:pt idx="1">
                  <c:v>21</c:v>
                </c:pt>
                <c:pt idx="2">
                  <c:v>28</c:v>
                </c:pt>
                <c:pt idx="3">
                  <c:v>17</c:v>
                </c:pt>
                <c:pt idx="4">
                  <c:v>20</c:v>
                </c:pt>
                <c:pt idx="5">
                  <c:v>20</c:v>
                </c:pt>
                <c:pt idx="6">
                  <c:v>23</c:v>
                </c:pt>
                <c:pt idx="7">
                  <c:v>10</c:v>
                </c:pt>
                <c:pt idx="8">
                  <c:v>15</c:v>
                </c:pt>
                <c:pt idx="9">
                  <c:v>36</c:v>
                </c:pt>
                <c:pt idx="10">
                  <c:v>41</c:v>
                </c:pt>
                <c:pt idx="11">
                  <c:v>37</c:v>
                </c:pt>
                <c:pt idx="12">
                  <c:v>41</c:v>
                </c:pt>
                <c:pt idx="13">
                  <c:v>58</c:v>
                </c:pt>
                <c:pt idx="14">
                  <c:v>42</c:v>
                </c:pt>
                <c:pt idx="15">
                  <c:v>46</c:v>
                </c:pt>
                <c:pt idx="16">
                  <c:v>52</c:v>
                </c:pt>
                <c:pt idx="17">
                  <c:v>33</c:v>
                </c:pt>
                <c:pt idx="18">
                  <c:v>19</c:v>
                </c:pt>
                <c:pt idx="19">
                  <c:v>12</c:v>
                </c:pt>
                <c:pt idx="20">
                  <c:v>7</c:v>
                </c:pt>
              </c:numCache>
            </c:numRef>
          </c:val>
          <c:smooth val="0"/>
          <c:extLst>
            <c:ext xmlns:c16="http://schemas.microsoft.com/office/drawing/2014/chart" uri="{C3380CC4-5D6E-409C-BE32-E72D297353CC}">
              <c16:uniqueId val="{00000000-B3E6-D543-9056-9F804A21F586}"/>
            </c:ext>
          </c:extLst>
        </c:ser>
        <c:ser>
          <c:idx val="1"/>
          <c:order val="1"/>
          <c:tx>
            <c:strRef>
              <c:f>Sheet1!$C$62</c:f>
              <c:strCache>
                <c:ptCount val="1"/>
                <c:pt idx="0">
                  <c:v>D0</c:v>
                </c:pt>
              </c:strCache>
            </c:strRef>
          </c:tx>
          <c:spPr>
            <a:ln w="28575" cap="rnd">
              <a:solidFill>
                <a:schemeClr val="accent2"/>
              </a:solidFill>
              <a:round/>
            </a:ln>
            <a:effectLst/>
          </c:spPr>
          <c:marker>
            <c:symbol val="none"/>
          </c:marker>
          <c:cat>
            <c:numRef>
              <c:f>Sheet1!$A$63:$A$83</c:f>
              <c:numCache>
                <c:formatCode>General</c:formatCode>
                <c:ptCount val="21"/>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numCache>
            </c:numRef>
          </c:cat>
          <c:val>
            <c:numRef>
              <c:f>Sheet1!$C$63:$C$83</c:f>
              <c:numCache>
                <c:formatCode>General</c:formatCode>
                <c:ptCount val="21"/>
                <c:pt idx="0">
                  <c:v>11</c:v>
                </c:pt>
                <c:pt idx="1">
                  <c:v>10</c:v>
                </c:pt>
                <c:pt idx="2">
                  <c:v>18</c:v>
                </c:pt>
                <c:pt idx="3">
                  <c:v>18</c:v>
                </c:pt>
                <c:pt idx="4">
                  <c:v>18</c:v>
                </c:pt>
                <c:pt idx="5">
                  <c:v>16</c:v>
                </c:pt>
                <c:pt idx="6">
                  <c:v>11</c:v>
                </c:pt>
                <c:pt idx="7">
                  <c:v>4</c:v>
                </c:pt>
                <c:pt idx="8">
                  <c:v>8</c:v>
                </c:pt>
                <c:pt idx="9">
                  <c:v>29</c:v>
                </c:pt>
                <c:pt idx="10">
                  <c:v>26</c:v>
                </c:pt>
                <c:pt idx="11">
                  <c:v>28</c:v>
                </c:pt>
                <c:pt idx="12">
                  <c:v>47</c:v>
                </c:pt>
                <c:pt idx="13">
                  <c:v>42</c:v>
                </c:pt>
                <c:pt idx="14">
                  <c:v>29</c:v>
                </c:pt>
                <c:pt idx="15">
                  <c:v>42</c:v>
                </c:pt>
                <c:pt idx="16">
                  <c:v>41</c:v>
                </c:pt>
                <c:pt idx="17">
                  <c:v>27</c:v>
                </c:pt>
                <c:pt idx="18">
                  <c:v>21</c:v>
                </c:pt>
                <c:pt idx="19">
                  <c:v>14</c:v>
                </c:pt>
                <c:pt idx="20">
                  <c:v>10</c:v>
                </c:pt>
              </c:numCache>
            </c:numRef>
          </c:val>
          <c:smooth val="0"/>
          <c:extLst>
            <c:ext xmlns:c16="http://schemas.microsoft.com/office/drawing/2014/chart" uri="{C3380CC4-5D6E-409C-BE32-E72D297353CC}">
              <c16:uniqueId val="{00000001-B3E6-D543-9056-9F804A21F586}"/>
            </c:ext>
          </c:extLst>
        </c:ser>
        <c:dLbls>
          <c:showLegendKey val="0"/>
          <c:showVal val="0"/>
          <c:showCatName val="0"/>
          <c:showSerName val="0"/>
          <c:showPercent val="0"/>
          <c:showBubbleSize val="0"/>
        </c:dLbls>
        <c:smooth val="0"/>
        <c:axId val="150287536"/>
        <c:axId val="150291456"/>
      </c:lineChart>
      <c:catAx>
        <c:axId val="150287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291456"/>
        <c:crosses val="autoZero"/>
        <c:auto val="1"/>
        <c:lblAlgn val="ctr"/>
        <c:lblOffset val="100"/>
        <c:noMultiLvlLbl val="0"/>
      </c:catAx>
      <c:valAx>
        <c:axId val="150291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crossAx val="150287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FR"/>
        </a:p>
      </c:txPr>
    </c:legend>
    <c:plotVisOnly val="1"/>
    <c:dispBlanksAs val="gap"/>
    <c:showDLblsOverMax val="0"/>
  </c:chart>
  <c:spPr>
    <a:noFill/>
    <a:ln>
      <a:noFill/>
    </a:ln>
    <a:effectLst/>
  </c:spPr>
  <c:txPr>
    <a:bodyPr/>
    <a:lstStyle/>
    <a:p>
      <a:pPr>
        <a:defRPr/>
      </a:pPr>
      <a:endParaRPr lang="en-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259CC2-D390-2743-BBC8-91E041C33BA4}" type="datetimeFigureOut">
              <a:rPr lang="en-FR" smtClean="0"/>
              <a:t>18/06/2024</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C2435-EA22-EA48-9150-C045EE75715A}" type="slidenum">
              <a:rPr lang="en-FR" smtClean="0"/>
              <a:t>‹#›</a:t>
            </a:fld>
            <a:endParaRPr lang="en-FR"/>
          </a:p>
        </p:txBody>
      </p:sp>
    </p:spTree>
    <p:extLst>
      <p:ext uri="{BB962C8B-B14F-4D97-AF65-F5344CB8AC3E}">
        <p14:creationId xmlns:p14="http://schemas.microsoft.com/office/powerpoint/2010/main" val="4144880271"/>
      </p:ext>
    </p:extLst>
  </p:cSld>
  <p:clrMap bg1="lt1" tx1="dk1" bg2="lt2" tx2="dk2" accent1="accent1" accent2="accent2" accent3="accent3" accent4="accent4" accent5="accent5" accent6="accent6" hlink="hlink" folHlink="folHlink"/>
  <p:notesStyle>
    <a:lvl1pPr marL="0" algn="l" defTabSz="685722" rtl="0" eaLnBrk="1" latinLnBrk="0" hangingPunct="1">
      <a:defRPr sz="900" kern="1200">
        <a:solidFill>
          <a:schemeClr val="tx1"/>
        </a:solidFill>
        <a:latin typeface="+mn-lt"/>
        <a:ea typeface="+mn-ea"/>
        <a:cs typeface="+mn-cs"/>
      </a:defRPr>
    </a:lvl1pPr>
    <a:lvl2pPr marL="342861" algn="l" defTabSz="685722" rtl="0" eaLnBrk="1" latinLnBrk="0" hangingPunct="1">
      <a:defRPr sz="900" kern="1200">
        <a:solidFill>
          <a:schemeClr val="tx1"/>
        </a:solidFill>
        <a:latin typeface="+mn-lt"/>
        <a:ea typeface="+mn-ea"/>
        <a:cs typeface="+mn-cs"/>
      </a:defRPr>
    </a:lvl2pPr>
    <a:lvl3pPr marL="685722" algn="l" defTabSz="685722" rtl="0" eaLnBrk="1" latinLnBrk="0" hangingPunct="1">
      <a:defRPr sz="900" kern="1200">
        <a:solidFill>
          <a:schemeClr val="tx1"/>
        </a:solidFill>
        <a:latin typeface="+mn-lt"/>
        <a:ea typeface="+mn-ea"/>
        <a:cs typeface="+mn-cs"/>
      </a:defRPr>
    </a:lvl3pPr>
    <a:lvl4pPr marL="1028583" algn="l" defTabSz="685722" rtl="0" eaLnBrk="1" latinLnBrk="0" hangingPunct="1">
      <a:defRPr sz="900" kern="1200">
        <a:solidFill>
          <a:schemeClr val="tx1"/>
        </a:solidFill>
        <a:latin typeface="+mn-lt"/>
        <a:ea typeface="+mn-ea"/>
        <a:cs typeface="+mn-cs"/>
      </a:defRPr>
    </a:lvl4pPr>
    <a:lvl5pPr marL="1371444" algn="l" defTabSz="685722" rtl="0" eaLnBrk="1" latinLnBrk="0" hangingPunct="1">
      <a:defRPr sz="900" kern="1200">
        <a:solidFill>
          <a:schemeClr val="tx1"/>
        </a:solidFill>
        <a:latin typeface="+mn-lt"/>
        <a:ea typeface="+mn-ea"/>
        <a:cs typeface="+mn-cs"/>
      </a:defRPr>
    </a:lvl5pPr>
    <a:lvl6pPr marL="1714305" algn="l" defTabSz="685722" rtl="0" eaLnBrk="1" latinLnBrk="0" hangingPunct="1">
      <a:defRPr sz="900" kern="1200">
        <a:solidFill>
          <a:schemeClr val="tx1"/>
        </a:solidFill>
        <a:latin typeface="+mn-lt"/>
        <a:ea typeface="+mn-ea"/>
        <a:cs typeface="+mn-cs"/>
      </a:defRPr>
    </a:lvl6pPr>
    <a:lvl7pPr marL="2057166" algn="l" defTabSz="685722" rtl="0" eaLnBrk="1" latinLnBrk="0" hangingPunct="1">
      <a:defRPr sz="900" kern="1200">
        <a:solidFill>
          <a:schemeClr val="tx1"/>
        </a:solidFill>
        <a:latin typeface="+mn-lt"/>
        <a:ea typeface="+mn-ea"/>
        <a:cs typeface="+mn-cs"/>
      </a:defRPr>
    </a:lvl7pPr>
    <a:lvl8pPr marL="2400027" algn="l" defTabSz="685722" rtl="0" eaLnBrk="1" latinLnBrk="0" hangingPunct="1">
      <a:defRPr sz="900" kern="1200">
        <a:solidFill>
          <a:schemeClr val="tx1"/>
        </a:solidFill>
        <a:latin typeface="+mn-lt"/>
        <a:ea typeface="+mn-ea"/>
        <a:cs typeface="+mn-cs"/>
      </a:defRPr>
    </a:lvl8pPr>
    <a:lvl9pPr marL="2742888" algn="l" defTabSz="68572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672C3D-F24E-FD40-ABD5-3BC7CAB080E4}" type="slidenum">
              <a:rPr lang="en-GB"/>
              <a:pPr>
                <a:defRPr/>
              </a:pPr>
              <a:t>3</a:t>
            </a:fld>
            <a:endParaRPr lang="en-GB"/>
          </a:p>
        </p:txBody>
      </p:sp>
      <p:sp>
        <p:nvSpPr>
          <p:cNvPr id="894978" name="Rectangle 2"/>
          <p:cNvSpPr>
            <a:spLocks noGrp="1" noRot="1" noChangeAspect="1" noChangeArrowheads="1" noTextEdit="1"/>
          </p:cNvSpPr>
          <p:nvPr>
            <p:ph type="sldImg"/>
          </p:nvPr>
        </p:nvSpPr>
        <p:spPr>
          <a:xfrm>
            <a:off x="685800" y="1143000"/>
            <a:ext cx="5486400" cy="3086100"/>
          </a:xfrm>
          <a:ln/>
          <a:extLst>
            <a:ext uri="{FAA26D3D-D897-4be2-8F04-BA451C77F1D7}">
              <ma14:placeholderFlag xmlns="" xmlns:ma14="http://schemas.microsoft.com/office/mac/drawingml/2011/main" val="1"/>
            </a:ext>
          </a:extLst>
        </p:spPr>
      </p:sp>
      <p:sp>
        <p:nvSpPr>
          <p:cNvPr id="894979" name="Rectangle 3"/>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4105468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53F79E4-06E9-AA42-A4BF-94262F8A55B4}" type="slidenum">
              <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GB" sz="1200" b="0" i="0" u="none" strike="noStrike" kern="1200" cap="none" spc="0" normalizeH="0" baseline="0" noProof="0">
              <a:ln>
                <a:noFill/>
              </a:ln>
              <a:solidFill>
                <a:srgbClr val="000000"/>
              </a:solidFill>
              <a:effectLst/>
              <a:uLnTx/>
              <a:uFillTx/>
              <a:latin typeface="Arial" charset="0"/>
              <a:ea typeface="ＭＳ Ｐゴシック" charset="0"/>
              <a:cs typeface="+mn-cs"/>
            </a:endParaRPr>
          </a:p>
        </p:txBody>
      </p:sp>
      <p:sp>
        <p:nvSpPr>
          <p:cNvPr id="579586" name="Rectangle 2"/>
          <p:cNvSpPr>
            <a:spLocks noGrp="1" noRot="1" noChangeAspect="1" noChangeArrowheads="1" noTextEdit="1"/>
          </p:cNvSpPr>
          <p:nvPr>
            <p:ph type="sldImg"/>
          </p:nvPr>
        </p:nvSpPr>
        <p:spPr>
          <a:xfrm>
            <a:off x="685800" y="1143000"/>
            <a:ext cx="5486400" cy="3086100"/>
          </a:xfrm>
          <a:ln/>
          <a:extLst>
            <a:ext uri="{FAA26D3D-D897-4be2-8F04-BA451C77F1D7}">
              <ma14:placeholderFlag xmlns="" xmlns:ma14="http://schemas.microsoft.com/office/mac/drawingml/2011/main" val="1"/>
            </a:ext>
          </a:extLst>
        </p:spPr>
      </p:sp>
      <p:sp>
        <p:nvSpPr>
          <p:cNvPr id="579587" name="Rectangle 3"/>
          <p:cNvSpPr>
            <a:spLocks noGrp="1" noChangeArrowheads="1"/>
          </p:cNvSpPr>
          <p:nvPr>
            <p:ph type="body" idx="1"/>
          </p:nvPr>
        </p:nvSpPr>
        <p:spPr>
          <a:xfrm>
            <a:off x="906463" y="4705350"/>
            <a:ext cx="4981575" cy="4457700"/>
          </a:xfrm>
        </p:spPr>
        <p:txBody>
          <a:bodyPr/>
          <a:lstStyle/>
          <a:p>
            <a:pPr eaLnBrk="1" hangingPunct="1">
              <a:defRPr/>
            </a:pPr>
            <a:endParaRPr lang="en-GB">
              <a:cs typeface="+mn-cs"/>
            </a:endParaRPr>
          </a:p>
        </p:txBody>
      </p:sp>
    </p:spTree>
    <p:extLst>
      <p:ext uri="{BB962C8B-B14F-4D97-AF65-F5344CB8AC3E}">
        <p14:creationId xmlns:p14="http://schemas.microsoft.com/office/powerpoint/2010/main" val="3595693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9EC99A-6265-2148-85E7-C916D37E978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8975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72C3D-F24E-FD40-ABD5-3BC7CAB080E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94978" name="Rectangle 2"/>
          <p:cNvSpPr>
            <a:spLocks noGrp="1" noRot="1" noChangeAspect="1" noChangeArrowheads="1" noTextEdit="1"/>
          </p:cNvSpPr>
          <p:nvPr>
            <p:ph type="sldImg"/>
          </p:nvPr>
        </p:nvSpPr>
        <p:spPr>
          <a:xfrm>
            <a:off x="685800" y="1143000"/>
            <a:ext cx="5486400" cy="3086100"/>
          </a:xfrm>
          <a:ln/>
          <a:extLst>
            <a:ext uri="{FAA26D3D-D897-4be2-8F04-BA451C77F1D7}">
              <ma14:placeholderFlag xmlns="" xmlns:ma14="http://schemas.microsoft.com/office/mac/drawingml/2011/main" val="1"/>
            </a:ext>
          </a:extLst>
        </p:spPr>
      </p:sp>
      <p:sp>
        <p:nvSpPr>
          <p:cNvPr id="894979" name="Rectangle 3"/>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2343599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35</a:t>
            </a:fld>
            <a:endParaRPr lang="en-US"/>
          </a:p>
        </p:txBody>
      </p:sp>
    </p:spTree>
    <p:extLst>
      <p:ext uri="{BB962C8B-B14F-4D97-AF65-F5344CB8AC3E}">
        <p14:creationId xmlns:p14="http://schemas.microsoft.com/office/powerpoint/2010/main" val="1156955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36</a:t>
            </a:fld>
            <a:endParaRPr lang="en-US"/>
          </a:p>
        </p:txBody>
      </p:sp>
    </p:spTree>
    <p:extLst>
      <p:ext uri="{BB962C8B-B14F-4D97-AF65-F5344CB8AC3E}">
        <p14:creationId xmlns:p14="http://schemas.microsoft.com/office/powerpoint/2010/main" val="1014419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43</a:t>
            </a:fld>
            <a:endParaRPr lang="en-US"/>
          </a:p>
        </p:txBody>
      </p:sp>
    </p:spTree>
    <p:extLst>
      <p:ext uri="{BB962C8B-B14F-4D97-AF65-F5344CB8AC3E}">
        <p14:creationId xmlns:p14="http://schemas.microsoft.com/office/powerpoint/2010/main" val="548891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EF9EC99A-6265-2148-85E7-C916D37E978F}" type="slidenum">
              <a:rPr lang="en-US" smtClean="0"/>
              <a:t>44</a:t>
            </a:fld>
            <a:endParaRPr lang="en-US"/>
          </a:p>
        </p:txBody>
      </p:sp>
    </p:spTree>
    <p:extLst>
      <p:ext uri="{BB962C8B-B14F-4D97-AF65-F5344CB8AC3E}">
        <p14:creationId xmlns:p14="http://schemas.microsoft.com/office/powerpoint/2010/main" val="1994280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98" indent="0" algn="ctr">
              <a:buNone/>
              <a:defRPr>
                <a:solidFill>
                  <a:schemeClr val="tx1">
                    <a:tint val="75000"/>
                  </a:schemeClr>
                </a:solidFill>
              </a:defRPr>
            </a:lvl2pPr>
            <a:lvl3pPr marL="685796" indent="0" algn="ctr">
              <a:buNone/>
              <a:defRPr>
                <a:solidFill>
                  <a:schemeClr val="tx1">
                    <a:tint val="75000"/>
                  </a:schemeClr>
                </a:solidFill>
              </a:defRPr>
            </a:lvl3pPr>
            <a:lvl4pPr marL="1028694" indent="0" algn="ctr">
              <a:buNone/>
              <a:defRPr>
                <a:solidFill>
                  <a:schemeClr val="tx1">
                    <a:tint val="75000"/>
                  </a:schemeClr>
                </a:solidFill>
              </a:defRPr>
            </a:lvl4pPr>
            <a:lvl5pPr marL="1371592" indent="0" algn="ctr">
              <a:buNone/>
              <a:defRPr>
                <a:solidFill>
                  <a:schemeClr val="tx1">
                    <a:tint val="75000"/>
                  </a:schemeClr>
                </a:solidFill>
              </a:defRPr>
            </a:lvl5pPr>
            <a:lvl6pPr marL="1714490" indent="0" algn="ctr">
              <a:buNone/>
              <a:defRPr>
                <a:solidFill>
                  <a:schemeClr val="tx1">
                    <a:tint val="75000"/>
                  </a:schemeClr>
                </a:solidFill>
              </a:defRPr>
            </a:lvl6pPr>
            <a:lvl7pPr marL="2057388" indent="0" algn="ctr">
              <a:buNone/>
              <a:defRPr>
                <a:solidFill>
                  <a:schemeClr val="tx1">
                    <a:tint val="75000"/>
                  </a:schemeClr>
                </a:solidFill>
              </a:defRPr>
            </a:lvl7pPr>
            <a:lvl8pPr marL="2400286" indent="0" algn="ctr">
              <a:buNone/>
              <a:defRPr>
                <a:solidFill>
                  <a:schemeClr val="tx1">
                    <a:tint val="75000"/>
                  </a:schemeClr>
                </a:solidFill>
              </a:defRPr>
            </a:lvl8pPr>
            <a:lvl9pPr marL="274318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737000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319070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787178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3"/>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257174" indent="0" algn="ctr">
              <a:buNone/>
              <a:defRPr>
                <a:solidFill>
                  <a:schemeClr val="tx1">
                    <a:tint val="75000"/>
                  </a:schemeClr>
                </a:solidFill>
              </a:defRPr>
            </a:lvl2pPr>
            <a:lvl3pPr marL="514347" indent="0" algn="ctr">
              <a:buNone/>
              <a:defRPr>
                <a:solidFill>
                  <a:schemeClr val="tx1">
                    <a:tint val="75000"/>
                  </a:schemeClr>
                </a:solidFill>
              </a:defRPr>
            </a:lvl3pPr>
            <a:lvl4pPr marL="771521" indent="0" algn="ctr">
              <a:buNone/>
              <a:defRPr>
                <a:solidFill>
                  <a:schemeClr val="tx1">
                    <a:tint val="75000"/>
                  </a:schemeClr>
                </a:solidFill>
              </a:defRPr>
            </a:lvl4pPr>
            <a:lvl5pPr marL="1028694" indent="0" algn="ctr">
              <a:buNone/>
              <a:defRPr>
                <a:solidFill>
                  <a:schemeClr val="tx1">
                    <a:tint val="75000"/>
                  </a:schemeClr>
                </a:solidFill>
              </a:defRPr>
            </a:lvl5pPr>
            <a:lvl6pPr marL="1285867" indent="0" algn="ctr">
              <a:buNone/>
              <a:defRPr>
                <a:solidFill>
                  <a:schemeClr val="tx1">
                    <a:tint val="75000"/>
                  </a:schemeClr>
                </a:solidFill>
              </a:defRPr>
            </a:lvl6pPr>
            <a:lvl7pPr marL="1543041" indent="0" algn="ctr">
              <a:buNone/>
              <a:defRPr>
                <a:solidFill>
                  <a:schemeClr val="tx1">
                    <a:tint val="75000"/>
                  </a:schemeClr>
                </a:solidFill>
              </a:defRPr>
            </a:lvl7pPr>
            <a:lvl8pPr marL="1800215" indent="0" algn="ctr">
              <a:buNone/>
              <a:defRPr>
                <a:solidFill>
                  <a:schemeClr val="tx1">
                    <a:tint val="75000"/>
                  </a:schemeClr>
                </a:solidFill>
              </a:defRPr>
            </a:lvl8pPr>
            <a:lvl9pPr marL="205738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094860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42372094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9"/>
            <a:ext cx="7772400" cy="1021556"/>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125">
                <a:solidFill>
                  <a:schemeClr val="tx1">
                    <a:tint val="75000"/>
                  </a:schemeClr>
                </a:solidFill>
              </a:defRPr>
            </a:lvl1pPr>
            <a:lvl2pPr marL="257174" indent="0">
              <a:buNone/>
              <a:defRPr sz="1013">
                <a:solidFill>
                  <a:schemeClr val="tx1">
                    <a:tint val="75000"/>
                  </a:schemeClr>
                </a:solidFill>
              </a:defRPr>
            </a:lvl2pPr>
            <a:lvl3pPr marL="514347" indent="0">
              <a:buNone/>
              <a:defRPr sz="900">
                <a:solidFill>
                  <a:schemeClr val="tx1">
                    <a:tint val="75000"/>
                  </a:schemeClr>
                </a:solidFill>
              </a:defRPr>
            </a:lvl3pPr>
            <a:lvl4pPr marL="771521" indent="0">
              <a:buNone/>
              <a:defRPr sz="788">
                <a:solidFill>
                  <a:schemeClr val="tx1">
                    <a:tint val="75000"/>
                  </a:schemeClr>
                </a:solidFill>
              </a:defRPr>
            </a:lvl4pPr>
            <a:lvl5pPr marL="1028694" indent="0">
              <a:buNone/>
              <a:defRPr sz="788">
                <a:solidFill>
                  <a:schemeClr val="tx1">
                    <a:tint val="75000"/>
                  </a:schemeClr>
                </a:solidFill>
              </a:defRPr>
            </a:lvl5pPr>
            <a:lvl6pPr marL="1285867" indent="0">
              <a:buNone/>
              <a:defRPr sz="788">
                <a:solidFill>
                  <a:schemeClr val="tx1">
                    <a:tint val="75000"/>
                  </a:schemeClr>
                </a:solidFill>
              </a:defRPr>
            </a:lvl6pPr>
            <a:lvl7pPr marL="1543041" indent="0">
              <a:buNone/>
              <a:defRPr sz="788">
                <a:solidFill>
                  <a:schemeClr val="tx1">
                    <a:tint val="75000"/>
                  </a:schemeClr>
                </a:solidFill>
              </a:defRPr>
            </a:lvl7pPr>
            <a:lvl8pPr marL="1800215" indent="0">
              <a:buNone/>
              <a:defRPr sz="788">
                <a:solidFill>
                  <a:schemeClr val="tx1">
                    <a:tint val="75000"/>
                  </a:schemeClr>
                </a:solidFill>
              </a:defRPr>
            </a:lvl8pPr>
            <a:lvl9pPr marL="2057388" indent="0">
              <a:buNone/>
              <a:defRPr sz="78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672213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4"/>
            <a:ext cx="4038600" cy="339447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4"/>
            <a:ext cx="4038600" cy="339447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150091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350" b="1"/>
            </a:lvl1pPr>
            <a:lvl2pPr marL="257174" indent="0">
              <a:buNone/>
              <a:defRPr sz="1125" b="1"/>
            </a:lvl2pPr>
            <a:lvl3pPr marL="514347" indent="0">
              <a:buNone/>
              <a:defRPr sz="1013" b="1"/>
            </a:lvl3pPr>
            <a:lvl4pPr marL="771521" indent="0">
              <a:buNone/>
              <a:defRPr sz="900" b="1"/>
            </a:lvl4pPr>
            <a:lvl5pPr marL="1028694" indent="0">
              <a:buNone/>
              <a:defRPr sz="900" b="1"/>
            </a:lvl5pPr>
            <a:lvl6pPr marL="1285867" indent="0">
              <a:buNone/>
              <a:defRPr sz="900" b="1"/>
            </a:lvl6pPr>
            <a:lvl7pPr marL="1543041" indent="0">
              <a:buNone/>
              <a:defRPr sz="900" b="1"/>
            </a:lvl7pPr>
            <a:lvl8pPr marL="1800215" indent="0">
              <a:buNone/>
              <a:defRPr sz="900" b="1"/>
            </a:lvl8pPr>
            <a:lvl9pPr marL="2057388" indent="0">
              <a:buNone/>
              <a:defRPr sz="9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1350" b="1"/>
            </a:lvl1pPr>
            <a:lvl2pPr marL="257174" indent="0">
              <a:buNone/>
              <a:defRPr sz="1125" b="1"/>
            </a:lvl2pPr>
            <a:lvl3pPr marL="514347" indent="0">
              <a:buNone/>
              <a:defRPr sz="1013" b="1"/>
            </a:lvl3pPr>
            <a:lvl4pPr marL="771521" indent="0">
              <a:buNone/>
              <a:defRPr sz="900" b="1"/>
            </a:lvl4pPr>
            <a:lvl5pPr marL="1028694" indent="0">
              <a:buNone/>
              <a:defRPr sz="900" b="1"/>
            </a:lvl5pPr>
            <a:lvl6pPr marL="1285867" indent="0">
              <a:buNone/>
              <a:defRPr sz="900" b="1"/>
            </a:lvl6pPr>
            <a:lvl7pPr marL="1543041" indent="0">
              <a:buNone/>
              <a:defRPr sz="900" b="1"/>
            </a:lvl7pPr>
            <a:lvl8pPr marL="1800215" indent="0">
              <a:buNone/>
              <a:defRPr sz="900" b="1"/>
            </a:lvl8pPr>
            <a:lvl9pPr marL="2057388"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027374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48382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803867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04787"/>
            <a:ext cx="3008313" cy="871538"/>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3575051" y="204792"/>
            <a:ext cx="5111750" cy="438983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4" y="1076328"/>
            <a:ext cx="3008313" cy="3518297"/>
          </a:xfrm>
        </p:spPr>
        <p:txBody>
          <a:bodyPr/>
          <a:lstStyle>
            <a:lvl1pPr marL="0" indent="0">
              <a:buNone/>
              <a:defRPr sz="788"/>
            </a:lvl1pPr>
            <a:lvl2pPr marL="257174" indent="0">
              <a:buNone/>
              <a:defRPr sz="675"/>
            </a:lvl2pPr>
            <a:lvl3pPr marL="514347" indent="0">
              <a:buNone/>
              <a:defRPr sz="563"/>
            </a:lvl3pPr>
            <a:lvl4pPr marL="771521" indent="0">
              <a:buNone/>
              <a:defRPr sz="506"/>
            </a:lvl4pPr>
            <a:lvl5pPr marL="1028694" indent="0">
              <a:buNone/>
              <a:defRPr sz="506"/>
            </a:lvl5pPr>
            <a:lvl6pPr marL="1285867" indent="0">
              <a:buNone/>
              <a:defRPr sz="506"/>
            </a:lvl6pPr>
            <a:lvl7pPr marL="1543041" indent="0">
              <a:buNone/>
              <a:defRPr sz="506"/>
            </a:lvl7pPr>
            <a:lvl8pPr marL="1800215" indent="0">
              <a:buNone/>
              <a:defRPr sz="506"/>
            </a:lvl8pPr>
            <a:lvl9pPr marL="2057388" indent="0">
              <a:buNone/>
              <a:defRPr sz="506"/>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4237213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089282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1800"/>
            </a:lvl1pPr>
            <a:lvl2pPr marL="257174" indent="0">
              <a:buNone/>
              <a:defRPr sz="1575"/>
            </a:lvl2pPr>
            <a:lvl3pPr marL="514347" indent="0">
              <a:buNone/>
              <a:defRPr sz="1350"/>
            </a:lvl3pPr>
            <a:lvl4pPr marL="771521" indent="0">
              <a:buNone/>
              <a:defRPr sz="1125"/>
            </a:lvl4pPr>
            <a:lvl5pPr marL="1028694" indent="0">
              <a:buNone/>
              <a:defRPr sz="1125"/>
            </a:lvl5pPr>
            <a:lvl6pPr marL="1285867" indent="0">
              <a:buNone/>
              <a:defRPr sz="1125"/>
            </a:lvl6pPr>
            <a:lvl7pPr marL="1543041" indent="0">
              <a:buNone/>
              <a:defRPr sz="1125"/>
            </a:lvl7pPr>
            <a:lvl8pPr marL="1800215" indent="0">
              <a:buNone/>
              <a:defRPr sz="1125"/>
            </a:lvl8pPr>
            <a:lvl9pPr marL="2057388" indent="0">
              <a:buNone/>
              <a:defRPr sz="1125"/>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788"/>
            </a:lvl1pPr>
            <a:lvl2pPr marL="257174" indent="0">
              <a:buNone/>
              <a:defRPr sz="675"/>
            </a:lvl2pPr>
            <a:lvl3pPr marL="514347" indent="0">
              <a:buNone/>
              <a:defRPr sz="563"/>
            </a:lvl3pPr>
            <a:lvl4pPr marL="771521" indent="0">
              <a:buNone/>
              <a:defRPr sz="506"/>
            </a:lvl4pPr>
            <a:lvl5pPr marL="1028694" indent="0">
              <a:buNone/>
              <a:defRPr sz="506"/>
            </a:lvl5pPr>
            <a:lvl6pPr marL="1285867" indent="0">
              <a:buNone/>
              <a:defRPr sz="506"/>
            </a:lvl6pPr>
            <a:lvl7pPr marL="1543041" indent="0">
              <a:buNone/>
              <a:defRPr sz="506"/>
            </a:lvl7pPr>
            <a:lvl8pPr marL="1800215" indent="0">
              <a:buNone/>
              <a:defRPr sz="506"/>
            </a:lvl8pPr>
            <a:lvl9pPr marL="2057388" indent="0">
              <a:buNone/>
              <a:defRPr sz="506"/>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3159982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919066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3"/>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3"/>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328874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98" indent="0">
              <a:buNone/>
              <a:defRPr sz="1350">
                <a:solidFill>
                  <a:schemeClr val="tx1">
                    <a:tint val="75000"/>
                  </a:schemeClr>
                </a:solidFill>
              </a:defRPr>
            </a:lvl2pPr>
            <a:lvl3pPr marL="685796" indent="0">
              <a:buNone/>
              <a:defRPr sz="1200">
                <a:solidFill>
                  <a:schemeClr val="tx1">
                    <a:tint val="75000"/>
                  </a:schemeClr>
                </a:solidFill>
              </a:defRPr>
            </a:lvl3pPr>
            <a:lvl4pPr marL="1028694" indent="0">
              <a:buNone/>
              <a:defRPr sz="1050">
                <a:solidFill>
                  <a:schemeClr val="tx1">
                    <a:tint val="75000"/>
                  </a:schemeClr>
                </a:solidFill>
              </a:defRPr>
            </a:lvl4pPr>
            <a:lvl5pPr marL="1371592" indent="0">
              <a:buNone/>
              <a:defRPr sz="1050">
                <a:solidFill>
                  <a:schemeClr val="tx1">
                    <a:tint val="75000"/>
                  </a:schemeClr>
                </a:solidFill>
              </a:defRPr>
            </a:lvl5pPr>
            <a:lvl6pPr marL="1714490" indent="0">
              <a:buNone/>
              <a:defRPr sz="1050">
                <a:solidFill>
                  <a:schemeClr val="tx1">
                    <a:tint val="75000"/>
                  </a:schemeClr>
                </a:solidFill>
              </a:defRPr>
            </a:lvl6pPr>
            <a:lvl7pPr marL="2057388" indent="0">
              <a:buNone/>
              <a:defRPr sz="1050">
                <a:solidFill>
                  <a:schemeClr val="tx1">
                    <a:tint val="75000"/>
                  </a:schemeClr>
                </a:solidFill>
              </a:defRPr>
            </a:lvl7pPr>
            <a:lvl8pPr marL="2400286" indent="0">
              <a:buNone/>
              <a:defRPr sz="1050">
                <a:solidFill>
                  <a:schemeClr val="tx1">
                    <a:tint val="75000"/>
                  </a:schemeClr>
                </a:solidFill>
              </a:defRPr>
            </a:lvl8pPr>
            <a:lvl9pPr marL="2743185"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974516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843657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898" indent="0">
              <a:buNone/>
              <a:defRPr sz="1500" b="1"/>
            </a:lvl2pPr>
            <a:lvl3pPr marL="685796" indent="0">
              <a:buNone/>
              <a:defRPr sz="1350" b="1"/>
            </a:lvl3pPr>
            <a:lvl4pPr marL="1028694" indent="0">
              <a:buNone/>
              <a:defRPr sz="1200" b="1"/>
            </a:lvl4pPr>
            <a:lvl5pPr marL="1371592" indent="0">
              <a:buNone/>
              <a:defRPr sz="1200" b="1"/>
            </a:lvl5pPr>
            <a:lvl6pPr marL="1714490" indent="0">
              <a:buNone/>
              <a:defRPr sz="1200" b="1"/>
            </a:lvl6pPr>
            <a:lvl7pPr marL="2057388" indent="0">
              <a:buNone/>
              <a:defRPr sz="1200" b="1"/>
            </a:lvl7pPr>
            <a:lvl8pPr marL="2400286" indent="0">
              <a:buNone/>
              <a:defRPr sz="1200" b="1"/>
            </a:lvl8pPr>
            <a:lvl9pPr marL="2743185"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1800" b="1"/>
            </a:lvl1pPr>
            <a:lvl2pPr marL="342898" indent="0">
              <a:buNone/>
              <a:defRPr sz="1500" b="1"/>
            </a:lvl2pPr>
            <a:lvl3pPr marL="685796" indent="0">
              <a:buNone/>
              <a:defRPr sz="1350" b="1"/>
            </a:lvl3pPr>
            <a:lvl4pPr marL="1028694" indent="0">
              <a:buNone/>
              <a:defRPr sz="1200" b="1"/>
            </a:lvl4pPr>
            <a:lvl5pPr marL="1371592" indent="0">
              <a:buNone/>
              <a:defRPr sz="1200" b="1"/>
            </a:lvl5pPr>
            <a:lvl6pPr marL="1714490" indent="0">
              <a:buNone/>
              <a:defRPr sz="1200" b="1"/>
            </a:lvl6pPr>
            <a:lvl7pPr marL="2057388" indent="0">
              <a:buNone/>
              <a:defRPr sz="1200" b="1"/>
            </a:lvl7pPr>
            <a:lvl8pPr marL="2400286" indent="0">
              <a:buNone/>
              <a:defRPr sz="1200" b="1"/>
            </a:lvl8pPr>
            <a:lvl9pPr marL="2743185"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2942566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426503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3456135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1" y="204790"/>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050"/>
            </a:lvl1pPr>
            <a:lvl2pPr marL="342898" indent="0">
              <a:buNone/>
              <a:defRPr sz="900"/>
            </a:lvl2pPr>
            <a:lvl3pPr marL="685796" indent="0">
              <a:buNone/>
              <a:defRPr sz="750"/>
            </a:lvl3pPr>
            <a:lvl4pPr marL="1028694" indent="0">
              <a:buNone/>
              <a:defRPr sz="675"/>
            </a:lvl4pPr>
            <a:lvl5pPr marL="1371592" indent="0">
              <a:buNone/>
              <a:defRPr sz="675"/>
            </a:lvl5pPr>
            <a:lvl6pPr marL="1714490" indent="0">
              <a:buNone/>
              <a:defRPr sz="675"/>
            </a:lvl6pPr>
            <a:lvl7pPr marL="2057388" indent="0">
              <a:buNone/>
              <a:defRPr sz="675"/>
            </a:lvl7pPr>
            <a:lvl8pPr marL="2400286" indent="0">
              <a:buNone/>
              <a:defRPr sz="675"/>
            </a:lvl8pPr>
            <a:lvl9pPr marL="2743185"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911797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898" indent="0">
              <a:buNone/>
              <a:defRPr sz="2100"/>
            </a:lvl2pPr>
            <a:lvl3pPr marL="685796" indent="0">
              <a:buNone/>
              <a:defRPr sz="1800"/>
            </a:lvl3pPr>
            <a:lvl4pPr marL="1028694" indent="0">
              <a:buNone/>
              <a:defRPr sz="1500"/>
            </a:lvl4pPr>
            <a:lvl5pPr marL="1371592" indent="0">
              <a:buNone/>
              <a:defRPr sz="1500"/>
            </a:lvl5pPr>
            <a:lvl6pPr marL="1714490" indent="0">
              <a:buNone/>
              <a:defRPr sz="1500"/>
            </a:lvl6pPr>
            <a:lvl7pPr marL="2057388" indent="0">
              <a:buNone/>
              <a:defRPr sz="1500"/>
            </a:lvl7pPr>
            <a:lvl8pPr marL="2400286" indent="0">
              <a:buNone/>
              <a:defRPr sz="1500"/>
            </a:lvl8pPr>
            <a:lvl9pPr marL="2743185" indent="0">
              <a:buNone/>
              <a:defRPr sz="15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050"/>
            </a:lvl1pPr>
            <a:lvl2pPr marL="342898" indent="0">
              <a:buNone/>
              <a:defRPr sz="900"/>
            </a:lvl2pPr>
            <a:lvl3pPr marL="685796" indent="0">
              <a:buNone/>
              <a:defRPr sz="750"/>
            </a:lvl3pPr>
            <a:lvl4pPr marL="1028694" indent="0">
              <a:buNone/>
              <a:defRPr sz="675"/>
            </a:lvl4pPr>
            <a:lvl5pPr marL="1371592" indent="0">
              <a:buNone/>
              <a:defRPr sz="675"/>
            </a:lvl5pPr>
            <a:lvl6pPr marL="1714490" indent="0">
              <a:buNone/>
              <a:defRPr sz="675"/>
            </a:lvl6pPr>
            <a:lvl7pPr marL="2057388" indent="0">
              <a:buNone/>
              <a:defRPr sz="675"/>
            </a:lvl7pPr>
            <a:lvl8pPr marL="2400286" indent="0">
              <a:buNone/>
              <a:defRPr sz="675"/>
            </a:lvl8pPr>
            <a:lvl9pPr marL="2743185"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C3066C-7D9C-43AE-863C-B082BB6A9375}" type="slidenum">
              <a:rPr lang="en-US" smtClean="0"/>
              <a:t>‹#›</a:t>
            </a:fld>
            <a:endParaRPr lang="en-US"/>
          </a:p>
        </p:txBody>
      </p:sp>
    </p:spTree>
    <p:extLst>
      <p:ext uri="{BB962C8B-B14F-4D97-AF65-F5344CB8AC3E}">
        <p14:creationId xmlns:p14="http://schemas.microsoft.com/office/powerpoint/2010/main" val="179494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CC3066C-7D9C-43AE-863C-B082BB6A9375}" type="slidenum">
              <a:rPr lang="en-US" smtClean="0"/>
              <a:t>‹#›</a:t>
            </a:fld>
            <a:endParaRPr lang="en-US"/>
          </a:p>
        </p:txBody>
      </p:sp>
    </p:spTree>
    <p:extLst>
      <p:ext uri="{BB962C8B-B14F-4D97-AF65-F5344CB8AC3E}">
        <p14:creationId xmlns:p14="http://schemas.microsoft.com/office/powerpoint/2010/main" val="1559341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685796" rtl="0" eaLnBrk="1" latinLnBrk="0" hangingPunct="1">
        <a:spcBef>
          <a:spcPct val="0"/>
        </a:spcBef>
        <a:buNone/>
        <a:defRPr sz="3300" b="0" kern="1200">
          <a:solidFill>
            <a:srgbClr val="0070C0"/>
          </a:solidFill>
          <a:latin typeface="+mj-lt"/>
          <a:ea typeface="+mj-ea"/>
          <a:cs typeface="+mj-cs"/>
        </a:defRPr>
      </a:lvl1pPr>
    </p:titleStyle>
    <p:bodyStyle>
      <a:lvl1pPr marL="257174" indent="-257174" algn="l" defTabSz="685796" rtl="0" eaLnBrk="1" latinLnBrk="0" hangingPunct="1">
        <a:spcBef>
          <a:spcPct val="20000"/>
        </a:spcBef>
        <a:buFont typeface="Arial" pitchFamily="34" charset="0"/>
        <a:buChar char="•"/>
        <a:defRPr sz="2400" kern="1200">
          <a:solidFill>
            <a:srgbClr val="002060"/>
          </a:solidFill>
          <a:latin typeface="+mn-lt"/>
          <a:ea typeface="+mn-ea"/>
          <a:cs typeface="+mn-cs"/>
        </a:defRPr>
      </a:lvl1pPr>
      <a:lvl2pPr marL="557210" indent="-214312" algn="l" defTabSz="685796" rtl="0" eaLnBrk="1" latinLnBrk="0" hangingPunct="1">
        <a:spcBef>
          <a:spcPct val="20000"/>
        </a:spcBef>
        <a:buFont typeface="Arial" pitchFamily="34" charset="0"/>
        <a:buChar char="–"/>
        <a:defRPr sz="2100" kern="1200">
          <a:solidFill>
            <a:srgbClr val="0070C0"/>
          </a:solidFill>
          <a:latin typeface="+mn-lt"/>
          <a:ea typeface="+mn-ea"/>
          <a:cs typeface="+mn-cs"/>
        </a:defRPr>
      </a:lvl2pPr>
      <a:lvl3pPr marL="857245" indent="-171449" algn="l" defTabSz="685796" rtl="0" eaLnBrk="1" latinLnBrk="0" hangingPunct="1">
        <a:spcBef>
          <a:spcPct val="20000"/>
        </a:spcBef>
        <a:buFont typeface="Arial" pitchFamily="34" charset="0"/>
        <a:buChar char="•"/>
        <a:defRPr sz="1800" kern="1200">
          <a:solidFill>
            <a:srgbClr val="00B050"/>
          </a:solidFill>
          <a:latin typeface="+mn-lt"/>
          <a:ea typeface="+mn-ea"/>
          <a:cs typeface="+mn-cs"/>
        </a:defRPr>
      </a:lvl3pPr>
      <a:lvl4pPr marL="1200143"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41"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39"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37"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35"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33" indent="-171449" algn="l" defTabSz="685796"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96" rtl="0" eaLnBrk="1" latinLnBrk="0" hangingPunct="1">
        <a:defRPr sz="1350" kern="1200">
          <a:solidFill>
            <a:schemeClr val="tx1"/>
          </a:solidFill>
          <a:latin typeface="+mn-lt"/>
          <a:ea typeface="+mn-ea"/>
          <a:cs typeface="+mn-cs"/>
        </a:defRPr>
      </a:lvl1pPr>
      <a:lvl2pPr marL="342898" algn="l" defTabSz="685796" rtl="0" eaLnBrk="1" latinLnBrk="0" hangingPunct="1">
        <a:defRPr sz="1350" kern="1200">
          <a:solidFill>
            <a:schemeClr val="tx1"/>
          </a:solidFill>
          <a:latin typeface="+mn-lt"/>
          <a:ea typeface="+mn-ea"/>
          <a:cs typeface="+mn-cs"/>
        </a:defRPr>
      </a:lvl2pPr>
      <a:lvl3pPr marL="685796" algn="l" defTabSz="685796" rtl="0" eaLnBrk="1" latinLnBrk="0" hangingPunct="1">
        <a:defRPr sz="1350" kern="1200">
          <a:solidFill>
            <a:schemeClr val="tx1"/>
          </a:solidFill>
          <a:latin typeface="+mn-lt"/>
          <a:ea typeface="+mn-ea"/>
          <a:cs typeface="+mn-cs"/>
        </a:defRPr>
      </a:lvl3pPr>
      <a:lvl4pPr marL="1028694" algn="l" defTabSz="685796" rtl="0" eaLnBrk="1" latinLnBrk="0" hangingPunct="1">
        <a:defRPr sz="1350" kern="1200">
          <a:solidFill>
            <a:schemeClr val="tx1"/>
          </a:solidFill>
          <a:latin typeface="+mn-lt"/>
          <a:ea typeface="+mn-ea"/>
          <a:cs typeface="+mn-cs"/>
        </a:defRPr>
      </a:lvl4pPr>
      <a:lvl5pPr marL="1371592" algn="l" defTabSz="685796" rtl="0" eaLnBrk="1" latinLnBrk="0" hangingPunct="1">
        <a:defRPr sz="1350" kern="1200">
          <a:solidFill>
            <a:schemeClr val="tx1"/>
          </a:solidFill>
          <a:latin typeface="+mn-lt"/>
          <a:ea typeface="+mn-ea"/>
          <a:cs typeface="+mn-cs"/>
        </a:defRPr>
      </a:lvl5pPr>
      <a:lvl6pPr marL="1714490" algn="l" defTabSz="685796" rtl="0" eaLnBrk="1" latinLnBrk="0" hangingPunct="1">
        <a:defRPr sz="1350" kern="1200">
          <a:solidFill>
            <a:schemeClr val="tx1"/>
          </a:solidFill>
          <a:latin typeface="+mn-lt"/>
          <a:ea typeface="+mn-ea"/>
          <a:cs typeface="+mn-cs"/>
        </a:defRPr>
      </a:lvl6pPr>
      <a:lvl7pPr marL="2057388" algn="l" defTabSz="685796" rtl="0" eaLnBrk="1" latinLnBrk="0" hangingPunct="1">
        <a:defRPr sz="1350" kern="1200">
          <a:solidFill>
            <a:schemeClr val="tx1"/>
          </a:solidFill>
          <a:latin typeface="+mn-lt"/>
          <a:ea typeface="+mn-ea"/>
          <a:cs typeface="+mn-cs"/>
        </a:defRPr>
      </a:lvl7pPr>
      <a:lvl8pPr marL="2400286" algn="l" defTabSz="685796" rtl="0" eaLnBrk="1" latinLnBrk="0" hangingPunct="1">
        <a:defRPr sz="1350" kern="1200">
          <a:solidFill>
            <a:schemeClr val="tx1"/>
          </a:solidFill>
          <a:latin typeface="+mn-lt"/>
          <a:ea typeface="+mn-ea"/>
          <a:cs typeface="+mn-cs"/>
        </a:defRPr>
      </a:lvl8pPr>
      <a:lvl9pPr marL="2743185" algn="l" defTabSz="685796"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4"/>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7"/>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7"/>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7"/>
            <a:ext cx="2133600"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CC3066C-7D9C-43AE-863C-B082BB6A9375}" type="slidenum">
              <a:rPr lang="en-US" smtClean="0"/>
              <a:t>‹#›</a:t>
            </a:fld>
            <a:endParaRPr lang="en-US"/>
          </a:p>
        </p:txBody>
      </p:sp>
    </p:spTree>
    <p:extLst>
      <p:ext uri="{BB962C8B-B14F-4D97-AF65-F5344CB8AC3E}">
        <p14:creationId xmlns:p14="http://schemas.microsoft.com/office/powerpoint/2010/main" val="38626488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514347" rtl="0" eaLnBrk="1" latinLnBrk="0" hangingPunct="1">
        <a:spcBef>
          <a:spcPct val="0"/>
        </a:spcBef>
        <a:buNone/>
        <a:defRPr sz="2475" b="0" kern="1200">
          <a:solidFill>
            <a:srgbClr val="0070C0"/>
          </a:solidFill>
          <a:latin typeface="+mj-lt"/>
          <a:ea typeface="+mj-ea"/>
          <a:cs typeface="+mj-cs"/>
        </a:defRPr>
      </a:lvl1pPr>
    </p:titleStyle>
    <p:bodyStyle>
      <a:lvl1pPr marL="192880" indent="-192880" algn="l" defTabSz="514347" rtl="0" eaLnBrk="1" latinLnBrk="0" hangingPunct="1">
        <a:spcBef>
          <a:spcPct val="20000"/>
        </a:spcBef>
        <a:buFont typeface="Arial" pitchFamily="34" charset="0"/>
        <a:buChar char="•"/>
        <a:defRPr sz="1800" kern="1200">
          <a:solidFill>
            <a:srgbClr val="002060"/>
          </a:solidFill>
          <a:latin typeface="+mn-lt"/>
          <a:ea typeface="+mn-ea"/>
          <a:cs typeface="+mn-cs"/>
        </a:defRPr>
      </a:lvl1pPr>
      <a:lvl2pPr marL="417908" indent="-160734" algn="l" defTabSz="514347" rtl="0" eaLnBrk="1" latinLnBrk="0" hangingPunct="1">
        <a:spcBef>
          <a:spcPct val="20000"/>
        </a:spcBef>
        <a:buFont typeface="Arial" pitchFamily="34" charset="0"/>
        <a:buChar char="–"/>
        <a:defRPr sz="1575" kern="1200">
          <a:solidFill>
            <a:srgbClr val="0070C0"/>
          </a:solidFill>
          <a:latin typeface="+mn-lt"/>
          <a:ea typeface="+mn-ea"/>
          <a:cs typeface="+mn-cs"/>
        </a:defRPr>
      </a:lvl2pPr>
      <a:lvl3pPr marL="642935" indent="-128587" algn="l" defTabSz="514347" rtl="0" eaLnBrk="1" latinLnBrk="0" hangingPunct="1">
        <a:spcBef>
          <a:spcPct val="20000"/>
        </a:spcBef>
        <a:buFont typeface="Arial" pitchFamily="34" charset="0"/>
        <a:buChar char="•"/>
        <a:defRPr sz="1350" kern="1200">
          <a:solidFill>
            <a:srgbClr val="00B050"/>
          </a:solidFill>
          <a:latin typeface="+mn-lt"/>
          <a:ea typeface="+mn-ea"/>
          <a:cs typeface="+mn-cs"/>
        </a:defRPr>
      </a:lvl3pPr>
      <a:lvl4pPr marL="900107"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81"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55"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28"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02"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76" indent="-128587" algn="l" defTabSz="514347"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47" rtl="0" eaLnBrk="1" latinLnBrk="0" hangingPunct="1">
        <a:defRPr sz="1013" kern="1200">
          <a:solidFill>
            <a:schemeClr val="tx1"/>
          </a:solidFill>
          <a:latin typeface="+mn-lt"/>
          <a:ea typeface="+mn-ea"/>
          <a:cs typeface="+mn-cs"/>
        </a:defRPr>
      </a:lvl1pPr>
      <a:lvl2pPr marL="257174" algn="l" defTabSz="514347" rtl="0" eaLnBrk="1" latinLnBrk="0" hangingPunct="1">
        <a:defRPr sz="1013" kern="1200">
          <a:solidFill>
            <a:schemeClr val="tx1"/>
          </a:solidFill>
          <a:latin typeface="+mn-lt"/>
          <a:ea typeface="+mn-ea"/>
          <a:cs typeface="+mn-cs"/>
        </a:defRPr>
      </a:lvl2pPr>
      <a:lvl3pPr marL="514347" algn="l" defTabSz="514347" rtl="0" eaLnBrk="1" latinLnBrk="0" hangingPunct="1">
        <a:defRPr sz="1013" kern="1200">
          <a:solidFill>
            <a:schemeClr val="tx1"/>
          </a:solidFill>
          <a:latin typeface="+mn-lt"/>
          <a:ea typeface="+mn-ea"/>
          <a:cs typeface="+mn-cs"/>
        </a:defRPr>
      </a:lvl3pPr>
      <a:lvl4pPr marL="771521" algn="l" defTabSz="514347" rtl="0" eaLnBrk="1" latinLnBrk="0" hangingPunct="1">
        <a:defRPr sz="1013" kern="1200">
          <a:solidFill>
            <a:schemeClr val="tx1"/>
          </a:solidFill>
          <a:latin typeface="+mn-lt"/>
          <a:ea typeface="+mn-ea"/>
          <a:cs typeface="+mn-cs"/>
        </a:defRPr>
      </a:lvl4pPr>
      <a:lvl5pPr marL="1028694" algn="l" defTabSz="514347" rtl="0" eaLnBrk="1" latinLnBrk="0" hangingPunct="1">
        <a:defRPr sz="1013" kern="1200">
          <a:solidFill>
            <a:schemeClr val="tx1"/>
          </a:solidFill>
          <a:latin typeface="+mn-lt"/>
          <a:ea typeface="+mn-ea"/>
          <a:cs typeface="+mn-cs"/>
        </a:defRPr>
      </a:lvl5pPr>
      <a:lvl6pPr marL="1285867" algn="l" defTabSz="514347" rtl="0" eaLnBrk="1" latinLnBrk="0" hangingPunct="1">
        <a:defRPr sz="1013" kern="1200">
          <a:solidFill>
            <a:schemeClr val="tx1"/>
          </a:solidFill>
          <a:latin typeface="+mn-lt"/>
          <a:ea typeface="+mn-ea"/>
          <a:cs typeface="+mn-cs"/>
        </a:defRPr>
      </a:lvl6pPr>
      <a:lvl7pPr marL="1543041" algn="l" defTabSz="514347" rtl="0" eaLnBrk="1" latinLnBrk="0" hangingPunct="1">
        <a:defRPr sz="1013" kern="1200">
          <a:solidFill>
            <a:schemeClr val="tx1"/>
          </a:solidFill>
          <a:latin typeface="+mn-lt"/>
          <a:ea typeface="+mn-ea"/>
          <a:cs typeface="+mn-cs"/>
        </a:defRPr>
      </a:lvl7pPr>
      <a:lvl8pPr marL="1800215" algn="l" defTabSz="514347" rtl="0" eaLnBrk="1" latinLnBrk="0" hangingPunct="1">
        <a:defRPr sz="1013" kern="1200">
          <a:solidFill>
            <a:schemeClr val="tx1"/>
          </a:solidFill>
          <a:latin typeface="+mn-lt"/>
          <a:ea typeface="+mn-ea"/>
          <a:cs typeface="+mn-cs"/>
        </a:defRPr>
      </a:lvl8pPr>
      <a:lvl9pPr marL="2057388" algn="l" defTabSz="51434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arxiv:0912.0255" TargetMode="External"/><Relationship Id="rId7" Type="http://schemas.openxmlformats.org/officeDocument/2006/relationships/hyperlink" Target="https://arxiv.org/abs/1512.02019" TargetMode="External"/><Relationship Id="rId12"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arxiv.org/abs/2302.03583" TargetMode="External"/><Relationship Id="rId11" Type="http://schemas.openxmlformats.org/officeDocument/2006/relationships/image" Target="../media/image2.png"/><Relationship Id="rId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hyperlink" Target="arxiv:1205.4667" TargetMode="Externa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hyperlink" Target="http://ihp-lx.ethz.ch/CompMethPP/heraXS/pictures/Hera_Ring_ST_3sprachig.jpg"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hyperlink" Target="http://analysispreservation.cern.ch/" TargetMode="External"/><Relationship Id="rId7"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hyperlink" Target="http://reana.io/"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_rels/slide44.xml.rels><?xml version="1.0" encoding="UTF-8" standalone="yes"?>
<Relationships xmlns="http://schemas.openxmlformats.org/package/2006/relationships"><Relationship Id="rId3" Type="http://schemas.openxmlformats.org/officeDocument/2006/relationships/hyperlink" Target="http://analysispreservation.cern.ch/" TargetMode="External"/><Relationship Id="rId7"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hyperlink" Target="http://reana.io/"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40.png"/></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chart" Target="../charts/chart5.xml"/><Relationship Id="rId4" Type="http://schemas.openxmlformats.org/officeDocument/2006/relationships/chart" Target="../charts/chart4.xml"/></Relationships>
</file>

<file path=ppt/slides/_rels/slide49.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image" Target="../media/image68.png"/><Relationship Id="rId1" Type="http://schemas.openxmlformats.org/officeDocument/2006/relationships/slideLayout" Target="../slideLayouts/slideLayout6.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bnl.gov/eic/" TargetMode="External"/><Relationship Id="rId1" Type="http://schemas.openxmlformats.org/officeDocument/2006/relationships/slideLayout" Target="../slideLayouts/slideLayout2.xml"/><Relationship Id="rId4" Type="http://schemas.openxmlformats.org/officeDocument/2006/relationships/hyperlink" Target="https://newscenter.lbl.gov/2022/10/25/solving-the-proton-puzz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98168" y="251218"/>
            <a:ext cx="6947980" cy="1114276"/>
          </a:xfrm>
        </p:spPr>
        <p:txBody>
          <a:bodyPr>
            <a:normAutofit/>
          </a:bodyPr>
          <a:lstStyle/>
          <a:p>
            <a:r>
              <a:rPr lang="fr-FR" sz="2800" dirty="0"/>
              <a:t>Data </a:t>
            </a:r>
            <a:r>
              <a:rPr lang="fr-FR" sz="2800" dirty="0" err="1"/>
              <a:t>Preservation</a:t>
            </a:r>
            <a:r>
              <a:rPr lang="fr-FR" sz="2800" dirty="0"/>
              <a:t> in High </a:t>
            </a:r>
            <a:r>
              <a:rPr lang="fr-FR" sz="2800" dirty="0" err="1"/>
              <a:t>Energy</a:t>
            </a:r>
            <a:r>
              <a:rPr lang="fr-FR" sz="2800" dirty="0"/>
              <a:t> </a:t>
            </a:r>
            <a:r>
              <a:rPr lang="fr-FR" sz="2800" dirty="0" err="1"/>
              <a:t>Physics</a:t>
            </a:r>
            <a:r>
              <a:rPr lang="fr-FR" sz="2800" dirty="0"/>
              <a:t>: </a:t>
            </a:r>
            <a:br>
              <a:rPr lang="fr-FR" sz="2800" dirty="0"/>
            </a:br>
            <a:r>
              <a:rPr lang="fr-FR" sz="2800" dirty="0"/>
              <a:t>report and perspectives</a:t>
            </a:r>
            <a:endParaRPr lang="fr-FR" sz="4000" dirty="0"/>
          </a:p>
        </p:txBody>
      </p:sp>
      <p:sp>
        <p:nvSpPr>
          <p:cNvPr id="4" name="Espace réservé de la date 3"/>
          <p:cNvSpPr>
            <a:spLocks noGrp="1"/>
          </p:cNvSpPr>
          <p:nvPr>
            <p:ph type="dt" sz="half" idx="10"/>
          </p:nvPr>
        </p:nvSpPr>
        <p:spPr/>
        <p:txBody>
          <a:bodyPr/>
          <a:lstStyle/>
          <a:p>
            <a:fld id="{C90A92CA-81C9-3140-9083-A3D885A16436}" type="datetime1">
              <a:rPr lang="fr-FR" smtClean="0"/>
              <a:t>18/06/2024</a:t>
            </a:fld>
            <a:endParaRPr lang="fr-FR" dirty="0"/>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1</a:t>
            </a:fld>
            <a:endParaRPr lang="fr-FR"/>
          </a:p>
        </p:txBody>
      </p:sp>
      <p:sp>
        <p:nvSpPr>
          <p:cNvPr id="12" name="TextBox 11">
            <a:extLst>
              <a:ext uri="{FF2B5EF4-FFF2-40B4-BE49-F238E27FC236}">
                <a16:creationId xmlns:a16="http://schemas.microsoft.com/office/drawing/2014/main" id="{4BEA4E44-42A9-D44B-A9C4-9E3356C744A8}"/>
              </a:ext>
            </a:extLst>
          </p:cNvPr>
          <p:cNvSpPr txBox="1"/>
          <p:nvPr/>
        </p:nvSpPr>
        <p:spPr>
          <a:xfrm>
            <a:off x="2823813" y="2048530"/>
            <a:ext cx="2896690" cy="523220"/>
          </a:xfrm>
          <a:prstGeom prst="rect">
            <a:avLst/>
          </a:prstGeom>
          <a:solidFill>
            <a:schemeClr val="bg2"/>
          </a:solidFill>
        </p:spPr>
        <p:txBody>
          <a:bodyPr wrap="none" rtlCol="0">
            <a:spAutoFit/>
          </a:bodyPr>
          <a:lstStyle/>
          <a:p>
            <a:pPr algn="ctr"/>
            <a:r>
              <a:rPr lang="en-FR" sz="1600" b="1" dirty="0"/>
              <a:t>Cristinel DIACONU</a:t>
            </a:r>
          </a:p>
          <a:p>
            <a:r>
              <a:rPr lang="en-FR" sz="1200" dirty="0"/>
              <a:t>CPPM/CNRS-IN2P3/Aix-Marseille University</a:t>
            </a:r>
          </a:p>
        </p:txBody>
      </p:sp>
      <p:pic>
        <p:nvPicPr>
          <p:cNvPr id="13" name="Picture 2">
            <a:extLst>
              <a:ext uri="{FF2B5EF4-FFF2-40B4-BE49-F238E27FC236}">
                <a16:creationId xmlns:a16="http://schemas.microsoft.com/office/drawing/2014/main" id="{99617F33-3E44-F84A-B09F-512EAD4371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3812" y="2696768"/>
            <a:ext cx="1697081" cy="163537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9F071CEF-8994-2343-A05A-FC542AE5110A}"/>
              </a:ext>
            </a:extLst>
          </p:cNvPr>
          <p:cNvGrpSpPr/>
          <p:nvPr/>
        </p:nvGrpSpPr>
        <p:grpSpPr>
          <a:xfrm>
            <a:off x="4707668" y="2696768"/>
            <a:ext cx="1697081" cy="1962781"/>
            <a:chOff x="8815592" y="6257968"/>
            <a:chExt cx="3389138" cy="3686086"/>
          </a:xfrm>
        </p:grpSpPr>
        <p:sp>
          <p:nvSpPr>
            <p:cNvPr id="15" name="ZoneTexte 9">
              <a:extLst>
                <a:ext uri="{FF2B5EF4-FFF2-40B4-BE49-F238E27FC236}">
                  <a16:creationId xmlns:a16="http://schemas.microsoft.com/office/drawing/2014/main" id="{24E37392-7ACE-A748-98BA-C84B95D1636D}"/>
                </a:ext>
              </a:extLst>
            </p:cNvPr>
            <p:cNvSpPr txBox="1"/>
            <p:nvPr/>
          </p:nvSpPr>
          <p:spPr>
            <a:xfrm>
              <a:off x="8815592" y="9513167"/>
              <a:ext cx="2455030" cy="430887"/>
            </a:xfrm>
            <a:prstGeom prst="rect">
              <a:avLst/>
            </a:prstGeom>
            <a:noFill/>
          </p:spPr>
          <p:txBody>
            <a:bodyPr wrap="none" rtlCol="0">
              <a:spAutoFit/>
            </a:bodyPr>
            <a:lstStyle/>
            <a:p>
              <a:r>
                <a:rPr lang="fr-FR" sz="1500" b="1" dirty="0">
                  <a:latin typeface="American Typewriter"/>
                  <a:cs typeface="American Typewriter"/>
                </a:rPr>
                <a:t>http://</a:t>
              </a:r>
              <a:r>
                <a:rPr lang="fr-FR" sz="1500" b="1" dirty="0" err="1">
                  <a:latin typeface="American Typewriter"/>
                  <a:cs typeface="American Typewriter"/>
                </a:rPr>
                <a:t>dphep.org</a:t>
              </a:r>
              <a:endParaRPr lang="fr-FR" sz="1500" b="1" dirty="0">
                <a:latin typeface="American Typewriter"/>
                <a:cs typeface="American Typewriter"/>
              </a:endParaRPr>
            </a:p>
          </p:txBody>
        </p:sp>
        <p:pic>
          <p:nvPicPr>
            <p:cNvPr id="16" name="Image 7" descr="Screen Shot 2013-10-08 at 9.13.36 AM.png">
              <a:extLst>
                <a:ext uri="{FF2B5EF4-FFF2-40B4-BE49-F238E27FC236}">
                  <a16:creationId xmlns:a16="http://schemas.microsoft.com/office/drawing/2014/main" id="{594EE4B7-415B-664C-8ABD-8DB9FD4359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5592" y="6257968"/>
              <a:ext cx="3389138" cy="2050219"/>
            </a:xfrm>
            <a:prstGeom prst="rect">
              <a:avLst/>
            </a:prstGeom>
          </p:spPr>
        </p:pic>
        <p:pic>
          <p:nvPicPr>
            <p:cNvPr id="17" name="Picture 16">
              <a:extLst>
                <a:ext uri="{FF2B5EF4-FFF2-40B4-BE49-F238E27FC236}">
                  <a16:creationId xmlns:a16="http://schemas.microsoft.com/office/drawing/2014/main" id="{9A4E402F-F14D-314A-9F2B-78196B4391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5592" y="8442322"/>
              <a:ext cx="2545944" cy="1037033"/>
            </a:xfrm>
            <a:prstGeom prst="rect">
              <a:avLst/>
            </a:prstGeom>
          </p:spPr>
        </p:pic>
        <p:pic>
          <p:nvPicPr>
            <p:cNvPr id="18" name="Picture 17">
              <a:extLst>
                <a:ext uri="{FF2B5EF4-FFF2-40B4-BE49-F238E27FC236}">
                  <a16:creationId xmlns:a16="http://schemas.microsoft.com/office/drawing/2014/main" id="{EADDE803-8EF0-A64C-9B9A-928B6A8E20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09574" y="8430623"/>
              <a:ext cx="533400" cy="508000"/>
            </a:xfrm>
            <a:prstGeom prst="rect">
              <a:avLst/>
            </a:prstGeom>
          </p:spPr>
        </p:pic>
      </p:grpSp>
    </p:spTree>
    <p:extLst>
      <p:ext uri="{BB962C8B-B14F-4D97-AF65-F5344CB8AC3E}">
        <p14:creationId xmlns:p14="http://schemas.microsoft.com/office/powerpoint/2010/main" val="1639032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FFD38-59BC-594A-BAC5-498A903F0F5F}"/>
              </a:ext>
            </a:extLst>
          </p:cNvPr>
          <p:cNvSpPr>
            <a:spLocks noGrp="1"/>
          </p:cNvSpPr>
          <p:nvPr>
            <p:ph type="title"/>
          </p:nvPr>
        </p:nvSpPr>
        <p:spPr>
          <a:xfrm>
            <a:off x="1485900" y="63765"/>
            <a:ext cx="6172200" cy="857250"/>
          </a:xfrm>
        </p:spPr>
        <p:txBody>
          <a:bodyPr/>
          <a:lstStyle/>
          <a:p>
            <a:r>
              <a:rPr lang="en-FR" dirty="0"/>
              <a:t>…and ongoing</a:t>
            </a:r>
          </a:p>
        </p:txBody>
      </p:sp>
      <p:sp>
        <p:nvSpPr>
          <p:cNvPr id="4" name="Date Placeholder 3">
            <a:extLst>
              <a:ext uri="{FF2B5EF4-FFF2-40B4-BE49-F238E27FC236}">
                <a16:creationId xmlns:a16="http://schemas.microsoft.com/office/drawing/2014/main" id="{5CB9345C-AE6C-E148-8698-E716EBD936A7}"/>
              </a:ext>
            </a:extLst>
          </p:cNvPr>
          <p:cNvSpPr>
            <a:spLocks noGrp="1"/>
          </p:cNvSpPr>
          <p:nvPr>
            <p:ph type="dt" sz="half" idx="10"/>
          </p:nvPr>
        </p:nvSpPr>
        <p:spPr/>
        <p:txBody>
          <a:bodyPr/>
          <a:lstStyle/>
          <a:p>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C21CB32B-2FB8-334F-BF68-62101EC2F0D7}"/>
              </a:ext>
            </a:extLst>
          </p:cNvPr>
          <p:cNvSpPr>
            <a:spLocks noGrp="1"/>
          </p:cNvSpPr>
          <p:nvPr>
            <p:ph type="sldNum" sz="quarter" idx="12"/>
          </p:nvPr>
        </p:nvSpPr>
        <p:spPr/>
        <p:txBody>
          <a:bodyPr/>
          <a:lstStyle/>
          <a:p>
            <a:fld id="{BCC3066C-7D9C-43AE-863C-B082BB6A9375}" type="slidenum">
              <a:rPr lang="en-US">
                <a:solidFill>
                  <a:prstClr val="black">
                    <a:tint val="75000"/>
                  </a:prstClr>
                </a:solidFill>
                <a:latin typeface="Calibri"/>
              </a:rPr>
              <a:pPr/>
              <a:t>10</a:t>
            </a:fld>
            <a:endParaRPr lang="en-US">
              <a:solidFill>
                <a:prstClr val="black">
                  <a:tint val="75000"/>
                </a:prstClr>
              </a:solidFill>
              <a:latin typeface="Calibri"/>
            </a:endParaRPr>
          </a:p>
        </p:txBody>
      </p:sp>
      <p:pic>
        <p:nvPicPr>
          <p:cNvPr id="9" name="Picture 8">
            <a:extLst>
              <a:ext uri="{FF2B5EF4-FFF2-40B4-BE49-F238E27FC236}">
                <a16:creationId xmlns:a16="http://schemas.microsoft.com/office/drawing/2014/main" id="{D52BE41C-586C-F942-A2CC-F86BF6EE2D1A}"/>
              </a:ext>
            </a:extLst>
          </p:cNvPr>
          <p:cNvPicPr>
            <a:picLocks noChangeAspect="1"/>
          </p:cNvPicPr>
          <p:nvPr/>
        </p:nvPicPr>
        <p:blipFill>
          <a:blip r:embed="rId2"/>
          <a:stretch>
            <a:fillRect/>
          </a:stretch>
        </p:blipFill>
        <p:spPr>
          <a:xfrm>
            <a:off x="689768" y="2164318"/>
            <a:ext cx="3110559" cy="1445103"/>
          </a:xfrm>
          <a:prstGeom prst="rect">
            <a:avLst/>
          </a:prstGeom>
        </p:spPr>
      </p:pic>
      <p:pic>
        <p:nvPicPr>
          <p:cNvPr id="11" name="Picture 10">
            <a:extLst>
              <a:ext uri="{FF2B5EF4-FFF2-40B4-BE49-F238E27FC236}">
                <a16:creationId xmlns:a16="http://schemas.microsoft.com/office/drawing/2014/main" id="{5081EC15-5E18-9546-8EC1-79F87174273B}"/>
              </a:ext>
            </a:extLst>
          </p:cNvPr>
          <p:cNvPicPr>
            <a:picLocks noChangeAspect="1"/>
          </p:cNvPicPr>
          <p:nvPr/>
        </p:nvPicPr>
        <p:blipFill>
          <a:blip r:embed="rId3"/>
          <a:stretch>
            <a:fillRect/>
          </a:stretch>
        </p:blipFill>
        <p:spPr>
          <a:xfrm>
            <a:off x="689768" y="771453"/>
            <a:ext cx="3289712" cy="1534545"/>
          </a:xfrm>
          <a:prstGeom prst="rect">
            <a:avLst/>
          </a:prstGeom>
        </p:spPr>
      </p:pic>
      <p:pic>
        <p:nvPicPr>
          <p:cNvPr id="7" name="Picture 6">
            <a:extLst>
              <a:ext uri="{FF2B5EF4-FFF2-40B4-BE49-F238E27FC236}">
                <a16:creationId xmlns:a16="http://schemas.microsoft.com/office/drawing/2014/main" id="{D7B6290C-8EFF-754F-9939-EDA2DEA145E7}"/>
              </a:ext>
            </a:extLst>
          </p:cNvPr>
          <p:cNvPicPr>
            <a:picLocks noChangeAspect="1"/>
          </p:cNvPicPr>
          <p:nvPr/>
        </p:nvPicPr>
        <p:blipFill>
          <a:blip r:embed="rId4"/>
          <a:stretch>
            <a:fillRect/>
          </a:stretch>
        </p:blipFill>
        <p:spPr>
          <a:xfrm>
            <a:off x="457200" y="2611434"/>
            <a:ext cx="3494576" cy="1816914"/>
          </a:xfrm>
          <a:prstGeom prst="rect">
            <a:avLst/>
          </a:prstGeom>
        </p:spPr>
      </p:pic>
      <p:sp>
        <p:nvSpPr>
          <p:cNvPr id="14" name="TextBox 13">
            <a:extLst>
              <a:ext uri="{FF2B5EF4-FFF2-40B4-BE49-F238E27FC236}">
                <a16:creationId xmlns:a16="http://schemas.microsoft.com/office/drawing/2014/main" id="{F1B1F4D0-9CDE-2240-8D8A-D7DBC164C505}"/>
              </a:ext>
            </a:extLst>
          </p:cNvPr>
          <p:cNvSpPr txBox="1"/>
          <p:nvPr/>
        </p:nvSpPr>
        <p:spPr>
          <a:xfrm>
            <a:off x="2867093" y="1036353"/>
            <a:ext cx="1484702" cy="336118"/>
          </a:xfrm>
          <a:prstGeom prst="rect">
            <a:avLst/>
          </a:prstGeom>
          <a:solidFill>
            <a:srgbClr val="FFFF00"/>
          </a:solidFill>
        </p:spPr>
        <p:txBody>
          <a:bodyPr wrap="none" rtlCol="0">
            <a:spAutoFit/>
          </a:bodyPr>
          <a:lstStyle/>
          <a:p>
            <a:r>
              <a:rPr lang="en-FR" sz="1584" dirty="0">
                <a:solidFill>
                  <a:prstClr val="black"/>
                </a:solidFill>
                <a:latin typeface="Calibri"/>
              </a:rPr>
              <a:t>ZEUS June 2023</a:t>
            </a:r>
          </a:p>
        </p:txBody>
      </p:sp>
      <p:pic>
        <p:nvPicPr>
          <p:cNvPr id="16" name="Picture 15">
            <a:extLst>
              <a:ext uri="{FF2B5EF4-FFF2-40B4-BE49-F238E27FC236}">
                <a16:creationId xmlns:a16="http://schemas.microsoft.com/office/drawing/2014/main" id="{9D9003F2-40C9-9F49-BCBC-142656A90C5E}"/>
              </a:ext>
            </a:extLst>
          </p:cNvPr>
          <p:cNvPicPr>
            <a:picLocks noChangeAspect="1"/>
          </p:cNvPicPr>
          <p:nvPr/>
        </p:nvPicPr>
        <p:blipFill>
          <a:blip r:embed="rId5"/>
          <a:stretch>
            <a:fillRect/>
          </a:stretch>
        </p:blipFill>
        <p:spPr>
          <a:xfrm>
            <a:off x="4808914" y="2380635"/>
            <a:ext cx="3270044" cy="1324958"/>
          </a:xfrm>
          <a:prstGeom prst="rect">
            <a:avLst/>
          </a:prstGeom>
        </p:spPr>
      </p:pic>
      <p:pic>
        <p:nvPicPr>
          <p:cNvPr id="18" name="Picture 17">
            <a:extLst>
              <a:ext uri="{FF2B5EF4-FFF2-40B4-BE49-F238E27FC236}">
                <a16:creationId xmlns:a16="http://schemas.microsoft.com/office/drawing/2014/main" id="{86F2E51B-F31B-3B45-9951-A6163F2EBD75}"/>
              </a:ext>
            </a:extLst>
          </p:cNvPr>
          <p:cNvPicPr>
            <a:picLocks noChangeAspect="1"/>
          </p:cNvPicPr>
          <p:nvPr/>
        </p:nvPicPr>
        <p:blipFill>
          <a:blip r:embed="rId6"/>
          <a:stretch>
            <a:fillRect/>
          </a:stretch>
        </p:blipFill>
        <p:spPr>
          <a:xfrm>
            <a:off x="4730957" y="1422823"/>
            <a:ext cx="3248477" cy="861135"/>
          </a:xfrm>
          <a:prstGeom prst="rect">
            <a:avLst/>
          </a:prstGeom>
        </p:spPr>
      </p:pic>
      <p:sp>
        <p:nvSpPr>
          <p:cNvPr id="21" name="TextBox 20">
            <a:extLst>
              <a:ext uri="{FF2B5EF4-FFF2-40B4-BE49-F238E27FC236}">
                <a16:creationId xmlns:a16="http://schemas.microsoft.com/office/drawing/2014/main" id="{997594AA-E813-B04B-AE34-C914A0607E78}"/>
              </a:ext>
            </a:extLst>
          </p:cNvPr>
          <p:cNvSpPr txBox="1"/>
          <p:nvPr/>
        </p:nvSpPr>
        <p:spPr>
          <a:xfrm>
            <a:off x="6233911" y="858552"/>
            <a:ext cx="1563248" cy="579902"/>
          </a:xfrm>
          <a:prstGeom prst="rect">
            <a:avLst/>
          </a:prstGeom>
          <a:solidFill>
            <a:srgbClr val="FFFF00"/>
          </a:solidFill>
        </p:spPr>
        <p:txBody>
          <a:bodyPr wrap="none" rtlCol="0">
            <a:spAutoFit/>
          </a:bodyPr>
          <a:lstStyle/>
          <a:p>
            <a:r>
              <a:rPr lang="en-FR" sz="1584" dirty="0">
                <a:solidFill>
                  <a:prstClr val="black"/>
                </a:solidFill>
                <a:latin typeface="Calibri"/>
              </a:rPr>
              <a:t>BaBar April 2023</a:t>
            </a:r>
          </a:p>
          <a:p>
            <a:r>
              <a:rPr lang="en-GB" sz="1584" dirty="0">
                <a:solidFill>
                  <a:prstClr val="black"/>
                </a:solidFill>
                <a:latin typeface="Calibri"/>
              </a:rPr>
              <a:t>T</a:t>
            </a:r>
            <a:r>
              <a:rPr lang="en-FR" sz="1584" dirty="0">
                <a:solidFill>
                  <a:prstClr val="black"/>
                </a:solidFill>
                <a:latin typeface="Calibri"/>
              </a:rPr>
              <a:t>he 600</a:t>
            </a:r>
            <a:r>
              <a:rPr lang="en-FR" sz="1584" baseline="30000" dirty="0">
                <a:solidFill>
                  <a:prstClr val="black"/>
                </a:solidFill>
                <a:latin typeface="Calibri"/>
              </a:rPr>
              <a:t>th</a:t>
            </a:r>
            <a:r>
              <a:rPr lang="en-FR" sz="1584" dirty="0">
                <a:solidFill>
                  <a:prstClr val="black"/>
                </a:solidFill>
                <a:latin typeface="Calibri"/>
              </a:rPr>
              <a:t> paper</a:t>
            </a:r>
          </a:p>
        </p:txBody>
      </p:sp>
      <p:pic>
        <p:nvPicPr>
          <p:cNvPr id="22" name="Picture 21">
            <a:extLst>
              <a:ext uri="{FF2B5EF4-FFF2-40B4-BE49-F238E27FC236}">
                <a16:creationId xmlns:a16="http://schemas.microsoft.com/office/drawing/2014/main" id="{DCAAD9B7-787B-E142-A6B1-DF51F9CFD90C}"/>
              </a:ext>
            </a:extLst>
          </p:cNvPr>
          <p:cNvPicPr>
            <a:picLocks noChangeAspect="1"/>
          </p:cNvPicPr>
          <p:nvPr/>
        </p:nvPicPr>
        <p:blipFill>
          <a:blip r:embed="rId7"/>
          <a:stretch>
            <a:fillRect/>
          </a:stretch>
        </p:blipFill>
        <p:spPr>
          <a:xfrm>
            <a:off x="4148673" y="3802270"/>
            <a:ext cx="4413043" cy="1225526"/>
          </a:xfrm>
          <a:prstGeom prst="rect">
            <a:avLst/>
          </a:prstGeom>
        </p:spPr>
      </p:pic>
      <p:sp>
        <p:nvSpPr>
          <p:cNvPr id="23" name="TextBox 22">
            <a:extLst>
              <a:ext uri="{FF2B5EF4-FFF2-40B4-BE49-F238E27FC236}">
                <a16:creationId xmlns:a16="http://schemas.microsoft.com/office/drawing/2014/main" id="{950EB690-C040-4747-AB08-3E1BD6C5A1D8}"/>
              </a:ext>
            </a:extLst>
          </p:cNvPr>
          <p:cNvSpPr txBox="1"/>
          <p:nvPr/>
        </p:nvSpPr>
        <p:spPr>
          <a:xfrm>
            <a:off x="7015535" y="4428348"/>
            <a:ext cx="1165960" cy="300082"/>
          </a:xfrm>
          <a:prstGeom prst="rect">
            <a:avLst/>
          </a:prstGeom>
          <a:noFill/>
        </p:spPr>
        <p:txBody>
          <a:bodyPr wrap="none" rtlCol="0">
            <a:spAutoFit/>
          </a:bodyPr>
          <a:lstStyle/>
          <a:p>
            <a:r>
              <a:rPr lang="en-FR" dirty="0">
                <a:highlight>
                  <a:srgbClr val="FFFF00"/>
                </a:highlight>
              </a:rPr>
              <a:t>H1 Mars 2023</a:t>
            </a:r>
          </a:p>
        </p:txBody>
      </p:sp>
    </p:spTree>
    <p:extLst>
      <p:ext uri="{BB962C8B-B14F-4D97-AF65-F5344CB8AC3E}">
        <p14:creationId xmlns:p14="http://schemas.microsoft.com/office/powerpoint/2010/main" val="2718333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583FB-0390-DD48-B9B8-090C2A119D3A}"/>
              </a:ext>
            </a:extLst>
          </p:cNvPr>
          <p:cNvSpPr>
            <a:spLocks noGrp="1"/>
          </p:cNvSpPr>
          <p:nvPr>
            <p:ph type="title"/>
          </p:nvPr>
        </p:nvSpPr>
        <p:spPr/>
        <p:txBody>
          <a:bodyPr>
            <a:normAutofit/>
          </a:bodyPr>
          <a:lstStyle/>
          <a:p>
            <a:r>
              <a:rPr lang="en-FR" dirty="0"/>
              <a:t>Preserved (time-like) and Open (space-like) Data</a:t>
            </a:r>
          </a:p>
        </p:txBody>
      </p:sp>
      <p:sp>
        <p:nvSpPr>
          <p:cNvPr id="3" name="Content Placeholder 2">
            <a:extLst>
              <a:ext uri="{FF2B5EF4-FFF2-40B4-BE49-F238E27FC236}">
                <a16:creationId xmlns:a16="http://schemas.microsoft.com/office/drawing/2014/main" id="{3CEEC3EE-58E3-4F45-BF99-982D68F92ECF}"/>
              </a:ext>
            </a:extLst>
          </p:cNvPr>
          <p:cNvSpPr>
            <a:spLocks noGrp="1"/>
          </p:cNvSpPr>
          <p:nvPr>
            <p:ph idx="1"/>
          </p:nvPr>
        </p:nvSpPr>
        <p:spPr>
          <a:xfrm>
            <a:off x="304801" y="872477"/>
            <a:ext cx="4131077" cy="4065044"/>
          </a:xfrm>
        </p:spPr>
        <p:txBody>
          <a:bodyPr>
            <a:normAutofit fontScale="85000" lnSpcReduction="10000"/>
          </a:bodyPr>
          <a:lstStyle/>
          <a:p>
            <a:pPr marL="0" indent="0">
              <a:buNone/>
            </a:pPr>
            <a:endParaRPr lang="en-FR" dirty="0"/>
          </a:p>
          <a:p>
            <a:pPr marL="160734" indent="-160734"/>
            <a:r>
              <a:rPr lang="en-FR" dirty="0"/>
              <a:t>Planning for preserved data improves the design of running and future experiments</a:t>
            </a:r>
          </a:p>
          <a:p>
            <a:pPr marL="160734" indent="-160734"/>
            <a:endParaRPr lang="en-FR" dirty="0"/>
          </a:p>
          <a:p>
            <a:pPr marL="160734" indent="-160734"/>
            <a:r>
              <a:rPr lang="en-FR" dirty="0"/>
              <a:t>DP relies on and stimulates cutting-edge technology developments </a:t>
            </a:r>
          </a:p>
          <a:p>
            <a:pPr marL="385761" lvl="1"/>
            <a:endParaRPr lang="en-FR" dirty="0"/>
          </a:p>
          <a:p>
            <a:pPr marL="160734" indent="-160734"/>
            <a:r>
              <a:rPr lang="en-FR" dirty="0"/>
              <a:t>DP is strongly linked to </a:t>
            </a:r>
            <a:r>
              <a:rPr lang="en-FR" b="1" dirty="0"/>
              <a:t>Open S</a:t>
            </a:r>
            <a:r>
              <a:rPr lang="en-GB" b="1" dirty="0"/>
              <a:t>c</a:t>
            </a:r>
            <a:r>
              <a:rPr lang="en-FR" b="1" dirty="0"/>
              <a:t>ience and FAIR </a:t>
            </a:r>
            <a:r>
              <a:rPr lang="en-FR" dirty="0"/>
              <a:t>data paradigms</a:t>
            </a:r>
          </a:p>
          <a:p>
            <a:pPr marL="385761" lvl="1"/>
            <a:r>
              <a:rPr lang="en-FR" dirty="0"/>
              <a:t>F findable A accessible R reproducible</a:t>
            </a:r>
          </a:p>
          <a:p>
            <a:pPr marL="385761" lvl="1"/>
            <a:r>
              <a:rPr lang="en-GB" dirty="0"/>
              <a:t>M</a:t>
            </a:r>
            <a:r>
              <a:rPr lang="en-FR" dirty="0"/>
              <a:t>ost difficult to obtain is “I” : interoperability</a:t>
            </a:r>
          </a:p>
          <a:p>
            <a:pPr lvl="1">
              <a:buFont typeface="Arial" panose="020B0604020202020204" pitchFamily="34" charset="0"/>
              <a:buChar char="•"/>
            </a:pPr>
            <a:endParaRPr lang="en-FR" dirty="0"/>
          </a:p>
          <a:p>
            <a:r>
              <a:rPr lang="en-FR" dirty="0"/>
              <a:t>Examples: </a:t>
            </a:r>
          </a:p>
          <a:p>
            <a:pPr lvl="1"/>
            <a:r>
              <a:rPr lang="en-FR" dirty="0"/>
              <a:t>CERN Open Data Portal, Analysis Preservation (CAP), Reusable Analyses (ReAna), cernvm, key4hep etc.</a:t>
            </a:r>
          </a:p>
          <a:p>
            <a:pPr lvl="1"/>
            <a:r>
              <a:rPr lang="en-FR" dirty="0"/>
              <a:t>Experiments with long DP practice intend to join open data projects</a:t>
            </a:r>
          </a:p>
          <a:p>
            <a:pPr lvl="2"/>
            <a:r>
              <a:rPr lang="en-GB" dirty="0"/>
              <a:t>L</a:t>
            </a:r>
            <a:r>
              <a:rPr lang="en-FR" dirty="0"/>
              <a:t>ack of person power </a:t>
            </a:r>
          </a:p>
          <a:p>
            <a:endParaRPr lang="en-FR" dirty="0"/>
          </a:p>
        </p:txBody>
      </p:sp>
      <p:sp>
        <p:nvSpPr>
          <p:cNvPr id="4" name="Date Placeholder 3">
            <a:extLst>
              <a:ext uri="{FF2B5EF4-FFF2-40B4-BE49-F238E27FC236}">
                <a16:creationId xmlns:a16="http://schemas.microsoft.com/office/drawing/2014/main" id="{0CF65BD4-D3D0-164A-A291-2C7D6CC32A5A}"/>
              </a:ext>
            </a:extLst>
          </p:cNvPr>
          <p:cNvSpPr>
            <a:spLocks noGrp="1"/>
          </p:cNvSpPr>
          <p:nvPr>
            <p:ph type="dt" sz="half" idx="10"/>
          </p:nvPr>
        </p:nvSpPr>
        <p:spPr/>
        <p:txBody>
          <a:bodyPr/>
          <a:lstStyle/>
          <a:p>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955BFA0E-3F57-944B-90C6-10AC67A2E3F4}"/>
              </a:ext>
            </a:extLst>
          </p:cNvPr>
          <p:cNvSpPr>
            <a:spLocks noGrp="1"/>
          </p:cNvSpPr>
          <p:nvPr>
            <p:ph type="sldNum" sz="quarter" idx="12"/>
          </p:nvPr>
        </p:nvSpPr>
        <p:spPr/>
        <p:txBody>
          <a:bodyPr/>
          <a:lstStyle/>
          <a:p>
            <a:fld id="{BCC3066C-7D9C-43AE-863C-B082BB6A9375}" type="slidenum">
              <a:rPr lang="en-US">
                <a:solidFill>
                  <a:prstClr val="black">
                    <a:tint val="75000"/>
                  </a:prstClr>
                </a:solidFill>
                <a:latin typeface="Calibri"/>
              </a:rPr>
              <a:pPr/>
              <a:t>11</a:t>
            </a:fld>
            <a:endParaRPr lang="en-US">
              <a:solidFill>
                <a:prstClr val="black">
                  <a:tint val="75000"/>
                </a:prstClr>
              </a:solidFill>
              <a:latin typeface="Calibri"/>
            </a:endParaRPr>
          </a:p>
        </p:txBody>
      </p:sp>
      <p:pic>
        <p:nvPicPr>
          <p:cNvPr id="19" name="Picture 18">
            <a:extLst>
              <a:ext uri="{FF2B5EF4-FFF2-40B4-BE49-F238E27FC236}">
                <a16:creationId xmlns:a16="http://schemas.microsoft.com/office/drawing/2014/main" id="{90AE77B7-6BC5-1B4A-8454-AC1A3B86FB14}"/>
              </a:ext>
            </a:extLst>
          </p:cNvPr>
          <p:cNvPicPr>
            <a:picLocks noChangeAspect="1"/>
          </p:cNvPicPr>
          <p:nvPr/>
        </p:nvPicPr>
        <p:blipFill>
          <a:blip r:embed="rId2"/>
          <a:stretch>
            <a:fillRect/>
          </a:stretch>
        </p:blipFill>
        <p:spPr>
          <a:xfrm>
            <a:off x="5678485" y="3419689"/>
            <a:ext cx="1941515" cy="1611633"/>
          </a:xfrm>
          <a:prstGeom prst="rect">
            <a:avLst/>
          </a:prstGeom>
        </p:spPr>
      </p:pic>
      <p:graphicFrame>
        <p:nvGraphicFramePr>
          <p:cNvPr id="11" name="Chart 10">
            <a:extLst>
              <a:ext uri="{FF2B5EF4-FFF2-40B4-BE49-F238E27FC236}">
                <a16:creationId xmlns:a16="http://schemas.microsoft.com/office/drawing/2014/main" id="{A54C2BBB-95BB-1C46-A530-252AB929C453}"/>
              </a:ext>
            </a:extLst>
          </p:cNvPr>
          <p:cNvGraphicFramePr>
            <a:graphicFrameLocks/>
          </p:cNvGraphicFramePr>
          <p:nvPr>
            <p:extLst>
              <p:ext uri="{D42A27DB-BD31-4B8C-83A1-F6EECF244321}">
                <p14:modId xmlns:p14="http://schemas.microsoft.com/office/powerpoint/2010/main" val="1222092154"/>
              </p:ext>
            </p:extLst>
          </p:nvPr>
        </p:nvGraphicFramePr>
        <p:xfrm>
          <a:off x="4777379" y="1233966"/>
          <a:ext cx="3743726" cy="21759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6103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56B1-6869-6C4A-B8E8-BDE1ED28E432}"/>
              </a:ext>
            </a:extLst>
          </p:cNvPr>
          <p:cNvSpPr>
            <a:spLocks noGrp="1"/>
          </p:cNvSpPr>
          <p:nvPr>
            <p:ph type="title"/>
          </p:nvPr>
        </p:nvSpPr>
        <p:spPr/>
        <p:txBody>
          <a:bodyPr>
            <a:normAutofit/>
          </a:bodyPr>
          <a:lstStyle/>
          <a:p>
            <a:r>
              <a:rPr lang="en-FR" dirty="0"/>
              <a:t>O</a:t>
            </a:r>
            <a:r>
              <a:rPr lang="en-GB" dirty="0"/>
              <a:t>p</a:t>
            </a:r>
            <a:r>
              <a:rPr lang="en-FR" dirty="0"/>
              <a:t>en Questions (homework)</a:t>
            </a:r>
          </a:p>
        </p:txBody>
      </p:sp>
      <p:sp>
        <p:nvSpPr>
          <p:cNvPr id="3" name="Content Placeholder 2">
            <a:extLst>
              <a:ext uri="{FF2B5EF4-FFF2-40B4-BE49-F238E27FC236}">
                <a16:creationId xmlns:a16="http://schemas.microsoft.com/office/drawing/2014/main" id="{5C57F2C1-BCB7-CA41-B16E-B19832DB9136}"/>
              </a:ext>
            </a:extLst>
          </p:cNvPr>
          <p:cNvSpPr>
            <a:spLocks noGrp="1"/>
          </p:cNvSpPr>
          <p:nvPr>
            <p:ph idx="1"/>
          </p:nvPr>
        </p:nvSpPr>
        <p:spPr>
          <a:xfrm>
            <a:off x="301557" y="914400"/>
            <a:ext cx="8385243" cy="3852864"/>
          </a:xfrm>
        </p:spPr>
        <p:txBody>
          <a:bodyPr numCol="2">
            <a:normAutofit/>
          </a:bodyPr>
          <a:lstStyle/>
          <a:p>
            <a:r>
              <a:rPr lang="en-GB" sz="1200" dirty="0"/>
              <a:t>1. Why the systems did not collapse after the data taking? The “common sense: “publish your last paper and leave”. </a:t>
            </a:r>
          </a:p>
          <a:p>
            <a:pPr lvl="1"/>
            <a:r>
              <a:rPr lang="en-GB" sz="1050" dirty="0"/>
              <a:t>Still, a small but motivated community voluntarily kept data alive for many years and extracted unique science from it, beyond the “local </a:t>
            </a:r>
            <a:r>
              <a:rPr lang="en-GB" sz="1050" dirty="0" err="1"/>
              <a:t>ntuples</a:t>
            </a:r>
            <a:r>
              <a:rPr lang="en-GB" sz="1050" dirty="0"/>
              <a:t>” philosophy that eventually perpetuates only very specialised analyses.</a:t>
            </a:r>
          </a:p>
          <a:p>
            <a:r>
              <a:rPr lang="en-GB" sz="1200" dirty="0"/>
              <a:t>2. How are the human resources accounted for by the funding agencies or labs? </a:t>
            </a:r>
          </a:p>
          <a:p>
            <a:pPr lvl="1"/>
            <a:r>
              <a:rPr lang="en-GB" sz="900" dirty="0"/>
              <a:t>Is doing analysis on preserved data subversive, tolerated or highly valued?</a:t>
            </a:r>
          </a:p>
          <a:p>
            <a:r>
              <a:rPr lang="en-GB" sz="1200" dirty="0"/>
              <a:t>3. How are the publications valued in the “long-term” analysis mode of a collaboration? </a:t>
            </a:r>
          </a:p>
          <a:p>
            <a:pPr lvl="1"/>
            <a:r>
              <a:rPr lang="en-GB" sz="900" dirty="0"/>
              <a:t>What is the impact of those publications? Are the authors able to claim visibility and recognition?</a:t>
            </a:r>
          </a:p>
          <a:p>
            <a:r>
              <a:rPr lang="en-GB" sz="1200" dirty="0"/>
              <a:t>4. How is the value of this (new) science displayed? </a:t>
            </a:r>
          </a:p>
          <a:p>
            <a:pPr lvl="1"/>
            <a:r>
              <a:rPr lang="en-GB" sz="900" dirty="0"/>
              <a:t>What is the full cost (and who is supporting it) to promote this 10% of additional science?</a:t>
            </a:r>
          </a:p>
          <a:p>
            <a:pPr lvl="1"/>
            <a:endParaRPr lang="en-GB" sz="900" dirty="0"/>
          </a:p>
          <a:p>
            <a:pPr lvl="1"/>
            <a:endParaRPr lang="en-GB" sz="900" dirty="0"/>
          </a:p>
          <a:p>
            <a:pPr lvl="1"/>
            <a:endParaRPr lang="en-GB" sz="900" dirty="0"/>
          </a:p>
          <a:p>
            <a:pPr lvl="1"/>
            <a:endParaRPr lang="en-GB" sz="900" dirty="0"/>
          </a:p>
          <a:p>
            <a:pPr lvl="1"/>
            <a:endParaRPr lang="en-GB" sz="900" dirty="0"/>
          </a:p>
          <a:p>
            <a:r>
              <a:rPr lang="en-GB" sz="1200" dirty="0"/>
              <a:t>5 How is HEP data contributing to the human culture as a whole (like in arts, e.g. a painting, or a piece of music, which cannot be valued just in terms of of investment, resources and financial transactions)</a:t>
            </a:r>
          </a:p>
          <a:p>
            <a:r>
              <a:rPr lang="en-GB" sz="1200" dirty="0"/>
              <a:t>6. What global resources were used 5 and 10 years past the end of the experiment to keep systems alive and publish?</a:t>
            </a:r>
          </a:p>
          <a:p>
            <a:r>
              <a:rPr lang="en-GB" sz="1200" dirty="0"/>
              <a:t>7. Are the DP requirements compatible with the running experiments conditions? How much extra investments are needed to make ”fresh” data suitable for a long term preservation and how those investments can be optimised further when considering </a:t>
            </a:r>
            <a:r>
              <a:rPr lang="en-GB" sz="1200" b="1" dirty="0"/>
              <a:t>open data and open science aspects?</a:t>
            </a:r>
          </a:p>
          <a:p>
            <a:r>
              <a:rPr lang="en-GB" sz="1200" dirty="0"/>
              <a:t>8. How are future projects supporting, stimulating and shaping data preservation projects and how are the cost and benefits of this transfer of knowledge accounted for?</a:t>
            </a:r>
          </a:p>
          <a:p>
            <a:r>
              <a:rPr lang="en-GB" sz="1200" dirty="0"/>
              <a:t>9 Outreach and education done using real data sets?</a:t>
            </a:r>
          </a:p>
          <a:p>
            <a:endParaRPr lang="en-FR" sz="1200" dirty="0"/>
          </a:p>
        </p:txBody>
      </p:sp>
      <p:sp>
        <p:nvSpPr>
          <p:cNvPr id="4" name="Date Placeholder 3">
            <a:extLst>
              <a:ext uri="{FF2B5EF4-FFF2-40B4-BE49-F238E27FC236}">
                <a16:creationId xmlns:a16="http://schemas.microsoft.com/office/drawing/2014/main" id="{6347B565-C28B-5B47-A478-0C915CD1103B}"/>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0A352F19-E657-BB43-ADF7-24675E02E027}"/>
              </a:ext>
            </a:extLst>
          </p:cNvPr>
          <p:cNvSpPr>
            <a:spLocks noGrp="1"/>
          </p:cNvSpPr>
          <p:nvPr>
            <p:ph type="sldNum" sz="quarter" idx="12"/>
          </p:nvPr>
        </p:nvSpPr>
        <p:spPr/>
        <p:txBody>
          <a:bodyPr/>
          <a:lstStyle/>
          <a:p>
            <a:fld id="{BCC3066C-7D9C-43AE-863C-B082BB6A9375}" type="slidenum">
              <a:rPr lang="en-US" smtClean="0"/>
              <a:t>12</a:t>
            </a:fld>
            <a:endParaRPr lang="en-US"/>
          </a:p>
        </p:txBody>
      </p:sp>
    </p:spTree>
    <p:extLst>
      <p:ext uri="{BB962C8B-B14F-4D97-AF65-F5344CB8AC3E}">
        <p14:creationId xmlns:p14="http://schemas.microsoft.com/office/powerpoint/2010/main" val="1990776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1D7CA-CDA8-834C-A0F9-8350A757D3BF}"/>
              </a:ext>
            </a:extLst>
          </p:cNvPr>
          <p:cNvSpPr>
            <a:spLocks noGrp="1"/>
          </p:cNvSpPr>
          <p:nvPr>
            <p:ph type="title"/>
          </p:nvPr>
        </p:nvSpPr>
        <p:spPr>
          <a:xfrm>
            <a:off x="1479176" y="-57150"/>
            <a:ext cx="6172200" cy="857250"/>
          </a:xfrm>
        </p:spPr>
        <p:txBody>
          <a:bodyPr/>
          <a:lstStyle/>
          <a:p>
            <a:r>
              <a:rPr lang="fr-FR" dirty="0"/>
              <a:t>Conclusions 1/2</a:t>
            </a:r>
            <a:endParaRPr lang="en-FR" dirty="0"/>
          </a:p>
        </p:txBody>
      </p:sp>
      <p:sp>
        <p:nvSpPr>
          <p:cNvPr id="3" name="Content Placeholder 2">
            <a:extLst>
              <a:ext uri="{FF2B5EF4-FFF2-40B4-BE49-F238E27FC236}">
                <a16:creationId xmlns:a16="http://schemas.microsoft.com/office/drawing/2014/main" id="{8F93E932-5632-AB40-9281-864176874B25}"/>
              </a:ext>
            </a:extLst>
          </p:cNvPr>
          <p:cNvSpPr>
            <a:spLocks noGrp="1"/>
          </p:cNvSpPr>
          <p:nvPr>
            <p:ph idx="1"/>
          </p:nvPr>
        </p:nvSpPr>
        <p:spPr>
          <a:xfrm>
            <a:off x="316524" y="571501"/>
            <a:ext cx="8370276" cy="4514849"/>
          </a:xfrm>
        </p:spPr>
        <p:txBody>
          <a:bodyPr>
            <a:normAutofit fontScale="85000" lnSpcReduction="20000"/>
          </a:bodyPr>
          <a:lstStyle/>
          <a:p>
            <a:r>
              <a:rPr lang="en-US" dirty="0"/>
              <a:t>Significant/measurable impact of dedicated DP projects @</a:t>
            </a:r>
            <a:r>
              <a:rPr lang="en-US" dirty="0" err="1"/>
              <a:t>expts</a:t>
            </a:r>
            <a:r>
              <a:rPr lang="en-US" dirty="0"/>
              <a:t>./labs</a:t>
            </a:r>
          </a:p>
          <a:p>
            <a:pPr lvl="1"/>
            <a:r>
              <a:rPr lang="en-US" dirty="0"/>
              <a:t>Production of high quality and unique scientific results at very low (non-zero) cost </a:t>
            </a:r>
          </a:p>
          <a:p>
            <a:pPr lvl="2"/>
            <a:r>
              <a:rPr lang="en-US" dirty="0"/>
              <a:t>10% output for less than 1% investment:</a:t>
            </a:r>
            <a:r>
              <a:rPr lang="en-US" sz="2100" dirty="0"/>
              <a:t> </a:t>
            </a:r>
            <a:r>
              <a:rPr lang="en-US" sz="1875" dirty="0"/>
              <a:t>✓ </a:t>
            </a:r>
          </a:p>
          <a:p>
            <a:pPr lvl="2"/>
            <a:r>
              <a:rPr lang="en-US" sz="1875" b="1" dirty="0"/>
              <a:t>Long term </a:t>
            </a:r>
            <a:r>
              <a:rPr lang="en-US" sz="1875" b="1" dirty="0" err="1"/>
              <a:t>organisation</a:t>
            </a:r>
            <a:r>
              <a:rPr lang="en-US" sz="1875" b="1" dirty="0"/>
              <a:t> proves to be productive</a:t>
            </a:r>
            <a:endParaRPr lang="en-US" sz="1350" b="1" dirty="0"/>
          </a:p>
          <a:p>
            <a:pPr lvl="1"/>
            <a:r>
              <a:rPr lang="en-US" dirty="0"/>
              <a:t>Signs of re-</a:t>
            </a:r>
            <a:r>
              <a:rPr lang="en-US" dirty="0" err="1"/>
              <a:t>vigorating</a:t>
            </a:r>
            <a:r>
              <a:rPr lang="en-US" dirty="0"/>
              <a:t> collaborations in the context of new projects</a:t>
            </a:r>
          </a:p>
          <a:p>
            <a:pPr lvl="2"/>
            <a:r>
              <a:rPr lang="en-US" dirty="0"/>
              <a:t>HERA-EIC; LEP-</a:t>
            </a:r>
            <a:r>
              <a:rPr lang="en-US" dirty="0" err="1"/>
              <a:t>FCCee</a:t>
            </a:r>
            <a:endParaRPr lang="en-US" dirty="0"/>
          </a:p>
          <a:p>
            <a:pPr lvl="1"/>
            <a:r>
              <a:rPr lang="en-US" dirty="0"/>
              <a:t>Case for longer term preservation: data sets parking</a:t>
            </a:r>
          </a:p>
          <a:p>
            <a:pPr lvl="2"/>
            <a:r>
              <a:rPr lang="en-US" dirty="0"/>
              <a:t>CDF, D0, Babar, LEP, Jade : carefully follow the usability in time</a:t>
            </a:r>
          </a:p>
          <a:p>
            <a:r>
              <a:rPr lang="en-US" dirty="0"/>
              <a:t>There is full coherence (but not total overlap) between DP and </a:t>
            </a:r>
            <a:r>
              <a:rPr lang="en-US" b="1" dirty="0"/>
              <a:t>Open Data/Science</a:t>
            </a:r>
          </a:p>
          <a:p>
            <a:pPr lvl="1"/>
            <a:r>
              <a:rPr lang="en-US" dirty="0"/>
              <a:t>LHC experiments consider both, looking forward to 2045</a:t>
            </a:r>
          </a:p>
          <a:p>
            <a:r>
              <a:rPr lang="en-US" dirty="0"/>
              <a:t>The (DP)HEP future is also considered </a:t>
            </a:r>
          </a:p>
          <a:p>
            <a:pPr lvl="1"/>
            <a:r>
              <a:rPr lang="en-US" dirty="0"/>
              <a:t>FCC, EIC : transfer of knowledge in DP from LHC/oldies </a:t>
            </a:r>
          </a:p>
          <a:p>
            <a:r>
              <a:rPr lang="en-US" dirty="0"/>
              <a:t>And more is possible on:</a:t>
            </a:r>
          </a:p>
          <a:p>
            <a:pPr lvl="1"/>
            <a:r>
              <a:rPr lang="en-US" dirty="0"/>
              <a:t>Education, training, outreach….(via open data)</a:t>
            </a:r>
          </a:p>
          <a:p>
            <a:pPr marL="0" indent="0">
              <a:buNone/>
            </a:pPr>
            <a:endParaRPr lang="en-US" dirty="0"/>
          </a:p>
          <a:p>
            <a:pPr lvl="1"/>
            <a:endParaRPr lang="en-US" sz="1350" dirty="0"/>
          </a:p>
          <a:p>
            <a:endParaRPr lang="en-US" sz="2475" dirty="0"/>
          </a:p>
        </p:txBody>
      </p:sp>
      <p:sp>
        <p:nvSpPr>
          <p:cNvPr id="4" name="Date Placeholder 3">
            <a:extLst>
              <a:ext uri="{FF2B5EF4-FFF2-40B4-BE49-F238E27FC236}">
                <a16:creationId xmlns:a16="http://schemas.microsoft.com/office/drawing/2014/main" id="{CCD93551-1038-C446-9C30-A580604B6257}"/>
              </a:ext>
            </a:extLst>
          </p:cNvPr>
          <p:cNvSpPr>
            <a:spLocks noGrp="1"/>
          </p:cNvSpPr>
          <p:nvPr>
            <p:ph type="dt" sz="half" idx="10"/>
          </p:nvPr>
        </p:nvSpPr>
        <p:spPr/>
        <p:txBody>
          <a:bodyPr/>
          <a:lstStyle/>
          <a:p>
            <a:pPr>
              <a:defRPr/>
            </a:pPr>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D9E35ED7-460E-8044-86EA-2672CF034FDE}"/>
              </a:ext>
            </a:extLst>
          </p:cNvPr>
          <p:cNvSpPr>
            <a:spLocks noGrp="1"/>
          </p:cNvSpPr>
          <p:nvPr>
            <p:ph type="sldNum" sz="quarter" idx="12"/>
          </p:nvPr>
        </p:nvSpPr>
        <p:spPr/>
        <p:txBody>
          <a:bodyPr/>
          <a:lstStyle/>
          <a:p>
            <a:pPr>
              <a:defRPr/>
            </a:pPr>
            <a:fld id="{BCC3066C-7D9C-43AE-863C-B082BB6A9375}" type="slidenum">
              <a:rPr lang="en-US">
                <a:solidFill>
                  <a:prstClr val="black">
                    <a:tint val="75000"/>
                  </a:prstClr>
                </a:solidFill>
                <a:latin typeface="Calibri"/>
              </a:rPr>
              <a:pPr>
                <a:defRPr/>
              </a:pPr>
              <a:t>13</a:t>
            </a:fld>
            <a:endParaRPr lang="en-US">
              <a:solidFill>
                <a:prstClr val="black">
                  <a:tint val="75000"/>
                </a:prstClr>
              </a:solidFill>
              <a:latin typeface="Calibri"/>
            </a:endParaRPr>
          </a:p>
        </p:txBody>
      </p:sp>
    </p:spTree>
    <p:extLst>
      <p:ext uri="{BB962C8B-B14F-4D97-AF65-F5344CB8AC3E}">
        <p14:creationId xmlns:p14="http://schemas.microsoft.com/office/powerpoint/2010/main" val="949717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5BC1E-21B5-784F-9A9B-16739C78EF52}"/>
              </a:ext>
            </a:extLst>
          </p:cNvPr>
          <p:cNvSpPr>
            <a:spLocks noGrp="1"/>
          </p:cNvSpPr>
          <p:nvPr>
            <p:ph type="title"/>
          </p:nvPr>
        </p:nvSpPr>
        <p:spPr>
          <a:xfrm>
            <a:off x="457200" y="76604"/>
            <a:ext cx="8229600" cy="857250"/>
          </a:xfrm>
        </p:spPr>
        <p:txBody>
          <a:bodyPr>
            <a:normAutofit/>
          </a:bodyPr>
          <a:lstStyle/>
          <a:p>
            <a:r>
              <a:rPr lang="en-FR" sz="3200" dirty="0"/>
              <a:t>Conclusions 2/2</a:t>
            </a:r>
          </a:p>
        </p:txBody>
      </p:sp>
      <p:sp>
        <p:nvSpPr>
          <p:cNvPr id="3" name="Content Placeholder 2">
            <a:extLst>
              <a:ext uri="{FF2B5EF4-FFF2-40B4-BE49-F238E27FC236}">
                <a16:creationId xmlns:a16="http://schemas.microsoft.com/office/drawing/2014/main" id="{1262399A-7F50-C844-BCA7-ACA9AD61B2F6}"/>
              </a:ext>
            </a:extLst>
          </p:cNvPr>
          <p:cNvSpPr>
            <a:spLocks noGrp="1"/>
          </p:cNvSpPr>
          <p:nvPr>
            <p:ph idx="1"/>
          </p:nvPr>
        </p:nvSpPr>
        <p:spPr>
          <a:xfrm>
            <a:off x="457200" y="821737"/>
            <a:ext cx="8229600" cy="4209645"/>
          </a:xfrm>
        </p:spPr>
        <p:txBody>
          <a:bodyPr>
            <a:normAutofit fontScale="92500" lnSpcReduction="10000"/>
          </a:bodyPr>
          <a:lstStyle/>
          <a:p>
            <a:r>
              <a:rPr lang="en-GB" dirty="0">
                <a:latin typeface="Helvetica" pitchFamily="2" charset="0"/>
              </a:rPr>
              <a:t>Although the general awareness of DP in HEP has largely increased in the past decade, and lots of activities and successes are reported, </a:t>
            </a:r>
            <a:r>
              <a:rPr lang="en-GB" dirty="0">
                <a:solidFill>
                  <a:srgbClr val="00B0F0"/>
                </a:solidFill>
                <a:latin typeface="Helvetica" pitchFamily="2" charset="0"/>
              </a:rPr>
              <a:t>there is still a lack of coherence between the different experiments and projects.</a:t>
            </a:r>
            <a:r>
              <a:rPr lang="en-GB" dirty="0">
                <a:latin typeface="Helvetica" pitchFamily="2" charset="0"/>
              </a:rPr>
              <a:t> </a:t>
            </a:r>
          </a:p>
          <a:p>
            <a:pPr lvl="1"/>
            <a:r>
              <a:rPr lang="en-GB" dirty="0">
                <a:latin typeface="Helvetica" pitchFamily="2" charset="0"/>
              </a:rPr>
              <a:t>Lessons for DL panel?</a:t>
            </a:r>
          </a:p>
          <a:p>
            <a:r>
              <a:rPr lang="en-GB" dirty="0">
                <a:latin typeface="Helvetica" pitchFamily="2" charset="0"/>
              </a:rPr>
              <a:t>Transverse activities are still exceptions and cover only a minority of the existing data sets. </a:t>
            </a:r>
          </a:p>
          <a:p>
            <a:r>
              <a:rPr lang="en-GB" dirty="0">
                <a:latin typeface="Helvetica" pitchFamily="2" charset="0"/>
              </a:rPr>
              <a:t>Moreover explicit support of DP by some labs and funding agencies should be at least maintained and probably increase. </a:t>
            </a:r>
          </a:p>
          <a:p>
            <a:r>
              <a:rPr lang="en-GB" i="1" dirty="0">
                <a:solidFill>
                  <a:schemeClr val="bg1">
                    <a:lumMod val="50000"/>
                  </a:schemeClr>
                </a:solidFill>
                <a:latin typeface="Helvetica" pitchFamily="2" charset="0"/>
              </a:rPr>
              <a:t>Data preservation is one of the building blocks of the HEP scientific outcome and the DPHEP Collaboration intends to stimulate and support it.</a:t>
            </a:r>
          </a:p>
          <a:p>
            <a:endParaRPr lang="en-GB" dirty="0">
              <a:latin typeface="Helvetica" pitchFamily="2" charset="0"/>
            </a:endParaRPr>
          </a:p>
          <a:p>
            <a:r>
              <a:rPr lang="en-GB" dirty="0">
                <a:latin typeface="Helvetica" pitchFamily="2" charset="0"/>
              </a:rPr>
              <a:t>In practice: </a:t>
            </a:r>
          </a:p>
          <a:p>
            <a:pPr lvl="1"/>
            <a:r>
              <a:rPr lang="en-GB" dirty="0">
                <a:latin typeface="Helvetica" pitchFamily="2" charset="0"/>
              </a:rPr>
              <a:t>DPHEP abstract accepted at CHEP </a:t>
            </a:r>
            <a:r>
              <a:rPr lang="en-GB" dirty="0">
                <a:latin typeface="Helvetica" pitchFamily="2" charset="0"/>
                <a:sym typeface="Wingdings" pitchFamily="2" charset="2"/>
              </a:rPr>
              <a:t> talk in track 8</a:t>
            </a:r>
          </a:p>
          <a:p>
            <a:pPr lvl="1"/>
            <a:r>
              <a:rPr lang="en-GB" dirty="0">
                <a:latin typeface="Helvetica" pitchFamily="2" charset="0"/>
                <a:sym typeface="Wingdings" pitchFamily="2" charset="2"/>
              </a:rPr>
              <a:t>DPHEP Workshop in autumn (before CHEP) 1.5 days </a:t>
            </a:r>
            <a:r>
              <a:rPr lang="en-GB" dirty="0" err="1">
                <a:latin typeface="Helvetica" pitchFamily="2" charset="0"/>
                <a:sym typeface="Wingdings" pitchFamily="2" charset="2"/>
              </a:rPr>
              <a:t>remote+CERN</a:t>
            </a:r>
            <a:endParaRPr lang="en-GB" dirty="0">
              <a:latin typeface="Helvetica" pitchFamily="2" charset="0"/>
              <a:sym typeface="Wingdings" pitchFamily="2" charset="2"/>
            </a:endParaRPr>
          </a:p>
          <a:p>
            <a:pPr lvl="2"/>
            <a:r>
              <a:rPr lang="en-GB" dirty="0">
                <a:latin typeface="Helvetica" pitchFamily="2" charset="0"/>
                <a:sym typeface="Wingdings" pitchFamily="2" charset="2"/>
              </a:rPr>
              <a:t>Table tour and global report</a:t>
            </a:r>
          </a:p>
          <a:p>
            <a:pPr lvl="2"/>
            <a:r>
              <a:rPr lang="en-GB" dirty="0">
                <a:latin typeface="Helvetica" pitchFamily="2" charset="0"/>
                <a:sym typeface="Wingdings" pitchFamily="2" charset="2"/>
              </a:rPr>
              <a:t>Possible topics: make “old” data open; value/outreach preservation (and open?)</a:t>
            </a:r>
          </a:p>
          <a:p>
            <a:endParaRPr lang="en-GB" dirty="0">
              <a:latin typeface="Helvetica" pitchFamily="2" charset="0"/>
            </a:endParaRPr>
          </a:p>
          <a:p>
            <a:endParaRPr lang="en-FR" dirty="0"/>
          </a:p>
        </p:txBody>
      </p:sp>
      <p:sp>
        <p:nvSpPr>
          <p:cNvPr id="4" name="Date Placeholder 3">
            <a:extLst>
              <a:ext uri="{FF2B5EF4-FFF2-40B4-BE49-F238E27FC236}">
                <a16:creationId xmlns:a16="http://schemas.microsoft.com/office/drawing/2014/main" id="{9CBDE917-82A9-3540-A9D9-175CAFEE59E1}"/>
              </a:ext>
            </a:extLst>
          </p:cNvPr>
          <p:cNvSpPr>
            <a:spLocks noGrp="1"/>
          </p:cNvSpPr>
          <p:nvPr>
            <p:ph type="dt" sz="half" idx="10"/>
          </p:nvPr>
        </p:nvSpPr>
        <p:spPr/>
        <p:txBody>
          <a:bodyPr/>
          <a:lstStyle/>
          <a:p>
            <a:endParaRPr lang="en-US" dirty="0">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447D51C3-B7EE-FC48-805E-1C6EE34DDEDC}"/>
              </a:ext>
            </a:extLst>
          </p:cNvPr>
          <p:cNvSpPr>
            <a:spLocks noGrp="1"/>
          </p:cNvSpPr>
          <p:nvPr>
            <p:ph type="sldNum" sz="quarter" idx="12"/>
          </p:nvPr>
        </p:nvSpPr>
        <p:spPr/>
        <p:txBody>
          <a:bodyPr/>
          <a:lstStyle/>
          <a:p>
            <a:fld id="{BCC3066C-7D9C-43AE-863C-B082BB6A9375}" type="slidenum">
              <a:rPr lang="en-US">
                <a:solidFill>
                  <a:prstClr val="black">
                    <a:tint val="75000"/>
                  </a:prstClr>
                </a:solidFill>
                <a:latin typeface="Calibri"/>
              </a:rPr>
              <a:pPr/>
              <a:t>14</a:t>
            </a:fld>
            <a:endParaRPr lang="en-US">
              <a:solidFill>
                <a:prstClr val="black">
                  <a:tint val="75000"/>
                </a:prstClr>
              </a:solidFill>
              <a:latin typeface="Calibri"/>
            </a:endParaRPr>
          </a:p>
        </p:txBody>
      </p:sp>
    </p:spTree>
    <p:extLst>
      <p:ext uri="{BB962C8B-B14F-4D97-AF65-F5344CB8AC3E}">
        <p14:creationId xmlns:p14="http://schemas.microsoft.com/office/powerpoint/2010/main" val="1139647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B9ED7-1501-1441-90B1-70CCDF934AF0}"/>
              </a:ext>
            </a:extLst>
          </p:cNvPr>
          <p:cNvSpPr>
            <a:spLocks noGrp="1"/>
          </p:cNvSpPr>
          <p:nvPr>
            <p:ph type="title"/>
          </p:nvPr>
        </p:nvSpPr>
        <p:spPr/>
        <p:txBody>
          <a:bodyPr/>
          <a:lstStyle/>
          <a:p>
            <a:endParaRPr lang="en-FR"/>
          </a:p>
        </p:txBody>
      </p:sp>
      <p:sp>
        <p:nvSpPr>
          <p:cNvPr id="4" name="Date Placeholder 3">
            <a:extLst>
              <a:ext uri="{FF2B5EF4-FFF2-40B4-BE49-F238E27FC236}">
                <a16:creationId xmlns:a16="http://schemas.microsoft.com/office/drawing/2014/main" id="{FF0EE025-BA2C-A04C-AEED-3FBBA77BCF1A}"/>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88728A60-55C3-684B-ADD2-20F332E63904}"/>
              </a:ext>
            </a:extLst>
          </p:cNvPr>
          <p:cNvSpPr>
            <a:spLocks noGrp="1"/>
          </p:cNvSpPr>
          <p:nvPr>
            <p:ph type="sldNum" sz="quarter" idx="12"/>
          </p:nvPr>
        </p:nvSpPr>
        <p:spPr/>
        <p:txBody>
          <a:bodyPr/>
          <a:lstStyle/>
          <a:p>
            <a:fld id="{BCC3066C-7D9C-43AE-863C-B082BB6A9375}" type="slidenum">
              <a:rPr lang="en-US" smtClean="0"/>
              <a:t>15</a:t>
            </a:fld>
            <a:endParaRPr lang="en-US"/>
          </a:p>
        </p:txBody>
      </p:sp>
      <p:sp>
        <p:nvSpPr>
          <p:cNvPr id="6" name="Content Placeholder 5">
            <a:extLst>
              <a:ext uri="{FF2B5EF4-FFF2-40B4-BE49-F238E27FC236}">
                <a16:creationId xmlns:a16="http://schemas.microsoft.com/office/drawing/2014/main" id="{36413F7A-A3A4-934E-ABAC-5692515D9F49}"/>
              </a:ext>
            </a:extLst>
          </p:cNvPr>
          <p:cNvSpPr>
            <a:spLocks noGrp="1"/>
          </p:cNvSpPr>
          <p:nvPr>
            <p:ph idx="1"/>
          </p:nvPr>
        </p:nvSpPr>
        <p:spPr>
          <a:prstGeom prst="rect">
            <a:avLst/>
          </a:prstGeom>
        </p:spPr>
        <p:txBody>
          <a:bodyPr wrap="square">
            <a:spAutoFit/>
          </a:bodyPr>
          <a:lstStyle/>
          <a:p>
            <a:r>
              <a:rPr lang="en-GB" i="1" dirty="0">
                <a:highlight>
                  <a:srgbClr val="FFFF00"/>
                </a:highlight>
              </a:rPr>
              <a:t>If a system has a </a:t>
            </a:r>
            <a:r>
              <a:rPr lang="en-GB" b="1" i="1" dirty="0">
                <a:highlight>
                  <a:srgbClr val="FFFF00"/>
                </a:highlight>
              </a:rPr>
              <a:t>continuous symmetry property</a:t>
            </a:r>
            <a:r>
              <a:rPr lang="en-GB" i="1" dirty="0">
                <a:highlight>
                  <a:srgbClr val="FFFF00"/>
                </a:highlight>
              </a:rPr>
              <a:t>, then there are corresponding quantities whose values are </a:t>
            </a:r>
            <a:r>
              <a:rPr lang="en-GB" b="1" i="1" dirty="0">
                <a:highlight>
                  <a:srgbClr val="FFFF00"/>
                </a:highlight>
              </a:rPr>
              <a:t>preserved </a:t>
            </a:r>
            <a:r>
              <a:rPr lang="en-GB" i="1" dirty="0">
                <a:highlight>
                  <a:srgbClr val="FFFF00"/>
                </a:highlight>
              </a:rPr>
              <a:t>in time.</a:t>
            </a:r>
          </a:p>
          <a:p>
            <a:endParaRPr lang="en-GB" i="1" dirty="0">
              <a:highlight>
                <a:srgbClr val="FFFF00"/>
              </a:highlight>
            </a:endParaRPr>
          </a:p>
          <a:p>
            <a:r>
              <a:rPr lang="en-GB" dirty="0">
                <a:highlight>
                  <a:srgbClr val="FFFF00"/>
                </a:highlight>
              </a:rPr>
              <a:t>E. </a:t>
            </a:r>
            <a:r>
              <a:rPr lang="en-GB" dirty="0" err="1">
                <a:highlight>
                  <a:srgbClr val="FFFF00"/>
                </a:highlight>
              </a:rPr>
              <a:t>Noether</a:t>
            </a:r>
            <a:endParaRPr lang="en-FR" dirty="0">
              <a:highlight>
                <a:srgbClr val="FFFF00"/>
              </a:highlight>
            </a:endParaRPr>
          </a:p>
        </p:txBody>
      </p:sp>
    </p:spTree>
    <p:extLst>
      <p:ext uri="{BB962C8B-B14F-4D97-AF65-F5344CB8AC3E}">
        <p14:creationId xmlns:p14="http://schemas.microsoft.com/office/powerpoint/2010/main" val="1234750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EB7D-E7E5-C449-848E-F6FDB73BBD62}"/>
              </a:ext>
            </a:extLst>
          </p:cNvPr>
          <p:cNvSpPr>
            <a:spLocks noGrp="1"/>
          </p:cNvSpPr>
          <p:nvPr>
            <p:ph type="title"/>
          </p:nvPr>
        </p:nvSpPr>
        <p:spPr>
          <a:xfrm>
            <a:off x="457200" y="205978"/>
            <a:ext cx="8229600" cy="3286251"/>
          </a:xfrm>
        </p:spPr>
        <p:txBody>
          <a:bodyPr>
            <a:normAutofit/>
          </a:bodyPr>
          <a:lstStyle/>
          <a:p>
            <a:r>
              <a:rPr lang="en-FR" sz="8000" dirty="0"/>
              <a:t>bckp</a:t>
            </a:r>
          </a:p>
        </p:txBody>
      </p:sp>
      <p:sp>
        <p:nvSpPr>
          <p:cNvPr id="4" name="Date Placeholder 3">
            <a:extLst>
              <a:ext uri="{FF2B5EF4-FFF2-40B4-BE49-F238E27FC236}">
                <a16:creationId xmlns:a16="http://schemas.microsoft.com/office/drawing/2014/main" id="{53075F8A-15E8-4949-8B01-C76CC0118D19}"/>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C881D243-EDF8-CD42-B5FD-6250A51903E6}"/>
              </a:ext>
            </a:extLst>
          </p:cNvPr>
          <p:cNvSpPr>
            <a:spLocks noGrp="1"/>
          </p:cNvSpPr>
          <p:nvPr>
            <p:ph type="sldNum" sz="quarter" idx="12"/>
          </p:nvPr>
        </p:nvSpPr>
        <p:spPr/>
        <p:txBody>
          <a:bodyPr/>
          <a:lstStyle/>
          <a:p>
            <a:fld id="{BCC3066C-7D9C-43AE-863C-B082BB6A9375}" type="slidenum">
              <a:rPr lang="en-US" smtClean="0"/>
              <a:t>16</a:t>
            </a:fld>
            <a:endParaRPr lang="en-US"/>
          </a:p>
        </p:txBody>
      </p:sp>
    </p:spTree>
    <p:extLst>
      <p:ext uri="{BB962C8B-B14F-4D97-AF65-F5344CB8AC3E}">
        <p14:creationId xmlns:p14="http://schemas.microsoft.com/office/powerpoint/2010/main" val="613764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EB7D-E7E5-C449-848E-F6FDB73BBD62}"/>
              </a:ext>
            </a:extLst>
          </p:cNvPr>
          <p:cNvSpPr>
            <a:spLocks noGrp="1"/>
          </p:cNvSpPr>
          <p:nvPr>
            <p:ph type="title"/>
          </p:nvPr>
        </p:nvSpPr>
        <p:spPr>
          <a:xfrm>
            <a:off x="457200" y="205978"/>
            <a:ext cx="8229600" cy="3286251"/>
          </a:xfrm>
        </p:spPr>
        <p:txBody>
          <a:bodyPr>
            <a:normAutofit/>
          </a:bodyPr>
          <a:lstStyle/>
          <a:p>
            <a:r>
              <a:rPr lang="en-FR" sz="8000" dirty="0"/>
              <a:t>DPHEP (Hi)story </a:t>
            </a:r>
          </a:p>
        </p:txBody>
      </p:sp>
      <p:sp>
        <p:nvSpPr>
          <p:cNvPr id="4" name="Date Placeholder 3">
            <a:extLst>
              <a:ext uri="{FF2B5EF4-FFF2-40B4-BE49-F238E27FC236}">
                <a16:creationId xmlns:a16="http://schemas.microsoft.com/office/drawing/2014/main" id="{53075F8A-15E8-4949-8B01-C76CC0118D19}"/>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C881D243-EDF8-CD42-B5FD-6250A51903E6}"/>
              </a:ext>
            </a:extLst>
          </p:cNvPr>
          <p:cNvSpPr>
            <a:spLocks noGrp="1"/>
          </p:cNvSpPr>
          <p:nvPr>
            <p:ph type="sldNum" sz="quarter" idx="12"/>
          </p:nvPr>
        </p:nvSpPr>
        <p:spPr/>
        <p:txBody>
          <a:bodyPr/>
          <a:lstStyle/>
          <a:p>
            <a:fld id="{BCC3066C-7D9C-43AE-863C-B082BB6A9375}" type="slidenum">
              <a:rPr lang="en-US" smtClean="0"/>
              <a:t>17</a:t>
            </a:fld>
            <a:endParaRPr lang="en-US"/>
          </a:p>
        </p:txBody>
      </p:sp>
    </p:spTree>
    <p:extLst>
      <p:ext uri="{BB962C8B-B14F-4D97-AF65-F5344CB8AC3E}">
        <p14:creationId xmlns:p14="http://schemas.microsoft.com/office/powerpoint/2010/main" val="582214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normAutofit fontScale="90000"/>
          </a:bodyPr>
          <a:lstStyle/>
          <a:p>
            <a:pPr eaLnBrk="1" hangingPunct="1">
              <a:defRPr/>
            </a:pPr>
            <a:r>
              <a:rPr lang="en-GB" dirty="0">
                <a:cs typeface="+mj-cs"/>
              </a:rPr>
              <a:t>In 2013: HEP experiments in ± 10 </a:t>
            </a:r>
            <a:r>
              <a:rPr lang="en-GB" dirty="0" err="1">
                <a:cs typeface="+mj-cs"/>
              </a:rPr>
              <a:t>ans</a:t>
            </a:r>
            <a:r>
              <a:rPr lang="en-GB" dirty="0">
                <a:cs typeface="+mj-cs"/>
              </a:rPr>
              <a:t>  : a change of phase was ongoing</a:t>
            </a:r>
          </a:p>
        </p:txBody>
      </p:sp>
      <p:graphicFrame>
        <p:nvGraphicFramePr>
          <p:cNvPr id="578638" name="Group 78"/>
          <p:cNvGraphicFramePr>
            <a:graphicFrameLocks noGrp="1"/>
          </p:cNvGraphicFramePr>
          <p:nvPr/>
        </p:nvGraphicFramePr>
        <p:xfrm>
          <a:off x="1202532" y="857250"/>
          <a:ext cx="6613922" cy="3526164"/>
        </p:xfrm>
        <a:graphic>
          <a:graphicData uri="http://schemas.openxmlformats.org/drawingml/2006/table">
            <a:tbl>
              <a:tblPr/>
              <a:tblGrid>
                <a:gridCol w="706041">
                  <a:extLst>
                    <a:ext uri="{9D8B030D-6E8A-4147-A177-3AD203B41FA5}">
                      <a16:colId xmlns:a16="http://schemas.microsoft.com/office/drawing/2014/main" val="20000"/>
                    </a:ext>
                  </a:extLst>
                </a:gridCol>
                <a:gridCol w="779859">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2084785">
                  <a:extLst>
                    <a:ext uri="{9D8B030D-6E8A-4147-A177-3AD203B41FA5}">
                      <a16:colId xmlns:a16="http://schemas.microsoft.com/office/drawing/2014/main" val="20003"/>
                    </a:ext>
                  </a:extLst>
                </a:gridCol>
                <a:gridCol w="2183606">
                  <a:extLst>
                    <a:ext uri="{9D8B030D-6E8A-4147-A177-3AD203B41FA5}">
                      <a16:colId xmlns:a16="http://schemas.microsoft.com/office/drawing/2014/main" val="20004"/>
                    </a:ext>
                  </a:extLst>
                </a:gridCol>
              </a:tblGrid>
              <a:tr h="3526164">
                <a:tc>
                  <a:txBody>
                    <a:bodyPr/>
                    <a:lstStyle/>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LHC</a:t>
                      </a:r>
                      <a:endParaRPr kumimoji="0" lang="en-US" sz="1100" b="1"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LEP    </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HERA</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Tevatron</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BaBar</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Belle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CLEO C</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BES III</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KLOE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RHIC</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SPS</a:t>
                      </a:r>
                    </a:p>
                  </a:txBody>
                  <a:tcPr marL="68580" marR="68580" marT="34295" marB="342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pp / ions</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ep</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pp</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ee</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pp / ions</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Fixed target</a:t>
                      </a:r>
                    </a:p>
                  </a:txBody>
                  <a:tcPr marL="68580" marR="68580" marT="34295" marB="342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fb</a:t>
                      </a:r>
                      <a:r>
                        <a:rPr kumimoji="0" lang="en-US" sz="1100" b="0" i="0" u="none" strike="noStrike" cap="none" normalizeH="0" baseline="30000">
                          <a:ln>
                            <a:noFill/>
                          </a:ln>
                          <a:solidFill>
                            <a:schemeClr val="tx1"/>
                          </a:solidFill>
                          <a:effectLst/>
                          <a:latin typeface="Arial" charset="0"/>
                          <a:ea typeface="ＭＳ Ｐゴシック" charset="0"/>
                        </a:rPr>
                        <a:t>-1</a:t>
                      </a:r>
                      <a:r>
                        <a:rPr kumimoji="0" lang="en-US" sz="1100" b="0" i="0" u="none" strike="noStrike" cap="none" normalizeH="0" baseline="0">
                          <a:ln>
                            <a:noFill/>
                          </a:ln>
                          <a:solidFill>
                            <a:schemeClr val="tx1"/>
                          </a:solidFill>
                          <a:effectLst/>
                          <a:latin typeface="Arial" charset="0"/>
                          <a:ea typeface="ＭＳ Ｐゴシック" charset="0"/>
                        </a:rPr>
                        <a:t> ++</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0.9 fb</a:t>
                      </a:r>
                      <a:r>
                        <a:rPr kumimoji="0" lang="en-US" sz="1100" b="0" i="0" u="none" strike="noStrike" cap="none" normalizeH="0" baseline="30000">
                          <a:ln>
                            <a:noFill/>
                          </a:ln>
                          <a:solidFill>
                            <a:schemeClr val="tx1"/>
                          </a:solidFill>
                          <a:effectLst/>
                          <a:latin typeface="Arial" charset="0"/>
                          <a:ea typeface="ＭＳ Ｐゴシック" charset="0"/>
                        </a:rPr>
                        <a:t>-1</a:t>
                      </a:r>
                      <a:r>
                        <a:rPr kumimoji="0" lang="en-US" sz="1100" b="0" i="0" u="none" strike="noStrike" cap="none" normalizeH="0" baseline="0">
                          <a:ln>
                            <a:noFill/>
                          </a:ln>
                          <a:solidFill>
                            <a:schemeClr val="tx1"/>
                          </a:solidFill>
                          <a:effectLst/>
                          <a:latin typeface="Arial" charset="0"/>
                          <a:ea typeface="ＭＳ Ｐゴシック" charset="0"/>
                        </a:rPr>
                        <a:t> </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0.5 fb</a:t>
                      </a:r>
                      <a:r>
                        <a:rPr kumimoji="0" lang="en-US" sz="1100" b="0" i="0" u="none" strike="noStrike" cap="none" normalizeH="0" baseline="30000">
                          <a:ln>
                            <a:noFill/>
                          </a:ln>
                          <a:solidFill>
                            <a:schemeClr val="tx1"/>
                          </a:solidFill>
                          <a:effectLst/>
                          <a:latin typeface="Arial" charset="0"/>
                          <a:ea typeface="ＭＳ Ｐゴシック" charset="0"/>
                        </a:rPr>
                        <a:t>-1</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10 fb</a:t>
                      </a:r>
                      <a:r>
                        <a:rPr kumimoji="0" lang="en-US" sz="1100" b="0" i="0" u="none" strike="noStrike" cap="none" normalizeH="0" baseline="30000">
                          <a:ln>
                            <a:noFill/>
                          </a:ln>
                          <a:solidFill>
                            <a:schemeClr val="tx1"/>
                          </a:solidFill>
                          <a:effectLst/>
                          <a:latin typeface="Arial" charset="0"/>
                          <a:ea typeface="ＭＳ Ｐゴシック" charset="0"/>
                        </a:rPr>
                        <a:t>-1</a:t>
                      </a: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600 fb</a:t>
                      </a:r>
                      <a:r>
                        <a:rPr kumimoji="0" lang="en-US" sz="1100" b="0" i="0" u="none" strike="noStrike" cap="none" normalizeH="0" baseline="30000">
                          <a:ln>
                            <a:noFill/>
                          </a:ln>
                          <a:solidFill>
                            <a:schemeClr val="tx1"/>
                          </a:solidFill>
                          <a:effectLst/>
                          <a:latin typeface="Arial" charset="0"/>
                          <a:ea typeface="ＭＳ Ｐゴシック" charset="0"/>
                        </a:rPr>
                        <a:t>-1</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1 ab</a:t>
                      </a:r>
                      <a:r>
                        <a:rPr kumimoji="0" lang="en-US" sz="1100" b="0" i="0" u="none" strike="noStrike" cap="none" normalizeH="0" baseline="30000">
                          <a:ln>
                            <a:noFill/>
                          </a:ln>
                          <a:solidFill>
                            <a:schemeClr val="tx1"/>
                          </a:solidFill>
                          <a:effectLst/>
                          <a:latin typeface="Arial" charset="0"/>
                          <a:ea typeface="ＭＳ Ｐゴシック" charset="0"/>
                        </a:rPr>
                        <a:t>-1 </a:t>
                      </a:r>
                      <a:r>
                        <a:rPr kumimoji="0" lang="en-US" sz="1100" b="0" i="0" u="none" strike="noStrike" cap="none" normalizeH="0" baseline="0">
                          <a:ln>
                            <a:noFill/>
                          </a:ln>
                          <a:solidFill>
                            <a:schemeClr val="tx1"/>
                          </a:solidFill>
                          <a:effectLst/>
                          <a:latin typeface="Arial" charset="0"/>
                          <a:ea typeface="ＭＳ Ｐゴシック" charset="0"/>
                        </a:rPr>
                        <a:t>++</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0.9 fb</a:t>
                      </a:r>
                      <a:r>
                        <a:rPr kumimoji="0" lang="en-US" sz="1100" b="0" i="0" u="none" strike="noStrike" cap="none" normalizeH="0" baseline="30000">
                          <a:ln>
                            <a:noFill/>
                          </a:ln>
                          <a:solidFill>
                            <a:schemeClr val="tx1"/>
                          </a:solidFill>
                          <a:effectLst/>
                          <a:latin typeface="Arial" charset="0"/>
                          <a:ea typeface="ＭＳ Ｐゴシック" charset="0"/>
                        </a:rPr>
                        <a:t>-1</a:t>
                      </a: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fb</a:t>
                      </a:r>
                      <a:r>
                        <a:rPr kumimoji="0" lang="en-US" sz="1100" b="0" i="0" u="none" strike="noStrike" cap="none" normalizeH="0" baseline="30000">
                          <a:ln>
                            <a:noFill/>
                          </a:ln>
                          <a:solidFill>
                            <a:schemeClr val="tx1"/>
                          </a:solidFill>
                          <a:effectLst/>
                          <a:latin typeface="Arial" charset="0"/>
                          <a:ea typeface="ＭＳ Ｐゴシック" charset="0"/>
                        </a:rPr>
                        <a:t>-1 </a:t>
                      </a:r>
                      <a:r>
                        <a:rPr kumimoji="0" lang="en-US" sz="1100" b="0" i="0" u="none" strike="noStrike" cap="none" normalizeH="0" baseline="0">
                          <a:ln>
                            <a:noFill/>
                          </a:ln>
                          <a:solidFill>
                            <a:schemeClr val="tx1"/>
                          </a:solidFill>
                          <a:effectLst/>
                          <a:latin typeface="Arial" charset="0"/>
                          <a:ea typeface="ＭＳ Ｐゴシック" charset="0"/>
                        </a:rPr>
                        <a:t>++</a:t>
                      </a:r>
                      <a:endParaRPr kumimoji="0" lang="en-US" sz="1100" b="0" i="0" u="none" strike="noStrike" cap="none" normalizeH="0" baseline="3000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1 fb</a:t>
                      </a:r>
                      <a:r>
                        <a:rPr kumimoji="0" lang="en-US" sz="1100" b="0" i="0" u="none" strike="noStrike" cap="none" normalizeH="0" baseline="30000">
                          <a:ln>
                            <a:noFill/>
                          </a:ln>
                          <a:solidFill>
                            <a:schemeClr val="tx1"/>
                          </a:solidFill>
                          <a:effectLst/>
                          <a:latin typeface="Arial" charset="0"/>
                          <a:ea typeface="ＭＳ Ｐゴシック" charset="0"/>
                        </a:rPr>
                        <a:t>-1 </a:t>
                      </a:r>
                      <a:r>
                        <a:rPr kumimoji="0" lang="en-US" sz="1100" b="0" i="0" u="none" strike="noStrike" cap="none" normalizeH="0" baseline="0">
                          <a:ln>
                            <a:noFill/>
                          </a:ln>
                          <a:solidFill>
                            <a:schemeClr val="tx1"/>
                          </a:solidFill>
                          <a:effectLst/>
                          <a:latin typeface="Arial" charset="0"/>
                          <a:ea typeface="ＭＳ Ｐゴシック" charset="0"/>
                        </a:rPr>
                        <a:t>++</a:t>
                      </a:r>
                      <a:endParaRPr kumimoji="0" lang="en-US" sz="1100" b="0" i="0" u="none" strike="noStrike" cap="none" normalizeH="0" baseline="3000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Multi-exp</a:t>
                      </a:r>
                      <a:endParaRPr kumimoji="0" lang="en-US" sz="1100" b="0" i="0" u="none" strike="noStrike" cap="none" normalizeH="0" baseline="30000">
                        <a:ln>
                          <a:noFill/>
                        </a:ln>
                        <a:solidFill>
                          <a:schemeClr val="tx1"/>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r>
                        <a:rPr kumimoji="0" lang="en-US" sz="1100" b="0" i="0" u="none" strike="noStrike" cap="none" normalizeH="0" baseline="0">
                          <a:ln>
                            <a:noFill/>
                          </a:ln>
                          <a:solidFill>
                            <a:schemeClr val="tx1"/>
                          </a:solidFill>
                          <a:effectLst/>
                          <a:latin typeface="Arial" charset="0"/>
                          <a:ea typeface="ＭＳ Ｐゴシック" charset="0"/>
                        </a:rPr>
                        <a:t>Multi-exp</a:t>
                      </a:r>
                      <a:endParaRPr kumimoji="0" lang="en-US" sz="1100" b="0" i="0" u="none" strike="noStrike" cap="none" normalizeH="0" baseline="0">
                        <a:ln>
                          <a:noFill/>
                        </a:ln>
                        <a:solidFill>
                          <a:schemeClr val="accent2"/>
                        </a:solidFill>
                        <a:effectLst/>
                        <a:latin typeface="Arial" charset="0"/>
                        <a:ea typeface="ＭＳ Ｐゴシック" charset="0"/>
                      </a:endParaRPr>
                    </a:p>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US" sz="1100" b="0" i="0" u="none" strike="noStrike" cap="none" normalizeH="0" baseline="30000">
                        <a:ln>
                          <a:noFill/>
                        </a:ln>
                        <a:solidFill>
                          <a:schemeClr val="accent2"/>
                        </a:solidFill>
                        <a:effectLst/>
                        <a:latin typeface="Arial" charset="0"/>
                        <a:ea typeface="ＭＳ Ｐゴシック" charset="0"/>
                      </a:endParaRPr>
                    </a:p>
                  </a:txBody>
                  <a:tcPr marL="68580" marR="68580" marT="34295" marB="342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GB" sz="1400" b="0" i="0" u="none" strike="noStrike" cap="none" normalizeH="0" baseline="0">
                        <a:ln>
                          <a:noFill/>
                        </a:ln>
                        <a:solidFill>
                          <a:schemeClr val="tx1"/>
                        </a:solidFill>
                        <a:effectLst/>
                        <a:latin typeface="Arial" charset="0"/>
                        <a:ea typeface="ＭＳ Ｐゴシック" charset="0"/>
                      </a:endParaRPr>
                    </a:p>
                  </a:txBody>
                  <a:tcPr marL="68580" marR="68580" marT="34295" marB="3429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1">
                        <a:lnSpc>
                          <a:spcPct val="100000"/>
                        </a:lnSpc>
                        <a:spcBef>
                          <a:spcPct val="0"/>
                        </a:spcBef>
                        <a:spcAft>
                          <a:spcPct val="50000"/>
                        </a:spcAft>
                        <a:buClr>
                          <a:srgbClr val="F28E00"/>
                        </a:buClr>
                        <a:buSzTx/>
                        <a:buFont typeface="Arial Black" charset="0"/>
                        <a:buNone/>
                        <a:tabLst/>
                      </a:pPr>
                      <a:endParaRPr kumimoji="0" lang="en-GB" sz="1400" b="0" i="0" u="none" strike="noStrike" cap="none" normalizeH="0" baseline="0">
                        <a:ln>
                          <a:noFill/>
                        </a:ln>
                        <a:solidFill>
                          <a:schemeClr val="tx1"/>
                        </a:solidFill>
                        <a:effectLst/>
                        <a:latin typeface="Arial" charset="0"/>
                        <a:ea typeface="ＭＳ Ｐゴシック" charset="0"/>
                      </a:endParaRPr>
                    </a:p>
                  </a:txBody>
                  <a:tcPr marL="68580" marR="68580" marT="34295" marB="342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578577" name="Rectangle 17"/>
          <p:cNvSpPr>
            <a:spLocks noChangeArrowheads="1"/>
          </p:cNvSpPr>
          <p:nvPr/>
        </p:nvSpPr>
        <p:spPr bwMode="auto">
          <a:xfrm>
            <a:off x="3548063" y="1403747"/>
            <a:ext cx="1269206"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78" name="Rectangle 18"/>
          <p:cNvSpPr>
            <a:spLocks noChangeArrowheads="1"/>
          </p:cNvSpPr>
          <p:nvPr/>
        </p:nvSpPr>
        <p:spPr bwMode="auto">
          <a:xfrm>
            <a:off x="3548064" y="1658541"/>
            <a:ext cx="2260997"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79" name="Rectangle 19"/>
          <p:cNvSpPr>
            <a:spLocks noChangeArrowheads="1"/>
          </p:cNvSpPr>
          <p:nvPr/>
        </p:nvSpPr>
        <p:spPr bwMode="auto">
          <a:xfrm>
            <a:off x="3548064" y="2171700"/>
            <a:ext cx="1450181"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0" name="Rectangle 20"/>
          <p:cNvSpPr>
            <a:spLocks noChangeArrowheads="1"/>
          </p:cNvSpPr>
          <p:nvPr/>
        </p:nvSpPr>
        <p:spPr bwMode="auto">
          <a:xfrm>
            <a:off x="3548063" y="2428875"/>
            <a:ext cx="1691879"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1" name="Rectangle 21"/>
          <p:cNvSpPr>
            <a:spLocks noChangeArrowheads="1"/>
          </p:cNvSpPr>
          <p:nvPr/>
        </p:nvSpPr>
        <p:spPr bwMode="auto">
          <a:xfrm>
            <a:off x="6210300" y="2428875"/>
            <a:ext cx="1600200" cy="171450"/>
          </a:xfrm>
          <a:prstGeom prst="rect">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2" name="Rectangle 22"/>
          <p:cNvSpPr>
            <a:spLocks noChangeArrowheads="1"/>
          </p:cNvSpPr>
          <p:nvPr/>
        </p:nvSpPr>
        <p:spPr bwMode="auto">
          <a:xfrm>
            <a:off x="3548063" y="2686050"/>
            <a:ext cx="1087041"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3" name="Rectangle 23"/>
          <p:cNvSpPr>
            <a:spLocks noChangeArrowheads="1"/>
          </p:cNvSpPr>
          <p:nvPr/>
        </p:nvSpPr>
        <p:spPr bwMode="auto">
          <a:xfrm>
            <a:off x="5067300" y="2936081"/>
            <a:ext cx="2743200" cy="171450"/>
          </a:xfrm>
          <a:prstGeom prst="rect">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4" name="Rectangle 24"/>
          <p:cNvSpPr>
            <a:spLocks noChangeArrowheads="1"/>
          </p:cNvSpPr>
          <p:nvPr/>
        </p:nvSpPr>
        <p:spPr bwMode="auto">
          <a:xfrm>
            <a:off x="3548064" y="3194447"/>
            <a:ext cx="1450181"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5" name="Rectangle 25"/>
          <p:cNvSpPr>
            <a:spLocks noChangeArrowheads="1"/>
          </p:cNvSpPr>
          <p:nvPr/>
        </p:nvSpPr>
        <p:spPr bwMode="auto">
          <a:xfrm>
            <a:off x="5924550" y="3200400"/>
            <a:ext cx="1885950" cy="171450"/>
          </a:xfrm>
          <a:prstGeom prst="rect">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6" name="Rectangle 26"/>
          <p:cNvSpPr>
            <a:spLocks noChangeArrowheads="1"/>
          </p:cNvSpPr>
          <p:nvPr/>
        </p:nvSpPr>
        <p:spPr bwMode="auto">
          <a:xfrm>
            <a:off x="5524500" y="914400"/>
            <a:ext cx="2286000" cy="171450"/>
          </a:xfrm>
          <a:prstGeom prst="rect">
            <a:avLst/>
          </a:prstGeom>
          <a:solidFill>
            <a:schemeClr val="hlink"/>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7" name="Line 27"/>
          <p:cNvSpPr>
            <a:spLocks noChangeShapeType="1"/>
          </p:cNvSpPr>
          <p:nvPr/>
        </p:nvSpPr>
        <p:spPr bwMode="auto">
          <a:xfrm>
            <a:off x="2052638" y="1697831"/>
            <a:ext cx="83344" cy="0"/>
          </a:xfrm>
          <a:prstGeom prst="line">
            <a:avLst/>
          </a:prstGeom>
          <a:noFill/>
          <a:ln w="254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88" name="Text Box 28"/>
          <p:cNvSpPr txBox="1">
            <a:spLocks noChangeArrowheads="1"/>
          </p:cNvSpPr>
          <p:nvPr/>
        </p:nvSpPr>
        <p:spPr bwMode="auto">
          <a:xfrm>
            <a:off x="3312320" y="571501"/>
            <a:ext cx="633507" cy="31906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base" hangingPunct="0">
              <a:lnSpc>
                <a:spcPct val="93000"/>
              </a:lnSpc>
              <a:spcBef>
                <a:spcPct val="0"/>
              </a:spcBef>
              <a:spcAft>
                <a:spcPct val="0"/>
              </a:spcAft>
              <a:buClr>
                <a:srgbClr val="000000"/>
              </a:buClr>
              <a:buSzPct val="100000"/>
              <a:defRPr/>
            </a:pPr>
            <a:r>
              <a:rPr lang="en-US" sz="1584">
                <a:solidFill>
                  <a:prstClr val="black"/>
                </a:solidFill>
                <a:latin typeface="Arial" charset="0"/>
                <a:ea typeface="ＭＳ Ｐゴシック" charset="0"/>
              </a:rPr>
              <a:t>2000</a:t>
            </a:r>
          </a:p>
        </p:txBody>
      </p:sp>
      <p:sp>
        <p:nvSpPr>
          <p:cNvPr id="578589" name="Text Box 29"/>
          <p:cNvSpPr txBox="1">
            <a:spLocks noChangeArrowheads="1"/>
          </p:cNvSpPr>
          <p:nvPr/>
        </p:nvSpPr>
        <p:spPr bwMode="auto">
          <a:xfrm>
            <a:off x="5369720" y="571501"/>
            <a:ext cx="633507" cy="31906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base" hangingPunct="0">
              <a:lnSpc>
                <a:spcPct val="93000"/>
              </a:lnSpc>
              <a:spcBef>
                <a:spcPct val="0"/>
              </a:spcBef>
              <a:spcAft>
                <a:spcPct val="0"/>
              </a:spcAft>
              <a:buClr>
                <a:srgbClr val="000000"/>
              </a:buClr>
              <a:buSzPct val="100000"/>
              <a:defRPr/>
            </a:pPr>
            <a:r>
              <a:rPr lang="en-US" sz="1584">
                <a:solidFill>
                  <a:prstClr val="black"/>
                </a:solidFill>
                <a:latin typeface="Arial" charset="0"/>
                <a:ea typeface="ＭＳ Ｐゴシック" charset="0"/>
              </a:rPr>
              <a:t>2010</a:t>
            </a:r>
          </a:p>
        </p:txBody>
      </p:sp>
      <p:sp>
        <p:nvSpPr>
          <p:cNvPr id="578590" name="Text Box 30"/>
          <p:cNvSpPr txBox="1">
            <a:spLocks noChangeArrowheads="1"/>
          </p:cNvSpPr>
          <p:nvPr/>
        </p:nvSpPr>
        <p:spPr bwMode="auto">
          <a:xfrm>
            <a:off x="7502413" y="571501"/>
            <a:ext cx="633507" cy="31906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base" hangingPunct="0">
              <a:lnSpc>
                <a:spcPct val="93000"/>
              </a:lnSpc>
              <a:spcBef>
                <a:spcPct val="0"/>
              </a:spcBef>
              <a:spcAft>
                <a:spcPct val="0"/>
              </a:spcAft>
              <a:buClr>
                <a:srgbClr val="000000"/>
              </a:buClr>
              <a:buSzPct val="100000"/>
              <a:defRPr/>
            </a:pPr>
            <a:r>
              <a:rPr lang="en-US" sz="1584">
                <a:solidFill>
                  <a:prstClr val="black"/>
                </a:solidFill>
                <a:latin typeface="Arial" charset="0"/>
                <a:ea typeface="ＭＳ Ｐゴシック" charset="0"/>
              </a:rPr>
              <a:t>2020</a:t>
            </a:r>
          </a:p>
        </p:txBody>
      </p:sp>
      <p:sp>
        <p:nvSpPr>
          <p:cNvPr id="578591" name="Rectangle 31"/>
          <p:cNvSpPr>
            <a:spLocks noChangeArrowheads="1"/>
          </p:cNvSpPr>
          <p:nvPr/>
        </p:nvSpPr>
        <p:spPr bwMode="auto">
          <a:xfrm>
            <a:off x="3548064" y="3736181"/>
            <a:ext cx="2571750"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92" name="Rectangle 32"/>
          <p:cNvSpPr>
            <a:spLocks noChangeArrowheads="1"/>
          </p:cNvSpPr>
          <p:nvPr/>
        </p:nvSpPr>
        <p:spPr bwMode="auto">
          <a:xfrm>
            <a:off x="3548064" y="3994547"/>
            <a:ext cx="4264819" cy="171450"/>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593" name="Text Box 33"/>
          <p:cNvSpPr txBox="1">
            <a:spLocks noChangeArrowheads="1"/>
          </p:cNvSpPr>
          <p:nvPr/>
        </p:nvSpPr>
        <p:spPr bwMode="auto">
          <a:xfrm>
            <a:off x="1232299" y="4476751"/>
            <a:ext cx="4216219" cy="242631"/>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base" hangingPunct="0">
              <a:lnSpc>
                <a:spcPct val="93000"/>
              </a:lnSpc>
              <a:spcBef>
                <a:spcPct val="0"/>
              </a:spcBef>
              <a:spcAft>
                <a:spcPct val="0"/>
              </a:spcAft>
              <a:buClr>
                <a:srgbClr val="000000"/>
              </a:buClr>
              <a:buSzPct val="100000"/>
              <a:defRPr/>
            </a:pPr>
            <a:r>
              <a:rPr lang="en-US" sz="1050">
                <a:solidFill>
                  <a:srgbClr val="ACCBF9"/>
                </a:solidFill>
                <a:latin typeface="Arial" charset="0"/>
                <a:ea typeface="ＭＳ Ｐゴシック" charset="0"/>
              </a:rPr>
              <a:t>[not all programmes, dates are approximate, just to give the picture]</a:t>
            </a:r>
          </a:p>
        </p:txBody>
      </p:sp>
      <p:sp>
        <p:nvSpPr>
          <p:cNvPr id="578594" name="Text Box 34"/>
          <p:cNvSpPr txBox="1">
            <a:spLocks noChangeArrowheads="1"/>
          </p:cNvSpPr>
          <p:nvPr/>
        </p:nvSpPr>
        <p:spPr bwMode="auto">
          <a:xfrm>
            <a:off x="6142826" y="1428752"/>
            <a:ext cx="1771650" cy="407163"/>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hangingPunct="0">
              <a:lnSpc>
                <a:spcPct val="93000"/>
              </a:lnSpc>
              <a:spcBef>
                <a:spcPct val="0"/>
              </a:spcBef>
              <a:spcAft>
                <a:spcPct val="0"/>
              </a:spcAft>
              <a:buClr>
                <a:srgbClr val="000000"/>
              </a:buClr>
              <a:buSzPct val="100000"/>
              <a:defRPr/>
            </a:pPr>
            <a:r>
              <a:rPr lang="en-US" sz="1050" dirty="0">
                <a:solidFill>
                  <a:prstClr val="black"/>
                </a:solidFill>
                <a:latin typeface="Arial" charset="0"/>
                <a:ea typeface="ＭＳ Ｐゴシック" charset="0"/>
              </a:rPr>
              <a:t>Unique data here and everywhere</a:t>
            </a:r>
          </a:p>
        </p:txBody>
      </p:sp>
      <p:sp>
        <p:nvSpPr>
          <p:cNvPr id="578595" name="Rectangle 35"/>
          <p:cNvSpPr>
            <a:spLocks noChangeArrowheads="1"/>
          </p:cNvSpPr>
          <p:nvPr/>
        </p:nvSpPr>
        <p:spPr bwMode="auto">
          <a:xfrm>
            <a:off x="3548063" y="1143001"/>
            <a:ext cx="60722" cy="172641"/>
          </a:xfrm>
          <a:prstGeom prst="rect">
            <a:avLst/>
          </a:prstGeom>
          <a:solidFill>
            <a:srgbClr val="00A5E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639" name="Line 79"/>
          <p:cNvSpPr>
            <a:spLocks noChangeShapeType="1"/>
          </p:cNvSpPr>
          <p:nvPr/>
        </p:nvSpPr>
        <p:spPr bwMode="auto">
          <a:xfrm>
            <a:off x="6149858" y="615554"/>
            <a:ext cx="0" cy="4002881"/>
          </a:xfrm>
          <a:prstGeom prst="line">
            <a:avLst/>
          </a:prstGeom>
          <a:noFill/>
          <a:ln w="19050">
            <a:solidFill>
              <a:srgbClr val="000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0" fontAlgn="base" hangingPunct="0">
              <a:spcBef>
                <a:spcPct val="0"/>
              </a:spcBef>
              <a:spcAft>
                <a:spcPct val="0"/>
              </a:spcAft>
              <a:defRPr/>
            </a:pPr>
            <a:endParaRPr lang="en-GB" sz="1200" b="1">
              <a:solidFill>
                <a:prstClr val="black"/>
              </a:solidFill>
              <a:latin typeface="Arial" charset="0"/>
              <a:ea typeface="ＭＳ Ｐゴシック" charset="0"/>
            </a:endParaRPr>
          </a:p>
        </p:txBody>
      </p:sp>
      <p:sp>
        <p:nvSpPr>
          <p:cNvPr id="578640" name="Rectangle 80"/>
          <p:cNvSpPr>
            <a:spLocks noChangeArrowheads="1"/>
          </p:cNvSpPr>
          <p:nvPr/>
        </p:nvSpPr>
        <p:spPr bwMode="auto">
          <a:xfrm>
            <a:off x="6102232" y="528638"/>
            <a:ext cx="466794" cy="230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fontAlgn="base" hangingPunct="0">
              <a:spcBef>
                <a:spcPct val="0"/>
              </a:spcBef>
              <a:spcAft>
                <a:spcPct val="0"/>
              </a:spcAft>
              <a:defRPr/>
            </a:pPr>
            <a:r>
              <a:rPr lang="en-GB" sz="900" i="1">
                <a:solidFill>
                  <a:srgbClr val="000080"/>
                </a:solidFill>
                <a:latin typeface="Arial" charset="0"/>
                <a:ea typeface="ＭＳ Ｐゴシック" charset="0"/>
              </a:rPr>
              <a:t>today</a:t>
            </a:r>
            <a:endParaRPr lang="en-GB" sz="1200" i="1">
              <a:solidFill>
                <a:srgbClr val="000080"/>
              </a:solidFill>
              <a:latin typeface="Arial" charset="0"/>
              <a:ea typeface="ＭＳ Ｐゴシック" charset="0"/>
            </a:endParaRPr>
          </a:p>
        </p:txBody>
      </p:sp>
    </p:spTree>
    <p:extLst>
      <p:ext uri="{BB962C8B-B14F-4D97-AF65-F5344CB8AC3E}">
        <p14:creationId xmlns:p14="http://schemas.microsoft.com/office/powerpoint/2010/main" val="2692850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Screen Shot 2014-02-20 at 4.40.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6311" y="844261"/>
            <a:ext cx="5623976" cy="4029715"/>
          </a:xfrm>
          <a:prstGeom prst="rect">
            <a:avLst/>
          </a:prstGeom>
        </p:spPr>
      </p:pic>
      <p:sp>
        <p:nvSpPr>
          <p:cNvPr id="2" name="Titre 1"/>
          <p:cNvSpPr>
            <a:spLocks noGrp="1"/>
          </p:cNvSpPr>
          <p:nvPr>
            <p:ph type="title"/>
          </p:nvPr>
        </p:nvSpPr>
        <p:spPr/>
        <p:txBody>
          <a:bodyPr>
            <a:noAutofit/>
          </a:bodyPr>
          <a:lstStyle/>
          <a:p>
            <a:r>
              <a:rPr lang="fr-FR" sz="2700" dirty="0"/>
              <a:t>HEP Data</a:t>
            </a:r>
          </a:p>
        </p:txBody>
      </p:sp>
      <p:sp>
        <p:nvSpPr>
          <p:cNvPr id="4" name="Espace réservé de la date 3"/>
          <p:cNvSpPr>
            <a:spLocks noGrp="1"/>
          </p:cNvSpPr>
          <p:nvPr>
            <p:ph type="dt" sz="half" idx="10"/>
          </p:nvPr>
        </p:nvSpPr>
        <p:spPr>
          <a:xfrm>
            <a:off x="1325880" y="4837005"/>
            <a:ext cx="1600200" cy="194488"/>
          </a:xfrm>
        </p:spPr>
        <p:txBody>
          <a:bodyPr/>
          <a:lstStyle/>
          <a:p>
            <a:endParaRPr lang="fr-FR">
              <a:solidFill>
                <a:prstClr val="black">
                  <a:tint val="75000"/>
                </a:prstClr>
              </a:solidFill>
              <a:latin typeface="Calibri"/>
            </a:endParaRPr>
          </a:p>
        </p:txBody>
      </p:sp>
      <p:sp>
        <p:nvSpPr>
          <p:cNvPr id="6" name="Espace réservé du numéro de diapositive 5"/>
          <p:cNvSpPr>
            <a:spLocks noGrp="1"/>
          </p:cNvSpPr>
          <p:nvPr>
            <p:ph type="sldNum" sz="quarter" idx="12"/>
          </p:nvPr>
        </p:nvSpPr>
        <p:spPr>
          <a:xfrm>
            <a:off x="4286251" y="4825575"/>
            <a:ext cx="571500" cy="203597"/>
          </a:xfrm>
        </p:spPr>
        <p:txBody>
          <a:bodyPr/>
          <a:lstStyle/>
          <a:p>
            <a:fld id="{2F276DBA-A1FC-F74B-96D9-35104F3A9E3F}" type="slidenum">
              <a:rPr lang="fr-FR">
                <a:solidFill>
                  <a:prstClr val="black">
                    <a:tint val="75000"/>
                  </a:prstClr>
                </a:solidFill>
                <a:latin typeface="Calibri"/>
              </a:rPr>
              <a:pPr/>
              <a:t>19</a:t>
            </a:fld>
            <a:endParaRPr lang="fr-FR">
              <a:solidFill>
                <a:prstClr val="black">
                  <a:tint val="75000"/>
                </a:prstClr>
              </a:solidFill>
              <a:latin typeface="Calibri"/>
            </a:endParaRPr>
          </a:p>
        </p:txBody>
      </p:sp>
      <p:pic>
        <p:nvPicPr>
          <p:cNvPr id="11" name="Image 10" descr="Screen Shot 2014-01-23 at 3.35.5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5367" y="1945838"/>
            <a:ext cx="1428419" cy="1152153"/>
          </a:xfrm>
          <a:prstGeom prst="rect">
            <a:avLst/>
          </a:prstGeom>
        </p:spPr>
      </p:pic>
      <p:pic>
        <p:nvPicPr>
          <p:cNvPr id="12" name="Image 11" descr="Screen Shot 2014-01-24 at 12.18.0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7661" y="3097990"/>
            <a:ext cx="1976124" cy="1337552"/>
          </a:xfrm>
          <a:prstGeom prst="rect">
            <a:avLst/>
          </a:prstGeom>
        </p:spPr>
      </p:pic>
      <p:sp>
        <p:nvSpPr>
          <p:cNvPr id="13" name="ZoneTexte 12"/>
          <p:cNvSpPr txBox="1"/>
          <p:nvPr/>
        </p:nvSpPr>
        <p:spPr>
          <a:xfrm>
            <a:off x="2794798" y="1507257"/>
            <a:ext cx="2026196" cy="461665"/>
          </a:xfrm>
          <a:prstGeom prst="rect">
            <a:avLst/>
          </a:prstGeom>
          <a:solidFill>
            <a:srgbClr val="CCFFCC"/>
          </a:solidFill>
        </p:spPr>
        <p:txBody>
          <a:bodyPr wrap="none" rtlCol="0">
            <a:spAutoFit/>
          </a:bodyPr>
          <a:lstStyle/>
          <a:p>
            <a:r>
              <a:rPr lang="fr-FR" sz="1200" dirty="0" err="1">
                <a:solidFill>
                  <a:prstClr val="black"/>
                </a:solidFill>
                <a:latin typeface="Calibri"/>
              </a:rPr>
              <a:t>Scientific</a:t>
            </a:r>
            <a:r>
              <a:rPr lang="fr-FR" sz="1200" dirty="0">
                <a:solidFill>
                  <a:prstClr val="black"/>
                </a:solidFill>
                <a:latin typeface="Calibri"/>
              </a:rPr>
              <a:t> </a:t>
            </a:r>
            <a:r>
              <a:rPr lang="fr-FR" sz="1200" dirty="0" err="1">
                <a:solidFill>
                  <a:prstClr val="black"/>
                </a:solidFill>
                <a:latin typeface="Calibri"/>
              </a:rPr>
              <a:t>potential</a:t>
            </a:r>
            <a:endParaRPr lang="fr-FR" sz="1200" dirty="0">
              <a:solidFill>
                <a:prstClr val="black"/>
              </a:solidFill>
              <a:latin typeface="Calibri"/>
            </a:endParaRPr>
          </a:p>
          <a:p>
            <a:r>
              <a:rPr lang="fr-FR" sz="1200" dirty="0" err="1">
                <a:solidFill>
                  <a:prstClr val="black"/>
                </a:solidFill>
                <a:latin typeface="Calibri"/>
              </a:rPr>
              <a:t>Outreach</a:t>
            </a:r>
            <a:r>
              <a:rPr lang="fr-FR" sz="1200" dirty="0">
                <a:solidFill>
                  <a:prstClr val="black"/>
                </a:solidFill>
                <a:latin typeface="Calibri"/>
              </a:rPr>
              <a:t>, Training, Education</a:t>
            </a:r>
          </a:p>
        </p:txBody>
      </p:sp>
      <p:sp>
        <p:nvSpPr>
          <p:cNvPr id="14" name="Rectangle 13"/>
          <p:cNvSpPr/>
          <p:nvPr/>
        </p:nvSpPr>
        <p:spPr>
          <a:xfrm>
            <a:off x="2809398" y="1945838"/>
            <a:ext cx="982961" cy="230832"/>
          </a:xfrm>
          <a:prstGeom prst="rect">
            <a:avLst/>
          </a:prstGeom>
        </p:spPr>
        <p:txBody>
          <a:bodyPr wrap="none">
            <a:spAutoFit/>
          </a:bodyPr>
          <a:lstStyle/>
          <a:p>
            <a:r>
              <a:rPr lang="fr-FR" sz="900" b="1" dirty="0" err="1">
                <a:solidFill>
                  <a:prstClr val="black"/>
                </a:solidFill>
                <a:latin typeface="Calibri"/>
              </a:rPr>
              <a:t>Arxiv</a:t>
            </a:r>
            <a:r>
              <a:rPr lang="fr-FR" sz="900" b="1" dirty="0">
                <a:solidFill>
                  <a:prstClr val="black"/>
                </a:solidFill>
                <a:latin typeface="Calibri"/>
              </a:rPr>
              <a:t>: 1205.4667</a:t>
            </a:r>
          </a:p>
        </p:txBody>
      </p:sp>
    </p:spTree>
    <p:extLst>
      <p:ext uri="{BB962C8B-B14F-4D97-AF65-F5344CB8AC3E}">
        <p14:creationId xmlns:p14="http://schemas.microsoft.com/office/powerpoint/2010/main" val="1813103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5090" y="-161369"/>
            <a:ext cx="8229600" cy="857250"/>
          </a:xfrm>
        </p:spPr>
        <p:txBody>
          <a:bodyPr>
            <a:normAutofit/>
          </a:bodyPr>
          <a:lstStyle/>
          <a:p>
            <a:r>
              <a:rPr lang="en-GB" sz="2400" dirty="0"/>
              <a:t>Data Preservation in High Energy Physics </a:t>
            </a:r>
            <a:endParaRPr lang="fr-FR" dirty="0">
              <a:solidFill>
                <a:srgbClr val="FF0000"/>
              </a:solidFill>
            </a:endParaRPr>
          </a:p>
        </p:txBody>
      </p:sp>
      <p:sp>
        <p:nvSpPr>
          <p:cNvPr id="3" name="Content Placeholder 2">
            <a:extLst>
              <a:ext uri="{FF2B5EF4-FFF2-40B4-BE49-F238E27FC236}">
                <a16:creationId xmlns:a16="http://schemas.microsoft.com/office/drawing/2014/main" id="{423E92A0-4A20-2F45-9A8D-42BB9C289586}"/>
              </a:ext>
            </a:extLst>
          </p:cNvPr>
          <p:cNvSpPr>
            <a:spLocks noGrp="1"/>
          </p:cNvSpPr>
          <p:nvPr>
            <p:ph idx="1"/>
          </p:nvPr>
        </p:nvSpPr>
        <p:spPr>
          <a:xfrm>
            <a:off x="457201" y="603115"/>
            <a:ext cx="8174648" cy="3991509"/>
          </a:xfrm>
        </p:spPr>
        <p:txBody>
          <a:bodyPr>
            <a:normAutofit fontScale="92500" lnSpcReduction="10000"/>
          </a:bodyPr>
          <a:lstStyle/>
          <a:p>
            <a:r>
              <a:rPr lang="en-FR" dirty="0"/>
              <a:t>W</a:t>
            </a:r>
            <a:r>
              <a:rPr lang="en-GB" dirty="0"/>
              <a:t>h</a:t>
            </a:r>
            <a:r>
              <a:rPr lang="en-FR" dirty="0"/>
              <a:t>at is “data”?</a:t>
            </a:r>
          </a:p>
          <a:p>
            <a:pPr lvl="1"/>
            <a:r>
              <a:rPr lang="en-GB" dirty="0"/>
              <a:t>n</a:t>
            </a:r>
            <a:r>
              <a:rPr lang="en-FR" dirty="0"/>
              <a:t>ot (only) : “files”</a:t>
            </a:r>
          </a:p>
          <a:p>
            <a:pPr lvl="1"/>
            <a:r>
              <a:rPr lang="en-GB" dirty="0"/>
              <a:t>but : “every digitally encoded information that was created as a result of planning, running and exploiting an experiment”</a:t>
            </a:r>
            <a:endParaRPr lang="en-FR" dirty="0"/>
          </a:p>
          <a:p>
            <a:r>
              <a:rPr lang="en-FR" dirty="0"/>
              <a:t>What is “preservation”?</a:t>
            </a:r>
          </a:p>
          <a:p>
            <a:pPr lvl="1"/>
            <a:r>
              <a:rPr lang="en-FR" dirty="0"/>
              <a:t>not: </a:t>
            </a:r>
            <a:r>
              <a:rPr lang="en-GB" dirty="0"/>
              <a:t>a freezer, a herbarium, a museum, an album, </a:t>
            </a:r>
            <a:r>
              <a:rPr lang="en-FR" dirty="0"/>
              <a:t>a cellar….</a:t>
            </a:r>
          </a:p>
          <a:p>
            <a:pPr lvl="1"/>
            <a:r>
              <a:rPr lang="en-FR" dirty="0"/>
              <a:t>but: </a:t>
            </a:r>
            <a:r>
              <a:rPr lang="en-GB" dirty="0"/>
              <a:t>the </a:t>
            </a:r>
            <a:r>
              <a:rPr lang="en-GB" b="1" dirty="0"/>
              <a:t>process</a:t>
            </a:r>
            <a:r>
              <a:rPr lang="en-GB" dirty="0"/>
              <a:t> of transforming a "high intensity/ rapidly changing " computing system into a "low intensity / slowly evolving"  computing system with conserving the capacity of extracting new science from the "data”. </a:t>
            </a:r>
          </a:p>
          <a:p>
            <a:pPr lvl="1"/>
            <a:r>
              <a:rPr lang="en-GB" dirty="0"/>
              <a:t>Requires clear plans and a long term organization</a:t>
            </a:r>
          </a:p>
          <a:p>
            <a:pPr lvl="2"/>
            <a:r>
              <a:rPr lang="en-GB" dirty="0"/>
              <a:t>Within each collaboration and at international level (DPHEP)</a:t>
            </a:r>
            <a:endParaRPr lang="en-FR" dirty="0"/>
          </a:p>
        </p:txBody>
      </p:sp>
      <p:sp>
        <p:nvSpPr>
          <p:cNvPr id="4" name="Espace réservé de la date 3"/>
          <p:cNvSpPr>
            <a:spLocks noGrp="1"/>
          </p:cNvSpPr>
          <p:nvPr>
            <p:ph type="dt" sz="half" idx="10"/>
          </p:nvPr>
        </p:nvSpPr>
        <p:spPr>
          <a:xfrm>
            <a:off x="457201" y="4767264"/>
            <a:ext cx="2384914" cy="273844"/>
          </a:xfrm>
        </p:spPr>
        <p:txBody>
          <a:bodyPr/>
          <a:lstStyle/>
          <a:p>
            <a:r>
              <a:rPr lang="fr-FR" dirty="0"/>
              <a:t>P5 </a:t>
            </a:r>
            <a:r>
              <a:rPr lang="fr-FR" dirty="0" err="1"/>
              <a:t>Town</a:t>
            </a:r>
            <a:r>
              <a:rPr lang="fr-FR" dirty="0"/>
              <a:t> Hall Meeting April 12, 2023 </a:t>
            </a:r>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2</a:t>
            </a:fld>
            <a:endParaRPr lang="fr-FR"/>
          </a:p>
        </p:txBody>
      </p:sp>
    </p:spTree>
    <p:extLst>
      <p:ext uri="{BB962C8B-B14F-4D97-AF65-F5344CB8AC3E}">
        <p14:creationId xmlns:p14="http://schemas.microsoft.com/office/powerpoint/2010/main" val="1709726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412" y="140270"/>
            <a:ext cx="5327419" cy="659904"/>
          </a:xfrm>
        </p:spPr>
        <p:txBody>
          <a:bodyPr>
            <a:normAutofit/>
          </a:bodyPr>
          <a:lstStyle/>
          <a:p>
            <a:r>
              <a:rPr lang="en-US" dirty="0"/>
              <a:t>The DPHEP Collaboration </a:t>
            </a:r>
          </a:p>
        </p:txBody>
      </p:sp>
      <p:sp>
        <p:nvSpPr>
          <p:cNvPr id="3" name="Content Placeholder 2"/>
          <p:cNvSpPr>
            <a:spLocks noGrp="1"/>
          </p:cNvSpPr>
          <p:nvPr>
            <p:ph idx="1"/>
          </p:nvPr>
        </p:nvSpPr>
        <p:spPr>
          <a:xfrm>
            <a:off x="457200" y="624602"/>
            <a:ext cx="5316679" cy="3488231"/>
          </a:xfrm>
        </p:spPr>
        <p:txBody>
          <a:bodyPr>
            <a:normAutofit fontScale="62500" lnSpcReduction="20000"/>
          </a:bodyPr>
          <a:lstStyle/>
          <a:p>
            <a:pPr>
              <a:defRPr/>
            </a:pPr>
            <a:endParaRPr lang="en-AU" dirty="0"/>
          </a:p>
          <a:p>
            <a:pPr>
              <a:defRPr/>
            </a:pPr>
            <a:r>
              <a:rPr lang="en-AU" dirty="0"/>
              <a:t>Collaboration Agreement was signed in 2014</a:t>
            </a:r>
          </a:p>
          <a:p>
            <a:pPr lvl="1">
              <a:defRPr/>
            </a:pPr>
            <a:r>
              <a:rPr lang="fr-FR" dirty="0" err="1"/>
              <a:t>Give</a:t>
            </a:r>
            <a:r>
              <a:rPr lang="fr-FR" dirty="0"/>
              <a:t> a </a:t>
            </a:r>
            <a:r>
              <a:rPr lang="fr-FR" dirty="0" err="1"/>
              <a:t>clear</a:t>
            </a:r>
            <a:r>
              <a:rPr lang="fr-FR" dirty="0"/>
              <a:t> </a:t>
            </a:r>
            <a:r>
              <a:rPr lang="fr-FR" dirty="0" err="1"/>
              <a:t>sign</a:t>
            </a:r>
            <a:r>
              <a:rPr lang="fr-FR" dirty="0"/>
              <a:t> of the </a:t>
            </a:r>
            <a:r>
              <a:rPr lang="fr-FR" dirty="0" err="1"/>
              <a:t>will</a:t>
            </a:r>
            <a:r>
              <a:rPr lang="fr-FR" dirty="0"/>
              <a:t> of </a:t>
            </a:r>
            <a:r>
              <a:rPr lang="fr-FR" dirty="0" err="1"/>
              <a:t>labs</a:t>
            </a:r>
            <a:r>
              <a:rPr lang="fr-FR" dirty="0"/>
              <a:t> to </a:t>
            </a:r>
            <a:r>
              <a:rPr lang="fr-FR" dirty="0" err="1"/>
              <a:t>collaborate</a:t>
            </a:r>
            <a:r>
              <a:rPr lang="fr-FR" dirty="0"/>
              <a:t> in </a:t>
            </a:r>
            <a:r>
              <a:rPr lang="fr-FR" dirty="0" err="1"/>
              <a:t>this</a:t>
            </a:r>
            <a:r>
              <a:rPr lang="fr-FR" dirty="0"/>
              <a:t> </a:t>
            </a:r>
            <a:r>
              <a:rPr lang="fr-FR" dirty="0" err="1"/>
              <a:t>common</a:t>
            </a:r>
            <a:r>
              <a:rPr lang="fr-FR" dirty="0"/>
              <a:t> challenge</a:t>
            </a:r>
          </a:p>
          <a:p>
            <a:pPr>
              <a:defRPr/>
            </a:pPr>
            <a:endParaRPr lang="en-AU" dirty="0"/>
          </a:p>
          <a:p>
            <a:pPr>
              <a:defRPr/>
            </a:pPr>
            <a:r>
              <a:rPr lang="en-AU" dirty="0"/>
              <a:t>Members:</a:t>
            </a:r>
          </a:p>
          <a:p>
            <a:pPr lvl="1">
              <a:defRPr/>
            </a:pPr>
            <a:r>
              <a:rPr lang="en-AU" dirty="0"/>
              <a:t>2014: CERN, DESY, HIP, IHEP, IN2P3, KEK, MPP</a:t>
            </a:r>
          </a:p>
          <a:p>
            <a:pPr lvl="2">
              <a:defRPr/>
            </a:pPr>
            <a:r>
              <a:rPr lang="en-AU" dirty="0"/>
              <a:t>2015 IPP/Canada , 2017 UK/STFC</a:t>
            </a:r>
          </a:p>
          <a:p>
            <a:pPr lvl="1">
              <a:defRPr/>
            </a:pPr>
            <a:r>
              <a:rPr lang="en-AU" dirty="0"/>
              <a:t>Active labs from US, Italy </a:t>
            </a:r>
          </a:p>
          <a:p>
            <a:pPr lvl="2">
              <a:defRPr/>
            </a:pPr>
            <a:r>
              <a:rPr lang="en-AU" dirty="0"/>
              <a:t>have not formally joined, but are represented in the Collaboration Board. </a:t>
            </a:r>
          </a:p>
          <a:p>
            <a:pPr>
              <a:defRPr/>
            </a:pPr>
            <a:endParaRPr lang="en-AU" dirty="0"/>
          </a:p>
          <a:p>
            <a:pPr>
              <a:defRPr/>
            </a:pPr>
            <a:r>
              <a:rPr lang="en-AU" dirty="0"/>
              <a:t>The DPHEP collaboration continue to act as an ICFA panel, as indicated in the Collaboration Agreement</a:t>
            </a:r>
          </a:p>
          <a:p>
            <a:pPr lvl="1">
              <a:defRPr/>
            </a:pPr>
            <a:r>
              <a:rPr lang="en-AU" dirty="0"/>
              <a:t>About 60 contact persons FA, Labs, experiments</a:t>
            </a:r>
          </a:p>
          <a:p>
            <a:pPr lvl="1">
              <a:defRPr/>
            </a:pPr>
            <a:r>
              <a:rPr lang="en-AU" dirty="0"/>
              <a:t>Mandate prolonged to 2024</a:t>
            </a:r>
          </a:p>
          <a:p>
            <a:pPr marL="0" indent="0">
              <a:buNone/>
              <a:defRPr/>
            </a:pPr>
            <a:endParaRPr lang="en-AU" dirty="0"/>
          </a:p>
          <a:p>
            <a:pPr marL="0" indent="0">
              <a:buNone/>
              <a:defRPr/>
            </a:pPr>
            <a:endParaRPr lang="en-AU" dirty="0"/>
          </a:p>
          <a:p>
            <a:pPr marL="0" indent="0">
              <a:buNone/>
              <a:defRPr/>
            </a:pPr>
            <a:endParaRPr lang="en-AU" dirty="0"/>
          </a:p>
          <a:p>
            <a:pPr>
              <a:defRPr/>
            </a:pPr>
            <a:endParaRPr lang="en-AU" dirty="0"/>
          </a:p>
          <a:p>
            <a:pPr>
              <a:defRPr/>
            </a:pPr>
            <a:endParaRPr lang="en-AU" dirty="0"/>
          </a:p>
          <a:p>
            <a:endParaRPr lang="en-US" dirty="0"/>
          </a:p>
        </p:txBody>
      </p:sp>
      <p:sp>
        <p:nvSpPr>
          <p:cNvPr id="4" name="Date Placeholder 3"/>
          <p:cNvSpPr>
            <a:spLocks noGrp="1"/>
          </p:cNvSpPr>
          <p:nvPr>
            <p:ph type="dt" sz="half" idx="10"/>
          </p:nvPr>
        </p:nvSpPr>
        <p:spPr/>
        <p:txBody>
          <a:bodyPr/>
          <a:lstStyle/>
          <a:p>
            <a:endParaRPr lang="fr-FR"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F276DBA-A1FC-F74B-96D9-35104F3A9E3F}" type="slidenum">
              <a:rPr lang="fr-FR">
                <a:solidFill>
                  <a:prstClr val="black">
                    <a:tint val="75000"/>
                  </a:prstClr>
                </a:solidFill>
                <a:latin typeface="Calibri"/>
              </a:rPr>
              <a:pPr/>
              <a:t>20</a:t>
            </a:fld>
            <a:endParaRPr lang="fr-FR">
              <a:solidFill>
                <a:prstClr val="black">
                  <a:tint val="75000"/>
                </a:prstClr>
              </a:solidFill>
              <a:latin typeface="Calibri"/>
            </a:endParaRPr>
          </a:p>
        </p:txBody>
      </p:sp>
      <p:pic>
        <p:nvPicPr>
          <p:cNvPr id="8" name="Picture 7">
            <a:extLst>
              <a:ext uri="{FF2B5EF4-FFF2-40B4-BE49-F238E27FC236}">
                <a16:creationId xmlns:a16="http://schemas.microsoft.com/office/drawing/2014/main" id="{64B674F5-51B1-A242-BBAC-F40A53DECE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2675" y="661658"/>
            <a:ext cx="2060527" cy="3441293"/>
          </a:xfrm>
          <a:prstGeom prst="rect">
            <a:avLst/>
          </a:prstGeom>
        </p:spPr>
      </p:pic>
      <p:pic>
        <p:nvPicPr>
          <p:cNvPr id="10" name="Picture 9">
            <a:extLst>
              <a:ext uri="{FF2B5EF4-FFF2-40B4-BE49-F238E27FC236}">
                <a16:creationId xmlns:a16="http://schemas.microsoft.com/office/drawing/2014/main" id="{7E6D26E3-1358-284E-84E3-72F70648EE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674" y="3839642"/>
            <a:ext cx="2364982" cy="784695"/>
          </a:xfrm>
          <a:prstGeom prst="rect">
            <a:avLst/>
          </a:prstGeom>
        </p:spPr>
      </p:pic>
    </p:spTree>
    <p:extLst>
      <p:ext uri="{BB962C8B-B14F-4D97-AF65-F5344CB8AC3E}">
        <p14:creationId xmlns:p14="http://schemas.microsoft.com/office/powerpoint/2010/main" val="2626326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4A22F-2C10-7246-8038-333AC58A8005}"/>
              </a:ext>
            </a:extLst>
          </p:cNvPr>
          <p:cNvSpPr>
            <a:spLocks noGrp="1"/>
          </p:cNvSpPr>
          <p:nvPr>
            <p:ph type="title"/>
          </p:nvPr>
        </p:nvSpPr>
        <p:spPr/>
        <p:txBody>
          <a:bodyPr/>
          <a:lstStyle/>
          <a:p>
            <a:r>
              <a:rPr lang="en-FR" dirty="0"/>
              <a:t>When it stops taking data</a:t>
            </a:r>
          </a:p>
        </p:txBody>
      </p:sp>
      <p:sp>
        <p:nvSpPr>
          <p:cNvPr id="3" name="Content Placeholder 2">
            <a:extLst>
              <a:ext uri="{FF2B5EF4-FFF2-40B4-BE49-F238E27FC236}">
                <a16:creationId xmlns:a16="http://schemas.microsoft.com/office/drawing/2014/main" id="{D8774E1E-C944-9745-827B-C9A01AEDD5F7}"/>
              </a:ext>
            </a:extLst>
          </p:cNvPr>
          <p:cNvSpPr>
            <a:spLocks noGrp="1"/>
          </p:cNvSpPr>
          <p:nvPr>
            <p:ph idx="1"/>
          </p:nvPr>
        </p:nvSpPr>
        <p:spPr/>
        <p:txBody>
          <a:bodyPr/>
          <a:lstStyle/>
          <a:p>
            <a:endParaRPr lang="en-FR"/>
          </a:p>
        </p:txBody>
      </p:sp>
      <p:sp>
        <p:nvSpPr>
          <p:cNvPr id="4" name="Date Placeholder 3">
            <a:extLst>
              <a:ext uri="{FF2B5EF4-FFF2-40B4-BE49-F238E27FC236}">
                <a16:creationId xmlns:a16="http://schemas.microsoft.com/office/drawing/2014/main" id="{9570D60D-5E16-5846-913F-590D91924572}"/>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A61D7DA1-FABF-6641-8174-3FFA09AEF00D}"/>
              </a:ext>
            </a:extLst>
          </p:cNvPr>
          <p:cNvSpPr>
            <a:spLocks noGrp="1"/>
          </p:cNvSpPr>
          <p:nvPr>
            <p:ph type="sldNum" sz="quarter" idx="12"/>
          </p:nvPr>
        </p:nvSpPr>
        <p:spPr/>
        <p:txBody>
          <a:bodyPr/>
          <a:lstStyle/>
          <a:p>
            <a:fld id="{BCC3066C-7D9C-43AE-863C-B082BB6A9375}" type="slidenum">
              <a:rPr lang="en-US" smtClean="0"/>
              <a:t>21</a:t>
            </a:fld>
            <a:endParaRPr lang="en-US"/>
          </a:p>
        </p:txBody>
      </p:sp>
      <p:pic>
        <p:nvPicPr>
          <p:cNvPr id="6" name="Picture 14" descr="geld">
            <a:extLst>
              <a:ext uri="{FF2B5EF4-FFF2-40B4-BE49-F238E27FC236}">
                <a16:creationId xmlns:a16="http://schemas.microsoft.com/office/drawing/2014/main" id="{28A57988-77E4-5145-B553-B576F150D8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292" y="1027510"/>
            <a:ext cx="6449110" cy="35819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a:extLst>
              <a:ext uri="{FF2B5EF4-FFF2-40B4-BE49-F238E27FC236}">
                <a16:creationId xmlns:a16="http://schemas.microsoft.com/office/drawing/2014/main" id="{E999A8BF-3099-DB4A-86BD-9B925649B6C9}"/>
              </a:ext>
            </a:extLst>
          </p:cNvPr>
          <p:cNvSpPr txBox="1"/>
          <p:nvPr/>
        </p:nvSpPr>
        <p:spPr>
          <a:xfrm>
            <a:off x="1685599" y="1063229"/>
            <a:ext cx="3207801" cy="707886"/>
          </a:xfrm>
          <a:prstGeom prst="rect">
            <a:avLst/>
          </a:prstGeom>
          <a:noFill/>
        </p:spPr>
        <p:txBody>
          <a:bodyPr wrap="none" rtlCol="0">
            <a:spAutoFit/>
          </a:bodyPr>
          <a:lstStyle/>
          <a:p>
            <a:r>
              <a:rPr lang="en-FR" sz="2000" dirty="0"/>
              <a:t>H1 budget previsions in 2007</a:t>
            </a:r>
          </a:p>
          <a:p>
            <a:r>
              <a:rPr lang="en-FR" sz="2000" dirty="0"/>
              <a:t>(LHC 2042?)</a:t>
            </a:r>
          </a:p>
        </p:txBody>
      </p:sp>
    </p:spTree>
    <p:extLst>
      <p:ext uri="{BB962C8B-B14F-4D97-AF65-F5344CB8AC3E}">
        <p14:creationId xmlns:p14="http://schemas.microsoft.com/office/powerpoint/2010/main" val="2782142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1026"/>
          <p:cNvSpPr>
            <a:spLocks noGrp="1" noChangeArrowheads="1"/>
          </p:cNvSpPr>
          <p:nvPr>
            <p:ph type="title"/>
          </p:nvPr>
        </p:nvSpPr>
        <p:spPr/>
        <p:txBody>
          <a:bodyPr>
            <a:normAutofit/>
          </a:bodyPr>
          <a:lstStyle/>
          <a:p>
            <a:pPr eaLnBrk="1" hangingPunct="1">
              <a:defRPr/>
            </a:pPr>
            <a:r>
              <a:rPr lang="en-GB" dirty="0">
                <a:cs typeface="+mj-cs"/>
              </a:rPr>
              <a:t>DPHEP Study Group (2009)</a:t>
            </a:r>
          </a:p>
        </p:txBody>
      </p:sp>
      <p:sp>
        <p:nvSpPr>
          <p:cNvPr id="717827" name="Rectangle 1027"/>
          <p:cNvSpPr>
            <a:spLocks noGrp="1" noChangeArrowheads="1"/>
          </p:cNvSpPr>
          <p:nvPr>
            <p:ph type="body" idx="1"/>
          </p:nvPr>
        </p:nvSpPr>
        <p:spPr>
          <a:xfrm>
            <a:off x="3014662" y="1243964"/>
            <a:ext cx="4986338" cy="3574496"/>
          </a:xfrm>
        </p:spPr>
        <p:txBody>
          <a:bodyPr>
            <a:normAutofit/>
          </a:bodyPr>
          <a:lstStyle/>
          <a:p>
            <a:pPr eaLnBrk="1" hangingPunct="1">
              <a:lnSpc>
                <a:spcPct val="90000"/>
              </a:lnSpc>
              <a:defRPr/>
            </a:pPr>
            <a:r>
              <a:rPr lang="en-GB" sz="1350" dirty="0">
                <a:solidFill>
                  <a:srgbClr val="FF0000"/>
                </a:solidFill>
              </a:rPr>
              <a:t>An urgent and vigorous action is needed to ensure data preservation in HEP</a:t>
            </a:r>
          </a:p>
          <a:p>
            <a:pPr lvl="1" eaLnBrk="1" hangingPunct="1">
              <a:lnSpc>
                <a:spcPct val="90000"/>
              </a:lnSpc>
              <a:defRPr/>
            </a:pPr>
            <a:r>
              <a:rPr lang="en-GB" sz="1050" dirty="0"/>
              <a:t>Examples for the physics case explored</a:t>
            </a:r>
          </a:p>
          <a:p>
            <a:pPr lvl="1" eaLnBrk="1" hangingPunct="1">
              <a:lnSpc>
                <a:spcPct val="90000"/>
              </a:lnSpc>
              <a:defRPr/>
            </a:pPr>
            <a:r>
              <a:rPr lang="en-GB" sz="1050" dirty="0"/>
              <a:t>Data is rich and can be further exploited in most cases beyond the collaboration lifetime</a:t>
            </a:r>
            <a:endParaRPr lang="en-GB" sz="1350" dirty="0"/>
          </a:p>
          <a:p>
            <a:pPr eaLnBrk="1" hangingPunct="1">
              <a:lnSpc>
                <a:spcPct val="90000"/>
              </a:lnSpc>
              <a:defRPr/>
            </a:pPr>
            <a:r>
              <a:rPr lang="en-GB" sz="1350" dirty="0"/>
              <a:t>The </a:t>
            </a:r>
            <a:r>
              <a:rPr lang="en-GB" sz="1350" dirty="0">
                <a:solidFill>
                  <a:srgbClr val="FF0000"/>
                </a:solidFill>
              </a:rPr>
              <a:t>preservation of the full analysis capability of experiments is recommended</a:t>
            </a:r>
            <a:r>
              <a:rPr lang="en-GB" sz="1350" dirty="0"/>
              <a:t>, including the preservation of reconstruction and simulation software</a:t>
            </a:r>
          </a:p>
          <a:p>
            <a:pPr eaLnBrk="1" hangingPunct="1">
              <a:lnSpc>
                <a:spcPct val="90000"/>
              </a:lnSpc>
              <a:defRPr/>
            </a:pPr>
            <a:r>
              <a:rPr lang="en-GB" sz="1350" dirty="0"/>
              <a:t>An </a:t>
            </a:r>
            <a:r>
              <a:rPr lang="en-GB" sz="1350" dirty="0">
                <a:solidFill>
                  <a:srgbClr val="FF0000"/>
                </a:solidFill>
              </a:rPr>
              <a:t>interface to the experiment know-how</a:t>
            </a:r>
            <a:r>
              <a:rPr lang="en-GB" sz="1350" dirty="0"/>
              <a:t> should be introduced: </a:t>
            </a:r>
            <a:r>
              <a:rPr lang="en-GB" sz="1350" b="1" dirty="0">
                <a:solidFill>
                  <a:srgbClr val="FF0000"/>
                </a:solidFill>
              </a:rPr>
              <a:t>data archivist </a:t>
            </a:r>
            <a:r>
              <a:rPr lang="en-GB" sz="1350" dirty="0">
                <a:solidFill>
                  <a:srgbClr val="FF0000"/>
                </a:solidFill>
              </a:rPr>
              <a:t>position in the computing centres</a:t>
            </a:r>
            <a:endParaRPr lang="en-GB" sz="1350" dirty="0"/>
          </a:p>
          <a:p>
            <a:pPr eaLnBrk="1" hangingPunct="1">
              <a:lnSpc>
                <a:spcPct val="90000"/>
              </a:lnSpc>
              <a:defRPr/>
            </a:pPr>
            <a:r>
              <a:rPr lang="en-GB" sz="1350" dirty="0"/>
              <a:t>The preservation of HEP data requires </a:t>
            </a:r>
            <a:r>
              <a:rPr lang="en-GB" sz="1350" dirty="0">
                <a:solidFill>
                  <a:srgbClr val="FF0000"/>
                </a:solidFill>
              </a:rPr>
              <a:t>a synergic action</a:t>
            </a:r>
            <a:r>
              <a:rPr lang="en-GB" sz="1350" dirty="0"/>
              <a:t>: collaborations, laboratories and funding agencies</a:t>
            </a:r>
            <a:endParaRPr lang="en-GB" sz="1350" dirty="0">
              <a:solidFill>
                <a:srgbClr val="FF0000"/>
              </a:solidFill>
            </a:endParaRPr>
          </a:p>
          <a:p>
            <a:pPr eaLnBrk="1" hangingPunct="1">
              <a:lnSpc>
                <a:spcPct val="90000"/>
              </a:lnSpc>
              <a:defRPr/>
            </a:pPr>
            <a:r>
              <a:rPr lang="en-GB" sz="1350" dirty="0">
                <a:solidFill>
                  <a:srgbClr val="FF0000"/>
                </a:solidFill>
              </a:rPr>
              <a:t>An International Data Preservation Forum is proposed as a reference organisation. </a:t>
            </a:r>
            <a:r>
              <a:rPr lang="en-GB" sz="1350" dirty="0"/>
              <a:t>The Forum should represent experimental collaborations, laboratories and computing centres</a:t>
            </a:r>
            <a:endParaRPr lang="en-US" sz="1050" dirty="0">
              <a:solidFill>
                <a:srgbClr val="000080"/>
              </a:solidFill>
            </a:endParaRPr>
          </a:p>
        </p:txBody>
      </p:sp>
      <p:sp>
        <p:nvSpPr>
          <p:cNvPr id="19459" name="Rectangle 1"/>
          <p:cNvSpPr>
            <a:spLocks noChangeArrowheads="1"/>
          </p:cNvSpPr>
          <p:nvPr/>
        </p:nvSpPr>
        <p:spPr bwMode="auto">
          <a:xfrm>
            <a:off x="1143001" y="1260322"/>
            <a:ext cx="1772601" cy="311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marL="244078" indent="-244078" defTabSz="326229">
              <a:lnSpc>
                <a:spcPct val="90000"/>
              </a:lnSpc>
              <a:spcAft>
                <a:spcPct val="50000"/>
              </a:spcAft>
              <a:buClr>
                <a:srgbClr val="F28E00"/>
              </a:buClr>
              <a:buFont typeface="Arial Black" charset="0"/>
              <a:buChar char="&gt;"/>
            </a:pPr>
            <a:r>
              <a:rPr lang="en-US" sz="1584" i="1" dirty="0">
                <a:solidFill>
                  <a:srgbClr val="000080"/>
                </a:solidFill>
                <a:latin typeface="Calibri"/>
              </a:rPr>
              <a:t>arXiv:0912.0255</a:t>
            </a:r>
            <a:endParaRPr lang="en-US" sz="1050" i="1" dirty="0">
              <a:solidFill>
                <a:srgbClr val="000080"/>
              </a:solidFill>
              <a:latin typeface="Calibri"/>
            </a:endParaRPr>
          </a:p>
        </p:txBody>
      </p:sp>
      <p:pic>
        <p:nvPicPr>
          <p:cNvPr id="19460" name="Picture 3" descr="Picture 2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6837" y="1626423"/>
            <a:ext cx="1633538" cy="16823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1358505" y="1552025"/>
            <a:ext cx="1597819" cy="198001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1584">
              <a:solidFill>
                <a:prstClr val="black"/>
              </a:solidFill>
              <a:latin typeface="Calibri"/>
            </a:endParaRPr>
          </a:p>
        </p:txBody>
      </p:sp>
    </p:spTree>
    <p:extLst>
      <p:ext uri="{BB962C8B-B14F-4D97-AF65-F5344CB8AC3E}">
        <p14:creationId xmlns:p14="http://schemas.microsoft.com/office/powerpoint/2010/main" val="1443911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3A3A4-280D-BF43-907C-9389F3B4220F}"/>
              </a:ext>
            </a:extLst>
          </p:cNvPr>
          <p:cNvSpPr>
            <a:spLocks noGrp="1"/>
          </p:cNvSpPr>
          <p:nvPr>
            <p:ph type="title"/>
          </p:nvPr>
        </p:nvSpPr>
        <p:spPr/>
        <p:txBody>
          <a:bodyPr/>
          <a:lstStyle/>
          <a:p>
            <a:endParaRPr lang="en-FR"/>
          </a:p>
        </p:txBody>
      </p:sp>
      <p:pic>
        <p:nvPicPr>
          <p:cNvPr id="8" name="Content Placeholder 7">
            <a:extLst>
              <a:ext uri="{FF2B5EF4-FFF2-40B4-BE49-F238E27FC236}">
                <a16:creationId xmlns:a16="http://schemas.microsoft.com/office/drawing/2014/main" id="{34AC9A25-C99F-E644-B101-DACB22F1E59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5900" y="205978"/>
            <a:ext cx="6172200" cy="4456766"/>
          </a:xfrm>
        </p:spPr>
      </p:pic>
      <p:sp>
        <p:nvSpPr>
          <p:cNvPr id="4" name="Date Placeholder 3">
            <a:extLst>
              <a:ext uri="{FF2B5EF4-FFF2-40B4-BE49-F238E27FC236}">
                <a16:creationId xmlns:a16="http://schemas.microsoft.com/office/drawing/2014/main" id="{F9D26BD4-881D-E34E-94BA-995584F8DA9D}"/>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E5F0EA58-50C5-4B47-AD75-3A336B4576FA}"/>
              </a:ext>
            </a:extLst>
          </p:cNvPr>
          <p:cNvSpPr>
            <a:spLocks noGrp="1"/>
          </p:cNvSpPr>
          <p:nvPr>
            <p:ph type="sldNum" sz="quarter" idx="12"/>
          </p:nvPr>
        </p:nvSpPr>
        <p:spPr/>
        <p:txBody>
          <a:bodyPr/>
          <a:lstStyle/>
          <a:p>
            <a:fld id="{BCC3066C-7D9C-43AE-863C-B082BB6A9375}" type="slidenum">
              <a:rPr lang="en-US" smtClean="0"/>
              <a:t>23</a:t>
            </a:fld>
            <a:endParaRPr lang="en-US"/>
          </a:p>
        </p:txBody>
      </p:sp>
      <p:sp>
        <p:nvSpPr>
          <p:cNvPr id="9" name="TextBox 8">
            <a:extLst>
              <a:ext uri="{FF2B5EF4-FFF2-40B4-BE49-F238E27FC236}">
                <a16:creationId xmlns:a16="http://schemas.microsoft.com/office/drawing/2014/main" id="{F1D378D5-00E1-DC49-9A2A-18EAA800BCA5}"/>
              </a:ext>
            </a:extLst>
          </p:cNvPr>
          <p:cNvSpPr txBox="1"/>
          <p:nvPr/>
        </p:nvSpPr>
        <p:spPr>
          <a:xfrm>
            <a:off x="1543052" y="203757"/>
            <a:ext cx="837089" cy="248209"/>
          </a:xfrm>
          <a:prstGeom prst="rect">
            <a:avLst/>
          </a:prstGeom>
          <a:noFill/>
        </p:spPr>
        <p:txBody>
          <a:bodyPr wrap="none" rtlCol="0">
            <a:spAutoFit/>
          </a:bodyPr>
          <a:lstStyle/>
          <a:p>
            <a:r>
              <a:rPr lang="en-FR" sz="1013" dirty="0">
                <a:highlight>
                  <a:srgbClr val="FFFF00"/>
                </a:highlight>
              </a:rPr>
              <a:t>2009 Report</a:t>
            </a:r>
          </a:p>
        </p:txBody>
      </p:sp>
    </p:spTree>
    <p:extLst>
      <p:ext uri="{BB962C8B-B14F-4D97-AF65-F5344CB8AC3E}">
        <p14:creationId xmlns:p14="http://schemas.microsoft.com/office/powerpoint/2010/main" val="1649877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9F682-D69F-F143-B1EF-49F70D95AC09}"/>
              </a:ext>
            </a:extLst>
          </p:cNvPr>
          <p:cNvSpPr>
            <a:spLocks noGrp="1"/>
          </p:cNvSpPr>
          <p:nvPr>
            <p:ph type="title"/>
          </p:nvPr>
        </p:nvSpPr>
        <p:spPr>
          <a:xfrm>
            <a:off x="457200" y="79131"/>
            <a:ext cx="8229600" cy="857250"/>
          </a:xfrm>
        </p:spPr>
        <p:txBody>
          <a:bodyPr/>
          <a:lstStyle/>
          <a:p>
            <a:r>
              <a:rPr lang="en-FR" dirty="0"/>
              <a:t>Recent  developments </a:t>
            </a:r>
          </a:p>
        </p:txBody>
      </p:sp>
      <p:sp>
        <p:nvSpPr>
          <p:cNvPr id="3" name="Content Placeholder 2">
            <a:extLst>
              <a:ext uri="{FF2B5EF4-FFF2-40B4-BE49-F238E27FC236}">
                <a16:creationId xmlns:a16="http://schemas.microsoft.com/office/drawing/2014/main" id="{1B2A6CAC-AE46-E44F-844E-206722FFDC77}"/>
              </a:ext>
            </a:extLst>
          </p:cNvPr>
          <p:cNvSpPr>
            <a:spLocks noGrp="1"/>
          </p:cNvSpPr>
          <p:nvPr>
            <p:ph idx="1"/>
          </p:nvPr>
        </p:nvSpPr>
        <p:spPr>
          <a:xfrm>
            <a:off x="457200" y="718772"/>
            <a:ext cx="8229600" cy="4048492"/>
          </a:xfrm>
        </p:spPr>
        <p:txBody>
          <a:bodyPr>
            <a:normAutofit lnSpcReduction="10000"/>
          </a:bodyPr>
          <a:lstStyle/>
          <a:p>
            <a:r>
              <a:rPr lang="en-FR" dirty="0"/>
              <a:t>New ICFA panel, enlarging the scope:</a:t>
            </a:r>
          </a:p>
          <a:p>
            <a:pPr lvl="1"/>
            <a:r>
              <a:rPr lang="en-GB" dirty="0"/>
              <a:t>“ICFA Panel on the Data Lifecycle”</a:t>
            </a:r>
          </a:p>
          <a:p>
            <a:pPr lvl="1"/>
            <a:r>
              <a:rPr lang="en-FR" dirty="0"/>
              <a:t>Mission: </a:t>
            </a:r>
          </a:p>
          <a:p>
            <a:pPr lvl="2"/>
            <a:r>
              <a:rPr lang="en-FR" dirty="0"/>
              <a:t>….</a:t>
            </a:r>
            <a:r>
              <a:rPr lang="en-GB" dirty="0"/>
              <a:t>enhance global coordination on all aspects of the data lifecycle including acquisition, processing, distribution, storage, access, analysis, simulation, preservation, management, software, workflows, computing and networking in particle physics, with a focus on open science and FAIR practices.[…]</a:t>
            </a:r>
          </a:p>
          <a:p>
            <a:pPr lvl="1"/>
            <a:r>
              <a:rPr lang="en-FR" dirty="0"/>
              <a:t>Mandate:</a:t>
            </a:r>
          </a:p>
          <a:p>
            <a:pPr lvl="2"/>
            <a:r>
              <a:rPr lang="en-GB" dirty="0"/>
              <a:t>Address the data lifecycle within a structured and integrated systems approach in HEP[…]</a:t>
            </a:r>
          </a:p>
          <a:p>
            <a:pPr lvl="2"/>
            <a:r>
              <a:rPr lang="en-GB" dirty="0"/>
              <a:t>Support the ongoing projects and collaborations started within the “Data Preservation in High Energy Physics” collaboration (DPHEP) and the “Standing Committee on Interregional Connectivity” (SCIC).</a:t>
            </a:r>
          </a:p>
          <a:p>
            <a:pPr marL="1028694" lvl="3" indent="0">
              <a:buNone/>
            </a:pPr>
            <a:endParaRPr lang="en-GB" dirty="0"/>
          </a:p>
          <a:p>
            <a:pPr lvl="2"/>
            <a:endParaRPr lang="en-FR" dirty="0"/>
          </a:p>
        </p:txBody>
      </p:sp>
      <p:sp>
        <p:nvSpPr>
          <p:cNvPr id="4" name="Date Placeholder 3">
            <a:extLst>
              <a:ext uri="{FF2B5EF4-FFF2-40B4-BE49-F238E27FC236}">
                <a16:creationId xmlns:a16="http://schemas.microsoft.com/office/drawing/2014/main" id="{BC4F7475-C3B8-B047-BBBA-BC74F215733C}"/>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96E4404F-0187-6348-B069-753C321C3746}"/>
              </a:ext>
            </a:extLst>
          </p:cNvPr>
          <p:cNvSpPr>
            <a:spLocks noGrp="1"/>
          </p:cNvSpPr>
          <p:nvPr>
            <p:ph type="sldNum" sz="quarter" idx="12"/>
          </p:nvPr>
        </p:nvSpPr>
        <p:spPr/>
        <p:txBody>
          <a:bodyPr/>
          <a:lstStyle/>
          <a:p>
            <a:fld id="{BCC3066C-7D9C-43AE-863C-B082BB6A9375}" type="slidenum">
              <a:rPr lang="en-US" smtClean="0"/>
              <a:t>24</a:t>
            </a:fld>
            <a:endParaRPr lang="en-US"/>
          </a:p>
        </p:txBody>
      </p:sp>
    </p:spTree>
    <p:extLst>
      <p:ext uri="{BB962C8B-B14F-4D97-AF65-F5344CB8AC3E}">
        <p14:creationId xmlns:p14="http://schemas.microsoft.com/office/powerpoint/2010/main" val="1433439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EB7D-E7E5-C449-848E-F6FDB73BBD62}"/>
              </a:ext>
            </a:extLst>
          </p:cNvPr>
          <p:cNvSpPr>
            <a:spLocks noGrp="1"/>
          </p:cNvSpPr>
          <p:nvPr>
            <p:ph type="title"/>
          </p:nvPr>
        </p:nvSpPr>
        <p:spPr>
          <a:xfrm>
            <a:off x="457200" y="205978"/>
            <a:ext cx="8229600" cy="3286251"/>
          </a:xfrm>
        </p:spPr>
        <p:txBody>
          <a:bodyPr>
            <a:normAutofit/>
          </a:bodyPr>
          <a:lstStyle/>
          <a:p>
            <a:r>
              <a:rPr lang="en-FR" sz="8000" dirty="0"/>
              <a:t>Experiments Status</a:t>
            </a:r>
          </a:p>
        </p:txBody>
      </p:sp>
      <p:sp>
        <p:nvSpPr>
          <p:cNvPr id="3" name="Content Placeholder 2">
            <a:extLst>
              <a:ext uri="{FF2B5EF4-FFF2-40B4-BE49-F238E27FC236}">
                <a16:creationId xmlns:a16="http://schemas.microsoft.com/office/drawing/2014/main" id="{794BB6F2-D8EE-3847-AC49-AA74A91FECA7}"/>
              </a:ext>
            </a:extLst>
          </p:cNvPr>
          <p:cNvSpPr>
            <a:spLocks noGrp="1"/>
          </p:cNvSpPr>
          <p:nvPr>
            <p:ph idx="1"/>
          </p:nvPr>
        </p:nvSpPr>
        <p:spPr/>
        <p:txBody>
          <a:bodyPr/>
          <a:lstStyle/>
          <a:p>
            <a:endParaRPr lang="en-FR"/>
          </a:p>
        </p:txBody>
      </p:sp>
      <p:sp>
        <p:nvSpPr>
          <p:cNvPr id="4" name="Date Placeholder 3">
            <a:extLst>
              <a:ext uri="{FF2B5EF4-FFF2-40B4-BE49-F238E27FC236}">
                <a16:creationId xmlns:a16="http://schemas.microsoft.com/office/drawing/2014/main" id="{53075F8A-15E8-4949-8B01-C76CC0118D19}"/>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C881D243-EDF8-CD42-B5FD-6250A51903E6}"/>
              </a:ext>
            </a:extLst>
          </p:cNvPr>
          <p:cNvSpPr>
            <a:spLocks noGrp="1"/>
          </p:cNvSpPr>
          <p:nvPr>
            <p:ph type="sldNum" sz="quarter" idx="12"/>
          </p:nvPr>
        </p:nvSpPr>
        <p:spPr/>
        <p:txBody>
          <a:bodyPr/>
          <a:lstStyle/>
          <a:p>
            <a:fld id="{BCC3066C-7D9C-43AE-863C-B082BB6A9375}" type="slidenum">
              <a:rPr lang="en-US" smtClean="0"/>
              <a:t>25</a:t>
            </a:fld>
            <a:endParaRPr lang="en-US"/>
          </a:p>
        </p:txBody>
      </p:sp>
    </p:spTree>
    <p:extLst>
      <p:ext uri="{BB962C8B-B14F-4D97-AF65-F5344CB8AC3E}">
        <p14:creationId xmlns:p14="http://schemas.microsoft.com/office/powerpoint/2010/main" val="373611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2D2D48-59E2-224B-AB02-8B17965DE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4514" y="2082955"/>
            <a:ext cx="2906537" cy="2088997"/>
          </a:xfrm>
          <a:prstGeom prst="rect">
            <a:avLst/>
          </a:prstGeom>
        </p:spPr>
      </p:pic>
      <p:pic>
        <p:nvPicPr>
          <p:cNvPr id="3" name="Picture 2">
            <a:extLst>
              <a:ext uri="{FF2B5EF4-FFF2-40B4-BE49-F238E27FC236}">
                <a16:creationId xmlns:a16="http://schemas.microsoft.com/office/drawing/2014/main" id="{8AED83AC-95EA-2942-9E91-ADE40C897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713675"/>
            <a:ext cx="6220466" cy="994643"/>
          </a:xfrm>
          <a:prstGeom prst="rect">
            <a:avLst/>
          </a:prstGeom>
        </p:spPr>
      </p:pic>
      <p:sp>
        <p:nvSpPr>
          <p:cNvPr id="17" name="Title 16">
            <a:extLst>
              <a:ext uri="{FF2B5EF4-FFF2-40B4-BE49-F238E27FC236}">
                <a16:creationId xmlns:a16="http://schemas.microsoft.com/office/drawing/2014/main" id="{24DFA5A3-C918-3F47-90FD-DB52654EB2EE}"/>
              </a:ext>
            </a:extLst>
          </p:cNvPr>
          <p:cNvSpPr>
            <a:spLocks noGrp="1"/>
          </p:cNvSpPr>
          <p:nvPr>
            <p:ph type="title"/>
          </p:nvPr>
        </p:nvSpPr>
        <p:spPr>
          <a:xfrm>
            <a:off x="433067" y="68828"/>
            <a:ext cx="8229600" cy="857250"/>
          </a:xfrm>
        </p:spPr>
        <p:txBody>
          <a:bodyPr/>
          <a:lstStyle/>
          <a:p>
            <a:r>
              <a:rPr lang="en-FR" dirty="0"/>
              <a:t>JADE</a:t>
            </a:r>
          </a:p>
        </p:txBody>
      </p:sp>
      <p:sp>
        <p:nvSpPr>
          <p:cNvPr id="4" name="Date Placeholder 3">
            <a:extLst>
              <a:ext uri="{FF2B5EF4-FFF2-40B4-BE49-F238E27FC236}">
                <a16:creationId xmlns:a16="http://schemas.microsoft.com/office/drawing/2014/main" id="{0B12683D-F448-B843-B293-4E6E87401FA7}"/>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0E354C75-ABF1-144C-9F49-B68DFDBB0C2D}"/>
              </a:ext>
            </a:extLst>
          </p:cNvPr>
          <p:cNvSpPr>
            <a:spLocks noGrp="1"/>
          </p:cNvSpPr>
          <p:nvPr>
            <p:ph type="sldNum" sz="quarter" idx="12"/>
          </p:nvPr>
        </p:nvSpPr>
        <p:spPr/>
        <p:txBody>
          <a:bodyPr/>
          <a:lstStyle/>
          <a:p>
            <a:fld id="{BCC3066C-7D9C-43AE-863C-B082BB6A9375}" type="slidenum">
              <a:rPr lang="en-US" smtClean="0"/>
              <a:t>26</a:t>
            </a:fld>
            <a:endParaRPr lang="en-US"/>
          </a:p>
        </p:txBody>
      </p:sp>
      <p:pic>
        <p:nvPicPr>
          <p:cNvPr id="7" name="Image 1" descr="Screen shot 2011-05-16 at 6.34.24 AM.png">
            <a:extLst>
              <a:ext uri="{FF2B5EF4-FFF2-40B4-BE49-F238E27FC236}">
                <a16:creationId xmlns:a16="http://schemas.microsoft.com/office/drawing/2014/main" id="{45812334-975C-5D4F-8012-82195EAF39E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07143" y="2082955"/>
            <a:ext cx="1320460" cy="17982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a:extLst>
              <a:ext uri="{FF2B5EF4-FFF2-40B4-BE49-F238E27FC236}">
                <a16:creationId xmlns:a16="http://schemas.microsoft.com/office/drawing/2014/main" id="{F32DC3E7-6CC5-D945-B6C0-AC22E5B16500}"/>
              </a:ext>
            </a:extLst>
          </p:cNvPr>
          <p:cNvSpPr txBox="1"/>
          <p:nvPr/>
        </p:nvSpPr>
        <p:spPr>
          <a:xfrm>
            <a:off x="1922179" y="1598205"/>
            <a:ext cx="1279517" cy="404085"/>
          </a:xfrm>
          <a:prstGeom prst="rect">
            <a:avLst/>
          </a:prstGeom>
          <a:noFill/>
        </p:spPr>
        <p:txBody>
          <a:bodyPr wrap="none" rtlCol="0">
            <a:spAutoFit/>
          </a:bodyPr>
          <a:lstStyle/>
          <a:p>
            <a:r>
              <a:rPr lang="en-FR" sz="1013" dirty="0"/>
              <a:t>Data Preservation </a:t>
            </a:r>
          </a:p>
          <a:p>
            <a:r>
              <a:rPr lang="en-FR" sz="1013" dirty="0"/>
              <a:t>model </a:t>
            </a:r>
            <a:r>
              <a:rPr lang="en-FR" sz="1013" i="1" dirty="0"/>
              <a:t>circa </a:t>
            </a:r>
            <a:r>
              <a:rPr lang="en-FR" sz="1013" dirty="0"/>
              <a:t>1980-ies</a:t>
            </a:r>
          </a:p>
        </p:txBody>
      </p:sp>
      <p:sp>
        <p:nvSpPr>
          <p:cNvPr id="9" name="TextBox 8">
            <a:extLst>
              <a:ext uri="{FF2B5EF4-FFF2-40B4-BE49-F238E27FC236}">
                <a16:creationId xmlns:a16="http://schemas.microsoft.com/office/drawing/2014/main" id="{1F1A2874-E2C2-B74B-A06B-F1B26C9D508E}"/>
              </a:ext>
            </a:extLst>
          </p:cNvPr>
          <p:cNvSpPr txBox="1"/>
          <p:nvPr/>
        </p:nvSpPr>
        <p:spPr>
          <a:xfrm>
            <a:off x="4171950" y="1791260"/>
            <a:ext cx="447558" cy="248209"/>
          </a:xfrm>
          <a:prstGeom prst="rect">
            <a:avLst/>
          </a:prstGeom>
          <a:noFill/>
        </p:spPr>
        <p:txBody>
          <a:bodyPr wrap="none" rtlCol="0">
            <a:spAutoFit/>
          </a:bodyPr>
          <a:lstStyle/>
          <a:p>
            <a:r>
              <a:rPr lang="en-FR" sz="1013" dirty="0"/>
              <a:t>2021</a:t>
            </a:r>
          </a:p>
        </p:txBody>
      </p:sp>
      <p:grpSp>
        <p:nvGrpSpPr>
          <p:cNvPr id="10" name="Group 3">
            <a:extLst>
              <a:ext uri="{FF2B5EF4-FFF2-40B4-BE49-F238E27FC236}">
                <a16:creationId xmlns:a16="http://schemas.microsoft.com/office/drawing/2014/main" id="{9EBACCD6-FA88-0044-A7D1-96ED912ED42C}"/>
              </a:ext>
            </a:extLst>
          </p:cNvPr>
          <p:cNvGrpSpPr>
            <a:grpSpLocks/>
          </p:cNvGrpSpPr>
          <p:nvPr/>
        </p:nvGrpSpPr>
        <p:grpSpPr bwMode="auto">
          <a:xfrm>
            <a:off x="1437636" y="3919537"/>
            <a:ext cx="2583905" cy="1204913"/>
            <a:chOff x="384" y="1152"/>
            <a:chExt cx="4512" cy="2208"/>
          </a:xfrm>
        </p:grpSpPr>
        <p:pic>
          <p:nvPicPr>
            <p:cNvPr id="11" name="Picture 4" descr="jade89">
              <a:extLst>
                <a:ext uri="{FF2B5EF4-FFF2-40B4-BE49-F238E27FC236}">
                  <a16:creationId xmlns:a16="http://schemas.microsoft.com/office/drawing/2014/main" id="{E52177D9-2986-9F4A-9C11-D50A0484DC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797" r="365"/>
            <a:stretch>
              <a:fillRect/>
            </a:stretch>
          </p:blipFill>
          <p:spPr bwMode="auto">
            <a:xfrm>
              <a:off x="384" y="1259"/>
              <a:ext cx="2037" cy="19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5" descr="jade09">
              <a:extLst>
                <a:ext uri="{FF2B5EF4-FFF2-40B4-BE49-F238E27FC236}">
                  <a16:creationId xmlns:a16="http://schemas.microsoft.com/office/drawing/2014/main" id="{CC4A2120-D251-3744-B4E1-034A9FA043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9" y="1152"/>
              <a:ext cx="2037" cy="22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Line 6">
              <a:extLst>
                <a:ext uri="{FF2B5EF4-FFF2-40B4-BE49-F238E27FC236}">
                  <a16:creationId xmlns:a16="http://schemas.microsoft.com/office/drawing/2014/main" id="{B2C3F404-9F24-B34B-BC60-276FF9B3D468}"/>
                </a:ext>
              </a:extLst>
            </p:cNvPr>
            <p:cNvSpPr>
              <a:spLocks noChangeShapeType="1"/>
            </p:cNvSpPr>
            <p:nvPr/>
          </p:nvSpPr>
          <p:spPr bwMode="auto">
            <a:xfrm>
              <a:off x="2350" y="2688"/>
              <a:ext cx="758" cy="384"/>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sz="1013"/>
            </a:p>
          </p:txBody>
        </p:sp>
        <p:sp>
          <p:nvSpPr>
            <p:cNvPr id="14" name="Line 7">
              <a:extLst>
                <a:ext uri="{FF2B5EF4-FFF2-40B4-BE49-F238E27FC236}">
                  <a16:creationId xmlns:a16="http://schemas.microsoft.com/office/drawing/2014/main" id="{339434A0-E53D-F645-81AB-D38ECFC9794B}"/>
                </a:ext>
              </a:extLst>
            </p:cNvPr>
            <p:cNvSpPr>
              <a:spLocks noChangeShapeType="1"/>
            </p:cNvSpPr>
            <p:nvPr/>
          </p:nvSpPr>
          <p:spPr bwMode="auto">
            <a:xfrm flipV="1">
              <a:off x="2350" y="1200"/>
              <a:ext cx="758" cy="959"/>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sz="1013"/>
            </a:p>
          </p:txBody>
        </p:sp>
        <p:sp>
          <p:nvSpPr>
            <p:cNvPr id="15" name="Line 8">
              <a:extLst>
                <a:ext uri="{FF2B5EF4-FFF2-40B4-BE49-F238E27FC236}">
                  <a16:creationId xmlns:a16="http://schemas.microsoft.com/office/drawing/2014/main" id="{1EA0F586-8536-2B4A-95DF-EBB664D4E402}"/>
                </a:ext>
              </a:extLst>
            </p:cNvPr>
            <p:cNvSpPr>
              <a:spLocks noChangeShapeType="1"/>
            </p:cNvSpPr>
            <p:nvPr/>
          </p:nvSpPr>
          <p:spPr bwMode="auto">
            <a:xfrm flipV="1">
              <a:off x="697" y="1248"/>
              <a:ext cx="1655" cy="0"/>
            </a:xfrm>
            <a:prstGeom prst="line">
              <a:avLst/>
            </a:prstGeom>
            <a:noFill/>
            <a:ln w="158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sz="1013"/>
            </a:p>
          </p:txBody>
        </p:sp>
      </p:grpSp>
      <p:pic>
        <p:nvPicPr>
          <p:cNvPr id="16" name="Picture 12" descr="jadeEventDisp">
            <a:extLst>
              <a:ext uri="{FF2B5EF4-FFF2-40B4-BE49-F238E27FC236}">
                <a16:creationId xmlns:a16="http://schemas.microsoft.com/office/drawing/2014/main" id="{060C4C87-6B61-D645-840A-B07C6041DB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07783" y="3058566"/>
            <a:ext cx="1950319" cy="14420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F409CF03-2865-0B40-BACD-BF4FD40975A2}"/>
              </a:ext>
            </a:extLst>
          </p:cNvPr>
          <p:cNvPicPr>
            <a:picLocks noChangeAspect="1"/>
          </p:cNvPicPr>
          <p:nvPr/>
        </p:nvPicPr>
        <p:blipFill>
          <a:blip r:embed="rId8"/>
          <a:stretch>
            <a:fillRect/>
          </a:stretch>
        </p:blipFill>
        <p:spPr>
          <a:xfrm>
            <a:off x="5340484" y="1272485"/>
            <a:ext cx="3447209" cy="766983"/>
          </a:xfrm>
          <a:prstGeom prst="rect">
            <a:avLst/>
          </a:prstGeom>
        </p:spPr>
      </p:pic>
    </p:spTree>
    <p:extLst>
      <p:ext uri="{BB962C8B-B14F-4D97-AF65-F5344CB8AC3E}">
        <p14:creationId xmlns:p14="http://schemas.microsoft.com/office/powerpoint/2010/main" val="4266094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A48F0-6DDF-C247-B870-D69DA4179144}"/>
              </a:ext>
            </a:extLst>
          </p:cNvPr>
          <p:cNvSpPr>
            <a:spLocks noGrp="1"/>
          </p:cNvSpPr>
          <p:nvPr>
            <p:ph type="title"/>
          </p:nvPr>
        </p:nvSpPr>
        <p:spPr>
          <a:xfrm>
            <a:off x="1485900" y="43175"/>
            <a:ext cx="6172200" cy="857250"/>
          </a:xfrm>
        </p:spPr>
        <p:txBody>
          <a:bodyPr/>
          <a:lstStyle/>
          <a:p>
            <a:r>
              <a:rPr lang="en-FR" dirty="0"/>
              <a:t>LEP</a:t>
            </a:r>
          </a:p>
        </p:txBody>
      </p:sp>
      <p:sp>
        <p:nvSpPr>
          <p:cNvPr id="3" name="Date Placeholder 2">
            <a:extLst>
              <a:ext uri="{FF2B5EF4-FFF2-40B4-BE49-F238E27FC236}">
                <a16:creationId xmlns:a16="http://schemas.microsoft.com/office/drawing/2014/main" id="{9DDCD784-9DF5-F041-B171-7517E2B5EE1E}"/>
              </a:ext>
            </a:extLst>
          </p:cNvPr>
          <p:cNvSpPr>
            <a:spLocks noGrp="1"/>
          </p:cNvSpPr>
          <p:nvPr>
            <p:ph type="dt" sz="half" idx="10"/>
          </p:nvPr>
        </p:nvSpPr>
        <p:spPr/>
        <p:txBody>
          <a:bodyPr/>
          <a:lstStyle/>
          <a:p>
            <a:endParaRPr lang="en-US"/>
          </a:p>
        </p:txBody>
      </p:sp>
      <p:sp>
        <p:nvSpPr>
          <p:cNvPr id="4" name="Slide Number Placeholder 3">
            <a:extLst>
              <a:ext uri="{FF2B5EF4-FFF2-40B4-BE49-F238E27FC236}">
                <a16:creationId xmlns:a16="http://schemas.microsoft.com/office/drawing/2014/main" id="{E13B9FCB-C2D3-8749-8597-E53BBCAD3034}"/>
              </a:ext>
            </a:extLst>
          </p:cNvPr>
          <p:cNvSpPr>
            <a:spLocks noGrp="1"/>
          </p:cNvSpPr>
          <p:nvPr>
            <p:ph type="sldNum" sz="quarter" idx="12"/>
          </p:nvPr>
        </p:nvSpPr>
        <p:spPr/>
        <p:txBody>
          <a:bodyPr/>
          <a:lstStyle/>
          <a:p>
            <a:fld id="{BCC3066C-7D9C-43AE-863C-B082BB6A9375}" type="slidenum">
              <a:rPr lang="en-US" smtClean="0"/>
              <a:t>27</a:t>
            </a:fld>
            <a:endParaRPr lang="en-US"/>
          </a:p>
        </p:txBody>
      </p:sp>
      <p:pic>
        <p:nvPicPr>
          <p:cNvPr id="6" name="Picture 5">
            <a:extLst>
              <a:ext uri="{FF2B5EF4-FFF2-40B4-BE49-F238E27FC236}">
                <a16:creationId xmlns:a16="http://schemas.microsoft.com/office/drawing/2014/main" id="{2EA6E6B4-B1BC-4A40-8A17-A7516BA78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94" y="600344"/>
            <a:ext cx="6426706" cy="4080549"/>
          </a:xfrm>
          <a:prstGeom prst="rect">
            <a:avLst/>
          </a:prstGeom>
        </p:spPr>
      </p:pic>
      <p:sp>
        <p:nvSpPr>
          <p:cNvPr id="7" name="TextBox 6">
            <a:extLst>
              <a:ext uri="{FF2B5EF4-FFF2-40B4-BE49-F238E27FC236}">
                <a16:creationId xmlns:a16="http://schemas.microsoft.com/office/drawing/2014/main" id="{FD6A167F-38C8-E14F-BB8E-DFB8CE3B3AD7}"/>
              </a:ext>
            </a:extLst>
          </p:cNvPr>
          <p:cNvSpPr txBox="1"/>
          <p:nvPr/>
        </p:nvSpPr>
        <p:spPr>
          <a:xfrm>
            <a:off x="5455208" y="4133620"/>
            <a:ext cx="3093667" cy="646331"/>
          </a:xfrm>
          <a:prstGeom prst="rect">
            <a:avLst/>
          </a:prstGeom>
          <a:noFill/>
        </p:spPr>
        <p:txBody>
          <a:bodyPr wrap="none" rtlCol="0">
            <a:spAutoFit/>
          </a:bodyPr>
          <a:lstStyle/>
          <a:p>
            <a:pPr marL="285748" indent="-285748">
              <a:buFont typeface="Wingdings" pitchFamily="2" charset="2"/>
              <a:buChar char="è"/>
            </a:pPr>
            <a:r>
              <a:rPr lang="en-FR" sz="1800" dirty="0">
                <a:highlight>
                  <a:srgbClr val="FFFF00"/>
                </a:highlight>
                <a:sym typeface="Wingdings" pitchFamily="2" charset="2"/>
              </a:rPr>
              <a:t>FCCee</a:t>
            </a:r>
          </a:p>
          <a:p>
            <a:pPr marL="628647" lvl="1" indent="-285748">
              <a:buFont typeface="Wingdings" pitchFamily="2" charset="2"/>
              <a:buChar char="è"/>
            </a:pPr>
            <a:r>
              <a:rPr lang="en-GB" sz="1800" dirty="0">
                <a:highlight>
                  <a:srgbClr val="FFFF00"/>
                </a:highlight>
                <a:sym typeface="Wingdings" pitchFamily="2" charset="2"/>
              </a:rPr>
              <a:t>With r</a:t>
            </a:r>
            <a:r>
              <a:rPr lang="en-FR" sz="1800" dirty="0">
                <a:highlight>
                  <a:srgbClr val="FFFF00"/>
                </a:highlight>
                <a:sym typeface="Wingdings" pitchFamily="2" charset="2"/>
              </a:rPr>
              <a:t>eal data from LEP </a:t>
            </a:r>
            <a:endParaRPr lang="en-FR" sz="1800" dirty="0">
              <a:highlight>
                <a:srgbClr val="FFFF00"/>
              </a:highlight>
            </a:endParaRPr>
          </a:p>
        </p:txBody>
      </p:sp>
      <p:pic>
        <p:nvPicPr>
          <p:cNvPr id="5" name="Picture 4">
            <a:extLst>
              <a:ext uri="{FF2B5EF4-FFF2-40B4-BE49-F238E27FC236}">
                <a16:creationId xmlns:a16="http://schemas.microsoft.com/office/drawing/2014/main" id="{90DDEBE6-C95C-214B-BE6A-F58CEBFE20B2}"/>
              </a:ext>
            </a:extLst>
          </p:cNvPr>
          <p:cNvPicPr>
            <a:picLocks noChangeAspect="1"/>
          </p:cNvPicPr>
          <p:nvPr/>
        </p:nvPicPr>
        <p:blipFill>
          <a:blip r:embed="rId3"/>
          <a:stretch>
            <a:fillRect/>
          </a:stretch>
        </p:blipFill>
        <p:spPr>
          <a:xfrm>
            <a:off x="5542151" y="102393"/>
            <a:ext cx="2682240" cy="2617295"/>
          </a:xfrm>
          <a:prstGeom prst="rect">
            <a:avLst/>
          </a:prstGeom>
        </p:spPr>
      </p:pic>
      <p:sp>
        <p:nvSpPr>
          <p:cNvPr id="8" name="TextBox 7">
            <a:extLst>
              <a:ext uri="{FF2B5EF4-FFF2-40B4-BE49-F238E27FC236}">
                <a16:creationId xmlns:a16="http://schemas.microsoft.com/office/drawing/2014/main" id="{0163B87F-16BF-184F-9344-A10A8561CBF9}"/>
              </a:ext>
            </a:extLst>
          </p:cNvPr>
          <p:cNvSpPr txBox="1"/>
          <p:nvPr/>
        </p:nvSpPr>
        <p:spPr>
          <a:xfrm>
            <a:off x="224660" y="2726989"/>
            <a:ext cx="595035" cy="336118"/>
          </a:xfrm>
          <a:prstGeom prst="rect">
            <a:avLst/>
          </a:prstGeom>
          <a:noFill/>
        </p:spPr>
        <p:txBody>
          <a:bodyPr wrap="none" rtlCol="0">
            <a:spAutoFit/>
          </a:bodyPr>
          <a:lstStyle/>
          <a:p>
            <a:r>
              <a:rPr lang="en-FR" sz="1584" dirty="0">
                <a:highlight>
                  <a:srgbClr val="FFFF00"/>
                </a:highlight>
              </a:rPr>
              <a:t>2019</a:t>
            </a:r>
          </a:p>
        </p:txBody>
      </p:sp>
      <p:sp>
        <p:nvSpPr>
          <p:cNvPr id="9" name="TextBox 8">
            <a:extLst>
              <a:ext uri="{FF2B5EF4-FFF2-40B4-BE49-F238E27FC236}">
                <a16:creationId xmlns:a16="http://schemas.microsoft.com/office/drawing/2014/main" id="{11F01F25-337E-DE45-ACF4-AB4C6D2196E6}"/>
              </a:ext>
            </a:extLst>
          </p:cNvPr>
          <p:cNvSpPr txBox="1"/>
          <p:nvPr/>
        </p:nvSpPr>
        <p:spPr>
          <a:xfrm>
            <a:off x="2228720" y="4312535"/>
            <a:ext cx="595035" cy="336118"/>
          </a:xfrm>
          <a:prstGeom prst="rect">
            <a:avLst/>
          </a:prstGeom>
          <a:noFill/>
        </p:spPr>
        <p:txBody>
          <a:bodyPr wrap="none" rtlCol="0">
            <a:spAutoFit/>
          </a:bodyPr>
          <a:lstStyle/>
          <a:p>
            <a:r>
              <a:rPr lang="en-FR" sz="1584" dirty="0">
                <a:highlight>
                  <a:srgbClr val="FFFF00"/>
                </a:highlight>
              </a:rPr>
              <a:t>2021</a:t>
            </a:r>
          </a:p>
        </p:txBody>
      </p:sp>
      <p:sp>
        <p:nvSpPr>
          <p:cNvPr id="10" name="TextBox 9">
            <a:extLst>
              <a:ext uri="{FF2B5EF4-FFF2-40B4-BE49-F238E27FC236}">
                <a16:creationId xmlns:a16="http://schemas.microsoft.com/office/drawing/2014/main" id="{4EDF473F-3CD2-7340-A1E0-64EFFC66A7D0}"/>
              </a:ext>
            </a:extLst>
          </p:cNvPr>
          <p:cNvSpPr txBox="1"/>
          <p:nvPr/>
        </p:nvSpPr>
        <p:spPr>
          <a:xfrm>
            <a:off x="4891342" y="3657215"/>
            <a:ext cx="595035" cy="336118"/>
          </a:xfrm>
          <a:prstGeom prst="rect">
            <a:avLst/>
          </a:prstGeom>
          <a:noFill/>
        </p:spPr>
        <p:txBody>
          <a:bodyPr wrap="none" rtlCol="0">
            <a:spAutoFit/>
          </a:bodyPr>
          <a:lstStyle/>
          <a:p>
            <a:r>
              <a:rPr lang="en-FR" sz="1584" dirty="0">
                <a:highlight>
                  <a:srgbClr val="FFFF00"/>
                </a:highlight>
              </a:rPr>
              <a:t>2020</a:t>
            </a:r>
          </a:p>
        </p:txBody>
      </p:sp>
      <p:sp>
        <p:nvSpPr>
          <p:cNvPr id="11" name="TextBox 10">
            <a:extLst>
              <a:ext uri="{FF2B5EF4-FFF2-40B4-BE49-F238E27FC236}">
                <a16:creationId xmlns:a16="http://schemas.microsoft.com/office/drawing/2014/main" id="{D259670A-80CB-0441-9F58-E8D3E8EC25AF}"/>
              </a:ext>
            </a:extLst>
          </p:cNvPr>
          <p:cNvSpPr txBox="1"/>
          <p:nvPr/>
        </p:nvSpPr>
        <p:spPr>
          <a:xfrm>
            <a:off x="651754" y="758757"/>
            <a:ext cx="2384499" cy="336118"/>
          </a:xfrm>
          <a:prstGeom prst="rect">
            <a:avLst/>
          </a:prstGeom>
          <a:noFill/>
        </p:spPr>
        <p:txBody>
          <a:bodyPr wrap="none" rtlCol="0">
            <a:spAutoFit/>
          </a:bodyPr>
          <a:lstStyle/>
          <a:p>
            <a:r>
              <a:rPr lang="en-FR" sz="1584" dirty="0">
                <a:highlight>
                  <a:srgbClr val="FFFF00"/>
                </a:highlight>
              </a:rPr>
              <a:t>Papers using archived data</a:t>
            </a:r>
          </a:p>
        </p:txBody>
      </p:sp>
    </p:spTree>
    <p:extLst>
      <p:ext uri="{BB962C8B-B14F-4D97-AF65-F5344CB8AC3E}">
        <p14:creationId xmlns:p14="http://schemas.microsoft.com/office/powerpoint/2010/main" val="42325991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BAED6-F577-A742-8890-C6B4902F728F}"/>
              </a:ext>
            </a:extLst>
          </p:cNvPr>
          <p:cNvSpPr>
            <a:spLocks noGrp="1"/>
          </p:cNvSpPr>
          <p:nvPr>
            <p:ph type="title"/>
          </p:nvPr>
        </p:nvSpPr>
        <p:spPr/>
        <p:txBody>
          <a:bodyPr/>
          <a:lstStyle/>
          <a:p>
            <a:endParaRPr lang="en-FR"/>
          </a:p>
        </p:txBody>
      </p:sp>
      <p:sp>
        <p:nvSpPr>
          <p:cNvPr id="3" name="Date Placeholder 2">
            <a:extLst>
              <a:ext uri="{FF2B5EF4-FFF2-40B4-BE49-F238E27FC236}">
                <a16:creationId xmlns:a16="http://schemas.microsoft.com/office/drawing/2014/main" id="{854A55DD-3849-7F46-939E-EA601BCEA089}"/>
              </a:ext>
            </a:extLst>
          </p:cNvPr>
          <p:cNvSpPr>
            <a:spLocks noGrp="1"/>
          </p:cNvSpPr>
          <p:nvPr>
            <p:ph type="dt" sz="half" idx="10"/>
          </p:nvPr>
        </p:nvSpPr>
        <p:spPr/>
        <p:txBody>
          <a:bodyPr/>
          <a:lstStyle/>
          <a:p>
            <a:endParaRPr lang="en-US"/>
          </a:p>
        </p:txBody>
      </p:sp>
      <p:sp>
        <p:nvSpPr>
          <p:cNvPr id="4" name="Slide Number Placeholder 3">
            <a:extLst>
              <a:ext uri="{FF2B5EF4-FFF2-40B4-BE49-F238E27FC236}">
                <a16:creationId xmlns:a16="http://schemas.microsoft.com/office/drawing/2014/main" id="{CBF4E2FC-C6EE-3442-807A-9608B3CAF5F7}"/>
              </a:ext>
            </a:extLst>
          </p:cNvPr>
          <p:cNvSpPr>
            <a:spLocks noGrp="1"/>
          </p:cNvSpPr>
          <p:nvPr>
            <p:ph type="sldNum" sz="quarter" idx="12"/>
          </p:nvPr>
        </p:nvSpPr>
        <p:spPr/>
        <p:txBody>
          <a:bodyPr/>
          <a:lstStyle/>
          <a:p>
            <a:fld id="{BCC3066C-7D9C-43AE-863C-B082BB6A9375}" type="slidenum">
              <a:rPr lang="en-US" smtClean="0"/>
              <a:t>28</a:t>
            </a:fld>
            <a:endParaRPr lang="en-US"/>
          </a:p>
        </p:txBody>
      </p:sp>
      <p:pic>
        <p:nvPicPr>
          <p:cNvPr id="5" name="Picture 4">
            <a:extLst>
              <a:ext uri="{FF2B5EF4-FFF2-40B4-BE49-F238E27FC236}">
                <a16:creationId xmlns:a16="http://schemas.microsoft.com/office/drawing/2014/main" id="{8C1FD15A-8E81-A447-8266-8712AAA074BC}"/>
              </a:ext>
            </a:extLst>
          </p:cNvPr>
          <p:cNvPicPr>
            <a:picLocks noChangeAspect="1"/>
          </p:cNvPicPr>
          <p:nvPr/>
        </p:nvPicPr>
        <p:blipFill>
          <a:blip r:embed="rId2"/>
          <a:stretch>
            <a:fillRect/>
          </a:stretch>
        </p:blipFill>
        <p:spPr>
          <a:xfrm>
            <a:off x="1934766" y="1"/>
            <a:ext cx="5274469" cy="5143500"/>
          </a:xfrm>
          <a:prstGeom prst="rect">
            <a:avLst/>
          </a:prstGeom>
        </p:spPr>
      </p:pic>
      <p:sp>
        <p:nvSpPr>
          <p:cNvPr id="6" name="TextBox 5">
            <a:extLst>
              <a:ext uri="{FF2B5EF4-FFF2-40B4-BE49-F238E27FC236}">
                <a16:creationId xmlns:a16="http://schemas.microsoft.com/office/drawing/2014/main" id="{83C2C150-F30D-AF49-A657-B32ACE9F484E}"/>
              </a:ext>
            </a:extLst>
          </p:cNvPr>
          <p:cNvSpPr txBox="1"/>
          <p:nvPr/>
        </p:nvSpPr>
        <p:spPr>
          <a:xfrm>
            <a:off x="194545" y="1269208"/>
            <a:ext cx="1966564" cy="579902"/>
          </a:xfrm>
          <a:prstGeom prst="rect">
            <a:avLst/>
          </a:prstGeom>
          <a:noFill/>
        </p:spPr>
        <p:txBody>
          <a:bodyPr wrap="none" rtlCol="0">
            <a:spAutoFit/>
          </a:bodyPr>
          <a:lstStyle/>
          <a:p>
            <a:r>
              <a:rPr lang="en-FR" sz="1584" dirty="0"/>
              <a:t>DELPHI event display</a:t>
            </a:r>
          </a:p>
          <a:p>
            <a:r>
              <a:rPr lang="en-FR" sz="1584" dirty="0"/>
              <a:t>with revised software</a:t>
            </a:r>
          </a:p>
        </p:txBody>
      </p:sp>
    </p:spTree>
    <p:extLst>
      <p:ext uri="{BB962C8B-B14F-4D97-AF65-F5344CB8AC3E}">
        <p14:creationId xmlns:p14="http://schemas.microsoft.com/office/powerpoint/2010/main" val="2351472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763D9-B552-8F43-917E-E80C8BE9C940}"/>
              </a:ext>
            </a:extLst>
          </p:cNvPr>
          <p:cNvSpPr>
            <a:spLocks noGrp="1"/>
          </p:cNvSpPr>
          <p:nvPr>
            <p:ph type="title"/>
          </p:nvPr>
        </p:nvSpPr>
        <p:spPr/>
        <p:txBody>
          <a:bodyPr/>
          <a:lstStyle/>
          <a:p>
            <a:r>
              <a:rPr lang="en-FR" dirty="0"/>
              <a:t>Babar (03/2021)</a:t>
            </a:r>
          </a:p>
        </p:txBody>
      </p:sp>
      <p:sp>
        <p:nvSpPr>
          <p:cNvPr id="3" name="Date Placeholder 2">
            <a:extLst>
              <a:ext uri="{FF2B5EF4-FFF2-40B4-BE49-F238E27FC236}">
                <a16:creationId xmlns:a16="http://schemas.microsoft.com/office/drawing/2014/main" id="{03192B80-4060-134B-8106-5B20D7332FC9}"/>
              </a:ext>
            </a:extLst>
          </p:cNvPr>
          <p:cNvSpPr>
            <a:spLocks noGrp="1"/>
          </p:cNvSpPr>
          <p:nvPr>
            <p:ph type="dt" sz="half" idx="10"/>
          </p:nvPr>
        </p:nvSpPr>
        <p:spPr/>
        <p:txBody>
          <a:bodyPr/>
          <a:lstStyle/>
          <a:p>
            <a:endParaRPr lang="en-US"/>
          </a:p>
        </p:txBody>
      </p:sp>
      <p:sp>
        <p:nvSpPr>
          <p:cNvPr id="4" name="Slide Number Placeholder 3">
            <a:extLst>
              <a:ext uri="{FF2B5EF4-FFF2-40B4-BE49-F238E27FC236}">
                <a16:creationId xmlns:a16="http://schemas.microsoft.com/office/drawing/2014/main" id="{F6A4F958-839B-0241-9F37-8C8868E3B217}"/>
              </a:ext>
            </a:extLst>
          </p:cNvPr>
          <p:cNvSpPr>
            <a:spLocks noGrp="1"/>
          </p:cNvSpPr>
          <p:nvPr>
            <p:ph type="sldNum" sz="quarter" idx="12"/>
          </p:nvPr>
        </p:nvSpPr>
        <p:spPr/>
        <p:txBody>
          <a:bodyPr/>
          <a:lstStyle/>
          <a:p>
            <a:fld id="{BCC3066C-7D9C-43AE-863C-B082BB6A9375}" type="slidenum">
              <a:rPr lang="en-US" smtClean="0"/>
              <a:t>29</a:t>
            </a:fld>
            <a:endParaRPr lang="en-US"/>
          </a:p>
        </p:txBody>
      </p:sp>
      <p:pic>
        <p:nvPicPr>
          <p:cNvPr id="6" name="Picture 5">
            <a:extLst>
              <a:ext uri="{FF2B5EF4-FFF2-40B4-BE49-F238E27FC236}">
                <a16:creationId xmlns:a16="http://schemas.microsoft.com/office/drawing/2014/main" id="{487E32ED-655B-954F-8DBD-4040CFCA79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857251"/>
            <a:ext cx="6858000" cy="3618253"/>
          </a:xfrm>
          <a:prstGeom prst="rect">
            <a:avLst/>
          </a:prstGeom>
        </p:spPr>
      </p:pic>
      <p:sp>
        <p:nvSpPr>
          <p:cNvPr id="7" name="TextBox 6">
            <a:extLst>
              <a:ext uri="{FF2B5EF4-FFF2-40B4-BE49-F238E27FC236}">
                <a16:creationId xmlns:a16="http://schemas.microsoft.com/office/drawing/2014/main" id="{2F09A380-64D4-F045-86E6-1562E574CF90}"/>
              </a:ext>
            </a:extLst>
          </p:cNvPr>
          <p:cNvSpPr txBox="1"/>
          <p:nvPr/>
        </p:nvSpPr>
        <p:spPr>
          <a:xfrm>
            <a:off x="2000250" y="4514850"/>
            <a:ext cx="4515980" cy="404085"/>
          </a:xfrm>
          <a:prstGeom prst="rect">
            <a:avLst/>
          </a:prstGeom>
          <a:noFill/>
        </p:spPr>
        <p:txBody>
          <a:bodyPr wrap="none" rtlCol="0">
            <a:spAutoFit/>
          </a:bodyPr>
          <a:lstStyle/>
          <a:p>
            <a:r>
              <a:rPr lang="en-GB" sz="1013" b="1" dirty="0">
                <a:solidFill>
                  <a:srgbClr val="FF0000"/>
                </a:solidFill>
              </a:rPr>
              <a:t>B</a:t>
            </a:r>
            <a:r>
              <a:rPr lang="en-FR" sz="1013" b="1" dirty="0">
                <a:solidFill>
                  <a:srgbClr val="FF0000"/>
                </a:solidFill>
              </a:rPr>
              <a:t>ut: SLAC LTDA decommissioned, moving to U. Victoria/CERN/CC-IN2P3/Grid-Ka</a:t>
            </a:r>
          </a:p>
          <a:p>
            <a:r>
              <a:rPr lang="en-FR" sz="1013" b="1" dirty="0">
                <a:solidFill>
                  <a:srgbClr val="0070C0"/>
                </a:solidFill>
              </a:rPr>
              <a:t>Open Data decided </a:t>
            </a:r>
          </a:p>
        </p:txBody>
      </p:sp>
      <p:sp>
        <p:nvSpPr>
          <p:cNvPr id="8" name="TextBox 7">
            <a:extLst>
              <a:ext uri="{FF2B5EF4-FFF2-40B4-BE49-F238E27FC236}">
                <a16:creationId xmlns:a16="http://schemas.microsoft.com/office/drawing/2014/main" id="{E6608E51-3325-9B41-87E0-95ABC4F1875B}"/>
              </a:ext>
            </a:extLst>
          </p:cNvPr>
          <p:cNvSpPr txBox="1"/>
          <p:nvPr/>
        </p:nvSpPr>
        <p:spPr>
          <a:xfrm>
            <a:off x="6858001" y="685800"/>
            <a:ext cx="704039" cy="248209"/>
          </a:xfrm>
          <a:prstGeom prst="rect">
            <a:avLst/>
          </a:prstGeom>
          <a:noFill/>
        </p:spPr>
        <p:txBody>
          <a:bodyPr wrap="none" rtlCol="0">
            <a:spAutoFit/>
          </a:bodyPr>
          <a:lstStyle/>
          <a:p>
            <a:r>
              <a:rPr lang="en-FR" sz="1013" dirty="0"/>
              <a:t>T. Cartaro</a:t>
            </a:r>
          </a:p>
        </p:txBody>
      </p:sp>
    </p:spTree>
    <p:extLst>
      <p:ext uri="{BB962C8B-B14F-4D97-AF65-F5344CB8AC3E}">
        <p14:creationId xmlns:p14="http://schemas.microsoft.com/office/powerpoint/2010/main" val="1880207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1026"/>
          <p:cNvSpPr>
            <a:spLocks noGrp="1" noChangeArrowheads="1"/>
          </p:cNvSpPr>
          <p:nvPr>
            <p:ph type="title"/>
          </p:nvPr>
        </p:nvSpPr>
        <p:spPr/>
        <p:txBody>
          <a:bodyPr>
            <a:normAutofit/>
          </a:bodyPr>
          <a:lstStyle/>
          <a:p>
            <a:pPr eaLnBrk="1" hangingPunct="1">
              <a:defRPr/>
            </a:pPr>
            <a:r>
              <a:rPr lang="en-GB" dirty="0">
                <a:cs typeface="+mj-cs"/>
              </a:rPr>
              <a:t>DPHEP Collaboration/ICFA Panel </a:t>
            </a:r>
          </a:p>
        </p:txBody>
      </p:sp>
      <p:grpSp>
        <p:nvGrpSpPr>
          <p:cNvPr id="4" name="Group 3">
            <a:extLst>
              <a:ext uri="{FF2B5EF4-FFF2-40B4-BE49-F238E27FC236}">
                <a16:creationId xmlns:a16="http://schemas.microsoft.com/office/drawing/2014/main" id="{3BE6C124-DEA4-C045-8EDC-8944AF95A2C2}"/>
              </a:ext>
            </a:extLst>
          </p:cNvPr>
          <p:cNvGrpSpPr/>
          <p:nvPr/>
        </p:nvGrpSpPr>
        <p:grpSpPr>
          <a:xfrm>
            <a:off x="2787153" y="1277527"/>
            <a:ext cx="6165552" cy="2916888"/>
            <a:chOff x="607158" y="1998500"/>
            <a:chExt cx="7425998" cy="3237262"/>
          </a:xfrm>
        </p:grpSpPr>
        <p:sp>
          <p:nvSpPr>
            <p:cNvPr id="19459" name="Rectangle 1"/>
            <p:cNvSpPr>
              <a:spLocks noChangeArrowheads="1"/>
            </p:cNvSpPr>
            <p:nvPr/>
          </p:nvSpPr>
          <p:spPr bwMode="auto">
            <a:xfrm>
              <a:off x="607158" y="2643790"/>
              <a:ext cx="1450350" cy="2869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defTabSz="326229">
                <a:lnSpc>
                  <a:spcPct val="90000"/>
                </a:lnSpc>
                <a:spcAft>
                  <a:spcPct val="50000"/>
                </a:spcAft>
                <a:buClr>
                  <a:srgbClr val="F28E00"/>
                </a:buClr>
              </a:pPr>
              <a:r>
                <a:rPr lang="en-US" sz="1200" dirty="0">
                  <a:solidFill>
                    <a:srgbClr val="000080"/>
                  </a:solidFill>
                  <a:hlinkClick r:id="rId3"/>
                </a:rPr>
                <a:t>arXiv:0912.0255</a:t>
              </a:r>
              <a:endParaRPr lang="en-US" sz="1200" dirty="0">
                <a:solidFill>
                  <a:srgbClr val="000080"/>
                </a:solidFill>
              </a:endParaRPr>
            </a:p>
          </p:txBody>
        </p:sp>
        <p:sp>
          <p:nvSpPr>
            <p:cNvPr id="8" name="Rectangle 14">
              <a:extLst>
                <a:ext uri="{FF2B5EF4-FFF2-40B4-BE49-F238E27FC236}">
                  <a16:creationId xmlns:a16="http://schemas.microsoft.com/office/drawing/2014/main" id="{BA2E7DE7-8A2F-9345-B036-8392DFD9341E}"/>
                </a:ext>
              </a:extLst>
            </p:cNvPr>
            <p:cNvSpPr>
              <a:spLocks noChangeArrowheads="1"/>
            </p:cNvSpPr>
            <p:nvPr/>
          </p:nvSpPr>
          <p:spPr bwMode="auto">
            <a:xfrm>
              <a:off x="2312481" y="2677812"/>
              <a:ext cx="1662059" cy="263871"/>
            </a:xfrm>
            <a:prstGeom prst="rect">
              <a:avLst/>
            </a:prstGeom>
            <a:noFill/>
            <a:ln>
              <a:noFill/>
            </a:ln>
            <a:effectLst/>
          </p:spPr>
          <p:txBody>
            <a:bodyPr wrap="square">
              <a:spAutoFit/>
            </a:bodyPr>
            <a:lstStyle/>
            <a:p>
              <a:pPr algn="ctr" eaLnBrk="1" hangingPunct="1">
                <a:lnSpc>
                  <a:spcPct val="90000"/>
                </a:lnSpc>
                <a:spcAft>
                  <a:spcPct val="50000"/>
                </a:spcAft>
                <a:buClr>
                  <a:srgbClr val="F28E00"/>
                </a:buClr>
                <a:buFont typeface="Arial Black" charset="0"/>
                <a:buNone/>
                <a:defRPr/>
              </a:pPr>
              <a:r>
                <a:rPr lang="en-US" sz="1050" dirty="0">
                  <a:latin typeface="Arial"/>
                  <a:cs typeface="Arial"/>
                </a:rPr>
                <a:t>  </a:t>
              </a:r>
              <a:r>
                <a:rPr lang="en-US" sz="1050" dirty="0">
                  <a:latin typeface="Arial"/>
                  <a:cs typeface="Arial"/>
                  <a:hlinkClick r:id="rId4"/>
                </a:rPr>
                <a:t>arXiv:1205.4667 </a:t>
              </a:r>
              <a:endParaRPr lang="en-GB" sz="1050" dirty="0">
                <a:latin typeface="Arial"/>
                <a:cs typeface="Arial"/>
              </a:endParaRPr>
            </a:p>
          </p:txBody>
        </p:sp>
        <p:pic>
          <p:nvPicPr>
            <p:cNvPr id="15" name="Picture 14">
              <a:extLst>
                <a:ext uri="{FF2B5EF4-FFF2-40B4-BE49-F238E27FC236}">
                  <a16:creationId xmlns:a16="http://schemas.microsoft.com/office/drawing/2014/main" id="{190376FC-9906-D34A-8948-A319165025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720" y="2939153"/>
              <a:ext cx="1636338" cy="2271088"/>
            </a:xfrm>
            <a:prstGeom prst="rect">
              <a:avLst/>
            </a:prstGeom>
            <a:ln>
              <a:solidFill>
                <a:schemeClr val="accent2"/>
              </a:solidFill>
            </a:ln>
          </p:spPr>
        </p:pic>
        <p:sp>
          <p:nvSpPr>
            <p:cNvPr id="10" name="Rectangle 9">
              <a:extLst>
                <a:ext uri="{FF2B5EF4-FFF2-40B4-BE49-F238E27FC236}">
                  <a16:creationId xmlns:a16="http://schemas.microsoft.com/office/drawing/2014/main" id="{B49C75F7-249D-3144-A26A-D7A95EE92A20}"/>
                </a:ext>
              </a:extLst>
            </p:cNvPr>
            <p:cNvSpPr/>
            <p:nvPr/>
          </p:nvSpPr>
          <p:spPr>
            <a:xfrm>
              <a:off x="6364237" y="2604703"/>
              <a:ext cx="1587431" cy="307423"/>
            </a:xfrm>
            <a:prstGeom prst="rect">
              <a:avLst/>
            </a:prstGeom>
          </p:spPr>
          <p:txBody>
            <a:bodyPr wrap="none">
              <a:spAutoFit/>
            </a:bodyPr>
            <a:lstStyle/>
            <a:p>
              <a:r>
                <a:rPr lang="en-GB" sz="1200" dirty="0">
                  <a:hlinkClick r:id="rId6"/>
                </a:rPr>
                <a:t>arXiv: 2302.03583</a:t>
              </a:r>
              <a:endParaRPr lang="en-GB" sz="1200" dirty="0"/>
            </a:p>
          </p:txBody>
        </p:sp>
        <p:sp>
          <p:nvSpPr>
            <p:cNvPr id="11" name="Rectangle 10">
              <a:extLst>
                <a:ext uri="{FF2B5EF4-FFF2-40B4-BE49-F238E27FC236}">
                  <a16:creationId xmlns:a16="http://schemas.microsoft.com/office/drawing/2014/main" id="{98E581C4-2600-5E4D-80F3-A6ABB809F55C}"/>
                </a:ext>
              </a:extLst>
            </p:cNvPr>
            <p:cNvSpPr/>
            <p:nvPr/>
          </p:nvSpPr>
          <p:spPr>
            <a:xfrm>
              <a:off x="4429526" y="2618444"/>
              <a:ext cx="1587431" cy="307423"/>
            </a:xfrm>
            <a:prstGeom prst="rect">
              <a:avLst/>
            </a:prstGeom>
          </p:spPr>
          <p:txBody>
            <a:bodyPr wrap="none">
              <a:spAutoFit/>
            </a:bodyPr>
            <a:lstStyle/>
            <a:p>
              <a:r>
                <a:rPr lang="en-GB" sz="1200" dirty="0">
                  <a:hlinkClick r:id="rId7"/>
                </a:rPr>
                <a:t>arXiv: 1512.02019</a:t>
              </a:r>
              <a:endParaRPr lang="en-GB" sz="1200" dirty="0"/>
            </a:p>
          </p:txBody>
        </p:sp>
        <p:pic>
          <p:nvPicPr>
            <p:cNvPr id="13" name="Picture 12">
              <a:extLst>
                <a:ext uri="{FF2B5EF4-FFF2-40B4-BE49-F238E27FC236}">
                  <a16:creationId xmlns:a16="http://schemas.microsoft.com/office/drawing/2014/main" id="{00D16348-C8AF-E346-9271-8C7155F782C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90307" y="2947378"/>
              <a:ext cx="1642849" cy="2288383"/>
            </a:xfrm>
            <a:prstGeom prst="rect">
              <a:avLst/>
            </a:prstGeom>
            <a:ln>
              <a:solidFill>
                <a:schemeClr val="accent6"/>
              </a:solidFill>
            </a:ln>
          </p:spPr>
        </p:pic>
        <p:pic>
          <p:nvPicPr>
            <p:cNvPr id="17" name="Picture 16">
              <a:extLst>
                <a:ext uri="{FF2B5EF4-FFF2-40B4-BE49-F238E27FC236}">
                  <a16:creationId xmlns:a16="http://schemas.microsoft.com/office/drawing/2014/main" id="{C9205CAC-7959-3A46-8C8B-5AD354FC67F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6585" y="2905557"/>
              <a:ext cx="1615895" cy="2271087"/>
            </a:xfrm>
            <a:prstGeom prst="rect">
              <a:avLst/>
            </a:prstGeom>
            <a:ln>
              <a:solidFill>
                <a:srgbClr val="00B0F0"/>
              </a:solidFill>
            </a:ln>
          </p:spPr>
        </p:pic>
        <p:pic>
          <p:nvPicPr>
            <p:cNvPr id="22" name="Picture 21">
              <a:extLst>
                <a:ext uri="{FF2B5EF4-FFF2-40B4-BE49-F238E27FC236}">
                  <a16:creationId xmlns:a16="http://schemas.microsoft.com/office/drawing/2014/main" id="{EF43C879-14D7-C04E-A4AA-1130930557A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73374" y="2939154"/>
              <a:ext cx="1635618" cy="2296608"/>
            </a:xfrm>
            <a:prstGeom prst="rect">
              <a:avLst/>
            </a:prstGeom>
            <a:ln>
              <a:solidFill>
                <a:schemeClr val="accent5"/>
              </a:solidFill>
            </a:ln>
          </p:spPr>
        </p:pic>
        <p:sp>
          <p:nvSpPr>
            <p:cNvPr id="18" name="TextBox 17">
              <a:extLst>
                <a:ext uri="{FF2B5EF4-FFF2-40B4-BE49-F238E27FC236}">
                  <a16:creationId xmlns:a16="http://schemas.microsoft.com/office/drawing/2014/main" id="{71858B0E-3479-0542-9293-3E7B4377C981}"/>
                </a:ext>
              </a:extLst>
            </p:cNvPr>
            <p:cNvSpPr txBox="1"/>
            <p:nvPr/>
          </p:nvSpPr>
          <p:spPr>
            <a:xfrm>
              <a:off x="663924" y="2014594"/>
              <a:ext cx="786186" cy="582894"/>
            </a:xfrm>
            <a:prstGeom prst="rect">
              <a:avLst/>
            </a:prstGeom>
            <a:noFill/>
          </p:spPr>
          <p:txBody>
            <a:bodyPr wrap="none" rtlCol="0">
              <a:spAutoFit/>
            </a:bodyPr>
            <a:lstStyle/>
            <a:p>
              <a:r>
                <a:rPr lang="en-FR" sz="1800" b="1" dirty="0"/>
                <a:t>2009</a:t>
              </a:r>
            </a:p>
            <a:p>
              <a:r>
                <a:rPr lang="en-FR" sz="1013" dirty="0"/>
                <a:t>LoI</a:t>
              </a:r>
              <a:endParaRPr lang="en-FR" sz="1800" dirty="0"/>
            </a:p>
          </p:txBody>
        </p:sp>
        <p:sp>
          <p:nvSpPr>
            <p:cNvPr id="24" name="TextBox 23">
              <a:extLst>
                <a:ext uri="{FF2B5EF4-FFF2-40B4-BE49-F238E27FC236}">
                  <a16:creationId xmlns:a16="http://schemas.microsoft.com/office/drawing/2014/main" id="{6AA6F54A-76BB-464D-BFBA-6857DD324E80}"/>
                </a:ext>
              </a:extLst>
            </p:cNvPr>
            <p:cNvSpPr txBox="1"/>
            <p:nvPr/>
          </p:nvSpPr>
          <p:spPr>
            <a:xfrm>
              <a:off x="2433284" y="1998500"/>
              <a:ext cx="882721" cy="582894"/>
            </a:xfrm>
            <a:prstGeom prst="rect">
              <a:avLst/>
            </a:prstGeom>
            <a:noFill/>
          </p:spPr>
          <p:txBody>
            <a:bodyPr wrap="none" rtlCol="0">
              <a:spAutoFit/>
            </a:bodyPr>
            <a:lstStyle/>
            <a:p>
              <a:r>
                <a:rPr lang="en-FR" sz="1800" dirty="0"/>
                <a:t> </a:t>
              </a:r>
              <a:r>
                <a:rPr lang="en-FR" sz="1800" b="1" dirty="0"/>
                <a:t>2012</a:t>
              </a:r>
            </a:p>
            <a:p>
              <a:r>
                <a:rPr lang="en-FR" sz="1013" dirty="0"/>
                <a:t>  Blueprint</a:t>
              </a:r>
              <a:endParaRPr lang="en-FR" sz="1800" dirty="0"/>
            </a:p>
          </p:txBody>
        </p:sp>
        <p:sp>
          <p:nvSpPr>
            <p:cNvPr id="25" name="TextBox 24">
              <a:extLst>
                <a:ext uri="{FF2B5EF4-FFF2-40B4-BE49-F238E27FC236}">
                  <a16:creationId xmlns:a16="http://schemas.microsoft.com/office/drawing/2014/main" id="{7B25EEE7-9FF9-B548-9619-026A369C3C48}"/>
                </a:ext>
              </a:extLst>
            </p:cNvPr>
            <p:cNvSpPr txBox="1"/>
            <p:nvPr/>
          </p:nvSpPr>
          <p:spPr>
            <a:xfrm>
              <a:off x="4435704" y="2034505"/>
              <a:ext cx="1438766" cy="582894"/>
            </a:xfrm>
            <a:prstGeom prst="rect">
              <a:avLst/>
            </a:prstGeom>
            <a:noFill/>
          </p:spPr>
          <p:txBody>
            <a:bodyPr wrap="none" rtlCol="0">
              <a:spAutoFit/>
            </a:bodyPr>
            <a:lstStyle/>
            <a:p>
              <a:r>
                <a:rPr lang="en-FR" sz="1800" b="1" dirty="0"/>
                <a:t>2015</a:t>
              </a:r>
            </a:p>
            <a:p>
              <a:r>
                <a:rPr lang="en-FR" sz="1013" dirty="0"/>
                <a:t>Collaboration MoU</a:t>
              </a:r>
              <a:endParaRPr lang="en-FR" sz="1800" dirty="0"/>
            </a:p>
          </p:txBody>
        </p:sp>
        <p:sp>
          <p:nvSpPr>
            <p:cNvPr id="26" name="TextBox 25">
              <a:extLst>
                <a:ext uri="{FF2B5EF4-FFF2-40B4-BE49-F238E27FC236}">
                  <a16:creationId xmlns:a16="http://schemas.microsoft.com/office/drawing/2014/main" id="{9373A2D8-D971-6A4F-9D0D-9F3C2B10EA7F}"/>
                </a:ext>
              </a:extLst>
            </p:cNvPr>
            <p:cNvSpPr txBox="1"/>
            <p:nvPr/>
          </p:nvSpPr>
          <p:spPr>
            <a:xfrm>
              <a:off x="6390307" y="2060056"/>
              <a:ext cx="1135645" cy="582894"/>
            </a:xfrm>
            <a:prstGeom prst="rect">
              <a:avLst/>
            </a:prstGeom>
            <a:noFill/>
          </p:spPr>
          <p:txBody>
            <a:bodyPr wrap="none" rtlCol="0">
              <a:spAutoFit/>
            </a:bodyPr>
            <a:lstStyle/>
            <a:p>
              <a:r>
                <a:rPr lang="en-FR" sz="1800" b="1" dirty="0"/>
                <a:t>2023</a:t>
              </a:r>
            </a:p>
            <a:p>
              <a:r>
                <a:rPr lang="en-FR" sz="1013" dirty="0"/>
                <a:t>Decade report</a:t>
              </a:r>
              <a:endParaRPr lang="en-FR" sz="1800" dirty="0"/>
            </a:p>
          </p:txBody>
        </p:sp>
      </p:grpSp>
      <p:grpSp>
        <p:nvGrpSpPr>
          <p:cNvPr id="3" name="Group 2">
            <a:extLst>
              <a:ext uri="{FF2B5EF4-FFF2-40B4-BE49-F238E27FC236}">
                <a16:creationId xmlns:a16="http://schemas.microsoft.com/office/drawing/2014/main" id="{AAC8964F-0C34-BB4D-AC8A-BA9E6E92F376}"/>
              </a:ext>
            </a:extLst>
          </p:cNvPr>
          <p:cNvGrpSpPr/>
          <p:nvPr/>
        </p:nvGrpSpPr>
        <p:grpSpPr>
          <a:xfrm>
            <a:off x="245300" y="1268241"/>
            <a:ext cx="2541854" cy="2764565"/>
            <a:chOff x="8815592" y="6257968"/>
            <a:chExt cx="3389138" cy="3686086"/>
          </a:xfrm>
        </p:grpSpPr>
        <p:sp>
          <p:nvSpPr>
            <p:cNvPr id="28" name="ZoneTexte 9">
              <a:extLst>
                <a:ext uri="{FF2B5EF4-FFF2-40B4-BE49-F238E27FC236}">
                  <a16:creationId xmlns:a16="http://schemas.microsoft.com/office/drawing/2014/main" id="{85BE071C-B543-9F4F-9C99-5D41D6C882F0}"/>
                </a:ext>
              </a:extLst>
            </p:cNvPr>
            <p:cNvSpPr txBox="1"/>
            <p:nvPr/>
          </p:nvSpPr>
          <p:spPr>
            <a:xfrm>
              <a:off x="8815592" y="9513167"/>
              <a:ext cx="2455030" cy="430887"/>
            </a:xfrm>
            <a:prstGeom prst="rect">
              <a:avLst/>
            </a:prstGeom>
            <a:noFill/>
          </p:spPr>
          <p:txBody>
            <a:bodyPr wrap="none" rtlCol="0">
              <a:spAutoFit/>
            </a:bodyPr>
            <a:lstStyle/>
            <a:p>
              <a:r>
                <a:rPr lang="fr-FR" sz="1500" b="1" dirty="0">
                  <a:latin typeface="American Typewriter"/>
                  <a:cs typeface="American Typewriter"/>
                </a:rPr>
                <a:t>http://</a:t>
              </a:r>
              <a:r>
                <a:rPr lang="fr-FR" sz="1500" b="1" dirty="0" err="1">
                  <a:latin typeface="American Typewriter"/>
                  <a:cs typeface="American Typewriter"/>
                </a:rPr>
                <a:t>dphep.org</a:t>
              </a:r>
              <a:endParaRPr lang="fr-FR" sz="1500" b="1" dirty="0">
                <a:latin typeface="American Typewriter"/>
                <a:cs typeface="American Typewriter"/>
              </a:endParaRPr>
            </a:p>
          </p:txBody>
        </p:sp>
        <p:pic>
          <p:nvPicPr>
            <p:cNvPr id="29" name="Image 7" descr="Screen Shot 2013-10-08 at 9.13.36 AM.png">
              <a:extLst>
                <a:ext uri="{FF2B5EF4-FFF2-40B4-BE49-F238E27FC236}">
                  <a16:creationId xmlns:a16="http://schemas.microsoft.com/office/drawing/2014/main" id="{7DD24BA9-510A-FD45-9F32-8CFD6C8B7EE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15592" y="6257968"/>
              <a:ext cx="3389138" cy="2050219"/>
            </a:xfrm>
            <a:prstGeom prst="rect">
              <a:avLst/>
            </a:prstGeom>
          </p:spPr>
        </p:pic>
        <p:pic>
          <p:nvPicPr>
            <p:cNvPr id="30" name="Picture 29">
              <a:extLst>
                <a:ext uri="{FF2B5EF4-FFF2-40B4-BE49-F238E27FC236}">
                  <a16:creationId xmlns:a16="http://schemas.microsoft.com/office/drawing/2014/main" id="{D89306F9-923A-9E49-A5C6-7CC02BEC17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15592" y="8442322"/>
              <a:ext cx="2545944" cy="1037033"/>
            </a:xfrm>
            <a:prstGeom prst="rect">
              <a:avLst/>
            </a:prstGeom>
          </p:spPr>
        </p:pic>
        <p:pic>
          <p:nvPicPr>
            <p:cNvPr id="31" name="Picture 30">
              <a:extLst>
                <a:ext uri="{FF2B5EF4-FFF2-40B4-BE49-F238E27FC236}">
                  <a16:creationId xmlns:a16="http://schemas.microsoft.com/office/drawing/2014/main" id="{76107801-0AC4-5B4A-8D11-D547BB9F72F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809574" y="8430623"/>
              <a:ext cx="533400" cy="508000"/>
            </a:xfrm>
            <a:prstGeom prst="rect">
              <a:avLst/>
            </a:prstGeom>
          </p:spPr>
        </p:pic>
      </p:grpSp>
      <p:cxnSp>
        <p:nvCxnSpPr>
          <p:cNvPr id="6" name="Straight Arrow Connector 5">
            <a:extLst>
              <a:ext uri="{FF2B5EF4-FFF2-40B4-BE49-F238E27FC236}">
                <a16:creationId xmlns:a16="http://schemas.microsoft.com/office/drawing/2014/main" id="{CE130898-8901-E84A-A86F-FFFC45B3C420}"/>
              </a:ext>
            </a:extLst>
          </p:cNvPr>
          <p:cNvCxnSpPr/>
          <p:nvPr/>
        </p:nvCxnSpPr>
        <p:spPr>
          <a:xfrm>
            <a:off x="3890597" y="1463919"/>
            <a:ext cx="4610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29A20A2-2052-914A-9C3F-1BF3084FED6F}"/>
              </a:ext>
            </a:extLst>
          </p:cNvPr>
          <p:cNvCxnSpPr/>
          <p:nvPr/>
        </p:nvCxnSpPr>
        <p:spPr>
          <a:xfrm>
            <a:off x="5402312" y="1479305"/>
            <a:ext cx="4610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148E7E0-4E7C-CA42-B414-864E56A323F2}"/>
              </a:ext>
            </a:extLst>
          </p:cNvPr>
          <p:cNvCxnSpPr/>
          <p:nvPr/>
        </p:nvCxnSpPr>
        <p:spPr>
          <a:xfrm>
            <a:off x="6999006" y="1499967"/>
            <a:ext cx="4610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08217453-A889-4F44-9889-FF4F42B3FD3A}"/>
              </a:ext>
            </a:extLst>
          </p:cNvPr>
          <p:cNvSpPr/>
          <p:nvPr/>
        </p:nvSpPr>
        <p:spPr>
          <a:xfrm>
            <a:off x="6619729" y="4322081"/>
            <a:ext cx="2553712" cy="336118"/>
          </a:xfrm>
          <a:prstGeom prst="rect">
            <a:avLst/>
          </a:prstGeom>
        </p:spPr>
        <p:txBody>
          <a:bodyPr wrap="none">
            <a:spAutoFit/>
          </a:bodyPr>
          <a:lstStyle/>
          <a:p>
            <a:r>
              <a:rPr lang="en-GB" sz="1584" b="1" dirty="0">
                <a:highlight>
                  <a:srgbClr val="FFFF00"/>
                </a:highlight>
              </a:rPr>
              <a:t>Eur. Phys. J. C 83, 795 (2023)</a:t>
            </a:r>
            <a:endParaRPr lang="en-FR" sz="1584" b="1" dirty="0">
              <a:highlight>
                <a:srgbClr val="FFFF00"/>
              </a:highlight>
            </a:endParaRPr>
          </a:p>
        </p:txBody>
      </p:sp>
    </p:spTree>
    <p:extLst>
      <p:ext uri="{BB962C8B-B14F-4D97-AF65-F5344CB8AC3E}">
        <p14:creationId xmlns:p14="http://schemas.microsoft.com/office/powerpoint/2010/main" val="15070411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9236D-C0C8-A741-A6BC-D0447F2E8A44}"/>
              </a:ext>
            </a:extLst>
          </p:cNvPr>
          <p:cNvSpPr>
            <a:spLocks noGrp="1"/>
          </p:cNvSpPr>
          <p:nvPr>
            <p:ph type="title"/>
          </p:nvPr>
        </p:nvSpPr>
        <p:spPr/>
        <p:txBody>
          <a:bodyPr/>
          <a:lstStyle/>
          <a:p>
            <a:r>
              <a:rPr lang="en-FR" dirty="0"/>
              <a:t>Update of the BaBar publication skyline</a:t>
            </a:r>
          </a:p>
        </p:txBody>
      </p:sp>
      <p:sp>
        <p:nvSpPr>
          <p:cNvPr id="3" name="Date Placeholder 2">
            <a:extLst>
              <a:ext uri="{FF2B5EF4-FFF2-40B4-BE49-F238E27FC236}">
                <a16:creationId xmlns:a16="http://schemas.microsoft.com/office/drawing/2014/main" id="{1BCEA442-BFC8-0B4A-ACA5-3501C2081555}"/>
              </a:ext>
            </a:extLst>
          </p:cNvPr>
          <p:cNvSpPr>
            <a:spLocks noGrp="1"/>
          </p:cNvSpPr>
          <p:nvPr>
            <p:ph type="dt" sz="half" idx="10"/>
          </p:nvPr>
        </p:nvSpPr>
        <p:spPr/>
        <p:txBody>
          <a:bodyPr/>
          <a:lstStyle/>
          <a:p>
            <a:endParaRPr lang="en-US"/>
          </a:p>
        </p:txBody>
      </p:sp>
      <p:sp>
        <p:nvSpPr>
          <p:cNvPr id="4" name="Slide Number Placeholder 3">
            <a:extLst>
              <a:ext uri="{FF2B5EF4-FFF2-40B4-BE49-F238E27FC236}">
                <a16:creationId xmlns:a16="http://schemas.microsoft.com/office/drawing/2014/main" id="{24D21AC2-7393-A741-8038-86EE09CF34DB}"/>
              </a:ext>
            </a:extLst>
          </p:cNvPr>
          <p:cNvSpPr>
            <a:spLocks noGrp="1"/>
          </p:cNvSpPr>
          <p:nvPr>
            <p:ph type="sldNum" sz="quarter" idx="12"/>
          </p:nvPr>
        </p:nvSpPr>
        <p:spPr/>
        <p:txBody>
          <a:bodyPr/>
          <a:lstStyle/>
          <a:p>
            <a:fld id="{BCC3066C-7D9C-43AE-863C-B082BB6A9375}" type="slidenum">
              <a:rPr lang="en-US" smtClean="0"/>
              <a:t>30</a:t>
            </a:fld>
            <a:endParaRPr lang="en-US"/>
          </a:p>
        </p:txBody>
      </p:sp>
      <p:pic>
        <p:nvPicPr>
          <p:cNvPr id="6" name="Picture 5">
            <a:extLst>
              <a:ext uri="{FF2B5EF4-FFF2-40B4-BE49-F238E27FC236}">
                <a16:creationId xmlns:a16="http://schemas.microsoft.com/office/drawing/2014/main" id="{993AB9D7-03E9-5C4B-AB9C-5916387D5877}"/>
              </a:ext>
            </a:extLst>
          </p:cNvPr>
          <p:cNvPicPr>
            <a:picLocks noChangeAspect="1"/>
          </p:cNvPicPr>
          <p:nvPr/>
        </p:nvPicPr>
        <p:blipFill>
          <a:blip r:embed="rId2"/>
          <a:stretch>
            <a:fillRect/>
          </a:stretch>
        </p:blipFill>
        <p:spPr>
          <a:xfrm>
            <a:off x="457200" y="1102121"/>
            <a:ext cx="8267700" cy="3835400"/>
          </a:xfrm>
          <a:prstGeom prst="rect">
            <a:avLst/>
          </a:prstGeom>
        </p:spPr>
      </p:pic>
      <p:cxnSp>
        <p:nvCxnSpPr>
          <p:cNvPr id="8" name="Straight Arrow Connector 7">
            <a:extLst>
              <a:ext uri="{FF2B5EF4-FFF2-40B4-BE49-F238E27FC236}">
                <a16:creationId xmlns:a16="http://schemas.microsoft.com/office/drawing/2014/main" id="{8B8CF264-96BC-8C4D-8562-A1B470D2C48E}"/>
              </a:ext>
            </a:extLst>
          </p:cNvPr>
          <p:cNvCxnSpPr/>
          <p:nvPr/>
        </p:nvCxnSpPr>
        <p:spPr>
          <a:xfrm flipH="1">
            <a:off x="6906638" y="2571750"/>
            <a:ext cx="846307" cy="1222037"/>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9" name="TextBox 8">
            <a:extLst>
              <a:ext uri="{FF2B5EF4-FFF2-40B4-BE49-F238E27FC236}">
                <a16:creationId xmlns:a16="http://schemas.microsoft.com/office/drawing/2014/main" id="{40D56A5A-F2D7-5442-8FCA-18D13D4A834A}"/>
              </a:ext>
            </a:extLst>
          </p:cNvPr>
          <p:cNvSpPr txBox="1"/>
          <p:nvPr/>
        </p:nvSpPr>
        <p:spPr>
          <a:xfrm>
            <a:off x="7752945" y="2480553"/>
            <a:ext cx="1064907" cy="507831"/>
          </a:xfrm>
          <a:prstGeom prst="rect">
            <a:avLst/>
          </a:prstGeom>
          <a:noFill/>
        </p:spPr>
        <p:txBody>
          <a:bodyPr wrap="none" rtlCol="0">
            <a:spAutoFit/>
          </a:bodyPr>
          <a:lstStyle/>
          <a:p>
            <a:r>
              <a:rPr lang="en-GB" dirty="0"/>
              <a:t>U</a:t>
            </a:r>
            <a:r>
              <a:rPr lang="en-FR" dirty="0"/>
              <a:t>nexpected</a:t>
            </a:r>
          </a:p>
          <a:p>
            <a:r>
              <a:rPr lang="en-FR" dirty="0"/>
              <a:t>10 years ago</a:t>
            </a:r>
          </a:p>
        </p:txBody>
      </p:sp>
    </p:spTree>
    <p:extLst>
      <p:ext uri="{BB962C8B-B14F-4D97-AF65-F5344CB8AC3E}">
        <p14:creationId xmlns:p14="http://schemas.microsoft.com/office/powerpoint/2010/main" val="200363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D4318331-90B0-DB4F-94A2-843E1F46FC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747" y="2252469"/>
            <a:ext cx="2237185" cy="1458101"/>
          </a:xfrm>
          <a:prstGeom prst="rect">
            <a:avLst/>
          </a:prstGeom>
        </p:spPr>
      </p:pic>
      <p:sp>
        <p:nvSpPr>
          <p:cNvPr id="22" name="Title 21">
            <a:extLst>
              <a:ext uri="{FF2B5EF4-FFF2-40B4-BE49-F238E27FC236}">
                <a16:creationId xmlns:a16="http://schemas.microsoft.com/office/drawing/2014/main" id="{88CCB521-E222-6A48-B6AC-CB22A836AC42}"/>
              </a:ext>
            </a:extLst>
          </p:cNvPr>
          <p:cNvSpPr>
            <a:spLocks noGrp="1"/>
          </p:cNvSpPr>
          <p:nvPr>
            <p:ph type="title"/>
          </p:nvPr>
        </p:nvSpPr>
        <p:spPr/>
        <p:txBody>
          <a:bodyPr>
            <a:normAutofit/>
          </a:bodyPr>
          <a:lstStyle/>
          <a:p>
            <a:r>
              <a:rPr lang="en-FR" dirty="0"/>
              <a:t>HERA: succesful DP, towards open data</a:t>
            </a:r>
          </a:p>
        </p:txBody>
      </p:sp>
      <p:sp>
        <p:nvSpPr>
          <p:cNvPr id="25" name="Content Placeholder 24">
            <a:extLst>
              <a:ext uri="{FF2B5EF4-FFF2-40B4-BE49-F238E27FC236}">
                <a16:creationId xmlns:a16="http://schemas.microsoft.com/office/drawing/2014/main" id="{4D4936C7-D8F1-0549-8D6E-7B6B72EDA2E3}"/>
              </a:ext>
            </a:extLst>
          </p:cNvPr>
          <p:cNvSpPr>
            <a:spLocks noGrp="1"/>
          </p:cNvSpPr>
          <p:nvPr>
            <p:ph idx="1"/>
          </p:nvPr>
        </p:nvSpPr>
        <p:spPr>
          <a:xfrm>
            <a:off x="719848" y="894232"/>
            <a:ext cx="3762434" cy="1225692"/>
          </a:xfrm>
        </p:spPr>
        <p:txBody>
          <a:bodyPr>
            <a:normAutofit fontScale="62500" lnSpcReduction="20000"/>
          </a:bodyPr>
          <a:lstStyle/>
          <a:p>
            <a:r>
              <a:rPr lang="en-FR" dirty="0"/>
              <a:t>H1: “Level 4” DPHEP strategy</a:t>
            </a:r>
          </a:p>
          <a:p>
            <a:pPr lvl="1"/>
            <a:r>
              <a:rPr lang="en-FR" dirty="0"/>
              <a:t>A</a:t>
            </a:r>
            <a:r>
              <a:rPr lang="en-GB" dirty="0"/>
              <a:t>l</a:t>
            </a:r>
            <a:r>
              <a:rPr lang="en-FR" dirty="0"/>
              <a:t>l data, full migration, including regular recompilation/validation</a:t>
            </a:r>
          </a:p>
          <a:p>
            <a:pPr lvl="1"/>
            <a:r>
              <a:rPr lang="en-FR" dirty="0"/>
              <a:t>Recent “technology jump” succesfull : in line with modern tools </a:t>
            </a:r>
          </a:p>
          <a:p>
            <a:pPr lvl="2"/>
            <a:r>
              <a:rPr lang="en-FR" dirty="0"/>
              <a:t>“LHC”-like tools, ready for opendata</a:t>
            </a:r>
          </a:p>
          <a:p>
            <a:pPr marL="685796" lvl="2" indent="0">
              <a:buNone/>
            </a:pPr>
            <a:endParaRPr lang="en-FR" dirty="0"/>
          </a:p>
        </p:txBody>
      </p:sp>
      <p:sp>
        <p:nvSpPr>
          <p:cNvPr id="23" name="Date Placeholder 22">
            <a:extLst>
              <a:ext uri="{FF2B5EF4-FFF2-40B4-BE49-F238E27FC236}">
                <a16:creationId xmlns:a16="http://schemas.microsoft.com/office/drawing/2014/main" id="{EE04EF36-532E-0C42-B1D3-6884746EF4F9}"/>
              </a:ext>
            </a:extLst>
          </p:cNvPr>
          <p:cNvSpPr>
            <a:spLocks noGrp="1"/>
          </p:cNvSpPr>
          <p:nvPr>
            <p:ph type="dt" sz="half" idx="10"/>
          </p:nvPr>
        </p:nvSpPr>
        <p:spPr/>
        <p:txBody>
          <a:bodyPr/>
          <a:lstStyle/>
          <a:p>
            <a:endParaRPr lang="en-US"/>
          </a:p>
        </p:txBody>
      </p:sp>
      <p:sp>
        <p:nvSpPr>
          <p:cNvPr id="24" name="Slide Number Placeholder 23">
            <a:extLst>
              <a:ext uri="{FF2B5EF4-FFF2-40B4-BE49-F238E27FC236}">
                <a16:creationId xmlns:a16="http://schemas.microsoft.com/office/drawing/2014/main" id="{50CD5CAC-32AA-6D4F-A621-29682EB8C402}"/>
              </a:ext>
            </a:extLst>
          </p:cNvPr>
          <p:cNvSpPr>
            <a:spLocks noGrp="1"/>
          </p:cNvSpPr>
          <p:nvPr>
            <p:ph type="sldNum" sz="quarter" idx="12"/>
          </p:nvPr>
        </p:nvSpPr>
        <p:spPr/>
        <p:txBody>
          <a:bodyPr/>
          <a:lstStyle/>
          <a:p>
            <a:fld id="{BCC3066C-7D9C-43AE-863C-B082BB6A9375}" type="slidenum">
              <a:rPr lang="en-US" smtClean="0"/>
              <a:t>31</a:t>
            </a:fld>
            <a:endParaRPr lang="en-US"/>
          </a:p>
        </p:txBody>
      </p:sp>
      <p:sp>
        <p:nvSpPr>
          <p:cNvPr id="26" name="Content Placeholder 24">
            <a:extLst>
              <a:ext uri="{FF2B5EF4-FFF2-40B4-BE49-F238E27FC236}">
                <a16:creationId xmlns:a16="http://schemas.microsoft.com/office/drawing/2014/main" id="{3BFEB9C6-9352-BE41-8037-7FB59659D6EB}"/>
              </a:ext>
            </a:extLst>
          </p:cNvPr>
          <p:cNvSpPr txBox="1">
            <a:spLocks/>
          </p:cNvSpPr>
          <p:nvPr/>
        </p:nvSpPr>
        <p:spPr>
          <a:xfrm>
            <a:off x="4972000" y="934451"/>
            <a:ext cx="2612604" cy="918855"/>
          </a:xfrm>
          <a:prstGeom prst="rect">
            <a:avLst/>
          </a:prstGeom>
        </p:spPr>
        <p:txBody>
          <a:bodyPr vert="horz" lIns="68580" tIns="34290" rIns="68580" bIns="3429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B05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FR" sz="2400" dirty="0"/>
              <a:t>ZEUS : “Level 3/4” DPHEP strategy</a:t>
            </a:r>
          </a:p>
          <a:p>
            <a:pPr lvl="1"/>
            <a:r>
              <a:rPr lang="en-FR" sz="2100" dirty="0"/>
              <a:t>Root ntuples produced in the preparatory phase </a:t>
            </a:r>
          </a:p>
          <a:p>
            <a:pPr lvl="1"/>
            <a:r>
              <a:rPr lang="en-FR" sz="2100" dirty="0"/>
              <a:t>easy to maintain/use/test/open</a:t>
            </a:r>
          </a:p>
          <a:p>
            <a:pPr marL="342898" lvl="1" indent="0">
              <a:buNone/>
            </a:pPr>
            <a:endParaRPr lang="en-FR" sz="2100" dirty="0"/>
          </a:p>
          <a:p>
            <a:pPr lvl="1"/>
            <a:endParaRPr lang="en-FR" sz="2100" dirty="0"/>
          </a:p>
        </p:txBody>
      </p:sp>
      <p:pic>
        <p:nvPicPr>
          <p:cNvPr id="28" name="Picture 27">
            <a:extLst>
              <a:ext uri="{FF2B5EF4-FFF2-40B4-BE49-F238E27FC236}">
                <a16:creationId xmlns:a16="http://schemas.microsoft.com/office/drawing/2014/main" id="{487E1BF6-EE88-F641-B7A4-52A73D0871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92" y="2202561"/>
            <a:ext cx="2151042" cy="1858297"/>
          </a:xfrm>
          <a:prstGeom prst="rect">
            <a:avLst/>
          </a:prstGeom>
        </p:spPr>
      </p:pic>
      <p:pic>
        <p:nvPicPr>
          <p:cNvPr id="29" name="Picture 2">
            <a:hlinkClick r:id="rId4"/>
            <a:extLst>
              <a:ext uri="{FF2B5EF4-FFF2-40B4-BE49-F238E27FC236}">
                <a16:creationId xmlns:a16="http://schemas.microsoft.com/office/drawing/2014/main" id="{87520C8B-7067-034D-9258-C4744D700F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591340"/>
            <a:ext cx="1163486" cy="1147973"/>
          </a:xfrm>
          <a:prstGeom prst="rect">
            <a:avLst/>
          </a:prstGeom>
          <a:noFill/>
          <a:extLst>
            <a:ext uri="{909E8E84-426E-40DD-AFC4-6F175D3DCCD1}">
              <a14:hiddenFill xmlns:a14="http://schemas.microsoft.com/office/drawing/2010/main">
                <a:solidFill>
                  <a:srgbClr val="FFFFFF"/>
                </a:solidFill>
              </a14:hiddenFill>
            </a:ext>
          </a:extLst>
        </p:spPr>
      </p:pic>
      <p:sp>
        <p:nvSpPr>
          <p:cNvPr id="30" name="Content Placeholder 24">
            <a:extLst>
              <a:ext uri="{FF2B5EF4-FFF2-40B4-BE49-F238E27FC236}">
                <a16:creationId xmlns:a16="http://schemas.microsoft.com/office/drawing/2014/main" id="{91D987E4-169E-634D-8349-E983CBF55C73}"/>
              </a:ext>
            </a:extLst>
          </p:cNvPr>
          <p:cNvSpPr txBox="1">
            <a:spLocks/>
          </p:cNvSpPr>
          <p:nvPr/>
        </p:nvSpPr>
        <p:spPr>
          <a:xfrm>
            <a:off x="1186641" y="4186990"/>
            <a:ext cx="3556235" cy="327569"/>
          </a:xfrm>
          <a:prstGeom prst="rect">
            <a:avLst/>
          </a:prstGeom>
        </p:spPr>
        <p:txBody>
          <a:bodyPr vert="horz" lIns="68580" tIns="34290" rIns="68580" bIns="3429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rgbClr val="00206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B05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GB" sz="2100" dirty="0"/>
              <a:t>New topics/collaborators (EIC)</a:t>
            </a:r>
            <a:endParaRPr lang="en-FR" sz="2100" dirty="0"/>
          </a:p>
        </p:txBody>
      </p:sp>
      <p:pic>
        <p:nvPicPr>
          <p:cNvPr id="32" name="Picture 31">
            <a:extLst>
              <a:ext uri="{FF2B5EF4-FFF2-40B4-BE49-F238E27FC236}">
                <a16:creationId xmlns:a16="http://schemas.microsoft.com/office/drawing/2014/main" id="{992E1E8F-79E3-2D46-8025-44B9848221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20700" y="3550674"/>
            <a:ext cx="1359436" cy="1600200"/>
          </a:xfrm>
          <a:prstGeom prst="rect">
            <a:avLst/>
          </a:prstGeom>
        </p:spPr>
      </p:pic>
      <p:sp>
        <p:nvSpPr>
          <p:cNvPr id="33" name="TextBox 32">
            <a:extLst>
              <a:ext uri="{FF2B5EF4-FFF2-40B4-BE49-F238E27FC236}">
                <a16:creationId xmlns:a16="http://schemas.microsoft.com/office/drawing/2014/main" id="{043E6728-BB89-D746-AAD1-C2279C178120}"/>
              </a:ext>
            </a:extLst>
          </p:cNvPr>
          <p:cNvSpPr txBox="1"/>
          <p:nvPr/>
        </p:nvSpPr>
        <p:spPr>
          <a:xfrm>
            <a:off x="5600700" y="4002753"/>
            <a:ext cx="474810" cy="248209"/>
          </a:xfrm>
          <a:prstGeom prst="rect">
            <a:avLst/>
          </a:prstGeom>
          <a:noFill/>
        </p:spPr>
        <p:txBody>
          <a:bodyPr wrap="none" rtlCol="0">
            <a:spAutoFit/>
          </a:bodyPr>
          <a:lstStyle/>
          <a:p>
            <a:r>
              <a:rPr lang="en-FR" sz="1013" dirty="0"/>
              <a:t>HERA</a:t>
            </a:r>
          </a:p>
        </p:txBody>
      </p:sp>
      <p:sp>
        <p:nvSpPr>
          <p:cNvPr id="34" name="TextBox 33">
            <a:extLst>
              <a:ext uri="{FF2B5EF4-FFF2-40B4-BE49-F238E27FC236}">
                <a16:creationId xmlns:a16="http://schemas.microsoft.com/office/drawing/2014/main" id="{4B0ACC1C-E561-4D4B-BCA6-17DCD45808F1}"/>
              </a:ext>
            </a:extLst>
          </p:cNvPr>
          <p:cNvSpPr txBox="1"/>
          <p:nvPr/>
        </p:nvSpPr>
        <p:spPr>
          <a:xfrm>
            <a:off x="7052048" y="3980023"/>
            <a:ext cx="349776" cy="248209"/>
          </a:xfrm>
          <a:prstGeom prst="rect">
            <a:avLst/>
          </a:prstGeom>
          <a:solidFill>
            <a:schemeClr val="bg1"/>
          </a:solidFill>
        </p:spPr>
        <p:txBody>
          <a:bodyPr wrap="none" rtlCol="0">
            <a:spAutoFit/>
          </a:bodyPr>
          <a:lstStyle/>
          <a:p>
            <a:r>
              <a:rPr lang="en-FR" sz="1013" dirty="0"/>
              <a:t>EIC</a:t>
            </a:r>
          </a:p>
        </p:txBody>
      </p:sp>
      <p:cxnSp>
        <p:nvCxnSpPr>
          <p:cNvPr id="36" name="Straight Arrow Connector 35">
            <a:extLst>
              <a:ext uri="{FF2B5EF4-FFF2-40B4-BE49-F238E27FC236}">
                <a16:creationId xmlns:a16="http://schemas.microsoft.com/office/drawing/2014/main" id="{5D2ED2C8-6D3D-AB49-983F-44846A7345D7}"/>
              </a:ext>
            </a:extLst>
          </p:cNvPr>
          <p:cNvCxnSpPr/>
          <p:nvPr/>
        </p:nvCxnSpPr>
        <p:spPr>
          <a:xfrm>
            <a:off x="6421287" y="4122245"/>
            <a:ext cx="28575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F8147885-E002-BE44-A06C-1141D0BC7B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7256" y="1620337"/>
            <a:ext cx="2974251" cy="1918712"/>
          </a:xfrm>
          <a:prstGeom prst="rect">
            <a:avLst/>
          </a:prstGeom>
        </p:spPr>
      </p:pic>
    </p:spTree>
    <p:extLst>
      <p:ext uri="{BB962C8B-B14F-4D97-AF65-F5344CB8AC3E}">
        <p14:creationId xmlns:p14="http://schemas.microsoft.com/office/powerpoint/2010/main" val="30309601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50446A6-BD27-FC40-8FCE-CDA747EFD677}"/>
              </a:ext>
            </a:extLst>
          </p:cNvPr>
          <p:cNvSpPr>
            <a:spLocks noGrp="1"/>
          </p:cNvSpPr>
          <p:nvPr>
            <p:ph type="title"/>
          </p:nvPr>
        </p:nvSpPr>
        <p:spPr/>
        <p:txBody>
          <a:bodyPr/>
          <a:lstStyle/>
          <a:p>
            <a:endParaRPr lang="en-FR" dirty="0"/>
          </a:p>
        </p:txBody>
      </p:sp>
      <p:pic>
        <p:nvPicPr>
          <p:cNvPr id="9" name="Content Placeholder 8">
            <a:extLst>
              <a:ext uri="{FF2B5EF4-FFF2-40B4-BE49-F238E27FC236}">
                <a16:creationId xmlns:a16="http://schemas.microsoft.com/office/drawing/2014/main" id="{4364D512-99DA-7242-BCF2-05E210D407BF}"/>
              </a:ext>
            </a:extLst>
          </p:cNvPr>
          <p:cNvPicPr>
            <a:picLocks noGrp="1" noChangeAspect="1"/>
          </p:cNvPicPr>
          <p:nvPr>
            <p:ph idx="1"/>
          </p:nvPr>
        </p:nvPicPr>
        <p:blipFill>
          <a:blip r:embed="rId2"/>
          <a:stretch>
            <a:fillRect/>
          </a:stretch>
        </p:blipFill>
        <p:spPr>
          <a:xfrm>
            <a:off x="457200" y="205979"/>
            <a:ext cx="8475208" cy="4388246"/>
          </a:xfrm>
        </p:spPr>
      </p:pic>
      <p:sp>
        <p:nvSpPr>
          <p:cNvPr id="4" name="Date Placeholder 3">
            <a:extLst>
              <a:ext uri="{FF2B5EF4-FFF2-40B4-BE49-F238E27FC236}">
                <a16:creationId xmlns:a16="http://schemas.microsoft.com/office/drawing/2014/main" id="{C6AB6DB5-D174-9040-B33C-6BF5F95E48AD}"/>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C9F79AD2-1310-9645-B17D-133AE95AC4F6}"/>
              </a:ext>
            </a:extLst>
          </p:cNvPr>
          <p:cNvSpPr>
            <a:spLocks noGrp="1"/>
          </p:cNvSpPr>
          <p:nvPr>
            <p:ph type="sldNum" sz="quarter" idx="12"/>
          </p:nvPr>
        </p:nvSpPr>
        <p:spPr/>
        <p:txBody>
          <a:bodyPr/>
          <a:lstStyle/>
          <a:p>
            <a:fld id="{BCC3066C-7D9C-43AE-863C-B082BB6A9375}" type="slidenum">
              <a:rPr lang="en-US" smtClean="0"/>
              <a:t>32</a:t>
            </a:fld>
            <a:endParaRPr lang="en-US"/>
          </a:p>
        </p:txBody>
      </p:sp>
    </p:spTree>
    <p:extLst>
      <p:ext uri="{BB962C8B-B14F-4D97-AF65-F5344CB8AC3E}">
        <p14:creationId xmlns:p14="http://schemas.microsoft.com/office/powerpoint/2010/main" val="1376473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84377" y="-45353"/>
            <a:ext cx="6172200" cy="857250"/>
          </a:xfrm>
        </p:spPr>
        <p:txBody>
          <a:bodyPr>
            <a:normAutofit/>
          </a:bodyPr>
          <a:lstStyle/>
          <a:p>
            <a:r>
              <a:rPr lang="fr-FR" dirty="0"/>
              <a:t>LHC Data </a:t>
            </a:r>
            <a:r>
              <a:rPr lang="fr-FR" dirty="0" err="1"/>
              <a:t>Preservation</a:t>
            </a:r>
            <a:endParaRPr lang="fr-FR" dirty="0"/>
          </a:p>
        </p:txBody>
      </p:sp>
      <p:sp>
        <p:nvSpPr>
          <p:cNvPr id="3" name="Espace réservé du contenu 2"/>
          <p:cNvSpPr>
            <a:spLocks noGrp="1"/>
          </p:cNvSpPr>
          <p:nvPr>
            <p:ph idx="1"/>
          </p:nvPr>
        </p:nvSpPr>
        <p:spPr>
          <a:xfrm>
            <a:off x="564205" y="826633"/>
            <a:ext cx="4906097" cy="2488509"/>
          </a:xfrm>
        </p:spPr>
        <p:txBody>
          <a:bodyPr>
            <a:normAutofit fontScale="62500" lnSpcReduction="20000"/>
          </a:bodyPr>
          <a:lstStyle/>
          <a:p>
            <a:r>
              <a:rPr lang="fr-FR" dirty="0"/>
              <a:t>Data </a:t>
            </a:r>
            <a:r>
              <a:rPr lang="fr-FR" dirty="0" err="1"/>
              <a:t>Preservation</a:t>
            </a:r>
            <a:r>
              <a:rPr lang="fr-FR" dirty="0"/>
              <a:t> and Open Access </a:t>
            </a:r>
            <a:r>
              <a:rPr lang="fr-FR" dirty="0" err="1"/>
              <a:t>policies</a:t>
            </a:r>
            <a:r>
              <a:rPr lang="fr-FR" dirty="0"/>
              <a:t> (</a:t>
            </a:r>
            <a:r>
              <a:rPr lang="fr-FR" dirty="0" err="1"/>
              <a:t>already</a:t>
            </a:r>
            <a:r>
              <a:rPr lang="fr-FR" dirty="0"/>
              <a:t> </a:t>
            </a:r>
            <a:r>
              <a:rPr lang="fr-FR" dirty="0" err="1"/>
              <a:t>since</a:t>
            </a:r>
            <a:r>
              <a:rPr lang="fr-FR" dirty="0"/>
              <a:t> 2012-2014)</a:t>
            </a:r>
          </a:p>
          <a:p>
            <a:pPr lvl="1"/>
            <a:r>
              <a:rPr lang="fr-FR" dirty="0"/>
              <a:t>DP </a:t>
            </a:r>
            <a:r>
              <a:rPr lang="fr-FR" dirty="0" err="1"/>
              <a:t>is</a:t>
            </a:r>
            <a:r>
              <a:rPr lang="fr-FR" dirty="0"/>
              <a:t> a « </a:t>
            </a:r>
            <a:r>
              <a:rPr lang="fr-FR" dirty="0" err="1"/>
              <a:t>specification</a:t>
            </a:r>
            <a:r>
              <a:rPr lang="fr-FR" dirty="0"/>
              <a:t> » </a:t>
            </a:r>
            <a:r>
              <a:rPr lang="fr-FR" dirty="0" err="1"/>
              <a:t>included</a:t>
            </a:r>
            <a:r>
              <a:rPr lang="fr-FR" dirty="0"/>
              <a:t> in the </a:t>
            </a:r>
            <a:r>
              <a:rPr lang="fr-FR" dirty="0" err="1"/>
              <a:t>computing</a:t>
            </a:r>
            <a:r>
              <a:rPr lang="fr-FR" dirty="0"/>
              <a:t> </a:t>
            </a:r>
            <a:r>
              <a:rPr lang="fr-FR" dirty="0" err="1"/>
              <a:t>models</a:t>
            </a:r>
            <a:r>
              <a:rPr lang="fr-FR" dirty="0"/>
              <a:t> and plans for upgrades</a:t>
            </a:r>
          </a:p>
          <a:p>
            <a:pPr lvl="1"/>
            <a:r>
              <a:rPr lang="fr-FR" dirty="0"/>
              <a:t>HEP Software </a:t>
            </a:r>
            <a:r>
              <a:rPr lang="fr-FR" dirty="0" err="1"/>
              <a:t>Foundation</a:t>
            </a:r>
            <a:r>
              <a:rPr lang="fr-FR" dirty="0"/>
              <a:t> Roadmap</a:t>
            </a:r>
          </a:p>
          <a:p>
            <a:r>
              <a:rPr lang="fr-FR" dirty="0" err="1"/>
              <a:t>Strong</a:t>
            </a:r>
            <a:r>
              <a:rPr lang="fr-FR" dirty="0"/>
              <a:t> initiative on Open Data and Open Science </a:t>
            </a:r>
            <a:r>
              <a:rPr lang="fr-FR" dirty="0" err="1"/>
              <a:t>policy</a:t>
            </a:r>
            <a:endParaRPr lang="fr-FR" dirty="0"/>
          </a:p>
          <a:p>
            <a:r>
              <a:rPr lang="fr-FR" dirty="0" err="1"/>
              <a:t>Concrete</a:t>
            </a:r>
            <a:r>
              <a:rPr lang="fr-FR" dirty="0"/>
              <a:t> </a:t>
            </a:r>
            <a:r>
              <a:rPr lang="fr-FR" dirty="0" err="1"/>
              <a:t>implementation</a:t>
            </a:r>
            <a:r>
              <a:rPr lang="fr-FR" dirty="0"/>
              <a:t> and </a:t>
            </a:r>
            <a:r>
              <a:rPr lang="fr-FR" dirty="0" err="1"/>
              <a:t>technology-oriented</a:t>
            </a:r>
            <a:r>
              <a:rPr lang="fr-FR" dirty="0"/>
              <a:t> </a:t>
            </a:r>
            <a:r>
              <a:rPr lang="fr-FR" dirty="0" err="1"/>
              <a:t>survey</a:t>
            </a:r>
            <a:endParaRPr lang="fr-FR" dirty="0"/>
          </a:p>
          <a:p>
            <a:pPr lvl="1"/>
            <a:r>
              <a:rPr lang="fr-FR" dirty="0" err="1"/>
              <a:t>Very</a:t>
            </a:r>
            <a:r>
              <a:rPr lang="fr-FR" dirty="0"/>
              <a:t> active multi-</a:t>
            </a:r>
            <a:r>
              <a:rPr lang="fr-FR" dirty="0" err="1"/>
              <a:t>experiment</a:t>
            </a:r>
            <a:r>
              <a:rPr lang="fr-FR" dirty="0"/>
              <a:t> </a:t>
            </a:r>
            <a:r>
              <a:rPr lang="fr-FR" dirty="0" err="1"/>
              <a:t>projects</a:t>
            </a:r>
            <a:endParaRPr lang="fr-FR" dirty="0"/>
          </a:p>
          <a:p>
            <a:pPr lvl="1"/>
            <a:r>
              <a:rPr lang="fr-FR" dirty="0"/>
              <a:t>data </a:t>
            </a:r>
            <a:r>
              <a:rPr lang="fr-FR" dirty="0" err="1"/>
              <a:t>re-use</a:t>
            </a:r>
            <a:r>
              <a:rPr lang="fr-FR" dirty="0"/>
              <a:t>, </a:t>
            </a:r>
            <a:r>
              <a:rPr lang="fr-FR" dirty="0" err="1"/>
              <a:t>réanalysis</a:t>
            </a:r>
            <a:r>
              <a:rPr lang="fr-FR" dirty="0"/>
              <a:t>, </a:t>
            </a:r>
            <a:r>
              <a:rPr lang="fr-FR" dirty="0" err="1"/>
              <a:t>réinterpretation</a:t>
            </a:r>
            <a:r>
              <a:rPr lang="fr-FR" dirty="0"/>
              <a:t>, </a:t>
            </a:r>
            <a:r>
              <a:rPr lang="fr-FR" dirty="0" err="1"/>
              <a:t>outreach</a:t>
            </a:r>
            <a:r>
              <a:rPr lang="fr-FR" dirty="0"/>
              <a:t> etc.</a:t>
            </a:r>
          </a:p>
          <a:p>
            <a:pPr lvl="2"/>
            <a:r>
              <a:rPr lang="fr-FR" dirty="0" err="1"/>
              <a:t>OpenData</a:t>
            </a:r>
            <a:r>
              <a:rPr lang="fr-FR" dirty="0"/>
              <a:t>, </a:t>
            </a:r>
            <a:r>
              <a:rPr lang="fr-FR" dirty="0" err="1"/>
              <a:t>Analysis</a:t>
            </a:r>
            <a:r>
              <a:rPr lang="fr-FR" dirty="0"/>
              <a:t> </a:t>
            </a:r>
            <a:r>
              <a:rPr lang="fr-FR" dirty="0" err="1"/>
              <a:t>Preservation</a:t>
            </a:r>
            <a:r>
              <a:rPr lang="fr-FR" dirty="0"/>
              <a:t>, REANA…</a:t>
            </a:r>
          </a:p>
          <a:p>
            <a:pPr marL="685796" lvl="2" indent="0">
              <a:buNone/>
            </a:pPr>
            <a:r>
              <a:rPr lang="fr-FR" dirty="0"/>
              <a:t> </a:t>
            </a:r>
          </a:p>
          <a:p>
            <a:endParaRPr lang="fr-FR" dirty="0"/>
          </a:p>
        </p:txBody>
      </p:sp>
      <p:sp>
        <p:nvSpPr>
          <p:cNvPr id="4" name="Espace réservé de la date 3"/>
          <p:cNvSpPr>
            <a:spLocks noGrp="1"/>
          </p:cNvSpPr>
          <p:nvPr>
            <p:ph type="dt" sz="half" idx="10"/>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33</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5399" y="626787"/>
            <a:ext cx="2371916" cy="1694786"/>
          </a:xfrm>
          <a:prstGeom prst="rect">
            <a:avLst/>
          </a:prstGeom>
        </p:spPr>
      </p:pic>
      <p:sp>
        <p:nvSpPr>
          <p:cNvPr id="8" name="Rectangle 7"/>
          <p:cNvSpPr/>
          <p:nvPr/>
        </p:nvSpPr>
        <p:spPr>
          <a:xfrm>
            <a:off x="6683679" y="1371601"/>
            <a:ext cx="914033" cy="213585"/>
          </a:xfrm>
          <a:prstGeom prst="rect">
            <a:avLst/>
          </a:prstGeom>
        </p:spPr>
        <p:txBody>
          <a:bodyPr wrap="none">
            <a:spAutoFit/>
          </a:bodyPr>
          <a:lstStyle/>
          <a:p>
            <a:r>
              <a:rPr lang="is-IS" sz="788" b="1" dirty="0"/>
              <a:t>arXiv:1712.06982</a:t>
            </a:r>
          </a:p>
        </p:txBody>
      </p:sp>
      <p:pic>
        <p:nvPicPr>
          <p:cNvPr id="10" name="Picture 9">
            <a:extLst>
              <a:ext uri="{FF2B5EF4-FFF2-40B4-BE49-F238E27FC236}">
                <a16:creationId xmlns:a16="http://schemas.microsoft.com/office/drawing/2014/main" id="{5ACD5F51-C1A9-6D4A-9CEC-D0E8554B66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4849" y="1562038"/>
            <a:ext cx="2232954" cy="2271901"/>
          </a:xfrm>
          <a:prstGeom prst="rect">
            <a:avLst/>
          </a:prstGeom>
        </p:spPr>
      </p:pic>
      <p:pic>
        <p:nvPicPr>
          <p:cNvPr id="9" name="Picture 8">
            <a:extLst>
              <a:ext uri="{FF2B5EF4-FFF2-40B4-BE49-F238E27FC236}">
                <a16:creationId xmlns:a16="http://schemas.microsoft.com/office/drawing/2014/main" id="{F66682C5-767E-6F4A-B303-6AAD5FD71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7954" y="2245301"/>
            <a:ext cx="2234599" cy="1270655"/>
          </a:xfrm>
          <a:prstGeom prst="rect">
            <a:avLst/>
          </a:prstGeom>
        </p:spPr>
      </p:pic>
      <p:sp>
        <p:nvSpPr>
          <p:cNvPr id="11" name="TextBox 10">
            <a:extLst>
              <a:ext uri="{FF2B5EF4-FFF2-40B4-BE49-F238E27FC236}">
                <a16:creationId xmlns:a16="http://schemas.microsoft.com/office/drawing/2014/main" id="{8A09E615-98EC-9B4E-9241-A208B75F6DFD}"/>
              </a:ext>
            </a:extLst>
          </p:cNvPr>
          <p:cNvSpPr txBox="1"/>
          <p:nvPr/>
        </p:nvSpPr>
        <p:spPr>
          <a:xfrm>
            <a:off x="1249837" y="4840519"/>
            <a:ext cx="5237331" cy="248209"/>
          </a:xfrm>
          <a:prstGeom prst="rect">
            <a:avLst/>
          </a:prstGeom>
          <a:noFill/>
        </p:spPr>
        <p:txBody>
          <a:bodyPr wrap="none" rtlCol="0">
            <a:spAutoFit/>
          </a:bodyPr>
          <a:lstStyle/>
          <a:p>
            <a:r>
              <a:rPr lang="en-FR" sz="1013" dirty="0">
                <a:highlight>
                  <a:srgbClr val="FFFF00"/>
                </a:highlight>
              </a:rPr>
              <a:t>Other experiments expressed clear intention to join : LEP, JADE, H1/ZEUS, BaBar (HR is an issue)</a:t>
            </a:r>
          </a:p>
        </p:txBody>
      </p:sp>
      <p:grpSp>
        <p:nvGrpSpPr>
          <p:cNvPr id="5" name="Group 4">
            <a:extLst>
              <a:ext uri="{FF2B5EF4-FFF2-40B4-BE49-F238E27FC236}">
                <a16:creationId xmlns:a16="http://schemas.microsoft.com/office/drawing/2014/main" id="{FD69E60A-B766-2A4D-A038-DC06C4D8892E}"/>
              </a:ext>
            </a:extLst>
          </p:cNvPr>
          <p:cNvGrpSpPr/>
          <p:nvPr/>
        </p:nvGrpSpPr>
        <p:grpSpPr>
          <a:xfrm>
            <a:off x="758758" y="3145750"/>
            <a:ext cx="2340043" cy="911072"/>
            <a:chOff x="373053" y="4644538"/>
            <a:chExt cx="3689266" cy="1756262"/>
          </a:xfrm>
        </p:grpSpPr>
        <p:pic>
          <p:nvPicPr>
            <p:cNvPr id="12" name="Picture 11">
              <a:extLst>
                <a:ext uri="{FF2B5EF4-FFF2-40B4-BE49-F238E27FC236}">
                  <a16:creationId xmlns:a16="http://schemas.microsoft.com/office/drawing/2014/main" id="{6E82903E-A10D-0E4B-B59A-BD961A5EB4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45" y="4644538"/>
              <a:ext cx="3145780" cy="1756262"/>
            </a:xfrm>
            <a:prstGeom prst="rect">
              <a:avLst/>
            </a:prstGeom>
          </p:spPr>
        </p:pic>
        <p:pic>
          <p:nvPicPr>
            <p:cNvPr id="13" name="Picture 12">
              <a:extLst>
                <a:ext uri="{FF2B5EF4-FFF2-40B4-BE49-F238E27FC236}">
                  <a16:creationId xmlns:a16="http://schemas.microsoft.com/office/drawing/2014/main" id="{7D868A49-CEA1-984C-BB5E-3ADD343632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053" y="4735650"/>
              <a:ext cx="2420951" cy="1425899"/>
            </a:xfrm>
            <a:prstGeom prst="rect">
              <a:avLst/>
            </a:prstGeom>
          </p:spPr>
        </p:pic>
        <p:sp>
          <p:nvSpPr>
            <p:cNvPr id="14" name="TextBox 13">
              <a:extLst>
                <a:ext uri="{FF2B5EF4-FFF2-40B4-BE49-F238E27FC236}">
                  <a16:creationId xmlns:a16="http://schemas.microsoft.com/office/drawing/2014/main" id="{46329E33-26AD-0647-A9F8-42469B987672}"/>
                </a:ext>
              </a:extLst>
            </p:cNvPr>
            <p:cNvSpPr txBox="1"/>
            <p:nvPr/>
          </p:nvSpPr>
          <p:spPr>
            <a:xfrm>
              <a:off x="2158198" y="4724446"/>
              <a:ext cx="729052" cy="422724"/>
            </a:xfrm>
            <a:prstGeom prst="rect">
              <a:avLst/>
            </a:prstGeom>
            <a:noFill/>
          </p:spPr>
          <p:txBody>
            <a:bodyPr wrap="square" rtlCol="0">
              <a:spAutoFit/>
            </a:bodyPr>
            <a:lstStyle/>
            <a:p>
              <a:r>
                <a:rPr lang="en-FR" sz="825" b="1" dirty="0">
                  <a:solidFill>
                    <a:srgbClr val="C00000"/>
                  </a:solidFill>
                </a:rPr>
                <a:t>2017</a:t>
              </a:r>
            </a:p>
          </p:txBody>
        </p:sp>
        <p:sp>
          <p:nvSpPr>
            <p:cNvPr id="15" name="TextBox 14">
              <a:extLst>
                <a:ext uri="{FF2B5EF4-FFF2-40B4-BE49-F238E27FC236}">
                  <a16:creationId xmlns:a16="http://schemas.microsoft.com/office/drawing/2014/main" id="{32343AA0-CCD9-2A47-B728-7C15696DEE9B}"/>
                </a:ext>
              </a:extLst>
            </p:cNvPr>
            <p:cNvSpPr txBox="1"/>
            <p:nvPr/>
          </p:nvSpPr>
          <p:spPr>
            <a:xfrm>
              <a:off x="3200399" y="4724444"/>
              <a:ext cx="861920" cy="422724"/>
            </a:xfrm>
            <a:prstGeom prst="rect">
              <a:avLst/>
            </a:prstGeom>
            <a:noFill/>
          </p:spPr>
          <p:txBody>
            <a:bodyPr wrap="square" rtlCol="0">
              <a:spAutoFit/>
            </a:bodyPr>
            <a:lstStyle/>
            <a:p>
              <a:r>
                <a:rPr lang="en-FR" sz="825" b="1" dirty="0">
                  <a:solidFill>
                    <a:srgbClr val="C00000"/>
                  </a:solidFill>
                </a:rPr>
                <a:t>2021</a:t>
              </a:r>
              <a:endParaRPr lang="en-FR" sz="900" b="1" dirty="0">
                <a:solidFill>
                  <a:srgbClr val="C00000"/>
                </a:solidFill>
              </a:endParaRPr>
            </a:p>
          </p:txBody>
        </p:sp>
      </p:grpSp>
      <p:sp>
        <p:nvSpPr>
          <p:cNvPr id="18" name="Rectangle 17">
            <a:extLst>
              <a:ext uri="{FF2B5EF4-FFF2-40B4-BE49-F238E27FC236}">
                <a16:creationId xmlns:a16="http://schemas.microsoft.com/office/drawing/2014/main" id="{A3C97818-8151-0F45-95E1-9A28E36057CB}"/>
              </a:ext>
            </a:extLst>
          </p:cNvPr>
          <p:cNvSpPr/>
          <p:nvPr/>
        </p:nvSpPr>
        <p:spPr>
          <a:xfrm>
            <a:off x="6074498" y="2692746"/>
            <a:ext cx="3429000" cy="173124"/>
          </a:xfrm>
          <a:prstGeom prst="rect">
            <a:avLst/>
          </a:prstGeom>
        </p:spPr>
        <p:txBody>
          <a:bodyPr>
            <a:spAutoFit/>
          </a:bodyPr>
          <a:lstStyle/>
          <a:p>
            <a:r>
              <a:rPr lang="en-FR" sz="525" dirty="0"/>
              <a:t>https://www.nature.com/articles/s41567-018-0342-2</a:t>
            </a:r>
          </a:p>
        </p:txBody>
      </p:sp>
      <p:pic>
        <p:nvPicPr>
          <p:cNvPr id="20" name="Picture 19">
            <a:extLst>
              <a:ext uri="{FF2B5EF4-FFF2-40B4-BE49-F238E27FC236}">
                <a16:creationId xmlns:a16="http://schemas.microsoft.com/office/drawing/2014/main" id="{5D632009-BE3E-584A-B45A-653149A074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86101" y="3102464"/>
            <a:ext cx="4331098" cy="1752590"/>
          </a:xfrm>
          <a:prstGeom prst="rect">
            <a:avLst/>
          </a:prstGeom>
        </p:spPr>
      </p:pic>
      <p:pic>
        <p:nvPicPr>
          <p:cNvPr id="17" name="Picture 16">
            <a:extLst>
              <a:ext uri="{FF2B5EF4-FFF2-40B4-BE49-F238E27FC236}">
                <a16:creationId xmlns:a16="http://schemas.microsoft.com/office/drawing/2014/main" id="{FEDF3F3D-5F17-5048-8690-EBD5BEADF1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65681" y="3329877"/>
            <a:ext cx="913349" cy="378459"/>
          </a:xfrm>
          <a:prstGeom prst="rect">
            <a:avLst/>
          </a:prstGeom>
        </p:spPr>
      </p:pic>
    </p:spTree>
    <p:extLst>
      <p:ext uri="{BB962C8B-B14F-4D97-AF65-F5344CB8AC3E}">
        <p14:creationId xmlns:p14="http://schemas.microsoft.com/office/powerpoint/2010/main" val="41022659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F26D7-E630-EB44-BDD1-3D5B54FF6EE2}"/>
              </a:ext>
            </a:extLst>
          </p:cNvPr>
          <p:cNvSpPr>
            <a:spLocks noGrp="1"/>
          </p:cNvSpPr>
          <p:nvPr>
            <p:ph type="title"/>
          </p:nvPr>
        </p:nvSpPr>
        <p:spPr>
          <a:xfrm>
            <a:off x="1485900" y="205978"/>
            <a:ext cx="6172200" cy="479822"/>
          </a:xfrm>
        </p:spPr>
        <p:txBody>
          <a:bodyPr>
            <a:normAutofit fontScale="90000"/>
          </a:bodyPr>
          <a:lstStyle/>
          <a:p>
            <a:r>
              <a:rPr lang="en-FR" dirty="0"/>
              <a:t>Towards more standards</a:t>
            </a:r>
          </a:p>
        </p:txBody>
      </p:sp>
      <p:pic>
        <p:nvPicPr>
          <p:cNvPr id="5" name="Picture 4">
            <a:extLst>
              <a:ext uri="{FF2B5EF4-FFF2-40B4-BE49-F238E27FC236}">
                <a16:creationId xmlns:a16="http://schemas.microsoft.com/office/drawing/2014/main" id="{A21F4D0E-4C65-4E48-AD65-D0F92D4C21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3821" y="770381"/>
            <a:ext cx="4010921" cy="2130590"/>
          </a:xfrm>
          <a:prstGeom prst="rect">
            <a:avLst/>
          </a:prstGeom>
        </p:spPr>
      </p:pic>
      <p:pic>
        <p:nvPicPr>
          <p:cNvPr id="7" name="Picture 6">
            <a:extLst>
              <a:ext uri="{FF2B5EF4-FFF2-40B4-BE49-F238E27FC236}">
                <a16:creationId xmlns:a16="http://schemas.microsoft.com/office/drawing/2014/main" id="{FAD9C304-E447-234F-82B3-B284E3C760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6186" y="3068315"/>
            <a:ext cx="3886005" cy="1959140"/>
          </a:xfrm>
          <a:prstGeom prst="rect">
            <a:avLst/>
          </a:prstGeom>
        </p:spPr>
      </p:pic>
      <p:pic>
        <p:nvPicPr>
          <p:cNvPr id="9" name="Picture 8">
            <a:extLst>
              <a:ext uri="{FF2B5EF4-FFF2-40B4-BE49-F238E27FC236}">
                <a16:creationId xmlns:a16="http://schemas.microsoft.com/office/drawing/2014/main" id="{9BFA6EE2-C6B8-A042-AAFE-C53E95952D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8990" y="1644495"/>
            <a:ext cx="3368250" cy="1380679"/>
          </a:xfrm>
          <a:prstGeom prst="rect">
            <a:avLst/>
          </a:prstGeom>
        </p:spPr>
      </p:pic>
      <p:sp>
        <p:nvSpPr>
          <p:cNvPr id="10" name="TextBox 9">
            <a:extLst>
              <a:ext uri="{FF2B5EF4-FFF2-40B4-BE49-F238E27FC236}">
                <a16:creationId xmlns:a16="http://schemas.microsoft.com/office/drawing/2014/main" id="{C031160A-0776-AB46-8447-9776279CF8EE}"/>
              </a:ext>
            </a:extLst>
          </p:cNvPr>
          <p:cNvSpPr txBox="1"/>
          <p:nvPr/>
        </p:nvSpPr>
        <p:spPr>
          <a:xfrm>
            <a:off x="1600200" y="1200150"/>
            <a:ext cx="1407758" cy="248209"/>
          </a:xfrm>
          <a:prstGeom prst="rect">
            <a:avLst/>
          </a:prstGeom>
          <a:noFill/>
        </p:spPr>
        <p:txBody>
          <a:bodyPr wrap="none" rtlCol="0">
            <a:spAutoFit/>
          </a:bodyPr>
          <a:lstStyle/>
          <a:p>
            <a:r>
              <a:rPr lang="en-FR" sz="1013" dirty="0"/>
              <a:t>CERNVM: the “freezer”</a:t>
            </a:r>
          </a:p>
        </p:txBody>
      </p:sp>
      <p:sp>
        <p:nvSpPr>
          <p:cNvPr id="11" name="Date Placeholder 10">
            <a:extLst>
              <a:ext uri="{FF2B5EF4-FFF2-40B4-BE49-F238E27FC236}">
                <a16:creationId xmlns:a16="http://schemas.microsoft.com/office/drawing/2014/main" id="{F5A157C7-ACB6-FB46-93B0-FF0227577840}"/>
              </a:ext>
            </a:extLst>
          </p:cNvPr>
          <p:cNvSpPr>
            <a:spLocks noGrp="1"/>
          </p:cNvSpPr>
          <p:nvPr>
            <p:ph type="dt" sz="half" idx="10"/>
          </p:nvPr>
        </p:nvSpPr>
        <p:spPr/>
        <p:txBody>
          <a:bodyPr/>
          <a:lstStyle/>
          <a:p>
            <a:endParaRPr lang="en-US"/>
          </a:p>
        </p:txBody>
      </p:sp>
      <p:sp>
        <p:nvSpPr>
          <p:cNvPr id="12" name="Slide Number Placeholder 11">
            <a:extLst>
              <a:ext uri="{FF2B5EF4-FFF2-40B4-BE49-F238E27FC236}">
                <a16:creationId xmlns:a16="http://schemas.microsoft.com/office/drawing/2014/main" id="{D35FA4F0-75AD-E147-8CD2-6DC64E31EEB3}"/>
              </a:ext>
            </a:extLst>
          </p:cNvPr>
          <p:cNvSpPr>
            <a:spLocks noGrp="1"/>
          </p:cNvSpPr>
          <p:nvPr>
            <p:ph type="sldNum" sz="quarter" idx="12"/>
          </p:nvPr>
        </p:nvSpPr>
        <p:spPr/>
        <p:txBody>
          <a:bodyPr/>
          <a:lstStyle/>
          <a:p>
            <a:fld id="{BCC3066C-7D9C-43AE-863C-B082BB6A9375}" type="slidenum">
              <a:rPr lang="en-US" smtClean="0"/>
              <a:t>34</a:t>
            </a:fld>
            <a:endParaRPr lang="en-US"/>
          </a:p>
        </p:txBody>
      </p:sp>
    </p:spTree>
    <p:extLst>
      <p:ext uri="{BB962C8B-B14F-4D97-AF65-F5344CB8AC3E}">
        <p14:creationId xmlns:p14="http://schemas.microsoft.com/office/powerpoint/2010/main" val="22948975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1B38D7-D667-3E4F-85A8-2230CB7BC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51" y="97667"/>
            <a:ext cx="4075515" cy="2169502"/>
          </a:xfrm>
          <a:prstGeom prst="rect">
            <a:avLst/>
          </a:prstGeom>
        </p:spPr>
      </p:pic>
      <p:pic>
        <p:nvPicPr>
          <p:cNvPr id="11" name="Picture 10">
            <a:extLst>
              <a:ext uri="{FF2B5EF4-FFF2-40B4-BE49-F238E27FC236}">
                <a16:creationId xmlns:a16="http://schemas.microsoft.com/office/drawing/2014/main" id="{B23BCF4C-E20D-984D-8584-712A9E738B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0350" y="2462210"/>
            <a:ext cx="4419521" cy="2562041"/>
          </a:xfrm>
          <a:prstGeom prst="rect">
            <a:avLst/>
          </a:prstGeom>
        </p:spPr>
      </p:pic>
      <p:pic>
        <p:nvPicPr>
          <p:cNvPr id="13" name="Picture 12">
            <a:extLst>
              <a:ext uri="{FF2B5EF4-FFF2-40B4-BE49-F238E27FC236}">
                <a16:creationId xmlns:a16="http://schemas.microsoft.com/office/drawing/2014/main" id="{637107DF-EEE2-A941-9DED-38353DF88D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5759" y="44567"/>
            <a:ext cx="2192009" cy="2479590"/>
          </a:xfrm>
          <a:prstGeom prst="rect">
            <a:avLst/>
          </a:prstGeom>
        </p:spPr>
      </p:pic>
      <p:sp>
        <p:nvSpPr>
          <p:cNvPr id="19" name="Date Placeholder 18">
            <a:extLst>
              <a:ext uri="{FF2B5EF4-FFF2-40B4-BE49-F238E27FC236}">
                <a16:creationId xmlns:a16="http://schemas.microsoft.com/office/drawing/2014/main" id="{B31CF944-DCC7-1445-87BD-0086ACF724A1}"/>
              </a:ext>
            </a:extLst>
          </p:cNvPr>
          <p:cNvSpPr>
            <a:spLocks noGrp="1"/>
          </p:cNvSpPr>
          <p:nvPr>
            <p:ph type="dt" sz="half" idx="10"/>
          </p:nvPr>
        </p:nvSpPr>
        <p:spPr/>
        <p:txBody>
          <a:bodyPr/>
          <a:lstStyle/>
          <a:p>
            <a:endParaRPr lang="en-US" dirty="0"/>
          </a:p>
        </p:txBody>
      </p:sp>
      <p:sp>
        <p:nvSpPr>
          <p:cNvPr id="20" name="Slide Number Placeholder 19">
            <a:extLst>
              <a:ext uri="{FF2B5EF4-FFF2-40B4-BE49-F238E27FC236}">
                <a16:creationId xmlns:a16="http://schemas.microsoft.com/office/drawing/2014/main" id="{FAFF377D-AE89-114D-9293-428BD4F04B3D}"/>
              </a:ext>
            </a:extLst>
          </p:cNvPr>
          <p:cNvSpPr>
            <a:spLocks noGrp="1"/>
          </p:cNvSpPr>
          <p:nvPr>
            <p:ph type="sldNum" sz="quarter" idx="12"/>
          </p:nvPr>
        </p:nvSpPr>
        <p:spPr/>
        <p:txBody>
          <a:bodyPr/>
          <a:lstStyle/>
          <a:p>
            <a:fld id="{BCC3066C-7D9C-43AE-863C-B082BB6A9375}" type="slidenum">
              <a:rPr lang="en-US" smtClean="0"/>
              <a:t>35</a:t>
            </a:fld>
            <a:endParaRPr lang="en-US"/>
          </a:p>
        </p:txBody>
      </p:sp>
    </p:spTree>
    <p:extLst>
      <p:ext uri="{BB962C8B-B14F-4D97-AF65-F5344CB8AC3E}">
        <p14:creationId xmlns:p14="http://schemas.microsoft.com/office/powerpoint/2010/main" val="28983083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205978"/>
            <a:ext cx="6172200" cy="251222"/>
          </a:xfrm>
        </p:spPr>
        <p:txBody>
          <a:bodyPr>
            <a:noAutofit/>
          </a:bodyPr>
          <a:lstStyle/>
          <a:p>
            <a:r>
              <a:rPr lang="en-US" sz="2100" dirty="0">
                <a:solidFill>
                  <a:srgbClr val="FF0000"/>
                </a:solidFill>
              </a:rPr>
              <a:t>C</a:t>
            </a:r>
            <a:r>
              <a:rPr lang="en-US" sz="2100" dirty="0"/>
              <a:t>ERN </a:t>
            </a:r>
            <a:r>
              <a:rPr lang="en-US" sz="2100" dirty="0">
                <a:solidFill>
                  <a:srgbClr val="FF0000"/>
                </a:solidFill>
              </a:rPr>
              <a:t>A</a:t>
            </a:r>
            <a:r>
              <a:rPr lang="en-US" sz="2100" dirty="0"/>
              <a:t>nalysis </a:t>
            </a:r>
            <a:r>
              <a:rPr lang="en-US" sz="2100" dirty="0">
                <a:solidFill>
                  <a:srgbClr val="FF0000"/>
                </a:solidFill>
              </a:rPr>
              <a:t>P</a:t>
            </a:r>
            <a:r>
              <a:rPr lang="en-US" sz="2100" dirty="0"/>
              <a:t>reservation and </a:t>
            </a:r>
            <a:r>
              <a:rPr lang="en-US" sz="2100" dirty="0">
                <a:solidFill>
                  <a:srgbClr val="FF0000"/>
                </a:solidFill>
              </a:rPr>
              <a:t>Re</a:t>
            </a:r>
            <a:r>
              <a:rPr lang="en-US" sz="2100" dirty="0"/>
              <a:t>usable </a:t>
            </a:r>
            <a:r>
              <a:rPr lang="en-US" sz="2100" dirty="0">
                <a:solidFill>
                  <a:srgbClr val="FF0000"/>
                </a:solidFill>
              </a:rPr>
              <a:t>Ana</a:t>
            </a:r>
            <a:r>
              <a:rPr lang="en-US" sz="2100" dirty="0"/>
              <a:t>lyses</a:t>
            </a:r>
          </a:p>
        </p:txBody>
      </p:sp>
      <p:sp>
        <p:nvSpPr>
          <p:cNvPr id="3" name="Content Placeholder 2"/>
          <p:cNvSpPr>
            <a:spLocks noGrp="1"/>
          </p:cNvSpPr>
          <p:nvPr>
            <p:ph idx="1"/>
          </p:nvPr>
        </p:nvSpPr>
        <p:spPr>
          <a:xfrm>
            <a:off x="1262649" y="1943102"/>
            <a:ext cx="2326739" cy="2285999"/>
          </a:xfrm>
        </p:spPr>
        <p:txBody>
          <a:bodyPr>
            <a:normAutofit fontScale="62500" lnSpcReduction="20000"/>
          </a:bodyPr>
          <a:lstStyle/>
          <a:p>
            <a:r>
              <a:rPr lang="en-US" dirty="0">
                <a:solidFill>
                  <a:srgbClr val="FF0000"/>
                </a:solidFill>
              </a:rPr>
              <a:t>CAP</a:t>
            </a:r>
            <a:r>
              <a:rPr lang="en-US" dirty="0"/>
              <a:t> : preserve analysis</a:t>
            </a:r>
          </a:p>
          <a:p>
            <a:pPr lvl="1"/>
            <a:r>
              <a:rPr lang="en-US" dirty="0">
                <a:hlinkClick r:id="rId3"/>
              </a:rPr>
              <a:t>http://analysispreservation.cern.ch/</a:t>
            </a:r>
            <a:r>
              <a:rPr lang="en-US" dirty="0"/>
              <a:t> </a:t>
            </a:r>
          </a:p>
          <a:p>
            <a:endParaRPr lang="en-US" dirty="0"/>
          </a:p>
          <a:p>
            <a:r>
              <a:rPr lang="en-US" dirty="0">
                <a:solidFill>
                  <a:srgbClr val="FF0000"/>
                </a:solidFill>
              </a:rPr>
              <a:t>REANA</a:t>
            </a:r>
            <a:r>
              <a:rPr lang="en-US" dirty="0"/>
              <a:t> : improve workflow</a:t>
            </a:r>
          </a:p>
          <a:p>
            <a:pPr lvl="1"/>
            <a:r>
              <a:rPr lang="en-US" dirty="0"/>
              <a:t>Run research data analyses on </a:t>
            </a:r>
            <a:r>
              <a:rPr lang="en-US" dirty="0" err="1"/>
              <a:t>containerised</a:t>
            </a:r>
            <a:r>
              <a:rPr lang="en-US" dirty="0"/>
              <a:t> compute clouds</a:t>
            </a:r>
          </a:p>
          <a:p>
            <a:pPr lvl="1"/>
            <a:r>
              <a:rPr lang="en-US" dirty="0">
                <a:hlinkClick r:id="rId4"/>
              </a:rPr>
              <a:t>http://reana.io/</a:t>
            </a:r>
            <a:r>
              <a:rPr lang="en-US" dirty="0"/>
              <a:t> </a:t>
            </a:r>
          </a:p>
          <a:p>
            <a:endParaRPr lang="en-US" dirty="0"/>
          </a:p>
        </p:txBody>
      </p:sp>
      <p:pic>
        <p:nvPicPr>
          <p:cNvPr id="6" name="Picture 5">
            <a:extLst>
              <a:ext uri="{FF2B5EF4-FFF2-40B4-BE49-F238E27FC236}">
                <a16:creationId xmlns:a16="http://schemas.microsoft.com/office/drawing/2014/main" id="{95485A1E-37F3-5F40-852F-55052C320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9979" y="481245"/>
            <a:ext cx="4061092" cy="2247862"/>
          </a:xfrm>
          <a:prstGeom prst="rect">
            <a:avLst/>
          </a:prstGeom>
        </p:spPr>
      </p:pic>
      <p:pic>
        <p:nvPicPr>
          <p:cNvPr id="11" name="Picture 10">
            <a:extLst>
              <a:ext uri="{FF2B5EF4-FFF2-40B4-BE49-F238E27FC236}">
                <a16:creationId xmlns:a16="http://schemas.microsoft.com/office/drawing/2014/main" id="{447FF441-32BD-1E45-BBFA-3AA66CC12D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9980" y="2704471"/>
            <a:ext cx="4000501" cy="2218765"/>
          </a:xfrm>
          <a:prstGeom prst="rect">
            <a:avLst/>
          </a:prstGeom>
        </p:spPr>
      </p:pic>
      <p:sp>
        <p:nvSpPr>
          <p:cNvPr id="12" name="Date Placeholder 11">
            <a:extLst>
              <a:ext uri="{FF2B5EF4-FFF2-40B4-BE49-F238E27FC236}">
                <a16:creationId xmlns:a16="http://schemas.microsoft.com/office/drawing/2014/main" id="{E508B8D9-5BFD-B64E-AEA4-A4D650964717}"/>
              </a:ext>
            </a:extLst>
          </p:cNvPr>
          <p:cNvSpPr>
            <a:spLocks noGrp="1"/>
          </p:cNvSpPr>
          <p:nvPr>
            <p:ph type="dt" sz="half" idx="10"/>
          </p:nvPr>
        </p:nvSpPr>
        <p:spPr/>
        <p:txBody>
          <a:bodyPr/>
          <a:lstStyle/>
          <a:p>
            <a:endParaRPr lang="en-US"/>
          </a:p>
        </p:txBody>
      </p:sp>
      <p:sp>
        <p:nvSpPr>
          <p:cNvPr id="13" name="Slide Number Placeholder 12">
            <a:extLst>
              <a:ext uri="{FF2B5EF4-FFF2-40B4-BE49-F238E27FC236}">
                <a16:creationId xmlns:a16="http://schemas.microsoft.com/office/drawing/2014/main" id="{3D7AB18E-D538-534F-B6B2-AAF0A0B16828}"/>
              </a:ext>
            </a:extLst>
          </p:cNvPr>
          <p:cNvSpPr>
            <a:spLocks noGrp="1"/>
          </p:cNvSpPr>
          <p:nvPr>
            <p:ph type="sldNum" sz="quarter" idx="12"/>
          </p:nvPr>
        </p:nvSpPr>
        <p:spPr/>
        <p:txBody>
          <a:bodyPr/>
          <a:lstStyle/>
          <a:p>
            <a:fld id="{BCC3066C-7D9C-43AE-863C-B082BB6A9375}" type="slidenum">
              <a:rPr lang="en-US" smtClean="0"/>
              <a:t>36</a:t>
            </a:fld>
            <a:endParaRPr lang="en-US"/>
          </a:p>
        </p:txBody>
      </p:sp>
      <p:pic>
        <p:nvPicPr>
          <p:cNvPr id="15" name="Picture 14">
            <a:extLst>
              <a:ext uri="{FF2B5EF4-FFF2-40B4-BE49-F238E27FC236}">
                <a16:creationId xmlns:a16="http://schemas.microsoft.com/office/drawing/2014/main" id="{48C51A30-2576-1740-8173-00853CA098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32931" y="628652"/>
            <a:ext cx="2055237" cy="1168664"/>
          </a:xfrm>
          <a:prstGeom prst="rect">
            <a:avLst/>
          </a:prstGeom>
        </p:spPr>
      </p:pic>
    </p:spTree>
    <p:extLst>
      <p:ext uri="{BB962C8B-B14F-4D97-AF65-F5344CB8AC3E}">
        <p14:creationId xmlns:p14="http://schemas.microsoft.com/office/powerpoint/2010/main" val="1950327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FC72A-A606-7347-B259-F5476D739330}"/>
              </a:ext>
            </a:extLst>
          </p:cNvPr>
          <p:cNvSpPr>
            <a:spLocks noGrp="1"/>
          </p:cNvSpPr>
          <p:nvPr>
            <p:ph type="title"/>
          </p:nvPr>
        </p:nvSpPr>
        <p:spPr/>
        <p:txBody>
          <a:bodyPr>
            <a:normAutofit/>
          </a:bodyPr>
          <a:lstStyle/>
          <a:p>
            <a:r>
              <a:rPr lang="en-GB" b="1" dirty="0"/>
              <a:t>The DPHEP 2020 Vision</a:t>
            </a:r>
            <a:endParaRPr lang="en-FR" dirty="0"/>
          </a:p>
        </p:txBody>
      </p:sp>
      <p:sp>
        <p:nvSpPr>
          <p:cNvPr id="3" name="Content Placeholder 2">
            <a:extLst>
              <a:ext uri="{FF2B5EF4-FFF2-40B4-BE49-F238E27FC236}">
                <a16:creationId xmlns:a16="http://schemas.microsoft.com/office/drawing/2014/main" id="{50552D74-1D7A-F241-9ECF-6825F6BB037F}"/>
              </a:ext>
            </a:extLst>
          </p:cNvPr>
          <p:cNvSpPr>
            <a:spLocks noGrp="1"/>
          </p:cNvSpPr>
          <p:nvPr>
            <p:ph idx="1"/>
          </p:nvPr>
        </p:nvSpPr>
        <p:spPr>
          <a:xfrm>
            <a:off x="457200" y="874513"/>
            <a:ext cx="8229600" cy="4063007"/>
          </a:xfrm>
        </p:spPr>
        <p:txBody>
          <a:bodyPr>
            <a:normAutofit fontScale="92500" lnSpcReduction="20000"/>
          </a:bodyPr>
          <a:lstStyle/>
          <a:p>
            <a:r>
              <a:rPr lang="en-GB" i="1" dirty="0"/>
              <a:t>The “vision” for DPHEP – first presented to ICFA </a:t>
            </a:r>
            <a:r>
              <a:rPr lang="en-GB" b="1" i="1" dirty="0">
                <a:solidFill>
                  <a:srgbClr val="FF0000"/>
                </a:solidFill>
              </a:rPr>
              <a:t>in February 2013 </a:t>
            </a:r>
            <a:r>
              <a:rPr lang="en-GB" i="1" dirty="0"/>
              <a:t>– a consists of the following key points: </a:t>
            </a:r>
          </a:p>
          <a:p>
            <a:pPr lvl="1"/>
            <a:r>
              <a:rPr lang="en-GB" dirty="0"/>
              <a:t>By 2020, all </a:t>
            </a:r>
            <a:r>
              <a:rPr lang="en-GB" b="1" dirty="0"/>
              <a:t>archived data </a:t>
            </a:r>
            <a:r>
              <a:rPr lang="en-GB" dirty="0"/>
              <a:t>– e.g. that described in DPHEP Blueprint, including LHC data – should be easily </a:t>
            </a:r>
            <a:r>
              <a:rPr lang="en-GB" b="1" dirty="0"/>
              <a:t>findable </a:t>
            </a:r>
            <a:r>
              <a:rPr lang="en-GB" dirty="0"/>
              <a:t>and fully </a:t>
            </a:r>
            <a:r>
              <a:rPr lang="en-GB" b="1" dirty="0"/>
              <a:t>usable </a:t>
            </a:r>
            <a:r>
              <a:rPr lang="en-GB" dirty="0"/>
              <a:t>by the </a:t>
            </a:r>
            <a:r>
              <a:rPr lang="en-GB" b="1" dirty="0"/>
              <a:t>designated communities </a:t>
            </a:r>
            <a:r>
              <a:rPr lang="en-GB" dirty="0"/>
              <a:t>with clear (Open) access policies and possibilities to annotate further </a:t>
            </a:r>
          </a:p>
          <a:p>
            <a:pPr lvl="1"/>
            <a:r>
              <a:rPr lang="en-GB" dirty="0"/>
              <a:t>Best practices, tools and services should be well run-in, fully documented and sustainable; built in common with </a:t>
            </a:r>
            <a:r>
              <a:rPr lang="en-GB" b="1" dirty="0"/>
              <a:t>other disciplines</a:t>
            </a:r>
            <a:r>
              <a:rPr lang="en-GB" dirty="0"/>
              <a:t>, based on standards </a:t>
            </a:r>
          </a:p>
          <a:p>
            <a:pPr lvl="1"/>
            <a:r>
              <a:rPr lang="en-GB" dirty="0"/>
              <a:t>There should be a </a:t>
            </a:r>
            <a:r>
              <a:rPr lang="en-GB" b="1" dirty="0"/>
              <a:t>DPHEP portal</a:t>
            </a:r>
            <a:r>
              <a:rPr lang="en-GB" dirty="0"/>
              <a:t>, through which data / tools accessed</a:t>
            </a:r>
          </a:p>
          <a:p>
            <a:pPr lvl="1"/>
            <a:r>
              <a:rPr lang="en-GB" b="1" dirty="0"/>
              <a:t>Clear targets &amp; metrics </a:t>
            </a:r>
            <a:r>
              <a:rPr lang="en-GB" dirty="0"/>
              <a:t>to measure the above should be agreed between </a:t>
            </a:r>
            <a:r>
              <a:rPr lang="en-GB" b="1" dirty="0"/>
              <a:t>Funding Agencies, Service Providers </a:t>
            </a:r>
            <a:r>
              <a:rPr lang="en-GB" dirty="0"/>
              <a:t>and the </a:t>
            </a:r>
            <a:r>
              <a:rPr lang="en-GB" b="1" dirty="0"/>
              <a:t>Experiments (Collaborations). </a:t>
            </a:r>
            <a:endParaRPr lang="en-GB" dirty="0"/>
          </a:p>
          <a:p>
            <a:pPr lvl="1"/>
            <a:r>
              <a:rPr lang="en-GB" dirty="0"/>
              <a:t>Although there is clearly much work still to be done, this vision looks both achievable and the timescale for realizing it has been significantly reduced through interactions with other (non-HEP) projects and communities. </a:t>
            </a:r>
          </a:p>
          <a:p>
            <a:endParaRPr lang="en-FR" dirty="0"/>
          </a:p>
        </p:txBody>
      </p:sp>
      <p:sp>
        <p:nvSpPr>
          <p:cNvPr id="4" name="Date Placeholder 3">
            <a:extLst>
              <a:ext uri="{FF2B5EF4-FFF2-40B4-BE49-F238E27FC236}">
                <a16:creationId xmlns:a16="http://schemas.microsoft.com/office/drawing/2014/main" id="{15582E04-C8AB-4445-806A-A6EBA5A94F56}"/>
              </a:ext>
            </a:extLst>
          </p:cNvPr>
          <p:cNvSpPr>
            <a:spLocks noGrp="1"/>
          </p:cNvSpPr>
          <p:nvPr>
            <p:ph type="dt" sz="half" idx="10"/>
          </p:nvPr>
        </p:nvSpPr>
        <p:spPr/>
        <p:txBody>
          <a:bodyPr/>
          <a:lstStyle/>
          <a:p>
            <a:endParaRPr lang="en-US" dirty="0">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4B38242D-6674-9646-BC45-424C09FE9C7F}"/>
              </a:ext>
            </a:extLst>
          </p:cNvPr>
          <p:cNvSpPr>
            <a:spLocks noGrp="1"/>
          </p:cNvSpPr>
          <p:nvPr>
            <p:ph type="sldNum" sz="quarter" idx="12"/>
          </p:nvPr>
        </p:nvSpPr>
        <p:spPr/>
        <p:txBody>
          <a:bodyPr/>
          <a:lstStyle/>
          <a:p>
            <a:fld id="{BCC3066C-7D9C-43AE-863C-B082BB6A9375}" type="slidenum">
              <a:rPr lang="en-US">
                <a:solidFill>
                  <a:prstClr val="black">
                    <a:tint val="75000"/>
                  </a:prstClr>
                </a:solidFill>
                <a:latin typeface="Calibri"/>
              </a:rPr>
              <a:pPr/>
              <a:t>37</a:t>
            </a:fld>
            <a:endParaRPr lang="en-US">
              <a:solidFill>
                <a:prstClr val="black">
                  <a:tint val="75000"/>
                </a:prstClr>
              </a:solidFill>
              <a:latin typeface="Calibri"/>
            </a:endParaRPr>
          </a:p>
        </p:txBody>
      </p:sp>
    </p:spTree>
    <p:extLst>
      <p:ext uri="{BB962C8B-B14F-4D97-AF65-F5344CB8AC3E}">
        <p14:creationId xmlns:p14="http://schemas.microsoft.com/office/powerpoint/2010/main" val="1955940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AF72993-D156-E443-9EEF-052DBF0E3194}"/>
              </a:ext>
            </a:extLst>
          </p:cNvPr>
          <p:cNvSpPr>
            <a:spLocks noGrp="1"/>
          </p:cNvSpPr>
          <p:nvPr>
            <p:ph idx="1"/>
          </p:nvPr>
        </p:nvSpPr>
        <p:spPr>
          <a:xfrm>
            <a:off x="5011864" y="457201"/>
            <a:ext cx="2931987" cy="4686300"/>
          </a:xfrm>
        </p:spPr>
        <p:txBody>
          <a:bodyPr>
            <a:normAutofit fontScale="47500" lnSpcReduction="20000"/>
          </a:bodyPr>
          <a:lstStyle/>
          <a:p>
            <a:pPr marL="214312" indent="-214312"/>
            <a:r>
              <a:rPr lang="en-GB" dirty="0"/>
              <a:t>According to the previsions from DPHEP initial documents and in agreement with the few projects observed in the past years, the direct investments in dedicated DP projects correspond to O(10) FTE-years with a very marginal investment in material </a:t>
            </a:r>
          </a:p>
          <a:p>
            <a:pPr marL="214312" indent="-214312"/>
            <a:endParaRPr lang="en-GB" dirty="0"/>
          </a:p>
          <a:p>
            <a:pPr marL="214312" indent="-214312"/>
            <a:r>
              <a:rPr lang="en-GB" dirty="0"/>
              <a:t>The C1 item can be compared with the total experimental costs that are, for the kind of collaborations considered here (HERA, BABAR etc.) of a few O(10</a:t>
            </a:r>
            <a:r>
              <a:rPr lang="en-GB" baseline="30000" dirty="0"/>
              <a:t>3</a:t>
            </a:r>
            <a:r>
              <a:rPr lang="en-GB" dirty="0"/>
              <a:t>) FTE-years (plus the constructions costs, usually corresponding to multi-hundred millions). </a:t>
            </a:r>
          </a:p>
          <a:p>
            <a:pPr marL="214312" indent="-214312"/>
            <a:endParaRPr lang="en-GB" dirty="0"/>
          </a:p>
          <a:p>
            <a:pPr marL="214312" indent="-214312"/>
            <a:r>
              <a:rPr lang="en-GB" dirty="0"/>
              <a:t>With this perspective, one can very approximately estimate that the investment in a DP project corresponds to at most a few per </a:t>
            </a:r>
            <a:r>
              <a:rPr lang="en-GB" dirty="0" err="1"/>
              <a:t>mille</a:t>
            </a:r>
            <a:r>
              <a:rPr lang="en-GB" dirty="0"/>
              <a:t> from the total cost of the experiment.</a:t>
            </a:r>
          </a:p>
          <a:p>
            <a:pPr marL="514347" lvl="1"/>
            <a:r>
              <a:rPr lang="en-GB" dirty="0"/>
              <a:t>C1= O(0,1%) </a:t>
            </a:r>
          </a:p>
          <a:p>
            <a:pPr marL="514347" lvl="1"/>
            <a:r>
              <a:rPr lang="en-GB" dirty="0"/>
              <a:t>B1= O(10%)</a:t>
            </a:r>
          </a:p>
          <a:p>
            <a:pPr marL="214312" indent="-214312"/>
            <a:endParaRPr lang="en-GB" dirty="0"/>
          </a:p>
          <a:p>
            <a:pPr marL="214312" indent="-214312"/>
            <a:r>
              <a:rPr lang="en-GB" dirty="0"/>
              <a:t>C1/B1 </a:t>
            </a:r>
            <a:r>
              <a:rPr lang="en-GB" dirty="0">
                <a:sym typeface="Wingdings" pitchFamily="2" charset="2"/>
              </a:rPr>
              <a:t> cost effective science</a:t>
            </a:r>
          </a:p>
          <a:p>
            <a:pPr marL="214312" indent="-214312"/>
            <a:endParaRPr lang="en-GB" dirty="0">
              <a:sym typeface="Wingdings" pitchFamily="2" charset="2"/>
            </a:endParaRPr>
          </a:p>
          <a:p>
            <a:pPr marL="214312" indent="-214312"/>
            <a:r>
              <a:rPr lang="en-GB" dirty="0">
                <a:sym typeface="Wingdings" pitchFamily="2" charset="2"/>
              </a:rPr>
              <a:t>Refinements possible</a:t>
            </a:r>
          </a:p>
          <a:p>
            <a:pPr marL="514348" lvl="1"/>
            <a:r>
              <a:rPr lang="en-GB" dirty="0">
                <a:sym typeface="Wingdings" pitchFamily="2" charset="2"/>
              </a:rPr>
              <a:t>make the exercise for Open data as well</a:t>
            </a:r>
            <a:endParaRPr lang="en-GB" dirty="0"/>
          </a:p>
          <a:p>
            <a:endParaRPr lang="en-FR" dirty="0"/>
          </a:p>
          <a:p>
            <a:endParaRPr lang="en-FR" dirty="0"/>
          </a:p>
        </p:txBody>
      </p:sp>
      <p:sp>
        <p:nvSpPr>
          <p:cNvPr id="4" name="Espace réservé de la date 3"/>
          <p:cNvSpPr>
            <a:spLocks noGrp="1"/>
          </p:cNvSpPr>
          <p:nvPr>
            <p:ph type="dt" sz="half" idx="10"/>
          </p:nvPr>
        </p:nvSpPr>
        <p:spPr/>
        <p:txBody>
          <a:bodyPr/>
          <a:lstStyle/>
          <a:p>
            <a:fld id="{19C44C76-F34B-4148-A6CA-B2EB318A203E}" type="datetime1">
              <a:rPr lang="en-US" smtClean="0"/>
              <a:t>6/18/24</a:t>
            </a:fld>
            <a:endParaRPr lang="fr-FR"/>
          </a:p>
        </p:txBody>
      </p:sp>
      <p:sp>
        <p:nvSpPr>
          <p:cNvPr id="5" name="Espace réservé du pied de page 4"/>
          <p:cNvSpPr>
            <a:spLocks noGrp="1"/>
          </p:cNvSpPr>
          <p:nvPr>
            <p:ph type="ftr" sz="quarter" idx="11"/>
          </p:nvPr>
        </p:nvSpPr>
        <p:spPr/>
        <p:txBody>
          <a:bodyPr/>
          <a:lstStyle/>
          <a:p>
            <a:r>
              <a:rPr lang="fr-FR"/>
              <a:t>DPHEP/ICFA</a:t>
            </a:r>
          </a:p>
        </p:txBody>
      </p:sp>
      <p:sp>
        <p:nvSpPr>
          <p:cNvPr id="6" name="Espace réservé du numéro de diapositive 5"/>
          <p:cNvSpPr>
            <a:spLocks noGrp="1"/>
          </p:cNvSpPr>
          <p:nvPr>
            <p:ph type="sldNum" sz="quarter" idx="12"/>
          </p:nvPr>
        </p:nvSpPr>
        <p:spPr/>
        <p:txBody>
          <a:bodyPr/>
          <a:lstStyle/>
          <a:p>
            <a:fld id="{2F276DBA-A1FC-F74B-96D9-35104F3A9E3F}" type="slidenum">
              <a:rPr lang="fr-FR" smtClean="0"/>
              <a:t>38</a:t>
            </a:fld>
            <a:endParaRPr lang="fr-FR"/>
          </a:p>
        </p:txBody>
      </p:sp>
      <p:sp>
        <p:nvSpPr>
          <p:cNvPr id="2" name="TextBox 1">
            <a:extLst>
              <a:ext uri="{FF2B5EF4-FFF2-40B4-BE49-F238E27FC236}">
                <a16:creationId xmlns:a16="http://schemas.microsoft.com/office/drawing/2014/main" id="{F330B5ED-8ACF-2440-8525-059656297439}"/>
              </a:ext>
            </a:extLst>
          </p:cNvPr>
          <p:cNvSpPr txBox="1"/>
          <p:nvPr/>
        </p:nvSpPr>
        <p:spPr>
          <a:xfrm>
            <a:off x="1314452" y="916833"/>
            <a:ext cx="1710212" cy="369332"/>
          </a:xfrm>
          <a:prstGeom prst="rect">
            <a:avLst/>
          </a:prstGeom>
          <a:noFill/>
        </p:spPr>
        <p:txBody>
          <a:bodyPr wrap="none" rtlCol="0">
            <a:spAutoFit/>
          </a:bodyPr>
          <a:lstStyle/>
          <a:p>
            <a:r>
              <a:rPr lang="en-FR" sz="1800" dirty="0"/>
              <a:t>2012 (blueprint)</a:t>
            </a:r>
          </a:p>
        </p:txBody>
      </p:sp>
      <p:graphicFrame>
        <p:nvGraphicFramePr>
          <p:cNvPr id="12" name="Group 28">
            <a:extLst>
              <a:ext uri="{FF2B5EF4-FFF2-40B4-BE49-F238E27FC236}">
                <a16:creationId xmlns:a16="http://schemas.microsoft.com/office/drawing/2014/main" id="{C23913D5-5CF7-3345-8E74-5342FCFE4BBC}"/>
              </a:ext>
            </a:extLst>
          </p:cNvPr>
          <p:cNvGraphicFramePr>
            <a:graphicFrameLocks noGrp="1"/>
          </p:cNvGraphicFramePr>
          <p:nvPr/>
        </p:nvGraphicFramePr>
        <p:xfrm>
          <a:off x="1448657" y="1257301"/>
          <a:ext cx="3429000" cy="2353467"/>
        </p:xfrm>
        <a:graphic>
          <a:graphicData uri="http://schemas.openxmlformats.org/drawingml/2006/table">
            <a:tbl>
              <a:tblPr/>
              <a:tblGrid>
                <a:gridCol w="1304449">
                  <a:extLst>
                    <a:ext uri="{9D8B030D-6E8A-4147-A177-3AD203B41FA5}">
                      <a16:colId xmlns:a16="http://schemas.microsoft.com/office/drawing/2014/main" val="20000"/>
                    </a:ext>
                  </a:extLst>
                </a:gridCol>
                <a:gridCol w="2124551">
                  <a:extLst>
                    <a:ext uri="{9D8B030D-6E8A-4147-A177-3AD203B41FA5}">
                      <a16:colId xmlns:a16="http://schemas.microsoft.com/office/drawing/2014/main" val="20001"/>
                    </a:ext>
                  </a:extLst>
                </a:gridCol>
              </a:tblGrid>
              <a:tr h="680242">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a:ln>
                            <a:noFill/>
                          </a:ln>
                          <a:solidFill>
                            <a:srgbClr val="FF0000"/>
                          </a:solidFill>
                          <a:effectLst/>
                          <a:latin typeface="Verdana" charset="0"/>
                          <a:ea typeface="ＭＳ Ｐゴシック" charset="0"/>
                          <a:cs typeface="MS Gothic" charset="0"/>
                        </a:rPr>
                        <a:t>Priority 1:</a:t>
                      </a:r>
                      <a:endParaRPr kumimoji="0" lang="en-US" sz="800" b="0" i="0" u="none" strike="noStrike" cap="none" normalizeH="0" baseline="0">
                        <a:ln>
                          <a:noFill/>
                        </a:ln>
                        <a:solidFill>
                          <a:srgbClr val="000080"/>
                        </a:solidFill>
                        <a:effectLst/>
                        <a:latin typeface="Verdana" charset="0"/>
                        <a:ea typeface="ＭＳ Ｐゴシック" charset="0"/>
                        <a:cs typeface="MS Gothic" charset="0"/>
                      </a:endParaRP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1" i="0" u="none" strike="noStrike" cap="none" normalizeH="0" baseline="0">
                          <a:ln>
                            <a:noFill/>
                          </a:ln>
                          <a:solidFill>
                            <a:srgbClr val="000080"/>
                          </a:solidFill>
                          <a:effectLst/>
                          <a:latin typeface="Verdana" charset="0"/>
                          <a:ea typeface="ＭＳ Ｐゴシック" charset="0"/>
                          <a:cs typeface="MS Gothic" charset="0"/>
                        </a:rPr>
                        <a:t>Local</a:t>
                      </a:r>
                      <a:r>
                        <a:rPr kumimoji="0" lang="en-US" sz="800" b="0" i="0" u="none" strike="noStrike" cap="none" normalizeH="0" baseline="0">
                          <a:ln>
                            <a:noFill/>
                          </a:ln>
                          <a:solidFill>
                            <a:srgbClr val="000080"/>
                          </a:solidFill>
                          <a:effectLst/>
                          <a:latin typeface="Verdana" charset="0"/>
                          <a:ea typeface="ＭＳ Ｐゴシック" charset="0"/>
                          <a:cs typeface="MS Gothic" charset="0"/>
                        </a:rPr>
                        <a:t> Action in experiments, laboratories</a:t>
                      </a:r>
                    </a:p>
                  </a:txBody>
                  <a:tcPr marL="63305" marR="63305" marT="34295" marB="342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Data preparation:1-3 </a:t>
                      </a:r>
                      <a:r>
                        <a:rPr kumimoji="0" lang="en-US" sz="700" b="0" i="0" u="none" strike="noStrike" cap="none" normalizeH="0" baseline="0" dirty="0">
                          <a:ln>
                            <a:noFill/>
                          </a:ln>
                          <a:solidFill>
                            <a:srgbClr val="000080"/>
                          </a:solidFill>
                          <a:effectLst/>
                          <a:latin typeface="Verdana" charset="0"/>
                          <a:ea typeface="ＭＳ Ｐゴシック" charset="0"/>
                          <a:cs typeface="MS Gothic" charset="0"/>
                        </a:rPr>
                        <a:t>FTE/</a:t>
                      </a:r>
                      <a:r>
                        <a:rPr kumimoji="0" lang="en-US" sz="700" b="0" i="0" u="none" strike="noStrike" cap="none" normalizeH="0" baseline="0" dirty="0" err="1">
                          <a:ln>
                            <a:noFill/>
                          </a:ln>
                          <a:solidFill>
                            <a:srgbClr val="000080"/>
                          </a:solidFill>
                          <a:effectLst/>
                          <a:latin typeface="Verdana" charset="0"/>
                          <a:ea typeface="ＭＳ Ｐゴシック" charset="0"/>
                          <a:cs typeface="MS Gothic" charset="0"/>
                        </a:rPr>
                        <a:t>expt</a:t>
                      </a:r>
                      <a:r>
                        <a:rPr kumimoji="0" lang="en-US" sz="700" b="0" i="0" u="none" strike="noStrike" cap="none" normalizeH="0" baseline="0" dirty="0">
                          <a:ln>
                            <a:noFill/>
                          </a:ln>
                          <a:solidFill>
                            <a:srgbClr val="000080"/>
                          </a:solidFill>
                          <a:effectLst/>
                          <a:latin typeface="Verdana" charset="0"/>
                          <a:ea typeface="ＭＳ Ｐゴシック" charset="0"/>
                          <a:cs typeface="MS Gothic" charset="0"/>
                        </a:rPr>
                        <a:t>/2-3 years</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Data archivists: 0.5-1 FTE /lab</a:t>
                      </a:r>
                    </a:p>
                  </a:txBody>
                  <a:tcPr marL="63305" marR="63305" marT="34295" marB="342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98789">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a:ln>
                            <a:noFill/>
                          </a:ln>
                          <a:solidFill>
                            <a:srgbClr val="FF0000"/>
                          </a:solidFill>
                          <a:effectLst/>
                          <a:latin typeface="Verdana" charset="0"/>
                          <a:ea typeface="ＭＳ Ｐゴシック" charset="0"/>
                          <a:cs typeface="MS Gothic" charset="0"/>
                        </a:rPr>
                        <a:t>Priority 2:</a:t>
                      </a:r>
                      <a:endParaRPr kumimoji="0" lang="en-US" sz="800" b="0" i="0" u="none" strike="noStrike" cap="none" normalizeH="0" baseline="0">
                        <a:ln>
                          <a:noFill/>
                        </a:ln>
                        <a:solidFill>
                          <a:srgbClr val="000080"/>
                        </a:solidFill>
                        <a:effectLst/>
                        <a:latin typeface="Verdana" charset="0"/>
                        <a:ea typeface="ＭＳ Ｐゴシック" charset="0"/>
                        <a:cs typeface="MS Gothic" charset="0"/>
                      </a:endParaRP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1" i="0" u="none" strike="noStrike" cap="none" normalizeH="0" baseline="0">
                          <a:ln>
                            <a:noFill/>
                          </a:ln>
                          <a:solidFill>
                            <a:srgbClr val="000080"/>
                          </a:solidFill>
                          <a:effectLst/>
                          <a:latin typeface="Verdana" charset="0"/>
                          <a:ea typeface="ＭＳ Ｐゴシック" charset="0"/>
                          <a:cs typeface="MS Gothic" charset="0"/>
                        </a:rPr>
                        <a:t>International</a:t>
                      </a:r>
                      <a:r>
                        <a:rPr kumimoji="0" lang="en-US" sz="800" b="0" i="0" u="none" strike="noStrike" cap="none" normalizeH="0" baseline="0">
                          <a:ln>
                            <a:noFill/>
                          </a:ln>
                          <a:solidFill>
                            <a:srgbClr val="000080"/>
                          </a:solidFill>
                          <a:effectLst/>
                          <a:latin typeface="Verdana" charset="0"/>
                          <a:ea typeface="ＭＳ Ｐゴシック" charset="0"/>
                          <a:cs typeface="MS Gothic" charset="0"/>
                        </a:rPr>
                        <a:t> organization</a:t>
                      </a:r>
                    </a:p>
                  </a:txBody>
                  <a:tcPr marL="63305" marR="63305" marT="34295" marB="342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Project Manager: </a:t>
                      </a:r>
                      <a:r>
                        <a:rPr kumimoji="0" lang="en-US" sz="800" b="1" i="0" u="none" strike="noStrike" cap="none" normalizeH="0" baseline="0" dirty="0">
                          <a:ln>
                            <a:noFill/>
                          </a:ln>
                          <a:solidFill>
                            <a:srgbClr val="000080"/>
                          </a:solidFill>
                          <a:effectLst/>
                          <a:latin typeface="Verdana" charset="0"/>
                          <a:ea typeface="ＭＳ Ｐゴシック" charset="0"/>
                          <a:cs typeface="MS Gothic" charset="0"/>
                        </a:rPr>
                        <a:t>1 FTE</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Technical support: 0.2 FTE</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Contributions from Labs: 0.2/lab </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(data archivists)</a:t>
                      </a:r>
                    </a:p>
                  </a:txBody>
                  <a:tcPr marL="63305" marR="63305" marT="34295" marB="342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85750">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a:ln>
                            <a:noFill/>
                          </a:ln>
                          <a:solidFill>
                            <a:srgbClr val="FF0000"/>
                          </a:solidFill>
                          <a:effectLst/>
                          <a:latin typeface="Verdana" charset="0"/>
                          <a:ea typeface="ＭＳ Ｐゴシック" charset="0"/>
                          <a:cs typeface="MS Gothic" charset="0"/>
                        </a:rPr>
                        <a:t>Priority 3:</a:t>
                      </a:r>
                      <a:endParaRPr kumimoji="0" lang="en-US" sz="800" b="0" i="0" u="none" strike="noStrike" cap="none" normalizeH="0" baseline="0">
                        <a:ln>
                          <a:noFill/>
                        </a:ln>
                        <a:solidFill>
                          <a:srgbClr val="000080"/>
                        </a:solidFill>
                        <a:effectLst/>
                        <a:latin typeface="Verdana" charset="0"/>
                        <a:ea typeface="ＭＳ Ｐゴシック" charset="0"/>
                        <a:cs typeface="MS Gothic" charset="0"/>
                      </a:endParaRP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1" i="0" u="none" strike="noStrike" cap="none" normalizeH="0" baseline="0">
                          <a:ln>
                            <a:noFill/>
                          </a:ln>
                          <a:solidFill>
                            <a:srgbClr val="000080"/>
                          </a:solidFill>
                          <a:effectLst/>
                          <a:latin typeface="Verdana" charset="0"/>
                          <a:ea typeface="ＭＳ Ｐゴシック" charset="0"/>
                          <a:cs typeface="MS Gothic" charset="0"/>
                        </a:rPr>
                        <a:t>Transverse</a:t>
                      </a:r>
                      <a:r>
                        <a:rPr kumimoji="0" lang="en-US" sz="800" b="0" i="0" u="none" strike="noStrike" cap="none" normalizeH="0" baseline="0">
                          <a:ln>
                            <a:noFill/>
                          </a:ln>
                          <a:solidFill>
                            <a:srgbClr val="000080"/>
                          </a:solidFill>
                          <a:effectLst/>
                          <a:latin typeface="Verdana" charset="0"/>
                          <a:ea typeface="ＭＳ Ｐゴシック" charset="0"/>
                          <a:cs typeface="MS Gothic" charset="0"/>
                        </a:rPr>
                        <a:t> Projects</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a:ln>
                            <a:noFill/>
                          </a:ln>
                          <a:solidFill>
                            <a:srgbClr val="000080"/>
                          </a:solidFill>
                          <a:effectLst/>
                          <a:latin typeface="Verdana" charset="0"/>
                          <a:ea typeface="ＭＳ Ｐゴシック" charset="0"/>
                          <a:cs typeface="MS Gothic" charset="0"/>
                        </a:rPr>
                        <a:t>(examples considered)</a:t>
                      </a:r>
                    </a:p>
                  </a:txBody>
                  <a:tcPr marL="63305" marR="63305" marT="34295" marB="3429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Project leaders: 1-2 FTE’s/projects</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r>
                        <a:rPr kumimoji="0" lang="en-US" sz="800" b="0" i="0" u="none" strike="noStrike" cap="none" normalizeH="0" baseline="0" dirty="0">
                          <a:ln>
                            <a:noFill/>
                          </a:ln>
                          <a:solidFill>
                            <a:srgbClr val="000080"/>
                          </a:solidFill>
                          <a:effectLst/>
                          <a:latin typeface="Verdana" charset="0"/>
                          <a:ea typeface="ＭＳ Ｐゴシック" charset="0"/>
                          <a:cs typeface="MS Gothic" charset="0"/>
                        </a:rPr>
                        <a:t>+ contributions from involved experiments 0.2 FTEs/expt. </a:t>
                      </a:r>
                    </a:p>
                    <a:p>
                      <a:pPr marL="0" marR="0" lvl="0" indent="0" algn="l" defTabSz="434975" rtl="0" eaLnBrk="1" fontAlgn="base" latinLnBrk="0" hangingPunct="0">
                        <a:lnSpc>
                          <a:spcPct val="102000"/>
                        </a:lnSpc>
                        <a:spcBef>
                          <a:spcPct val="0"/>
                        </a:spcBef>
                        <a:spcAft>
                          <a:spcPts val="925"/>
                        </a:spcAft>
                        <a:buClr>
                          <a:srgbClr val="FF0000"/>
                        </a:buClr>
                        <a:buSzPct val="100000"/>
                        <a:buFont typeface="Times" charset="0"/>
                        <a:buNone/>
                        <a:tabLst/>
                      </a:pPr>
                      <a:endParaRPr kumimoji="0" lang="en-US" sz="800" b="0" i="0" u="none" strike="noStrike" cap="none" normalizeH="0" baseline="0" dirty="0">
                        <a:ln>
                          <a:noFill/>
                        </a:ln>
                        <a:solidFill>
                          <a:srgbClr val="000080"/>
                        </a:solidFill>
                        <a:effectLst/>
                        <a:latin typeface="Verdana" charset="0"/>
                        <a:ea typeface="ＭＳ Ｐゴシック" charset="0"/>
                        <a:cs typeface="MS Gothic" charset="0"/>
                      </a:endParaRPr>
                    </a:p>
                  </a:txBody>
                  <a:tcPr marL="63305" marR="63305" marT="34295" marB="3429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04890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583FB-0390-DD48-B9B8-090C2A119D3A}"/>
              </a:ext>
            </a:extLst>
          </p:cNvPr>
          <p:cNvSpPr>
            <a:spLocks noGrp="1"/>
          </p:cNvSpPr>
          <p:nvPr>
            <p:ph type="title"/>
          </p:nvPr>
        </p:nvSpPr>
        <p:spPr/>
        <p:txBody>
          <a:bodyPr>
            <a:normAutofit/>
          </a:bodyPr>
          <a:lstStyle/>
          <a:p>
            <a:r>
              <a:rPr lang="en-FR" dirty="0"/>
              <a:t>Preserved and Open Data</a:t>
            </a:r>
          </a:p>
        </p:txBody>
      </p:sp>
      <p:sp>
        <p:nvSpPr>
          <p:cNvPr id="3" name="Content Placeholder 2">
            <a:extLst>
              <a:ext uri="{FF2B5EF4-FFF2-40B4-BE49-F238E27FC236}">
                <a16:creationId xmlns:a16="http://schemas.microsoft.com/office/drawing/2014/main" id="{3CEEC3EE-58E3-4F45-BF99-982D68F92ECF}"/>
              </a:ext>
            </a:extLst>
          </p:cNvPr>
          <p:cNvSpPr>
            <a:spLocks noGrp="1"/>
          </p:cNvSpPr>
          <p:nvPr>
            <p:ph idx="1"/>
          </p:nvPr>
        </p:nvSpPr>
        <p:spPr>
          <a:xfrm>
            <a:off x="457200" y="962759"/>
            <a:ext cx="8229600" cy="3613638"/>
          </a:xfrm>
        </p:spPr>
        <p:txBody>
          <a:bodyPr>
            <a:normAutofit fontScale="92500" lnSpcReduction="20000"/>
          </a:bodyPr>
          <a:lstStyle/>
          <a:p>
            <a:pPr marL="0" indent="0">
              <a:buNone/>
            </a:pPr>
            <a:endParaRPr lang="en-FR" dirty="0"/>
          </a:p>
          <a:p>
            <a:pPr marL="214312" indent="-214312"/>
            <a:r>
              <a:rPr lang="en-FR" dirty="0"/>
              <a:t>Planning for preserved data improves the design of running and future experiments</a:t>
            </a:r>
          </a:p>
          <a:p>
            <a:pPr marL="214312" indent="-214312"/>
            <a:endParaRPr lang="en-FR" dirty="0"/>
          </a:p>
          <a:p>
            <a:pPr marL="214312" indent="-214312"/>
            <a:r>
              <a:rPr lang="en-FR" dirty="0"/>
              <a:t>DP relies on and stimulates cutting-edge technology developments </a:t>
            </a:r>
          </a:p>
          <a:p>
            <a:pPr marL="514347" lvl="1"/>
            <a:endParaRPr lang="en-FR" dirty="0"/>
          </a:p>
          <a:p>
            <a:pPr marL="214312" indent="-214312"/>
            <a:r>
              <a:rPr lang="en-FR" dirty="0"/>
              <a:t>DP is strongly linked to </a:t>
            </a:r>
            <a:r>
              <a:rPr lang="en-FR" b="1" dirty="0"/>
              <a:t>Open S</a:t>
            </a:r>
            <a:r>
              <a:rPr lang="en-GB" b="1" dirty="0"/>
              <a:t>c</a:t>
            </a:r>
            <a:r>
              <a:rPr lang="en-FR" b="1" dirty="0"/>
              <a:t>ience and FAIR </a:t>
            </a:r>
            <a:r>
              <a:rPr lang="en-FR" dirty="0"/>
              <a:t>data paradigms</a:t>
            </a:r>
          </a:p>
          <a:p>
            <a:pPr lvl="1">
              <a:buFont typeface="Arial" panose="020B0604020202020204" pitchFamily="34" charset="0"/>
              <a:buChar char="•"/>
            </a:pPr>
            <a:endParaRPr lang="en-FR" dirty="0"/>
          </a:p>
          <a:p>
            <a:r>
              <a:rPr lang="en-FR" dirty="0"/>
              <a:t>Examples: </a:t>
            </a:r>
          </a:p>
          <a:p>
            <a:pPr lvl="1"/>
            <a:r>
              <a:rPr lang="en-FR" dirty="0"/>
              <a:t>CERN Open Data Portal, Analysis Preservation (CAP), Reusable Analyses (ReAna), cernvm, key4hep etc.</a:t>
            </a:r>
          </a:p>
          <a:p>
            <a:endParaRPr lang="en-FR" dirty="0"/>
          </a:p>
        </p:txBody>
      </p:sp>
      <p:sp>
        <p:nvSpPr>
          <p:cNvPr id="4" name="Date Placeholder 3">
            <a:extLst>
              <a:ext uri="{FF2B5EF4-FFF2-40B4-BE49-F238E27FC236}">
                <a16:creationId xmlns:a16="http://schemas.microsoft.com/office/drawing/2014/main" id="{0CF65BD4-D3D0-164A-A291-2C7D6CC32A5A}"/>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955BFA0E-3F57-944B-90C6-10AC67A2E3F4}"/>
              </a:ext>
            </a:extLst>
          </p:cNvPr>
          <p:cNvSpPr>
            <a:spLocks noGrp="1"/>
          </p:cNvSpPr>
          <p:nvPr>
            <p:ph type="sldNum" sz="quarter" idx="12"/>
          </p:nvPr>
        </p:nvSpPr>
        <p:spPr/>
        <p:txBody>
          <a:bodyPr/>
          <a:lstStyle/>
          <a:p>
            <a:fld id="{BCC3066C-7D9C-43AE-863C-B082BB6A9375}" type="slidenum">
              <a:rPr lang="en-US" smtClean="0"/>
              <a:t>39</a:t>
            </a:fld>
            <a:endParaRPr lang="en-US"/>
          </a:p>
        </p:txBody>
      </p:sp>
    </p:spTree>
    <p:extLst>
      <p:ext uri="{BB962C8B-B14F-4D97-AF65-F5344CB8AC3E}">
        <p14:creationId xmlns:p14="http://schemas.microsoft.com/office/powerpoint/2010/main" val="543994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810BC-B19F-BC43-A747-432C816AC406}"/>
              </a:ext>
            </a:extLst>
          </p:cNvPr>
          <p:cNvSpPr>
            <a:spLocks noGrp="1"/>
          </p:cNvSpPr>
          <p:nvPr>
            <p:ph type="title"/>
          </p:nvPr>
        </p:nvSpPr>
        <p:spPr/>
        <p:txBody>
          <a:bodyPr/>
          <a:lstStyle/>
          <a:p>
            <a:r>
              <a:rPr lang="en-FR" dirty="0"/>
              <a:t>Guidance into data complexity</a:t>
            </a:r>
          </a:p>
        </p:txBody>
      </p:sp>
      <p:sp>
        <p:nvSpPr>
          <p:cNvPr id="3" name="Content Placeholder 2">
            <a:extLst>
              <a:ext uri="{FF2B5EF4-FFF2-40B4-BE49-F238E27FC236}">
                <a16:creationId xmlns:a16="http://schemas.microsoft.com/office/drawing/2014/main" id="{614AE095-8951-CD4C-B339-C70D7DA2439D}"/>
              </a:ext>
            </a:extLst>
          </p:cNvPr>
          <p:cNvSpPr>
            <a:spLocks noGrp="1"/>
          </p:cNvSpPr>
          <p:nvPr>
            <p:ph idx="1"/>
          </p:nvPr>
        </p:nvSpPr>
        <p:spPr>
          <a:xfrm>
            <a:off x="2286000" y="3649216"/>
            <a:ext cx="3200400" cy="1647146"/>
          </a:xfrm>
        </p:spPr>
        <p:txBody>
          <a:bodyPr>
            <a:normAutofit/>
          </a:bodyPr>
          <a:lstStyle/>
          <a:p>
            <a:pPr marL="0" indent="0">
              <a:buNone/>
            </a:pPr>
            <a:r>
              <a:rPr lang="en-FR" sz="1050" b="1" dirty="0"/>
              <a:t>CMS 2012</a:t>
            </a:r>
          </a:p>
        </p:txBody>
      </p:sp>
      <p:sp>
        <p:nvSpPr>
          <p:cNvPr id="4" name="Date Placeholder 3">
            <a:extLst>
              <a:ext uri="{FF2B5EF4-FFF2-40B4-BE49-F238E27FC236}">
                <a16:creationId xmlns:a16="http://schemas.microsoft.com/office/drawing/2014/main" id="{639642B1-5EDE-E342-8A52-01F59B847EDB}"/>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D97BAEDA-932B-3C42-8E39-B471327EF071}"/>
              </a:ext>
            </a:extLst>
          </p:cNvPr>
          <p:cNvSpPr>
            <a:spLocks noGrp="1"/>
          </p:cNvSpPr>
          <p:nvPr>
            <p:ph type="sldNum" sz="quarter" idx="12"/>
          </p:nvPr>
        </p:nvSpPr>
        <p:spPr/>
        <p:txBody>
          <a:bodyPr/>
          <a:lstStyle/>
          <a:p>
            <a:fld id="{BCC3066C-7D9C-43AE-863C-B082BB6A9375}" type="slidenum">
              <a:rPr lang="en-US" smtClean="0"/>
              <a:t>4</a:t>
            </a:fld>
            <a:endParaRPr lang="en-US"/>
          </a:p>
        </p:txBody>
      </p:sp>
      <p:graphicFrame>
        <p:nvGraphicFramePr>
          <p:cNvPr id="7" name="Group 133">
            <a:extLst>
              <a:ext uri="{FF2B5EF4-FFF2-40B4-BE49-F238E27FC236}">
                <a16:creationId xmlns:a16="http://schemas.microsoft.com/office/drawing/2014/main" id="{6D6BF3B7-A057-BD49-A65C-D9CF54CA678A}"/>
              </a:ext>
            </a:extLst>
          </p:cNvPr>
          <p:cNvGraphicFramePr>
            <a:graphicFrameLocks noGrp="1"/>
          </p:cNvGraphicFramePr>
          <p:nvPr/>
        </p:nvGraphicFramePr>
        <p:xfrm>
          <a:off x="2129586" y="1021225"/>
          <a:ext cx="4943061" cy="1764927"/>
        </p:xfrm>
        <a:graphic>
          <a:graphicData uri="http://schemas.openxmlformats.org/drawingml/2006/table">
            <a:tbl>
              <a:tblPr/>
              <a:tblGrid>
                <a:gridCol w="162560">
                  <a:extLst>
                    <a:ext uri="{9D8B030D-6E8A-4147-A177-3AD203B41FA5}">
                      <a16:colId xmlns:a16="http://schemas.microsoft.com/office/drawing/2014/main" val="20000"/>
                    </a:ext>
                  </a:extLst>
                </a:gridCol>
                <a:gridCol w="2070596">
                  <a:extLst>
                    <a:ext uri="{9D8B030D-6E8A-4147-A177-3AD203B41FA5}">
                      <a16:colId xmlns:a16="http://schemas.microsoft.com/office/drawing/2014/main" val="20001"/>
                    </a:ext>
                  </a:extLst>
                </a:gridCol>
                <a:gridCol w="1683426">
                  <a:extLst>
                    <a:ext uri="{9D8B030D-6E8A-4147-A177-3AD203B41FA5}">
                      <a16:colId xmlns:a16="http://schemas.microsoft.com/office/drawing/2014/main" val="20002"/>
                    </a:ext>
                  </a:extLst>
                </a:gridCol>
                <a:gridCol w="1026479">
                  <a:extLst>
                    <a:ext uri="{9D8B030D-6E8A-4147-A177-3AD203B41FA5}">
                      <a16:colId xmlns:a16="http://schemas.microsoft.com/office/drawing/2014/main" val="20003"/>
                    </a:ext>
                  </a:extLst>
                </a:gridCol>
              </a:tblGrid>
              <a:tr h="210094">
                <a:tc gridSpan="2">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1" i="0" u="none" strike="noStrike" cap="none" normalizeH="0" baseline="0" dirty="0">
                          <a:ln>
                            <a:noFill/>
                          </a:ln>
                          <a:solidFill>
                            <a:srgbClr val="000080"/>
                          </a:solidFill>
                          <a:effectLst/>
                          <a:latin typeface="Arial" charset="0"/>
                          <a:ea typeface="ＭＳ Ｐゴシック" charset="0"/>
                        </a:rPr>
                        <a:t>Preservation Model</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1" i="0" u="none" strike="noStrike" cap="none" normalizeH="0" baseline="0" dirty="0">
                          <a:ln>
                            <a:noFill/>
                          </a:ln>
                          <a:solidFill>
                            <a:srgbClr val="000080"/>
                          </a:solidFill>
                          <a:effectLst/>
                          <a:latin typeface="Arial" charset="0"/>
                          <a:ea typeface="ＭＳ Ｐゴシック" charset="0"/>
                        </a:rPr>
                        <a:t>Use Case</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endParaRPr kumimoji="0" lang="en-GB" sz="900" b="1" i="0" u="none" strike="noStrike" cap="none" normalizeH="0" baseline="0" dirty="0">
                        <a:ln>
                          <a:noFill/>
                        </a:ln>
                        <a:solidFill>
                          <a:srgbClr val="000080"/>
                        </a:solidFill>
                        <a:effectLst/>
                        <a:latin typeface="Arial" charset="0"/>
                        <a:ea typeface="ＭＳ Ｐゴシック" charset="0"/>
                      </a:endParaRPr>
                    </a:p>
                  </a:txBody>
                  <a:tcPr marL="68580" marR="68580" marT="34295" marB="34295" anchor="ctr" horzOverflow="overflow">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9944">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1</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8E00">
                        <a:lumMod val="20000"/>
                        <a:lumOff val="8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Provide additional documentation</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8E00">
                        <a:lumMod val="20000"/>
                        <a:lumOff val="8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Publication related info search</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8E00">
                        <a:lumMod val="20000"/>
                        <a:lumOff val="8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1" i="0" u="none" strike="noStrike" cap="none" normalizeH="0" baseline="0" dirty="0">
                          <a:ln>
                            <a:noFill/>
                          </a:ln>
                          <a:solidFill>
                            <a:srgbClr val="000080"/>
                          </a:solidFill>
                          <a:effectLst/>
                          <a:latin typeface="Arial" charset="0"/>
                          <a:ea typeface="ＭＳ Ｐゴシック" charset="0"/>
                        </a:rPr>
                        <a:t>Documentation</a:t>
                      </a:r>
                    </a:p>
                  </a:txBody>
                  <a:tcPr marL="68580" marR="68580" marT="34295" marB="34295" anchor="ctr" horzOverflow="overflow">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28E00">
                        <a:lumMod val="20000"/>
                        <a:lumOff val="80000"/>
                      </a:srgbClr>
                    </a:solidFill>
                  </a:tcPr>
                </a:tc>
                <a:extLst>
                  <a:ext uri="{0D108BD9-81ED-4DB2-BD59-A6C34878D82A}">
                    <a16:rowId xmlns:a16="http://schemas.microsoft.com/office/drawing/2014/main" val="10001"/>
                  </a:ext>
                </a:extLst>
              </a:tr>
              <a:tr h="357110">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2</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lumMod val="85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Preserve the data in a simplified format</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lumMod val="85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Outreach, simple analyses</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lumMod val="85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1" i="0" u="none" strike="noStrike" cap="none" normalizeH="0" baseline="0" dirty="0">
                          <a:ln>
                            <a:noFill/>
                          </a:ln>
                          <a:solidFill>
                            <a:srgbClr val="000080"/>
                          </a:solidFill>
                          <a:effectLst/>
                          <a:latin typeface="Arial" charset="0"/>
                          <a:ea typeface="ＭＳ Ｐゴシック" charset="0"/>
                        </a:rPr>
                        <a:t>Outreach, reanalysis</a:t>
                      </a:r>
                    </a:p>
                  </a:txBody>
                  <a:tcPr marL="68580" marR="68580" marT="34295" marB="34295" anchor="ctr" horzOverflow="overflow">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FFFFF">
                        <a:lumMod val="85000"/>
                      </a:srgbClr>
                    </a:solidFill>
                  </a:tcPr>
                </a:tc>
                <a:extLst>
                  <a:ext uri="{0D108BD9-81ED-4DB2-BD59-A6C34878D82A}">
                    <a16:rowId xmlns:a16="http://schemas.microsoft.com/office/drawing/2014/main" val="10002"/>
                  </a:ext>
                </a:extLst>
              </a:tr>
              <a:tr h="357158">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3</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Preserve the analysis level software and data format</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Full scientific analysis, based on the existing reconstruction</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rowSpan="2">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1" i="0" u="none" strike="noStrike" cap="none" normalizeH="0" baseline="0" dirty="0">
                          <a:ln>
                            <a:noFill/>
                          </a:ln>
                          <a:solidFill>
                            <a:srgbClr val="000080"/>
                          </a:solidFill>
                          <a:effectLst/>
                          <a:latin typeface="Arial" charset="0"/>
                          <a:ea typeface="ＭＳ Ｐゴシック" charset="0"/>
                        </a:rPr>
                        <a:t>Technical Preservation Projects</a:t>
                      </a:r>
                    </a:p>
                  </a:txBody>
                  <a:tcPr marL="68580" marR="68580" marT="34295" marB="34295" anchor="ctr" horzOverflow="overflow">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rgbClr val="00A5EB">
                        <a:lumMod val="40000"/>
                        <a:lumOff val="60000"/>
                      </a:srgbClr>
                    </a:solidFill>
                  </a:tcPr>
                </a:tc>
                <a:extLst>
                  <a:ext uri="{0D108BD9-81ED-4DB2-BD59-A6C34878D82A}">
                    <a16:rowId xmlns:a16="http://schemas.microsoft.com/office/drawing/2014/main" val="10003"/>
                  </a:ext>
                </a:extLst>
              </a:tr>
              <a:tr h="490621">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a:ln>
                            <a:noFill/>
                          </a:ln>
                          <a:solidFill>
                            <a:schemeClr val="tx1"/>
                          </a:solidFill>
                          <a:effectLst/>
                          <a:latin typeface="Arial" charset="0"/>
                          <a:ea typeface="ＭＳ Ｐゴシック" charset="0"/>
                        </a:rPr>
                        <a:t>4</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Preserve the reconstruction and simulation software as well as the basic level data  </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a:txBody>
                    <a:bodyPr/>
                    <a:lstStyle>
                      <a:lvl1pPr marL="0" algn="l" defTabSz="914400" rtl="0" eaLnBrk="1" latinLnBrk="0" hangingPunct="1">
                        <a:defRPr sz="1800" kern="1200">
                          <a:solidFill>
                            <a:schemeClr val="tx1"/>
                          </a:solidFill>
                          <a:latin typeface="Arial"/>
                          <a:ea typeface="ＭＳ Ｐゴシック"/>
                        </a:defRPr>
                      </a:lvl1pPr>
                      <a:lvl2pPr marL="457200" algn="l" defTabSz="914400" rtl="0" eaLnBrk="1" latinLnBrk="0" hangingPunct="1">
                        <a:defRPr sz="1800" kern="1200">
                          <a:solidFill>
                            <a:schemeClr val="tx1"/>
                          </a:solidFill>
                          <a:latin typeface="Arial"/>
                          <a:ea typeface="ＭＳ Ｐゴシック"/>
                        </a:defRPr>
                      </a:lvl2pPr>
                      <a:lvl3pPr marL="914400" algn="l" defTabSz="914400" rtl="0" eaLnBrk="1" latinLnBrk="0" hangingPunct="1">
                        <a:defRPr sz="1800" kern="1200">
                          <a:solidFill>
                            <a:schemeClr val="tx1"/>
                          </a:solidFill>
                          <a:latin typeface="Arial"/>
                          <a:ea typeface="ＭＳ Ｐゴシック"/>
                        </a:defRPr>
                      </a:lvl3pPr>
                      <a:lvl4pPr marL="1371600" algn="l" defTabSz="914400" rtl="0" eaLnBrk="1" latinLnBrk="0" hangingPunct="1">
                        <a:defRPr sz="1800" kern="1200">
                          <a:solidFill>
                            <a:schemeClr val="tx1"/>
                          </a:solidFill>
                          <a:latin typeface="Arial"/>
                          <a:ea typeface="ＭＳ Ｐゴシック"/>
                        </a:defRPr>
                      </a:lvl4pPr>
                      <a:lvl5pPr marL="1828800" algn="l" defTabSz="914400" rtl="0" eaLnBrk="1" latinLnBrk="0" hangingPunct="1">
                        <a:defRPr sz="1800" kern="1200">
                          <a:solidFill>
                            <a:schemeClr val="tx1"/>
                          </a:solidFill>
                          <a:latin typeface="Arial"/>
                          <a:ea typeface="ＭＳ Ｐゴシック"/>
                        </a:defRPr>
                      </a:lvl5pPr>
                      <a:lvl6pPr marL="2286000" algn="l" defTabSz="914400" rtl="0" eaLnBrk="1" latinLnBrk="0" hangingPunct="1">
                        <a:defRPr sz="1800" kern="1200">
                          <a:solidFill>
                            <a:schemeClr val="tx1"/>
                          </a:solidFill>
                          <a:latin typeface="Arial"/>
                          <a:ea typeface="ＭＳ Ｐゴシック"/>
                        </a:defRPr>
                      </a:lvl6pPr>
                      <a:lvl7pPr marL="2743200" algn="l" defTabSz="914400" rtl="0" eaLnBrk="1" latinLnBrk="0" hangingPunct="1">
                        <a:defRPr sz="1800" kern="1200">
                          <a:solidFill>
                            <a:schemeClr val="tx1"/>
                          </a:solidFill>
                          <a:latin typeface="Arial"/>
                          <a:ea typeface="ＭＳ Ｐゴシック"/>
                        </a:defRPr>
                      </a:lvl7pPr>
                      <a:lvl8pPr marL="3200400" algn="l" defTabSz="914400" rtl="0" eaLnBrk="1" latinLnBrk="0" hangingPunct="1">
                        <a:defRPr sz="1800" kern="1200">
                          <a:solidFill>
                            <a:schemeClr val="tx1"/>
                          </a:solidFill>
                          <a:latin typeface="Arial"/>
                          <a:ea typeface="ＭＳ Ｐゴシック"/>
                        </a:defRPr>
                      </a:lvl8pPr>
                      <a:lvl9pPr marL="3657600" algn="l" defTabSz="914400" rtl="0" eaLnBrk="1" latinLnBrk="0" hangingPunct="1">
                        <a:defRPr sz="1800" kern="1200">
                          <a:solidFill>
                            <a:schemeClr val="tx1"/>
                          </a:solidFill>
                          <a:latin typeface="Arial"/>
                          <a:ea typeface="ＭＳ Ｐゴシック"/>
                        </a:defRPr>
                      </a:lvl9p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r>
                        <a:rPr kumimoji="0" lang="en-GB" sz="900" b="0" i="0" u="none" strike="noStrike" cap="none" normalizeH="0" baseline="0" dirty="0">
                          <a:ln>
                            <a:noFill/>
                          </a:ln>
                          <a:solidFill>
                            <a:schemeClr val="tx1"/>
                          </a:solidFill>
                          <a:effectLst/>
                          <a:latin typeface="Arial" charset="0"/>
                          <a:ea typeface="ＭＳ Ｐゴシック" charset="0"/>
                        </a:rPr>
                        <a:t>Retain the full potential of the experimental data</a:t>
                      </a:r>
                    </a:p>
                  </a:txBody>
                  <a:tcPr marL="68580" marR="68580" marT="34295" marB="34295" anchor="ctr" horzOverflow="overflow">
                    <a:lnL w="127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00A5EB">
                        <a:lumMod val="40000"/>
                        <a:lumOff val="60000"/>
                      </a:srgbClr>
                    </a:solidFill>
                  </a:tcPr>
                </a:tc>
                <a:tc vMerge="1">
                  <a:txBody>
                    <a:bodyPr/>
                    <a:lstStyle/>
                    <a:p>
                      <a:pPr marL="0" marR="0" lvl="0" indent="0" algn="l" defTabSz="914400" rtl="0" eaLnBrk="1" fontAlgn="base" latinLnBrk="0" hangingPunct="1">
                        <a:lnSpc>
                          <a:spcPct val="100000"/>
                        </a:lnSpc>
                        <a:spcBef>
                          <a:spcPct val="0"/>
                        </a:spcBef>
                        <a:spcAft>
                          <a:spcPct val="50000"/>
                        </a:spcAft>
                        <a:buClr>
                          <a:srgbClr val="F28E00"/>
                        </a:buClr>
                        <a:buSzTx/>
                        <a:buFont typeface="Arial Black" charset="0"/>
                        <a:buNone/>
                        <a:tabLst/>
                      </a:pPr>
                      <a:endParaRPr kumimoji="0" lang="en-GB" sz="1400" b="0" i="0" u="none" strike="noStrike" cap="none" normalizeH="0" baseline="0" dirty="0">
                        <a:ln>
                          <a:noFill/>
                        </a:ln>
                        <a:solidFill>
                          <a:schemeClr val="tx1"/>
                        </a:solidFill>
                        <a:effectLst/>
                        <a:latin typeface="Arial" charset="0"/>
                        <a:ea typeface="ＭＳ Ｐゴシック"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pic>
        <p:nvPicPr>
          <p:cNvPr id="14" name="Image 7" descr="Screen shot 2011-06-20 at 12.27.45 AM.png">
            <a:extLst>
              <a:ext uri="{FF2B5EF4-FFF2-40B4-BE49-F238E27FC236}">
                <a16:creationId xmlns:a16="http://schemas.microsoft.com/office/drawing/2014/main" id="{AF482D18-4820-5C4D-A989-E6F0E11F7F25}"/>
              </a:ext>
            </a:extLst>
          </p:cNvPr>
          <p:cNvPicPr>
            <a:picLocks noChangeAspect="1"/>
          </p:cNvPicPr>
          <p:nvPr/>
        </p:nvPicPr>
        <p:blipFill>
          <a:blip r:embed="rId2">
            <a:extLst>
              <a:ext uri="{28A0092B-C50C-407E-A947-70E740481C1C}">
                <a14:useLocalDpi xmlns:a14="http://schemas.microsoft.com/office/drawing/2010/main" val="0"/>
              </a:ext>
            </a:extLst>
          </a:blip>
          <a:srcRect r="1003"/>
          <a:stretch>
            <a:fillRect/>
          </a:stretch>
        </p:blipFill>
        <p:spPr bwMode="auto">
          <a:xfrm>
            <a:off x="2909385" y="2914380"/>
            <a:ext cx="3377116" cy="21033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915215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F5893-3767-F74B-ACC7-B6C2A56A9104}"/>
              </a:ext>
            </a:extLst>
          </p:cNvPr>
          <p:cNvSpPr>
            <a:spLocks noGrp="1"/>
          </p:cNvSpPr>
          <p:nvPr>
            <p:ph type="title"/>
          </p:nvPr>
        </p:nvSpPr>
        <p:spPr/>
        <p:txBody>
          <a:bodyPr/>
          <a:lstStyle/>
          <a:p>
            <a:r>
              <a:rPr lang="en-FR" dirty="0"/>
              <a:t>A word on </a:t>
            </a:r>
            <a:r>
              <a:rPr lang="en-FR" i="1" dirty="0"/>
              <a:t>FAIR</a:t>
            </a:r>
          </a:p>
        </p:txBody>
      </p:sp>
      <p:sp>
        <p:nvSpPr>
          <p:cNvPr id="3" name="Content Placeholder 2">
            <a:extLst>
              <a:ext uri="{FF2B5EF4-FFF2-40B4-BE49-F238E27FC236}">
                <a16:creationId xmlns:a16="http://schemas.microsoft.com/office/drawing/2014/main" id="{1FC8ECC9-8CF5-1146-98B8-B885181A50B9}"/>
              </a:ext>
            </a:extLst>
          </p:cNvPr>
          <p:cNvSpPr>
            <a:spLocks noGrp="1"/>
          </p:cNvSpPr>
          <p:nvPr>
            <p:ph idx="1"/>
          </p:nvPr>
        </p:nvSpPr>
        <p:spPr>
          <a:xfrm>
            <a:off x="1485900" y="971550"/>
            <a:ext cx="6172200" cy="4000500"/>
          </a:xfrm>
        </p:spPr>
        <p:txBody>
          <a:bodyPr>
            <a:normAutofit fontScale="77500" lnSpcReduction="20000"/>
          </a:bodyPr>
          <a:lstStyle/>
          <a:p>
            <a:r>
              <a:rPr lang="en-GB" dirty="0"/>
              <a:t>The DPHEP objectives (2012) intrinsically comply with what has became to be known as FAIR principles (2016)</a:t>
            </a:r>
          </a:p>
          <a:p>
            <a:r>
              <a:rPr lang="en-GB" dirty="0"/>
              <a:t>Indeed, the data has to be </a:t>
            </a:r>
          </a:p>
          <a:p>
            <a:pPr lvl="1"/>
            <a:r>
              <a:rPr lang="en-GB" dirty="0"/>
              <a:t>easy to find (F) </a:t>
            </a:r>
          </a:p>
          <a:p>
            <a:pPr lvl="1"/>
            <a:r>
              <a:rPr lang="en-GB" dirty="0"/>
              <a:t>accessible (A)</a:t>
            </a:r>
          </a:p>
          <a:p>
            <a:pPr lvl="1"/>
            <a:r>
              <a:rPr lang="en-GB" dirty="0"/>
              <a:t>and therefore -in a HEP collaborative context- (re)usable (R). </a:t>
            </a:r>
          </a:p>
          <a:p>
            <a:pPr lvl="1"/>
            <a:r>
              <a:rPr lang="en-GB" dirty="0"/>
              <a:t>The interoperability (I), identified as one of the long term goals ten years ago, is becoming a built-in specification of the recent computing systems as well. </a:t>
            </a:r>
          </a:p>
          <a:p>
            <a:pPr lvl="2"/>
            <a:r>
              <a:rPr lang="en-GB" dirty="0"/>
              <a:t>Concrete steps have been achieved, with a few examples given, with a strong incentive originating from the open science policy or within structural projects such as WLCG. </a:t>
            </a:r>
          </a:p>
          <a:p>
            <a:r>
              <a:rPr lang="en-GB" dirty="0"/>
              <a:t>However, a clear strategy for a FAIR approach over the entire HEP field (including past, present and future experiments) is still to be defined. </a:t>
            </a:r>
          </a:p>
          <a:p>
            <a:pPr lvl="1"/>
            <a:r>
              <a:rPr lang="en-GB" dirty="0"/>
              <a:t>DPHEP can certainly contribute to such a global approach</a:t>
            </a:r>
            <a:endParaRPr lang="en-FR" dirty="0"/>
          </a:p>
        </p:txBody>
      </p:sp>
      <p:sp>
        <p:nvSpPr>
          <p:cNvPr id="4" name="Date Placeholder 3">
            <a:extLst>
              <a:ext uri="{FF2B5EF4-FFF2-40B4-BE49-F238E27FC236}">
                <a16:creationId xmlns:a16="http://schemas.microsoft.com/office/drawing/2014/main" id="{14A0310B-BAF5-BC4B-B1DC-877FEBA7DBCC}"/>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ED1E78D5-27CB-6248-AE8B-46A3E0921FDD}"/>
              </a:ext>
            </a:extLst>
          </p:cNvPr>
          <p:cNvSpPr>
            <a:spLocks noGrp="1"/>
          </p:cNvSpPr>
          <p:nvPr>
            <p:ph type="sldNum" sz="quarter" idx="12"/>
          </p:nvPr>
        </p:nvSpPr>
        <p:spPr/>
        <p:txBody>
          <a:bodyPr/>
          <a:lstStyle/>
          <a:p>
            <a:fld id="{BCC3066C-7D9C-43AE-863C-B082BB6A9375}" type="slidenum">
              <a:rPr lang="en-US" smtClean="0"/>
              <a:t>40</a:t>
            </a:fld>
            <a:endParaRPr lang="en-US"/>
          </a:p>
        </p:txBody>
      </p:sp>
      <p:pic>
        <p:nvPicPr>
          <p:cNvPr id="7" name="Picture 6">
            <a:extLst>
              <a:ext uri="{FF2B5EF4-FFF2-40B4-BE49-F238E27FC236}">
                <a16:creationId xmlns:a16="http://schemas.microsoft.com/office/drawing/2014/main" id="{9EBA796A-C045-D445-BC2E-7561974939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6584" y="1691878"/>
            <a:ext cx="2601516" cy="273844"/>
          </a:xfrm>
          <a:prstGeom prst="rect">
            <a:avLst/>
          </a:prstGeom>
        </p:spPr>
      </p:pic>
    </p:spTree>
    <p:extLst>
      <p:ext uri="{BB962C8B-B14F-4D97-AF65-F5344CB8AC3E}">
        <p14:creationId xmlns:p14="http://schemas.microsoft.com/office/powerpoint/2010/main" val="38985701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B9FE5-A574-084F-9156-D4CB096CB350}"/>
              </a:ext>
            </a:extLst>
          </p:cNvPr>
          <p:cNvSpPr>
            <a:spLocks noGrp="1"/>
          </p:cNvSpPr>
          <p:nvPr>
            <p:ph type="title"/>
          </p:nvPr>
        </p:nvSpPr>
        <p:spPr/>
        <p:txBody>
          <a:bodyPr/>
          <a:lstStyle/>
          <a:p>
            <a:r>
              <a:rPr lang="en-FR" dirty="0"/>
              <a:t>Discussion incentives</a:t>
            </a:r>
          </a:p>
        </p:txBody>
      </p:sp>
      <p:sp>
        <p:nvSpPr>
          <p:cNvPr id="3" name="Content Placeholder 2">
            <a:extLst>
              <a:ext uri="{FF2B5EF4-FFF2-40B4-BE49-F238E27FC236}">
                <a16:creationId xmlns:a16="http://schemas.microsoft.com/office/drawing/2014/main" id="{C79375AA-BB99-474A-AF3F-5AB0B8074F4A}"/>
              </a:ext>
            </a:extLst>
          </p:cNvPr>
          <p:cNvSpPr>
            <a:spLocks noGrp="1"/>
          </p:cNvSpPr>
          <p:nvPr>
            <p:ph idx="1"/>
          </p:nvPr>
        </p:nvSpPr>
        <p:spPr>
          <a:xfrm>
            <a:off x="1485900" y="1200151"/>
            <a:ext cx="6172200" cy="3840956"/>
          </a:xfrm>
        </p:spPr>
        <p:txBody>
          <a:bodyPr>
            <a:normAutofit fontScale="62500" lnSpcReduction="20000"/>
          </a:bodyPr>
          <a:lstStyle/>
          <a:p>
            <a:r>
              <a:rPr lang="fr-FR" dirty="0" err="1"/>
              <a:t>Preservation</a:t>
            </a:r>
            <a:r>
              <a:rPr lang="fr-FR" dirty="0"/>
              <a:t> and sharing/open:</a:t>
            </a:r>
            <a:endParaRPr lang="en-FR" dirty="0"/>
          </a:p>
          <a:p>
            <a:pPr lvl="1"/>
            <a:r>
              <a:rPr lang="en-FR" dirty="0"/>
              <a:t>Let data escape into unknown/unsual world</a:t>
            </a:r>
          </a:p>
          <a:p>
            <a:pPr lvl="2"/>
            <a:r>
              <a:rPr lang="en-GB" dirty="0"/>
              <a:t>“I</a:t>
            </a:r>
            <a:r>
              <a:rPr lang="en-FR" dirty="0"/>
              <a:t>n time” (long term) </a:t>
            </a:r>
            <a:r>
              <a:rPr lang="en-FR" dirty="0">
                <a:sym typeface="Wingdings" pitchFamily="2" charset="2"/>
              </a:rPr>
              <a:t> Preserved</a:t>
            </a:r>
          </a:p>
          <a:p>
            <a:pPr lvl="2"/>
            <a:r>
              <a:rPr lang="en-FR" dirty="0">
                <a:sym typeface="Wingdings" pitchFamily="2" charset="2"/>
              </a:rPr>
              <a:t>“In space” (released to others)  Open</a:t>
            </a:r>
          </a:p>
          <a:p>
            <a:r>
              <a:rPr lang="en-FR" dirty="0">
                <a:sym typeface="Wingdings" pitchFamily="2" charset="2"/>
              </a:rPr>
              <a:t>Why would you do that?</a:t>
            </a:r>
          </a:p>
          <a:p>
            <a:pPr lvl="2"/>
            <a:r>
              <a:rPr lang="en-FR" dirty="0">
                <a:sym typeface="Wingdings" pitchFamily="2" charset="2"/>
              </a:rPr>
              <a:t>Data contains more than planned for  more science </a:t>
            </a:r>
          </a:p>
          <a:p>
            <a:pPr lvl="2"/>
            <a:r>
              <a:rPr lang="en-FR" dirty="0">
                <a:sym typeface="Wingdings" pitchFamily="2" charset="2"/>
              </a:rPr>
              <a:t>New audience, new ideas  more science</a:t>
            </a:r>
          </a:p>
          <a:p>
            <a:pPr lvl="2"/>
            <a:r>
              <a:rPr lang="en-GB" dirty="0">
                <a:sym typeface="Wingdings" pitchFamily="2" charset="2"/>
              </a:rPr>
              <a:t>M</a:t>
            </a:r>
            <a:r>
              <a:rPr lang="en-FR" dirty="0">
                <a:sym typeface="Wingdings" pitchFamily="2" charset="2"/>
              </a:rPr>
              <a:t>ore technology, interdisciplinarity, skills, teaching, policy …..</a:t>
            </a:r>
          </a:p>
          <a:p>
            <a:r>
              <a:rPr lang="en-FR" dirty="0">
                <a:sym typeface="Wingdings" pitchFamily="2" charset="2"/>
              </a:rPr>
              <a:t>The motivation is shared by both P&amp;O</a:t>
            </a:r>
          </a:p>
          <a:p>
            <a:pPr lvl="1"/>
            <a:r>
              <a:rPr lang="en-FR" dirty="0"/>
              <a:t>How are those related? </a:t>
            </a:r>
          </a:p>
          <a:p>
            <a:pPr lvl="1"/>
            <a:r>
              <a:rPr lang="en-FR" dirty="0"/>
              <a:t>DPHEP: P &amp; O are complementary and rather strongly related aspects of a continous output enhancement action around unique frontier science data</a:t>
            </a:r>
          </a:p>
          <a:p>
            <a:r>
              <a:rPr lang="en-FR" dirty="0"/>
              <a:t>DPHEP report 2022: </a:t>
            </a:r>
          </a:p>
          <a:p>
            <a:pPr lvl="1"/>
            <a:r>
              <a:rPr lang="en-FR" dirty="0"/>
              <a:t>a strong interest to translate healthy and functional analysis sytems into open data hosts , HERA, BaBar, RHIC</a:t>
            </a:r>
          </a:p>
          <a:p>
            <a:pPr lvl="2"/>
            <a:r>
              <a:rPr lang="en-FR" dirty="0">
                <a:solidFill>
                  <a:srgbClr val="FF0000"/>
                </a:solidFill>
              </a:rPr>
              <a:t>main pb: Person power</a:t>
            </a:r>
          </a:p>
          <a:p>
            <a:pPr lvl="1"/>
            <a:endParaRPr lang="en-FR" dirty="0"/>
          </a:p>
          <a:p>
            <a:r>
              <a:rPr lang="en-FR" dirty="0"/>
              <a:t>There is room to think and act in common and global </a:t>
            </a:r>
          </a:p>
        </p:txBody>
      </p:sp>
      <p:sp>
        <p:nvSpPr>
          <p:cNvPr id="4" name="Date Placeholder 3">
            <a:extLst>
              <a:ext uri="{FF2B5EF4-FFF2-40B4-BE49-F238E27FC236}">
                <a16:creationId xmlns:a16="http://schemas.microsoft.com/office/drawing/2014/main" id="{8B0EC19A-44F7-B140-9934-9231D3D1A4A3}"/>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9E46C6AC-5D86-7049-A491-CC55C55597DD}"/>
              </a:ext>
            </a:extLst>
          </p:cNvPr>
          <p:cNvSpPr>
            <a:spLocks noGrp="1"/>
          </p:cNvSpPr>
          <p:nvPr>
            <p:ph type="sldNum" sz="quarter" idx="12"/>
          </p:nvPr>
        </p:nvSpPr>
        <p:spPr/>
        <p:txBody>
          <a:bodyPr/>
          <a:lstStyle/>
          <a:p>
            <a:fld id="{BCC3066C-7D9C-43AE-863C-B082BB6A9375}" type="slidenum">
              <a:rPr lang="en-US" smtClean="0"/>
              <a:t>41</a:t>
            </a:fld>
            <a:endParaRPr lang="en-US"/>
          </a:p>
        </p:txBody>
      </p:sp>
    </p:spTree>
    <p:extLst>
      <p:ext uri="{BB962C8B-B14F-4D97-AF65-F5344CB8AC3E}">
        <p14:creationId xmlns:p14="http://schemas.microsoft.com/office/powerpoint/2010/main" val="30061813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9FA89-FF0D-994D-A729-41B48C2C3CCF}"/>
              </a:ext>
            </a:extLst>
          </p:cNvPr>
          <p:cNvSpPr>
            <a:spLocks noGrp="1"/>
          </p:cNvSpPr>
          <p:nvPr>
            <p:ph type="title"/>
          </p:nvPr>
        </p:nvSpPr>
        <p:spPr>
          <a:xfrm>
            <a:off x="1485900" y="5550"/>
            <a:ext cx="6172200" cy="857250"/>
          </a:xfrm>
        </p:spPr>
        <p:txBody>
          <a:bodyPr/>
          <a:lstStyle/>
          <a:p>
            <a:r>
              <a:rPr lang="en-FR" dirty="0"/>
              <a:t>DPHEP ressources for DP</a:t>
            </a:r>
          </a:p>
        </p:txBody>
      </p:sp>
      <p:sp>
        <p:nvSpPr>
          <p:cNvPr id="3" name="Content Placeholder 2">
            <a:extLst>
              <a:ext uri="{FF2B5EF4-FFF2-40B4-BE49-F238E27FC236}">
                <a16:creationId xmlns:a16="http://schemas.microsoft.com/office/drawing/2014/main" id="{FA279915-F66B-FE48-A8C5-7B6A10F062F9}"/>
              </a:ext>
            </a:extLst>
          </p:cNvPr>
          <p:cNvSpPr>
            <a:spLocks noGrp="1"/>
          </p:cNvSpPr>
          <p:nvPr>
            <p:ph idx="1"/>
          </p:nvPr>
        </p:nvSpPr>
        <p:spPr>
          <a:xfrm>
            <a:off x="1485901" y="1200152"/>
            <a:ext cx="2343150" cy="3394472"/>
          </a:xfrm>
        </p:spPr>
        <p:txBody>
          <a:bodyPr/>
          <a:lstStyle/>
          <a:p>
            <a:r>
              <a:rPr lang="en-FR" dirty="0"/>
              <a:t>2012 Blueprint</a:t>
            </a:r>
          </a:p>
        </p:txBody>
      </p:sp>
      <p:sp>
        <p:nvSpPr>
          <p:cNvPr id="4" name="Date Placeholder 3">
            <a:extLst>
              <a:ext uri="{FF2B5EF4-FFF2-40B4-BE49-F238E27FC236}">
                <a16:creationId xmlns:a16="http://schemas.microsoft.com/office/drawing/2014/main" id="{F88B2C8D-7E5A-F14A-862A-7C0154196AEA}"/>
              </a:ext>
            </a:extLst>
          </p:cNvPr>
          <p:cNvSpPr>
            <a:spLocks noGrp="1"/>
          </p:cNvSpPr>
          <p:nvPr>
            <p:ph type="dt" sz="half" idx="10"/>
          </p:nvPr>
        </p:nvSpPr>
        <p:spPr/>
        <p:txBody>
          <a:bodyPr/>
          <a:lstStyle/>
          <a:p>
            <a:fld id="{FBBB384E-2180-7543-98E3-500AF2ADB11B}" type="datetime1">
              <a:rPr lang="fr-FR" smtClean="0"/>
              <a:t>18/06/2024</a:t>
            </a:fld>
            <a:endParaRPr lang="en-US"/>
          </a:p>
        </p:txBody>
      </p:sp>
      <p:sp>
        <p:nvSpPr>
          <p:cNvPr id="5" name="Slide Number Placeholder 4">
            <a:extLst>
              <a:ext uri="{FF2B5EF4-FFF2-40B4-BE49-F238E27FC236}">
                <a16:creationId xmlns:a16="http://schemas.microsoft.com/office/drawing/2014/main" id="{E02729C3-2F65-CF45-B6D5-C8EEC36BF874}"/>
              </a:ext>
            </a:extLst>
          </p:cNvPr>
          <p:cNvSpPr>
            <a:spLocks noGrp="1"/>
          </p:cNvSpPr>
          <p:nvPr>
            <p:ph type="sldNum" sz="quarter" idx="12"/>
          </p:nvPr>
        </p:nvSpPr>
        <p:spPr/>
        <p:txBody>
          <a:bodyPr/>
          <a:lstStyle/>
          <a:p>
            <a:fld id="{BCC3066C-7D9C-43AE-863C-B082BB6A9375}" type="slidenum">
              <a:rPr lang="en-US" smtClean="0"/>
              <a:t>42</a:t>
            </a:fld>
            <a:endParaRPr lang="en-US"/>
          </a:p>
        </p:txBody>
      </p:sp>
      <p:pic>
        <p:nvPicPr>
          <p:cNvPr id="7" name="Picture 6">
            <a:extLst>
              <a:ext uri="{FF2B5EF4-FFF2-40B4-BE49-F238E27FC236}">
                <a16:creationId xmlns:a16="http://schemas.microsoft.com/office/drawing/2014/main" id="{E3E3F9CE-D797-D045-98FB-E38A8CF53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9051" y="733822"/>
            <a:ext cx="3543300" cy="4385078"/>
          </a:xfrm>
          <a:prstGeom prst="rect">
            <a:avLst/>
          </a:prstGeom>
        </p:spPr>
      </p:pic>
    </p:spTree>
    <p:extLst>
      <p:ext uri="{BB962C8B-B14F-4D97-AF65-F5344CB8AC3E}">
        <p14:creationId xmlns:p14="http://schemas.microsoft.com/office/powerpoint/2010/main" val="1179354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1B38D7-D667-3E4F-85A8-2230CB7BC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51" y="97667"/>
            <a:ext cx="4075515" cy="2169502"/>
          </a:xfrm>
          <a:prstGeom prst="rect">
            <a:avLst/>
          </a:prstGeom>
        </p:spPr>
      </p:pic>
      <p:pic>
        <p:nvPicPr>
          <p:cNvPr id="11" name="Picture 10">
            <a:extLst>
              <a:ext uri="{FF2B5EF4-FFF2-40B4-BE49-F238E27FC236}">
                <a16:creationId xmlns:a16="http://schemas.microsoft.com/office/drawing/2014/main" id="{B23BCF4C-E20D-984D-8584-712A9E738B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0350" y="2462210"/>
            <a:ext cx="4419521" cy="2562041"/>
          </a:xfrm>
          <a:prstGeom prst="rect">
            <a:avLst/>
          </a:prstGeom>
        </p:spPr>
      </p:pic>
      <p:pic>
        <p:nvPicPr>
          <p:cNvPr id="13" name="Picture 12">
            <a:extLst>
              <a:ext uri="{FF2B5EF4-FFF2-40B4-BE49-F238E27FC236}">
                <a16:creationId xmlns:a16="http://schemas.microsoft.com/office/drawing/2014/main" id="{637107DF-EEE2-A941-9DED-38353DF88D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5759" y="44567"/>
            <a:ext cx="2192009" cy="2479590"/>
          </a:xfrm>
          <a:prstGeom prst="rect">
            <a:avLst/>
          </a:prstGeom>
        </p:spPr>
      </p:pic>
      <p:sp>
        <p:nvSpPr>
          <p:cNvPr id="19" name="Date Placeholder 18">
            <a:extLst>
              <a:ext uri="{FF2B5EF4-FFF2-40B4-BE49-F238E27FC236}">
                <a16:creationId xmlns:a16="http://schemas.microsoft.com/office/drawing/2014/main" id="{B31CF944-DCC7-1445-87BD-0086ACF724A1}"/>
              </a:ext>
            </a:extLst>
          </p:cNvPr>
          <p:cNvSpPr>
            <a:spLocks noGrp="1"/>
          </p:cNvSpPr>
          <p:nvPr>
            <p:ph type="dt" sz="half" idx="10"/>
          </p:nvPr>
        </p:nvSpPr>
        <p:spPr/>
        <p:txBody>
          <a:bodyPr/>
          <a:lstStyle/>
          <a:p>
            <a:fld id="{45AF40AA-09BD-3246-B905-AF33AA8BED35}" type="datetime1">
              <a:rPr lang="fr-FR" smtClean="0"/>
              <a:t>18/06/2024</a:t>
            </a:fld>
            <a:endParaRPr lang="en-US" dirty="0"/>
          </a:p>
        </p:txBody>
      </p:sp>
      <p:sp>
        <p:nvSpPr>
          <p:cNvPr id="20" name="Slide Number Placeholder 19">
            <a:extLst>
              <a:ext uri="{FF2B5EF4-FFF2-40B4-BE49-F238E27FC236}">
                <a16:creationId xmlns:a16="http://schemas.microsoft.com/office/drawing/2014/main" id="{FAFF377D-AE89-114D-9293-428BD4F04B3D}"/>
              </a:ext>
            </a:extLst>
          </p:cNvPr>
          <p:cNvSpPr>
            <a:spLocks noGrp="1"/>
          </p:cNvSpPr>
          <p:nvPr>
            <p:ph type="sldNum" sz="quarter" idx="12"/>
          </p:nvPr>
        </p:nvSpPr>
        <p:spPr/>
        <p:txBody>
          <a:bodyPr/>
          <a:lstStyle/>
          <a:p>
            <a:fld id="{BCC3066C-7D9C-43AE-863C-B082BB6A9375}" type="slidenum">
              <a:rPr lang="en-US" smtClean="0"/>
              <a:t>43</a:t>
            </a:fld>
            <a:endParaRPr lang="en-US"/>
          </a:p>
        </p:txBody>
      </p:sp>
    </p:spTree>
    <p:extLst>
      <p:ext uri="{BB962C8B-B14F-4D97-AF65-F5344CB8AC3E}">
        <p14:creationId xmlns:p14="http://schemas.microsoft.com/office/powerpoint/2010/main" val="12848433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205978"/>
            <a:ext cx="6172200" cy="251222"/>
          </a:xfrm>
        </p:spPr>
        <p:txBody>
          <a:bodyPr>
            <a:noAutofit/>
          </a:bodyPr>
          <a:lstStyle/>
          <a:p>
            <a:r>
              <a:rPr lang="en-US" sz="2100" dirty="0">
                <a:solidFill>
                  <a:srgbClr val="FF0000"/>
                </a:solidFill>
              </a:rPr>
              <a:t>C</a:t>
            </a:r>
            <a:r>
              <a:rPr lang="en-US" sz="2100" dirty="0"/>
              <a:t>ERN </a:t>
            </a:r>
            <a:r>
              <a:rPr lang="en-US" sz="2100" dirty="0">
                <a:solidFill>
                  <a:srgbClr val="FF0000"/>
                </a:solidFill>
              </a:rPr>
              <a:t>A</a:t>
            </a:r>
            <a:r>
              <a:rPr lang="en-US" sz="2100" dirty="0"/>
              <a:t>nalysis </a:t>
            </a:r>
            <a:r>
              <a:rPr lang="en-US" sz="2100" dirty="0">
                <a:solidFill>
                  <a:srgbClr val="FF0000"/>
                </a:solidFill>
              </a:rPr>
              <a:t>P</a:t>
            </a:r>
            <a:r>
              <a:rPr lang="en-US" sz="2100" dirty="0"/>
              <a:t>reservation and </a:t>
            </a:r>
            <a:r>
              <a:rPr lang="en-US" sz="2100" dirty="0">
                <a:solidFill>
                  <a:srgbClr val="FF0000"/>
                </a:solidFill>
              </a:rPr>
              <a:t>Re</a:t>
            </a:r>
            <a:r>
              <a:rPr lang="en-US" sz="2100" dirty="0"/>
              <a:t>usable </a:t>
            </a:r>
            <a:r>
              <a:rPr lang="en-US" sz="2100" dirty="0">
                <a:solidFill>
                  <a:srgbClr val="FF0000"/>
                </a:solidFill>
              </a:rPr>
              <a:t>Ana</a:t>
            </a:r>
            <a:r>
              <a:rPr lang="en-US" sz="2100" dirty="0"/>
              <a:t>lyses</a:t>
            </a:r>
          </a:p>
        </p:txBody>
      </p:sp>
      <p:sp>
        <p:nvSpPr>
          <p:cNvPr id="3" name="Content Placeholder 2"/>
          <p:cNvSpPr>
            <a:spLocks noGrp="1"/>
          </p:cNvSpPr>
          <p:nvPr>
            <p:ph idx="1"/>
          </p:nvPr>
        </p:nvSpPr>
        <p:spPr>
          <a:xfrm>
            <a:off x="1262649" y="1943102"/>
            <a:ext cx="2326739" cy="2285999"/>
          </a:xfrm>
        </p:spPr>
        <p:txBody>
          <a:bodyPr>
            <a:normAutofit fontScale="62500" lnSpcReduction="20000"/>
          </a:bodyPr>
          <a:lstStyle/>
          <a:p>
            <a:r>
              <a:rPr lang="en-US" dirty="0">
                <a:solidFill>
                  <a:srgbClr val="FF0000"/>
                </a:solidFill>
              </a:rPr>
              <a:t>CAP</a:t>
            </a:r>
            <a:r>
              <a:rPr lang="en-US" dirty="0"/>
              <a:t> : preserve analysis</a:t>
            </a:r>
          </a:p>
          <a:p>
            <a:pPr lvl="1"/>
            <a:r>
              <a:rPr lang="en-US" dirty="0">
                <a:hlinkClick r:id="rId3"/>
              </a:rPr>
              <a:t>http://analysispreservation.cern.ch/</a:t>
            </a:r>
            <a:r>
              <a:rPr lang="en-US" dirty="0"/>
              <a:t> </a:t>
            </a:r>
          </a:p>
          <a:p>
            <a:endParaRPr lang="en-US" dirty="0"/>
          </a:p>
          <a:p>
            <a:r>
              <a:rPr lang="en-US" dirty="0">
                <a:solidFill>
                  <a:srgbClr val="FF0000"/>
                </a:solidFill>
              </a:rPr>
              <a:t>REANA</a:t>
            </a:r>
            <a:r>
              <a:rPr lang="en-US" dirty="0"/>
              <a:t> : improve workflow</a:t>
            </a:r>
          </a:p>
          <a:p>
            <a:pPr lvl="1"/>
            <a:r>
              <a:rPr lang="en-US" dirty="0"/>
              <a:t>Run research data analyses on </a:t>
            </a:r>
            <a:r>
              <a:rPr lang="en-US" dirty="0" err="1"/>
              <a:t>containerised</a:t>
            </a:r>
            <a:r>
              <a:rPr lang="en-US" dirty="0"/>
              <a:t> compute clouds</a:t>
            </a:r>
          </a:p>
          <a:p>
            <a:pPr lvl="1"/>
            <a:r>
              <a:rPr lang="en-US" dirty="0">
                <a:hlinkClick r:id="rId4"/>
              </a:rPr>
              <a:t>http://reana.io/</a:t>
            </a:r>
            <a:r>
              <a:rPr lang="en-US" dirty="0"/>
              <a:t> </a:t>
            </a:r>
          </a:p>
          <a:p>
            <a:endParaRPr lang="en-US" dirty="0"/>
          </a:p>
        </p:txBody>
      </p:sp>
      <p:pic>
        <p:nvPicPr>
          <p:cNvPr id="6" name="Picture 5">
            <a:extLst>
              <a:ext uri="{FF2B5EF4-FFF2-40B4-BE49-F238E27FC236}">
                <a16:creationId xmlns:a16="http://schemas.microsoft.com/office/drawing/2014/main" id="{95485A1E-37F3-5F40-852F-55052C320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9979" y="481245"/>
            <a:ext cx="4061092" cy="2247862"/>
          </a:xfrm>
          <a:prstGeom prst="rect">
            <a:avLst/>
          </a:prstGeom>
        </p:spPr>
      </p:pic>
      <p:pic>
        <p:nvPicPr>
          <p:cNvPr id="11" name="Picture 10">
            <a:extLst>
              <a:ext uri="{FF2B5EF4-FFF2-40B4-BE49-F238E27FC236}">
                <a16:creationId xmlns:a16="http://schemas.microsoft.com/office/drawing/2014/main" id="{447FF441-32BD-1E45-BBFA-3AA66CC12D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9980" y="2704471"/>
            <a:ext cx="4000501" cy="2218765"/>
          </a:xfrm>
          <a:prstGeom prst="rect">
            <a:avLst/>
          </a:prstGeom>
        </p:spPr>
      </p:pic>
      <p:sp>
        <p:nvSpPr>
          <p:cNvPr id="12" name="Date Placeholder 11">
            <a:extLst>
              <a:ext uri="{FF2B5EF4-FFF2-40B4-BE49-F238E27FC236}">
                <a16:creationId xmlns:a16="http://schemas.microsoft.com/office/drawing/2014/main" id="{E508B8D9-5BFD-B64E-AEA4-A4D650964717}"/>
              </a:ext>
            </a:extLst>
          </p:cNvPr>
          <p:cNvSpPr>
            <a:spLocks noGrp="1"/>
          </p:cNvSpPr>
          <p:nvPr>
            <p:ph type="dt" sz="half" idx="10"/>
          </p:nvPr>
        </p:nvSpPr>
        <p:spPr/>
        <p:txBody>
          <a:bodyPr/>
          <a:lstStyle/>
          <a:p>
            <a:fld id="{3123E800-FA77-3140-A890-50240E564751}" type="datetime1">
              <a:rPr lang="fr-FR" smtClean="0"/>
              <a:t>18/06/2024</a:t>
            </a:fld>
            <a:endParaRPr lang="en-US"/>
          </a:p>
        </p:txBody>
      </p:sp>
      <p:sp>
        <p:nvSpPr>
          <p:cNvPr id="13" name="Slide Number Placeholder 12">
            <a:extLst>
              <a:ext uri="{FF2B5EF4-FFF2-40B4-BE49-F238E27FC236}">
                <a16:creationId xmlns:a16="http://schemas.microsoft.com/office/drawing/2014/main" id="{3D7AB18E-D538-534F-B6B2-AAF0A0B16828}"/>
              </a:ext>
            </a:extLst>
          </p:cNvPr>
          <p:cNvSpPr>
            <a:spLocks noGrp="1"/>
          </p:cNvSpPr>
          <p:nvPr>
            <p:ph type="sldNum" sz="quarter" idx="12"/>
          </p:nvPr>
        </p:nvSpPr>
        <p:spPr/>
        <p:txBody>
          <a:bodyPr/>
          <a:lstStyle/>
          <a:p>
            <a:fld id="{BCC3066C-7D9C-43AE-863C-B082BB6A9375}" type="slidenum">
              <a:rPr lang="en-US" smtClean="0"/>
              <a:t>44</a:t>
            </a:fld>
            <a:endParaRPr lang="en-US"/>
          </a:p>
        </p:txBody>
      </p:sp>
      <p:pic>
        <p:nvPicPr>
          <p:cNvPr id="15" name="Picture 14">
            <a:extLst>
              <a:ext uri="{FF2B5EF4-FFF2-40B4-BE49-F238E27FC236}">
                <a16:creationId xmlns:a16="http://schemas.microsoft.com/office/drawing/2014/main" id="{48C51A30-2576-1740-8173-00853CA098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32931" y="628652"/>
            <a:ext cx="2055237" cy="1168664"/>
          </a:xfrm>
          <a:prstGeom prst="rect">
            <a:avLst/>
          </a:prstGeom>
        </p:spPr>
      </p:pic>
    </p:spTree>
    <p:extLst>
      <p:ext uri="{BB962C8B-B14F-4D97-AF65-F5344CB8AC3E}">
        <p14:creationId xmlns:p14="http://schemas.microsoft.com/office/powerpoint/2010/main" val="33830711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07E6E8F-F2DA-7144-8276-E60B27556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3595" y="3617948"/>
            <a:ext cx="2225963" cy="1435986"/>
          </a:xfrm>
          <a:prstGeom prst="rect">
            <a:avLst/>
          </a:prstGeom>
        </p:spPr>
      </p:pic>
      <p:pic>
        <p:nvPicPr>
          <p:cNvPr id="5" name="Picture 4">
            <a:extLst>
              <a:ext uri="{FF2B5EF4-FFF2-40B4-BE49-F238E27FC236}">
                <a16:creationId xmlns:a16="http://schemas.microsoft.com/office/drawing/2014/main" id="{2D645BF9-37DC-CC44-B81C-156EAF7816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2" y="1752913"/>
            <a:ext cx="3143249" cy="2093636"/>
          </a:xfrm>
          <a:prstGeom prst="rect">
            <a:avLst/>
          </a:prstGeom>
        </p:spPr>
      </p:pic>
      <p:pic>
        <p:nvPicPr>
          <p:cNvPr id="15" name="Picture 14">
            <a:extLst>
              <a:ext uri="{FF2B5EF4-FFF2-40B4-BE49-F238E27FC236}">
                <a16:creationId xmlns:a16="http://schemas.microsoft.com/office/drawing/2014/main" id="{D4318331-90B0-DB4F-94A2-843E1F46FC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0188" y="3945135"/>
            <a:ext cx="1880597" cy="1225692"/>
          </a:xfrm>
          <a:prstGeom prst="rect">
            <a:avLst/>
          </a:prstGeom>
        </p:spPr>
      </p:pic>
      <p:pic>
        <p:nvPicPr>
          <p:cNvPr id="17" name="Picture 16">
            <a:extLst>
              <a:ext uri="{FF2B5EF4-FFF2-40B4-BE49-F238E27FC236}">
                <a16:creationId xmlns:a16="http://schemas.microsoft.com/office/drawing/2014/main" id="{130F6700-1E3D-AB4E-BDB9-C459F8AA73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3698" y="571500"/>
            <a:ext cx="2779653" cy="1560548"/>
          </a:xfrm>
          <a:prstGeom prst="rect">
            <a:avLst/>
          </a:prstGeom>
        </p:spPr>
      </p:pic>
      <p:pic>
        <p:nvPicPr>
          <p:cNvPr id="19" name="Picture 18">
            <a:extLst>
              <a:ext uri="{FF2B5EF4-FFF2-40B4-BE49-F238E27FC236}">
                <a16:creationId xmlns:a16="http://schemas.microsoft.com/office/drawing/2014/main" id="{AEF7FD8C-5505-8041-B855-F8347D8E68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8250" y="3124367"/>
            <a:ext cx="2971800" cy="2042651"/>
          </a:xfrm>
          <a:prstGeom prst="rect">
            <a:avLst/>
          </a:prstGeom>
        </p:spPr>
      </p:pic>
      <p:pic>
        <p:nvPicPr>
          <p:cNvPr id="21" name="Picture 20">
            <a:extLst>
              <a:ext uri="{FF2B5EF4-FFF2-40B4-BE49-F238E27FC236}">
                <a16:creationId xmlns:a16="http://schemas.microsoft.com/office/drawing/2014/main" id="{B50984DF-6968-9F41-BD4F-5A42566907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87203" y="571501"/>
            <a:ext cx="3415562" cy="2435972"/>
          </a:xfrm>
          <a:prstGeom prst="rect">
            <a:avLst/>
          </a:prstGeom>
        </p:spPr>
      </p:pic>
      <p:sp>
        <p:nvSpPr>
          <p:cNvPr id="22" name="Title 21">
            <a:extLst>
              <a:ext uri="{FF2B5EF4-FFF2-40B4-BE49-F238E27FC236}">
                <a16:creationId xmlns:a16="http://schemas.microsoft.com/office/drawing/2014/main" id="{88CCB521-E222-6A48-B6AC-CB22A836AC42}"/>
              </a:ext>
            </a:extLst>
          </p:cNvPr>
          <p:cNvSpPr>
            <a:spLocks noGrp="1"/>
          </p:cNvSpPr>
          <p:nvPr>
            <p:ph type="title"/>
          </p:nvPr>
        </p:nvSpPr>
        <p:spPr>
          <a:xfrm>
            <a:off x="1485900" y="205980"/>
            <a:ext cx="6172200" cy="248629"/>
          </a:xfrm>
        </p:spPr>
        <p:txBody>
          <a:bodyPr>
            <a:normAutofit fontScale="90000"/>
          </a:bodyPr>
          <a:lstStyle/>
          <a:p>
            <a:r>
              <a:rPr lang="en-FR" dirty="0"/>
              <a:t>HERA: succesful DP, towards open data</a:t>
            </a:r>
          </a:p>
        </p:txBody>
      </p:sp>
      <p:sp>
        <p:nvSpPr>
          <p:cNvPr id="23" name="Date Placeholder 22">
            <a:extLst>
              <a:ext uri="{FF2B5EF4-FFF2-40B4-BE49-F238E27FC236}">
                <a16:creationId xmlns:a16="http://schemas.microsoft.com/office/drawing/2014/main" id="{EE04EF36-532E-0C42-B1D3-6884746EF4F9}"/>
              </a:ext>
            </a:extLst>
          </p:cNvPr>
          <p:cNvSpPr>
            <a:spLocks noGrp="1"/>
          </p:cNvSpPr>
          <p:nvPr>
            <p:ph type="dt" sz="half" idx="10"/>
          </p:nvPr>
        </p:nvSpPr>
        <p:spPr/>
        <p:txBody>
          <a:bodyPr/>
          <a:lstStyle/>
          <a:p>
            <a:fld id="{DF4EEA38-6D35-6847-A2F7-830A41CF428B}" type="datetime1">
              <a:rPr lang="fr-FR" smtClean="0"/>
              <a:t>18/06/2024</a:t>
            </a:fld>
            <a:endParaRPr lang="en-US"/>
          </a:p>
        </p:txBody>
      </p:sp>
      <p:sp>
        <p:nvSpPr>
          <p:cNvPr id="24" name="Slide Number Placeholder 23">
            <a:extLst>
              <a:ext uri="{FF2B5EF4-FFF2-40B4-BE49-F238E27FC236}">
                <a16:creationId xmlns:a16="http://schemas.microsoft.com/office/drawing/2014/main" id="{50CD5CAC-32AA-6D4F-A621-29682EB8C402}"/>
              </a:ext>
            </a:extLst>
          </p:cNvPr>
          <p:cNvSpPr>
            <a:spLocks noGrp="1"/>
          </p:cNvSpPr>
          <p:nvPr>
            <p:ph type="sldNum" sz="quarter" idx="12"/>
          </p:nvPr>
        </p:nvSpPr>
        <p:spPr/>
        <p:txBody>
          <a:bodyPr/>
          <a:lstStyle/>
          <a:p>
            <a:fld id="{BCC3066C-7D9C-43AE-863C-B082BB6A9375}" type="slidenum">
              <a:rPr lang="en-US" smtClean="0"/>
              <a:t>45</a:t>
            </a:fld>
            <a:endParaRPr lang="en-US"/>
          </a:p>
        </p:txBody>
      </p:sp>
    </p:spTree>
    <p:extLst>
      <p:ext uri="{BB962C8B-B14F-4D97-AF65-F5344CB8AC3E}">
        <p14:creationId xmlns:p14="http://schemas.microsoft.com/office/powerpoint/2010/main" val="25367429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Screen Shot 2014-02-20 at 4.40.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6311" y="844261"/>
            <a:ext cx="5623976" cy="4029715"/>
          </a:xfrm>
          <a:prstGeom prst="rect">
            <a:avLst/>
          </a:prstGeom>
        </p:spPr>
      </p:pic>
      <p:sp>
        <p:nvSpPr>
          <p:cNvPr id="2" name="Titre 1"/>
          <p:cNvSpPr>
            <a:spLocks noGrp="1"/>
          </p:cNvSpPr>
          <p:nvPr>
            <p:ph type="title"/>
          </p:nvPr>
        </p:nvSpPr>
        <p:spPr/>
        <p:txBody>
          <a:bodyPr>
            <a:noAutofit/>
          </a:bodyPr>
          <a:lstStyle/>
          <a:p>
            <a:r>
              <a:rPr lang="fr-FR" sz="2700" dirty="0"/>
              <a:t>HEP Data</a:t>
            </a:r>
          </a:p>
        </p:txBody>
      </p:sp>
      <p:sp>
        <p:nvSpPr>
          <p:cNvPr id="4" name="Espace réservé de la date 3"/>
          <p:cNvSpPr>
            <a:spLocks noGrp="1"/>
          </p:cNvSpPr>
          <p:nvPr>
            <p:ph type="dt" sz="half" idx="10"/>
          </p:nvPr>
        </p:nvSpPr>
        <p:spPr>
          <a:xfrm>
            <a:off x="1325880" y="4837005"/>
            <a:ext cx="1600200" cy="194488"/>
          </a:xfrm>
        </p:spPr>
        <p:txBody>
          <a:bodyPr/>
          <a:lstStyle/>
          <a:p>
            <a:fld id="{0BD0C1CF-3957-1C46-A374-671442689274}" type="datetime1">
              <a:rPr lang="fr-FR" smtClean="0"/>
              <a:t>18/06/2024</a:t>
            </a:fld>
            <a:endParaRPr lang="fr-FR"/>
          </a:p>
        </p:txBody>
      </p:sp>
      <p:sp>
        <p:nvSpPr>
          <p:cNvPr id="6" name="Espace réservé du numéro de diapositive 5"/>
          <p:cNvSpPr>
            <a:spLocks noGrp="1"/>
          </p:cNvSpPr>
          <p:nvPr>
            <p:ph type="sldNum" sz="quarter" idx="12"/>
          </p:nvPr>
        </p:nvSpPr>
        <p:spPr>
          <a:xfrm>
            <a:off x="4286251" y="4825575"/>
            <a:ext cx="571500" cy="203597"/>
          </a:xfrm>
        </p:spPr>
        <p:txBody>
          <a:bodyPr/>
          <a:lstStyle/>
          <a:p>
            <a:fld id="{2F276DBA-A1FC-F74B-96D9-35104F3A9E3F}" type="slidenum">
              <a:rPr lang="fr-FR" smtClean="0"/>
              <a:t>46</a:t>
            </a:fld>
            <a:endParaRPr lang="fr-FR"/>
          </a:p>
        </p:txBody>
      </p:sp>
      <p:pic>
        <p:nvPicPr>
          <p:cNvPr id="11" name="Image 10" descr="Screen Shot 2014-01-23 at 3.35.5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5367" y="1945838"/>
            <a:ext cx="1428419" cy="1152153"/>
          </a:xfrm>
          <a:prstGeom prst="rect">
            <a:avLst/>
          </a:prstGeom>
        </p:spPr>
      </p:pic>
      <p:pic>
        <p:nvPicPr>
          <p:cNvPr id="12" name="Image 11" descr="Screen Shot 2014-01-24 at 12.18.0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7661" y="3097990"/>
            <a:ext cx="1976124" cy="1337552"/>
          </a:xfrm>
          <a:prstGeom prst="rect">
            <a:avLst/>
          </a:prstGeom>
        </p:spPr>
      </p:pic>
      <p:sp>
        <p:nvSpPr>
          <p:cNvPr id="13" name="ZoneTexte 12"/>
          <p:cNvSpPr txBox="1"/>
          <p:nvPr/>
        </p:nvSpPr>
        <p:spPr>
          <a:xfrm>
            <a:off x="2794798" y="1507257"/>
            <a:ext cx="2026196" cy="461665"/>
          </a:xfrm>
          <a:prstGeom prst="rect">
            <a:avLst/>
          </a:prstGeom>
          <a:solidFill>
            <a:srgbClr val="CCFFCC"/>
          </a:solidFill>
        </p:spPr>
        <p:txBody>
          <a:bodyPr wrap="none" rtlCol="0">
            <a:spAutoFit/>
          </a:bodyPr>
          <a:lstStyle/>
          <a:p>
            <a:r>
              <a:rPr lang="fr-FR" sz="1200" dirty="0" err="1"/>
              <a:t>Scientific</a:t>
            </a:r>
            <a:r>
              <a:rPr lang="fr-FR" sz="1200" dirty="0"/>
              <a:t> </a:t>
            </a:r>
            <a:r>
              <a:rPr lang="fr-FR" sz="1200" dirty="0" err="1"/>
              <a:t>potential</a:t>
            </a:r>
            <a:endParaRPr lang="fr-FR" sz="1200" dirty="0"/>
          </a:p>
          <a:p>
            <a:r>
              <a:rPr lang="fr-FR" sz="1200" dirty="0" err="1"/>
              <a:t>Outreach</a:t>
            </a:r>
            <a:r>
              <a:rPr lang="fr-FR" sz="1200" dirty="0"/>
              <a:t>, Training, Education</a:t>
            </a:r>
          </a:p>
        </p:txBody>
      </p:sp>
      <p:sp>
        <p:nvSpPr>
          <p:cNvPr id="14" name="Rectangle 13"/>
          <p:cNvSpPr/>
          <p:nvPr/>
        </p:nvSpPr>
        <p:spPr>
          <a:xfrm>
            <a:off x="2809398" y="1945838"/>
            <a:ext cx="982961" cy="230832"/>
          </a:xfrm>
          <a:prstGeom prst="rect">
            <a:avLst/>
          </a:prstGeom>
        </p:spPr>
        <p:txBody>
          <a:bodyPr wrap="none">
            <a:spAutoFit/>
          </a:bodyPr>
          <a:lstStyle/>
          <a:p>
            <a:r>
              <a:rPr lang="fr-FR" sz="900" b="1" dirty="0" err="1"/>
              <a:t>Arxiv</a:t>
            </a:r>
            <a:r>
              <a:rPr lang="fr-FR" sz="900" b="1" dirty="0"/>
              <a:t>: 1205.4667</a:t>
            </a:r>
          </a:p>
        </p:txBody>
      </p:sp>
    </p:spTree>
    <p:extLst>
      <p:ext uri="{BB962C8B-B14F-4D97-AF65-F5344CB8AC3E}">
        <p14:creationId xmlns:p14="http://schemas.microsoft.com/office/powerpoint/2010/main" val="2196066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DPHEP timelines</a:t>
            </a:r>
          </a:p>
        </p:txBody>
      </p:sp>
      <p:sp>
        <p:nvSpPr>
          <p:cNvPr id="4" name="Date Placeholder 3"/>
          <p:cNvSpPr>
            <a:spLocks noGrp="1"/>
          </p:cNvSpPr>
          <p:nvPr>
            <p:ph type="dt" sz="half" idx="10"/>
          </p:nvPr>
        </p:nvSpPr>
        <p:spPr/>
        <p:txBody>
          <a:bodyPr/>
          <a:lstStyle/>
          <a:p>
            <a:fld id="{1C4E0F98-7E9F-D04E-9E3C-461E7809A144}" type="datetime1">
              <a:rPr lang="fr-FR" smtClean="0"/>
              <a:t>18/06/2024</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47</a:t>
            </a:fld>
            <a:endParaRPr lang="fr-FR"/>
          </a:p>
        </p:txBody>
      </p:sp>
      <p:graphicFrame>
        <p:nvGraphicFramePr>
          <p:cNvPr id="8" name="Tableau 2"/>
          <p:cNvGraphicFramePr>
            <a:graphicFrameLocks noGrp="1"/>
          </p:cNvGraphicFramePr>
          <p:nvPr/>
        </p:nvGraphicFramePr>
        <p:xfrm>
          <a:off x="1335360" y="1318053"/>
          <a:ext cx="6607097" cy="2962688"/>
        </p:xfrm>
        <a:graphic>
          <a:graphicData uri="http://schemas.openxmlformats.org/drawingml/2006/table">
            <a:tbl>
              <a:tblPr firstRow="1" bandRow="1">
                <a:tableStyleId>{D27102A9-8310-4765-A935-A1911B00CA55}</a:tableStyleId>
              </a:tblPr>
              <a:tblGrid>
                <a:gridCol w="524102">
                  <a:extLst>
                    <a:ext uri="{9D8B030D-6E8A-4147-A177-3AD203B41FA5}">
                      <a16:colId xmlns:a16="http://schemas.microsoft.com/office/drawing/2014/main" val="20000"/>
                    </a:ext>
                  </a:extLst>
                </a:gridCol>
                <a:gridCol w="477846">
                  <a:extLst>
                    <a:ext uri="{9D8B030D-6E8A-4147-A177-3AD203B41FA5}">
                      <a16:colId xmlns:a16="http://schemas.microsoft.com/office/drawing/2014/main" val="20001"/>
                    </a:ext>
                  </a:extLst>
                </a:gridCol>
                <a:gridCol w="459155">
                  <a:extLst>
                    <a:ext uri="{9D8B030D-6E8A-4147-A177-3AD203B41FA5}">
                      <a16:colId xmlns:a16="http://schemas.microsoft.com/office/drawing/2014/main" val="20002"/>
                    </a:ext>
                  </a:extLst>
                </a:gridCol>
                <a:gridCol w="480646">
                  <a:extLst>
                    <a:ext uri="{9D8B030D-6E8A-4147-A177-3AD203B41FA5}">
                      <a16:colId xmlns:a16="http://schemas.microsoft.com/office/drawing/2014/main" val="20003"/>
                    </a:ext>
                  </a:extLst>
                </a:gridCol>
                <a:gridCol w="478154">
                  <a:extLst>
                    <a:ext uri="{9D8B030D-6E8A-4147-A177-3AD203B41FA5}">
                      <a16:colId xmlns:a16="http://schemas.microsoft.com/office/drawing/2014/main" val="20004"/>
                    </a:ext>
                  </a:extLst>
                </a:gridCol>
                <a:gridCol w="557274">
                  <a:extLst>
                    <a:ext uri="{9D8B030D-6E8A-4147-A177-3AD203B41FA5}">
                      <a16:colId xmlns:a16="http://schemas.microsoft.com/office/drawing/2014/main" val="20005"/>
                    </a:ext>
                  </a:extLst>
                </a:gridCol>
                <a:gridCol w="588422">
                  <a:extLst>
                    <a:ext uri="{9D8B030D-6E8A-4147-A177-3AD203B41FA5}">
                      <a16:colId xmlns:a16="http://schemas.microsoft.com/office/drawing/2014/main" val="20006"/>
                    </a:ext>
                  </a:extLst>
                </a:gridCol>
                <a:gridCol w="531230">
                  <a:extLst>
                    <a:ext uri="{9D8B030D-6E8A-4147-A177-3AD203B41FA5}">
                      <a16:colId xmlns:a16="http://schemas.microsoft.com/office/drawing/2014/main" val="20007"/>
                    </a:ext>
                  </a:extLst>
                </a:gridCol>
                <a:gridCol w="634403">
                  <a:extLst>
                    <a:ext uri="{9D8B030D-6E8A-4147-A177-3AD203B41FA5}">
                      <a16:colId xmlns:a16="http://schemas.microsoft.com/office/drawing/2014/main" val="20008"/>
                    </a:ext>
                  </a:extLst>
                </a:gridCol>
                <a:gridCol w="643153">
                  <a:extLst>
                    <a:ext uri="{9D8B030D-6E8A-4147-A177-3AD203B41FA5}">
                      <a16:colId xmlns:a16="http://schemas.microsoft.com/office/drawing/2014/main" val="20009"/>
                    </a:ext>
                  </a:extLst>
                </a:gridCol>
                <a:gridCol w="625289">
                  <a:extLst>
                    <a:ext uri="{9D8B030D-6E8A-4147-A177-3AD203B41FA5}">
                      <a16:colId xmlns:a16="http://schemas.microsoft.com/office/drawing/2014/main" val="20010"/>
                    </a:ext>
                  </a:extLst>
                </a:gridCol>
                <a:gridCol w="607423">
                  <a:extLst>
                    <a:ext uri="{9D8B030D-6E8A-4147-A177-3AD203B41FA5}">
                      <a16:colId xmlns:a16="http://schemas.microsoft.com/office/drawing/2014/main" val="20011"/>
                    </a:ext>
                  </a:extLst>
                </a:gridCol>
              </a:tblGrid>
              <a:tr h="577074">
                <a:tc>
                  <a:txBody>
                    <a:bodyPr/>
                    <a:lstStyle/>
                    <a:p>
                      <a:r>
                        <a:rPr lang="en-GB" sz="800" dirty="0"/>
                        <a:t>Year</a:t>
                      </a:r>
                      <a:endParaRPr lang="en-GB" sz="800" b="1" dirty="0"/>
                    </a:p>
                  </a:txBody>
                  <a:tcPr marL="68580" marR="68580" marT="34290" marB="34290"/>
                </a:tc>
                <a:tc>
                  <a:txBody>
                    <a:bodyPr/>
                    <a:lstStyle/>
                    <a:p>
                      <a:r>
                        <a:rPr lang="en-GB" sz="800" dirty="0"/>
                        <a:t>2007</a:t>
                      </a:r>
                      <a:endParaRPr lang="en-GB" sz="800" b="1" dirty="0"/>
                    </a:p>
                  </a:txBody>
                  <a:tcPr marL="68580" marR="68580" marT="34290" marB="34290"/>
                </a:tc>
                <a:tc>
                  <a:txBody>
                    <a:bodyPr/>
                    <a:lstStyle/>
                    <a:p>
                      <a:r>
                        <a:rPr lang="en-GB" sz="800" dirty="0"/>
                        <a:t>2008</a:t>
                      </a:r>
                      <a:endParaRPr lang="en-GB" sz="800" b="1" dirty="0"/>
                    </a:p>
                  </a:txBody>
                  <a:tcPr marL="68580" marR="68580" marT="34290" marB="34290"/>
                </a:tc>
                <a:tc>
                  <a:txBody>
                    <a:bodyPr/>
                    <a:lstStyle/>
                    <a:p>
                      <a:r>
                        <a:rPr lang="en-GB" sz="800" dirty="0"/>
                        <a:t>2009</a:t>
                      </a:r>
                      <a:endParaRPr lang="en-GB" sz="800" b="1" dirty="0"/>
                    </a:p>
                  </a:txBody>
                  <a:tcPr marL="68580" marR="68580" marT="34290" marB="34290"/>
                </a:tc>
                <a:tc>
                  <a:txBody>
                    <a:bodyPr/>
                    <a:lstStyle/>
                    <a:p>
                      <a:r>
                        <a:rPr lang="en-GB" sz="800" dirty="0"/>
                        <a:t>2010</a:t>
                      </a:r>
                      <a:endParaRPr lang="en-GB" sz="800" b="1" dirty="0"/>
                    </a:p>
                  </a:txBody>
                  <a:tcPr marL="68580" marR="68580" marT="34290" marB="34290"/>
                </a:tc>
                <a:tc>
                  <a:txBody>
                    <a:bodyPr/>
                    <a:lstStyle/>
                    <a:p>
                      <a:r>
                        <a:rPr lang="en-GB" sz="800" dirty="0"/>
                        <a:t>2011</a:t>
                      </a:r>
                      <a:endParaRPr lang="en-GB" sz="800" b="1" dirty="0"/>
                    </a:p>
                  </a:txBody>
                  <a:tcPr marL="68580" marR="68580" marT="34290" marB="34290"/>
                </a:tc>
                <a:tc>
                  <a:txBody>
                    <a:bodyPr/>
                    <a:lstStyle/>
                    <a:p>
                      <a:r>
                        <a:rPr lang="en-GB" sz="800" dirty="0"/>
                        <a:t>2012</a:t>
                      </a:r>
                      <a:endParaRPr lang="en-GB" sz="800" b="1" dirty="0"/>
                    </a:p>
                  </a:txBody>
                  <a:tcPr marL="68580" marR="68580" marT="34290" marB="34290"/>
                </a:tc>
                <a:tc>
                  <a:txBody>
                    <a:bodyPr/>
                    <a:lstStyle/>
                    <a:p>
                      <a:r>
                        <a:rPr lang="en-GB" sz="800" dirty="0"/>
                        <a:t>2013</a:t>
                      </a:r>
                      <a:endParaRPr lang="en-GB" sz="800" b="1" dirty="0"/>
                    </a:p>
                  </a:txBody>
                  <a:tcPr marL="68580" marR="68580" marT="34290" marB="34290"/>
                </a:tc>
                <a:tc>
                  <a:txBody>
                    <a:bodyPr/>
                    <a:lstStyle/>
                    <a:p>
                      <a:r>
                        <a:rPr lang="en-GB" sz="800" dirty="0"/>
                        <a:t>2014</a:t>
                      </a:r>
                      <a:endParaRPr lang="en-GB" sz="800" b="1" dirty="0"/>
                    </a:p>
                  </a:txBody>
                  <a:tcPr marL="68580" marR="68580" marT="34290" marB="34290"/>
                </a:tc>
                <a:tc>
                  <a:txBody>
                    <a:bodyPr/>
                    <a:lstStyle/>
                    <a:p>
                      <a:r>
                        <a:rPr lang="en-GB" sz="800" dirty="0"/>
                        <a:t>2015</a:t>
                      </a:r>
                      <a:endParaRPr lang="en-GB" sz="800" b="1" dirty="0"/>
                    </a:p>
                  </a:txBody>
                  <a:tcPr marL="68580" marR="68580" marT="34290" marB="34290"/>
                </a:tc>
                <a:tc>
                  <a:txBody>
                    <a:bodyPr/>
                    <a:lstStyle/>
                    <a:p>
                      <a:r>
                        <a:rPr lang="en-GB" sz="800" dirty="0"/>
                        <a:t>2016</a:t>
                      </a:r>
                      <a:endParaRPr lang="en-GB" sz="800" b="1" dirty="0"/>
                    </a:p>
                  </a:txBody>
                  <a:tcPr marL="68580" marR="68580" marT="34290" marB="34290"/>
                </a:tc>
                <a:tc>
                  <a:txBody>
                    <a:bodyPr/>
                    <a:lstStyle/>
                    <a:p>
                      <a:r>
                        <a:rPr lang="en-GB" sz="800" dirty="0"/>
                        <a:t>2017</a:t>
                      </a:r>
                      <a:endParaRPr lang="en-GB" sz="800" b="1" dirty="0"/>
                    </a:p>
                  </a:txBody>
                  <a:tcPr marL="68580" marR="68580" marT="34290" marB="34290"/>
                </a:tc>
                <a:extLst>
                  <a:ext uri="{0D108BD9-81ED-4DB2-BD59-A6C34878D82A}">
                    <a16:rowId xmlns:a16="http://schemas.microsoft.com/office/drawing/2014/main" val="10000"/>
                  </a:ext>
                </a:extLst>
              </a:tr>
              <a:tr h="335057">
                <a:tc>
                  <a:txBody>
                    <a:bodyPr/>
                    <a:lstStyle/>
                    <a:p>
                      <a:r>
                        <a:rPr lang="en-GB" sz="800" dirty="0"/>
                        <a:t>HEP</a:t>
                      </a:r>
                      <a:endParaRPr lang="en-GB" sz="800" b="1" dirty="0">
                        <a:solidFill>
                          <a:srgbClr val="0000FF"/>
                        </a:solidFill>
                      </a:endParaRPr>
                    </a:p>
                  </a:txBody>
                  <a:tcPr marL="68580" marR="68580" marT="34290" marB="34290"/>
                </a:tc>
                <a:tc>
                  <a:txBody>
                    <a:bodyPr/>
                    <a:lstStyle/>
                    <a:p>
                      <a:r>
                        <a:rPr lang="en-GB" sz="800" b="1" dirty="0">
                          <a:solidFill>
                            <a:srgbClr val="FF0000"/>
                          </a:solidFill>
                        </a:rPr>
                        <a:t>HERA</a:t>
                      </a:r>
                      <a:r>
                        <a:rPr lang="en-GB" sz="800" b="1" baseline="0" dirty="0">
                          <a:solidFill>
                            <a:srgbClr val="FF0000"/>
                          </a:solidFill>
                        </a:rPr>
                        <a:t> stops</a:t>
                      </a:r>
                      <a:endParaRPr lang="en-GB" sz="800" b="1" dirty="0">
                        <a:solidFill>
                          <a:srgbClr val="FF0000"/>
                        </a:solidFill>
                      </a:endParaRPr>
                    </a:p>
                  </a:txBody>
                  <a:tcPr marL="68580" marR="68580" marT="34290" marB="34290"/>
                </a:tc>
                <a:tc>
                  <a:txBody>
                    <a:bodyPr/>
                    <a:lstStyle/>
                    <a:p>
                      <a:r>
                        <a:rPr lang="en-GB" sz="800" b="1" dirty="0">
                          <a:solidFill>
                            <a:srgbClr val="FF0000"/>
                          </a:solidFill>
                        </a:rPr>
                        <a:t>Babar stops</a:t>
                      </a:r>
                    </a:p>
                  </a:txBody>
                  <a:tcPr marL="68580" marR="68580" marT="34290" marB="34290"/>
                </a:tc>
                <a:tc>
                  <a:txBody>
                    <a:bodyPr/>
                    <a:lstStyle/>
                    <a:p>
                      <a:r>
                        <a:rPr lang="en-GB" sz="800" b="1" dirty="0">
                          <a:solidFill>
                            <a:srgbClr val="0070C0"/>
                          </a:solidFill>
                        </a:rPr>
                        <a:t>LHC starts</a:t>
                      </a:r>
                    </a:p>
                  </a:txBody>
                  <a:tcPr marL="68580" marR="68580" marT="34290" marB="34290"/>
                </a:tc>
                <a:tc>
                  <a:txBody>
                    <a:bodyPr/>
                    <a:lstStyle/>
                    <a:p>
                      <a:r>
                        <a:rPr lang="en-GB" sz="800" b="1" dirty="0">
                          <a:solidFill>
                            <a:srgbClr val="FF0000"/>
                          </a:solidFill>
                        </a:rPr>
                        <a:t>Belle I stops</a:t>
                      </a:r>
                    </a:p>
                  </a:txBody>
                  <a:tcPr marL="68580" marR="68580" marT="34290" marB="34290"/>
                </a:tc>
                <a:tc>
                  <a:txBody>
                    <a:bodyPr/>
                    <a:lstStyle/>
                    <a:p>
                      <a:r>
                        <a:rPr lang="en-GB" sz="800" b="1" dirty="0" err="1">
                          <a:solidFill>
                            <a:srgbClr val="FF0000"/>
                          </a:solidFill>
                        </a:rPr>
                        <a:t>Tevatron</a:t>
                      </a:r>
                      <a:r>
                        <a:rPr lang="en-GB" sz="800" b="1" dirty="0">
                          <a:solidFill>
                            <a:srgbClr val="FF0000"/>
                          </a:solidFill>
                        </a:rPr>
                        <a:t> stops</a:t>
                      </a:r>
                    </a:p>
                  </a:txBody>
                  <a:tcPr marL="68580" marR="68580" marT="34290" marB="34290"/>
                </a:tc>
                <a:tc>
                  <a:txBody>
                    <a:bodyPr/>
                    <a:lstStyle/>
                    <a:p>
                      <a:endParaRPr lang="en-GB" sz="800" b="0" dirty="0">
                        <a:solidFill>
                          <a:srgbClr val="0000FF"/>
                        </a:solidFill>
                      </a:endParaRPr>
                    </a:p>
                  </a:txBody>
                  <a:tcPr marL="68580" marR="68580" marT="34290" marB="34290"/>
                </a:tc>
                <a:tc>
                  <a:txBody>
                    <a:bodyPr/>
                    <a:lstStyle/>
                    <a:p>
                      <a:endParaRPr lang="en-GB" sz="800" b="0" dirty="0">
                        <a:solidFill>
                          <a:srgbClr val="0000FF"/>
                        </a:solidFill>
                      </a:endParaRPr>
                    </a:p>
                  </a:txBody>
                  <a:tcPr marL="68580" marR="68580" marT="34290" marB="34290"/>
                </a:tc>
                <a:tc>
                  <a:txBody>
                    <a:bodyPr/>
                    <a:lstStyle/>
                    <a:p>
                      <a:endParaRPr lang="en-GB" sz="800" b="0" dirty="0">
                        <a:solidFill>
                          <a:srgbClr val="0000FF"/>
                        </a:solidFill>
                      </a:endParaRPr>
                    </a:p>
                  </a:txBody>
                  <a:tcPr marL="68580" marR="68580" marT="34290" marB="34290"/>
                </a:tc>
                <a:tc>
                  <a:txBody>
                    <a:bodyPr/>
                    <a:lstStyle/>
                    <a:p>
                      <a:r>
                        <a:rPr lang="en-GB" sz="800" b="1" dirty="0">
                          <a:solidFill>
                            <a:srgbClr val="0070C0"/>
                          </a:solidFill>
                        </a:rPr>
                        <a:t>LHC Run 2</a:t>
                      </a:r>
                    </a:p>
                  </a:txBody>
                  <a:tcPr marL="68580" marR="68580" marT="34290" marB="34290"/>
                </a:tc>
                <a:tc>
                  <a:txBody>
                    <a:bodyPr/>
                    <a:lstStyle/>
                    <a:p>
                      <a:endParaRPr lang="en-GB" sz="600" b="0" dirty="0">
                        <a:solidFill>
                          <a:srgbClr val="0000FF"/>
                        </a:solidFill>
                      </a:endParaRPr>
                    </a:p>
                  </a:txBody>
                  <a:tcPr marL="68580" marR="68580" marT="34290" marB="34290"/>
                </a:tc>
                <a:tc>
                  <a:txBody>
                    <a:bodyPr/>
                    <a:lstStyle/>
                    <a:p>
                      <a:endParaRPr lang="en-GB" sz="600" b="0" dirty="0">
                        <a:solidFill>
                          <a:srgbClr val="0000FF"/>
                        </a:solidFill>
                      </a:endParaRPr>
                    </a:p>
                  </a:txBody>
                  <a:tcPr marL="68580" marR="68580" marT="34290" marB="34290"/>
                </a:tc>
                <a:extLst>
                  <a:ext uri="{0D108BD9-81ED-4DB2-BD59-A6C34878D82A}">
                    <a16:rowId xmlns:a16="http://schemas.microsoft.com/office/drawing/2014/main" val="10001"/>
                  </a:ext>
                </a:extLst>
              </a:tr>
              <a:tr h="560950">
                <a:tc>
                  <a:txBody>
                    <a:bodyPr/>
                    <a:lstStyle/>
                    <a:p>
                      <a:r>
                        <a:rPr lang="en-GB" sz="800" dirty="0"/>
                        <a:t>DPHEP Group</a:t>
                      </a:r>
                    </a:p>
                  </a:txBody>
                  <a:tcPr marL="68580" marR="68580" marT="34290" marB="34290"/>
                </a:tc>
                <a:tc>
                  <a:txBody>
                    <a:bodyPr/>
                    <a:lstStyle/>
                    <a:p>
                      <a:endParaRPr lang="en-GB" sz="600" b="0" dirty="0"/>
                    </a:p>
                  </a:txBody>
                  <a:tcPr marL="68580" marR="68580" marT="34290" marB="34290"/>
                </a:tc>
                <a:tc>
                  <a:txBody>
                    <a:bodyPr/>
                    <a:lstStyle/>
                    <a:p>
                      <a:endParaRPr lang="en-GB" sz="600" b="0" dirty="0"/>
                    </a:p>
                  </a:txBody>
                  <a:tcPr marL="68580" marR="68580" marT="34290" marB="34290"/>
                </a:tc>
                <a:tc>
                  <a:txBody>
                    <a:bodyPr/>
                    <a:lstStyle/>
                    <a:p>
                      <a:r>
                        <a:rPr lang="en-GB" sz="900" b="1" dirty="0"/>
                        <a:t>ICFA Panel</a:t>
                      </a:r>
                    </a:p>
                  </a:txBody>
                  <a:tcPr marL="68580" marR="68580" marT="34290" marB="34290"/>
                </a:tc>
                <a:tc>
                  <a:txBody>
                    <a:bodyPr/>
                    <a:lstStyle/>
                    <a:p>
                      <a:endParaRPr lang="en-GB" sz="600" b="0"/>
                    </a:p>
                  </a:txBody>
                  <a:tcPr marL="68580" marR="68580" marT="34290" marB="34290"/>
                </a:tc>
                <a:tc>
                  <a:txBody>
                    <a:bodyPr/>
                    <a:lstStyle/>
                    <a:p>
                      <a:r>
                        <a:rPr lang="en-GB" sz="800" b="1" dirty="0"/>
                        <a:t>LHC exp.</a:t>
                      </a:r>
                      <a:r>
                        <a:rPr lang="en-GB" sz="800" b="1" baseline="0" dirty="0"/>
                        <a:t> joined</a:t>
                      </a:r>
                      <a:endParaRPr lang="en-GB" sz="800" b="1" dirty="0">
                        <a:solidFill>
                          <a:srgbClr val="008000"/>
                        </a:solidFill>
                      </a:endParaRPr>
                    </a:p>
                  </a:txBody>
                  <a:tcPr marL="68580" marR="68580" marT="34290" marB="3429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600" b="1" dirty="0">
                          <a:solidFill>
                            <a:srgbClr val="0070C0"/>
                          </a:solidFill>
                        </a:rPr>
                        <a:t>DPHEP Manger appointed at CERN</a:t>
                      </a:r>
                    </a:p>
                    <a:p>
                      <a:endParaRPr lang="en-GB" sz="600" b="0" dirty="0"/>
                    </a:p>
                  </a:txBody>
                  <a:tcPr marL="68580" marR="68580" marT="34290" marB="34290"/>
                </a:tc>
                <a:tc>
                  <a:txBody>
                    <a:bodyPr/>
                    <a:lstStyle/>
                    <a:p>
                      <a:endParaRPr lang="en-GB" sz="600" b="0" dirty="0"/>
                    </a:p>
                  </a:txBody>
                  <a:tcPr marL="68580" marR="68580" marT="34290" marB="34290"/>
                </a:tc>
                <a:tc>
                  <a:txBody>
                    <a:bodyPr/>
                    <a:lstStyle/>
                    <a:p>
                      <a:r>
                        <a:rPr lang="en-GB" sz="1100" b="1" dirty="0">
                          <a:solidFill>
                            <a:srgbClr val="00B050"/>
                          </a:solidFill>
                        </a:rPr>
                        <a:t>DPHEP </a:t>
                      </a:r>
                      <a:r>
                        <a:rPr lang="en-GB" sz="600" b="1" dirty="0">
                          <a:solidFill>
                            <a:srgbClr val="00B050"/>
                          </a:solidFill>
                        </a:rPr>
                        <a:t>Collaboration Agreements signed</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600" dirty="0"/>
                        <a:t>1</a:t>
                      </a:r>
                      <a:r>
                        <a:rPr lang="en-GB" sz="600" baseline="30000" dirty="0"/>
                        <a:t>st</a:t>
                      </a:r>
                      <a:r>
                        <a:rPr lang="en-GB" sz="600" dirty="0"/>
                        <a:t> DPHEP Collaboration Meeting</a:t>
                      </a:r>
                      <a:endParaRPr lang="en-GB" sz="600" b="0" dirty="0"/>
                    </a:p>
                    <a:p>
                      <a:endParaRPr lang="en-GB" sz="600" b="0" dirty="0"/>
                    </a:p>
                  </a:txBody>
                  <a:tcPr marL="68580" marR="68580" marT="34290" marB="34290"/>
                </a:tc>
                <a:tc>
                  <a:txBody>
                    <a:bodyPr/>
                    <a:lstStyle/>
                    <a:p>
                      <a:endParaRPr lang="en-GB" sz="600" b="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600" dirty="0">
                          <a:solidFill>
                            <a:schemeClr val="accent4">
                              <a:lumMod val="75000"/>
                            </a:schemeClr>
                          </a:solidFill>
                        </a:rPr>
                        <a:t>2</a:t>
                      </a:r>
                      <a:r>
                        <a:rPr lang="en-GB" sz="600" baseline="30000" dirty="0">
                          <a:solidFill>
                            <a:schemeClr val="accent4">
                              <a:lumMod val="75000"/>
                            </a:schemeClr>
                          </a:solidFill>
                        </a:rPr>
                        <a:t>nd</a:t>
                      </a:r>
                      <a:r>
                        <a:rPr lang="en-GB" sz="600" baseline="0" dirty="0">
                          <a:solidFill>
                            <a:schemeClr val="accent4">
                              <a:lumMod val="75000"/>
                            </a:schemeClr>
                          </a:solidFill>
                        </a:rPr>
                        <a:t> </a:t>
                      </a:r>
                      <a:r>
                        <a:rPr lang="en-GB" sz="600" dirty="0">
                          <a:solidFill>
                            <a:schemeClr val="accent4">
                              <a:lumMod val="75000"/>
                            </a:schemeClr>
                          </a:solidFill>
                        </a:rPr>
                        <a:t> DPHEP Collaboration Meeting</a:t>
                      </a:r>
                      <a:endParaRPr lang="en-GB" sz="600" b="0" dirty="0">
                        <a:solidFill>
                          <a:schemeClr val="accent4">
                            <a:lumMod val="75000"/>
                          </a:schemeClr>
                        </a:solidFill>
                      </a:endParaRPr>
                    </a:p>
                    <a:p>
                      <a:endParaRPr lang="en-GB" sz="600" b="0" dirty="0"/>
                    </a:p>
                  </a:txBody>
                  <a:tcPr marL="68580" marR="68580" marT="34290" marB="34290"/>
                </a:tc>
                <a:extLst>
                  <a:ext uri="{0D108BD9-81ED-4DB2-BD59-A6C34878D82A}">
                    <a16:rowId xmlns:a16="http://schemas.microsoft.com/office/drawing/2014/main" val="10002"/>
                  </a:ext>
                </a:extLst>
              </a:tr>
              <a:tr h="534761">
                <a:tc>
                  <a:txBody>
                    <a:bodyPr/>
                    <a:lstStyle/>
                    <a:p>
                      <a:r>
                        <a:rPr lang="en-GB" sz="800" dirty="0"/>
                        <a:t>DPHEP Docs</a:t>
                      </a:r>
                      <a:endParaRPr lang="en-GB" sz="800" b="1" dirty="0"/>
                    </a:p>
                  </a:txBody>
                  <a:tcPr marL="68580" marR="68580" marT="34290" marB="34290"/>
                </a:tc>
                <a:tc>
                  <a:txBody>
                    <a:bodyPr/>
                    <a:lstStyle/>
                    <a:p>
                      <a:endParaRPr lang="en-GB" sz="600" b="0"/>
                    </a:p>
                  </a:txBody>
                  <a:tcPr marL="68580" marR="68580" marT="34290" marB="34290"/>
                </a:tc>
                <a:tc>
                  <a:txBody>
                    <a:bodyPr/>
                    <a:lstStyle/>
                    <a:p>
                      <a:endParaRPr lang="en-GB" sz="600" b="0" dirty="0"/>
                    </a:p>
                  </a:txBody>
                  <a:tcPr marL="68580" marR="68580" marT="34290" marB="34290"/>
                </a:tc>
                <a:tc>
                  <a:txBody>
                    <a:bodyPr/>
                    <a:lstStyle/>
                    <a:p>
                      <a:r>
                        <a:rPr lang="en-GB" sz="700" b="1" baseline="0" dirty="0">
                          <a:solidFill>
                            <a:schemeClr val="accent4">
                              <a:lumMod val="50000"/>
                            </a:schemeClr>
                          </a:solidFill>
                        </a:rPr>
                        <a:t>DPHEP White Paper</a:t>
                      </a:r>
                    </a:p>
                  </a:txBody>
                  <a:tcPr marL="68580" marR="68580" marT="34290" marB="34290"/>
                </a:tc>
                <a:tc>
                  <a:txBody>
                    <a:bodyPr/>
                    <a:lstStyle/>
                    <a:p>
                      <a:endParaRPr lang="en-GB" sz="600" b="0" dirty="0"/>
                    </a:p>
                  </a:txBody>
                  <a:tcPr marL="68580" marR="68580" marT="34290" marB="34290"/>
                </a:tc>
                <a:tc>
                  <a:txBody>
                    <a:bodyPr/>
                    <a:lstStyle/>
                    <a:p>
                      <a:endParaRPr lang="en-GB" sz="600" b="0" dirty="0"/>
                    </a:p>
                  </a:txBody>
                  <a:tcPr marL="68580" marR="68580" marT="34290" marB="34290"/>
                </a:tc>
                <a:tc>
                  <a:txBody>
                    <a:bodyPr/>
                    <a:lstStyle/>
                    <a:p>
                      <a:r>
                        <a:rPr lang="en-GB" sz="800" b="1" baseline="0" dirty="0">
                          <a:solidFill>
                            <a:srgbClr val="0070C0"/>
                          </a:solidFill>
                        </a:rPr>
                        <a:t>Blueprint  Report</a:t>
                      </a:r>
                      <a:endParaRPr lang="en-GB" sz="800" b="1" dirty="0">
                        <a:solidFill>
                          <a:srgbClr val="0070C0"/>
                        </a:solidFill>
                      </a:endParaRPr>
                    </a:p>
                  </a:txBody>
                  <a:tcPr marL="68580" marR="68580" marT="34290" marB="34290"/>
                </a:tc>
                <a:tc>
                  <a:txBody>
                    <a:bodyPr/>
                    <a:lstStyle/>
                    <a:p>
                      <a:endParaRPr lang="en-GB" sz="600" b="1" dirty="0">
                        <a:solidFill>
                          <a:srgbClr val="3366FF"/>
                        </a:solidFill>
                      </a:endParaRPr>
                    </a:p>
                  </a:txBody>
                  <a:tcPr marL="68580" marR="68580" marT="34290" marB="34290"/>
                </a:tc>
                <a:tc>
                  <a:txBody>
                    <a:bodyPr/>
                    <a:lstStyle/>
                    <a:p>
                      <a:endParaRPr lang="en-GB" sz="600" b="1" dirty="0">
                        <a:solidFill>
                          <a:srgbClr val="3366FF"/>
                        </a:solidFill>
                      </a:endParaRPr>
                    </a:p>
                  </a:txBody>
                  <a:tcPr marL="68580" marR="68580" marT="34290" marB="34290"/>
                </a:tc>
                <a:tc>
                  <a:txBody>
                    <a:bodyPr/>
                    <a:lstStyle/>
                    <a:p>
                      <a:r>
                        <a:rPr lang="en-GB" sz="600" dirty="0"/>
                        <a:t>DPHEP Status Report</a:t>
                      </a:r>
                    </a:p>
                    <a:p>
                      <a:r>
                        <a:rPr lang="en-GB" sz="600" dirty="0"/>
                        <a:t>2020 Vision</a:t>
                      </a:r>
                      <a:endParaRPr lang="en-GB" sz="600" b="1" dirty="0">
                        <a:solidFill>
                          <a:srgbClr val="3366FF"/>
                        </a:solidFill>
                      </a:endParaRPr>
                    </a:p>
                  </a:txBody>
                  <a:tcPr marL="68580" marR="68580" marT="34290" marB="34290"/>
                </a:tc>
                <a:tc>
                  <a:txBody>
                    <a:bodyPr/>
                    <a:lstStyle/>
                    <a:p>
                      <a:endParaRPr lang="en-GB" sz="600" b="1" dirty="0">
                        <a:solidFill>
                          <a:srgbClr val="3366FF"/>
                        </a:solidFill>
                      </a:endParaRPr>
                    </a:p>
                  </a:txBody>
                  <a:tcPr marL="68580" marR="68580" marT="34290" marB="34290"/>
                </a:tc>
                <a:tc>
                  <a:txBody>
                    <a:bodyPr/>
                    <a:lstStyle/>
                    <a:p>
                      <a:r>
                        <a:rPr lang="en-GB" sz="600" dirty="0">
                          <a:solidFill>
                            <a:schemeClr val="accent4">
                              <a:lumMod val="75000"/>
                            </a:schemeClr>
                          </a:solidFill>
                        </a:rPr>
                        <a:t>DPHEP 2017 Status Report</a:t>
                      </a:r>
                    </a:p>
                    <a:p>
                      <a:endParaRPr lang="en-GB" sz="600" b="1" dirty="0">
                        <a:solidFill>
                          <a:schemeClr val="accent4">
                            <a:lumMod val="75000"/>
                          </a:schemeClr>
                        </a:solidFill>
                      </a:endParaRPr>
                    </a:p>
                  </a:txBody>
                  <a:tcPr marL="68580" marR="68580" marT="34290" marB="34290"/>
                </a:tc>
                <a:extLst>
                  <a:ext uri="{0D108BD9-81ED-4DB2-BD59-A6C34878D82A}">
                    <a16:rowId xmlns:a16="http://schemas.microsoft.com/office/drawing/2014/main" val="10003"/>
                  </a:ext>
                </a:extLst>
              </a:tr>
              <a:tr h="954846">
                <a:tc>
                  <a:txBody>
                    <a:bodyPr/>
                    <a:lstStyle/>
                    <a:p>
                      <a:r>
                        <a:rPr lang="en-GB" sz="800" dirty="0"/>
                        <a:t>DP Projects within </a:t>
                      </a:r>
                      <a:r>
                        <a:rPr lang="en-GB" sz="800" dirty="0" err="1"/>
                        <a:t>expts</a:t>
                      </a:r>
                      <a:r>
                        <a:rPr lang="en-GB" sz="800" dirty="0"/>
                        <a:t>.</a:t>
                      </a:r>
                      <a:endParaRPr lang="en-GB" sz="800" b="1" dirty="0"/>
                    </a:p>
                  </a:txBody>
                  <a:tcPr marL="68580" marR="68580" marT="34290" marB="34290"/>
                </a:tc>
                <a:tc>
                  <a:txBody>
                    <a:bodyPr/>
                    <a:lstStyle/>
                    <a:p>
                      <a:endParaRPr lang="en-GB" sz="600" b="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600" b="1" dirty="0"/>
                        <a:t>Babar DP</a:t>
                      </a:r>
                      <a:r>
                        <a:rPr lang="en-GB" sz="600" b="1" baseline="0" dirty="0"/>
                        <a:t> starts</a:t>
                      </a:r>
                      <a:endParaRPr lang="en-GB" sz="600" b="1" dirty="0">
                        <a:solidFill>
                          <a:srgbClr val="008000"/>
                        </a:solidFill>
                      </a:endParaRPr>
                    </a:p>
                  </a:txBody>
                  <a:tcPr marL="68580" marR="68580" marT="34290" marB="34290"/>
                </a:tc>
                <a:tc>
                  <a:txBody>
                    <a:bodyPr/>
                    <a:lstStyle/>
                    <a:p>
                      <a:endParaRPr lang="en-GB" sz="600" b="1" dirty="0">
                        <a:solidFill>
                          <a:srgbClr val="008000"/>
                        </a:solidFill>
                      </a:endParaRPr>
                    </a:p>
                  </a:txBody>
                  <a:tcPr marL="68580" marR="68580" marT="34290" marB="34290"/>
                </a:tc>
                <a:tc>
                  <a:txBody>
                    <a:bodyPr/>
                    <a:lstStyle/>
                    <a:p>
                      <a:r>
                        <a:rPr lang="en-GB" sz="600" b="1" dirty="0"/>
                        <a:t>HERA DP  starts</a:t>
                      </a:r>
                      <a:endParaRPr lang="en-GB" sz="600" b="1" dirty="0">
                        <a:solidFill>
                          <a:srgbClr val="008000"/>
                        </a:solidFill>
                      </a:endParaRPr>
                    </a:p>
                  </a:txBody>
                  <a:tcPr marL="68580" marR="68580" marT="34290" marB="34290"/>
                </a:tc>
                <a:tc>
                  <a:txBody>
                    <a:bodyPr/>
                    <a:lstStyle/>
                    <a:p>
                      <a:r>
                        <a:rPr lang="en-GB" sz="600" b="1" dirty="0"/>
                        <a:t>BELLE DP starts</a:t>
                      </a:r>
                      <a:endParaRPr lang="en-GB" sz="600" b="1" dirty="0">
                        <a:solidFill>
                          <a:srgbClr val="008000"/>
                        </a:solidFill>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600" b="1" dirty="0">
                          <a:solidFill>
                            <a:srgbClr val="0070C0"/>
                          </a:solidFill>
                        </a:rPr>
                        <a:t>CMS DP Policy</a:t>
                      </a:r>
                    </a:p>
                    <a:p>
                      <a:endParaRPr lang="en-GB" sz="600" dirty="0"/>
                    </a:p>
                    <a:p>
                      <a:r>
                        <a:rPr lang="en-GB" sz="600" b="1" dirty="0"/>
                        <a:t>CDF/D0</a:t>
                      </a:r>
                      <a:r>
                        <a:rPr lang="en-GB" sz="600" b="1" baseline="0" dirty="0"/>
                        <a:t> </a:t>
                      </a:r>
                      <a:r>
                        <a:rPr lang="en-GB" sz="600" b="1" dirty="0"/>
                        <a:t>DP starts</a:t>
                      </a:r>
                    </a:p>
                    <a:p>
                      <a:endParaRPr lang="en-GB" sz="600" dirty="0"/>
                    </a:p>
                    <a:p>
                      <a:r>
                        <a:rPr lang="en-GB" sz="600" dirty="0"/>
                        <a:t>Babar LTDAP operational</a:t>
                      </a:r>
                    </a:p>
                    <a:p>
                      <a:endParaRPr lang="en-GB" sz="600" b="1" dirty="0">
                        <a:solidFill>
                          <a:srgbClr val="008000"/>
                        </a:solidFill>
                      </a:endParaRPr>
                    </a:p>
                  </a:txBody>
                  <a:tcPr marL="68580" marR="68580" marT="34290" marB="34290"/>
                </a:tc>
                <a:tc>
                  <a:txBody>
                    <a:bodyPr/>
                    <a:lstStyle/>
                    <a:p>
                      <a:r>
                        <a:rPr lang="en-GB" sz="600" b="1" dirty="0">
                          <a:solidFill>
                            <a:srgbClr val="0070C0"/>
                          </a:solidFill>
                        </a:rPr>
                        <a:t>ALICE,</a:t>
                      </a:r>
                      <a:r>
                        <a:rPr lang="en-GB" sz="600" b="1" baseline="0" dirty="0">
                          <a:solidFill>
                            <a:srgbClr val="0070C0"/>
                          </a:solidFill>
                        </a:rPr>
                        <a:t> </a:t>
                      </a:r>
                      <a:r>
                        <a:rPr lang="en-GB" sz="600" b="1" baseline="0" dirty="0" err="1">
                          <a:solidFill>
                            <a:srgbClr val="0070C0"/>
                          </a:solidFill>
                        </a:rPr>
                        <a:t>LHCb</a:t>
                      </a:r>
                      <a:r>
                        <a:rPr lang="en-GB" sz="600" b="1" baseline="0" dirty="0">
                          <a:solidFill>
                            <a:srgbClr val="0070C0"/>
                          </a:solidFill>
                        </a:rPr>
                        <a:t>, </a:t>
                      </a:r>
                      <a:r>
                        <a:rPr lang="en-GB" sz="600" b="1" dirty="0">
                          <a:solidFill>
                            <a:srgbClr val="0070C0"/>
                          </a:solidFill>
                        </a:rPr>
                        <a:t> DP Policies</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600" b="1" dirty="0">
                          <a:solidFill>
                            <a:srgbClr val="0070C0"/>
                          </a:solidFill>
                        </a:rPr>
                        <a:t>ATLAS DP Policy</a:t>
                      </a:r>
                    </a:p>
                    <a:p>
                      <a:endParaRPr lang="en-GB" sz="600" dirty="0"/>
                    </a:p>
                    <a:p>
                      <a:r>
                        <a:rPr lang="en-GB" sz="600" dirty="0"/>
                        <a:t>H1/ZEUS DP systems operational</a:t>
                      </a:r>
                    </a:p>
                    <a:p>
                      <a:endParaRPr lang="en-GB" sz="600" dirty="0"/>
                    </a:p>
                  </a:txBody>
                  <a:tcPr marL="68580" marR="68580" marT="34290" marB="34290"/>
                </a:tc>
                <a:tc>
                  <a:txBody>
                    <a:bodyPr/>
                    <a:lstStyle/>
                    <a:p>
                      <a:r>
                        <a:rPr lang="en-GB" sz="600" dirty="0"/>
                        <a:t>CERN/LHC  Open Data </a:t>
                      </a:r>
                    </a:p>
                    <a:p>
                      <a:endParaRPr lang="en-GB" sz="600" b="1" dirty="0">
                        <a:solidFill>
                          <a:srgbClr val="008000"/>
                        </a:solidFill>
                      </a:endParaRPr>
                    </a:p>
                  </a:txBody>
                  <a:tcPr marL="68580" marR="68580" marT="34290" marB="34290"/>
                </a:tc>
                <a:tc>
                  <a:txBody>
                    <a:bodyPr/>
                    <a:lstStyle/>
                    <a:p>
                      <a:r>
                        <a:rPr lang="en-GB" sz="600" dirty="0"/>
                        <a:t>CERN/LHC  Analysis Preservation</a:t>
                      </a:r>
                    </a:p>
                    <a:p>
                      <a:endParaRPr lang="en-GB" sz="600" b="1" dirty="0">
                        <a:solidFill>
                          <a:srgbClr val="008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600" b="0" dirty="0" err="1">
                          <a:solidFill>
                            <a:schemeClr val="tx1"/>
                          </a:solidFill>
                        </a:rPr>
                        <a:t>Tevatron</a:t>
                      </a:r>
                      <a:r>
                        <a:rPr lang="en-GB" sz="600" b="0" baseline="0" dirty="0">
                          <a:solidFill>
                            <a:schemeClr val="tx1"/>
                          </a:solidFill>
                        </a:rPr>
                        <a:t>  DP operational</a:t>
                      </a:r>
                      <a:endParaRPr lang="en-GB" sz="600" b="0" dirty="0">
                        <a:solidFill>
                          <a:schemeClr val="tx1"/>
                        </a:solidFill>
                      </a:endParaRPr>
                    </a:p>
                    <a:p>
                      <a:endParaRPr lang="en-GB" sz="600" b="1" dirty="0">
                        <a:solidFill>
                          <a:srgbClr val="008000"/>
                        </a:solidFill>
                      </a:endParaRPr>
                    </a:p>
                  </a:txBody>
                  <a:tcPr marL="68580" marR="68580" marT="34290" marB="34290"/>
                </a:tc>
                <a:tc>
                  <a:txBody>
                    <a:bodyPr/>
                    <a:lstStyle/>
                    <a:p>
                      <a:endParaRPr lang="en-GB" sz="600" b="1" dirty="0">
                        <a:solidFill>
                          <a:srgbClr val="008000"/>
                        </a:solidFill>
                      </a:endParaRPr>
                    </a:p>
                  </a:txBody>
                  <a:tcPr marL="68580" marR="68580" marT="34290" marB="34290"/>
                </a:tc>
                <a:extLst>
                  <a:ext uri="{0D108BD9-81ED-4DB2-BD59-A6C34878D82A}">
                    <a16:rowId xmlns:a16="http://schemas.microsoft.com/office/drawing/2014/main" val="10004"/>
                  </a:ext>
                </a:extLst>
              </a:tr>
            </a:tbl>
          </a:graphicData>
        </a:graphic>
      </p:graphicFrame>
      <p:sp>
        <p:nvSpPr>
          <p:cNvPr id="10" name="TextBox 9"/>
          <p:cNvSpPr txBox="1"/>
          <p:nvPr/>
        </p:nvSpPr>
        <p:spPr>
          <a:xfrm>
            <a:off x="1970981" y="1579380"/>
            <a:ext cx="2241395" cy="253916"/>
          </a:xfrm>
          <a:prstGeom prst="rect">
            <a:avLst/>
          </a:prstGeom>
          <a:solidFill>
            <a:schemeClr val="bg1">
              <a:lumMod val="85000"/>
            </a:schemeClr>
          </a:solidFill>
        </p:spPr>
        <p:txBody>
          <a:bodyPr wrap="square" rtlCol="0">
            <a:spAutoFit/>
          </a:bodyPr>
          <a:lstStyle/>
          <a:p>
            <a:pPr algn="ctr"/>
            <a:r>
              <a:rPr lang="en-US" sz="1050" dirty="0"/>
              <a:t>Start-up</a:t>
            </a:r>
          </a:p>
        </p:txBody>
      </p:sp>
      <p:sp>
        <p:nvSpPr>
          <p:cNvPr id="11" name="TextBox 10"/>
          <p:cNvSpPr txBox="1"/>
          <p:nvPr/>
        </p:nvSpPr>
        <p:spPr>
          <a:xfrm>
            <a:off x="4400550" y="1579380"/>
            <a:ext cx="1547232" cy="253916"/>
          </a:xfrm>
          <a:prstGeom prst="rect">
            <a:avLst/>
          </a:prstGeom>
          <a:solidFill>
            <a:schemeClr val="bg1">
              <a:lumMod val="85000"/>
            </a:schemeClr>
          </a:solidFill>
        </p:spPr>
        <p:txBody>
          <a:bodyPr wrap="square" rtlCol="0">
            <a:spAutoFit/>
          </a:bodyPr>
          <a:lstStyle/>
          <a:p>
            <a:pPr algn="ctr"/>
            <a:r>
              <a:rPr lang="en-US" sz="1050"/>
              <a:t>Consolidation</a:t>
            </a:r>
            <a:endParaRPr lang="en-US" sz="1050" dirty="0"/>
          </a:p>
        </p:txBody>
      </p:sp>
      <p:sp>
        <p:nvSpPr>
          <p:cNvPr id="12" name="TextBox 11"/>
          <p:cNvSpPr txBox="1"/>
          <p:nvPr/>
        </p:nvSpPr>
        <p:spPr>
          <a:xfrm>
            <a:off x="6108777" y="1579379"/>
            <a:ext cx="1708227" cy="253916"/>
          </a:xfrm>
          <a:prstGeom prst="rect">
            <a:avLst/>
          </a:prstGeom>
          <a:solidFill>
            <a:schemeClr val="bg1">
              <a:lumMod val="85000"/>
            </a:schemeClr>
          </a:solidFill>
        </p:spPr>
        <p:txBody>
          <a:bodyPr wrap="square" rtlCol="0">
            <a:spAutoFit/>
          </a:bodyPr>
          <a:lstStyle/>
          <a:p>
            <a:pPr algn="ctr"/>
            <a:r>
              <a:rPr lang="en-US" sz="1050"/>
              <a:t>DPHEP Collaboration</a:t>
            </a:r>
            <a:endParaRPr lang="en-US" sz="1050" dirty="0"/>
          </a:p>
        </p:txBody>
      </p:sp>
      <p:sp>
        <p:nvSpPr>
          <p:cNvPr id="13" name="TextBox 12">
            <a:extLst>
              <a:ext uri="{FF2B5EF4-FFF2-40B4-BE49-F238E27FC236}">
                <a16:creationId xmlns:a16="http://schemas.microsoft.com/office/drawing/2014/main" id="{9B164E18-632E-9B4A-8F31-4658328D7B08}"/>
              </a:ext>
            </a:extLst>
          </p:cNvPr>
          <p:cNvSpPr txBox="1"/>
          <p:nvPr/>
        </p:nvSpPr>
        <p:spPr>
          <a:xfrm>
            <a:off x="1371602" y="200423"/>
            <a:ext cx="797013" cy="404085"/>
          </a:xfrm>
          <a:prstGeom prst="rect">
            <a:avLst/>
          </a:prstGeom>
          <a:noFill/>
        </p:spPr>
        <p:txBody>
          <a:bodyPr wrap="none" rtlCol="0">
            <a:spAutoFit/>
          </a:bodyPr>
          <a:lstStyle/>
          <a:p>
            <a:r>
              <a:rPr lang="en-FR" sz="1013" dirty="0"/>
              <a:t>2018 status</a:t>
            </a:r>
          </a:p>
          <a:p>
            <a:endParaRPr lang="en-FR" sz="1013" dirty="0"/>
          </a:p>
        </p:txBody>
      </p:sp>
    </p:spTree>
    <p:extLst>
      <p:ext uri="{BB962C8B-B14F-4D97-AF65-F5344CB8AC3E}">
        <p14:creationId xmlns:p14="http://schemas.microsoft.com/office/powerpoint/2010/main" val="37588807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Scientific output: status 2017</a:t>
            </a:r>
          </a:p>
        </p:txBody>
      </p:sp>
      <p:sp>
        <p:nvSpPr>
          <p:cNvPr id="4" name="Date Placeholder 3"/>
          <p:cNvSpPr>
            <a:spLocks noGrp="1"/>
          </p:cNvSpPr>
          <p:nvPr>
            <p:ph type="dt" sz="half" idx="10"/>
          </p:nvPr>
        </p:nvSpPr>
        <p:spPr/>
        <p:txBody>
          <a:bodyPr/>
          <a:lstStyle/>
          <a:p>
            <a:fld id="{ACC72706-1EEE-B745-AB38-34680410B70B}" type="datetime1">
              <a:rPr lang="fr-FR" smtClean="0"/>
              <a:t>18/06/2024</a:t>
            </a:fld>
            <a:endParaRPr lang="fr-FR" dirty="0"/>
          </a:p>
        </p:txBody>
      </p:sp>
      <p:sp>
        <p:nvSpPr>
          <p:cNvPr id="6" name="Slide Number Placeholder 5"/>
          <p:cNvSpPr>
            <a:spLocks noGrp="1"/>
          </p:cNvSpPr>
          <p:nvPr>
            <p:ph type="sldNum" sz="quarter" idx="12"/>
          </p:nvPr>
        </p:nvSpPr>
        <p:spPr/>
        <p:txBody>
          <a:bodyPr/>
          <a:lstStyle/>
          <a:p>
            <a:fld id="{2F276DBA-A1FC-F74B-96D9-35104F3A9E3F}" type="slidenum">
              <a:rPr lang="fr-FR" smtClean="0"/>
              <a:t>48</a:t>
            </a:fld>
            <a:endParaRPr lang="fr-FR"/>
          </a:p>
        </p:txBody>
      </p:sp>
      <p:graphicFrame>
        <p:nvGraphicFramePr>
          <p:cNvPr id="7" name="Chart 6"/>
          <p:cNvGraphicFramePr>
            <a:graphicFrameLocks/>
          </p:cNvGraphicFramePr>
          <p:nvPr/>
        </p:nvGraphicFramePr>
        <p:xfrm>
          <a:off x="1260088" y="966441"/>
          <a:ext cx="3026162" cy="15765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nvGraphicFramePr>
        <p:xfrm>
          <a:off x="4898801" y="2656788"/>
          <a:ext cx="3119553" cy="18454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nvGraphicFramePr>
        <p:xfrm>
          <a:off x="4286251" y="861897"/>
          <a:ext cx="3472211" cy="18902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nvGraphicFramePr>
        <p:xfrm>
          <a:off x="1271238" y="2565650"/>
          <a:ext cx="3429000" cy="2057400"/>
        </p:xfrm>
        <a:graphic>
          <a:graphicData uri="http://schemas.openxmlformats.org/drawingml/2006/chart">
            <c:chart xmlns:c="http://schemas.openxmlformats.org/drawingml/2006/chart" xmlns:r="http://schemas.openxmlformats.org/officeDocument/2006/relationships" r:id="rId5"/>
          </a:graphicData>
        </a:graphic>
      </p:graphicFrame>
      <p:cxnSp>
        <p:nvCxnSpPr>
          <p:cNvPr id="13" name="Straight Connector 12"/>
          <p:cNvCxnSpPr/>
          <p:nvPr/>
        </p:nvCxnSpPr>
        <p:spPr>
          <a:xfrm>
            <a:off x="2840775" y="1455703"/>
            <a:ext cx="8363" cy="752707"/>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425891" y="1430662"/>
            <a:ext cx="8363" cy="752707"/>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732871" y="3300997"/>
            <a:ext cx="8363" cy="752707"/>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6332500" y="3538115"/>
            <a:ext cx="8363" cy="752707"/>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942012" y="3105212"/>
            <a:ext cx="630301" cy="150041"/>
          </a:xfrm>
          <a:prstGeom prst="rect">
            <a:avLst/>
          </a:prstGeom>
          <a:noFill/>
        </p:spPr>
        <p:txBody>
          <a:bodyPr wrap="none" rtlCol="0">
            <a:spAutoFit/>
          </a:bodyPr>
          <a:lstStyle/>
          <a:p>
            <a:r>
              <a:rPr lang="en-US" sz="375" dirty="0"/>
              <a:t>Source: </a:t>
            </a:r>
            <a:r>
              <a:rPr lang="en-US" sz="375" dirty="0" err="1"/>
              <a:t>inspirehep.net</a:t>
            </a:r>
            <a:endParaRPr lang="en-US" sz="375" dirty="0"/>
          </a:p>
        </p:txBody>
      </p:sp>
      <p:sp>
        <p:nvSpPr>
          <p:cNvPr id="19" name="TextBox 18"/>
          <p:cNvSpPr txBox="1"/>
          <p:nvPr/>
        </p:nvSpPr>
        <p:spPr>
          <a:xfrm>
            <a:off x="4468084" y="1303704"/>
            <a:ext cx="508473" cy="150041"/>
          </a:xfrm>
          <a:prstGeom prst="rect">
            <a:avLst/>
          </a:prstGeom>
          <a:noFill/>
        </p:spPr>
        <p:txBody>
          <a:bodyPr wrap="none" rtlCol="0">
            <a:spAutoFit/>
          </a:bodyPr>
          <a:lstStyle/>
          <a:p>
            <a:r>
              <a:rPr lang="en-US" sz="375" dirty="0"/>
              <a:t>Source: web site</a:t>
            </a:r>
          </a:p>
        </p:txBody>
      </p:sp>
      <p:sp>
        <p:nvSpPr>
          <p:cNvPr id="20" name="TextBox 19"/>
          <p:cNvSpPr txBox="1"/>
          <p:nvPr/>
        </p:nvSpPr>
        <p:spPr>
          <a:xfrm>
            <a:off x="1403662" y="2986615"/>
            <a:ext cx="508473" cy="150041"/>
          </a:xfrm>
          <a:prstGeom prst="rect">
            <a:avLst/>
          </a:prstGeom>
          <a:noFill/>
        </p:spPr>
        <p:txBody>
          <a:bodyPr wrap="none" rtlCol="0">
            <a:spAutoFit/>
          </a:bodyPr>
          <a:lstStyle/>
          <a:p>
            <a:r>
              <a:rPr lang="en-US" sz="375" dirty="0"/>
              <a:t>Source: web site</a:t>
            </a:r>
          </a:p>
        </p:txBody>
      </p:sp>
      <p:sp>
        <p:nvSpPr>
          <p:cNvPr id="21" name="TextBox 20"/>
          <p:cNvSpPr txBox="1"/>
          <p:nvPr/>
        </p:nvSpPr>
        <p:spPr>
          <a:xfrm>
            <a:off x="1517962" y="1506523"/>
            <a:ext cx="508473" cy="150041"/>
          </a:xfrm>
          <a:prstGeom prst="rect">
            <a:avLst/>
          </a:prstGeom>
          <a:noFill/>
        </p:spPr>
        <p:txBody>
          <a:bodyPr wrap="none" rtlCol="0">
            <a:spAutoFit/>
          </a:bodyPr>
          <a:lstStyle/>
          <a:p>
            <a:r>
              <a:rPr lang="en-US" sz="375" dirty="0"/>
              <a:t>Source: web site</a:t>
            </a:r>
          </a:p>
        </p:txBody>
      </p:sp>
      <p:sp>
        <p:nvSpPr>
          <p:cNvPr id="27" name="Rectangle 26"/>
          <p:cNvSpPr/>
          <p:nvPr/>
        </p:nvSpPr>
        <p:spPr>
          <a:xfrm>
            <a:off x="3311600" y="901629"/>
            <a:ext cx="883734" cy="854080"/>
          </a:xfrm>
          <a:prstGeom prst="rect">
            <a:avLst/>
          </a:prstGeom>
        </p:spPr>
        <p:txBody>
          <a:bodyPr wrap="square">
            <a:spAutoFit/>
          </a:bodyPr>
          <a:lstStyle/>
          <a:p>
            <a:r>
              <a:rPr lang="en-US" sz="825" dirty="0"/>
              <a:t>Still supporting few tens of analyses </a:t>
            </a:r>
            <a:r>
              <a:rPr lang="fr-FR" sz="825" dirty="0"/>
              <a:t>~</a:t>
            </a:r>
            <a:r>
              <a:rPr lang="en-US" sz="825" dirty="0"/>
              <a:t>10papers/year. </a:t>
            </a:r>
            <a:br>
              <a:rPr lang="en-US" sz="825" dirty="0"/>
            </a:br>
            <a:endParaRPr lang="en-US" sz="825" dirty="0"/>
          </a:p>
        </p:txBody>
      </p:sp>
      <p:sp>
        <p:nvSpPr>
          <p:cNvPr id="28" name="Rectangle 27"/>
          <p:cNvSpPr/>
          <p:nvPr/>
        </p:nvSpPr>
        <p:spPr>
          <a:xfrm>
            <a:off x="6965643" y="976725"/>
            <a:ext cx="883734" cy="346249"/>
          </a:xfrm>
          <a:prstGeom prst="rect">
            <a:avLst/>
          </a:prstGeom>
        </p:spPr>
        <p:txBody>
          <a:bodyPr wrap="square">
            <a:spAutoFit/>
          </a:bodyPr>
          <a:lstStyle/>
          <a:p>
            <a:r>
              <a:rPr lang="fr-FR" sz="825" dirty="0"/>
              <a:t>~5 </a:t>
            </a:r>
            <a:r>
              <a:rPr lang="en-US" sz="825" dirty="0"/>
              <a:t> papers/year. </a:t>
            </a:r>
            <a:br>
              <a:rPr lang="en-US" sz="825" dirty="0"/>
            </a:br>
            <a:r>
              <a:rPr lang="en-US" sz="825" dirty="0"/>
              <a:t>For 2-3 years</a:t>
            </a:r>
          </a:p>
        </p:txBody>
      </p:sp>
      <p:sp>
        <p:nvSpPr>
          <p:cNvPr id="29" name="Rectangle 28"/>
          <p:cNvSpPr/>
          <p:nvPr/>
        </p:nvSpPr>
        <p:spPr>
          <a:xfrm>
            <a:off x="3989663" y="2944957"/>
            <a:ext cx="783060" cy="473206"/>
          </a:xfrm>
          <a:prstGeom prst="rect">
            <a:avLst/>
          </a:prstGeom>
        </p:spPr>
        <p:txBody>
          <a:bodyPr wrap="square">
            <a:spAutoFit/>
          </a:bodyPr>
          <a:lstStyle/>
          <a:p>
            <a:r>
              <a:rPr lang="fr-FR" sz="825" dirty="0"/>
              <a:t>~10-</a:t>
            </a:r>
            <a:r>
              <a:rPr lang="en-US" sz="825" dirty="0"/>
              <a:t>20 papers/year. </a:t>
            </a:r>
            <a:br>
              <a:rPr lang="en-US" sz="825" dirty="0"/>
            </a:br>
            <a:r>
              <a:rPr lang="en-US" sz="825" dirty="0"/>
              <a:t>For 2-3 years</a:t>
            </a:r>
          </a:p>
        </p:txBody>
      </p:sp>
      <p:sp>
        <p:nvSpPr>
          <p:cNvPr id="30" name="Right Arrow 29"/>
          <p:cNvSpPr/>
          <p:nvPr/>
        </p:nvSpPr>
        <p:spPr>
          <a:xfrm>
            <a:off x="3293792" y="1589401"/>
            <a:ext cx="878159" cy="304706"/>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50" dirty="0"/>
              <a:t>DP system  </a:t>
            </a:r>
          </a:p>
        </p:txBody>
      </p:sp>
      <p:sp>
        <p:nvSpPr>
          <p:cNvPr id="31" name="Right Arrow 30"/>
          <p:cNvSpPr/>
          <p:nvPr/>
        </p:nvSpPr>
        <p:spPr>
          <a:xfrm>
            <a:off x="7221497" y="1478875"/>
            <a:ext cx="651265" cy="304706"/>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50" dirty="0"/>
              <a:t>DP system  </a:t>
            </a:r>
          </a:p>
        </p:txBody>
      </p:sp>
      <p:sp>
        <p:nvSpPr>
          <p:cNvPr id="32" name="Right Arrow 31"/>
          <p:cNvSpPr/>
          <p:nvPr/>
        </p:nvSpPr>
        <p:spPr>
          <a:xfrm>
            <a:off x="4216938" y="3813332"/>
            <a:ext cx="686880" cy="304706"/>
          </a:xfrm>
          <a:prstGeom prst="rightArrow">
            <a:avLst/>
          </a:prstGeom>
          <a:blipFill dpi="0" rotWithShape="1">
            <a:blip r:embed="rId6">
              <a:alphaModFix amt="28000"/>
              <a:duotone>
                <a:schemeClr val="accent1">
                  <a:satMod val="135000"/>
                  <a:lumMod val="80000"/>
                </a:schemeClr>
                <a:schemeClr val="accent1">
                  <a:satMod val="250000"/>
                  <a:lumMod val="150000"/>
                </a:schemeClr>
              </a:duotone>
            </a:blip>
            <a:srcRect/>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25" b="1" dirty="0"/>
              <a:t>R2DP/CDFDP  </a:t>
            </a:r>
          </a:p>
        </p:txBody>
      </p:sp>
    </p:spTree>
    <p:extLst>
      <p:ext uri="{BB962C8B-B14F-4D97-AF65-F5344CB8AC3E}">
        <p14:creationId xmlns:p14="http://schemas.microsoft.com/office/powerpoint/2010/main" val="30113011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2" name="Picture 14" descr="https://lh3.googleusercontent.com/OZJ0C0nKb1QHTKR83BclaeDrL1LlTWc6P-KvkPt2H5CoT24Q5wRW_OJQ1O-WJzMUF2h8OOp68OA_cZoPHXXIezns3keGq19wWVGQVTKWE23FOwopSF3a7RPlVpexZkk9oBhWiRMvt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2364" y="0"/>
            <a:ext cx="1168636" cy="76319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normAutofit/>
          </a:bodyPr>
          <a:lstStyle/>
          <a:p>
            <a:r>
              <a:rPr lang="en-US" sz="2700" i="1" cap="small" dirty="0"/>
              <a:t>BaBar</a:t>
            </a:r>
            <a:r>
              <a:rPr lang="en-US" sz="2700" dirty="0"/>
              <a:t> Highlights and Press Releases </a:t>
            </a:r>
          </a:p>
        </p:txBody>
      </p:sp>
      <p:pic>
        <p:nvPicPr>
          <p:cNvPr id="2050" name="Picture 2" descr="https://lh3.googleusercontent.com/OZJ0C0nKb1QHTKR83BclaeDrL1LlTWc6P-KvkPt2H5CoT24Q5wRW_OJQ1O-WJzMUF2h8OOp68OA_cZoPHXXIezns3keGq19wWVGQVTKWE23FOwopSF3a7RPlVpexZkk9oBhWiRMvt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82" y="-6705600"/>
            <a:ext cx="1750219"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https://lh5.googleusercontent.com/Mslap0wkB4SoAuqbY4hl6E6_UUaAHWsbD8nffH-Mwcr1M2n06b8L7PRF9blkujOipKWiVLt9ChKNsw4o1GWYfnX6pfK2aGCeSBu001wDLLQ1aygNn4rPKe4T_7UFvvYxLInWfSpKZwc"/>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70" t="13129" r="3195" b="1927"/>
          <a:stretch/>
        </p:blipFill>
        <p:spPr bwMode="auto">
          <a:xfrm>
            <a:off x="3164635" y="1083067"/>
            <a:ext cx="3350467" cy="18887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6.googleusercontent.com/4AD7yT46XUGnJDRfuqpnqgZegOw9tj9SPFSGLu5FDkEMhq-ZK7NcSlBuUnsu_UpRZ5pho7dOqAOIGCS31H1QVdj5Yh3IQIGJqGkJdb2QPJXZksvpvZPwpBCvxYWNFYlrm8tqndozYZQ"/>
          <p:cNvPicPr>
            <a:picLocks noChangeAspect="1" noChangeArrowheads="1"/>
          </p:cNvPicPr>
          <p:nvPr/>
        </p:nvPicPr>
        <p:blipFill rotWithShape="1">
          <a:blip r:embed="rId4">
            <a:extLst>
              <a:ext uri="{28A0092B-C50C-407E-A947-70E740481C1C}">
                <a14:useLocalDpi xmlns:a14="http://schemas.microsoft.com/office/drawing/2010/main" val="0"/>
              </a:ext>
            </a:extLst>
          </a:blip>
          <a:srcRect l="19643" t="9830" r="40476" b="3449"/>
          <a:stretch/>
        </p:blipFill>
        <p:spPr bwMode="auto">
          <a:xfrm>
            <a:off x="1143000" y="1084141"/>
            <a:ext cx="2030370" cy="280205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https://lh6.googleusercontent.com/t9wXZKasx0_VhnebZYQkYnhrx98UhmOhC6RjCr74yubXrIXiyJf9fKQg84muMDL84pFMaKrt8aYTGsvoklV5YFaZbKk66Xa6t7RIHWrTyAlSHiQJPPjeHLjLiNp-tFghKFP5nzeDF5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0031" y="-5879307"/>
            <a:ext cx="500063" cy="66436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4.googleusercontent.com/yJm2NwcrThfSFo6b6Z5rHKeEAUsuwDzCQlX52WaWXE49u9Lv06p4mTO5_FBnwusdM0EIclaIeaqjny4IKOEjHDjY5SEIKckvWt-9iJ8724TlpLI7jC-QYV5-gQi63C6PHEGlzkZUkN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651" t="15517" r="5894" b="5381"/>
          <a:stretch/>
        </p:blipFill>
        <p:spPr bwMode="auto">
          <a:xfrm>
            <a:off x="5600701" y="1009436"/>
            <a:ext cx="2376488" cy="133371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https://lh4.googleusercontent.com/z7ekkMBsD4kd5KwtNXhk25CjvIdakhGQCkAua6OWehLcIOCfoHDoepFZUu3e_ga1UnRDkO2fNQSgNbdEFoW0MpKb25HNDvH-QC9frBRH2dwEx7hOt4me9rMN2bJrlaBUju1zA2BaS4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3087" y="-5879307"/>
            <a:ext cx="2386013" cy="152876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lh5.googleusercontent.com/qoUCGRgiyTjo2e0xQJdy6LqfdU7m6Ge6zQhVIPzFePOoHj-R6nBvuCNVAahtCS6uDGk1mDm2jJ3tDNj9fsXWv0CjqtT7WR8XlMaDvEFUSCcCcy_OGYKKhDFuks4OwmkTA9u2T0Ll6K8"/>
          <p:cNvPicPr>
            <a:picLocks noChangeAspect="1" noChangeArrowheads="1"/>
          </p:cNvPicPr>
          <p:nvPr/>
        </p:nvPicPr>
        <p:blipFill rotWithShape="1">
          <a:blip r:embed="rId8">
            <a:extLst>
              <a:ext uri="{28A0092B-C50C-407E-A947-70E740481C1C}">
                <a14:useLocalDpi xmlns:a14="http://schemas.microsoft.com/office/drawing/2010/main" val="0"/>
              </a:ext>
            </a:extLst>
          </a:blip>
          <a:srcRect l="8083" t="10103" r="8522" b="4246"/>
          <a:stretch/>
        </p:blipFill>
        <p:spPr bwMode="auto">
          <a:xfrm>
            <a:off x="6204260" y="2327818"/>
            <a:ext cx="1739591" cy="141341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lh6.googleusercontent.com/FWVR4SZJf1ucvMrh5GQkeUpse0D4w_kCj6xNRNaaIfdyob6Qc9h7xwXLWDsmxoX_svY60OkgxFmJKxPGtKOdN2jb8jBTBOR1FCBSFHLaoLhyFZByj_QZqiS2PkmTOAkVPkea8zNQuL8"/>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1942" t="19461" r="12208" b="10874"/>
          <a:stretch/>
        </p:blipFill>
        <p:spPr bwMode="auto">
          <a:xfrm>
            <a:off x="2579062" y="3234536"/>
            <a:ext cx="3078788" cy="1794665"/>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s://lh5.googleusercontent.com/Xzqh800CQw3DOuxo8qZtjkLHSQF8lziXDScc99TEYJD7CzKng1v96ivnJEkrZukAn35OF4xW9qdtgszrXlKxA4JmMG0nW741fkg6oRKUGk27a_eMW8KjeF2KPRjfY6OBfbcCOfmW63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57926" y="3529012"/>
            <a:ext cx="1743075" cy="1500188"/>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https://lh4.googleusercontent.com/q5xP_FeyVbuSgkz4qmy3tvRlBkvfzS9N4gKQ7vS01lEb_aYG214z2VLu-kGCEmVvU0Q8Z-ztee85MnHYp3F8Kr3fen3SpfdldXwvu2IQmeSC7upINqommz5H1D6Xmcmz9BSIPjG32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93395" y="2514602"/>
            <a:ext cx="1650206" cy="190738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lh3.googleusercontent.com/k0xU80IWcoXkmN3YbA-yLpYlHfCI0TZkBr2gctJ8TP9VmGq9qUbNOrgjErMWfvfQjGCXm8DAxXo27pJmg9AjzarlTNceDdSEqDki-aBxWjoFdVcsLxm1CcjFB6cxwXAt8fsfqZj_Bz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25578" y="3829051"/>
            <a:ext cx="1721644" cy="11858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929428" y="2123301"/>
            <a:ext cx="1034257" cy="248209"/>
          </a:xfrm>
          <a:prstGeom prst="rect">
            <a:avLst/>
          </a:prstGeom>
          <a:solidFill>
            <a:schemeClr val="accent6">
              <a:lumMod val="20000"/>
              <a:lumOff val="80000"/>
            </a:schemeClr>
          </a:solidFill>
        </p:spPr>
        <p:txBody>
          <a:bodyPr wrap="none" rtlCol="0">
            <a:spAutoFit/>
          </a:bodyPr>
          <a:lstStyle/>
          <a:p>
            <a:r>
              <a:rPr lang="en-US" sz="1013" dirty="0"/>
              <a:t>November 2017</a:t>
            </a:r>
          </a:p>
        </p:txBody>
      </p:sp>
      <p:sp>
        <p:nvSpPr>
          <p:cNvPr id="8" name="Rectangle 13"/>
          <p:cNvSpPr>
            <a:spLocks noChangeArrowheads="1"/>
          </p:cNvSpPr>
          <p:nvPr/>
        </p:nvSpPr>
        <p:spPr bwMode="auto">
          <a:xfrm>
            <a:off x="1200151" y="3943003"/>
            <a:ext cx="1257300" cy="957955"/>
          </a:xfrm>
          <a:prstGeom prst="rect">
            <a:avLst/>
          </a:prstGeom>
          <a:ln/>
        </p:spPr>
        <p:style>
          <a:lnRef idx="1">
            <a:schemeClr val="accent5"/>
          </a:lnRef>
          <a:fillRef idx="2">
            <a:schemeClr val="accent5"/>
          </a:fillRef>
          <a:effectRef idx="1">
            <a:schemeClr val="accent5"/>
          </a:effectRef>
          <a:fontRef idx="minor">
            <a:schemeClr val="dk1"/>
          </a:fontRef>
        </p:style>
        <p:txBody>
          <a:bodyPr vert="horz" wrap="square" lIns="68580" tIns="34290" rIns="68580" bIns="34290" numCol="1" anchor="ctr" anchorCtr="0" compatLnSpc="1">
            <a:prstTxWarp prst="textNoShape">
              <a:avLst/>
            </a:prstTxWarp>
            <a:spAutoFit/>
          </a:bodyPr>
          <a:lstStyle/>
          <a:p>
            <a:pPr fontAlgn="base">
              <a:spcBef>
                <a:spcPct val="0"/>
              </a:spcBef>
              <a:spcAft>
                <a:spcPct val="0"/>
              </a:spcAft>
            </a:pPr>
            <a:r>
              <a:rPr lang="en-US" sz="825" b="1" u="sng" dirty="0">
                <a:solidFill>
                  <a:srgbClr val="595959"/>
                </a:solidFill>
                <a:latin typeface="Arial" pitchFamily="34" charset="0"/>
                <a:cs typeface="Arial" pitchFamily="34" charset="0"/>
              </a:rPr>
              <a:t>Dataset:</a:t>
            </a:r>
          </a:p>
          <a:p>
            <a:pPr fontAlgn="base">
              <a:spcBef>
                <a:spcPct val="0"/>
              </a:spcBef>
              <a:spcAft>
                <a:spcPct val="0"/>
              </a:spcAft>
            </a:pPr>
            <a:r>
              <a:rPr lang="en-US" sz="825" dirty="0">
                <a:solidFill>
                  <a:srgbClr val="595959"/>
                </a:solidFill>
                <a:latin typeface="Arial" pitchFamily="34" charset="0"/>
                <a:cs typeface="Arial" pitchFamily="34" charset="0"/>
              </a:rPr>
              <a:t>Y(4S): 433/</a:t>
            </a:r>
            <a:r>
              <a:rPr lang="en-US" sz="825" dirty="0" err="1">
                <a:solidFill>
                  <a:srgbClr val="595959"/>
                </a:solidFill>
                <a:latin typeface="Arial" pitchFamily="34" charset="0"/>
                <a:cs typeface="Arial" pitchFamily="34" charset="0"/>
              </a:rPr>
              <a:t>fb</a:t>
            </a:r>
            <a:endParaRPr lang="en-US" sz="825" dirty="0">
              <a:solidFill>
                <a:schemeClr val="tx1"/>
              </a:solidFill>
              <a:latin typeface="Arial" pitchFamily="34" charset="0"/>
              <a:cs typeface="Arial" pitchFamily="34" charset="0"/>
            </a:endParaRPr>
          </a:p>
          <a:p>
            <a:pPr eaLnBrk="0" fontAlgn="base" hangingPunct="0">
              <a:spcBef>
                <a:spcPct val="0"/>
              </a:spcBef>
              <a:spcAft>
                <a:spcPct val="0"/>
              </a:spcAft>
            </a:pPr>
            <a:r>
              <a:rPr lang="en-US" sz="825" dirty="0">
                <a:solidFill>
                  <a:srgbClr val="595959"/>
                </a:solidFill>
                <a:latin typeface="Arial" pitchFamily="34" charset="0"/>
                <a:cs typeface="Arial" pitchFamily="34" charset="0"/>
              </a:rPr>
              <a:t>Y(3S): 30/</a:t>
            </a:r>
            <a:r>
              <a:rPr lang="en-US" sz="825" dirty="0" err="1">
                <a:solidFill>
                  <a:srgbClr val="595959"/>
                </a:solidFill>
                <a:latin typeface="Arial" pitchFamily="34" charset="0"/>
                <a:cs typeface="Arial" pitchFamily="34" charset="0"/>
              </a:rPr>
              <a:t>fb</a:t>
            </a:r>
            <a:endParaRPr lang="en-US" sz="825" dirty="0">
              <a:solidFill>
                <a:schemeClr val="tx1"/>
              </a:solidFill>
              <a:latin typeface="Arial" pitchFamily="34" charset="0"/>
              <a:cs typeface="Arial" pitchFamily="34" charset="0"/>
            </a:endParaRPr>
          </a:p>
          <a:p>
            <a:pPr eaLnBrk="0" fontAlgn="base" hangingPunct="0">
              <a:spcBef>
                <a:spcPct val="0"/>
              </a:spcBef>
              <a:spcAft>
                <a:spcPct val="0"/>
              </a:spcAft>
            </a:pPr>
            <a:r>
              <a:rPr lang="en-US" sz="825" dirty="0">
                <a:solidFill>
                  <a:srgbClr val="595959"/>
                </a:solidFill>
                <a:latin typeface="Arial" pitchFamily="34" charset="0"/>
                <a:cs typeface="Arial" pitchFamily="34" charset="0"/>
              </a:rPr>
              <a:t>Y(2S): 14/</a:t>
            </a:r>
            <a:r>
              <a:rPr lang="en-US" sz="825" dirty="0" err="1">
                <a:solidFill>
                  <a:srgbClr val="595959"/>
                </a:solidFill>
                <a:latin typeface="Arial" pitchFamily="34" charset="0"/>
                <a:cs typeface="Arial" pitchFamily="34" charset="0"/>
              </a:rPr>
              <a:t>fb</a:t>
            </a:r>
            <a:endParaRPr lang="en-US" sz="825" dirty="0">
              <a:solidFill>
                <a:schemeClr val="tx1"/>
              </a:solidFill>
              <a:latin typeface="Arial" pitchFamily="34" charset="0"/>
              <a:cs typeface="Arial" pitchFamily="34" charset="0"/>
            </a:endParaRPr>
          </a:p>
          <a:p>
            <a:pPr eaLnBrk="0" fontAlgn="base" hangingPunct="0">
              <a:spcBef>
                <a:spcPct val="0"/>
              </a:spcBef>
              <a:spcAft>
                <a:spcPct val="0"/>
              </a:spcAft>
            </a:pPr>
            <a:r>
              <a:rPr lang="en-US" sz="825" dirty="0">
                <a:solidFill>
                  <a:srgbClr val="595959"/>
                </a:solidFill>
                <a:latin typeface="Arial" pitchFamily="34" charset="0"/>
                <a:cs typeface="Arial" pitchFamily="34" charset="0"/>
              </a:rPr>
              <a:t>Off resonance: 10% </a:t>
            </a:r>
            <a:br>
              <a:rPr lang="en-US" sz="825" dirty="0">
                <a:solidFill>
                  <a:srgbClr val="595959"/>
                </a:solidFill>
                <a:latin typeface="Arial" pitchFamily="34" charset="0"/>
                <a:cs typeface="Arial" pitchFamily="34" charset="0"/>
              </a:rPr>
            </a:br>
            <a:r>
              <a:rPr lang="en-US" sz="825" dirty="0">
                <a:solidFill>
                  <a:srgbClr val="595959"/>
                </a:solidFill>
                <a:latin typeface="Arial" pitchFamily="34" charset="0"/>
                <a:cs typeface="Arial" pitchFamily="34" charset="0"/>
              </a:rPr>
              <a:t>Y(1S) accessed via </a:t>
            </a:r>
            <a:br>
              <a:rPr lang="en-US" sz="825" dirty="0">
                <a:solidFill>
                  <a:srgbClr val="595959"/>
                </a:solidFill>
                <a:latin typeface="Arial" pitchFamily="34" charset="0"/>
                <a:cs typeface="Arial" pitchFamily="34" charset="0"/>
              </a:rPr>
            </a:br>
            <a:r>
              <a:rPr lang="en-US" sz="825" dirty="0">
                <a:solidFill>
                  <a:srgbClr val="595959"/>
                </a:solidFill>
                <a:latin typeface="Arial" pitchFamily="34" charset="0"/>
                <a:cs typeface="Arial" pitchFamily="34" charset="0"/>
              </a:rPr>
              <a:t>Y(2S,3S) → Y(1S) π</a:t>
            </a:r>
            <a:r>
              <a:rPr lang="en-US" sz="825" baseline="30000" dirty="0">
                <a:solidFill>
                  <a:srgbClr val="595959"/>
                </a:solidFill>
                <a:latin typeface="Arial" pitchFamily="34" charset="0"/>
                <a:cs typeface="Arial" pitchFamily="34" charset="0"/>
              </a:rPr>
              <a:t>+</a:t>
            </a:r>
            <a:r>
              <a:rPr lang="en-US" sz="825" dirty="0">
                <a:solidFill>
                  <a:srgbClr val="595959"/>
                </a:solidFill>
                <a:latin typeface="Arial" pitchFamily="34" charset="0"/>
                <a:cs typeface="Arial" pitchFamily="34" charset="0"/>
              </a:rPr>
              <a:t>π</a:t>
            </a:r>
            <a:r>
              <a:rPr lang="en-US" sz="825" baseline="30000" dirty="0">
                <a:solidFill>
                  <a:srgbClr val="595959"/>
                </a:solidFill>
                <a:latin typeface="Arial" pitchFamily="34" charset="0"/>
                <a:cs typeface="Arial" pitchFamily="34" charset="0"/>
              </a:rPr>
              <a:t>–</a:t>
            </a:r>
            <a:endParaRPr lang="en-US" sz="825" dirty="0">
              <a:solidFill>
                <a:schemeClr val="tx1"/>
              </a:solidFill>
              <a:latin typeface="Arial" pitchFamily="34" charset="0"/>
              <a:cs typeface="Arial" pitchFamily="34" charset="0"/>
            </a:endParaRPr>
          </a:p>
        </p:txBody>
      </p:sp>
      <p:pic>
        <p:nvPicPr>
          <p:cNvPr id="2063" name="Picture 15" descr="https://lh6.googleusercontent.com/t9wXZKasx0_VhnebZYQkYnhrx98UhmOhC6RjCr74yubXrIXiyJf9fKQg84muMDL84pFMaKrt8aYTGsvoklV5YFaZbKk66Xa6t7RIHWrTyAlSHiQJPPjeHLjLiNp-tFghKFP5nzeDF5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82" y="98824"/>
            <a:ext cx="500063" cy="664369"/>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2986669" y="4410830"/>
            <a:ext cx="720069" cy="248209"/>
          </a:xfrm>
          <a:prstGeom prst="rect">
            <a:avLst/>
          </a:prstGeom>
          <a:solidFill>
            <a:schemeClr val="accent6">
              <a:lumMod val="20000"/>
              <a:lumOff val="80000"/>
            </a:schemeClr>
          </a:solidFill>
        </p:spPr>
        <p:txBody>
          <a:bodyPr wrap="none" rtlCol="0">
            <a:spAutoFit/>
          </a:bodyPr>
          <a:lstStyle/>
          <a:p>
            <a:r>
              <a:rPr lang="en-US" sz="1013" dirty="0"/>
              <a:t>June 2017</a:t>
            </a:r>
          </a:p>
        </p:txBody>
      </p:sp>
      <p:sp>
        <p:nvSpPr>
          <p:cNvPr id="2" name="Date Placeholder 1">
            <a:extLst>
              <a:ext uri="{FF2B5EF4-FFF2-40B4-BE49-F238E27FC236}">
                <a16:creationId xmlns:a16="http://schemas.microsoft.com/office/drawing/2014/main" id="{FF0098B9-8EB6-D340-AD28-9F64C8746524}"/>
              </a:ext>
            </a:extLst>
          </p:cNvPr>
          <p:cNvSpPr>
            <a:spLocks noGrp="1"/>
          </p:cNvSpPr>
          <p:nvPr>
            <p:ph type="dt" sz="half" idx="10"/>
          </p:nvPr>
        </p:nvSpPr>
        <p:spPr/>
        <p:txBody>
          <a:bodyPr/>
          <a:lstStyle/>
          <a:p>
            <a:fld id="{1B77FADA-D1A8-4541-899B-D39073EEA594}" type="datetime1">
              <a:rPr lang="fr-FR" smtClean="0"/>
              <a:t>18/06/2024</a:t>
            </a:fld>
            <a:endParaRPr lang="en-US"/>
          </a:p>
        </p:txBody>
      </p:sp>
      <p:sp>
        <p:nvSpPr>
          <p:cNvPr id="3" name="Slide Number Placeholder 2">
            <a:extLst>
              <a:ext uri="{FF2B5EF4-FFF2-40B4-BE49-F238E27FC236}">
                <a16:creationId xmlns:a16="http://schemas.microsoft.com/office/drawing/2014/main" id="{D22DDA08-0F7F-5448-A97C-F39BC27AFC54}"/>
              </a:ext>
            </a:extLst>
          </p:cNvPr>
          <p:cNvSpPr>
            <a:spLocks noGrp="1"/>
          </p:cNvSpPr>
          <p:nvPr>
            <p:ph type="sldNum" sz="quarter" idx="12"/>
          </p:nvPr>
        </p:nvSpPr>
        <p:spPr/>
        <p:txBody>
          <a:bodyPr/>
          <a:lstStyle/>
          <a:p>
            <a:fld id="{BCC3066C-7D9C-43AE-863C-B082BB6A9375}" type="slidenum">
              <a:rPr lang="en-US" smtClean="0"/>
              <a:t>49</a:t>
            </a:fld>
            <a:endParaRPr lang="en-US"/>
          </a:p>
        </p:txBody>
      </p:sp>
      <p:sp>
        <p:nvSpPr>
          <p:cNvPr id="21" name="TextBox 20">
            <a:extLst>
              <a:ext uri="{FF2B5EF4-FFF2-40B4-BE49-F238E27FC236}">
                <a16:creationId xmlns:a16="http://schemas.microsoft.com/office/drawing/2014/main" id="{4BDE8157-7EAE-F740-BD94-998A57DC40F1}"/>
              </a:ext>
            </a:extLst>
          </p:cNvPr>
          <p:cNvSpPr txBox="1"/>
          <p:nvPr/>
        </p:nvSpPr>
        <p:spPr>
          <a:xfrm>
            <a:off x="2000251" y="114300"/>
            <a:ext cx="797013" cy="404085"/>
          </a:xfrm>
          <a:prstGeom prst="rect">
            <a:avLst/>
          </a:prstGeom>
          <a:noFill/>
        </p:spPr>
        <p:txBody>
          <a:bodyPr wrap="none" rtlCol="0">
            <a:spAutoFit/>
          </a:bodyPr>
          <a:lstStyle/>
          <a:p>
            <a:r>
              <a:rPr lang="en-FR" sz="1013" dirty="0"/>
              <a:t>2018 status</a:t>
            </a:r>
          </a:p>
          <a:p>
            <a:endParaRPr lang="en-FR" sz="1013" dirty="0"/>
          </a:p>
        </p:txBody>
      </p:sp>
    </p:spTree>
    <p:extLst>
      <p:ext uri="{BB962C8B-B14F-4D97-AF65-F5344CB8AC3E}">
        <p14:creationId xmlns:p14="http://schemas.microsoft.com/office/powerpoint/2010/main" val="259950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9F8D8-BE72-B140-A8E0-B8FAE99379A8}"/>
              </a:ext>
            </a:extLst>
          </p:cNvPr>
          <p:cNvSpPr>
            <a:spLocks noGrp="1"/>
          </p:cNvSpPr>
          <p:nvPr>
            <p:ph type="title"/>
          </p:nvPr>
        </p:nvSpPr>
        <p:spPr/>
        <p:txBody>
          <a:bodyPr/>
          <a:lstStyle/>
          <a:p>
            <a:r>
              <a:rPr lang="en-FR" dirty="0"/>
              <a:t>A matter of collaboration as well</a:t>
            </a:r>
          </a:p>
        </p:txBody>
      </p:sp>
      <p:sp>
        <p:nvSpPr>
          <p:cNvPr id="3" name="Content Placeholder 2">
            <a:extLst>
              <a:ext uri="{FF2B5EF4-FFF2-40B4-BE49-F238E27FC236}">
                <a16:creationId xmlns:a16="http://schemas.microsoft.com/office/drawing/2014/main" id="{ACB0313F-7E3E-E141-8F62-E4C6FC648751}"/>
              </a:ext>
            </a:extLst>
          </p:cNvPr>
          <p:cNvSpPr>
            <a:spLocks noGrp="1"/>
          </p:cNvSpPr>
          <p:nvPr>
            <p:ph idx="1"/>
          </p:nvPr>
        </p:nvSpPr>
        <p:spPr>
          <a:xfrm>
            <a:off x="457200" y="862643"/>
            <a:ext cx="8229600" cy="3731981"/>
          </a:xfrm>
        </p:spPr>
        <p:txBody>
          <a:bodyPr>
            <a:normAutofit fontScale="62500" lnSpcReduction="20000"/>
          </a:bodyPr>
          <a:lstStyle/>
          <a:p>
            <a:r>
              <a:rPr lang="en-FR" dirty="0"/>
              <a:t>The supervision and knowledge transfer/capture is essential at long term</a:t>
            </a:r>
          </a:p>
          <a:p>
            <a:r>
              <a:rPr lang="en-FR" dirty="0"/>
              <a:t>Need to clarify the status and the rules</a:t>
            </a:r>
          </a:p>
          <a:p>
            <a:r>
              <a:rPr lang="en-GB" dirty="0"/>
              <a:t>Various stages of organisation can be defined:</a:t>
            </a:r>
          </a:p>
          <a:p>
            <a:endParaRPr lang="en-GB" dirty="0"/>
          </a:p>
          <a:p>
            <a:r>
              <a:rPr lang="en-GB" dirty="0"/>
              <a:t>0: Organisation during experiment proposal.</a:t>
            </a:r>
          </a:p>
          <a:p>
            <a:r>
              <a:rPr lang="en-GB" dirty="0"/>
              <a:t>1: Organisation during data taking.</a:t>
            </a:r>
          </a:p>
          <a:p>
            <a:r>
              <a:rPr lang="en-GB" dirty="0"/>
              <a:t>2: Organisation after data taking  </a:t>
            </a:r>
          </a:p>
          <a:p>
            <a:r>
              <a:rPr lang="en-GB" dirty="0"/>
              <a:t>3: Organisation after the collaboration funding scheme.</a:t>
            </a:r>
          </a:p>
          <a:p>
            <a:r>
              <a:rPr lang="en-GB" dirty="0"/>
              <a:t>4: Rescue organisational scheme. This organisation scheme is to be activated when:</a:t>
            </a:r>
          </a:p>
          <a:p>
            <a:pPr lvl="1"/>
            <a:r>
              <a:rPr lang="en-GB" dirty="0"/>
              <a:t>the host laboratory stops support and announce no long-term commitment. </a:t>
            </a:r>
          </a:p>
          <a:p>
            <a:pPr lvl="1"/>
            <a:r>
              <a:rPr lang="en-GB" dirty="0"/>
              <a:t>the official collaboration/data stewardship is stopped with no further plans (no step 3 is clearly defined).</a:t>
            </a:r>
          </a:p>
          <a:p>
            <a:endParaRPr lang="en-GB" dirty="0"/>
          </a:p>
          <a:p>
            <a:pPr marL="0" indent="0">
              <a:buNone/>
            </a:pPr>
            <a:r>
              <a:rPr lang="en-GB" dirty="0"/>
              <a:t>Remarks:</a:t>
            </a:r>
          </a:p>
          <a:p>
            <a:r>
              <a:rPr lang="en-GB" dirty="0"/>
              <a:t>Taking no action necessarily implies decommissioning (deleting) the data.</a:t>
            </a:r>
          </a:p>
          <a:p>
            <a:pPr lvl="1"/>
            <a:r>
              <a:rPr lang="en-GB" dirty="0"/>
              <a:t>“Securely” storing/freezing the files and the latest version of the software is certainly not a substitute for a preservation project. </a:t>
            </a:r>
          </a:p>
        </p:txBody>
      </p:sp>
      <p:sp>
        <p:nvSpPr>
          <p:cNvPr id="4" name="Date Placeholder 3">
            <a:extLst>
              <a:ext uri="{FF2B5EF4-FFF2-40B4-BE49-F238E27FC236}">
                <a16:creationId xmlns:a16="http://schemas.microsoft.com/office/drawing/2014/main" id="{BCF4BE4C-6FF7-9049-90A9-15A44CD4F2D4}"/>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0DC62A78-141F-2F41-B7E1-919E7A73B342}"/>
              </a:ext>
            </a:extLst>
          </p:cNvPr>
          <p:cNvSpPr>
            <a:spLocks noGrp="1"/>
          </p:cNvSpPr>
          <p:nvPr>
            <p:ph type="sldNum" sz="quarter" idx="12"/>
          </p:nvPr>
        </p:nvSpPr>
        <p:spPr/>
        <p:txBody>
          <a:bodyPr/>
          <a:lstStyle/>
          <a:p>
            <a:fld id="{BCC3066C-7D9C-43AE-863C-B082BB6A9375}" type="slidenum">
              <a:rPr lang="en-US" smtClean="0"/>
              <a:t>5</a:t>
            </a:fld>
            <a:endParaRPr lang="en-US"/>
          </a:p>
        </p:txBody>
      </p:sp>
    </p:spTree>
    <p:extLst>
      <p:ext uri="{BB962C8B-B14F-4D97-AF65-F5344CB8AC3E}">
        <p14:creationId xmlns:p14="http://schemas.microsoft.com/office/powerpoint/2010/main" val="35242347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t9wXZKasx0_VhnebZYQkYnhrx98UhmOhC6RjCr74yubXrIXiyJf9fKQg84muMDL84pFMaKrt8aYTGsvoklV5YFaZbKk66Xa6t7RIHWrTyAlSHiQJPPjeHLjLiNp-tFghKFP5nzeDF5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151" y="21433"/>
            <a:ext cx="500063" cy="66436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US" sz="2700" i="1" cap="small" dirty="0"/>
              <a:t>BaBar</a:t>
            </a:r>
            <a:r>
              <a:rPr lang="en-US" sz="2700" dirty="0"/>
              <a:t> needs Help!         </a:t>
            </a:r>
            <a:r>
              <a:rPr lang="en-US" sz="2700" i="1" cap="small" dirty="0"/>
              <a:t>BaBar</a:t>
            </a:r>
            <a:r>
              <a:rPr lang="en-US" sz="2700" dirty="0"/>
              <a:t> in Numbers</a:t>
            </a:r>
          </a:p>
        </p:txBody>
      </p:sp>
      <p:sp>
        <p:nvSpPr>
          <p:cNvPr id="5" name="Content Placeholder 4"/>
          <p:cNvSpPr>
            <a:spLocks noGrp="1"/>
          </p:cNvSpPr>
          <p:nvPr>
            <p:ph sz="half" idx="1"/>
          </p:nvPr>
        </p:nvSpPr>
        <p:spPr>
          <a:xfrm>
            <a:off x="1314451" y="914401"/>
            <a:ext cx="3314700" cy="4000500"/>
          </a:xfrm>
        </p:spPr>
        <p:txBody>
          <a:bodyPr>
            <a:noAutofit/>
          </a:bodyPr>
          <a:lstStyle/>
          <a:p>
            <a:r>
              <a:rPr lang="en-US" sz="1200" i="1" cap="small" dirty="0">
                <a:solidFill>
                  <a:schemeClr val="tx1">
                    <a:lumMod val="75000"/>
                    <a:lumOff val="25000"/>
                  </a:schemeClr>
                </a:solidFill>
              </a:rPr>
              <a:t>BaBar</a:t>
            </a:r>
            <a:r>
              <a:rPr lang="en-US" sz="1200" dirty="0">
                <a:solidFill>
                  <a:schemeClr val="tx1">
                    <a:lumMod val="75000"/>
                    <a:lumOff val="25000"/>
                  </a:schemeClr>
                </a:solidFill>
              </a:rPr>
              <a:t> data actively being analyzed and high impact papers published (see slide 2). Expect this to continue to at least through 2021. </a:t>
            </a:r>
          </a:p>
          <a:p>
            <a:r>
              <a:rPr lang="en-US" sz="1200" dirty="0">
                <a:solidFill>
                  <a:schemeClr val="tx1">
                    <a:lumMod val="75000"/>
                    <a:lumOff val="25000"/>
                  </a:schemeClr>
                </a:solidFill>
              </a:rPr>
              <a:t>SLAC management plans to stop hosting </a:t>
            </a:r>
            <a:r>
              <a:rPr lang="en-US" sz="1200" i="1" cap="small" dirty="0">
                <a:solidFill>
                  <a:schemeClr val="tx1">
                    <a:lumMod val="75000"/>
                    <a:lumOff val="25000"/>
                  </a:schemeClr>
                </a:solidFill>
              </a:rPr>
              <a:t>BaBar</a:t>
            </a:r>
            <a:r>
              <a:rPr lang="en-US" sz="1200" dirty="0">
                <a:solidFill>
                  <a:schemeClr val="tx1">
                    <a:lumMod val="75000"/>
                    <a:lumOff val="25000"/>
                  </a:schemeClr>
                </a:solidFill>
              </a:rPr>
              <a:t> computing in February 2020 at which time the tapes with data will be ejected.</a:t>
            </a:r>
          </a:p>
          <a:p>
            <a:r>
              <a:rPr lang="en-US" sz="1200" dirty="0">
                <a:solidFill>
                  <a:schemeClr val="tx1">
                    <a:lumMod val="75000"/>
                    <a:lumOff val="25000"/>
                  </a:schemeClr>
                </a:solidFill>
              </a:rPr>
              <a:t>DOE support ended in 2017, now running on international common funds (OCF). </a:t>
            </a:r>
          </a:p>
          <a:p>
            <a:r>
              <a:rPr lang="en-US" sz="1200" dirty="0">
                <a:solidFill>
                  <a:schemeClr val="tx1">
                    <a:lumMod val="75000"/>
                    <a:lumOff val="25000"/>
                  </a:schemeClr>
                </a:solidFill>
              </a:rPr>
              <a:t>Looking for possibility of support and long term data preservation at</a:t>
            </a:r>
          </a:p>
          <a:p>
            <a:pPr lvl="1" fontAlgn="base"/>
            <a:r>
              <a:rPr lang="en-US" sz="1050" dirty="0">
                <a:solidFill>
                  <a:schemeClr val="tx1">
                    <a:lumMod val="75000"/>
                    <a:lumOff val="25000"/>
                  </a:schemeClr>
                </a:solidFill>
              </a:rPr>
              <a:t>CERN, </a:t>
            </a:r>
          </a:p>
          <a:p>
            <a:pPr lvl="1" fontAlgn="base"/>
            <a:r>
              <a:rPr lang="en-US" sz="1050" dirty="0" err="1">
                <a:solidFill>
                  <a:schemeClr val="tx1">
                    <a:lumMod val="75000"/>
                    <a:lumOff val="25000"/>
                  </a:schemeClr>
                </a:solidFill>
              </a:rPr>
              <a:t>GridKa</a:t>
            </a:r>
            <a:r>
              <a:rPr lang="en-US" sz="1050" dirty="0">
                <a:solidFill>
                  <a:schemeClr val="tx1">
                    <a:lumMod val="75000"/>
                    <a:lumOff val="25000"/>
                  </a:schemeClr>
                </a:solidFill>
              </a:rPr>
              <a:t> (</a:t>
            </a:r>
            <a:r>
              <a:rPr lang="en-US" sz="1050" i="1" cap="small" dirty="0">
                <a:solidFill>
                  <a:schemeClr val="tx1">
                    <a:lumMod val="75000"/>
                    <a:lumOff val="25000"/>
                  </a:schemeClr>
                </a:solidFill>
              </a:rPr>
              <a:t>BaBar</a:t>
            </a:r>
            <a:r>
              <a:rPr lang="en-US" sz="1050" dirty="0">
                <a:solidFill>
                  <a:schemeClr val="tx1">
                    <a:lumMod val="75000"/>
                    <a:lumOff val="25000"/>
                  </a:schemeClr>
                </a:solidFill>
              </a:rPr>
              <a:t> site for analysis and </a:t>
            </a:r>
            <a:r>
              <a:rPr lang="en-US" sz="1050" dirty="0" err="1">
                <a:solidFill>
                  <a:schemeClr val="tx1">
                    <a:lumMod val="75000"/>
                    <a:lumOff val="25000"/>
                  </a:schemeClr>
                </a:solidFill>
              </a:rPr>
              <a:t>XRootD</a:t>
            </a:r>
            <a:r>
              <a:rPr lang="en-US" sz="1050" dirty="0">
                <a:solidFill>
                  <a:schemeClr val="tx1">
                    <a:lumMod val="75000"/>
                    <a:lumOff val="25000"/>
                  </a:schemeClr>
                </a:solidFill>
              </a:rPr>
              <a:t> federated dataset main redirector),</a:t>
            </a:r>
          </a:p>
          <a:p>
            <a:pPr lvl="1" fontAlgn="base"/>
            <a:r>
              <a:rPr lang="en-US" sz="1050" dirty="0">
                <a:solidFill>
                  <a:schemeClr val="tx1">
                    <a:lumMod val="75000"/>
                    <a:lumOff val="25000"/>
                  </a:schemeClr>
                </a:solidFill>
              </a:rPr>
              <a:t>University of Victoria (</a:t>
            </a:r>
            <a:r>
              <a:rPr lang="en-US" sz="1050" i="1" dirty="0">
                <a:solidFill>
                  <a:schemeClr val="tx1">
                    <a:lumMod val="75000"/>
                    <a:lumOff val="25000"/>
                  </a:schemeClr>
                </a:solidFill>
              </a:rPr>
              <a:t>BABAR</a:t>
            </a:r>
            <a:r>
              <a:rPr lang="en-US" sz="1050" dirty="0">
                <a:solidFill>
                  <a:schemeClr val="tx1">
                    <a:lumMod val="75000"/>
                    <a:lumOff val="25000"/>
                  </a:schemeClr>
                </a:solidFill>
              </a:rPr>
              <a:t> site for analysis, documentation, and tools support).</a:t>
            </a:r>
          </a:p>
          <a:p>
            <a:r>
              <a:rPr lang="en-US" sz="1200" i="1" cap="small" dirty="0">
                <a:solidFill>
                  <a:schemeClr val="tx1">
                    <a:lumMod val="75000"/>
                    <a:lumOff val="25000"/>
                  </a:schemeClr>
                </a:solidFill>
              </a:rPr>
              <a:t>BaBar</a:t>
            </a:r>
            <a:r>
              <a:rPr lang="en-US" sz="1200" dirty="0">
                <a:solidFill>
                  <a:schemeClr val="tx1">
                    <a:lumMod val="75000"/>
                    <a:lumOff val="25000"/>
                  </a:schemeClr>
                </a:solidFill>
              </a:rPr>
              <a:t> lightweight VMs come with the latest software release and </a:t>
            </a:r>
            <a:r>
              <a:rPr lang="en-US" sz="1200" dirty="0" err="1">
                <a:solidFill>
                  <a:schemeClr val="tx1">
                    <a:lumMod val="75000"/>
                    <a:lumOff val="25000"/>
                  </a:schemeClr>
                </a:solidFill>
              </a:rPr>
              <a:t>xrootd</a:t>
            </a:r>
            <a:r>
              <a:rPr lang="en-US" sz="1200" dirty="0">
                <a:solidFill>
                  <a:schemeClr val="tx1">
                    <a:lumMod val="75000"/>
                    <a:lumOff val="25000"/>
                  </a:schemeClr>
                </a:solidFill>
              </a:rPr>
              <a:t> client included, running under the most common virtual machine players. Just add the data via the </a:t>
            </a:r>
            <a:r>
              <a:rPr lang="en-US" sz="1200" dirty="0" err="1">
                <a:solidFill>
                  <a:schemeClr val="tx1">
                    <a:lumMod val="75000"/>
                    <a:lumOff val="25000"/>
                  </a:schemeClr>
                </a:solidFill>
              </a:rPr>
              <a:t>GridKa</a:t>
            </a:r>
            <a:r>
              <a:rPr lang="en-US" sz="1200" dirty="0">
                <a:solidFill>
                  <a:schemeClr val="tx1">
                    <a:lumMod val="75000"/>
                    <a:lumOff val="25000"/>
                  </a:schemeClr>
                </a:solidFill>
              </a:rPr>
              <a:t> main </a:t>
            </a:r>
            <a:r>
              <a:rPr lang="en-US" sz="1200" dirty="0" err="1">
                <a:solidFill>
                  <a:schemeClr val="tx1">
                    <a:lumMod val="75000"/>
                    <a:lumOff val="25000"/>
                  </a:schemeClr>
                </a:solidFill>
              </a:rPr>
              <a:t>XRootD</a:t>
            </a:r>
            <a:r>
              <a:rPr lang="en-US" sz="1200" dirty="0">
                <a:solidFill>
                  <a:schemeClr val="tx1">
                    <a:lumMod val="75000"/>
                    <a:lumOff val="25000"/>
                  </a:schemeClr>
                </a:solidFill>
              </a:rPr>
              <a:t> redirector.</a:t>
            </a:r>
          </a:p>
        </p:txBody>
      </p:sp>
      <p:sp>
        <p:nvSpPr>
          <p:cNvPr id="6" name="Content Placeholder 5"/>
          <p:cNvSpPr>
            <a:spLocks noGrp="1"/>
          </p:cNvSpPr>
          <p:nvPr>
            <p:ph sz="half" idx="2"/>
          </p:nvPr>
        </p:nvSpPr>
        <p:spPr>
          <a:xfrm>
            <a:off x="4800601" y="1028701"/>
            <a:ext cx="3028950" cy="1485899"/>
          </a:xfrm>
          <a:solidFill>
            <a:schemeClr val="accent3">
              <a:lumMod val="40000"/>
              <a:lumOff val="60000"/>
            </a:schemeClr>
          </a:solidFill>
        </p:spPr>
        <p:txBody>
          <a:bodyPr>
            <a:normAutofit fontScale="47500" lnSpcReduction="20000"/>
          </a:bodyPr>
          <a:lstStyle/>
          <a:p>
            <a:pPr fontAlgn="base"/>
            <a:r>
              <a:rPr lang="en-US" dirty="0">
                <a:solidFill>
                  <a:schemeClr val="tx1">
                    <a:lumMod val="75000"/>
                    <a:lumOff val="25000"/>
                  </a:schemeClr>
                </a:solidFill>
              </a:rPr>
              <a:t>2PB of data on T10k-D tapes</a:t>
            </a:r>
          </a:p>
          <a:p>
            <a:pPr lvl="1" fontAlgn="base"/>
            <a:r>
              <a:rPr lang="en-US" dirty="0">
                <a:solidFill>
                  <a:schemeClr val="tx1">
                    <a:lumMod val="75000"/>
                    <a:lumOff val="25000"/>
                  </a:schemeClr>
                </a:solidFill>
              </a:rPr>
              <a:t>raw, processed, Monte Carlo</a:t>
            </a:r>
          </a:p>
          <a:p>
            <a:pPr lvl="1" fontAlgn="base"/>
            <a:r>
              <a:rPr lang="en-US" b="1" dirty="0">
                <a:solidFill>
                  <a:schemeClr val="tx1">
                    <a:lumMod val="75000"/>
                    <a:lumOff val="25000"/>
                  </a:schemeClr>
                </a:solidFill>
              </a:rPr>
              <a:t>Unique dataset at the Y(3S) resonance</a:t>
            </a:r>
            <a:r>
              <a:rPr lang="en-US" dirty="0">
                <a:solidFill>
                  <a:schemeClr val="tx1">
                    <a:lumMod val="75000"/>
                    <a:lumOff val="25000"/>
                  </a:schemeClr>
                </a:solidFill>
              </a:rPr>
              <a:t> (no plan at the moment to run at the Y(3S) @ Belle II)</a:t>
            </a:r>
          </a:p>
          <a:p>
            <a:pPr fontAlgn="base"/>
            <a:r>
              <a:rPr lang="en-US" dirty="0">
                <a:solidFill>
                  <a:schemeClr val="tx1">
                    <a:lumMod val="75000"/>
                    <a:lumOff val="25000"/>
                  </a:schemeClr>
                </a:solidFill>
              </a:rPr>
              <a:t>Full environment enclosed in VMs (SL5,SL6)</a:t>
            </a:r>
          </a:p>
          <a:p>
            <a:pPr fontAlgn="base"/>
            <a:r>
              <a:rPr lang="en-US" dirty="0">
                <a:solidFill>
                  <a:schemeClr val="tx1">
                    <a:lumMod val="75000"/>
                    <a:lumOff val="25000"/>
                  </a:schemeClr>
                </a:solidFill>
              </a:rPr>
              <a:t>~1TB of documentation, repositories, and dataset information (DBs, </a:t>
            </a:r>
            <a:r>
              <a:rPr lang="en-US" dirty="0" err="1">
                <a:solidFill>
                  <a:schemeClr val="tx1">
                    <a:lumMod val="75000"/>
                    <a:lumOff val="25000"/>
                  </a:schemeClr>
                </a:solidFill>
              </a:rPr>
              <a:t>cvs</a:t>
            </a:r>
            <a:r>
              <a:rPr lang="en-US" dirty="0">
                <a:solidFill>
                  <a:schemeClr val="tx1">
                    <a:lumMod val="75000"/>
                    <a:lumOff val="25000"/>
                  </a:schemeClr>
                </a:solidFill>
              </a:rPr>
              <a:t>, wiki, html)</a:t>
            </a:r>
          </a:p>
          <a:p>
            <a:pPr lvl="1" fontAlgn="base"/>
            <a:r>
              <a:rPr lang="en-US" dirty="0">
                <a:solidFill>
                  <a:schemeClr val="tx1">
                    <a:lumMod val="75000"/>
                    <a:lumOff val="25000"/>
                  </a:schemeClr>
                </a:solidFill>
              </a:rPr>
              <a:t>Internal documents archived on INSPIRE</a:t>
            </a:r>
          </a:p>
          <a:p>
            <a:pPr marL="0" indent="0">
              <a:buNone/>
            </a:pPr>
            <a:endParaRPr lang="en-US" dirty="0">
              <a:solidFill>
                <a:schemeClr val="tx1">
                  <a:lumMod val="75000"/>
                  <a:lumOff val="25000"/>
                </a:schemeClr>
              </a:solidFill>
            </a:endParaRPr>
          </a:p>
        </p:txBody>
      </p:sp>
      <p:sp>
        <p:nvSpPr>
          <p:cNvPr id="8" name="Content Placeholder 5"/>
          <p:cNvSpPr txBox="1">
            <a:spLocks/>
          </p:cNvSpPr>
          <p:nvPr/>
        </p:nvSpPr>
        <p:spPr>
          <a:xfrm>
            <a:off x="4800601" y="2800350"/>
            <a:ext cx="3028950" cy="2000250"/>
          </a:xfrm>
          <a:prstGeom prst="rect">
            <a:avLst/>
          </a:prstGeom>
          <a:solidFill>
            <a:schemeClr val="accent6">
              <a:lumMod val="40000"/>
              <a:lumOff val="60000"/>
            </a:schemeClr>
          </a:solidFill>
        </p:spPr>
        <p:txBody>
          <a:bodyPr vert="horz" lIns="68580" tIns="34290" rIns="68580" bIns="34290" rtlCol="0">
            <a:normAutofit fontScale="47500" lnSpcReduction="2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fontAlgn="base"/>
            <a:r>
              <a:rPr lang="en-US" sz="2100" dirty="0">
                <a:solidFill>
                  <a:schemeClr val="tx1">
                    <a:lumMod val="75000"/>
                    <a:lumOff val="25000"/>
                  </a:schemeClr>
                </a:solidFill>
              </a:rPr>
              <a:t>574 papers,  ~10 papers/year past 3 years </a:t>
            </a:r>
          </a:p>
          <a:p>
            <a:pPr fontAlgn="base"/>
            <a:r>
              <a:rPr lang="en-US" sz="2100" dirty="0">
                <a:solidFill>
                  <a:schemeClr val="tx1">
                    <a:lumMod val="75000"/>
                    <a:lumOff val="25000"/>
                  </a:schemeClr>
                </a:solidFill>
              </a:rPr>
              <a:t>231 members (semi-frozen author list)</a:t>
            </a:r>
          </a:p>
          <a:p>
            <a:pPr lvl="1" fontAlgn="base"/>
            <a:r>
              <a:rPr lang="en-US" sz="1800" dirty="0">
                <a:solidFill>
                  <a:schemeClr val="tx1">
                    <a:lumMod val="75000"/>
                    <a:lumOff val="25000"/>
                  </a:schemeClr>
                </a:solidFill>
              </a:rPr>
              <a:t>Including PhD students in Canada, Germany, Israel, Italy, Russia, US </a:t>
            </a:r>
          </a:p>
          <a:p>
            <a:pPr lvl="1" fontAlgn="base"/>
            <a:r>
              <a:rPr lang="en-US" sz="1800" dirty="0">
                <a:solidFill>
                  <a:schemeClr val="tx1">
                    <a:lumMod val="75000"/>
                    <a:lumOff val="25000"/>
                  </a:schemeClr>
                </a:solidFill>
              </a:rPr>
              <a:t>Associated theorists mine data to test new ideas</a:t>
            </a:r>
          </a:p>
          <a:p>
            <a:pPr fontAlgn="base"/>
            <a:r>
              <a:rPr lang="en-US" sz="2100" dirty="0">
                <a:solidFill>
                  <a:schemeClr val="tx1">
                    <a:lumMod val="75000"/>
                    <a:lumOff val="25000"/>
                  </a:schemeClr>
                </a:solidFill>
              </a:rPr>
              <a:t>~20 analyses on track, ~10 more in the pipeline</a:t>
            </a:r>
          </a:p>
          <a:p>
            <a:pPr lvl="1" fontAlgn="base"/>
            <a:r>
              <a:rPr lang="en-US" sz="1800" dirty="0">
                <a:solidFill>
                  <a:schemeClr val="tx1">
                    <a:lumMod val="75000"/>
                    <a:lumOff val="25000"/>
                  </a:schemeClr>
                </a:solidFill>
              </a:rPr>
              <a:t>Continue to have new analyses every year including joint </a:t>
            </a:r>
            <a:r>
              <a:rPr lang="en-US" sz="1800" i="1" cap="small" dirty="0">
                <a:solidFill>
                  <a:schemeClr val="tx1">
                    <a:lumMod val="75000"/>
                    <a:lumOff val="25000"/>
                  </a:schemeClr>
                </a:solidFill>
              </a:rPr>
              <a:t>BaBar</a:t>
            </a:r>
            <a:r>
              <a:rPr lang="en-US" sz="1800" dirty="0">
                <a:solidFill>
                  <a:schemeClr val="tx1">
                    <a:lumMod val="75000"/>
                    <a:lumOff val="25000"/>
                  </a:schemeClr>
                </a:solidFill>
              </a:rPr>
              <a:t> -Belle analyses</a:t>
            </a:r>
          </a:p>
          <a:p>
            <a:pPr fontAlgn="base"/>
            <a:r>
              <a:rPr lang="en-US" sz="2100" b="1" dirty="0">
                <a:solidFill>
                  <a:schemeClr val="tx1">
                    <a:lumMod val="75000"/>
                    <a:lumOff val="25000"/>
                  </a:schemeClr>
                </a:solidFill>
              </a:rPr>
              <a:t>Students analyze </a:t>
            </a:r>
            <a:r>
              <a:rPr lang="en-US" sz="2100" b="1" i="1" cap="small" dirty="0">
                <a:solidFill>
                  <a:schemeClr val="tx1">
                    <a:lumMod val="75000"/>
                    <a:lumOff val="25000"/>
                  </a:schemeClr>
                </a:solidFill>
              </a:rPr>
              <a:t>BaBar</a:t>
            </a:r>
            <a:r>
              <a:rPr lang="en-US" sz="2100" dirty="0">
                <a:solidFill>
                  <a:schemeClr val="tx1">
                    <a:lumMod val="75000"/>
                    <a:lumOff val="25000"/>
                  </a:schemeClr>
                </a:solidFill>
              </a:rPr>
              <a:t> </a:t>
            </a:r>
            <a:r>
              <a:rPr lang="en-US" sz="2100" b="1" dirty="0">
                <a:solidFill>
                  <a:schemeClr val="tx1">
                    <a:lumMod val="75000"/>
                    <a:lumOff val="25000"/>
                  </a:schemeClr>
                </a:solidFill>
              </a:rPr>
              <a:t>data while working on Belle II and other experiments in construction/commissioning phase</a:t>
            </a:r>
            <a:endParaRPr lang="en-US" sz="2400" b="1" dirty="0">
              <a:solidFill>
                <a:schemeClr val="tx1">
                  <a:lumMod val="75000"/>
                  <a:lumOff val="25000"/>
                </a:schemeClr>
              </a:solidFill>
            </a:endParaRPr>
          </a:p>
          <a:p>
            <a:pPr marL="0" indent="0">
              <a:buNone/>
            </a:pPr>
            <a:endParaRPr lang="en-US" sz="2100" dirty="0">
              <a:solidFill>
                <a:schemeClr val="tx1">
                  <a:lumMod val="75000"/>
                  <a:lumOff val="25000"/>
                </a:schemeClr>
              </a:solidFill>
            </a:endParaRPr>
          </a:p>
        </p:txBody>
      </p:sp>
      <p:sp>
        <p:nvSpPr>
          <p:cNvPr id="2" name="Date Placeholder 1">
            <a:extLst>
              <a:ext uri="{FF2B5EF4-FFF2-40B4-BE49-F238E27FC236}">
                <a16:creationId xmlns:a16="http://schemas.microsoft.com/office/drawing/2014/main" id="{E1DE6597-9F78-F244-9AD9-4A129A1136B3}"/>
              </a:ext>
            </a:extLst>
          </p:cNvPr>
          <p:cNvSpPr>
            <a:spLocks noGrp="1"/>
          </p:cNvSpPr>
          <p:nvPr>
            <p:ph type="dt" sz="half" idx="10"/>
          </p:nvPr>
        </p:nvSpPr>
        <p:spPr/>
        <p:txBody>
          <a:bodyPr/>
          <a:lstStyle/>
          <a:p>
            <a:fld id="{2D0AC03F-B29B-8F4D-AE2D-F31E1FB3A12B}" type="datetime1">
              <a:rPr lang="fr-FR" smtClean="0"/>
              <a:t>18/06/2024</a:t>
            </a:fld>
            <a:endParaRPr lang="en-US"/>
          </a:p>
        </p:txBody>
      </p:sp>
      <p:sp>
        <p:nvSpPr>
          <p:cNvPr id="3" name="Slide Number Placeholder 2">
            <a:extLst>
              <a:ext uri="{FF2B5EF4-FFF2-40B4-BE49-F238E27FC236}">
                <a16:creationId xmlns:a16="http://schemas.microsoft.com/office/drawing/2014/main" id="{22F1071D-12D4-C347-97FC-C5F805DB8E3D}"/>
              </a:ext>
            </a:extLst>
          </p:cNvPr>
          <p:cNvSpPr>
            <a:spLocks noGrp="1"/>
          </p:cNvSpPr>
          <p:nvPr>
            <p:ph type="sldNum" sz="quarter" idx="12"/>
          </p:nvPr>
        </p:nvSpPr>
        <p:spPr/>
        <p:txBody>
          <a:bodyPr/>
          <a:lstStyle/>
          <a:p>
            <a:fld id="{BCC3066C-7D9C-43AE-863C-B082BB6A9375}" type="slidenum">
              <a:rPr lang="en-US" smtClean="0"/>
              <a:t>50</a:t>
            </a:fld>
            <a:endParaRPr lang="en-US"/>
          </a:p>
        </p:txBody>
      </p:sp>
      <p:sp>
        <p:nvSpPr>
          <p:cNvPr id="7" name="TextBox 6">
            <a:extLst>
              <a:ext uri="{FF2B5EF4-FFF2-40B4-BE49-F238E27FC236}">
                <a16:creationId xmlns:a16="http://schemas.microsoft.com/office/drawing/2014/main" id="{5DC00EE8-A159-D74A-B14E-5F3BE065EA49}"/>
              </a:ext>
            </a:extLst>
          </p:cNvPr>
          <p:cNvSpPr txBox="1"/>
          <p:nvPr/>
        </p:nvSpPr>
        <p:spPr>
          <a:xfrm>
            <a:off x="2000251" y="114300"/>
            <a:ext cx="797013" cy="404085"/>
          </a:xfrm>
          <a:prstGeom prst="rect">
            <a:avLst/>
          </a:prstGeom>
          <a:noFill/>
        </p:spPr>
        <p:txBody>
          <a:bodyPr wrap="none" rtlCol="0">
            <a:spAutoFit/>
          </a:bodyPr>
          <a:lstStyle/>
          <a:p>
            <a:r>
              <a:rPr lang="en-FR" sz="1013" dirty="0"/>
              <a:t>2018 status</a:t>
            </a:r>
          </a:p>
          <a:p>
            <a:endParaRPr lang="en-FR" sz="1013" dirty="0"/>
          </a:p>
        </p:txBody>
      </p:sp>
    </p:spTree>
    <p:extLst>
      <p:ext uri="{BB962C8B-B14F-4D97-AF65-F5344CB8AC3E}">
        <p14:creationId xmlns:p14="http://schemas.microsoft.com/office/powerpoint/2010/main" val="2523164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97348-4B2B-2A42-89D7-4A61AD02385E}"/>
              </a:ext>
            </a:extLst>
          </p:cNvPr>
          <p:cNvSpPr>
            <a:spLocks noGrp="1"/>
          </p:cNvSpPr>
          <p:nvPr>
            <p:ph type="title"/>
          </p:nvPr>
        </p:nvSpPr>
        <p:spPr>
          <a:xfrm>
            <a:off x="457200" y="63863"/>
            <a:ext cx="8229600" cy="857250"/>
          </a:xfrm>
        </p:spPr>
        <p:txBody>
          <a:bodyPr/>
          <a:lstStyle/>
          <a:p>
            <a:r>
              <a:rPr lang="en-FR" dirty="0">
                <a:solidFill>
                  <a:srgbClr val="FF0000"/>
                </a:solidFill>
              </a:rPr>
              <a:t>C</a:t>
            </a:r>
            <a:r>
              <a:rPr lang="en-FR" dirty="0"/>
              <a:t>osts and </a:t>
            </a:r>
            <a:r>
              <a:rPr lang="en-FR" dirty="0">
                <a:solidFill>
                  <a:srgbClr val="FF0000"/>
                </a:solidFill>
              </a:rPr>
              <a:t>B</a:t>
            </a:r>
            <a:r>
              <a:rPr lang="en-FR" dirty="0"/>
              <a:t>enefits</a:t>
            </a:r>
          </a:p>
        </p:txBody>
      </p:sp>
      <p:sp>
        <p:nvSpPr>
          <p:cNvPr id="4" name="Date Placeholder 3">
            <a:extLst>
              <a:ext uri="{FF2B5EF4-FFF2-40B4-BE49-F238E27FC236}">
                <a16:creationId xmlns:a16="http://schemas.microsoft.com/office/drawing/2014/main" id="{E91B542D-D4B2-2746-89A5-CC98CE89651D}"/>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8E2003A0-23BA-5C4D-B276-2CC6B0491E44}"/>
              </a:ext>
            </a:extLst>
          </p:cNvPr>
          <p:cNvSpPr>
            <a:spLocks noGrp="1"/>
          </p:cNvSpPr>
          <p:nvPr>
            <p:ph type="sldNum" sz="quarter" idx="12"/>
          </p:nvPr>
        </p:nvSpPr>
        <p:spPr/>
        <p:txBody>
          <a:bodyPr/>
          <a:lstStyle/>
          <a:p>
            <a:fld id="{BCC3066C-7D9C-43AE-863C-B082BB6A9375}" type="slidenum">
              <a:rPr lang="en-US" smtClean="0"/>
              <a:t>6</a:t>
            </a:fld>
            <a:endParaRPr lang="en-US"/>
          </a:p>
        </p:txBody>
      </p:sp>
      <p:sp>
        <p:nvSpPr>
          <p:cNvPr id="7" name="Rectangle 6">
            <a:extLst>
              <a:ext uri="{FF2B5EF4-FFF2-40B4-BE49-F238E27FC236}">
                <a16:creationId xmlns:a16="http://schemas.microsoft.com/office/drawing/2014/main" id="{0436A023-2032-E147-8A47-F73535A54A23}"/>
              </a:ext>
            </a:extLst>
          </p:cNvPr>
          <p:cNvSpPr/>
          <p:nvPr/>
        </p:nvSpPr>
        <p:spPr>
          <a:xfrm>
            <a:off x="457201" y="796932"/>
            <a:ext cx="4042256" cy="4093428"/>
          </a:xfrm>
          <a:prstGeom prst="rect">
            <a:avLst/>
          </a:prstGeom>
        </p:spPr>
        <p:txBody>
          <a:bodyPr wrap="square">
            <a:spAutoFit/>
          </a:bodyPr>
          <a:lstStyle/>
          <a:p>
            <a:r>
              <a:rPr lang="en-GB" sz="1400" b="1" dirty="0">
                <a:latin typeface="Helvetica" pitchFamily="2" charset="0"/>
              </a:rPr>
              <a:t>C1. Host laboratories allocate person power and computing resources.</a:t>
            </a:r>
          </a:p>
          <a:p>
            <a:r>
              <a:rPr lang="en-GB" sz="1100" i="1" dirty="0">
                <a:latin typeface="Helvetica" pitchFamily="2" charset="0"/>
              </a:rPr>
              <a:t>in % to the construction/operation costs</a:t>
            </a:r>
          </a:p>
          <a:p>
            <a:endParaRPr lang="en-GB" sz="1100" b="1" dirty="0">
              <a:latin typeface="Helvetica" pitchFamily="2" charset="0"/>
            </a:endParaRPr>
          </a:p>
          <a:p>
            <a:r>
              <a:rPr lang="en-GB" sz="1400" dirty="0">
                <a:latin typeface="Helvetica" pitchFamily="2" charset="0"/>
              </a:rPr>
              <a:t>C2. Collaborating laboratories participate in the effort: replicate or take over data and computing systems and provide technical assistance.</a:t>
            </a:r>
          </a:p>
          <a:p>
            <a:endParaRPr lang="en-GB" sz="1400" dirty="0">
              <a:latin typeface="Helvetica" pitchFamily="2" charset="0"/>
            </a:endParaRPr>
          </a:p>
          <a:p>
            <a:r>
              <a:rPr lang="en-GB" sz="1400" dirty="0">
                <a:latin typeface="Helvetica" pitchFamily="2" charset="0"/>
              </a:rPr>
              <a:t>C3. Researchers and engineers participate outside their main research area.</a:t>
            </a:r>
          </a:p>
          <a:p>
            <a:endParaRPr lang="en-GB" sz="1400" dirty="0">
              <a:latin typeface="Helvetica" pitchFamily="2" charset="0"/>
            </a:endParaRPr>
          </a:p>
          <a:p>
            <a:r>
              <a:rPr lang="en-GB" sz="1400" dirty="0">
                <a:latin typeface="Helvetica" pitchFamily="2" charset="0"/>
              </a:rPr>
              <a:t>C4. Innovative computing projects, including pluri-disciplinary open science initiatives, may</a:t>
            </a:r>
          </a:p>
          <a:p>
            <a:r>
              <a:rPr lang="en-GB" sz="1400" dirty="0">
                <a:latin typeface="Helvetica" pitchFamily="2" charset="0"/>
              </a:rPr>
              <a:t>offer attractive opportunities for data preservation and are therefore an indirect source of support.</a:t>
            </a:r>
          </a:p>
          <a:p>
            <a:endParaRPr lang="en-GB" sz="1400" dirty="0">
              <a:latin typeface="Helvetica" pitchFamily="2" charset="0"/>
            </a:endParaRPr>
          </a:p>
          <a:p>
            <a:r>
              <a:rPr lang="en-GB" sz="1400" dirty="0">
                <a:latin typeface="Helvetica" pitchFamily="2" charset="0"/>
              </a:rPr>
              <a:t>C5. The proximity of a follow-up experiment clearly helps in structuring and supporting a data preservation project.</a:t>
            </a:r>
          </a:p>
        </p:txBody>
      </p:sp>
      <p:sp>
        <p:nvSpPr>
          <p:cNvPr id="8" name="Rectangle 7">
            <a:extLst>
              <a:ext uri="{FF2B5EF4-FFF2-40B4-BE49-F238E27FC236}">
                <a16:creationId xmlns:a16="http://schemas.microsoft.com/office/drawing/2014/main" id="{3502FDBF-B5E7-B540-9C36-9045A4782313}"/>
              </a:ext>
            </a:extLst>
          </p:cNvPr>
          <p:cNvSpPr/>
          <p:nvPr/>
        </p:nvSpPr>
        <p:spPr>
          <a:xfrm>
            <a:off x="4499457" y="841405"/>
            <a:ext cx="4644544" cy="3108543"/>
          </a:xfrm>
          <a:prstGeom prst="rect">
            <a:avLst/>
          </a:prstGeom>
        </p:spPr>
        <p:txBody>
          <a:bodyPr wrap="square">
            <a:spAutoFit/>
          </a:bodyPr>
          <a:lstStyle/>
          <a:p>
            <a:r>
              <a:rPr lang="en-GB" sz="1400" b="1" dirty="0">
                <a:latin typeface="Helvetica" pitchFamily="2" charset="0"/>
              </a:rPr>
              <a:t>B1. New publications – counting here those executed with a strong involvement of the dedicated </a:t>
            </a:r>
            <a:r>
              <a:rPr lang="en-GB" sz="1400" dirty="0">
                <a:latin typeface="Helvetica" pitchFamily="2" charset="0"/>
              </a:rPr>
              <a:t>DP systems.</a:t>
            </a:r>
          </a:p>
          <a:p>
            <a:endParaRPr lang="en-GB" sz="1400" dirty="0">
              <a:latin typeface="Helvetica" pitchFamily="2" charset="0"/>
            </a:endParaRPr>
          </a:p>
          <a:p>
            <a:r>
              <a:rPr lang="en-GB" sz="1400" dirty="0">
                <a:latin typeface="Helvetica" pitchFamily="2" charset="0"/>
              </a:rPr>
              <a:t>B2. Publications made by other groups/people using the new publications produced at B1.</a:t>
            </a:r>
          </a:p>
          <a:p>
            <a:endParaRPr lang="en-GB" sz="1400" dirty="0">
              <a:latin typeface="Helvetica" pitchFamily="2" charset="0"/>
            </a:endParaRPr>
          </a:p>
          <a:p>
            <a:r>
              <a:rPr lang="en-GB" sz="1400" dirty="0">
                <a:latin typeface="Helvetica" pitchFamily="2" charset="0"/>
              </a:rPr>
              <a:t>B3. Preserving the scientific expertise and the leadership in the field of the experiment, possibly</a:t>
            </a:r>
          </a:p>
          <a:p>
            <a:r>
              <a:rPr lang="en-GB" sz="1400" dirty="0">
                <a:latin typeface="Helvetica" pitchFamily="2" charset="0"/>
              </a:rPr>
              <a:t>boosting the transition to a new experiment</a:t>
            </a:r>
          </a:p>
          <a:p>
            <a:endParaRPr lang="en-GB" sz="1400" dirty="0">
              <a:latin typeface="Helvetica" pitchFamily="2" charset="0"/>
            </a:endParaRPr>
          </a:p>
          <a:p>
            <a:r>
              <a:rPr lang="en-GB" sz="1400" dirty="0">
                <a:latin typeface="Helvetica" pitchFamily="2" charset="0"/>
              </a:rPr>
              <a:t>B4. Technology expertise in robust data preservation. Improved ability to plan for new experiments</a:t>
            </a:r>
          </a:p>
          <a:p>
            <a:r>
              <a:rPr lang="en-GB" sz="1400" dirty="0">
                <a:latin typeface="Helvetica" pitchFamily="2" charset="0"/>
              </a:rPr>
              <a:t>and preserve their scientific potential at long term.</a:t>
            </a:r>
          </a:p>
        </p:txBody>
      </p:sp>
      <p:sp>
        <p:nvSpPr>
          <p:cNvPr id="10" name="Content Placeholder 9">
            <a:extLst>
              <a:ext uri="{FF2B5EF4-FFF2-40B4-BE49-F238E27FC236}">
                <a16:creationId xmlns:a16="http://schemas.microsoft.com/office/drawing/2014/main" id="{6C0EDEEE-A205-9148-B611-E66D251824CB}"/>
              </a:ext>
            </a:extLst>
          </p:cNvPr>
          <p:cNvSpPr>
            <a:spLocks noGrp="1"/>
          </p:cNvSpPr>
          <p:nvPr>
            <p:ph idx="1"/>
          </p:nvPr>
        </p:nvSpPr>
        <p:spPr>
          <a:xfrm>
            <a:off x="4644546" y="4037367"/>
            <a:ext cx="6000750" cy="765572"/>
          </a:xfrm>
        </p:spPr>
        <p:txBody>
          <a:bodyPr/>
          <a:lstStyle/>
          <a:p>
            <a:r>
              <a:rPr lang="en-FR" dirty="0"/>
              <a:t> FoM = B1/C1  </a:t>
            </a:r>
          </a:p>
        </p:txBody>
      </p:sp>
    </p:spTree>
    <p:extLst>
      <p:ext uri="{BB962C8B-B14F-4D97-AF65-F5344CB8AC3E}">
        <p14:creationId xmlns:p14="http://schemas.microsoft.com/office/powerpoint/2010/main" val="69603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B74F3-C747-F346-813B-8A60C6E086E9}"/>
              </a:ext>
            </a:extLst>
          </p:cNvPr>
          <p:cNvSpPr>
            <a:spLocks noGrp="1"/>
          </p:cNvSpPr>
          <p:nvPr>
            <p:ph type="title"/>
          </p:nvPr>
        </p:nvSpPr>
        <p:spPr>
          <a:xfrm>
            <a:off x="5182" y="-175680"/>
            <a:ext cx="8229600" cy="857250"/>
          </a:xfrm>
        </p:spPr>
        <p:txBody>
          <a:bodyPr/>
          <a:lstStyle/>
          <a:p>
            <a:r>
              <a:rPr lang="en-FR" dirty="0"/>
              <a:t>2023: Experiments Data Preservation Status</a:t>
            </a:r>
          </a:p>
        </p:txBody>
      </p:sp>
      <p:graphicFrame>
        <p:nvGraphicFramePr>
          <p:cNvPr id="7" name="Content Placeholder 6">
            <a:extLst>
              <a:ext uri="{FF2B5EF4-FFF2-40B4-BE49-F238E27FC236}">
                <a16:creationId xmlns:a16="http://schemas.microsoft.com/office/drawing/2014/main" id="{22251136-D67F-DD46-B647-520C32A3AB63}"/>
              </a:ext>
            </a:extLst>
          </p:cNvPr>
          <p:cNvGraphicFramePr>
            <a:graphicFrameLocks noGrp="1"/>
          </p:cNvGraphicFramePr>
          <p:nvPr>
            <p:ph idx="1"/>
            <p:extLst>
              <p:ext uri="{D42A27DB-BD31-4B8C-83A1-F6EECF244321}">
                <p14:modId xmlns:p14="http://schemas.microsoft.com/office/powerpoint/2010/main" val="3806620327"/>
              </p:ext>
            </p:extLst>
          </p:nvPr>
        </p:nvGraphicFramePr>
        <p:xfrm>
          <a:off x="194868" y="451983"/>
          <a:ext cx="8754263" cy="4691517"/>
        </p:xfrm>
        <a:graphic>
          <a:graphicData uri="http://schemas.openxmlformats.org/drawingml/2006/table">
            <a:tbl>
              <a:tblPr firstRow="1" firstCol="1" lastRow="1" lastCol="1" bandRow="1" bandCol="1">
                <a:tableStyleId>{69012ECD-51FC-41F1-AA8D-1B2483CD663E}</a:tableStyleId>
              </a:tblPr>
              <a:tblGrid>
                <a:gridCol w="1355749">
                  <a:extLst>
                    <a:ext uri="{9D8B030D-6E8A-4147-A177-3AD203B41FA5}">
                      <a16:colId xmlns:a16="http://schemas.microsoft.com/office/drawing/2014/main" val="4090197204"/>
                    </a:ext>
                  </a:extLst>
                </a:gridCol>
                <a:gridCol w="908645">
                  <a:extLst>
                    <a:ext uri="{9D8B030D-6E8A-4147-A177-3AD203B41FA5}">
                      <a16:colId xmlns:a16="http://schemas.microsoft.com/office/drawing/2014/main" val="3213802365"/>
                    </a:ext>
                  </a:extLst>
                </a:gridCol>
                <a:gridCol w="913444">
                  <a:extLst>
                    <a:ext uri="{9D8B030D-6E8A-4147-A177-3AD203B41FA5}">
                      <a16:colId xmlns:a16="http://schemas.microsoft.com/office/drawing/2014/main" val="1049339300"/>
                    </a:ext>
                  </a:extLst>
                </a:gridCol>
                <a:gridCol w="674912">
                  <a:extLst>
                    <a:ext uri="{9D8B030D-6E8A-4147-A177-3AD203B41FA5}">
                      <a16:colId xmlns:a16="http://schemas.microsoft.com/office/drawing/2014/main" val="2546778201"/>
                    </a:ext>
                  </a:extLst>
                </a:gridCol>
                <a:gridCol w="777269">
                  <a:extLst>
                    <a:ext uri="{9D8B030D-6E8A-4147-A177-3AD203B41FA5}">
                      <a16:colId xmlns:a16="http://schemas.microsoft.com/office/drawing/2014/main" val="573953026"/>
                    </a:ext>
                  </a:extLst>
                </a:gridCol>
                <a:gridCol w="2975384">
                  <a:extLst>
                    <a:ext uri="{9D8B030D-6E8A-4147-A177-3AD203B41FA5}">
                      <a16:colId xmlns:a16="http://schemas.microsoft.com/office/drawing/2014/main" val="2754822468"/>
                    </a:ext>
                  </a:extLst>
                </a:gridCol>
                <a:gridCol w="1148860">
                  <a:extLst>
                    <a:ext uri="{9D8B030D-6E8A-4147-A177-3AD203B41FA5}">
                      <a16:colId xmlns:a16="http://schemas.microsoft.com/office/drawing/2014/main" val="4208167395"/>
                    </a:ext>
                  </a:extLst>
                </a:gridCol>
              </a:tblGrid>
              <a:tr h="421167">
                <a:tc>
                  <a:txBody>
                    <a:bodyPr/>
                    <a:lstStyle/>
                    <a:p>
                      <a:pPr marL="205740" indent="-95885" algn="ctr">
                        <a:lnSpc>
                          <a:spcPts val="820"/>
                        </a:lnSpc>
                        <a:spcBef>
                          <a:spcPts val="5"/>
                        </a:spcBef>
                        <a:spcAft>
                          <a:spcPts val="0"/>
                        </a:spcAft>
                      </a:pPr>
                      <a:r>
                        <a:rPr lang="en-US" sz="900" dirty="0">
                          <a:effectLst/>
                        </a:rPr>
                        <a:t>Laboratory/ Collider</a:t>
                      </a:r>
                      <a:endParaRPr lang="en-FR"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spcBef>
                          <a:spcPts val="470"/>
                        </a:spcBef>
                        <a:spcAft>
                          <a:spcPts val="0"/>
                        </a:spcAft>
                      </a:pPr>
                      <a:r>
                        <a:rPr lang="en-US" sz="900">
                          <a:effectLst/>
                        </a:rPr>
                        <a:t>Experiment</a:t>
                      </a:r>
                      <a:endParaRPr lang="en-FR"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82245" indent="-123190" algn="ctr">
                        <a:lnSpc>
                          <a:spcPts val="820"/>
                        </a:lnSpc>
                        <a:spcBef>
                          <a:spcPts val="5"/>
                        </a:spcBef>
                        <a:spcAft>
                          <a:spcPts val="0"/>
                        </a:spcAft>
                      </a:pPr>
                      <a:r>
                        <a:rPr lang="en-US" sz="900">
                          <a:effectLst/>
                        </a:rPr>
                        <a:t>Data taking period</a:t>
                      </a:r>
                      <a:endParaRPr lang="en-FR"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24790" marR="48895" indent="-165735" algn="ctr">
                        <a:lnSpc>
                          <a:spcPts val="820"/>
                        </a:lnSpc>
                        <a:spcBef>
                          <a:spcPts val="5"/>
                        </a:spcBef>
                        <a:spcAft>
                          <a:spcPts val="0"/>
                        </a:spcAft>
                      </a:pPr>
                      <a:r>
                        <a:rPr lang="en-US" sz="900">
                          <a:effectLst/>
                        </a:rPr>
                        <a:t>Preservation Level</a:t>
                      </a:r>
                      <a:endParaRPr lang="en-FR"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spcBef>
                          <a:spcPts val="470"/>
                        </a:spcBef>
                        <a:spcAft>
                          <a:spcPts val="0"/>
                        </a:spcAft>
                      </a:pPr>
                      <a:r>
                        <a:rPr lang="en-US" sz="900">
                          <a:effectLst/>
                        </a:rPr>
                        <a:t>Data Volume</a:t>
                      </a:r>
                      <a:endParaRPr lang="en-FR"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spcBef>
                          <a:spcPts val="470"/>
                        </a:spcBef>
                        <a:spcAft>
                          <a:spcPts val="0"/>
                        </a:spcAft>
                      </a:pPr>
                      <a:r>
                        <a:rPr lang="en-US" sz="900" dirty="0">
                          <a:effectLst/>
                        </a:rPr>
                        <a:t>Present status</a:t>
                      </a:r>
                      <a:endParaRPr lang="en-FR"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spcBef>
                          <a:spcPts val="470"/>
                        </a:spcBef>
                        <a:spcAft>
                          <a:spcPts val="0"/>
                        </a:spcAft>
                      </a:pPr>
                      <a:r>
                        <a:rPr lang="en-FR" sz="900" dirty="0">
                          <a:effectLst/>
                          <a:latin typeface="Times New Roman" panose="02020603050405020304" pitchFamily="18" charset="0"/>
                          <a:ea typeface="Times New Roman" panose="02020603050405020304" pitchFamily="18" charset="0"/>
                          <a:cs typeface="Times New Roman" panose="02020603050405020304" pitchFamily="18" charset="0"/>
                        </a:rPr>
                        <a:t>Coll</a:t>
                      </a:r>
                    </a:p>
                  </a:txBody>
                  <a:tcPr marL="0" marR="0" marT="0" marB="0" anchor="ctr"/>
                </a:tc>
                <a:extLst>
                  <a:ext uri="{0D108BD9-81ED-4DB2-BD59-A6C34878D82A}">
                    <a16:rowId xmlns:a16="http://schemas.microsoft.com/office/drawing/2014/main" val="790124413"/>
                  </a:ext>
                </a:extLst>
              </a:tr>
              <a:tr h="467352">
                <a:tc>
                  <a:txBody>
                    <a:bodyPr/>
                    <a:lstStyle/>
                    <a:p>
                      <a:pPr marL="79375" algn="ctr">
                        <a:lnSpc>
                          <a:spcPct val="100000"/>
                        </a:lnSpc>
                        <a:spcBef>
                          <a:spcPts val="505"/>
                        </a:spcBef>
                        <a:spcAft>
                          <a:spcPts val="0"/>
                        </a:spcAft>
                      </a:pPr>
                      <a:r>
                        <a:rPr lang="en-US" sz="1200" b="1" dirty="0">
                          <a:solidFill>
                            <a:srgbClr val="0070C0"/>
                          </a:solidFill>
                          <a:effectLst/>
                        </a:rPr>
                        <a:t>DESY/PETRA</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44145" marR="140335" algn="ctr">
                        <a:lnSpc>
                          <a:spcPct val="100000"/>
                        </a:lnSpc>
                        <a:spcBef>
                          <a:spcPts val="510"/>
                        </a:spcBef>
                        <a:spcAft>
                          <a:spcPts val="0"/>
                        </a:spcAft>
                      </a:pPr>
                      <a:r>
                        <a:rPr lang="en-US" sz="1200" b="1" dirty="0">
                          <a:solidFill>
                            <a:srgbClr val="FF0000"/>
                          </a:solidFill>
                          <a:effectLst/>
                        </a:rPr>
                        <a:t>JADE</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25095" algn="ctr">
                        <a:lnSpc>
                          <a:spcPct val="100000"/>
                        </a:lnSpc>
                        <a:spcBef>
                          <a:spcPts val="510"/>
                        </a:spcBef>
                        <a:spcAft>
                          <a:spcPts val="0"/>
                        </a:spcAft>
                      </a:pPr>
                      <a:r>
                        <a:rPr lang="en-US" sz="900" b="1" dirty="0">
                          <a:effectLst/>
                        </a:rPr>
                        <a:t>1979–1986</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080" algn="ctr">
                        <a:lnSpc>
                          <a:spcPct val="100000"/>
                        </a:lnSpc>
                        <a:spcBef>
                          <a:spcPts val="51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41910" marR="36830" algn="ctr">
                        <a:lnSpc>
                          <a:spcPct val="100000"/>
                        </a:lnSpc>
                        <a:spcBef>
                          <a:spcPts val="510"/>
                        </a:spcBef>
                        <a:spcAft>
                          <a:spcPts val="0"/>
                        </a:spcAft>
                      </a:pPr>
                      <a:r>
                        <a:rPr lang="en-US" sz="900" b="1" dirty="0">
                          <a:effectLst/>
                        </a:rPr>
                        <a:t>1 TB</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327025" indent="-118745" algn="ctr">
                        <a:lnSpc>
                          <a:spcPct val="100000"/>
                        </a:lnSpc>
                        <a:spcBef>
                          <a:spcPts val="40"/>
                        </a:spcBef>
                        <a:spcAft>
                          <a:spcPts val="0"/>
                        </a:spcAft>
                      </a:pPr>
                      <a:r>
                        <a:rPr lang="en-US" sz="900" b="1" dirty="0">
                          <a:effectLst/>
                        </a:rPr>
                        <a:t>Analysis running on preserved data; migrated from DESY to MPP</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327025" indent="-118745" algn="l">
                        <a:lnSpc>
                          <a:spcPct val="100000"/>
                        </a:lnSpc>
                        <a:spcBef>
                          <a:spcPts val="40"/>
                        </a:spcBef>
                        <a:spcAft>
                          <a:spcPts val="0"/>
                        </a:spcAft>
                      </a:pPr>
                      <a:r>
                        <a:rPr lang="en-FR" sz="1800" b="1" dirty="0">
                          <a:effectLst/>
                          <a:latin typeface="+mj-lt"/>
                          <a:ea typeface="Times New Roman" panose="02020603050405020304" pitchFamily="18" charset="0"/>
                          <a:cs typeface="Times New Roman" panose="02020603050405020304" pitchFamily="18" charset="0"/>
                        </a:rPr>
                        <a:t>4</a:t>
                      </a:r>
                    </a:p>
                  </a:txBody>
                  <a:tcPr marL="0" marR="0" marT="0" marB="0" anchor="ctr">
                    <a:solidFill>
                      <a:schemeClr val="bg2">
                        <a:lumMod val="90000"/>
                      </a:schemeClr>
                    </a:solidFill>
                  </a:tcPr>
                </a:tc>
                <a:extLst>
                  <a:ext uri="{0D108BD9-81ED-4DB2-BD59-A6C34878D82A}">
                    <a16:rowId xmlns:a16="http://schemas.microsoft.com/office/drawing/2014/main" val="1164790445"/>
                  </a:ext>
                </a:extLst>
              </a:tr>
              <a:tr h="548640">
                <a:tc>
                  <a:txBody>
                    <a:bodyPr/>
                    <a:lstStyle/>
                    <a:p>
                      <a:pPr marL="144145" algn="ctr">
                        <a:lnSpc>
                          <a:spcPct val="100000"/>
                        </a:lnSpc>
                        <a:spcBef>
                          <a:spcPts val="460"/>
                        </a:spcBef>
                        <a:spcAft>
                          <a:spcPts val="0"/>
                        </a:spcAft>
                      </a:pPr>
                      <a:r>
                        <a:rPr lang="en-US" sz="1200" b="1" dirty="0">
                          <a:solidFill>
                            <a:srgbClr val="0070C0"/>
                          </a:solidFill>
                          <a:effectLst/>
                        </a:rPr>
                        <a:t>CERN/LEP</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27330" indent="-168910" algn="ctr">
                        <a:lnSpc>
                          <a:spcPct val="100000"/>
                        </a:lnSpc>
                        <a:spcBef>
                          <a:spcPts val="5"/>
                        </a:spcBef>
                        <a:spcAft>
                          <a:spcPts val="0"/>
                        </a:spcAft>
                      </a:pPr>
                      <a:r>
                        <a:rPr lang="en-US" sz="1200" b="1" dirty="0">
                          <a:solidFill>
                            <a:srgbClr val="FF0000"/>
                          </a:solidFill>
                          <a:effectLst/>
                        </a:rPr>
                        <a:t>ALEPH, DELPHI, L3, OPAL</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32715" algn="ctr">
                        <a:lnSpc>
                          <a:spcPct val="100000"/>
                        </a:lnSpc>
                        <a:spcBef>
                          <a:spcPts val="470"/>
                        </a:spcBef>
                        <a:spcAft>
                          <a:spcPts val="0"/>
                        </a:spcAft>
                      </a:pPr>
                      <a:r>
                        <a:rPr lang="en-US" sz="900" b="1">
                          <a:effectLst/>
                        </a:rPr>
                        <a:t>1989-2000</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22250" algn="ctr">
                        <a:lnSpc>
                          <a:spcPct val="100000"/>
                        </a:lnSpc>
                        <a:spcBef>
                          <a:spcPts val="470"/>
                        </a:spcBef>
                        <a:spcAft>
                          <a:spcPts val="0"/>
                        </a:spcAft>
                      </a:pPr>
                      <a:r>
                        <a:rPr lang="en-US" sz="900" b="1" dirty="0">
                          <a:effectLst/>
                        </a:rPr>
                        <a:t>0.5 PB</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33045" marR="227965" algn="ctr">
                        <a:lnSpc>
                          <a:spcPct val="100000"/>
                        </a:lnSpc>
                        <a:spcBef>
                          <a:spcPts val="470"/>
                        </a:spcBef>
                        <a:spcAft>
                          <a:spcPts val="0"/>
                        </a:spcAft>
                      </a:pPr>
                      <a:r>
                        <a:rPr lang="en-US" sz="900" b="1" dirty="0">
                          <a:effectLst/>
                        </a:rPr>
                        <a:t>Analysis running on preserved data</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4</a:t>
                      </a:r>
                    </a:p>
                  </a:txBody>
                  <a:tcPr marL="0" marR="0" marT="0" marB="0" anchor="ctr">
                    <a:solidFill>
                      <a:schemeClr val="bg2">
                        <a:lumMod val="90000"/>
                      </a:schemeClr>
                    </a:solidFill>
                  </a:tcPr>
                </a:tc>
                <a:extLst>
                  <a:ext uri="{0D108BD9-81ED-4DB2-BD59-A6C34878D82A}">
                    <a16:rowId xmlns:a16="http://schemas.microsoft.com/office/drawing/2014/main" val="3746583662"/>
                  </a:ext>
                </a:extLst>
              </a:tr>
              <a:tr h="545244">
                <a:tc>
                  <a:txBody>
                    <a:bodyPr/>
                    <a:lstStyle/>
                    <a:p>
                      <a:pPr marL="144145" algn="ctr">
                        <a:lnSpc>
                          <a:spcPct val="100000"/>
                        </a:lnSpc>
                        <a:spcBef>
                          <a:spcPts val="5"/>
                        </a:spcBef>
                        <a:spcAft>
                          <a:spcPts val="0"/>
                        </a:spcAft>
                      </a:pPr>
                      <a:r>
                        <a:rPr lang="en-US" sz="1200" b="1" dirty="0">
                          <a:solidFill>
                            <a:srgbClr val="0070C0"/>
                          </a:solidFill>
                          <a:effectLst/>
                        </a:rPr>
                        <a:t> </a:t>
                      </a:r>
                      <a:endParaRPr lang="en-FR" sz="1600" b="1" dirty="0">
                        <a:solidFill>
                          <a:srgbClr val="0070C0"/>
                        </a:solidFill>
                        <a:effectLst/>
                      </a:endParaRPr>
                    </a:p>
                    <a:p>
                      <a:pPr marL="108585" algn="ctr">
                        <a:lnSpc>
                          <a:spcPct val="100000"/>
                        </a:lnSpc>
                        <a:spcBef>
                          <a:spcPts val="470"/>
                        </a:spcBef>
                        <a:spcAft>
                          <a:spcPts val="0"/>
                        </a:spcAft>
                      </a:pPr>
                      <a:r>
                        <a:rPr lang="en-US" sz="1200" b="1" dirty="0">
                          <a:solidFill>
                            <a:srgbClr val="0070C0"/>
                          </a:solidFill>
                          <a:effectLst/>
                        </a:rPr>
                        <a:t>DESY/HERA</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lnSpc>
                          <a:spcPct val="100000"/>
                        </a:lnSpc>
                        <a:spcBef>
                          <a:spcPts val="470"/>
                        </a:spcBef>
                        <a:spcAft>
                          <a:spcPts val="0"/>
                        </a:spcAft>
                      </a:pPr>
                      <a:r>
                        <a:rPr lang="en-US" sz="1200" b="1" dirty="0">
                          <a:solidFill>
                            <a:srgbClr val="FF0000"/>
                          </a:solidFill>
                          <a:effectLst/>
                        </a:rPr>
                        <a:t>H1</a:t>
                      </a:r>
                      <a:endParaRPr lang="en-FR" sz="1600" b="1" dirty="0">
                        <a:solidFill>
                          <a:srgbClr val="FF0000"/>
                        </a:solidFill>
                        <a:effectLst/>
                      </a:endParaRPr>
                    </a:p>
                    <a:p>
                      <a:pPr marL="144145" marR="140335" algn="ctr">
                        <a:lnSpc>
                          <a:spcPct val="100000"/>
                        </a:lnSpc>
                        <a:spcBef>
                          <a:spcPts val="805"/>
                        </a:spcBef>
                        <a:spcAft>
                          <a:spcPts val="0"/>
                        </a:spcAft>
                      </a:pPr>
                      <a:r>
                        <a:rPr lang="en-US" sz="1200" b="1" dirty="0">
                          <a:solidFill>
                            <a:srgbClr val="FF0000"/>
                          </a:solidFill>
                          <a:effectLst/>
                        </a:rPr>
                        <a:t>ZEUS</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algn="ctr">
                        <a:lnSpc>
                          <a:spcPct val="100000"/>
                        </a:lnSpc>
                        <a:spcBef>
                          <a:spcPts val="5"/>
                        </a:spcBef>
                        <a:spcAft>
                          <a:spcPts val="0"/>
                        </a:spcAft>
                      </a:pPr>
                      <a:r>
                        <a:rPr lang="en-US" sz="900" b="1">
                          <a:effectLst/>
                        </a:rPr>
                        <a:t> </a:t>
                      </a:r>
                      <a:endParaRPr lang="en-FR" sz="900" b="1">
                        <a:effectLst/>
                      </a:endParaRPr>
                    </a:p>
                    <a:p>
                      <a:pPr marL="95250" algn="ctr">
                        <a:lnSpc>
                          <a:spcPct val="100000"/>
                        </a:lnSpc>
                        <a:spcBef>
                          <a:spcPts val="470"/>
                        </a:spcBef>
                        <a:spcAft>
                          <a:spcPts val="0"/>
                        </a:spcAft>
                      </a:pPr>
                      <a:r>
                        <a:rPr lang="en-US" sz="900" b="1">
                          <a:effectLst/>
                        </a:rPr>
                        <a:t>1992 – 2007</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endParaRPr>
                    </a:p>
                    <a:p>
                      <a:pPr marL="262255" marR="257175" algn="ctr">
                        <a:lnSpc>
                          <a:spcPct val="100000"/>
                        </a:lnSpc>
                        <a:spcBef>
                          <a:spcPts val="805"/>
                        </a:spcBef>
                        <a:spcAft>
                          <a:spcPts val="0"/>
                        </a:spcAft>
                      </a:pPr>
                      <a:r>
                        <a:rPr lang="en-US" sz="1050" b="1" dirty="0">
                          <a:solidFill>
                            <a:srgbClr val="00B0F0"/>
                          </a:solidFill>
                          <a:effectLst/>
                        </a:rPr>
                        <a:t>3/4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22250" algn="ctr">
                        <a:lnSpc>
                          <a:spcPct val="100000"/>
                        </a:lnSpc>
                        <a:spcBef>
                          <a:spcPts val="470"/>
                        </a:spcBef>
                        <a:spcAft>
                          <a:spcPts val="0"/>
                        </a:spcAft>
                      </a:pPr>
                      <a:r>
                        <a:rPr lang="en-US" sz="900" b="1">
                          <a:effectLst/>
                        </a:rPr>
                        <a:t>0.5</a:t>
                      </a:r>
                      <a:r>
                        <a:rPr lang="en-US" sz="900" b="1" spc="-10">
                          <a:effectLst/>
                        </a:rPr>
                        <a:t> </a:t>
                      </a:r>
                      <a:r>
                        <a:rPr lang="en-US" sz="900" b="1">
                          <a:effectLst/>
                        </a:rPr>
                        <a:t>PB</a:t>
                      </a:r>
                      <a:endParaRPr lang="en-FR" sz="900" b="1">
                        <a:effectLst/>
                      </a:endParaRPr>
                    </a:p>
                    <a:p>
                      <a:pPr marL="222250" algn="ctr">
                        <a:lnSpc>
                          <a:spcPct val="100000"/>
                        </a:lnSpc>
                        <a:spcBef>
                          <a:spcPts val="805"/>
                        </a:spcBef>
                        <a:spcAft>
                          <a:spcPts val="0"/>
                        </a:spcAft>
                      </a:pPr>
                      <a:r>
                        <a:rPr lang="en-US" sz="900" b="1">
                          <a:effectLst/>
                        </a:rPr>
                        <a:t>0.2</a:t>
                      </a:r>
                      <a:r>
                        <a:rPr lang="en-US" sz="900" b="1" spc="-10">
                          <a:effectLst/>
                        </a:rPr>
                        <a:t> </a:t>
                      </a:r>
                      <a:r>
                        <a:rPr lang="en-US" sz="900" b="1">
                          <a:effectLst/>
                        </a:rPr>
                        <a:t>PB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algn="ctr">
                        <a:lnSpc>
                          <a:spcPct val="100000"/>
                        </a:lnSpc>
                        <a:spcBef>
                          <a:spcPts val="5"/>
                        </a:spcBef>
                        <a:spcAft>
                          <a:spcPts val="0"/>
                        </a:spcAft>
                      </a:pPr>
                      <a:r>
                        <a:rPr lang="en-US" sz="900" b="1">
                          <a:effectLst/>
                        </a:rPr>
                        <a:t> </a:t>
                      </a:r>
                      <a:endParaRPr lang="en-FR" sz="900" b="1">
                        <a:effectLst/>
                      </a:endParaRPr>
                    </a:p>
                    <a:p>
                      <a:pPr marL="233045" marR="227965" algn="ctr">
                        <a:lnSpc>
                          <a:spcPct val="100000"/>
                        </a:lnSpc>
                        <a:spcBef>
                          <a:spcPts val="470"/>
                        </a:spcBef>
                        <a:spcAft>
                          <a:spcPts val="0"/>
                        </a:spcAft>
                      </a:pPr>
                      <a:r>
                        <a:rPr lang="en-US" sz="900" b="1">
                          <a:effectLst/>
                        </a:rPr>
                        <a:t>Analysis running on preserved data</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3</a:t>
                      </a:r>
                    </a:p>
                  </a:txBody>
                  <a:tcPr marL="0" marR="0" marT="0" marB="0" anchor="ctr"/>
                </a:tc>
                <a:extLst>
                  <a:ext uri="{0D108BD9-81ED-4DB2-BD59-A6C34878D82A}">
                    <a16:rowId xmlns:a16="http://schemas.microsoft.com/office/drawing/2014/main" val="31195428"/>
                  </a:ext>
                </a:extLst>
              </a:tr>
              <a:tr h="314878">
                <a:tc>
                  <a:txBody>
                    <a:bodyPr/>
                    <a:lstStyle/>
                    <a:p>
                      <a:pPr marL="104775" algn="ctr">
                        <a:lnSpc>
                          <a:spcPct val="100000"/>
                        </a:lnSpc>
                        <a:spcBef>
                          <a:spcPts val="460"/>
                        </a:spcBef>
                        <a:spcAft>
                          <a:spcPts val="0"/>
                        </a:spcAft>
                      </a:pPr>
                      <a:r>
                        <a:rPr lang="en-US" sz="1200" b="1" dirty="0">
                          <a:solidFill>
                            <a:srgbClr val="0070C0"/>
                          </a:solidFill>
                          <a:effectLst/>
                        </a:rPr>
                        <a:t>SLAC/PEP II</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44145" marR="140335" algn="ctr">
                        <a:lnSpc>
                          <a:spcPct val="100000"/>
                        </a:lnSpc>
                        <a:spcBef>
                          <a:spcPts val="465"/>
                        </a:spcBef>
                        <a:spcAft>
                          <a:spcPts val="0"/>
                        </a:spcAft>
                      </a:pPr>
                      <a:r>
                        <a:rPr lang="en-US" sz="1200" b="1" dirty="0">
                          <a:solidFill>
                            <a:srgbClr val="FF0000"/>
                          </a:solidFill>
                          <a:effectLst/>
                        </a:rPr>
                        <a:t>BABAR</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25095" algn="ctr">
                        <a:lnSpc>
                          <a:spcPct val="100000"/>
                        </a:lnSpc>
                        <a:spcBef>
                          <a:spcPts val="470"/>
                        </a:spcBef>
                        <a:spcAft>
                          <a:spcPts val="0"/>
                        </a:spcAft>
                      </a:pPr>
                      <a:r>
                        <a:rPr lang="en-US" sz="900" b="1">
                          <a:effectLst/>
                        </a:rPr>
                        <a:t>1999–2008</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41910" marR="36830" algn="ctr">
                        <a:lnSpc>
                          <a:spcPct val="100000"/>
                        </a:lnSpc>
                        <a:spcBef>
                          <a:spcPts val="470"/>
                        </a:spcBef>
                        <a:spcAft>
                          <a:spcPts val="0"/>
                        </a:spcAft>
                      </a:pPr>
                      <a:r>
                        <a:rPr lang="en-US" sz="900" b="1">
                          <a:effectLst/>
                        </a:rPr>
                        <a:t>2 PB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9690" indent="149225" algn="ctr">
                        <a:lnSpc>
                          <a:spcPct val="100000"/>
                        </a:lnSpc>
                        <a:spcBef>
                          <a:spcPts val="5"/>
                        </a:spcBef>
                        <a:spcAft>
                          <a:spcPts val="0"/>
                        </a:spcAft>
                      </a:pPr>
                      <a:r>
                        <a:rPr lang="en-US" sz="900" b="1" dirty="0">
                          <a:effectLst/>
                        </a:rPr>
                        <a:t>Analysis running on preserved data; migrated from home lab to different centers</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9690" indent="149225" algn="l">
                        <a:lnSpc>
                          <a:spcPct val="100000"/>
                        </a:lnSpc>
                        <a:spcBef>
                          <a:spcPts val="5"/>
                        </a:spcBef>
                        <a:spcAft>
                          <a:spcPts val="0"/>
                        </a:spcAft>
                      </a:pPr>
                      <a:r>
                        <a:rPr lang="en-FR" sz="1800" b="1" dirty="0">
                          <a:effectLst/>
                          <a:latin typeface="+mj-lt"/>
                          <a:ea typeface="Times New Roman" panose="02020603050405020304" pitchFamily="18" charset="0"/>
                          <a:cs typeface="Times New Roman" panose="02020603050405020304" pitchFamily="18" charset="0"/>
                        </a:rPr>
                        <a:t>4</a:t>
                      </a:r>
                    </a:p>
                  </a:txBody>
                  <a:tcPr marL="0" marR="0" marT="0" marB="0" anchor="ctr">
                    <a:solidFill>
                      <a:schemeClr val="bg2">
                        <a:lumMod val="90000"/>
                      </a:schemeClr>
                    </a:solidFill>
                  </a:tcPr>
                </a:tc>
                <a:extLst>
                  <a:ext uri="{0D108BD9-81ED-4DB2-BD59-A6C34878D82A}">
                    <a16:rowId xmlns:a16="http://schemas.microsoft.com/office/drawing/2014/main" val="3844637856"/>
                  </a:ext>
                </a:extLst>
              </a:tr>
              <a:tr h="314878">
                <a:tc>
                  <a:txBody>
                    <a:bodyPr/>
                    <a:lstStyle/>
                    <a:p>
                      <a:pPr marL="130810" algn="ctr">
                        <a:lnSpc>
                          <a:spcPct val="100000"/>
                        </a:lnSpc>
                        <a:spcBef>
                          <a:spcPts val="460"/>
                        </a:spcBef>
                        <a:spcAft>
                          <a:spcPts val="0"/>
                        </a:spcAft>
                      </a:pPr>
                      <a:r>
                        <a:rPr lang="en-US" sz="1200" b="1" dirty="0">
                          <a:solidFill>
                            <a:srgbClr val="0070C0"/>
                          </a:solidFill>
                          <a:effectLst/>
                        </a:rPr>
                        <a:t>KEK/KEKB</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lnSpc>
                          <a:spcPct val="100000"/>
                        </a:lnSpc>
                        <a:spcBef>
                          <a:spcPts val="470"/>
                        </a:spcBef>
                        <a:spcAft>
                          <a:spcPts val="0"/>
                        </a:spcAft>
                      </a:pPr>
                      <a:r>
                        <a:rPr lang="en-US" sz="1200" b="1" dirty="0">
                          <a:solidFill>
                            <a:srgbClr val="FF0000"/>
                          </a:solidFill>
                          <a:effectLst/>
                        </a:rPr>
                        <a:t>Belle I</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32715" algn="ctr">
                        <a:lnSpc>
                          <a:spcPct val="100000"/>
                        </a:lnSpc>
                        <a:spcBef>
                          <a:spcPts val="470"/>
                        </a:spcBef>
                        <a:spcAft>
                          <a:spcPts val="0"/>
                        </a:spcAft>
                      </a:pPr>
                      <a:r>
                        <a:rPr lang="en-US" sz="900" b="1">
                          <a:effectLst/>
                        </a:rPr>
                        <a:t>1999-2010</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lnSpc>
                          <a:spcPct val="100000"/>
                        </a:lnSpc>
                        <a:spcBef>
                          <a:spcPts val="470"/>
                        </a:spcBef>
                        <a:spcAft>
                          <a:spcPts val="0"/>
                        </a:spcAft>
                      </a:pPr>
                      <a:r>
                        <a:rPr lang="en-US" sz="900" b="1" dirty="0">
                          <a:effectLst/>
                        </a:rPr>
                        <a:t>4 PB</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06375" indent="1905" algn="ctr">
                        <a:lnSpc>
                          <a:spcPct val="100000"/>
                        </a:lnSpc>
                        <a:spcBef>
                          <a:spcPts val="5"/>
                        </a:spcBef>
                        <a:spcAft>
                          <a:spcPts val="0"/>
                        </a:spcAft>
                      </a:pPr>
                      <a:r>
                        <a:rPr lang="en-US" sz="900" b="1" dirty="0">
                          <a:effectLst/>
                        </a:rPr>
                        <a:t>Analysis running on preserved data; Compatible with Belle II computing</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06375" indent="1905" algn="l">
                        <a:lnSpc>
                          <a:spcPct val="100000"/>
                        </a:lnSpc>
                        <a:spcBef>
                          <a:spcPts val="5"/>
                        </a:spcBef>
                        <a:spcAft>
                          <a:spcPts val="0"/>
                        </a:spcAft>
                      </a:pPr>
                      <a:r>
                        <a:rPr lang="en-FR" sz="1800" b="1" dirty="0">
                          <a:effectLst/>
                          <a:latin typeface="+mj-lt"/>
                          <a:ea typeface="Times New Roman" panose="02020603050405020304" pitchFamily="18" charset="0"/>
                          <a:cs typeface="Times New Roman" panose="02020603050405020304" pitchFamily="18" charset="0"/>
                        </a:rPr>
                        <a:t>2</a:t>
                      </a:r>
                    </a:p>
                  </a:txBody>
                  <a:tcPr marL="0" marR="0" marT="0" marB="0" anchor="ctr"/>
                </a:tc>
                <a:extLst>
                  <a:ext uri="{0D108BD9-81ED-4DB2-BD59-A6C34878D82A}">
                    <a16:rowId xmlns:a16="http://schemas.microsoft.com/office/drawing/2014/main" val="3781412867"/>
                  </a:ext>
                </a:extLst>
              </a:tr>
              <a:tr h="467360">
                <a:tc>
                  <a:txBody>
                    <a:bodyPr/>
                    <a:lstStyle/>
                    <a:p>
                      <a:pPr marL="144145" algn="ctr">
                        <a:lnSpc>
                          <a:spcPct val="100000"/>
                        </a:lnSpc>
                        <a:spcBef>
                          <a:spcPts val="5"/>
                        </a:spcBef>
                        <a:spcAft>
                          <a:spcPts val="0"/>
                        </a:spcAft>
                      </a:pPr>
                      <a:r>
                        <a:rPr lang="en-US" sz="1200" b="1" dirty="0">
                          <a:solidFill>
                            <a:srgbClr val="0070C0"/>
                          </a:solidFill>
                          <a:effectLst/>
                        </a:rPr>
                        <a:t> </a:t>
                      </a:r>
                      <a:endParaRPr lang="en-FR" sz="1600" b="1" dirty="0">
                        <a:solidFill>
                          <a:srgbClr val="0070C0"/>
                        </a:solidFill>
                        <a:effectLst/>
                      </a:endParaRPr>
                    </a:p>
                    <a:p>
                      <a:pPr marL="58420" algn="ctr">
                        <a:lnSpc>
                          <a:spcPct val="100000"/>
                        </a:lnSpc>
                        <a:spcBef>
                          <a:spcPts val="470"/>
                        </a:spcBef>
                        <a:spcAft>
                          <a:spcPts val="0"/>
                        </a:spcAft>
                      </a:pPr>
                      <a:r>
                        <a:rPr lang="en-US" sz="1200" b="1" dirty="0">
                          <a:solidFill>
                            <a:srgbClr val="0070C0"/>
                          </a:solidFill>
                          <a:effectLst/>
                        </a:rPr>
                        <a:t>FNAL/</a:t>
                      </a:r>
                      <a:r>
                        <a:rPr lang="en-US" sz="1200" b="1" dirty="0" err="1">
                          <a:solidFill>
                            <a:srgbClr val="0070C0"/>
                          </a:solidFill>
                          <a:effectLst/>
                        </a:rPr>
                        <a:t>TeVatron</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44145" marR="140335" algn="ctr">
                        <a:lnSpc>
                          <a:spcPct val="100000"/>
                        </a:lnSpc>
                        <a:spcBef>
                          <a:spcPts val="470"/>
                        </a:spcBef>
                        <a:spcAft>
                          <a:spcPts val="0"/>
                        </a:spcAft>
                      </a:pPr>
                      <a:r>
                        <a:rPr lang="en-US" sz="1200" b="1" dirty="0">
                          <a:solidFill>
                            <a:srgbClr val="FF0000"/>
                          </a:solidFill>
                          <a:effectLst/>
                        </a:rPr>
                        <a:t>DØ</a:t>
                      </a:r>
                      <a:endParaRPr lang="en-FR" sz="1600" b="1" dirty="0">
                        <a:solidFill>
                          <a:srgbClr val="FF0000"/>
                        </a:solidFill>
                        <a:effectLst/>
                      </a:endParaRPr>
                    </a:p>
                    <a:p>
                      <a:pPr marL="144145" marR="140335" algn="ctr">
                        <a:lnSpc>
                          <a:spcPct val="100000"/>
                        </a:lnSpc>
                        <a:spcBef>
                          <a:spcPts val="805"/>
                        </a:spcBef>
                        <a:spcAft>
                          <a:spcPts val="0"/>
                        </a:spcAft>
                      </a:pPr>
                      <a:r>
                        <a:rPr lang="en-US" sz="1200" b="1" dirty="0">
                          <a:solidFill>
                            <a:srgbClr val="FF0000"/>
                          </a:solidFill>
                          <a:effectLst/>
                        </a:rPr>
                        <a:t>CDF</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44145" algn="ctr">
                        <a:lnSpc>
                          <a:spcPct val="100000"/>
                        </a:lnSpc>
                        <a:spcBef>
                          <a:spcPts val="5"/>
                        </a:spcBef>
                        <a:spcAft>
                          <a:spcPts val="0"/>
                        </a:spcAft>
                      </a:pPr>
                      <a:r>
                        <a:rPr lang="en-US" sz="900" b="1" dirty="0">
                          <a:effectLst/>
                        </a:rPr>
                        <a:t> </a:t>
                      </a:r>
                      <a:endParaRPr lang="en-FR" sz="900" b="1" dirty="0">
                        <a:effectLst/>
                      </a:endParaRPr>
                    </a:p>
                    <a:p>
                      <a:pPr marL="125095" algn="ctr">
                        <a:lnSpc>
                          <a:spcPct val="100000"/>
                        </a:lnSpc>
                        <a:spcBef>
                          <a:spcPts val="470"/>
                        </a:spcBef>
                        <a:spcAft>
                          <a:spcPts val="0"/>
                        </a:spcAft>
                      </a:pPr>
                      <a:r>
                        <a:rPr lang="en-US" sz="900" b="1" dirty="0">
                          <a:effectLst/>
                        </a:rPr>
                        <a:t>1983–2011</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endParaRPr>
                    </a:p>
                    <a:p>
                      <a:pPr marL="5080" algn="ctr">
                        <a:lnSpc>
                          <a:spcPct val="100000"/>
                        </a:lnSpc>
                        <a:spcBef>
                          <a:spcPts val="805"/>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22250" algn="ctr">
                        <a:lnSpc>
                          <a:spcPct val="100000"/>
                        </a:lnSpc>
                        <a:spcBef>
                          <a:spcPts val="470"/>
                        </a:spcBef>
                        <a:spcAft>
                          <a:spcPts val="0"/>
                        </a:spcAft>
                      </a:pPr>
                      <a:r>
                        <a:rPr lang="en-US" sz="900" b="1" dirty="0">
                          <a:effectLst/>
                        </a:rPr>
                        <a:t>8.5 PB</a:t>
                      </a:r>
                      <a:endParaRPr lang="en-FR" sz="900" b="1" dirty="0">
                        <a:effectLst/>
                      </a:endParaRPr>
                    </a:p>
                    <a:p>
                      <a:pPr marL="41910" marR="36830" algn="ctr">
                        <a:lnSpc>
                          <a:spcPct val="100000"/>
                        </a:lnSpc>
                        <a:spcBef>
                          <a:spcPts val="805"/>
                        </a:spcBef>
                        <a:spcAft>
                          <a:spcPts val="0"/>
                        </a:spcAft>
                      </a:pPr>
                      <a:r>
                        <a:rPr lang="en-US" sz="900" b="1" dirty="0">
                          <a:effectLst/>
                        </a:rPr>
                        <a:t>9 PB</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144145" algn="ctr">
                        <a:lnSpc>
                          <a:spcPct val="100000"/>
                        </a:lnSpc>
                        <a:spcBef>
                          <a:spcPts val="5"/>
                        </a:spcBef>
                        <a:spcAft>
                          <a:spcPts val="0"/>
                        </a:spcAft>
                      </a:pPr>
                      <a:r>
                        <a:rPr lang="en-US" sz="900" b="1" dirty="0">
                          <a:effectLst/>
                        </a:rPr>
                        <a:t> </a:t>
                      </a:r>
                      <a:endParaRPr lang="en-FR" sz="900" b="1" dirty="0">
                        <a:effectLst/>
                      </a:endParaRPr>
                    </a:p>
                    <a:p>
                      <a:pPr marL="233045" marR="227965" algn="ctr">
                        <a:lnSpc>
                          <a:spcPct val="100000"/>
                        </a:lnSpc>
                        <a:spcBef>
                          <a:spcPts val="470"/>
                        </a:spcBef>
                        <a:spcAft>
                          <a:spcPts val="0"/>
                        </a:spcAft>
                      </a:pPr>
                      <a:r>
                        <a:rPr lang="en-US" sz="900" b="1" dirty="0">
                          <a:effectLst/>
                        </a:rPr>
                        <a:t>Archived on tapes</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solidFill>
                      <a:schemeClr val="bg2">
                        <a:lumMod val="90000"/>
                      </a:schemeClr>
                    </a:solidFill>
                  </a:tcP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4</a:t>
                      </a:r>
                    </a:p>
                  </a:txBody>
                  <a:tcPr marL="0" marR="0" marT="0" marB="0" anchor="ctr">
                    <a:solidFill>
                      <a:schemeClr val="bg2">
                        <a:lumMod val="90000"/>
                      </a:schemeClr>
                    </a:solidFill>
                  </a:tcPr>
                </a:tc>
                <a:extLst>
                  <a:ext uri="{0D108BD9-81ED-4DB2-BD59-A6C34878D82A}">
                    <a16:rowId xmlns:a16="http://schemas.microsoft.com/office/drawing/2014/main" val="353016073"/>
                  </a:ext>
                </a:extLst>
              </a:tr>
              <a:tr h="281354">
                <a:tc>
                  <a:txBody>
                    <a:bodyPr/>
                    <a:lstStyle/>
                    <a:p>
                      <a:pPr marL="154305" algn="ctr">
                        <a:lnSpc>
                          <a:spcPct val="100000"/>
                        </a:lnSpc>
                        <a:spcBef>
                          <a:spcPts val="470"/>
                        </a:spcBef>
                        <a:spcAft>
                          <a:spcPts val="0"/>
                        </a:spcAft>
                      </a:pPr>
                      <a:r>
                        <a:rPr lang="en-US" sz="1200" b="1" dirty="0">
                          <a:solidFill>
                            <a:srgbClr val="0070C0"/>
                          </a:solidFill>
                          <a:effectLst/>
                        </a:rPr>
                        <a:t>BNL/RHIC</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lnSpc>
                          <a:spcPct val="100000"/>
                        </a:lnSpc>
                        <a:spcBef>
                          <a:spcPts val="470"/>
                        </a:spcBef>
                        <a:spcAft>
                          <a:spcPts val="0"/>
                        </a:spcAft>
                      </a:pPr>
                      <a:r>
                        <a:rPr lang="en-US" sz="1200" b="1" dirty="0">
                          <a:solidFill>
                            <a:srgbClr val="FF0000"/>
                          </a:solidFill>
                          <a:effectLst/>
                        </a:rPr>
                        <a:t>PHENIX</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25095" algn="ctr">
                        <a:lnSpc>
                          <a:spcPct val="100000"/>
                        </a:lnSpc>
                        <a:spcBef>
                          <a:spcPts val="470"/>
                        </a:spcBef>
                        <a:spcAft>
                          <a:spcPts val="0"/>
                        </a:spcAft>
                      </a:pPr>
                      <a:r>
                        <a:rPr lang="en-US" sz="900" b="1" dirty="0">
                          <a:effectLst/>
                        </a:rPr>
                        <a:t>2000–2016</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3</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lnSpc>
                          <a:spcPct val="100000"/>
                        </a:lnSpc>
                        <a:spcBef>
                          <a:spcPts val="470"/>
                        </a:spcBef>
                        <a:spcAft>
                          <a:spcPts val="0"/>
                        </a:spcAft>
                      </a:pPr>
                      <a:r>
                        <a:rPr lang="en-US" sz="900" b="1">
                          <a:effectLst/>
                        </a:rPr>
                        <a:t>25 PB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lnSpc>
                          <a:spcPct val="100000"/>
                        </a:lnSpc>
                        <a:spcBef>
                          <a:spcPts val="470"/>
                        </a:spcBef>
                        <a:spcAft>
                          <a:spcPts val="0"/>
                        </a:spcAft>
                      </a:pPr>
                      <a:r>
                        <a:rPr lang="en-US" sz="900" b="1">
                          <a:effectLst/>
                        </a:rPr>
                        <a:t>Analysis running on preserved data</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3</a:t>
                      </a:r>
                    </a:p>
                  </a:txBody>
                  <a:tcPr marL="0" marR="0" marT="0" marB="0" anchor="ctr"/>
                </a:tc>
                <a:extLst>
                  <a:ext uri="{0D108BD9-81ED-4DB2-BD59-A6C34878D82A}">
                    <a16:rowId xmlns:a16="http://schemas.microsoft.com/office/drawing/2014/main" val="812333403"/>
                  </a:ext>
                </a:extLst>
              </a:tr>
              <a:tr h="281354">
                <a:tc>
                  <a:txBody>
                    <a:bodyPr/>
                    <a:lstStyle/>
                    <a:p>
                      <a:pPr marL="92075" algn="ctr">
                        <a:lnSpc>
                          <a:spcPct val="100000"/>
                        </a:lnSpc>
                        <a:spcBef>
                          <a:spcPts val="465"/>
                        </a:spcBef>
                        <a:spcAft>
                          <a:spcPts val="0"/>
                        </a:spcAft>
                      </a:pPr>
                      <a:r>
                        <a:rPr lang="en-US" sz="1200" b="1">
                          <a:solidFill>
                            <a:srgbClr val="0070C0"/>
                          </a:solidFill>
                          <a:effectLst/>
                        </a:rPr>
                        <a:t>FNAL/ν-beam</a:t>
                      </a:r>
                      <a:endParaRPr lang="en-FR" sz="1600" b="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lnSpc>
                          <a:spcPct val="100000"/>
                        </a:lnSpc>
                        <a:spcBef>
                          <a:spcPts val="470"/>
                        </a:spcBef>
                        <a:spcAft>
                          <a:spcPts val="0"/>
                        </a:spcAft>
                      </a:pPr>
                      <a:r>
                        <a:rPr lang="en-US" sz="1200" b="1" dirty="0">
                          <a:solidFill>
                            <a:srgbClr val="FF0000"/>
                          </a:solidFill>
                          <a:effectLst/>
                        </a:rPr>
                        <a:t>Minerva</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25095" algn="ctr">
                        <a:lnSpc>
                          <a:spcPct val="100000"/>
                        </a:lnSpc>
                        <a:spcBef>
                          <a:spcPts val="470"/>
                        </a:spcBef>
                        <a:spcAft>
                          <a:spcPts val="0"/>
                        </a:spcAft>
                      </a:pPr>
                      <a:r>
                        <a:rPr lang="en-US" sz="900" b="1" dirty="0">
                          <a:effectLst/>
                        </a:rPr>
                        <a:t>2010–2019</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3</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lnSpc>
                          <a:spcPct val="100000"/>
                        </a:lnSpc>
                        <a:spcBef>
                          <a:spcPts val="470"/>
                        </a:spcBef>
                        <a:spcAft>
                          <a:spcPts val="0"/>
                        </a:spcAft>
                      </a:pPr>
                      <a:r>
                        <a:rPr lang="en-US" sz="900" b="1">
                          <a:effectLst/>
                        </a:rPr>
                        <a:t>10 TB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lnSpc>
                          <a:spcPct val="100000"/>
                        </a:lnSpc>
                        <a:spcBef>
                          <a:spcPts val="470"/>
                        </a:spcBef>
                        <a:spcAft>
                          <a:spcPts val="0"/>
                        </a:spcAft>
                      </a:pPr>
                      <a:r>
                        <a:rPr lang="en-US" sz="900" b="1">
                          <a:effectLst/>
                        </a:rPr>
                        <a:t>Analysis running</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2</a:t>
                      </a:r>
                    </a:p>
                  </a:txBody>
                  <a:tcPr marL="0" marR="0" marT="0" marB="0" anchor="ctr"/>
                </a:tc>
                <a:extLst>
                  <a:ext uri="{0D108BD9-81ED-4DB2-BD59-A6C34878D82A}">
                    <a16:rowId xmlns:a16="http://schemas.microsoft.com/office/drawing/2014/main" val="36999294"/>
                  </a:ext>
                </a:extLst>
              </a:tr>
              <a:tr h="281354">
                <a:tc>
                  <a:txBody>
                    <a:bodyPr/>
                    <a:lstStyle/>
                    <a:p>
                      <a:pPr marL="93345" algn="ctr">
                        <a:lnSpc>
                          <a:spcPct val="100000"/>
                        </a:lnSpc>
                        <a:spcBef>
                          <a:spcPts val="470"/>
                        </a:spcBef>
                        <a:spcAft>
                          <a:spcPts val="0"/>
                        </a:spcAft>
                      </a:pPr>
                      <a:r>
                        <a:rPr lang="en-US" sz="1200" b="1">
                          <a:solidFill>
                            <a:srgbClr val="0070C0"/>
                          </a:solidFill>
                          <a:effectLst/>
                        </a:rPr>
                        <a:t>IHEP/BEPCII</a:t>
                      </a:r>
                      <a:endParaRPr lang="en-FR" sz="1600" b="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44145" marR="140335" algn="ctr">
                        <a:lnSpc>
                          <a:spcPct val="100000"/>
                        </a:lnSpc>
                        <a:spcBef>
                          <a:spcPts val="470"/>
                        </a:spcBef>
                        <a:spcAft>
                          <a:spcPts val="0"/>
                        </a:spcAft>
                      </a:pPr>
                      <a:r>
                        <a:rPr lang="en-US" sz="1200" b="1" dirty="0">
                          <a:solidFill>
                            <a:srgbClr val="FF0000"/>
                          </a:solidFill>
                          <a:effectLst/>
                        </a:rPr>
                        <a:t>BESIII</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25095" algn="ctr">
                        <a:lnSpc>
                          <a:spcPct val="100000"/>
                        </a:lnSpc>
                        <a:spcBef>
                          <a:spcPts val="470"/>
                        </a:spcBef>
                        <a:spcAft>
                          <a:spcPts val="0"/>
                        </a:spcAft>
                      </a:pPr>
                      <a:r>
                        <a:rPr lang="en-US" sz="900" b="1">
                          <a:effectLst/>
                        </a:rPr>
                        <a:t>2009–2030</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lnSpc>
                          <a:spcPct val="100000"/>
                        </a:lnSpc>
                        <a:spcBef>
                          <a:spcPts val="470"/>
                        </a:spcBef>
                        <a:spcAft>
                          <a:spcPts val="0"/>
                        </a:spcAft>
                      </a:pPr>
                      <a:r>
                        <a:rPr lang="en-US" sz="900" b="1">
                          <a:effectLst/>
                        </a:rPr>
                        <a:t>6 PB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lnSpc>
                          <a:spcPct val="100000"/>
                        </a:lnSpc>
                        <a:spcBef>
                          <a:spcPts val="470"/>
                        </a:spcBef>
                        <a:spcAft>
                          <a:spcPts val="0"/>
                        </a:spcAft>
                      </a:pPr>
                      <a:r>
                        <a:rPr lang="en-US" sz="900" b="1">
                          <a:effectLst/>
                        </a:rPr>
                        <a:t>Collecting and analyzing data</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1</a:t>
                      </a:r>
                    </a:p>
                  </a:txBody>
                  <a:tcPr marL="0" marR="0" marT="0" marB="0" anchor="ctr"/>
                </a:tc>
                <a:extLst>
                  <a:ext uri="{0D108BD9-81ED-4DB2-BD59-A6C34878D82A}">
                    <a16:rowId xmlns:a16="http://schemas.microsoft.com/office/drawing/2014/main" val="3089716180"/>
                  </a:ext>
                </a:extLst>
              </a:tr>
              <a:tr h="731520">
                <a:tc>
                  <a:txBody>
                    <a:bodyPr/>
                    <a:lstStyle/>
                    <a:p>
                      <a:pPr marL="139065" algn="ctr">
                        <a:lnSpc>
                          <a:spcPct val="100000"/>
                        </a:lnSpc>
                        <a:spcBef>
                          <a:spcPts val="470"/>
                        </a:spcBef>
                        <a:spcAft>
                          <a:spcPts val="0"/>
                        </a:spcAft>
                      </a:pPr>
                      <a:r>
                        <a:rPr lang="en-US" sz="1200" b="1" dirty="0">
                          <a:solidFill>
                            <a:srgbClr val="0070C0"/>
                          </a:solidFill>
                          <a:effectLst/>
                        </a:rPr>
                        <a:t>CERN/LHC</a:t>
                      </a:r>
                      <a:endParaRPr lang="en-FR"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83515" marR="85725" indent="-85090" algn="ctr">
                        <a:lnSpc>
                          <a:spcPct val="100000"/>
                        </a:lnSpc>
                        <a:spcBef>
                          <a:spcPts val="5"/>
                        </a:spcBef>
                        <a:spcAft>
                          <a:spcPts val="0"/>
                        </a:spcAft>
                      </a:pPr>
                      <a:r>
                        <a:rPr lang="en-US" sz="1200" b="1" dirty="0">
                          <a:solidFill>
                            <a:srgbClr val="FF0000"/>
                          </a:solidFill>
                          <a:effectLst/>
                        </a:rPr>
                        <a:t>ALICE, ATLAS, CMS, </a:t>
                      </a:r>
                      <a:r>
                        <a:rPr lang="en-US" sz="1200" b="1" dirty="0" err="1">
                          <a:solidFill>
                            <a:srgbClr val="FF0000"/>
                          </a:solidFill>
                          <a:effectLst/>
                        </a:rPr>
                        <a:t>LHCb</a:t>
                      </a:r>
                      <a:endParaRPr lang="en-FR" sz="1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132715" algn="ctr">
                        <a:lnSpc>
                          <a:spcPct val="100000"/>
                        </a:lnSpc>
                        <a:spcBef>
                          <a:spcPts val="470"/>
                        </a:spcBef>
                        <a:spcAft>
                          <a:spcPts val="0"/>
                        </a:spcAft>
                      </a:pPr>
                      <a:r>
                        <a:rPr lang="en-US" sz="900" b="1" dirty="0">
                          <a:effectLst/>
                        </a:rPr>
                        <a:t>2010-2040</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5080" algn="ctr">
                        <a:lnSpc>
                          <a:spcPct val="100000"/>
                        </a:lnSpc>
                        <a:spcBef>
                          <a:spcPts val="470"/>
                        </a:spcBef>
                        <a:spcAft>
                          <a:spcPts val="0"/>
                        </a:spcAft>
                      </a:pPr>
                      <a:r>
                        <a:rPr lang="en-US" sz="1050" b="1" dirty="0">
                          <a:solidFill>
                            <a:srgbClr val="00B0F0"/>
                          </a:solidFill>
                          <a:effectLst/>
                        </a:rPr>
                        <a:t>4</a:t>
                      </a:r>
                      <a:endParaRPr lang="en-FR" sz="105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41910" marR="36830" algn="ctr">
                        <a:lnSpc>
                          <a:spcPct val="100000"/>
                        </a:lnSpc>
                        <a:spcBef>
                          <a:spcPts val="465"/>
                        </a:spcBef>
                        <a:spcAft>
                          <a:spcPts val="0"/>
                        </a:spcAft>
                      </a:pPr>
                      <a:r>
                        <a:rPr lang="en-US" sz="900" b="1">
                          <a:effectLst/>
                        </a:rPr>
                        <a:t>O(1EB)</a:t>
                      </a:r>
                      <a:endParaRPr lang="en-FR" sz="9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ctr">
                        <a:lnSpc>
                          <a:spcPct val="100000"/>
                        </a:lnSpc>
                        <a:spcBef>
                          <a:spcPts val="470"/>
                        </a:spcBef>
                        <a:spcAft>
                          <a:spcPts val="0"/>
                        </a:spcAft>
                      </a:pPr>
                      <a:r>
                        <a:rPr lang="en-US" sz="900" b="1" dirty="0">
                          <a:effectLst/>
                        </a:rPr>
                        <a:t>Collecting and analyzing data</a:t>
                      </a:r>
                      <a:endParaRPr lang="en-FR" sz="9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233045" marR="227965" algn="l">
                        <a:lnSpc>
                          <a:spcPct val="100000"/>
                        </a:lnSpc>
                        <a:spcBef>
                          <a:spcPts val="470"/>
                        </a:spcBef>
                        <a:spcAft>
                          <a:spcPts val="0"/>
                        </a:spcAft>
                      </a:pPr>
                      <a:r>
                        <a:rPr lang="en-FR" sz="1800" b="1" dirty="0">
                          <a:effectLst/>
                          <a:latin typeface="+mj-lt"/>
                          <a:ea typeface="Times New Roman" panose="02020603050405020304" pitchFamily="18" charset="0"/>
                          <a:cs typeface="Times New Roman" panose="02020603050405020304" pitchFamily="18" charset="0"/>
                        </a:rPr>
                        <a:t>1</a:t>
                      </a:r>
                    </a:p>
                  </a:txBody>
                  <a:tcPr marL="0" marR="0" marT="0" marB="0" anchor="ctr"/>
                </a:tc>
                <a:extLst>
                  <a:ext uri="{0D108BD9-81ED-4DB2-BD59-A6C34878D82A}">
                    <a16:rowId xmlns:a16="http://schemas.microsoft.com/office/drawing/2014/main" val="3378753585"/>
                  </a:ext>
                </a:extLst>
              </a:tr>
            </a:tbl>
          </a:graphicData>
        </a:graphic>
      </p:graphicFrame>
      <p:sp>
        <p:nvSpPr>
          <p:cNvPr id="4" name="Date Placeholder 3">
            <a:extLst>
              <a:ext uri="{FF2B5EF4-FFF2-40B4-BE49-F238E27FC236}">
                <a16:creationId xmlns:a16="http://schemas.microsoft.com/office/drawing/2014/main" id="{B1657621-2269-F845-AC1E-3C42D65DE4AC}"/>
              </a:ext>
            </a:extLst>
          </p:cNvPr>
          <p:cNvSpPr>
            <a:spLocks noGrp="1"/>
          </p:cNvSpPr>
          <p:nvPr>
            <p:ph type="dt" sz="half" idx="10"/>
          </p:nvPr>
        </p:nvSpPr>
        <p:spPr/>
        <p:txBody>
          <a:bodyPr/>
          <a:lstStyle/>
          <a:p>
            <a:endParaRPr lang="en-US">
              <a:solidFill>
                <a:prstClr val="black">
                  <a:tint val="75000"/>
                </a:prstClr>
              </a:solidFill>
              <a:latin typeface="Calibri"/>
            </a:endParaRPr>
          </a:p>
        </p:txBody>
      </p:sp>
      <p:sp>
        <p:nvSpPr>
          <p:cNvPr id="5" name="Slide Number Placeholder 4">
            <a:extLst>
              <a:ext uri="{FF2B5EF4-FFF2-40B4-BE49-F238E27FC236}">
                <a16:creationId xmlns:a16="http://schemas.microsoft.com/office/drawing/2014/main" id="{4B243630-C939-5F46-BE1D-DBCB400C17C5}"/>
              </a:ext>
            </a:extLst>
          </p:cNvPr>
          <p:cNvSpPr>
            <a:spLocks noGrp="1"/>
          </p:cNvSpPr>
          <p:nvPr>
            <p:ph type="sldNum" sz="quarter" idx="12"/>
          </p:nvPr>
        </p:nvSpPr>
        <p:spPr/>
        <p:txBody>
          <a:bodyPr/>
          <a:lstStyle/>
          <a:p>
            <a:fld id="{BCC3066C-7D9C-43AE-863C-B082BB6A9375}" type="slidenum">
              <a:rPr lang="en-US">
                <a:solidFill>
                  <a:prstClr val="black">
                    <a:tint val="75000"/>
                  </a:prstClr>
                </a:solidFill>
                <a:latin typeface="Calibri"/>
              </a:rPr>
              <a:pPr/>
              <a:t>7</a:t>
            </a:fld>
            <a:endParaRPr lang="en-US">
              <a:solidFill>
                <a:prstClr val="black">
                  <a:tint val="75000"/>
                </a:prstClr>
              </a:solidFill>
              <a:latin typeface="Calibri"/>
            </a:endParaRPr>
          </a:p>
        </p:txBody>
      </p:sp>
      <p:pic>
        <p:nvPicPr>
          <p:cNvPr id="9" name="Picture 8">
            <a:extLst>
              <a:ext uri="{FF2B5EF4-FFF2-40B4-BE49-F238E27FC236}">
                <a16:creationId xmlns:a16="http://schemas.microsoft.com/office/drawing/2014/main" id="{5696B6DD-D795-B041-BC20-35BAD9C55F59}"/>
              </a:ext>
            </a:extLst>
          </p:cNvPr>
          <p:cNvPicPr>
            <a:picLocks noChangeAspect="1"/>
          </p:cNvPicPr>
          <p:nvPr/>
        </p:nvPicPr>
        <p:blipFill>
          <a:blip r:embed="rId2"/>
          <a:stretch>
            <a:fillRect/>
          </a:stretch>
        </p:blipFill>
        <p:spPr>
          <a:xfrm>
            <a:off x="7929982" y="148171"/>
            <a:ext cx="304800" cy="209550"/>
          </a:xfrm>
          <a:prstGeom prst="rect">
            <a:avLst/>
          </a:prstGeom>
        </p:spPr>
      </p:pic>
      <p:sp>
        <p:nvSpPr>
          <p:cNvPr id="10" name="TextBox 9">
            <a:extLst>
              <a:ext uri="{FF2B5EF4-FFF2-40B4-BE49-F238E27FC236}">
                <a16:creationId xmlns:a16="http://schemas.microsoft.com/office/drawing/2014/main" id="{83ACEF39-0F6E-BC47-A8D1-AB62FC74955B}"/>
              </a:ext>
            </a:extLst>
          </p:cNvPr>
          <p:cNvSpPr txBox="1"/>
          <p:nvPr/>
        </p:nvSpPr>
        <p:spPr>
          <a:xfrm>
            <a:off x="7620000" y="-22045"/>
            <a:ext cx="1431802" cy="219291"/>
          </a:xfrm>
          <a:prstGeom prst="rect">
            <a:avLst/>
          </a:prstGeom>
          <a:noFill/>
        </p:spPr>
        <p:txBody>
          <a:bodyPr wrap="none" rtlCol="0">
            <a:spAutoFit/>
          </a:bodyPr>
          <a:lstStyle/>
          <a:p>
            <a:r>
              <a:rPr lang="en-FR" sz="825" dirty="0">
                <a:solidFill>
                  <a:prstClr val="black"/>
                </a:solidFill>
                <a:latin typeface="Calibri"/>
              </a:rPr>
              <a:t>Colaboration in rescue mode</a:t>
            </a:r>
          </a:p>
        </p:txBody>
      </p:sp>
    </p:spTree>
    <p:extLst>
      <p:ext uri="{BB962C8B-B14F-4D97-AF65-F5344CB8AC3E}">
        <p14:creationId xmlns:p14="http://schemas.microsoft.com/office/powerpoint/2010/main" val="1282542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387" y="102793"/>
            <a:ext cx="6686550" cy="864012"/>
          </a:xfrm>
        </p:spPr>
        <p:txBody>
          <a:bodyPr>
            <a:normAutofit fontScale="90000"/>
          </a:bodyPr>
          <a:lstStyle/>
          <a:p>
            <a:r>
              <a:rPr lang="en-US" dirty="0"/>
              <a:t>Conclusions after 10 years: the scientific output</a:t>
            </a:r>
          </a:p>
        </p:txBody>
      </p:sp>
      <p:sp>
        <p:nvSpPr>
          <p:cNvPr id="4" name="Date Placeholder 3"/>
          <p:cNvSpPr>
            <a:spLocks noGrp="1"/>
          </p:cNvSpPr>
          <p:nvPr>
            <p:ph type="dt" sz="half" idx="10"/>
          </p:nvPr>
        </p:nvSpPr>
        <p:spPr/>
        <p:txBody>
          <a:bodyPr/>
          <a:lstStyle/>
          <a:p>
            <a:endParaRPr lang="fr-FR"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F276DBA-A1FC-F74B-96D9-35104F3A9E3F}" type="slidenum">
              <a:rPr lang="fr-FR">
                <a:solidFill>
                  <a:prstClr val="black">
                    <a:tint val="75000"/>
                  </a:prstClr>
                </a:solidFill>
                <a:latin typeface="Calibri"/>
              </a:rPr>
              <a:pPr/>
              <a:t>8</a:t>
            </a:fld>
            <a:endParaRPr lang="fr-FR">
              <a:solidFill>
                <a:prstClr val="black">
                  <a:tint val="75000"/>
                </a:prstClr>
              </a:solidFill>
              <a:latin typeface="Calibri"/>
            </a:endParaRPr>
          </a:p>
        </p:txBody>
      </p:sp>
      <p:graphicFrame>
        <p:nvGraphicFramePr>
          <p:cNvPr id="22" name="Content Placeholder 5">
            <a:extLst>
              <a:ext uri="{FF2B5EF4-FFF2-40B4-BE49-F238E27FC236}">
                <a16:creationId xmlns:a16="http://schemas.microsoft.com/office/drawing/2014/main" id="{E1D1A334-22B6-F843-8481-78D1BC7F686E}"/>
              </a:ext>
            </a:extLst>
          </p:cNvPr>
          <p:cNvGraphicFramePr>
            <a:graphicFrameLocks noGrp="1"/>
          </p:cNvGraphicFramePr>
          <p:nvPr>
            <p:ph idx="1"/>
            <p:extLst>
              <p:ext uri="{D42A27DB-BD31-4B8C-83A1-F6EECF244321}">
                <p14:modId xmlns:p14="http://schemas.microsoft.com/office/powerpoint/2010/main" val="1000154799"/>
              </p:ext>
            </p:extLst>
          </p:nvPr>
        </p:nvGraphicFramePr>
        <p:xfrm>
          <a:off x="1880151" y="4500591"/>
          <a:ext cx="5235020" cy="457200"/>
        </p:xfrm>
        <a:graphic>
          <a:graphicData uri="http://schemas.openxmlformats.org/drawingml/2006/table">
            <a:tbl>
              <a:tblPr>
                <a:tableStyleId>{5C22544A-7EE6-4342-B048-85BDC9FD1C3A}</a:tableStyleId>
              </a:tblPr>
              <a:tblGrid>
                <a:gridCol w="491908">
                  <a:extLst>
                    <a:ext uri="{9D8B030D-6E8A-4147-A177-3AD203B41FA5}">
                      <a16:colId xmlns:a16="http://schemas.microsoft.com/office/drawing/2014/main" val="2134035608"/>
                    </a:ext>
                  </a:extLst>
                </a:gridCol>
                <a:gridCol w="1077142">
                  <a:extLst>
                    <a:ext uri="{9D8B030D-6E8A-4147-A177-3AD203B41FA5}">
                      <a16:colId xmlns:a16="http://schemas.microsoft.com/office/drawing/2014/main" val="1244697947"/>
                    </a:ext>
                  </a:extLst>
                </a:gridCol>
                <a:gridCol w="1211384">
                  <a:extLst>
                    <a:ext uri="{9D8B030D-6E8A-4147-A177-3AD203B41FA5}">
                      <a16:colId xmlns:a16="http://schemas.microsoft.com/office/drawing/2014/main" val="3623840386"/>
                    </a:ext>
                  </a:extLst>
                </a:gridCol>
                <a:gridCol w="1141047">
                  <a:extLst>
                    <a:ext uri="{9D8B030D-6E8A-4147-A177-3AD203B41FA5}">
                      <a16:colId xmlns:a16="http://schemas.microsoft.com/office/drawing/2014/main" val="856730352"/>
                    </a:ext>
                  </a:extLst>
                </a:gridCol>
                <a:gridCol w="1313539">
                  <a:extLst>
                    <a:ext uri="{9D8B030D-6E8A-4147-A177-3AD203B41FA5}">
                      <a16:colId xmlns:a16="http://schemas.microsoft.com/office/drawing/2014/main" val="3614205519"/>
                    </a:ext>
                  </a:extLst>
                </a:gridCol>
              </a:tblGrid>
              <a:tr h="288498">
                <a:tc>
                  <a:txBody>
                    <a:bodyPr/>
                    <a:lstStyle/>
                    <a:p>
                      <a:pPr algn="l" fontAlgn="b"/>
                      <a:r>
                        <a:rPr lang="en-FR" sz="900" u="none" strike="noStrike" dirty="0">
                          <a:effectLst/>
                        </a:rPr>
                        <a:t> </a:t>
                      </a:r>
                      <a:endParaRPr lang="en-FR" sz="9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FR" sz="900" b="1" i="0" u="none" strike="noStrike" dirty="0">
                          <a:solidFill>
                            <a:srgbClr val="000000"/>
                          </a:solidFill>
                          <a:effectLst/>
                          <a:latin typeface="Calibri" panose="020F0502020204030204" pitchFamily="34" charset="0"/>
                        </a:rPr>
                        <a:t>Data taking stopped</a:t>
                      </a:r>
                    </a:p>
                  </a:txBody>
                  <a:tcPr marL="7144" marR="7144" marT="7144" marB="0" anchor="b"/>
                </a:tc>
                <a:tc>
                  <a:txBody>
                    <a:bodyPr/>
                    <a:lstStyle/>
                    <a:p>
                      <a:pPr algn="l" fontAlgn="b"/>
                      <a:r>
                        <a:rPr lang="en-GB" sz="900" b="1" u="none" strike="noStrike" dirty="0">
                          <a:effectLst/>
                        </a:rPr>
                        <a:t>Publications before 2012</a:t>
                      </a:r>
                      <a:endParaRPr lang="en-GB" sz="9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GB" sz="900" b="1" u="none" strike="noStrike" dirty="0">
                          <a:effectLst/>
                        </a:rPr>
                        <a:t>Publications after 2012</a:t>
                      </a:r>
                      <a:endParaRPr lang="en-GB" sz="9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FR" sz="900" b="1" u="none" strike="noStrike" dirty="0">
                          <a:effectLst/>
                        </a:rPr>
                        <a:t>Scientific return increase %</a:t>
                      </a:r>
                      <a:endParaRPr lang="en-FR" sz="900" b="1"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34368159"/>
                  </a:ext>
                </a:extLst>
              </a:tr>
              <a:tr h="152400">
                <a:tc>
                  <a:txBody>
                    <a:bodyPr/>
                    <a:lstStyle/>
                    <a:p>
                      <a:pPr algn="l" fontAlgn="b"/>
                      <a:r>
                        <a:rPr lang="en-GB" sz="900" u="none" strike="noStrike">
                          <a:effectLst/>
                        </a:rPr>
                        <a:t>Babar</a:t>
                      </a:r>
                      <a:endParaRPr lang="en-GB" sz="9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n-GB" sz="900" b="0" i="0" u="none" strike="noStrike" dirty="0">
                          <a:solidFill>
                            <a:srgbClr val="000000"/>
                          </a:solidFill>
                          <a:effectLst/>
                          <a:latin typeface="Calibri" panose="020F0502020204030204" pitchFamily="34" charset="0"/>
                        </a:rPr>
                        <a:t>2008</a:t>
                      </a:r>
                    </a:p>
                  </a:txBody>
                  <a:tcPr marL="7144" marR="7144" marT="7144" marB="0" anchor="b"/>
                </a:tc>
                <a:tc>
                  <a:txBody>
                    <a:bodyPr/>
                    <a:lstStyle/>
                    <a:p>
                      <a:pPr algn="r" fontAlgn="b"/>
                      <a:r>
                        <a:rPr lang="en-FR" sz="900" u="none" strike="noStrike" dirty="0">
                          <a:effectLst/>
                        </a:rPr>
                        <a:t>471</a:t>
                      </a:r>
                      <a:endParaRPr lang="en-FR" sz="900" b="0" i="0" u="none" strike="noStrike" dirty="0">
                        <a:solidFill>
                          <a:srgbClr val="000000"/>
                        </a:solidFill>
                        <a:effectLst/>
                        <a:latin typeface="Calibri" panose="020F0502020204030204" pitchFamily="34" charset="0"/>
                      </a:endParaRPr>
                    </a:p>
                  </a:txBody>
                  <a:tcPr marL="7144" marR="7144" marT="7144" marB="0" anchor="b"/>
                </a:tc>
                <a:tc>
                  <a:txBody>
                    <a:bodyPr/>
                    <a:lstStyle/>
                    <a:p>
                      <a:pPr algn="r" fontAlgn="b"/>
                      <a:r>
                        <a:rPr lang="en-FR" sz="900" u="none" strike="noStrike">
                          <a:effectLst/>
                        </a:rPr>
                        <a:t>154</a:t>
                      </a:r>
                      <a:endParaRPr lang="en-FR" sz="9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FR" sz="900" u="none" strike="noStrike" dirty="0">
                          <a:effectLst/>
                        </a:rPr>
                        <a:t>33%</a:t>
                      </a:r>
                      <a:endParaRPr lang="en-FR" sz="9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54022243"/>
                  </a:ext>
                </a:extLst>
              </a:tr>
              <a:tr h="152400">
                <a:tc>
                  <a:txBody>
                    <a:bodyPr/>
                    <a:lstStyle/>
                    <a:p>
                      <a:pPr algn="l" fontAlgn="b"/>
                      <a:r>
                        <a:rPr lang="en-GB" sz="900" u="none" strike="noStrike" dirty="0">
                          <a:effectLst/>
                        </a:rPr>
                        <a:t>H1+ZEUS</a:t>
                      </a:r>
                      <a:endParaRPr lang="en-GB" sz="9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n-GB" sz="900" b="0" i="0" u="none" strike="noStrike" dirty="0">
                          <a:solidFill>
                            <a:srgbClr val="000000"/>
                          </a:solidFill>
                          <a:effectLst/>
                          <a:latin typeface="Calibri" panose="020F0502020204030204" pitchFamily="34" charset="0"/>
                        </a:rPr>
                        <a:t>2007</a:t>
                      </a:r>
                    </a:p>
                  </a:txBody>
                  <a:tcPr marL="7144" marR="7144" marT="7144" marB="0" anchor="b"/>
                </a:tc>
                <a:tc>
                  <a:txBody>
                    <a:bodyPr/>
                    <a:lstStyle/>
                    <a:p>
                      <a:pPr algn="r" fontAlgn="b"/>
                      <a:r>
                        <a:rPr lang="en-FR" sz="900" u="none" strike="noStrike">
                          <a:effectLst/>
                        </a:rPr>
                        <a:t>436</a:t>
                      </a:r>
                      <a:endParaRPr lang="en-FR" sz="9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FR" sz="900" u="none" strike="noStrike">
                          <a:effectLst/>
                        </a:rPr>
                        <a:t>62</a:t>
                      </a:r>
                      <a:endParaRPr lang="en-FR" sz="900" b="0" i="0" u="none" strike="noStrike">
                        <a:solidFill>
                          <a:srgbClr val="000000"/>
                        </a:solidFill>
                        <a:effectLst/>
                        <a:latin typeface="Calibri" panose="020F0502020204030204" pitchFamily="34" charset="0"/>
                      </a:endParaRPr>
                    </a:p>
                  </a:txBody>
                  <a:tcPr marL="7144" marR="7144" marT="7144" marB="0" anchor="b"/>
                </a:tc>
                <a:tc>
                  <a:txBody>
                    <a:bodyPr/>
                    <a:lstStyle/>
                    <a:p>
                      <a:pPr algn="r" fontAlgn="b"/>
                      <a:r>
                        <a:rPr lang="en-FR" sz="900" u="none" strike="noStrike" dirty="0">
                          <a:effectLst/>
                        </a:rPr>
                        <a:t>14%</a:t>
                      </a:r>
                      <a:endParaRPr lang="en-FR" sz="9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756295247"/>
                  </a:ext>
                </a:extLst>
              </a:tr>
            </a:tbl>
          </a:graphicData>
        </a:graphic>
      </p:graphicFrame>
      <p:sp>
        <p:nvSpPr>
          <p:cNvPr id="5" name="Rectangle 4">
            <a:extLst>
              <a:ext uri="{FF2B5EF4-FFF2-40B4-BE49-F238E27FC236}">
                <a16:creationId xmlns:a16="http://schemas.microsoft.com/office/drawing/2014/main" id="{C00EC4E2-C2D3-2C49-9651-8056E720CEC1}"/>
              </a:ext>
            </a:extLst>
          </p:cNvPr>
          <p:cNvSpPr/>
          <p:nvPr/>
        </p:nvSpPr>
        <p:spPr>
          <a:xfrm>
            <a:off x="209869" y="1959093"/>
            <a:ext cx="2628263" cy="1815882"/>
          </a:xfrm>
          <a:prstGeom prst="rect">
            <a:avLst/>
          </a:prstGeom>
        </p:spPr>
        <p:txBody>
          <a:bodyPr wrap="square">
            <a:spAutoFit/>
          </a:bodyPr>
          <a:lstStyle/>
          <a:p>
            <a:pPr marL="214312" indent="-214312">
              <a:buFont typeface="Arial" panose="020B0604020202020204" pitchFamily="34" charset="0"/>
              <a:buChar char="•"/>
            </a:pPr>
            <a:r>
              <a:rPr lang="en-FR" sz="1400" dirty="0"/>
              <a:t>DP leads to </a:t>
            </a:r>
          </a:p>
          <a:p>
            <a:pPr marL="557210" lvl="1" indent="-214312">
              <a:buFont typeface="Arial" panose="020B0604020202020204" pitchFamily="34" charset="0"/>
              <a:buChar char="•"/>
            </a:pPr>
            <a:r>
              <a:rPr lang="en-FR" sz="1400" dirty="0"/>
              <a:t>a </a:t>
            </a:r>
            <a:r>
              <a:rPr lang="en-FR" sz="1400" b="1" dirty="0"/>
              <a:t>significant increase in the scientific output </a:t>
            </a:r>
            <a:r>
              <a:rPr lang="en-FR" sz="1400" dirty="0"/>
              <a:t>(10% typically) </a:t>
            </a:r>
          </a:p>
          <a:p>
            <a:pPr marL="557210" lvl="1" indent="-214312">
              <a:buFont typeface="Arial" panose="020B0604020202020204" pitchFamily="34" charset="0"/>
              <a:buChar char="•"/>
            </a:pPr>
            <a:r>
              <a:rPr lang="en-FR" sz="1400" dirty="0"/>
              <a:t>for a minimal investment overhead (0.1%).</a:t>
            </a:r>
          </a:p>
          <a:p>
            <a:pPr marL="557210" lvl="1" indent="-214312">
              <a:buFont typeface="Arial" panose="020B0604020202020204" pitchFamily="34" charset="0"/>
              <a:buChar char="•"/>
            </a:pPr>
            <a:r>
              <a:rPr lang="en-FR" sz="1400" dirty="0"/>
              <a:t>…. </a:t>
            </a:r>
            <a:r>
              <a:rPr lang="en-GB" sz="1400" dirty="0"/>
              <a:t>A</a:t>
            </a:r>
            <a:r>
              <a:rPr lang="en-FR" sz="1400" dirty="0"/>
              <a:t>s predicted in 2013</a:t>
            </a:r>
          </a:p>
          <a:p>
            <a:endParaRPr lang="en-FR" sz="1400" dirty="0"/>
          </a:p>
        </p:txBody>
      </p:sp>
      <p:pic>
        <p:nvPicPr>
          <p:cNvPr id="9" name="Picture 8">
            <a:extLst>
              <a:ext uri="{FF2B5EF4-FFF2-40B4-BE49-F238E27FC236}">
                <a16:creationId xmlns:a16="http://schemas.microsoft.com/office/drawing/2014/main" id="{B9E5AC29-57FE-4141-A407-A340E99B34F1}"/>
              </a:ext>
            </a:extLst>
          </p:cNvPr>
          <p:cNvPicPr>
            <a:picLocks noChangeAspect="1"/>
          </p:cNvPicPr>
          <p:nvPr/>
        </p:nvPicPr>
        <p:blipFill>
          <a:blip r:embed="rId2"/>
          <a:stretch>
            <a:fillRect/>
          </a:stretch>
        </p:blipFill>
        <p:spPr>
          <a:xfrm>
            <a:off x="3421844" y="1292290"/>
            <a:ext cx="5264957" cy="3149691"/>
          </a:xfrm>
          <a:prstGeom prst="rect">
            <a:avLst/>
          </a:prstGeom>
        </p:spPr>
      </p:pic>
      <p:sp>
        <p:nvSpPr>
          <p:cNvPr id="3" name="Rectangle 2">
            <a:extLst>
              <a:ext uri="{FF2B5EF4-FFF2-40B4-BE49-F238E27FC236}">
                <a16:creationId xmlns:a16="http://schemas.microsoft.com/office/drawing/2014/main" id="{3E1AA1BE-2FE1-9246-9E22-8986DFD89092}"/>
              </a:ext>
            </a:extLst>
          </p:cNvPr>
          <p:cNvSpPr/>
          <p:nvPr/>
        </p:nvSpPr>
        <p:spPr>
          <a:xfrm>
            <a:off x="1800724" y="981618"/>
            <a:ext cx="5393877" cy="461665"/>
          </a:xfrm>
          <a:prstGeom prst="rect">
            <a:avLst/>
          </a:prstGeom>
          <a:solidFill>
            <a:srgbClr val="FFFF00"/>
          </a:solidFill>
        </p:spPr>
        <p:txBody>
          <a:bodyPr wrap="square">
            <a:spAutoFit/>
          </a:bodyPr>
          <a:lstStyle/>
          <a:p>
            <a:r>
              <a:rPr lang="en-FR" sz="1200" dirty="0"/>
              <a:t>DP is a </a:t>
            </a:r>
            <a:r>
              <a:rPr lang="en-FR" sz="1200" b="1" dirty="0"/>
              <a:t>cost-effective way of doing fundamental research </a:t>
            </a:r>
            <a:r>
              <a:rPr lang="en-FR" sz="1200" dirty="0"/>
              <a:t>by exploiting unique data sets in the light of the increasing theoretical understanding.</a:t>
            </a:r>
          </a:p>
        </p:txBody>
      </p:sp>
    </p:spTree>
    <p:extLst>
      <p:ext uri="{BB962C8B-B14F-4D97-AF65-F5344CB8AC3E}">
        <p14:creationId xmlns:p14="http://schemas.microsoft.com/office/powerpoint/2010/main" val="1790887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CF161-82F1-814D-A7FC-C74DE003D0E2}"/>
              </a:ext>
            </a:extLst>
          </p:cNvPr>
          <p:cNvSpPr>
            <a:spLocks noGrp="1"/>
          </p:cNvSpPr>
          <p:nvPr>
            <p:ph type="title"/>
          </p:nvPr>
        </p:nvSpPr>
        <p:spPr>
          <a:xfrm>
            <a:off x="457199" y="102393"/>
            <a:ext cx="8229600" cy="857250"/>
          </a:xfrm>
        </p:spPr>
        <p:txBody>
          <a:bodyPr/>
          <a:lstStyle/>
          <a:p>
            <a:r>
              <a:rPr lang="en-FR" dirty="0"/>
              <a:t>Boosting the future experiments</a:t>
            </a:r>
          </a:p>
        </p:txBody>
      </p:sp>
      <p:sp>
        <p:nvSpPr>
          <p:cNvPr id="3" name="Content Placeholder 2">
            <a:extLst>
              <a:ext uri="{FF2B5EF4-FFF2-40B4-BE49-F238E27FC236}">
                <a16:creationId xmlns:a16="http://schemas.microsoft.com/office/drawing/2014/main" id="{D0539BA1-8BC4-514D-BBC2-037834BA5219}"/>
              </a:ext>
            </a:extLst>
          </p:cNvPr>
          <p:cNvSpPr>
            <a:spLocks noGrp="1"/>
          </p:cNvSpPr>
          <p:nvPr>
            <p:ph idx="1"/>
          </p:nvPr>
        </p:nvSpPr>
        <p:spPr>
          <a:xfrm>
            <a:off x="457201" y="1674936"/>
            <a:ext cx="4317023" cy="2881678"/>
          </a:xfrm>
        </p:spPr>
        <p:txBody>
          <a:bodyPr>
            <a:normAutofit fontScale="70000" lnSpcReduction="20000"/>
          </a:bodyPr>
          <a:lstStyle/>
          <a:p>
            <a:r>
              <a:rPr lang="en-GB" b="1" dirty="0"/>
              <a:t>HERA </a:t>
            </a:r>
            <a:r>
              <a:rPr lang="en-GB" b="1" dirty="0">
                <a:sym typeface="Wingdings" pitchFamily="2" charset="2"/>
              </a:rPr>
              <a:t> EIC</a:t>
            </a:r>
          </a:p>
          <a:p>
            <a:pPr lvl="1"/>
            <a:r>
              <a:rPr lang="en-GB" dirty="0"/>
              <a:t>“Scientists today have a </a:t>
            </a:r>
            <a:r>
              <a:rPr lang="en-GB" b="1" dirty="0"/>
              <a:t>renewed interest in HERA’s particle experiments</a:t>
            </a:r>
            <a:r>
              <a:rPr lang="en-GB" dirty="0"/>
              <a:t>, as they hope to use the data – and more precise computer simulations informed by tools like </a:t>
            </a:r>
            <a:r>
              <a:rPr lang="en-GB" dirty="0" err="1"/>
              <a:t>OmniFold</a:t>
            </a:r>
            <a:r>
              <a:rPr lang="en-GB" dirty="0"/>
              <a:t> – to aid in the analysis of results from future electron-proton experiments, such as at the Department of Energy’s next-generation </a:t>
            </a:r>
            <a:r>
              <a:rPr lang="en-GB" b="1" dirty="0">
                <a:hlinkClick r:id="rId2"/>
              </a:rPr>
              <a:t>Electron-Ion Collider (EIC)</a:t>
            </a:r>
            <a:r>
              <a:rPr lang="en-GB" b="1" dirty="0"/>
              <a:t>. “</a:t>
            </a:r>
          </a:p>
          <a:p>
            <a:endParaRPr lang="en-GB" b="1" dirty="0"/>
          </a:p>
          <a:p>
            <a:r>
              <a:rPr lang="en-GB" b="1" dirty="0"/>
              <a:t>Possibly</a:t>
            </a:r>
          </a:p>
          <a:p>
            <a:pPr lvl="1"/>
            <a:r>
              <a:rPr lang="en-GB" b="1" dirty="0"/>
              <a:t>LHC </a:t>
            </a:r>
            <a:r>
              <a:rPr lang="en-GB" b="1" dirty="0">
                <a:sym typeface="Wingdings" pitchFamily="2" charset="2"/>
              </a:rPr>
              <a:t> </a:t>
            </a:r>
            <a:r>
              <a:rPr lang="en-GB" b="1" dirty="0" err="1">
                <a:sym typeface="Wingdings" pitchFamily="2" charset="2"/>
              </a:rPr>
              <a:t>FCChh</a:t>
            </a:r>
            <a:endParaRPr lang="en-GB" b="1" dirty="0">
              <a:sym typeface="Wingdings" pitchFamily="2" charset="2"/>
            </a:endParaRPr>
          </a:p>
          <a:p>
            <a:pPr lvl="1"/>
            <a:r>
              <a:rPr lang="en-GB" b="1" dirty="0">
                <a:sym typeface="Wingdings" pitchFamily="2" charset="2"/>
              </a:rPr>
              <a:t>LEP  </a:t>
            </a:r>
            <a:r>
              <a:rPr lang="en-GB" b="1" dirty="0" err="1">
                <a:sym typeface="Wingdings" pitchFamily="2" charset="2"/>
              </a:rPr>
              <a:t>FCCee</a:t>
            </a:r>
            <a:endParaRPr lang="en-GB" b="1" dirty="0">
              <a:sym typeface="Wingdings" pitchFamily="2" charset="2"/>
            </a:endParaRPr>
          </a:p>
        </p:txBody>
      </p:sp>
      <p:sp>
        <p:nvSpPr>
          <p:cNvPr id="4" name="Date Placeholder 3">
            <a:extLst>
              <a:ext uri="{FF2B5EF4-FFF2-40B4-BE49-F238E27FC236}">
                <a16:creationId xmlns:a16="http://schemas.microsoft.com/office/drawing/2014/main" id="{60932B51-08D6-1444-B943-B9F8C17FF240}"/>
              </a:ext>
            </a:extLst>
          </p:cNvPr>
          <p:cNvSpPr>
            <a:spLocks noGrp="1"/>
          </p:cNvSpPr>
          <p:nvPr>
            <p:ph type="dt" sz="half" idx="10"/>
          </p:nvPr>
        </p:nvSpPr>
        <p:spPr/>
        <p:txBody>
          <a:bodyPr/>
          <a:lstStyle/>
          <a:p>
            <a:endParaRPr lang="en-US"/>
          </a:p>
        </p:txBody>
      </p:sp>
      <p:sp>
        <p:nvSpPr>
          <p:cNvPr id="5" name="Slide Number Placeholder 4">
            <a:extLst>
              <a:ext uri="{FF2B5EF4-FFF2-40B4-BE49-F238E27FC236}">
                <a16:creationId xmlns:a16="http://schemas.microsoft.com/office/drawing/2014/main" id="{D9D4EA0B-E8D0-CA47-92FB-FB2B5201A912}"/>
              </a:ext>
            </a:extLst>
          </p:cNvPr>
          <p:cNvSpPr>
            <a:spLocks noGrp="1"/>
          </p:cNvSpPr>
          <p:nvPr>
            <p:ph type="sldNum" sz="quarter" idx="12"/>
          </p:nvPr>
        </p:nvSpPr>
        <p:spPr/>
        <p:txBody>
          <a:bodyPr/>
          <a:lstStyle/>
          <a:p>
            <a:fld id="{BCC3066C-7D9C-43AE-863C-B082BB6A9375}" type="slidenum">
              <a:rPr lang="en-US" smtClean="0"/>
              <a:t>9</a:t>
            </a:fld>
            <a:endParaRPr lang="en-US"/>
          </a:p>
        </p:txBody>
      </p:sp>
      <p:pic>
        <p:nvPicPr>
          <p:cNvPr id="7" name="Picture 6">
            <a:extLst>
              <a:ext uri="{FF2B5EF4-FFF2-40B4-BE49-F238E27FC236}">
                <a16:creationId xmlns:a16="http://schemas.microsoft.com/office/drawing/2014/main" id="{D7C2C779-87FF-3041-95A0-777445441D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6094" y="1674937"/>
            <a:ext cx="3820707" cy="2954215"/>
          </a:xfrm>
          <a:prstGeom prst="rect">
            <a:avLst/>
          </a:prstGeom>
        </p:spPr>
      </p:pic>
      <p:sp>
        <p:nvSpPr>
          <p:cNvPr id="8" name="Rectangle 7">
            <a:extLst>
              <a:ext uri="{FF2B5EF4-FFF2-40B4-BE49-F238E27FC236}">
                <a16:creationId xmlns:a16="http://schemas.microsoft.com/office/drawing/2014/main" id="{E9D8D98A-3EB8-0F4E-BB17-C31305B42572}"/>
              </a:ext>
            </a:extLst>
          </p:cNvPr>
          <p:cNvSpPr/>
          <p:nvPr/>
        </p:nvSpPr>
        <p:spPr>
          <a:xfrm>
            <a:off x="4866095" y="4629151"/>
            <a:ext cx="3402623" cy="230832"/>
          </a:xfrm>
          <a:prstGeom prst="rect">
            <a:avLst/>
          </a:prstGeom>
        </p:spPr>
        <p:txBody>
          <a:bodyPr wrap="square">
            <a:spAutoFit/>
          </a:bodyPr>
          <a:lstStyle/>
          <a:p>
            <a:r>
              <a:rPr lang="en-FR" sz="900" dirty="0">
                <a:hlinkClick r:id="rId4"/>
              </a:rPr>
              <a:t>https://newscenter.lbl.gov/2022/10/25/solving-the-proton-puzzle/</a:t>
            </a:r>
            <a:r>
              <a:rPr lang="en-FR" sz="900" dirty="0"/>
              <a:t> </a:t>
            </a:r>
          </a:p>
        </p:txBody>
      </p:sp>
      <p:sp>
        <p:nvSpPr>
          <p:cNvPr id="6" name="Rectangle 5">
            <a:extLst>
              <a:ext uri="{FF2B5EF4-FFF2-40B4-BE49-F238E27FC236}">
                <a16:creationId xmlns:a16="http://schemas.microsoft.com/office/drawing/2014/main" id="{ECB2F57C-540E-774E-8DEA-9AF9E2E5ECB7}"/>
              </a:ext>
            </a:extLst>
          </p:cNvPr>
          <p:cNvSpPr/>
          <p:nvPr/>
        </p:nvSpPr>
        <p:spPr>
          <a:xfrm>
            <a:off x="1752967" y="819373"/>
            <a:ext cx="5638067" cy="404085"/>
          </a:xfrm>
          <a:prstGeom prst="rect">
            <a:avLst/>
          </a:prstGeom>
          <a:solidFill>
            <a:srgbClr val="FFFF00"/>
          </a:solidFill>
        </p:spPr>
        <p:txBody>
          <a:bodyPr wrap="square">
            <a:spAutoFit/>
          </a:bodyPr>
          <a:lstStyle/>
          <a:p>
            <a:r>
              <a:rPr lang="en-FR" sz="1013" dirty="0"/>
              <a:t>Preserved data can be used to transfer knowledge, training/teaching, outreach or boosting new research programs</a:t>
            </a:r>
          </a:p>
        </p:txBody>
      </p:sp>
    </p:spTree>
    <p:extLst>
      <p:ext uri="{BB962C8B-B14F-4D97-AF65-F5344CB8AC3E}">
        <p14:creationId xmlns:p14="http://schemas.microsoft.com/office/powerpoint/2010/main" val="406716248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5309</TotalTime>
  <Words>4022</Words>
  <Application>Microsoft Macintosh PowerPoint</Application>
  <PresentationFormat>On-screen Show (16:9)</PresentationFormat>
  <Paragraphs>678</Paragraphs>
  <Slides>50</Slides>
  <Notes>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50</vt:i4>
      </vt:variant>
    </vt:vector>
  </HeadingPairs>
  <TitlesOfParts>
    <vt:vector size="61" baseType="lpstr">
      <vt:lpstr>American Typewriter</vt:lpstr>
      <vt:lpstr>Arial</vt:lpstr>
      <vt:lpstr>Arial Black</vt:lpstr>
      <vt:lpstr>Calibri</vt:lpstr>
      <vt:lpstr>Helvetica</vt:lpstr>
      <vt:lpstr>Times</vt:lpstr>
      <vt:lpstr>Times New Roman</vt:lpstr>
      <vt:lpstr>Verdana</vt:lpstr>
      <vt:lpstr>Wingdings</vt:lpstr>
      <vt:lpstr>1_Office Theme</vt:lpstr>
      <vt:lpstr>2_Office Theme</vt:lpstr>
      <vt:lpstr>Data Preservation in High Energy Physics:  report and perspectives</vt:lpstr>
      <vt:lpstr>Data Preservation in High Energy Physics </vt:lpstr>
      <vt:lpstr>DPHEP Collaboration/ICFA Panel </vt:lpstr>
      <vt:lpstr>Guidance into data complexity</vt:lpstr>
      <vt:lpstr>A matter of collaboration as well</vt:lpstr>
      <vt:lpstr>Costs and Benefits</vt:lpstr>
      <vt:lpstr>2023: Experiments Data Preservation Status</vt:lpstr>
      <vt:lpstr>Conclusions after 10 years: the scientific output</vt:lpstr>
      <vt:lpstr>Boosting the future experiments</vt:lpstr>
      <vt:lpstr>…and ongoing</vt:lpstr>
      <vt:lpstr>Preserved (time-like) and Open (space-like) Data</vt:lpstr>
      <vt:lpstr>Open Questions (homework)</vt:lpstr>
      <vt:lpstr>Conclusions 1/2</vt:lpstr>
      <vt:lpstr>Conclusions 2/2</vt:lpstr>
      <vt:lpstr>PowerPoint Presentation</vt:lpstr>
      <vt:lpstr>bckp</vt:lpstr>
      <vt:lpstr>DPHEP (Hi)story </vt:lpstr>
      <vt:lpstr>In 2013: HEP experiments in ± 10 ans  : a change of phase was ongoing</vt:lpstr>
      <vt:lpstr>HEP Data</vt:lpstr>
      <vt:lpstr>The DPHEP Collaboration </vt:lpstr>
      <vt:lpstr>When it stops taking data</vt:lpstr>
      <vt:lpstr>DPHEP Study Group (2009)</vt:lpstr>
      <vt:lpstr>PowerPoint Presentation</vt:lpstr>
      <vt:lpstr>Recent  developments </vt:lpstr>
      <vt:lpstr>Experiments Status</vt:lpstr>
      <vt:lpstr>JADE</vt:lpstr>
      <vt:lpstr>LEP</vt:lpstr>
      <vt:lpstr>PowerPoint Presentation</vt:lpstr>
      <vt:lpstr>Babar (03/2021)</vt:lpstr>
      <vt:lpstr>Update of the BaBar publication skyline</vt:lpstr>
      <vt:lpstr>HERA: succesful DP, towards open data</vt:lpstr>
      <vt:lpstr>PowerPoint Presentation</vt:lpstr>
      <vt:lpstr>LHC Data Preservation</vt:lpstr>
      <vt:lpstr>Towards more standards</vt:lpstr>
      <vt:lpstr>PowerPoint Presentation</vt:lpstr>
      <vt:lpstr>CERN Analysis Preservation and Reusable Analyses</vt:lpstr>
      <vt:lpstr>The DPHEP 2020 Vision</vt:lpstr>
      <vt:lpstr>PowerPoint Presentation</vt:lpstr>
      <vt:lpstr>Preserved and Open Data</vt:lpstr>
      <vt:lpstr>A word on FAIR</vt:lpstr>
      <vt:lpstr>Discussion incentives</vt:lpstr>
      <vt:lpstr>DPHEP ressources for DP</vt:lpstr>
      <vt:lpstr>PowerPoint Presentation</vt:lpstr>
      <vt:lpstr>CERN Analysis Preservation and Reusable Analyses</vt:lpstr>
      <vt:lpstr>HERA: succesful DP, towards open data</vt:lpstr>
      <vt:lpstr>HEP Data</vt:lpstr>
      <vt:lpstr>DPHEP timelines</vt:lpstr>
      <vt:lpstr>Scientific output: status 2017</vt:lpstr>
      <vt:lpstr>BaBar Highlights and Press Releases </vt:lpstr>
      <vt:lpstr>BaBar needs Help!         BaBar in Numbers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Cristinel Diaconu</dc:creator>
  <cp:lastModifiedBy>Cristinel Diaconu</cp:lastModifiedBy>
  <cp:revision>47</cp:revision>
  <dcterms:created xsi:type="dcterms:W3CDTF">2023-03-28T14:22:27Z</dcterms:created>
  <dcterms:modified xsi:type="dcterms:W3CDTF">2024-06-18T13:52:30Z</dcterms:modified>
</cp:coreProperties>
</file>