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6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ded848f814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2ded848f814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df3bc88609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2df3bc8860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df82cedb35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2df82cedb35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df3bc88609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df3bc88609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df82cedb35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2df82cedb35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df82cedb35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2df82cedb35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lt1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4" name="Google Shape;14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29598" y="532588"/>
            <a:ext cx="1492817" cy="147781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/>
          <p:nvPr>
            <p:ph type="ctrTitle"/>
          </p:nvPr>
        </p:nvSpPr>
        <p:spPr>
          <a:xfrm>
            <a:off x="305990" y="2571750"/>
            <a:ext cx="8532000" cy="16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" type="subTitle"/>
          </p:nvPr>
        </p:nvSpPr>
        <p:spPr>
          <a:xfrm>
            <a:off x="305991" y="4238118"/>
            <a:ext cx="8532000" cy="4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  <a:defRPr b="1" sz="13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17" name="Google Shape;1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89168" y="535867"/>
            <a:ext cx="1544286" cy="154428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solidFill>
                  <a:srgbClr val="171717"/>
                </a:solidFill>
              </a:defRPr>
            </a:lvl1pPr>
            <a:lvl2pPr lvl="1">
              <a:buNone/>
              <a:defRPr sz="1300">
                <a:solidFill>
                  <a:srgbClr val="171717"/>
                </a:solidFill>
              </a:defRPr>
            </a:lvl2pPr>
            <a:lvl3pPr lvl="2">
              <a:buNone/>
              <a:defRPr sz="1300">
                <a:solidFill>
                  <a:srgbClr val="171717"/>
                </a:solidFill>
              </a:defRPr>
            </a:lvl3pPr>
            <a:lvl4pPr lvl="3">
              <a:buNone/>
              <a:defRPr sz="1300">
                <a:solidFill>
                  <a:srgbClr val="171717"/>
                </a:solidFill>
              </a:defRPr>
            </a:lvl4pPr>
            <a:lvl5pPr lvl="4">
              <a:buNone/>
              <a:defRPr sz="1300">
                <a:solidFill>
                  <a:srgbClr val="171717"/>
                </a:solidFill>
              </a:defRPr>
            </a:lvl5pPr>
            <a:lvl6pPr lvl="5">
              <a:buNone/>
              <a:defRPr sz="1300">
                <a:solidFill>
                  <a:srgbClr val="171717"/>
                </a:solidFill>
              </a:defRPr>
            </a:lvl6pPr>
            <a:lvl7pPr lvl="6">
              <a:buNone/>
              <a:defRPr sz="1300">
                <a:solidFill>
                  <a:srgbClr val="171717"/>
                </a:solidFill>
              </a:defRPr>
            </a:lvl7pPr>
            <a:lvl8pPr lvl="7">
              <a:buNone/>
              <a:defRPr sz="1300">
                <a:solidFill>
                  <a:srgbClr val="171717"/>
                </a:solidFill>
              </a:defRPr>
            </a:lvl8pPr>
            <a:lvl9pPr lvl="8">
              <a:buNone/>
              <a:defRPr sz="1300">
                <a:solidFill>
                  <a:srgbClr val="171717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77" name="Google Shape;77;p11"/>
          <p:cNvSpPr txBox="1"/>
          <p:nvPr>
            <p:ph idx="2" type="body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78" name="Google Shape;78;p11"/>
          <p:cNvSpPr/>
          <p:nvPr>
            <p:ph idx="3" type="pic"/>
          </p:nvPr>
        </p:nvSpPr>
        <p:spPr>
          <a:xfrm>
            <a:off x="305991" y="1815703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9" name="Google Shape;79;p11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1" name="Google Shape;81;p11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2" name="Google Shape;82;p11"/>
          <p:cNvSpPr/>
          <p:nvPr>
            <p:ph idx="4" type="pic"/>
          </p:nvPr>
        </p:nvSpPr>
        <p:spPr>
          <a:xfrm>
            <a:off x="4629150" y="1815703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/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" type="body"/>
          </p:nvPr>
        </p:nvSpPr>
        <p:spPr>
          <a:xfrm>
            <a:off x="305990" y="1198993"/>
            <a:ext cx="27813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indent="-317500" lvl="1" marL="9144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9" name="Google Shape;89;p12"/>
          <p:cNvSpPr/>
          <p:nvPr>
            <p:ph idx="2" type="pic"/>
          </p:nvPr>
        </p:nvSpPr>
        <p:spPr>
          <a:xfrm>
            <a:off x="6056710" y="1194197"/>
            <a:ext cx="2781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0" name="Google Shape;90;p12"/>
          <p:cNvSpPr/>
          <p:nvPr>
            <p:ph idx="3" type="pic"/>
          </p:nvPr>
        </p:nvSpPr>
        <p:spPr>
          <a:xfrm>
            <a:off x="6093511" y="297727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1" name="Google Shape;91;p12"/>
          <p:cNvSpPr/>
          <p:nvPr>
            <p:ph idx="4" type="pic"/>
          </p:nvPr>
        </p:nvSpPr>
        <p:spPr>
          <a:xfrm>
            <a:off x="3194447" y="119419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2" name="Google Shape;92;p12"/>
          <p:cNvSpPr/>
          <p:nvPr>
            <p:ph idx="5" type="pic"/>
          </p:nvPr>
        </p:nvSpPr>
        <p:spPr>
          <a:xfrm>
            <a:off x="3194447" y="2983511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3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5" name="Google Shape;95;p13"/>
          <p:cNvSpPr txBox="1"/>
          <p:nvPr>
            <p:ph idx="1" type="body"/>
          </p:nvPr>
        </p:nvSpPr>
        <p:spPr>
          <a:xfrm>
            <a:off x="305990" y="1194197"/>
            <a:ext cx="27813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b="1" sz="16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96" name="Google Shape;96;p13"/>
          <p:cNvSpPr txBox="1"/>
          <p:nvPr>
            <p:ph idx="2" type="body"/>
          </p:nvPr>
        </p:nvSpPr>
        <p:spPr>
          <a:xfrm>
            <a:off x="6056709" y="1203725"/>
            <a:ext cx="27849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97" name="Google Shape;97;p13"/>
          <p:cNvSpPr/>
          <p:nvPr>
            <p:ph idx="3" type="pic"/>
          </p:nvPr>
        </p:nvSpPr>
        <p:spPr>
          <a:xfrm>
            <a:off x="305992" y="1815703"/>
            <a:ext cx="2781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8" name="Google Shape;98;p13"/>
          <p:cNvSpPr/>
          <p:nvPr>
            <p:ph idx="4" type="pic"/>
          </p:nvPr>
        </p:nvSpPr>
        <p:spPr>
          <a:xfrm>
            <a:off x="6056710" y="1812131"/>
            <a:ext cx="27849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9" name="Google Shape;99;p13"/>
          <p:cNvSpPr txBox="1"/>
          <p:nvPr>
            <p:ph idx="5" type="body"/>
          </p:nvPr>
        </p:nvSpPr>
        <p:spPr>
          <a:xfrm>
            <a:off x="3190385" y="1200920"/>
            <a:ext cx="27813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b="1" sz="16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00" name="Google Shape;100;p13"/>
          <p:cNvSpPr/>
          <p:nvPr>
            <p:ph idx="6" type="pic"/>
          </p:nvPr>
        </p:nvSpPr>
        <p:spPr>
          <a:xfrm>
            <a:off x="3190386" y="1822427"/>
            <a:ext cx="2781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1" name="Google Shape;101;p13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2" name="Google Shape;102;p13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3" name="Google Shape;103;p13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6" name="Google Shape;106;p14"/>
          <p:cNvSpPr txBox="1"/>
          <p:nvPr>
            <p:ph idx="1" type="body"/>
          </p:nvPr>
        </p:nvSpPr>
        <p:spPr>
          <a:xfrm>
            <a:off x="3087290" y="1201032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27000" lIns="27000" spcFirstLastPara="1" rIns="27000" wrap="square" tIns="27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07" name="Google Shape;107;p14"/>
          <p:cNvSpPr/>
          <p:nvPr>
            <p:ph idx="2" type="pic"/>
          </p:nvPr>
        </p:nvSpPr>
        <p:spPr>
          <a:xfrm>
            <a:off x="3087290" y="20493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8" name="Google Shape;108;p14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9" name="Google Shape;109;p14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0" name="Google Shape;110;p14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1" name="Google Shape;111;p14"/>
          <p:cNvSpPr txBox="1"/>
          <p:nvPr>
            <p:ph idx="3" type="body"/>
          </p:nvPr>
        </p:nvSpPr>
        <p:spPr>
          <a:xfrm>
            <a:off x="2456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27000" lIns="27000" spcFirstLastPara="1" rIns="27000" wrap="square" tIns="27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12" name="Google Shape;112;p14"/>
          <p:cNvSpPr/>
          <p:nvPr>
            <p:ph idx="4" type="pic"/>
          </p:nvPr>
        </p:nvSpPr>
        <p:spPr>
          <a:xfrm>
            <a:off x="3038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3" name="Google Shape;113;p14"/>
          <p:cNvSpPr txBox="1"/>
          <p:nvPr>
            <p:ph idx="5" type="body"/>
          </p:nvPr>
        </p:nvSpPr>
        <p:spPr>
          <a:xfrm>
            <a:off x="6174291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27000" lIns="27000" spcFirstLastPara="1" rIns="27000" wrap="square" tIns="27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14" name="Google Shape;114;p14"/>
          <p:cNvSpPr/>
          <p:nvPr>
            <p:ph idx="6" type="pic"/>
          </p:nvPr>
        </p:nvSpPr>
        <p:spPr>
          <a:xfrm>
            <a:off x="6174291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5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15"/>
          <p:cNvSpPr/>
          <p:nvPr>
            <p:ph idx="2" type="pic"/>
          </p:nvPr>
        </p:nvSpPr>
        <p:spPr>
          <a:xfrm>
            <a:off x="309582" y="1194197"/>
            <a:ext cx="8532000" cy="1923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8" name="Google Shape;118;p15"/>
          <p:cNvSpPr txBox="1"/>
          <p:nvPr>
            <p:ph idx="1" type="body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9" name="Google Shape;119;p15"/>
          <p:cNvSpPr txBox="1"/>
          <p:nvPr>
            <p:ph idx="3" type="body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0" name="Google Shape;120;p15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15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2" name="Google Shape;122;p15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3" name="Google Shape;123;p15"/>
          <p:cNvSpPr txBox="1"/>
          <p:nvPr>
            <p:ph idx="4" type="body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6" name="Google Shape;126;p16"/>
          <p:cNvSpPr/>
          <p:nvPr>
            <p:ph idx="2" type="pic"/>
          </p:nvPr>
        </p:nvSpPr>
        <p:spPr>
          <a:xfrm>
            <a:off x="0" y="1194197"/>
            <a:ext cx="9144000" cy="22095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7" name="Google Shape;127;p16"/>
          <p:cNvSpPr txBox="1"/>
          <p:nvPr>
            <p:ph idx="1" type="body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indent="-31115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8" name="Google Shape;128;p16"/>
          <p:cNvSpPr txBox="1"/>
          <p:nvPr>
            <p:ph idx="3" type="body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indent="-31115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9" name="Google Shape;129;p16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0" name="Google Shape;130;p16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1" name="Google Shape;131;p16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2" name="Google Shape;132;p16"/>
          <p:cNvSpPr txBox="1"/>
          <p:nvPr>
            <p:ph idx="4" type="body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indent="-31115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/>
          <p:nvPr>
            <p:ph type="title"/>
          </p:nvPr>
        </p:nvSpPr>
        <p:spPr>
          <a:xfrm>
            <a:off x="305990" y="1282303"/>
            <a:ext cx="85320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5" name="Google Shape;135;p17"/>
          <p:cNvSpPr txBox="1"/>
          <p:nvPr>
            <p:ph idx="1" type="body"/>
          </p:nvPr>
        </p:nvSpPr>
        <p:spPr>
          <a:xfrm>
            <a:off x="305990" y="3442097"/>
            <a:ext cx="85320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500"/>
              <a:buNone/>
              <a:defRPr sz="15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400"/>
              <a:buNone/>
              <a:defRPr sz="14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36" name="Google Shape;136;p17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7" name="Google Shape;137;p17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8" name="Google Shape;138;p17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8"/>
          <p:cNvSpPr txBox="1"/>
          <p:nvPr/>
        </p:nvSpPr>
        <p:spPr>
          <a:xfrm>
            <a:off x="305991" y="4647305"/>
            <a:ext cx="85320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1" name="Google Shape;141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168974" y="3652327"/>
            <a:ext cx="806053" cy="806053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solidFill>
                  <a:srgbClr val="171717"/>
                </a:solidFill>
              </a:defRPr>
            </a:lvl1pPr>
            <a:lvl2pPr lvl="1">
              <a:buNone/>
              <a:defRPr sz="1300">
                <a:solidFill>
                  <a:srgbClr val="171717"/>
                </a:solidFill>
              </a:defRPr>
            </a:lvl2pPr>
            <a:lvl3pPr lvl="2">
              <a:buNone/>
              <a:defRPr sz="1300">
                <a:solidFill>
                  <a:srgbClr val="171717"/>
                </a:solidFill>
              </a:defRPr>
            </a:lvl3pPr>
            <a:lvl4pPr lvl="3">
              <a:buNone/>
              <a:defRPr sz="1300">
                <a:solidFill>
                  <a:srgbClr val="171717"/>
                </a:solidFill>
              </a:defRPr>
            </a:lvl4pPr>
            <a:lvl5pPr lvl="4">
              <a:buNone/>
              <a:defRPr sz="1300">
                <a:solidFill>
                  <a:srgbClr val="171717"/>
                </a:solidFill>
              </a:defRPr>
            </a:lvl5pPr>
            <a:lvl6pPr lvl="5">
              <a:buNone/>
              <a:defRPr sz="1300">
                <a:solidFill>
                  <a:srgbClr val="171717"/>
                </a:solidFill>
              </a:defRPr>
            </a:lvl6pPr>
            <a:lvl7pPr lvl="6">
              <a:buNone/>
              <a:defRPr sz="1300">
                <a:solidFill>
                  <a:srgbClr val="171717"/>
                </a:solidFill>
              </a:defRPr>
            </a:lvl7pPr>
            <a:lvl8pPr lvl="7">
              <a:buNone/>
              <a:defRPr sz="1300">
                <a:solidFill>
                  <a:srgbClr val="171717"/>
                </a:solidFill>
              </a:defRPr>
            </a:lvl8pPr>
            <a:lvl9pPr lvl="8">
              <a:buNone/>
              <a:defRPr sz="1300">
                <a:solidFill>
                  <a:srgbClr val="171717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56907" y="1556656"/>
            <a:ext cx="2030185" cy="203018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buNone/>
              <a:defRPr sz="1300">
                <a:solidFill>
                  <a:srgbClr val="171717"/>
                </a:solidFill>
              </a:defRPr>
            </a:lvl1pPr>
            <a:lvl2pPr lvl="1">
              <a:buNone/>
              <a:defRPr sz="1300">
                <a:solidFill>
                  <a:srgbClr val="171717"/>
                </a:solidFill>
              </a:defRPr>
            </a:lvl2pPr>
            <a:lvl3pPr lvl="2">
              <a:buNone/>
              <a:defRPr sz="1300">
                <a:solidFill>
                  <a:srgbClr val="171717"/>
                </a:solidFill>
              </a:defRPr>
            </a:lvl3pPr>
            <a:lvl4pPr lvl="3">
              <a:buNone/>
              <a:defRPr sz="1300">
                <a:solidFill>
                  <a:srgbClr val="171717"/>
                </a:solidFill>
              </a:defRPr>
            </a:lvl4pPr>
            <a:lvl5pPr lvl="4">
              <a:buNone/>
              <a:defRPr sz="1300">
                <a:solidFill>
                  <a:srgbClr val="171717"/>
                </a:solidFill>
              </a:defRPr>
            </a:lvl5pPr>
            <a:lvl6pPr lvl="5">
              <a:buNone/>
              <a:defRPr sz="1300">
                <a:solidFill>
                  <a:srgbClr val="171717"/>
                </a:solidFill>
              </a:defRPr>
            </a:lvl6pPr>
            <a:lvl7pPr lvl="6">
              <a:buNone/>
              <a:defRPr sz="1300">
                <a:solidFill>
                  <a:srgbClr val="171717"/>
                </a:solidFill>
              </a:defRPr>
            </a:lvl7pPr>
            <a:lvl8pPr lvl="7">
              <a:buNone/>
              <a:defRPr sz="1300">
                <a:solidFill>
                  <a:srgbClr val="171717"/>
                </a:solidFill>
              </a:defRPr>
            </a:lvl8pPr>
            <a:lvl9pPr lvl="8">
              <a:buNone/>
              <a:defRPr sz="1300">
                <a:solidFill>
                  <a:srgbClr val="171717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"/>
          <p:cNvSpPr txBox="1"/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8" name="Google Shape;148;p20"/>
          <p:cNvSpPr txBox="1"/>
          <p:nvPr>
            <p:ph idx="1" type="subTitle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9" name="Google Shape;149;p20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0" name="Google Shape;150;p20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1" name="Google Shape;151;p20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idx="1" type="body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>
                <a:solidFill>
                  <a:schemeClr val="dk2"/>
                </a:solidFill>
              </a:defRPr>
            </a:lvl2pPr>
            <a:lvl3pPr indent="-3111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4" name="Google Shape;154;p21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5" name="Google Shape;155;p21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6" name="Google Shape;156;p21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7" name="Google Shape;157;p21"/>
          <p:cNvSpPr txBox="1"/>
          <p:nvPr/>
        </p:nvSpPr>
        <p:spPr>
          <a:xfrm>
            <a:off x="2295188" y="4818750"/>
            <a:ext cx="4716600" cy="3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4"/>
                </a:solidFill>
              </a:rPr>
              <a:t>Yannis Angelis, BE-ABP-LNO Meeting 17-04-2024</a:t>
            </a:r>
            <a:endParaRPr sz="1000">
              <a:solidFill>
                <a:schemeClr val="accent4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0" name="Google Shape;160;p22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1" name="Google Shape;161;p22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idx="1" type="body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>
                <a:solidFill>
                  <a:srgbClr val="171717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305990" y="1820465"/>
            <a:ext cx="4212300" cy="28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3" type="body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6" name="Google Shape;36;p5"/>
          <p:cNvSpPr txBox="1"/>
          <p:nvPr>
            <p:ph idx="4" type="body"/>
          </p:nvPr>
        </p:nvSpPr>
        <p:spPr>
          <a:xfrm>
            <a:off x="4629150" y="1820465"/>
            <a:ext cx="4209000" cy="28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305990" y="1194198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4629149" y="1194198"/>
            <a:ext cx="42090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2" name="Google Shape;52;p7"/>
          <p:cNvSpPr/>
          <p:nvPr>
            <p:ph idx="2" type="pic"/>
          </p:nvPr>
        </p:nvSpPr>
        <p:spPr>
          <a:xfrm>
            <a:off x="305991" y="1079897"/>
            <a:ext cx="8532000" cy="35706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/>
          <p:nvPr>
            <p:ph idx="2" type="pic"/>
          </p:nvPr>
        </p:nvSpPr>
        <p:spPr>
          <a:xfrm>
            <a:off x="0" y="-3949"/>
            <a:ext cx="9144000" cy="4763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5" name="Google Shape;55;p8"/>
          <p:cNvSpPr txBox="1"/>
          <p:nvPr>
            <p:ph idx="1" type="body"/>
          </p:nvPr>
        </p:nvSpPr>
        <p:spPr>
          <a:xfrm>
            <a:off x="6056709" y="-20814"/>
            <a:ext cx="3087300" cy="477810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35000" lIns="135000" spcFirstLastPara="1" rIns="135000" wrap="square" tIns="1350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>
            <p:ph type="title"/>
          </p:nvPr>
        </p:nvSpPr>
        <p:spPr>
          <a:xfrm>
            <a:off x="305992" y="280195"/>
            <a:ext cx="42123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" type="body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2" name="Google Shape;62;p9"/>
          <p:cNvSpPr/>
          <p:nvPr>
            <p:ph idx="2" type="pic"/>
          </p:nvPr>
        </p:nvSpPr>
        <p:spPr>
          <a:xfrm>
            <a:off x="4625579" y="0"/>
            <a:ext cx="4518300" cy="47385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3" name="Google Shape;63;p9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2" name="Google Shape;72;p10"/>
          <p:cNvSpPr/>
          <p:nvPr>
            <p:ph idx="2" type="pic"/>
          </p:nvPr>
        </p:nvSpPr>
        <p:spPr>
          <a:xfrm>
            <a:off x="4625579" y="119419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3" name="Google Shape;73;p10"/>
          <p:cNvSpPr/>
          <p:nvPr>
            <p:ph idx="3" type="pic"/>
          </p:nvPr>
        </p:nvSpPr>
        <p:spPr>
          <a:xfrm>
            <a:off x="4625579" y="297727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0.xml"/><Relationship Id="rId22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23" Type="http://schemas.openxmlformats.org/officeDocument/2006/relationships/theme" Target="../theme/theme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slideLayout" Target="../slideLayouts/slideLayout18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1" i="0" sz="2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  <a:defRPr b="1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115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" name="Google Shape;10;p1"/>
          <p:cNvSpPr txBox="1"/>
          <p:nvPr>
            <p:ph idx="11" type="ftr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1" name="Google Shape;11;p1"/>
          <p:cNvCxnSpPr/>
          <p:nvPr/>
        </p:nvCxnSpPr>
        <p:spPr>
          <a:xfrm>
            <a:off x="303053" y="4778102"/>
            <a:ext cx="8535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2" name="Google Shape;12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03052" y="4829306"/>
            <a:ext cx="264335" cy="26057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74">
          <p15:clr>
            <a:srgbClr val="F26B43"/>
          </p15:clr>
        </p15:guide>
        <p15:guide id="2" pos="2880">
          <p15:clr>
            <a:srgbClr val="F26B43"/>
          </p15:clr>
        </p15:guide>
        <p15:guide id="3" pos="5567">
          <p15:clr>
            <a:srgbClr val="F26B43"/>
          </p15:clr>
        </p15:guide>
        <p15:guide id="4" pos="193">
          <p15:clr>
            <a:srgbClr val="F26B43"/>
          </p15:clr>
        </p15:guide>
        <p15:guide id="5" pos="2846">
          <p15:clr>
            <a:srgbClr val="F26B43"/>
          </p15:clr>
        </p15:guide>
        <p15:guide id="6" pos="2914">
          <p15:clr>
            <a:srgbClr val="F26B43"/>
          </p15:clr>
        </p15:guide>
        <p15:guide id="7" pos="3815">
          <p15:clr>
            <a:srgbClr val="F26B43"/>
          </p15:clr>
        </p15:guide>
        <p15:guide id="8" pos="3748">
          <p15:clr>
            <a:srgbClr val="F26B43"/>
          </p15:clr>
        </p15:guide>
        <p15:guide id="9" pos="2012">
          <p15:clr>
            <a:srgbClr val="F26B43"/>
          </p15:clr>
        </p15:guide>
        <p15:guide id="10" pos="1945">
          <p15:clr>
            <a:srgbClr val="F26B43"/>
          </p15:clr>
        </p15:guide>
        <p15:guide id="11" orient="horz" pos="2929">
          <p15:clr>
            <a:srgbClr val="F26B43"/>
          </p15:clr>
        </p15:guide>
        <p15:guide id="12" orient="horz" pos="1807">
          <p15:clr>
            <a:srgbClr val="F26B43"/>
          </p15:clr>
        </p15:guide>
        <p15:guide id="13" orient="horz" pos="685">
          <p15:clr>
            <a:srgbClr val="F26B43"/>
          </p15:clr>
        </p15:guide>
        <p15:guide id="14" orient="horz" pos="752">
          <p15:clr>
            <a:srgbClr val="F26B43"/>
          </p15:clr>
        </p15:guide>
        <p15:guide id="15" orient="horz" pos="1875">
          <p15:clr>
            <a:srgbClr val="F26B43"/>
          </p15:clr>
        </p15:guide>
        <p15:guide id="16" pos="4734">
          <p15:clr>
            <a:srgbClr val="F26B43"/>
          </p15:clr>
        </p15:guide>
        <p15:guide id="17" pos="46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3"/>
          <p:cNvSpPr txBox="1"/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LHC Vertical Dispersion and MQ powering </a:t>
            </a:r>
            <a:endParaRPr/>
          </a:p>
        </p:txBody>
      </p:sp>
      <p:sp>
        <p:nvSpPr>
          <p:cNvPr id="167" name="Google Shape;167;p23"/>
          <p:cNvSpPr txBox="1"/>
          <p:nvPr>
            <p:ph idx="1" type="subTitle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LNO Section Meeting</a:t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24/05/2024</a:t>
            </a:r>
            <a:endParaRPr/>
          </a:p>
        </p:txBody>
      </p:sp>
      <p:sp>
        <p:nvSpPr>
          <p:cNvPr id="168" name="Google Shape;168;p23"/>
          <p:cNvSpPr txBox="1"/>
          <p:nvPr/>
        </p:nvSpPr>
        <p:spPr>
          <a:xfrm>
            <a:off x="2975550" y="3678075"/>
            <a:ext cx="3192900" cy="6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B7B7B7"/>
                </a:solidFill>
              </a:rPr>
              <a:t>Yannis Angelis</a:t>
            </a:r>
            <a:endParaRPr sz="1600">
              <a:solidFill>
                <a:srgbClr val="B7B7B7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4"/>
          <p:cNvSpPr txBox="1"/>
          <p:nvPr>
            <p:ph type="title"/>
          </p:nvPr>
        </p:nvSpPr>
        <p:spPr>
          <a:xfrm>
            <a:off x="-9" y="-5"/>
            <a:ext cx="8532000" cy="799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plan</a:t>
            </a:r>
            <a:endParaRPr/>
          </a:p>
        </p:txBody>
      </p:sp>
      <p:sp>
        <p:nvSpPr>
          <p:cNvPr id="174" name="Google Shape;174;p24"/>
          <p:cNvSpPr txBox="1"/>
          <p:nvPr>
            <p:ph idx="1" type="body"/>
          </p:nvPr>
        </p:nvSpPr>
        <p:spPr>
          <a:xfrm>
            <a:off x="4931690" y="843598"/>
            <a:ext cx="4212300" cy="3456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-317500" lvl="0" marL="457200" rtl="0" algn="l">
              <a:spcBef>
                <a:spcPts val="800"/>
              </a:spcBef>
              <a:spcAft>
                <a:spcPts val="0"/>
              </a:spcAft>
              <a:buSzPts val="1400"/>
              <a:buChar char="🠞"/>
            </a:pPr>
            <a:r>
              <a:rPr lang="en"/>
              <a:t>Reduce by 5% MQ strength at ARC 56  (specifically the knob connected with MQ.29R5.B2 -&gt; KQD.A56)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🠞"/>
            </a:pPr>
            <a:r>
              <a:rPr lang="en"/>
              <a:t>Compensate with all the other arcs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🠞"/>
            </a:pPr>
            <a:r>
              <a:rPr lang="en"/>
              <a:t>Fill 9627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🠞"/>
            </a:pPr>
            <a:r>
              <a:rPr lang="en"/>
              <a:t>Data:</a:t>
            </a:r>
            <a:endParaRPr/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/user/slops/data/LHC_DATA/OP_DATA/Betabeat/2024-05-14/LHCB1/Measurements/</a:t>
            </a:r>
            <a:endParaRPr/>
          </a:p>
        </p:txBody>
      </p:sp>
      <p:sp>
        <p:nvSpPr>
          <p:cNvPr id="175" name="Google Shape;175;p24"/>
          <p:cNvSpPr txBox="1"/>
          <p:nvPr>
            <p:ph idx="1" type="body"/>
          </p:nvPr>
        </p:nvSpPr>
        <p:spPr>
          <a:xfrm>
            <a:off x="-10" y="960073"/>
            <a:ext cx="4212300" cy="3456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-317500" lvl="0" marL="457200" rtl="0" algn="l">
              <a:spcBef>
                <a:spcPts val="800"/>
              </a:spcBef>
              <a:spcAft>
                <a:spcPts val="0"/>
              </a:spcAft>
              <a:buSzPts val="1400"/>
              <a:buChar char="🠞"/>
            </a:pPr>
            <a:r>
              <a:rPr lang="en"/>
              <a:t>Reduce by 10% MQ strength at ARC 56 (specifically the knob connected with MQ.29R5.B2 -&gt; KQD.A56)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🠞"/>
            </a:pPr>
            <a:r>
              <a:rPr lang="en"/>
              <a:t>Compensate with MQT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76" name="Google Shape;17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4125" y="1970050"/>
            <a:ext cx="4584750" cy="307155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4"/>
          <p:cNvSpPr txBox="1"/>
          <p:nvPr/>
        </p:nvSpPr>
        <p:spPr>
          <a:xfrm>
            <a:off x="24275" y="2092850"/>
            <a:ext cx="3513000" cy="7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</a:rPr>
              <a:t>Not well</a:t>
            </a:r>
            <a:r>
              <a:rPr b="1" lang="en" sz="1600">
                <a:solidFill>
                  <a:srgbClr val="FF0000"/>
                </a:solidFill>
              </a:rPr>
              <a:t> matched knob </a:t>
            </a:r>
            <a:endParaRPr b="1" sz="16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</a:rPr>
              <a:t>-&gt; dump + tune of 59</a:t>
            </a:r>
            <a:endParaRPr/>
          </a:p>
        </p:txBody>
      </p:sp>
      <p:sp>
        <p:nvSpPr>
          <p:cNvPr id="178" name="Google Shape;178;p24"/>
          <p:cNvSpPr txBox="1"/>
          <p:nvPr/>
        </p:nvSpPr>
        <p:spPr>
          <a:xfrm>
            <a:off x="1829350" y="635650"/>
            <a:ext cx="2795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179" name="Google Shape;179;p24"/>
          <p:cNvSpPr txBox="1"/>
          <p:nvPr>
            <p:ph type="title"/>
          </p:nvPr>
        </p:nvSpPr>
        <p:spPr>
          <a:xfrm>
            <a:off x="5635569" y="365098"/>
            <a:ext cx="2996700" cy="4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The measurement</a:t>
            </a:r>
            <a:endParaRPr sz="2200"/>
          </a:p>
        </p:txBody>
      </p:sp>
      <p:sp>
        <p:nvSpPr>
          <p:cNvPr id="180" name="Google Shape;180;p24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5"/>
          <p:cNvSpPr txBox="1"/>
          <p:nvPr>
            <p:ph idx="4294967295" type="title"/>
          </p:nvPr>
        </p:nvSpPr>
        <p:spPr>
          <a:xfrm>
            <a:off x="0" y="-2"/>
            <a:ext cx="8532000" cy="446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Global Dispersion</a:t>
            </a:r>
            <a:endParaRPr/>
          </a:p>
        </p:txBody>
      </p:sp>
      <p:pic>
        <p:nvPicPr>
          <p:cNvPr id="186" name="Google Shape;18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825" y="1540148"/>
            <a:ext cx="8839200" cy="2818107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5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4629" y="276223"/>
            <a:ext cx="6805970" cy="444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6"/>
          <p:cNvSpPr txBox="1"/>
          <p:nvPr/>
        </p:nvSpPr>
        <p:spPr>
          <a:xfrm>
            <a:off x="2678750" y="2763638"/>
            <a:ext cx="3595500" cy="3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93C47D"/>
                </a:solidFill>
              </a:rPr>
              <a:t>‘Correction’</a:t>
            </a:r>
            <a:r>
              <a:rPr lang="en" sz="1600">
                <a:solidFill>
                  <a:srgbClr val="171717"/>
                </a:solidFill>
              </a:rPr>
              <a:t>: kdq trims applied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194" name="Google Shape;194;p26"/>
          <p:cNvSpPr txBox="1"/>
          <p:nvPr>
            <p:ph idx="4294967295" type="title"/>
          </p:nvPr>
        </p:nvSpPr>
        <p:spPr>
          <a:xfrm>
            <a:off x="0" y="-2"/>
            <a:ext cx="8532000" cy="446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Extracted from BetaBeat SBS</a:t>
            </a:r>
            <a:endParaRPr/>
          </a:p>
        </p:txBody>
      </p:sp>
      <p:sp>
        <p:nvSpPr>
          <p:cNvPr id="195" name="Google Shape;195;p26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6" name="Google Shape;196;p26"/>
          <p:cNvSpPr txBox="1"/>
          <p:nvPr/>
        </p:nvSpPr>
        <p:spPr>
          <a:xfrm>
            <a:off x="48000" y="2004050"/>
            <a:ext cx="3039300" cy="10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71717"/>
                </a:solidFill>
              </a:rPr>
              <a:t>For completeness we should also use a model with the MQ trims applied</a:t>
            </a:r>
            <a:endParaRPr b="1" sz="16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9225" y="276225"/>
            <a:ext cx="6874776" cy="4452674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7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3" name="Google Shape;203;p27"/>
          <p:cNvSpPr txBox="1"/>
          <p:nvPr>
            <p:ph idx="4294967295" type="title"/>
          </p:nvPr>
        </p:nvSpPr>
        <p:spPr>
          <a:xfrm>
            <a:off x="0" y="-2"/>
            <a:ext cx="8532000" cy="446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Extracted from BetaBeat SBS</a:t>
            </a:r>
            <a:endParaRPr/>
          </a:p>
        </p:txBody>
      </p:sp>
      <p:cxnSp>
        <p:nvCxnSpPr>
          <p:cNvPr id="204" name="Google Shape;204;p27"/>
          <p:cNvCxnSpPr/>
          <p:nvPr/>
        </p:nvCxnSpPr>
        <p:spPr>
          <a:xfrm>
            <a:off x="655050" y="1921525"/>
            <a:ext cx="1567200" cy="190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5" name="Google Shape;205;p27"/>
          <p:cNvCxnSpPr/>
          <p:nvPr/>
        </p:nvCxnSpPr>
        <p:spPr>
          <a:xfrm flipH="1" rot="10800000">
            <a:off x="682650" y="1193800"/>
            <a:ext cx="1632000" cy="414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6" name="Google Shape;206;p27"/>
          <p:cNvSpPr txBox="1"/>
          <p:nvPr/>
        </p:nvSpPr>
        <p:spPr>
          <a:xfrm>
            <a:off x="368775" y="3828625"/>
            <a:ext cx="1698300" cy="8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MQ trims in sbs ‘corrections’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207" name="Google Shape;207;p27"/>
          <p:cNvSpPr txBox="1"/>
          <p:nvPr/>
        </p:nvSpPr>
        <p:spPr>
          <a:xfrm>
            <a:off x="2612550" y="2085175"/>
            <a:ext cx="2511600" cy="4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rgbClr val="171717"/>
                </a:solidFill>
              </a:rPr>
              <a:t>Model with trims</a:t>
            </a:r>
            <a:endParaRPr sz="1600" u="sng">
              <a:solidFill>
                <a:srgbClr val="171717"/>
              </a:solidFill>
            </a:endParaRPr>
          </a:p>
        </p:txBody>
      </p:sp>
      <p:sp>
        <p:nvSpPr>
          <p:cNvPr id="208" name="Google Shape;208;p27"/>
          <p:cNvSpPr txBox="1"/>
          <p:nvPr/>
        </p:nvSpPr>
        <p:spPr>
          <a:xfrm>
            <a:off x="0" y="1528500"/>
            <a:ext cx="19215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Reference model</a:t>
            </a:r>
            <a:endParaRPr sz="16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2616" y="446400"/>
            <a:ext cx="7228058" cy="43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8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5" name="Google Shape;215;p28"/>
          <p:cNvSpPr txBox="1"/>
          <p:nvPr>
            <p:ph idx="4294967295" type="title"/>
          </p:nvPr>
        </p:nvSpPr>
        <p:spPr>
          <a:xfrm>
            <a:off x="0" y="-2"/>
            <a:ext cx="8532000" cy="446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Extracted from BetaBeat SBS</a:t>
            </a:r>
            <a:endParaRPr/>
          </a:p>
        </p:txBody>
      </p:sp>
      <p:cxnSp>
        <p:nvCxnSpPr>
          <p:cNvPr id="216" name="Google Shape;216;p28"/>
          <p:cNvCxnSpPr/>
          <p:nvPr/>
        </p:nvCxnSpPr>
        <p:spPr>
          <a:xfrm>
            <a:off x="655050" y="1921525"/>
            <a:ext cx="1567200" cy="190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7" name="Google Shape;217;p28"/>
          <p:cNvCxnSpPr/>
          <p:nvPr/>
        </p:nvCxnSpPr>
        <p:spPr>
          <a:xfrm flipH="1" rot="10800000">
            <a:off x="682650" y="1193800"/>
            <a:ext cx="1632000" cy="414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8" name="Google Shape;218;p28"/>
          <p:cNvSpPr txBox="1"/>
          <p:nvPr/>
        </p:nvSpPr>
        <p:spPr>
          <a:xfrm>
            <a:off x="368775" y="3828625"/>
            <a:ext cx="1698300" cy="8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MQ trims in sbs ‘corrections’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219" name="Google Shape;219;p28"/>
          <p:cNvSpPr txBox="1"/>
          <p:nvPr/>
        </p:nvSpPr>
        <p:spPr>
          <a:xfrm>
            <a:off x="2612550" y="2085169"/>
            <a:ext cx="1837200" cy="4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rgbClr val="171717"/>
                </a:solidFill>
              </a:rPr>
              <a:t>Model with trims</a:t>
            </a:r>
            <a:endParaRPr sz="1600" u="sng">
              <a:solidFill>
                <a:srgbClr val="171717"/>
              </a:solidFill>
            </a:endParaRPr>
          </a:p>
        </p:txBody>
      </p:sp>
      <p:sp>
        <p:nvSpPr>
          <p:cNvPr id="220" name="Google Shape;220;p28"/>
          <p:cNvSpPr txBox="1"/>
          <p:nvPr/>
        </p:nvSpPr>
        <p:spPr>
          <a:xfrm>
            <a:off x="21800" y="626175"/>
            <a:ext cx="2707500" cy="6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</a:rPr>
              <a:t>MQ.29R5.B2: 9 mrad tilt</a:t>
            </a:r>
            <a:endParaRPr b="1" sz="1600">
              <a:solidFill>
                <a:srgbClr val="FF0000"/>
              </a:solidFill>
            </a:endParaRPr>
          </a:p>
        </p:txBody>
      </p:sp>
      <p:sp>
        <p:nvSpPr>
          <p:cNvPr id="221" name="Google Shape;221;p28"/>
          <p:cNvSpPr txBox="1"/>
          <p:nvPr/>
        </p:nvSpPr>
        <p:spPr>
          <a:xfrm>
            <a:off x="0" y="1528500"/>
            <a:ext cx="19215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Reference model</a:t>
            </a:r>
            <a:endParaRPr sz="16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0997" y="366250"/>
            <a:ext cx="7153004" cy="428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29"/>
          <p:cNvSpPr txBox="1"/>
          <p:nvPr>
            <p:ph idx="12" type="sldNum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8" name="Google Shape;228;p29"/>
          <p:cNvSpPr txBox="1"/>
          <p:nvPr>
            <p:ph idx="4294967295" type="title"/>
          </p:nvPr>
        </p:nvSpPr>
        <p:spPr>
          <a:xfrm>
            <a:off x="0" y="-2"/>
            <a:ext cx="8532000" cy="446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Extracted from BetaBeat SBS</a:t>
            </a:r>
            <a:endParaRPr/>
          </a:p>
        </p:txBody>
      </p:sp>
      <p:sp>
        <p:nvSpPr>
          <p:cNvPr id="229" name="Google Shape;229;p29"/>
          <p:cNvSpPr txBox="1"/>
          <p:nvPr/>
        </p:nvSpPr>
        <p:spPr>
          <a:xfrm>
            <a:off x="0" y="1528500"/>
            <a:ext cx="19215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Reference</a:t>
            </a:r>
            <a:r>
              <a:rPr lang="en" sz="1600">
                <a:solidFill>
                  <a:srgbClr val="171717"/>
                </a:solidFill>
              </a:rPr>
              <a:t> model</a:t>
            </a:r>
            <a:endParaRPr sz="1600">
              <a:solidFill>
                <a:srgbClr val="171717"/>
              </a:solidFill>
            </a:endParaRPr>
          </a:p>
        </p:txBody>
      </p:sp>
      <p:cxnSp>
        <p:nvCxnSpPr>
          <p:cNvPr id="230" name="Google Shape;230;p29"/>
          <p:cNvCxnSpPr/>
          <p:nvPr/>
        </p:nvCxnSpPr>
        <p:spPr>
          <a:xfrm>
            <a:off x="655050" y="1921525"/>
            <a:ext cx="1567200" cy="190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1" name="Google Shape;231;p29"/>
          <p:cNvCxnSpPr/>
          <p:nvPr/>
        </p:nvCxnSpPr>
        <p:spPr>
          <a:xfrm flipH="1" rot="10800000">
            <a:off x="682650" y="1193800"/>
            <a:ext cx="1632000" cy="414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2" name="Google Shape;232;p29"/>
          <p:cNvSpPr txBox="1"/>
          <p:nvPr/>
        </p:nvSpPr>
        <p:spPr>
          <a:xfrm>
            <a:off x="368775" y="3828625"/>
            <a:ext cx="1698300" cy="8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71717"/>
                </a:solidFill>
              </a:rPr>
              <a:t>MQ trims in sbs ‘corrections’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233" name="Google Shape;233;p29"/>
          <p:cNvSpPr txBox="1"/>
          <p:nvPr/>
        </p:nvSpPr>
        <p:spPr>
          <a:xfrm>
            <a:off x="2612550" y="2085169"/>
            <a:ext cx="1837200" cy="4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rgbClr val="171717"/>
                </a:solidFill>
              </a:rPr>
              <a:t>Model with trims</a:t>
            </a:r>
            <a:endParaRPr sz="1600" u="sng">
              <a:solidFill>
                <a:srgbClr val="171717"/>
              </a:solidFill>
            </a:endParaRPr>
          </a:p>
        </p:txBody>
      </p:sp>
      <p:sp>
        <p:nvSpPr>
          <p:cNvPr id="234" name="Google Shape;234;p29"/>
          <p:cNvSpPr txBox="1"/>
          <p:nvPr/>
        </p:nvSpPr>
        <p:spPr>
          <a:xfrm>
            <a:off x="21800" y="626175"/>
            <a:ext cx="2707500" cy="6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</a:rPr>
              <a:t>MQ.29R5.B2: 15 mrad tilt</a:t>
            </a:r>
            <a:endParaRPr b="1" sz="1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