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311" r:id="rId3"/>
    <p:sldId id="257" r:id="rId4"/>
    <p:sldId id="258" r:id="rId5"/>
    <p:sldId id="259" r:id="rId6"/>
    <p:sldId id="260" r:id="rId7"/>
    <p:sldId id="28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309" r:id="rId17"/>
    <p:sldId id="270" r:id="rId18"/>
    <p:sldId id="271" r:id="rId19"/>
    <p:sldId id="296" r:id="rId20"/>
    <p:sldId id="297" r:id="rId21"/>
    <p:sldId id="279" r:id="rId22"/>
    <p:sldId id="298" r:id="rId23"/>
    <p:sldId id="299" r:id="rId24"/>
    <p:sldId id="274" r:id="rId25"/>
    <p:sldId id="276" r:id="rId26"/>
    <p:sldId id="300" r:id="rId27"/>
    <p:sldId id="283" r:id="rId28"/>
    <p:sldId id="284" r:id="rId29"/>
    <p:sldId id="288" r:id="rId30"/>
    <p:sldId id="301" r:id="rId31"/>
    <p:sldId id="305" r:id="rId32"/>
    <p:sldId id="302" r:id="rId33"/>
    <p:sldId id="303" r:id="rId34"/>
    <p:sldId id="304" r:id="rId35"/>
    <p:sldId id="308" r:id="rId36"/>
    <p:sldId id="280" r:id="rId37"/>
    <p:sldId id="278" r:id="rId38"/>
    <p:sldId id="307" r:id="rId39"/>
    <p:sldId id="306" r:id="rId40"/>
    <p:sldId id="294" r:id="rId41"/>
  </p:sldIdLst>
  <p:sldSz cx="12192000" cy="6858000"/>
  <p:notesSz cx="7559675" cy="10691813"/>
  <p:defaultTextStyle>
    <a:defPPr>
      <a:defRPr lang="en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C938B32-C873-417D-BBC6-45CC69F2DA82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i-FI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F318046-AAF9-4F0E-B54E-96B4E67080F7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i-FI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4FF8D25-4BCC-4DF3-9E34-15E1AC2C4142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i-FI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BC6C17D-1297-46AF-BC44-4A5E8D5704F0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3810C9C-765F-6076-FE14-40B5CE97A7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9BE29A6D-22F1-734B-4FE9-D916023CE0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04E6CF7C-017D-3BD1-E8BC-EEB8AB4D2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26.10.2023</a:t>
            </a:r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1F3B097B-5E8E-2051-A451-BBA2E36DA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56E137A2-BBDB-868E-1BBB-D0A2F651B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5493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7BBE7A0-672E-A8B4-E508-8034BFFFE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D13E66B4-E07F-B7B7-FAE0-40C371343C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623BC5AB-5981-33A0-3395-E349A583E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26.10.2023</a:t>
            </a:r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6432EDA3-CD57-4EF8-FA22-517773D68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C09E7B88-E060-9FC6-D1C1-F14C853EB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43845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i-FI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D676F17-6B27-43A1-947A-C975A49BD385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i-FI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A2EDD83-CF16-4AB0-8DC9-28ED2A01FBD5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i-FI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500F9C8-5D51-46B7-8F7A-4136117042C1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i-FI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EFB1691-44FC-4005-9A5E-0728FEA3CA84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0C39C94-93BE-4BD8-AA9B-9FF609548AE2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i-FI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A2B326E-7F8E-41D0-A39C-C830895D138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i-FI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B39EE7B-18BE-4210-BF8E-E02D9D872ABC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i-FI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AC7C3F5-642C-4BF6-925B-0DE9762836D1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i-FI" sz="6000" b="0" strike="noStrike" spc="-1">
                <a:solidFill>
                  <a:srgbClr val="000000"/>
                </a:solidFill>
                <a:latin typeface="Calibri Light"/>
              </a:rPr>
              <a:t>Muokkaa ots. perustyyl. napsautt.</a:t>
            </a:r>
            <a:endParaRPr lang="fi-FI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lang="fi-FI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fi-FI" sz="1200" b="0" strike="noStrike" spc="-1">
                <a:solidFill>
                  <a:srgbClr val="8B8B8B"/>
                </a:solidFill>
                <a:latin typeface="Calibri"/>
              </a:rPr>
              <a:t> 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ctr">
              <a:buNone/>
            </a:pPr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DDE674B7-5E18-4CBB-80D6-8F234126C7AE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i-FI" sz="2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i-FI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i-FI" sz="1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4" r:id="rId13"/>
    <p:sldLayoutId id="214748367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8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7/JHEP11(2018)013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png"/><Relationship Id="rId2" Type="http://schemas.openxmlformats.org/officeDocument/2006/relationships/image" Target="../media/image41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tif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48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yx.jyu.fi/handle/123456789/69664" TargetMode="External"/><Relationship Id="rId5" Type="http://schemas.openxmlformats.org/officeDocument/2006/relationships/hyperlink" Target="https://cds.cern.ch/record/1603472/files/ALICE-TDR-015.pdf" TargetMode="External"/><Relationship Id="rId4" Type="http://schemas.openxmlformats.org/officeDocument/2006/relationships/hyperlink" Target="https://www.youtube.com/watch?v=E5g5lOuJr1M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61.emf"/><Relationship Id="rId7" Type="http://schemas.openxmlformats.org/officeDocument/2006/relationships/image" Target="../media/image63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13.x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62.e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64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kstiruutu 1"/>
          <p:cNvSpPr/>
          <p:nvPr/>
        </p:nvSpPr>
        <p:spPr>
          <a:xfrm>
            <a:off x="4432320" y="3011400"/>
            <a:ext cx="3689280" cy="1918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4800" b="1" strike="noStrike" spc="-1">
                <a:solidFill>
                  <a:srgbClr val="000000"/>
                </a:solidFill>
                <a:latin typeface="Calibri"/>
              </a:rPr>
              <a:t>ALICE -luento </a:t>
            </a:r>
            <a:endParaRPr lang="en-US" sz="4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en-US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GB" sz="3600" b="0" strike="noStrike" spc="-1">
                <a:solidFill>
                  <a:srgbClr val="000000"/>
                </a:solidFill>
                <a:latin typeface="Calibri"/>
              </a:rPr>
              <a:t>Maxim Virta</a:t>
            </a:r>
            <a:endParaRPr lang="en-US" sz="3600" b="0" strike="noStrike" spc="-1">
              <a:latin typeface="Arial"/>
            </a:endParaRPr>
          </a:p>
        </p:txBody>
      </p:sp>
      <p:pic>
        <p:nvPicPr>
          <p:cNvPr id="83" name="Kuva 4" descr="Kuva, joka sisältää kohteen Fontti, teksti, logo, Grafiikka&#10;&#10;Kuvaus luotu automaattisesti"/>
          <p:cNvPicPr/>
          <p:nvPr/>
        </p:nvPicPr>
        <p:blipFill>
          <a:blip r:embed="rId2"/>
          <a:stretch/>
        </p:blipFill>
        <p:spPr>
          <a:xfrm>
            <a:off x="267480" y="612360"/>
            <a:ext cx="4602960" cy="1070280"/>
          </a:xfrm>
          <a:prstGeom prst="rect">
            <a:avLst/>
          </a:prstGeom>
          <a:ln w="0">
            <a:noFill/>
          </a:ln>
        </p:spPr>
      </p:pic>
      <p:pic>
        <p:nvPicPr>
          <p:cNvPr id="84" name="Picture 7" descr="HIP.pdf"/>
          <p:cNvPicPr/>
          <p:nvPr/>
        </p:nvPicPr>
        <p:blipFill>
          <a:blip r:embed="rId3"/>
          <a:stretch/>
        </p:blipFill>
        <p:spPr>
          <a:xfrm>
            <a:off x="10373760" y="428760"/>
            <a:ext cx="1497600" cy="1367280"/>
          </a:xfrm>
          <a:prstGeom prst="rect">
            <a:avLst/>
          </a:prstGeom>
          <a:ln w="0">
            <a:noFill/>
          </a:ln>
        </p:spPr>
      </p:pic>
      <p:pic>
        <p:nvPicPr>
          <p:cNvPr id="85" name="Picture 9" descr="jy_text_500.png"/>
          <p:cNvPicPr/>
          <p:nvPr/>
        </p:nvPicPr>
        <p:blipFill>
          <a:blip r:embed="rId4"/>
          <a:stretch/>
        </p:blipFill>
        <p:spPr>
          <a:xfrm>
            <a:off x="7605720" y="466560"/>
            <a:ext cx="2263680" cy="1216440"/>
          </a:xfrm>
          <a:prstGeom prst="rect">
            <a:avLst/>
          </a:prstGeom>
          <a:ln w="0">
            <a:noFill/>
          </a:ln>
        </p:spPr>
      </p:pic>
      <p:pic>
        <p:nvPicPr>
          <p:cNvPr id="86" name="Kuva 7" descr="Kuva, joka sisältää kohteen merkki, lopetus, katu, ruoka&#10;&#10;Kuvaus luotu automaattisesti"/>
          <p:cNvPicPr/>
          <p:nvPr/>
        </p:nvPicPr>
        <p:blipFill>
          <a:blip r:embed="rId5"/>
          <a:stretch/>
        </p:blipFill>
        <p:spPr>
          <a:xfrm>
            <a:off x="5649840" y="494640"/>
            <a:ext cx="1229760" cy="1662120"/>
          </a:xfrm>
          <a:prstGeom prst="rect">
            <a:avLst/>
          </a:prstGeom>
          <a:ln w="0">
            <a:noFill/>
          </a:ln>
        </p:spPr>
      </p:pic>
      <p:sp>
        <p:nvSpPr>
          <p:cNvPr id="87" name="TextBox 86"/>
          <p:cNvSpPr txBox="1"/>
          <p:nvPr/>
        </p:nvSpPr>
        <p:spPr>
          <a:xfrm>
            <a:off x="4272634" y="5784840"/>
            <a:ext cx="3984171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en-US" sz="1800" b="0" strike="noStrike" spc="-1" dirty="0">
                <a:latin typeface="Arial"/>
              </a:rPr>
              <a:t>Finnish High School </a:t>
            </a:r>
            <a:r>
              <a:rPr lang="en-GB" spc="-1" dirty="0">
                <a:latin typeface="Arial"/>
              </a:rPr>
              <a:t>P</a:t>
            </a:r>
            <a:r>
              <a:rPr lang="en-GB" sz="1800" b="0" strike="noStrike" spc="-1" dirty="0">
                <a:latin typeface="Arial"/>
              </a:rPr>
              <a:t>rogramme</a:t>
            </a:r>
          </a:p>
          <a:p>
            <a:pPr algn="ctr">
              <a:buNone/>
            </a:pPr>
            <a:r>
              <a:rPr lang="en-US" sz="1800" b="0" strike="noStrike" spc="-1" dirty="0">
                <a:latin typeface="Arial"/>
              </a:rPr>
              <a:t>CERN, 01.11.2024</a:t>
            </a:r>
          </a:p>
        </p:txBody>
      </p: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E3F6FB9-1928-4509-AA99-0B7280551595}" type="slidenum">
              <a:rPr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17" descr="QM_potential_r0"/>
          <p:cNvPicPr/>
          <p:nvPr/>
        </p:nvPicPr>
        <p:blipFill>
          <a:blip r:embed="rId2"/>
          <a:stretch/>
        </p:blipFill>
        <p:spPr>
          <a:xfrm>
            <a:off x="7697880" y="4270320"/>
            <a:ext cx="3539880" cy="2474640"/>
          </a:xfrm>
          <a:prstGeom prst="rect">
            <a:avLst/>
          </a:prstGeom>
          <a:ln w="9525">
            <a:solidFill>
              <a:srgbClr val="000000"/>
            </a:solidFill>
            <a:miter/>
          </a:ln>
        </p:spPr>
      </p:pic>
      <p:pic>
        <p:nvPicPr>
          <p:cNvPr id="115" name="Picture 3" descr="Screen shot 2010-09-05 at 23.00.05.png"/>
          <p:cNvPicPr/>
          <p:nvPr/>
        </p:nvPicPr>
        <p:blipFill>
          <a:blip r:embed="rId3"/>
          <a:stretch/>
        </p:blipFill>
        <p:spPr>
          <a:xfrm>
            <a:off x="2338920" y="4039560"/>
            <a:ext cx="4947120" cy="2755800"/>
          </a:xfrm>
          <a:prstGeom prst="rect">
            <a:avLst/>
          </a:prstGeom>
          <a:ln w="0">
            <a:noFill/>
          </a:ln>
        </p:spPr>
      </p:pic>
      <p:sp>
        <p:nvSpPr>
          <p:cNvPr id="116" name="PlaceHolder 1"/>
          <p:cNvSpPr>
            <a:spLocks noGrp="1"/>
          </p:cNvSpPr>
          <p:nvPr>
            <p:ph type="sldNum" idx="7"/>
          </p:nvPr>
        </p:nvSpPr>
        <p:spPr>
          <a:xfrm>
            <a:off x="9299880" y="63799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lang="fi-FI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1E5B5ED-42D1-4D45-AF95-0C840117BB17}" type="slidenum">
              <a:rPr lang="fi-FI" sz="1200" b="0" strike="noStrike" spc="-1">
                <a:solidFill>
                  <a:srgbClr val="8B8B8B"/>
                </a:solidFill>
                <a:latin typeface="Calibri"/>
              </a:rPr>
              <a:t>10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117" name="TextBox 1"/>
          <p:cNvSpPr/>
          <p:nvPr/>
        </p:nvSpPr>
        <p:spPr>
          <a:xfrm>
            <a:off x="344520" y="165240"/>
            <a:ext cx="10873800" cy="533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2800" b="1" strike="noStrike" spc="-1">
                <a:solidFill>
                  <a:srgbClr val="000000"/>
                </a:solidFill>
                <a:latin typeface="Calibri"/>
              </a:rPr>
              <a:t>“Normaaleissa” olosuhteissa kvarkit ovat kahliutuneet hadronien sisään:</a:t>
            </a:r>
            <a:endParaRPr lang="en-US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US" sz="2400" b="1" strike="noStrike" spc="-1">
                <a:solidFill>
                  <a:srgbClr val="000000"/>
                </a:solidFill>
                <a:latin typeface="Calibri"/>
              </a:rPr>
              <a:t>Hadronit</a:t>
            </a: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 = </a:t>
            </a:r>
            <a:r>
              <a:rPr lang="en-US" sz="2400" b="1" strike="noStrike" spc="-1">
                <a:solidFill>
                  <a:srgbClr val="FF0000"/>
                </a:solidFill>
                <a:latin typeface="Calibri"/>
              </a:rPr>
              <a:t>baryonit</a:t>
            </a:r>
            <a:r>
              <a:rPr lang="en-US" sz="2400" b="0" strike="noStrike" spc="-1">
                <a:solidFill>
                  <a:srgbClr val="FF0000"/>
                </a:solidFill>
                <a:latin typeface="Calibri"/>
              </a:rPr>
              <a:t> </a:t>
            </a: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+ </a:t>
            </a:r>
            <a:r>
              <a:rPr lang="en-US" sz="2400" b="1" strike="noStrike" spc="-1">
                <a:solidFill>
                  <a:srgbClr val="0000FF"/>
                </a:solidFill>
                <a:latin typeface="Calibri"/>
              </a:rPr>
              <a:t>mesonit</a:t>
            </a: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, tunnetaan yli 300 kpl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(Anti-)</a:t>
            </a:r>
            <a:r>
              <a:rPr lang="en-US" sz="2400" b="1" strike="noStrike" spc="-1">
                <a:solidFill>
                  <a:srgbClr val="FF0000"/>
                </a:solidFill>
                <a:latin typeface="Calibri"/>
              </a:rPr>
              <a:t>Baryonit</a:t>
            </a: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 = kolmen (anti-)kvarkin sidottuja tiloja, esimerkiksi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US" sz="2400" b="1" strike="noStrike" spc="-1">
                <a:solidFill>
                  <a:srgbClr val="0000FF"/>
                </a:solidFill>
                <a:latin typeface="Calibri"/>
              </a:rPr>
              <a:t>Mesonit</a:t>
            </a: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 = kvarkin ja anti-kvarkin sidottuja tiloja, esimerkiksi: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Kahliutuminen 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skemaattisesti:</a:t>
            </a:r>
            <a:endParaRPr lang="en-US" sz="2400" b="0" strike="noStrike" spc="-1">
              <a:latin typeface="Arial"/>
            </a:endParaRPr>
          </a:p>
        </p:txBody>
      </p:sp>
      <p:graphicFrame>
        <p:nvGraphicFramePr>
          <p:cNvPr id="118" name="Object 1"/>
          <p:cNvGraphicFramePr/>
          <p:nvPr/>
        </p:nvGraphicFramePr>
        <p:xfrm>
          <a:off x="838080" y="2352240"/>
          <a:ext cx="9137160" cy="600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0" imgH="0" progId="">
                  <p:embed/>
                </p:oleObj>
              </mc:Choice>
              <mc:Fallback>
                <p:oleObj r:id="rId4" imgW="0" imgH="0" progId="">
                  <p:embed/>
                  <p:pic>
                    <p:nvPicPr>
                      <p:cNvPr id="119" name="Object 1"/>
                      <p:cNvPicPr/>
                      <p:nvPr/>
                    </p:nvPicPr>
                    <p:blipFill>
                      <a:blip r:embed="rId5"/>
                      <a:stretch/>
                    </p:blipFill>
                    <p:spPr>
                      <a:xfrm>
                        <a:off x="838080" y="2352240"/>
                        <a:ext cx="9137160" cy="60084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" name="Object 2"/>
          <p:cNvGraphicFramePr/>
          <p:nvPr/>
        </p:nvGraphicFramePr>
        <p:xfrm>
          <a:off x="838080" y="3594240"/>
          <a:ext cx="10009440" cy="600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0" imgH="0" progId="">
                  <p:embed/>
                </p:oleObj>
              </mc:Choice>
              <mc:Fallback>
                <p:oleObj r:id="rId6" imgW="0" imgH="0" progId="">
                  <p:embed/>
                  <p:pic>
                    <p:nvPicPr>
                      <p:cNvPr id="121" name="Object 2"/>
                      <p:cNvPicPr/>
                      <p:nvPr/>
                    </p:nvPicPr>
                    <p:blipFill>
                      <a:blip r:embed="rId7"/>
                      <a:stretch/>
                    </p:blipFill>
                    <p:spPr>
                      <a:xfrm>
                        <a:off x="838080" y="3594240"/>
                        <a:ext cx="10009440" cy="60084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icture 6" descr="Plasma"/>
          <p:cNvPicPr/>
          <p:nvPr/>
        </p:nvPicPr>
        <p:blipFill>
          <a:blip r:embed="rId2"/>
          <a:stretch/>
        </p:blipFill>
        <p:spPr>
          <a:xfrm>
            <a:off x="1799640" y="576000"/>
            <a:ext cx="8709480" cy="6199560"/>
          </a:xfrm>
          <a:prstGeom prst="rect">
            <a:avLst/>
          </a:prstGeom>
          <a:ln w="0">
            <a:noFill/>
          </a:ln>
        </p:spPr>
      </p:pic>
      <p:sp>
        <p:nvSpPr>
          <p:cNvPr id="124" name="Text Box 1"/>
          <p:cNvSpPr/>
          <p:nvPr/>
        </p:nvSpPr>
        <p:spPr>
          <a:xfrm>
            <a:off x="2038320" y="5548680"/>
            <a:ext cx="4624920" cy="82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i-FI" sz="2400" b="1" strike="noStrike" spc="-1">
                <a:solidFill>
                  <a:srgbClr val="FFFFFF"/>
                </a:solidFill>
                <a:latin typeface="Arial"/>
                <a:ea typeface="ＭＳ Ｐゴシック"/>
              </a:rPr>
              <a:t>Nukleonit eivät ole</a:t>
            </a:r>
            <a:endParaRPr lang="en-US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i-FI" sz="2400" b="1" strike="noStrike" spc="-1">
                <a:solidFill>
                  <a:srgbClr val="FFFFFF"/>
                </a:solidFill>
                <a:latin typeface="Arial"/>
                <a:ea typeface="ＭＳ Ｐゴシック"/>
              </a:rPr>
              <a:t>”kovakuorisia biljardipalloja”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125" name="Text Box 2"/>
          <p:cNvSpPr/>
          <p:nvPr/>
        </p:nvSpPr>
        <p:spPr>
          <a:xfrm>
            <a:off x="5494680" y="1899720"/>
            <a:ext cx="1168560" cy="394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i-FI" sz="2000" b="0" strike="noStrike" spc="-1">
                <a:solidFill>
                  <a:srgbClr val="FFFFFF"/>
                </a:solidFill>
                <a:latin typeface="Arial"/>
                <a:ea typeface="ＭＳ Ｐゴシック"/>
              </a:rPr>
              <a:t>Puristus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126" name="Text Box 3"/>
          <p:cNvSpPr/>
          <p:nvPr/>
        </p:nvSpPr>
        <p:spPr>
          <a:xfrm>
            <a:off x="2006640" y="3777480"/>
            <a:ext cx="3711600" cy="1004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i-FI" sz="2000" b="0" strike="noStrike" spc="-1">
                <a:solidFill>
                  <a:srgbClr val="FFFFFF"/>
                </a:solidFill>
                <a:latin typeface="Arial"/>
                <a:ea typeface="ＭＳ Ｐゴシック"/>
              </a:rPr>
              <a:t>Nukleonitiheys kultaytimessä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fi-FI" sz="2000" b="0" strike="noStrike" spc="-1">
                <a:solidFill>
                  <a:srgbClr val="FFFFFF"/>
                </a:solidFill>
                <a:latin typeface="Arial"/>
                <a:ea typeface="ＭＳ Ｐゴシック"/>
              </a:rPr>
              <a:t> n ~ 200 kpl / [4/3 π (6.5 fm)</a:t>
            </a:r>
            <a:r>
              <a:rPr lang="fi-FI" sz="2000" b="0" strike="noStrike" spc="-1" baseline="30000">
                <a:solidFill>
                  <a:srgbClr val="FFFFFF"/>
                </a:solidFill>
                <a:latin typeface="Arial"/>
                <a:ea typeface="ＭＳ Ｐゴシック"/>
              </a:rPr>
              <a:t>3</a:t>
            </a:r>
            <a:r>
              <a:rPr lang="fi-FI" sz="2000" b="0" strike="noStrike" spc="-1">
                <a:solidFill>
                  <a:srgbClr val="FFFFFF"/>
                </a:solidFill>
                <a:latin typeface="Arial"/>
                <a:ea typeface="ＭＳ Ｐゴシック"/>
              </a:rPr>
              <a:t>]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fi-FI" sz="2000" b="0" strike="noStrike" spc="-1">
                <a:solidFill>
                  <a:srgbClr val="FFFFFF"/>
                </a:solidFill>
                <a:latin typeface="Arial"/>
                <a:ea typeface="ＭＳ Ｐゴシック"/>
              </a:rPr>
              <a:t>    ~ 0.17 kpl / fm</a:t>
            </a:r>
            <a:r>
              <a:rPr lang="fi-FI" sz="2000" b="0" strike="noStrike" spc="-1" baseline="30000">
                <a:solidFill>
                  <a:srgbClr val="FFFFFF"/>
                </a:solidFill>
                <a:latin typeface="Arial"/>
                <a:ea typeface="ＭＳ Ｐゴシック"/>
              </a:rPr>
              <a:t>3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127" name="Text Box 4"/>
          <p:cNvSpPr/>
          <p:nvPr/>
        </p:nvSpPr>
        <p:spPr>
          <a:xfrm>
            <a:off x="8598240" y="3744720"/>
            <a:ext cx="1821240" cy="394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i-FI" sz="2000" b="0" strike="noStrike" spc="-1">
                <a:solidFill>
                  <a:srgbClr val="FFFFFF"/>
                </a:solidFill>
                <a:latin typeface="Arial"/>
                <a:ea typeface="ＭＳ Ｐゴシック"/>
              </a:rPr>
              <a:t>n ~ 1 kpl / fm</a:t>
            </a:r>
            <a:r>
              <a:rPr lang="fi-FI" sz="2000" b="0" strike="noStrike" spc="-1" baseline="30000">
                <a:solidFill>
                  <a:srgbClr val="FFFFFF"/>
                </a:solidFill>
                <a:latin typeface="Arial"/>
                <a:ea typeface="ＭＳ Ｐゴシック"/>
              </a:rPr>
              <a:t>3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128" name="Text Box 9"/>
          <p:cNvSpPr/>
          <p:nvPr/>
        </p:nvSpPr>
        <p:spPr>
          <a:xfrm>
            <a:off x="5231520" y="937800"/>
            <a:ext cx="358128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i-FI" sz="1600" b="1" strike="noStrike" spc="-1">
                <a:solidFill>
                  <a:srgbClr val="FFFF00"/>
                </a:solidFill>
                <a:latin typeface="Arial"/>
                <a:ea typeface="ＭＳ Ｐゴシック"/>
              </a:rPr>
              <a:t>(Toisinaan nimitys ”kvarkkiaine”)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CD19087-A83A-4030-A373-A9C2B7BCA6AA}" type="slidenum"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Picture 4"/>
          <p:cNvPicPr/>
          <p:nvPr/>
        </p:nvPicPr>
        <p:blipFill>
          <a:blip r:embed="rId2"/>
          <a:stretch/>
        </p:blipFill>
        <p:spPr>
          <a:xfrm>
            <a:off x="5536440" y="1761120"/>
            <a:ext cx="6328080" cy="4858920"/>
          </a:xfrm>
          <a:prstGeom prst="rect">
            <a:avLst/>
          </a:prstGeom>
          <a:ln w="0">
            <a:noFill/>
          </a:ln>
        </p:spPr>
      </p:pic>
      <p:pic>
        <p:nvPicPr>
          <p:cNvPr id="130" name="Picture 8"/>
          <p:cNvPicPr/>
          <p:nvPr/>
        </p:nvPicPr>
        <p:blipFill>
          <a:blip r:embed="rId3"/>
          <a:stretch/>
        </p:blipFill>
        <p:spPr>
          <a:xfrm>
            <a:off x="327240" y="1482840"/>
            <a:ext cx="3764520" cy="1400400"/>
          </a:xfrm>
          <a:prstGeom prst="rect">
            <a:avLst/>
          </a:prstGeom>
          <a:ln w="0"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1" name="Tekstiruutu 40"/>
              <p:cNvSpPr/>
              <p:nvPr/>
            </p:nvSpPr>
            <p:spPr>
              <a:xfrm>
                <a:off x="1466640" y="230760"/>
                <a:ext cx="9390817" cy="952653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fi-FI" sz="3200" b="1" strike="noStrike" spc="-1" dirty="0">
                    <a:solidFill>
                      <a:srgbClr val="000000"/>
                    </a:solidFill>
                    <a:latin typeface="Calibri"/>
                  </a:rPr>
                  <a:t>Kvarkki-gluoniplasma = aineen 5. olomuoto</a:t>
                </a:r>
                <a:endParaRPr lang="en-US" sz="3200" b="0" strike="noStrike" spc="-1" dirty="0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r>
                  <a:rPr lang="fi-FI" sz="2400" b="0" strike="noStrike" spc="-1" dirty="0">
                    <a:solidFill>
                      <a:srgbClr val="000000"/>
                    </a:solidFill>
                    <a:latin typeface="Calibri"/>
                  </a:rPr>
                  <a:t>QCD ennustaa: olomuoto muuttuu, kun </a:t>
                </a:r>
                <a14:m>
                  <m:oMath xmlns:m="http://schemas.openxmlformats.org/officeDocument/2006/math">
                    <m:r>
                      <a:rPr lang="fi-FI" sz="2400" b="0" i="1" strike="noStrike" spc="-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fi-FI" sz="2400" b="0" i="1" strike="noStrike" spc="-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&gt; </m:t>
                    </m:r>
                    <m:r>
                      <a:rPr lang="fi-FI" sz="2400" b="0" i="1" strike="noStrike" spc="-1" dirty="0" err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fi-FI" sz="2400" b="0" i="1" strike="noStrike" spc="-1" baseline="-25000" dirty="0" err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fi-FI" sz="2400" b="0" i="1" strike="noStrike" spc="-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~ 2 </m:t>
                    </m:r>
                    <m:r>
                      <a:rPr lang="fi-FI" sz="2400" b="0" i="1" strike="noStrike" spc="-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fi-FI" sz="2400" b="0" i="1" strike="noStrike" spc="-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1012 </m:t>
                    </m:r>
                    <m:r>
                      <a:rPr lang="fi-FI" sz="2400" b="0" i="1" strike="noStrike" spc="-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fi-FI" sz="2400" b="0" i="1" strike="noStrike" spc="-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~ 150 </m:t>
                    </m:r>
                  </m:oMath>
                </a14:m>
                <a:r>
                  <a:rPr lang="fi-FI" sz="2400" b="0" strike="noStrike" spc="-1" dirty="0" err="1">
                    <a:solidFill>
                      <a:srgbClr val="000000"/>
                    </a:solidFill>
                    <a:latin typeface="Calibri"/>
                  </a:rPr>
                  <a:t>MeV</a:t>
                </a:r>
                <a:endParaRPr lang="en-US" sz="2400" b="0" strike="noStrike" spc="-1" dirty="0">
                  <a:latin typeface="Arial"/>
                </a:endParaRPr>
              </a:p>
            </p:txBody>
          </p:sp>
        </mc:Choice>
        <mc:Fallback xmlns="">
          <p:sp>
            <p:nvSpPr>
              <p:cNvPr id="131" name="Tekstiruutu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6640" y="230760"/>
                <a:ext cx="9390817" cy="952653"/>
              </a:xfrm>
              <a:prstGeom prst="rect">
                <a:avLst/>
              </a:prstGeom>
              <a:blipFill>
                <a:blip r:embed="rId4"/>
                <a:stretch>
                  <a:fillRect l="-1688" t="-7692" r="-65" b="-14103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2" name="Tekstiruutu 41"/>
              <p:cNvSpPr/>
              <p:nvPr/>
            </p:nvSpPr>
            <p:spPr>
              <a:xfrm>
                <a:off x="446400" y="3070440"/>
                <a:ext cx="5112146" cy="3414866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fi-FI" sz="2400" b="0" strike="noStrike" spc="-1" dirty="0">
                    <a:solidFill>
                      <a:srgbClr val="000000"/>
                    </a:solidFill>
                    <a:latin typeface="Calibri"/>
                  </a:rPr>
                  <a:t>Relativistinen massattomien hiukkasten</a:t>
                </a:r>
                <a:endParaRPr lang="en-US" sz="2400" b="0" strike="noStrike" spc="-1" dirty="0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r>
                  <a:rPr lang="fi-FI" sz="2400" b="0" strike="noStrike" spc="-1" dirty="0">
                    <a:solidFill>
                      <a:srgbClr val="000000"/>
                    </a:solidFill>
                    <a:latin typeface="Calibri"/>
                  </a:rPr>
                  <a:t>ideaalikaasun energiatiheys</a:t>
                </a:r>
                <a:endParaRPr lang="en-US" sz="2400" b="0" strike="noStrike" spc="-1" dirty="0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endParaRPr lang="en-US" sz="2400" b="0" strike="noStrike" spc="-1" dirty="0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r>
                  <a:rPr lang="fi-FI" sz="2400" b="0" strike="noStrike" spc="-1" dirty="0">
                    <a:solidFill>
                      <a:srgbClr val="000000"/>
                    </a:solidFill>
                    <a:latin typeface="Calibri"/>
                  </a:rPr>
                  <a:t>	</a:t>
                </a:r>
                <a14:m>
                  <m:oMath xmlns:m="http://schemas.openxmlformats.org/officeDocument/2006/math">
                    <m:r>
                      <a:rPr lang="fi-FI" sz="2400" b="0" i="1" strike="noStrike" spc="-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 PL Mingti2L Big5"/>
                      </a:rPr>
                      <m:t>𝜀</m:t>
                    </m:r>
                    <m:r>
                      <a:rPr lang="fi-FI" sz="2400" b="0" i="1" strike="noStrike" spc="-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 PL Mingti2L Big5"/>
                      </a:rPr>
                      <m:t>~</m:t>
                    </m:r>
                  </m:oMath>
                </a14:m>
                <a:r>
                  <a:rPr lang="fi-FI" sz="2400" b="0" strike="noStrike" spc="-1" dirty="0">
                    <a:solidFill>
                      <a:srgbClr val="000000"/>
                    </a:solidFill>
                    <a:latin typeface="Calibri"/>
                    <a:ea typeface="AR PL Mingti2L Big5"/>
                  </a:rPr>
                  <a:t> (</a:t>
                </a:r>
                <a:r>
                  <a:rPr lang="fi-FI" sz="2400" b="0" strike="noStrike" spc="-1" dirty="0" err="1">
                    <a:solidFill>
                      <a:srgbClr val="000000"/>
                    </a:solidFill>
                    <a:latin typeface="Calibri"/>
                    <a:ea typeface="AR PL Mingti2L Big5"/>
                  </a:rPr>
                  <a:t>vap</a:t>
                </a:r>
                <a:r>
                  <a:rPr lang="fi-FI" sz="2400" b="0" strike="noStrike" spc="-1" dirty="0">
                    <a:solidFill>
                      <a:srgbClr val="000000"/>
                    </a:solidFill>
                    <a:latin typeface="Calibri"/>
                    <a:ea typeface="AR PL Mingti2L Big5"/>
                  </a:rPr>
                  <a:t>. </a:t>
                </a:r>
                <a:r>
                  <a:rPr lang="fi-FI" sz="2400" b="0" strike="noStrike" spc="-1" dirty="0" err="1">
                    <a:solidFill>
                      <a:srgbClr val="000000"/>
                    </a:solidFill>
                    <a:latin typeface="Calibri"/>
                    <a:ea typeface="AR PL Mingti2L Big5"/>
                  </a:rPr>
                  <a:t>ast</a:t>
                </a:r>
                <a:r>
                  <a:rPr lang="fi-FI" sz="2400" b="0" strike="noStrike" spc="-1" dirty="0">
                    <a:solidFill>
                      <a:srgbClr val="000000"/>
                    </a:solidFill>
                    <a:latin typeface="Calibri"/>
                    <a:ea typeface="AR PL Mingti2L Big5"/>
                  </a:rPr>
                  <a:t>. Lkm) T⁴</a:t>
                </a:r>
                <a:endParaRPr lang="en-US" sz="2400" b="0" strike="noStrike" spc="-1" dirty="0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endParaRPr lang="en-US" sz="2400" b="0" strike="noStrike" spc="-1" dirty="0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r>
                  <a:rPr lang="fi-FI" sz="2400" b="0" strike="noStrike" spc="-1" dirty="0">
                    <a:solidFill>
                      <a:srgbClr val="000000"/>
                    </a:solidFill>
                    <a:latin typeface="Calibri"/>
                  </a:rPr>
                  <a:t>Paine</a:t>
                </a:r>
                <a:endParaRPr lang="en-US" sz="2400" b="0" strike="noStrike" spc="-1" dirty="0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r>
                  <a:rPr lang="fi-FI" sz="2400" b="0" strike="noStrike" spc="-1" dirty="0">
                    <a:solidFill>
                      <a:srgbClr val="000000"/>
                    </a:solidFill>
                    <a:latin typeface="Calibri"/>
                  </a:rPr>
                  <a:t>		</a:t>
                </a:r>
                <a14:m>
                  <m:oMath xmlns:m="http://schemas.openxmlformats.org/officeDocument/2006/math">
                    <m:r>
                      <a:rPr lang="fi-FI" sz="2400" b="0" i="1" strike="noStrike" spc="-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fi-FI" sz="2400" b="0" i="1" strike="noStrike" spc="-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= </m:t>
                    </m:r>
                    <m:r>
                      <a:rPr lang="fi-FI" sz="2400" b="0" i="1" strike="noStrike" spc="-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 PL Mingti2L Big5"/>
                      </a:rPr>
                      <m:t>𝜀</m:t>
                    </m:r>
                    <m:r>
                      <a:rPr lang="fi-FI" sz="2400" b="0" i="1" strike="noStrike" spc="-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 PL Mingti2L Big5"/>
                      </a:rPr>
                      <m:t>/3</m:t>
                    </m:r>
                  </m:oMath>
                </a14:m>
                <a:endParaRPr lang="en-US" sz="2400" b="0" strike="noStrike" spc="-1" dirty="0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endParaRPr lang="en-US" sz="2400" b="0" strike="noStrike" spc="-1" dirty="0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r>
                  <a:rPr lang="fi-FI" sz="2400" b="0" strike="noStrike" spc="-1" dirty="0">
                    <a:solidFill>
                      <a:srgbClr val="000000"/>
                    </a:solidFill>
                    <a:latin typeface="Calibri"/>
                  </a:rPr>
                  <a:t>Lisäksi aineen entropiatiheys: </a:t>
                </a:r>
                <a14:m>
                  <m:oMath xmlns:m="http://schemas.openxmlformats.org/officeDocument/2006/math">
                    <m:r>
                      <a:rPr lang="fi-FI" sz="2400" b="0" i="1" strike="noStrike" spc="-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fi-FI" sz="2400" b="0" i="1" strike="noStrike" spc="-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~ </m:t>
                    </m:r>
                    <m:r>
                      <a:rPr lang="fi-FI" sz="2400" b="0" i="1" strike="noStrike" spc="-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fi-FI" sz="2400" b="0" i="1" strike="noStrike" spc="-1" baseline="300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en-US" sz="2400" b="0" strike="noStrike" spc="-1" dirty="0">
                  <a:latin typeface="Arial"/>
                </a:endParaRPr>
              </a:p>
            </p:txBody>
          </p:sp>
        </mc:Choice>
        <mc:Fallback xmlns="">
          <p:sp>
            <p:nvSpPr>
              <p:cNvPr id="132" name="Tekstiruutu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400" y="3070440"/>
                <a:ext cx="5112146" cy="3414866"/>
              </a:xfrm>
              <a:prstGeom prst="rect">
                <a:avLst/>
              </a:prstGeom>
              <a:blipFill>
                <a:blip r:embed="rId5"/>
                <a:stretch>
                  <a:fillRect l="-1907" t="-1429" r="-715" b="-3214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62222EC-5189-49B8-8845-A7A2A01B478A}" type="slidenum">
              <a:rPr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Kuva 1" descr="Kuva, joka sisältää kohteen teksti, kuvakaappaus, graafinen suunnittelu&#10;&#10;Kuvaus luotu automaattisesti"/>
          <p:cNvPicPr/>
          <p:nvPr/>
        </p:nvPicPr>
        <p:blipFill>
          <a:blip r:embed="rId2"/>
          <a:stretch/>
        </p:blipFill>
        <p:spPr>
          <a:xfrm>
            <a:off x="1200240" y="1061280"/>
            <a:ext cx="9426240" cy="4625640"/>
          </a:xfrm>
          <a:prstGeom prst="rect">
            <a:avLst/>
          </a:prstGeom>
          <a:ln w="0">
            <a:noFill/>
          </a:ln>
        </p:spPr>
      </p:pic>
      <p:sp>
        <p:nvSpPr>
          <p:cNvPr id="134" name="Kaareutuva nuoli 2"/>
          <p:cNvSpPr/>
          <p:nvPr/>
        </p:nvSpPr>
        <p:spPr>
          <a:xfrm rot="16200000">
            <a:off x="3873240" y="5784120"/>
            <a:ext cx="629280" cy="5922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135" name="Tekstiruutu 4"/>
          <p:cNvSpPr/>
          <p:nvPr/>
        </p:nvSpPr>
        <p:spPr>
          <a:xfrm>
            <a:off x="4572000" y="5943600"/>
            <a:ext cx="3225960" cy="577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3200" b="1" strike="noStrike" spc="-1">
                <a:solidFill>
                  <a:srgbClr val="000000"/>
                </a:solidFill>
                <a:latin typeface="Calibri"/>
              </a:rPr>
              <a:t>QCD faasitransitio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36" name="Tekstiruutu 5"/>
          <p:cNvSpPr/>
          <p:nvPr/>
        </p:nvSpPr>
        <p:spPr>
          <a:xfrm>
            <a:off x="2062800" y="276120"/>
            <a:ext cx="5390280" cy="516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800" b="1" strike="noStrike" spc="-1">
                <a:solidFill>
                  <a:srgbClr val="000000"/>
                </a:solidFill>
                <a:latin typeface="Calibri"/>
              </a:rPr>
              <a:t>Raskasionitörmäytysten motivaatio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A34D05D-3187-4186-8146-CC410D767209}" type="slidenum"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Kuva 3" descr="Kuva, joka sisältää kohteen teksti, kuvakaappaus, kartta, diagrammi&#10;&#10;Kuvaus luotu automaattisesti"/>
          <p:cNvPicPr/>
          <p:nvPr/>
        </p:nvPicPr>
        <p:blipFill>
          <a:blip r:embed="rId2"/>
          <a:stretch/>
        </p:blipFill>
        <p:spPr>
          <a:xfrm>
            <a:off x="756360" y="864360"/>
            <a:ext cx="5851440" cy="5804640"/>
          </a:xfrm>
          <a:prstGeom prst="rect">
            <a:avLst/>
          </a:prstGeom>
          <a:ln w="0">
            <a:noFill/>
          </a:ln>
        </p:spPr>
      </p:pic>
      <p:sp>
        <p:nvSpPr>
          <p:cNvPr id="138" name="Tekstiruutu 4"/>
          <p:cNvSpPr/>
          <p:nvPr/>
        </p:nvSpPr>
        <p:spPr>
          <a:xfrm>
            <a:off x="2058480" y="276120"/>
            <a:ext cx="5391720" cy="516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800" b="1" strike="noStrike" spc="-1">
                <a:solidFill>
                  <a:srgbClr val="000000"/>
                </a:solidFill>
                <a:latin typeface="Calibri"/>
              </a:rPr>
              <a:t>Raskasionitörmäytysten motivaatio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139" name="Tekstiruutu 5"/>
          <p:cNvSpPr/>
          <p:nvPr/>
        </p:nvSpPr>
        <p:spPr>
          <a:xfrm>
            <a:off x="7019280" y="1504440"/>
            <a:ext cx="4400640" cy="1980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400" b="1" strike="noStrike" spc="-1" dirty="0">
                <a:solidFill>
                  <a:srgbClr val="000000"/>
                </a:solidFill>
                <a:latin typeface="Calibri"/>
              </a:rPr>
              <a:t>QGP – </a:t>
            </a:r>
            <a:r>
              <a:rPr lang="en-GB" sz="2400" b="1" strike="noStrike" spc="-1" dirty="0" err="1">
                <a:solidFill>
                  <a:srgbClr val="000000"/>
                </a:solidFill>
                <a:latin typeface="Calibri"/>
              </a:rPr>
              <a:t>suurusluokat</a:t>
            </a:r>
            <a:r>
              <a:rPr lang="en-GB" sz="2400" b="1" strike="noStrike" spc="-1" dirty="0">
                <a:solidFill>
                  <a:srgbClr val="000000"/>
                </a:solidFill>
                <a:latin typeface="Calibri"/>
              </a:rPr>
              <a:t>:</a:t>
            </a:r>
            <a:endParaRPr lang="en-US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0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000" b="0" strike="noStrike" spc="-1" dirty="0" err="1">
                <a:solidFill>
                  <a:srgbClr val="000000"/>
                </a:solidFill>
                <a:latin typeface="Calibri"/>
              </a:rPr>
              <a:t>Lämpötila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</a:rPr>
              <a:t> T</a:t>
            </a:r>
            <a:r>
              <a:rPr lang="en-GB" sz="2000" b="0" strike="noStrike" spc="-1" baseline="-8000" dirty="0">
                <a:solidFill>
                  <a:srgbClr val="000000"/>
                </a:solidFill>
                <a:latin typeface="Calibri"/>
              </a:rPr>
              <a:t>c 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</a:rPr>
              <a:t>~ 150 </a:t>
            </a:r>
            <a:r>
              <a:rPr lang="fi-FI" sz="2000" b="0" strike="noStrike" spc="-1" dirty="0" err="1">
                <a:solidFill>
                  <a:srgbClr val="000000"/>
                </a:solidFill>
                <a:latin typeface="Calibri Light"/>
                <a:ea typeface="Cambria Math"/>
              </a:rPr>
              <a:t>MeV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Cambria Math"/>
              </a:rPr>
              <a:t> ~2000x10⁹ K</a:t>
            </a:r>
            <a:endParaRPr lang="en-US" sz="20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000" b="0" strike="noStrike" spc="-1" dirty="0" err="1">
                <a:solidFill>
                  <a:srgbClr val="000000"/>
                </a:solidFill>
                <a:latin typeface="Calibri"/>
                <a:ea typeface="Cambria Math"/>
              </a:rPr>
              <a:t>Tiheys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Cambria Math"/>
              </a:rPr>
              <a:t> ~1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Calibri"/>
                <a:ea typeface="Cambria Math"/>
              </a:rPr>
              <a:t>nukleoni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Cambria Math"/>
              </a:rPr>
              <a:t> / fm</a:t>
            </a:r>
            <a:r>
              <a:rPr lang="en-GB" sz="2000" b="0" strike="noStrike" spc="-1" baseline="30000" dirty="0">
                <a:solidFill>
                  <a:srgbClr val="000000"/>
                </a:solidFill>
                <a:latin typeface="Calibri"/>
                <a:ea typeface="Cambria Math"/>
              </a:rPr>
              <a:t>3</a:t>
            </a:r>
            <a:endParaRPr lang="en-US" sz="20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000" b="0" strike="noStrike" spc="-1" dirty="0" err="1">
                <a:solidFill>
                  <a:srgbClr val="000000"/>
                </a:solidFill>
                <a:latin typeface="Calibri"/>
                <a:ea typeface="Cambria Math"/>
              </a:rPr>
              <a:t>Energiatiheys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Cambria Math"/>
              </a:rPr>
              <a:t>  ~1 GeV / fm</a:t>
            </a:r>
            <a:r>
              <a:rPr lang="en-GB" sz="2000" b="0" strike="noStrike" spc="-1" baseline="30000" dirty="0">
                <a:solidFill>
                  <a:srgbClr val="000000"/>
                </a:solidFill>
                <a:latin typeface="Calibri"/>
                <a:ea typeface="Cambria Math"/>
              </a:rPr>
              <a:t>3</a:t>
            </a:r>
            <a:endParaRPr lang="en-US" sz="20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000" b="0" strike="noStrike" spc="-1" dirty="0" err="1">
                <a:solidFill>
                  <a:srgbClr val="000000"/>
                </a:solidFill>
                <a:latin typeface="Calibri"/>
                <a:ea typeface="Cambria Math"/>
              </a:rPr>
              <a:t>Aikainen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Cambria Math"/>
              </a:rPr>
              <a:t>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Calibri"/>
                <a:ea typeface="Cambria Math"/>
              </a:rPr>
              <a:t>maailmankaikkeus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Cambria Math"/>
              </a:rPr>
              <a:t> </a:t>
            </a:r>
            <a:r>
              <a:rPr lang="en-GB" sz="2000" b="0" strike="noStrike" spc="-1" dirty="0">
                <a:solidFill>
                  <a:srgbClr val="000000"/>
                </a:solidFill>
                <a:latin typeface="AR PL Mingti2L Big5"/>
                <a:ea typeface="AR PL Mingti2L Big5"/>
              </a:rPr>
              <a:t>τ&lt;10 µ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Cambria Math"/>
              </a:rPr>
              <a:t>s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140" name="Tekstiruutu 6"/>
          <p:cNvSpPr/>
          <p:nvPr/>
        </p:nvSpPr>
        <p:spPr>
          <a:xfrm>
            <a:off x="696240" y="3696840"/>
            <a:ext cx="82404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200" b="1" strike="noStrike" spc="-1">
                <a:solidFill>
                  <a:srgbClr val="FFFFFF"/>
                </a:solidFill>
                <a:latin typeface="Calibri"/>
              </a:rPr>
              <a:t>~150 MeV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3604C30-782D-4785-981D-ABD36D41EB66}" type="slidenum"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fi-FI" sz="4000" b="0" strike="noStrike" spc="-1">
                <a:solidFill>
                  <a:srgbClr val="000000"/>
                </a:solidFill>
                <a:latin typeface="Calibri"/>
              </a:rPr>
              <a:t>Miten tätä voidaan tutkia/havaita?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2EA0281-9248-498E-B568-6F11D7963DB3}" type="slidenum"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B86A1C1F-CA3F-D556-A291-EC5780410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16</a:t>
            </a:fld>
            <a:endParaRPr lang="fi-FI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0890BC86-155D-360B-3B68-5F88E9A7E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321" y="4569468"/>
            <a:ext cx="3057584" cy="2112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6">
            <a:extLst>
              <a:ext uri="{FF2B5EF4-FFF2-40B4-BE49-F238E27FC236}">
                <a16:creationId xmlns:a16="http://schemas.microsoft.com/office/drawing/2014/main" id="{56841022-2D04-B3AD-2518-7FD9D8EB9E0A}"/>
              </a:ext>
            </a:extLst>
          </p:cNvPr>
          <p:cNvGrpSpPr>
            <a:grpSpLocks/>
          </p:cNvGrpSpPr>
          <p:nvPr/>
        </p:nvGrpSpPr>
        <p:grpSpPr bwMode="auto">
          <a:xfrm>
            <a:off x="7020015" y="4320057"/>
            <a:ext cx="3310677" cy="2254901"/>
            <a:chOff x="5791200" y="2362200"/>
            <a:chExt cx="2992571" cy="2033588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26228578-8444-A876-BC64-6E59919ECC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1200" y="2362200"/>
              <a:ext cx="2992571" cy="2033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8">
              <a:extLst>
                <a:ext uri="{FF2B5EF4-FFF2-40B4-BE49-F238E27FC236}">
                  <a16:creationId xmlns:a16="http://schemas.microsoft.com/office/drawing/2014/main" id="{25BE1176-E42E-5244-C33E-471BA70D7935}"/>
                </a:ext>
              </a:extLst>
            </p:cNvPr>
            <p:cNvSpPr/>
            <p:nvPr/>
          </p:nvSpPr>
          <p:spPr>
            <a:xfrm>
              <a:off x="5815014" y="4278313"/>
              <a:ext cx="762034" cy="762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i="1">
                <a:solidFill>
                  <a:srgbClr val="FFFFFF"/>
                </a:solidFill>
                <a:latin typeface="Lucida Sans Unicode" charset="0"/>
                <a:ea typeface="Arial" charset="0"/>
              </a:endParaRPr>
            </a:p>
          </p:txBody>
        </p:sp>
      </p:grpSp>
      <p:grpSp>
        <p:nvGrpSpPr>
          <p:cNvPr id="8" name="Group 274">
            <a:extLst>
              <a:ext uri="{FF2B5EF4-FFF2-40B4-BE49-F238E27FC236}">
                <a16:creationId xmlns:a16="http://schemas.microsoft.com/office/drawing/2014/main" id="{95600CA2-AC58-6353-F08B-4EFF5471999D}"/>
              </a:ext>
            </a:extLst>
          </p:cNvPr>
          <p:cNvGrpSpPr>
            <a:grpSpLocks/>
          </p:cNvGrpSpPr>
          <p:nvPr/>
        </p:nvGrpSpPr>
        <p:grpSpPr bwMode="auto">
          <a:xfrm>
            <a:off x="1417771" y="855678"/>
            <a:ext cx="4016720" cy="3436040"/>
            <a:chOff x="205" y="346"/>
            <a:chExt cx="2287" cy="1952"/>
          </a:xfrm>
        </p:grpSpPr>
        <p:sp>
          <p:nvSpPr>
            <p:cNvPr id="9" name="Line 3">
              <a:extLst>
                <a:ext uri="{FF2B5EF4-FFF2-40B4-BE49-F238E27FC236}">
                  <a16:creationId xmlns:a16="http://schemas.microsoft.com/office/drawing/2014/main" id="{2D473FD8-9785-6D36-4AEA-B287C3D579A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580000">
              <a:off x="995" y="346"/>
              <a:ext cx="0" cy="19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" name="Group 4">
              <a:extLst>
                <a:ext uri="{FF2B5EF4-FFF2-40B4-BE49-F238E27FC236}">
                  <a16:creationId xmlns:a16="http://schemas.microsoft.com/office/drawing/2014/main" id="{B3B4FDDF-D532-1A1C-AA3D-68AF7B5CACAD}"/>
                </a:ext>
              </a:extLst>
            </p:cNvPr>
            <p:cNvGrpSpPr>
              <a:grpSpLocks/>
            </p:cNvGrpSpPr>
            <p:nvPr/>
          </p:nvGrpSpPr>
          <p:grpSpPr bwMode="auto">
            <a:xfrm rot="543536">
              <a:off x="205" y="395"/>
              <a:ext cx="2287" cy="1563"/>
              <a:chOff x="185" y="981"/>
              <a:chExt cx="2287" cy="1563"/>
            </a:xfrm>
          </p:grpSpPr>
          <p:sp>
            <p:nvSpPr>
              <p:cNvPr id="18" name="Freeform 5">
                <a:extLst>
                  <a:ext uri="{FF2B5EF4-FFF2-40B4-BE49-F238E27FC236}">
                    <a16:creationId xmlns:a16="http://schemas.microsoft.com/office/drawing/2014/main" id="{2BF331C1-A2E2-765B-1BBF-95F770E7B48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1893" y="981"/>
                <a:ext cx="253" cy="219"/>
              </a:xfrm>
              <a:custGeom>
                <a:avLst/>
                <a:gdLst>
                  <a:gd name="T0" fmla="*/ 0 w 720"/>
                  <a:gd name="T1" fmla="*/ 0 h 622"/>
                  <a:gd name="T2" fmla="*/ 0 w 720"/>
                  <a:gd name="T3" fmla="*/ 0 h 622"/>
                  <a:gd name="T4" fmla="*/ 0 w 720"/>
                  <a:gd name="T5" fmla="*/ 0 h 622"/>
                  <a:gd name="T6" fmla="*/ 0 w 720"/>
                  <a:gd name="T7" fmla="*/ 0 h 622"/>
                  <a:gd name="T8" fmla="*/ 0 w 720"/>
                  <a:gd name="T9" fmla="*/ 0 h 622"/>
                  <a:gd name="T10" fmla="*/ 0 w 720"/>
                  <a:gd name="T11" fmla="*/ 0 h 622"/>
                  <a:gd name="T12" fmla="*/ 0 w 720"/>
                  <a:gd name="T13" fmla="*/ 0 h 622"/>
                  <a:gd name="T14" fmla="*/ 0 w 720"/>
                  <a:gd name="T15" fmla="*/ 0 h 62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20"/>
                  <a:gd name="T25" fmla="*/ 0 h 622"/>
                  <a:gd name="T26" fmla="*/ 720 w 720"/>
                  <a:gd name="T27" fmla="*/ 622 h 62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20" h="622">
                    <a:moveTo>
                      <a:pt x="430" y="0"/>
                    </a:moveTo>
                    <a:lnTo>
                      <a:pt x="177" y="379"/>
                    </a:lnTo>
                    <a:lnTo>
                      <a:pt x="0" y="379"/>
                    </a:lnTo>
                    <a:lnTo>
                      <a:pt x="168" y="622"/>
                    </a:lnTo>
                    <a:lnTo>
                      <a:pt x="631" y="379"/>
                    </a:lnTo>
                    <a:lnTo>
                      <a:pt x="465" y="382"/>
                    </a:lnTo>
                    <a:lnTo>
                      <a:pt x="720" y="0"/>
                    </a:lnTo>
                    <a:lnTo>
                      <a:pt x="43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miter lim="800000"/>
                <a:headEnd/>
                <a:tailEnd/>
              </a:ln>
              <a:scene3d>
                <a:camera prst="legacyPerspectiveTopRight">
                  <a:rot lat="20099986" lon="21299986" rev="0"/>
                </a:camera>
                <a:lightRig rig="legacyFlat1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9" name="Line 6">
                <a:extLst>
                  <a:ext uri="{FF2B5EF4-FFF2-40B4-BE49-F238E27FC236}">
                    <a16:creationId xmlns:a16="http://schemas.microsoft.com/office/drawing/2014/main" id="{1CBF127D-AAD0-D0FD-6EA2-91704FB569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95" y="1211"/>
                <a:ext cx="438" cy="64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Line 7">
                <a:extLst>
                  <a:ext uri="{FF2B5EF4-FFF2-40B4-BE49-F238E27FC236}">
                    <a16:creationId xmlns:a16="http://schemas.microsoft.com/office/drawing/2014/main" id="{9AFC63D5-394C-2FBD-A935-B7395E65F2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07" y="1211"/>
                <a:ext cx="429" cy="63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Line 8">
                <a:extLst>
                  <a:ext uri="{FF2B5EF4-FFF2-40B4-BE49-F238E27FC236}">
                    <a16:creationId xmlns:a16="http://schemas.microsoft.com/office/drawing/2014/main" id="{F81EE242-4ABE-C4B7-70E3-FE0F4C5B32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2" y="1347"/>
                <a:ext cx="1440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Line 9">
                <a:extLst>
                  <a:ext uri="{FF2B5EF4-FFF2-40B4-BE49-F238E27FC236}">
                    <a16:creationId xmlns:a16="http://schemas.microsoft.com/office/drawing/2014/main" id="{8C0EA4D8-8D7B-5FB5-BC33-D4022EC120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8" y="2027"/>
                <a:ext cx="101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AutoShape 10">
                <a:extLst>
                  <a:ext uri="{FF2B5EF4-FFF2-40B4-BE49-F238E27FC236}">
                    <a16:creationId xmlns:a16="http://schemas.microsoft.com/office/drawing/2014/main" id="{F24C3404-5373-5D50-E8CF-EE9BBAD2AB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" y="1208"/>
                <a:ext cx="2287" cy="1261"/>
              </a:xfrm>
              <a:prstGeom prst="parallelogram">
                <a:avLst>
                  <a:gd name="adj" fmla="val 67289"/>
                </a:avLst>
              </a:prstGeom>
              <a:noFill/>
              <a:ln w="28575">
                <a:solidFill>
                  <a:schemeClr val="fol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1800" i="1"/>
              </a:p>
            </p:txBody>
          </p:sp>
          <p:sp>
            <p:nvSpPr>
              <p:cNvPr id="24" name="Line 11">
                <a:extLst>
                  <a:ext uri="{FF2B5EF4-FFF2-40B4-BE49-F238E27FC236}">
                    <a16:creationId xmlns:a16="http://schemas.microsoft.com/office/drawing/2014/main" id="{35470CA6-DC5A-A8B0-E851-C58BF6A94B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5" y="2197"/>
                <a:ext cx="183" cy="27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Line 12">
                <a:extLst>
                  <a:ext uri="{FF2B5EF4-FFF2-40B4-BE49-F238E27FC236}">
                    <a16:creationId xmlns:a16="http://schemas.microsoft.com/office/drawing/2014/main" id="{DF1F5938-EBEB-F637-9035-54238306F1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08" y="1211"/>
                <a:ext cx="532" cy="79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Freeform 13">
                <a:extLst>
                  <a:ext uri="{FF2B5EF4-FFF2-40B4-BE49-F238E27FC236}">
                    <a16:creationId xmlns:a16="http://schemas.microsoft.com/office/drawing/2014/main" id="{C3E57675-7027-08A9-D46B-BBD43C0CB0B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V="1">
                <a:off x="887" y="1924"/>
                <a:ext cx="178" cy="506"/>
              </a:xfrm>
              <a:custGeom>
                <a:avLst/>
                <a:gdLst>
                  <a:gd name="T0" fmla="*/ 8 w 252"/>
                  <a:gd name="T1" fmla="*/ 57 h 715"/>
                  <a:gd name="T2" fmla="*/ 2 w 252"/>
                  <a:gd name="T3" fmla="*/ 46 h 715"/>
                  <a:gd name="T4" fmla="*/ 1 w 252"/>
                  <a:gd name="T5" fmla="*/ 31 h 715"/>
                  <a:gd name="T6" fmla="*/ 3 w 252"/>
                  <a:gd name="T7" fmla="*/ 18 h 715"/>
                  <a:gd name="T8" fmla="*/ 9 w 252"/>
                  <a:gd name="T9" fmla="*/ 6 h 715"/>
                  <a:gd name="T10" fmla="*/ 15 w 252"/>
                  <a:gd name="T11" fmla="*/ 1 h 715"/>
                  <a:gd name="T12" fmla="*/ 20 w 252"/>
                  <a:gd name="T13" fmla="*/ 15 h 715"/>
                  <a:gd name="T14" fmla="*/ 22 w 252"/>
                  <a:gd name="T15" fmla="*/ 30 h 715"/>
                  <a:gd name="T16" fmla="*/ 21 w 252"/>
                  <a:gd name="T17" fmla="*/ 46 h 715"/>
                  <a:gd name="T18" fmla="*/ 18 w 252"/>
                  <a:gd name="T19" fmla="*/ 57 h 715"/>
                  <a:gd name="T20" fmla="*/ 13 w 252"/>
                  <a:gd name="T21" fmla="*/ 64 h 715"/>
                  <a:gd name="T22" fmla="*/ 8 w 252"/>
                  <a:gd name="T23" fmla="*/ 57 h 71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2"/>
                  <a:gd name="T37" fmla="*/ 0 h 715"/>
                  <a:gd name="T38" fmla="*/ 252 w 252"/>
                  <a:gd name="T39" fmla="*/ 715 h 71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2" h="715">
                    <a:moveTo>
                      <a:pt x="84" y="643"/>
                    </a:moveTo>
                    <a:cubicBezTo>
                      <a:pt x="64" y="611"/>
                      <a:pt x="38" y="568"/>
                      <a:pt x="24" y="519"/>
                    </a:cubicBezTo>
                    <a:cubicBezTo>
                      <a:pt x="10" y="470"/>
                      <a:pt x="0" y="403"/>
                      <a:pt x="1" y="351"/>
                    </a:cubicBezTo>
                    <a:cubicBezTo>
                      <a:pt x="2" y="299"/>
                      <a:pt x="14" y="251"/>
                      <a:pt x="30" y="205"/>
                    </a:cubicBezTo>
                    <a:cubicBezTo>
                      <a:pt x="46" y="159"/>
                      <a:pt x="77" y="106"/>
                      <a:pt x="100" y="73"/>
                    </a:cubicBezTo>
                    <a:cubicBezTo>
                      <a:pt x="123" y="40"/>
                      <a:pt x="163" y="0"/>
                      <a:pt x="166" y="4"/>
                    </a:cubicBezTo>
                    <a:cubicBezTo>
                      <a:pt x="198" y="57"/>
                      <a:pt x="212" y="120"/>
                      <a:pt x="225" y="171"/>
                    </a:cubicBezTo>
                    <a:cubicBezTo>
                      <a:pt x="239" y="226"/>
                      <a:pt x="246" y="280"/>
                      <a:pt x="249" y="337"/>
                    </a:cubicBezTo>
                    <a:cubicBezTo>
                      <a:pt x="252" y="394"/>
                      <a:pt x="249" y="464"/>
                      <a:pt x="241" y="514"/>
                    </a:cubicBezTo>
                    <a:cubicBezTo>
                      <a:pt x="233" y="564"/>
                      <a:pt x="216" y="603"/>
                      <a:pt x="199" y="636"/>
                    </a:cubicBezTo>
                    <a:cubicBezTo>
                      <a:pt x="182" y="669"/>
                      <a:pt x="142" y="715"/>
                      <a:pt x="142" y="712"/>
                    </a:cubicBezTo>
                    <a:cubicBezTo>
                      <a:pt x="142" y="711"/>
                      <a:pt x="104" y="675"/>
                      <a:pt x="84" y="64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Line 14">
                <a:extLst>
                  <a:ext uri="{FF2B5EF4-FFF2-40B4-BE49-F238E27FC236}">
                    <a16:creationId xmlns:a16="http://schemas.microsoft.com/office/drawing/2014/main" id="{D918EA43-EF59-791D-8B6F-2D05811465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92" y="1885"/>
                <a:ext cx="392" cy="58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8" name="Group 15">
                <a:extLst>
                  <a:ext uri="{FF2B5EF4-FFF2-40B4-BE49-F238E27FC236}">
                    <a16:creationId xmlns:a16="http://schemas.microsoft.com/office/drawing/2014/main" id="{FBBF835B-7224-4B06-6AB7-8C7D079F24E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93" y="1091"/>
                <a:ext cx="726" cy="707"/>
                <a:chOff x="4551" y="901"/>
                <a:chExt cx="784" cy="763"/>
              </a:xfrm>
            </p:grpSpPr>
            <p:grpSp>
              <p:nvGrpSpPr>
                <p:cNvPr id="94" name="Group 16">
                  <a:extLst>
                    <a:ext uri="{FF2B5EF4-FFF2-40B4-BE49-F238E27FC236}">
                      <a16:creationId xmlns:a16="http://schemas.microsoft.com/office/drawing/2014/main" id="{117C0807-8904-5094-1D19-438EE933238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551" y="901"/>
                  <a:ext cx="784" cy="763"/>
                  <a:chOff x="4551" y="901"/>
                  <a:chExt cx="784" cy="763"/>
                </a:xfrm>
              </p:grpSpPr>
              <p:sp>
                <p:nvSpPr>
                  <p:cNvPr id="96" name="Oval 17">
                    <a:extLst>
                      <a:ext uri="{FF2B5EF4-FFF2-40B4-BE49-F238E27FC236}">
                        <a16:creationId xmlns:a16="http://schemas.microsoft.com/office/drawing/2014/main" id="{4CDEB114-42DE-D26C-3415-FA3BDA50D7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69" y="902"/>
                    <a:ext cx="749" cy="749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accent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en-US" sz="1800" i="1"/>
                  </a:p>
                </p:txBody>
              </p:sp>
              <p:sp>
                <p:nvSpPr>
                  <p:cNvPr id="97" name="Oval 18">
                    <a:extLst>
                      <a:ext uri="{FF2B5EF4-FFF2-40B4-BE49-F238E27FC236}">
                        <a16:creationId xmlns:a16="http://schemas.microsoft.com/office/drawing/2014/main" id="{34A6E71A-DD99-1572-5CE0-5CAD8C74FD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69" y="901"/>
                    <a:ext cx="749" cy="749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en-US" sz="1800" i="1"/>
                  </a:p>
                </p:txBody>
              </p:sp>
              <p:sp>
                <p:nvSpPr>
                  <p:cNvPr id="98" name="Freeform 19">
                    <a:extLst>
                      <a:ext uri="{FF2B5EF4-FFF2-40B4-BE49-F238E27FC236}">
                        <a16:creationId xmlns:a16="http://schemas.microsoft.com/office/drawing/2014/main" id="{60C1D311-3B3F-0750-39CC-888127E65B6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51" y="1206"/>
                    <a:ext cx="784" cy="458"/>
                  </a:xfrm>
                  <a:custGeom>
                    <a:avLst/>
                    <a:gdLst>
                      <a:gd name="T0" fmla="*/ 6 w 1026"/>
                      <a:gd name="T1" fmla="*/ 18 h 600"/>
                      <a:gd name="T2" fmla="*/ 18 w 1026"/>
                      <a:gd name="T3" fmla="*/ 27 h 600"/>
                      <a:gd name="T4" fmla="*/ 40 w 1026"/>
                      <a:gd name="T5" fmla="*/ 38 h 600"/>
                      <a:gd name="T6" fmla="*/ 66 w 1026"/>
                      <a:gd name="T7" fmla="*/ 43 h 600"/>
                      <a:gd name="T8" fmla="*/ 96 w 1026"/>
                      <a:gd name="T9" fmla="*/ 39 h 600"/>
                      <a:gd name="T10" fmla="*/ 122 w 1026"/>
                      <a:gd name="T11" fmla="*/ 31 h 600"/>
                      <a:gd name="T12" fmla="*/ 142 w 1026"/>
                      <a:gd name="T13" fmla="*/ 14 h 600"/>
                      <a:gd name="T14" fmla="*/ 156 w 1026"/>
                      <a:gd name="T15" fmla="*/ 2 h 600"/>
                      <a:gd name="T16" fmla="*/ 155 w 1026"/>
                      <a:gd name="T17" fmla="*/ 21 h 600"/>
                      <a:gd name="T18" fmla="*/ 151 w 1026"/>
                      <a:gd name="T19" fmla="*/ 40 h 600"/>
                      <a:gd name="T20" fmla="*/ 141 w 1026"/>
                      <a:gd name="T21" fmla="*/ 58 h 600"/>
                      <a:gd name="T22" fmla="*/ 131 w 1026"/>
                      <a:gd name="T23" fmla="*/ 70 h 600"/>
                      <a:gd name="T24" fmla="*/ 114 w 1026"/>
                      <a:gd name="T25" fmla="*/ 82 h 600"/>
                      <a:gd name="T26" fmla="*/ 92 w 1026"/>
                      <a:gd name="T27" fmla="*/ 89 h 600"/>
                      <a:gd name="T28" fmla="*/ 69 w 1026"/>
                      <a:gd name="T29" fmla="*/ 90 h 600"/>
                      <a:gd name="T30" fmla="*/ 47 w 1026"/>
                      <a:gd name="T31" fmla="*/ 84 h 600"/>
                      <a:gd name="T32" fmla="*/ 29 w 1026"/>
                      <a:gd name="T33" fmla="*/ 73 h 600"/>
                      <a:gd name="T34" fmla="*/ 15 w 1026"/>
                      <a:gd name="T35" fmla="*/ 56 h 600"/>
                      <a:gd name="T36" fmla="*/ 5 w 1026"/>
                      <a:gd name="T37" fmla="*/ 36 h 600"/>
                      <a:gd name="T38" fmla="*/ 1 w 1026"/>
                      <a:gd name="T39" fmla="*/ 11 h 600"/>
                      <a:gd name="T40" fmla="*/ 6 w 1026"/>
                      <a:gd name="T41" fmla="*/ 18 h 600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1026"/>
                      <a:gd name="T64" fmla="*/ 0 h 600"/>
                      <a:gd name="T65" fmla="*/ 1026 w 1026"/>
                      <a:gd name="T66" fmla="*/ 600 h 600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1026" h="600">
                        <a:moveTo>
                          <a:pt x="43" y="123"/>
                        </a:moveTo>
                        <a:cubicBezTo>
                          <a:pt x="61" y="136"/>
                          <a:pt x="84" y="160"/>
                          <a:pt x="120" y="181"/>
                        </a:cubicBezTo>
                        <a:cubicBezTo>
                          <a:pt x="156" y="202"/>
                          <a:pt x="210" y="233"/>
                          <a:pt x="262" y="250"/>
                        </a:cubicBezTo>
                        <a:cubicBezTo>
                          <a:pt x="314" y="267"/>
                          <a:pt x="370" y="279"/>
                          <a:pt x="432" y="280"/>
                        </a:cubicBezTo>
                        <a:cubicBezTo>
                          <a:pt x="494" y="281"/>
                          <a:pt x="573" y="272"/>
                          <a:pt x="634" y="259"/>
                        </a:cubicBezTo>
                        <a:cubicBezTo>
                          <a:pt x="695" y="246"/>
                          <a:pt x="749" y="229"/>
                          <a:pt x="799" y="201"/>
                        </a:cubicBezTo>
                        <a:cubicBezTo>
                          <a:pt x="849" y="173"/>
                          <a:pt x="899" y="122"/>
                          <a:pt x="937" y="90"/>
                        </a:cubicBezTo>
                        <a:cubicBezTo>
                          <a:pt x="975" y="58"/>
                          <a:pt x="1012" y="0"/>
                          <a:pt x="1026" y="9"/>
                        </a:cubicBezTo>
                        <a:cubicBezTo>
                          <a:pt x="1021" y="13"/>
                          <a:pt x="1025" y="101"/>
                          <a:pt x="1019" y="144"/>
                        </a:cubicBezTo>
                        <a:cubicBezTo>
                          <a:pt x="1013" y="187"/>
                          <a:pt x="1007" y="227"/>
                          <a:pt x="992" y="267"/>
                        </a:cubicBezTo>
                        <a:cubicBezTo>
                          <a:pt x="978" y="307"/>
                          <a:pt x="952" y="351"/>
                          <a:pt x="929" y="384"/>
                        </a:cubicBezTo>
                        <a:cubicBezTo>
                          <a:pt x="907" y="417"/>
                          <a:pt x="886" y="440"/>
                          <a:pt x="857" y="467"/>
                        </a:cubicBezTo>
                        <a:cubicBezTo>
                          <a:pt x="827" y="493"/>
                          <a:pt x="790" y="521"/>
                          <a:pt x="749" y="542"/>
                        </a:cubicBezTo>
                        <a:cubicBezTo>
                          <a:pt x="708" y="562"/>
                          <a:pt x="659" y="580"/>
                          <a:pt x="610" y="588"/>
                        </a:cubicBezTo>
                        <a:cubicBezTo>
                          <a:pt x="561" y="596"/>
                          <a:pt x="505" y="600"/>
                          <a:pt x="455" y="594"/>
                        </a:cubicBezTo>
                        <a:cubicBezTo>
                          <a:pt x="404" y="588"/>
                          <a:pt x="353" y="572"/>
                          <a:pt x="310" y="553"/>
                        </a:cubicBezTo>
                        <a:cubicBezTo>
                          <a:pt x="267" y="533"/>
                          <a:pt x="229" y="510"/>
                          <a:pt x="193" y="479"/>
                        </a:cubicBezTo>
                        <a:cubicBezTo>
                          <a:pt x="157" y="448"/>
                          <a:pt x="121" y="408"/>
                          <a:pt x="95" y="368"/>
                        </a:cubicBezTo>
                        <a:cubicBezTo>
                          <a:pt x="69" y="328"/>
                          <a:pt x="52" y="286"/>
                          <a:pt x="36" y="237"/>
                        </a:cubicBezTo>
                        <a:cubicBezTo>
                          <a:pt x="20" y="188"/>
                          <a:pt x="0" y="92"/>
                          <a:pt x="1" y="73"/>
                        </a:cubicBezTo>
                        <a:lnTo>
                          <a:pt x="43" y="123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50195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9" name="Freeform 20">
                    <a:extLst>
                      <a:ext uri="{FF2B5EF4-FFF2-40B4-BE49-F238E27FC236}">
                        <a16:creationId xmlns:a16="http://schemas.microsoft.com/office/drawing/2014/main" id="{EA91EC94-079E-6552-5B5C-70FBB3AAE14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69" y="1225"/>
                    <a:ext cx="748" cy="196"/>
                  </a:xfrm>
                  <a:custGeom>
                    <a:avLst/>
                    <a:gdLst>
                      <a:gd name="T0" fmla="*/ 0 w 979"/>
                      <a:gd name="T1" fmla="*/ 11 h 257"/>
                      <a:gd name="T2" fmla="*/ 15 w 979"/>
                      <a:gd name="T3" fmla="*/ 24 h 257"/>
                      <a:gd name="T4" fmla="*/ 40 w 979"/>
                      <a:gd name="T5" fmla="*/ 35 h 257"/>
                      <a:gd name="T6" fmla="*/ 61 w 979"/>
                      <a:gd name="T7" fmla="*/ 38 h 257"/>
                      <a:gd name="T8" fmla="*/ 92 w 979"/>
                      <a:gd name="T9" fmla="*/ 36 h 257"/>
                      <a:gd name="T10" fmla="*/ 122 w 979"/>
                      <a:gd name="T11" fmla="*/ 24 h 257"/>
                      <a:gd name="T12" fmla="*/ 149 w 979"/>
                      <a:gd name="T13" fmla="*/ 0 h 25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979"/>
                      <a:gd name="T22" fmla="*/ 0 h 257"/>
                      <a:gd name="T23" fmla="*/ 979 w 979"/>
                      <a:gd name="T24" fmla="*/ 257 h 257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979" h="257">
                        <a:moveTo>
                          <a:pt x="0" y="78"/>
                        </a:moveTo>
                        <a:cubicBezTo>
                          <a:pt x="17" y="92"/>
                          <a:pt x="57" y="134"/>
                          <a:pt x="101" y="160"/>
                        </a:cubicBezTo>
                        <a:cubicBezTo>
                          <a:pt x="145" y="186"/>
                          <a:pt x="213" y="216"/>
                          <a:pt x="263" y="232"/>
                        </a:cubicBezTo>
                        <a:cubicBezTo>
                          <a:pt x="313" y="248"/>
                          <a:pt x="347" y="255"/>
                          <a:pt x="404" y="256"/>
                        </a:cubicBezTo>
                        <a:cubicBezTo>
                          <a:pt x="461" y="257"/>
                          <a:pt x="542" y="254"/>
                          <a:pt x="608" y="238"/>
                        </a:cubicBezTo>
                        <a:cubicBezTo>
                          <a:pt x="674" y="222"/>
                          <a:pt x="738" y="200"/>
                          <a:pt x="800" y="160"/>
                        </a:cubicBezTo>
                        <a:cubicBezTo>
                          <a:pt x="862" y="120"/>
                          <a:pt x="942" y="33"/>
                          <a:pt x="979" y="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95" name="Freeform 21">
                  <a:extLst>
                    <a:ext uri="{FF2B5EF4-FFF2-40B4-BE49-F238E27FC236}">
                      <a16:creationId xmlns:a16="http://schemas.microsoft.com/office/drawing/2014/main" id="{0BBC0D5D-7763-D270-088A-623F0A997F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65" y="1006"/>
                  <a:ext cx="192" cy="546"/>
                </a:xfrm>
                <a:custGeom>
                  <a:avLst/>
                  <a:gdLst>
                    <a:gd name="T0" fmla="*/ 12 w 252"/>
                    <a:gd name="T1" fmla="*/ 97 h 715"/>
                    <a:gd name="T2" fmla="*/ 4 w 252"/>
                    <a:gd name="T3" fmla="*/ 78 h 715"/>
                    <a:gd name="T4" fmla="*/ 1 w 252"/>
                    <a:gd name="T5" fmla="*/ 53 h 715"/>
                    <a:gd name="T6" fmla="*/ 5 w 252"/>
                    <a:gd name="T7" fmla="*/ 31 h 715"/>
                    <a:gd name="T8" fmla="*/ 15 w 252"/>
                    <a:gd name="T9" fmla="*/ 11 h 715"/>
                    <a:gd name="T10" fmla="*/ 25 w 252"/>
                    <a:gd name="T11" fmla="*/ 2 h 715"/>
                    <a:gd name="T12" fmla="*/ 33 w 252"/>
                    <a:gd name="T13" fmla="*/ 26 h 715"/>
                    <a:gd name="T14" fmla="*/ 37 w 252"/>
                    <a:gd name="T15" fmla="*/ 51 h 715"/>
                    <a:gd name="T16" fmla="*/ 36 w 252"/>
                    <a:gd name="T17" fmla="*/ 78 h 715"/>
                    <a:gd name="T18" fmla="*/ 30 w 252"/>
                    <a:gd name="T19" fmla="*/ 96 h 715"/>
                    <a:gd name="T20" fmla="*/ 21 w 252"/>
                    <a:gd name="T21" fmla="*/ 108 h 715"/>
                    <a:gd name="T22" fmla="*/ 12 w 252"/>
                    <a:gd name="T23" fmla="*/ 97 h 71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2"/>
                    <a:gd name="T37" fmla="*/ 0 h 715"/>
                    <a:gd name="T38" fmla="*/ 252 w 252"/>
                    <a:gd name="T39" fmla="*/ 715 h 71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2" h="715">
                      <a:moveTo>
                        <a:pt x="84" y="643"/>
                      </a:moveTo>
                      <a:cubicBezTo>
                        <a:pt x="64" y="611"/>
                        <a:pt x="38" y="568"/>
                        <a:pt x="24" y="519"/>
                      </a:cubicBezTo>
                      <a:cubicBezTo>
                        <a:pt x="10" y="470"/>
                        <a:pt x="0" y="403"/>
                        <a:pt x="1" y="351"/>
                      </a:cubicBezTo>
                      <a:cubicBezTo>
                        <a:pt x="2" y="299"/>
                        <a:pt x="14" y="251"/>
                        <a:pt x="30" y="205"/>
                      </a:cubicBezTo>
                      <a:cubicBezTo>
                        <a:pt x="46" y="159"/>
                        <a:pt x="77" y="106"/>
                        <a:pt x="100" y="73"/>
                      </a:cubicBezTo>
                      <a:cubicBezTo>
                        <a:pt x="123" y="40"/>
                        <a:pt x="163" y="0"/>
                        <a:pt x="166" y="4"/>
                      </a:cubicBezTo>
                      <a:cubicBezTo>
                        <a:pt x="198" y="57"/>
                        <a:pt x="212" y="120"/>
                        <a:pt x="225" y="171"/>
                      </a:cubicBezTo>
                      <a:cubicBezTo>
                        <a:pt x="239" y="226"/>
                        <a:pt x="246" y="280"/>
                        <a:pt x="249" y="337"/>
                      </a:cubicBezTo>
                      <a:cubicBezTo>
                        <a:pt x="252" y="394"/>
                        <a:pt x="249" y="464"/>
                        <a:pt x="241" y="514"/>
                      </a:cubicBezTo>
                      <a:cubicBezTo>
                        <a:pt x="233" y="564"/>
                        <a:pt x="216" y="603"/>
                        <a:pt x="199" y="636"/>
                      </a:cubicBezTo>
                      <a:cubicBezTo>
                        <a:pt x="182" y="669"/>
                        <a:pt x="142" y="715"/>
                        <a:pt x="142" y="712"/>
                      </a:cubicBezTo>
                      <a:cubicBezTo>
                        <a:pt x="142" y="711"/>
                        <a:pt x="104" y="675"/>
                        <a:pt x="84" y="64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571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9" name="Line 22">
                <a:extLst>
                  <a:ext uri="{FF2B5EF4-FFF2-40B4-BE49-F238E27FC236}">
                    <a16:creationId xmlns:a16="http://schemas.microsoft.com/office/drawing/2014/main" id="{E891BC8B-9E70-2346-E0B3-008EE9FD0F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43" y="1208"/>
                <a:ext cx="593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Line 23">
                <a:extLst>
                  <a:ext uri="{FF2B5EF4-FFF2-40B4-BE49-F238E27FC236}">
                    <a16:creationId xmlns:a16="http://schemas.microsoft.com/office/drawing/2014/main" id="{9D6AAFE9-9592-AD75-29C5-B716FA4D0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59" y="1347"/>
                <a:ext cx="42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Line 24">
                <a:extLst>
                  <a:ext uri="{FF2B5EF4-FFF2-40B4-BE49-F238E27FC236}">
                    <a16:creationId xmlns:a16="http://schemas.microsoft.com/office/drawing/2014/main" id="{7BE0AE79-176A-DB10-6914-93CA7D2E0D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8" y="1482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Line 25">
                <a:extLst>
                  <a:ext uri="{FF2B5EF4-FFF2-40B4-BE49-F238E27FC236}">
                    <a16:creationId xmlns:a16="http://schemas.microsoft.com/office/drawing/2014/main" id="{E52A6397-D257-8FD1-14DD-ED31F6641C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61" y="1430"/>
                <a:ext cx="230" cy="342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Line 26">
                <a:extLst>
                  <a:ext uri="{FF2B5EF4-FFF2-40B4-BE49-F238E27FC236}">
                    <a16:creationId xmlns:a16="http://schemas.microsoft.com/office/drawing/2014/main" id="{E3E42E57-9327-8BD4-215D-22231FD6E8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7" y="1619"/>
                <a:ext cx="144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Line 27">
                <a:extLst>
                  <a:ext uri="{FF2B5EF4-FFF2-40B4-BE49-F238E27FC236}">
                    <a16:creationId xmlns:a16="http://schemas.microsoft.com/office/drawing/2014/main" id="{475147DF-464D-413D-4357-7FFFFE4E89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94" y="1208"/>
                <a:ext cx="843" cy="125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Line 28">
                <a:extLst>
                  <a:ext uri="{FF2B5EF4-FFF2-40B4-BE49-F238E27FC236}">
                    <a16:creationId xmlns:a16="http://schemas.microsoft.com/office/drawing/2014/main" id="{A4C92A02-B8CE-D367-D965-8CBED9A43F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5" y="1755"/>
                <a:ext cx="144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6" name="Group 29">
                <a:extLst>
                  <a:ext uri="{FF2B5EF4-FFF2-40B4-BE49-F238E27FC236}">
                    <a16:creationId xmlns:a16="http://schemas.microsoft.com/office/drawing/2014/main" id="{6A46099B-A067-ED8B-EA94-EBE50E7A8E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18" y="1486"/>
                <a:ext cx="346" cy="698"/>
                <a:chOff x="4146" y="1327"/>
                <a:chExt cx="374" cy="753"/>
              </a:xfrm>
            </p:grpSpPr>
            <p:sp>
              <p:nvSpPr>
                <p:cNvPr id="90" name="Oval 30">
                  <a:extLst>
                    <a:ext uri="{FF2B5EF4-FFF2-40B4-BE49-F238E27FC236}">
                      <a16:creationId xmlns:a16="http://schemas.microsoft.com/office/drawing/2014/main" id="{11C21186-A62F-C221-2308-297F27FC79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46" y="1328"/>
                  <a:ext cx="373" cy="75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1800" i="1"/>
                </a:p>
              </p:txBody>
            </p:sp>
            <p:sp>
              <p:nvSpPr>
                <p:cNvPr id="91" name="Freeform 31">
                  <a:extLst>
                    <a:ext uri="{FF2B5EF4-FFF2-40B4-BE49-F238E27FC236}">
                      <a16:creationId xmlns:a16="http://schemas.microsoft.com/office/drawing/2014/main" id="{DFDB3F62-EC31-BEDD-7C50-0354E799A6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6" y="1686"/>
                  <a:ext cx="374" cy="394"/>
                </a:xfrm>
                <a:custGeom>
                  <a:avLst/>
                  <a:gdLst>
                    <a:gd name="T0" fmla="*/ 2 w 489"/>
                    <a:gd name="T1" fmla="*/ 7 h 515"/>
                    <a:gd name="T2" fmla="*/ 10 w 489"/>
                    <a:gd name="T3" fmla="*/ 12 h 515"/>
                    <a:gd name="T4" fmla="*/ 18 w 489"/>
                    <a:gd name="T5" fmla="*/ 15 h 515"/>
                    <a:gd name="T6" fmla="*/ 27 w 489"/>
                    <a:gd name="T7" fmla="*/ 17 h 515"/>
                    <a:gd name="T8" fmla="*/ 37 w 489"/>
                    <a:gd name="T9" fmla="*/ 18 h 515"/>
                    <a:gd name="T10" fmla="*/ 48 w 489"/>
                    <a:gd name="T11" fmla="*/ 16 h 515"/>
                    <a:gd name="T12" fmla="*/ 59 w 489"/>
                    <a:gd name="T13" fmla="*/ 12 h 515"/>
                    <a:gd name="T14" fmla="*/ 70 w 489"/>
                    <a:gd name="T15" fmla="*/ 5 h 515"/>
                    <a:gd name="T16" fmla="*/ 74 w 489"/>
                    <a:gd name="T17" fmla="*/ 2 h 515"/>
                    <a:gd name="T18" fmla="*/ 75 w 489"/>
                    <a:gd name="T19" fmla="*/ 11 h 515"/>
                    <a:gd name="T20" fmla="*/ 73 w 489"/>
                    <a:gd name="T21" fmla="*/ 29 h 515"/>
                    <a:gd name="T22" fmla="*/ 68 w 489"/>
                    <a:gd name="T23" fmla="*/ 47 h 515"/>
                    <a:gd name="T24" fmla="*/ 63 w 489"/>
                    <a:gd name="T25" fmla="*/ 59 h 515"/>
                    <a:gd name="T26" fmla="*/ 54 w 489"/>
                    <a:gd name="T27" fmla="*/ 70 h 515"/>
                    <a:gd name="T28" fmla="*/ 44 w 489"/>
                    <a:gd name="T29" fmla="*/ 77 h 515"/>
                    <a:gd name="T30" fmla="*/ 33 w 489"/>
                    <a:gd name="T31" fmla="*/ 78 h 515"/>
                    <a:gd name="T32" fmla="*/ 21 w 489"/>
                    <a:gd name="T33" fmla="*/ 72 h 515"/>
                    <a:gd name="T34" fmla="*/ 14 w 489"/>
                    <a:gd name="T35" fmla="*/ 61 h 515"/>
                    <a:gd name="T36" fmla="*/ 6 w 489"/>
                    <a:gd name="T37" fmla="*/ 44 h 515"/>
                    <a:gd name="T38" fmla="*/ 2 w 489"/>
                    <a:gd name="T39" fmla="*/ 24 h 515"/>
                    <a:gd name="T40" fmla="*/ 0 w 489"/>
                    <a:gd name="T41" fmla="*/ 4 h 515"/>
                    <a:gd name="T42" fmla="*/ 2 w 489"/>
                    <a:gd name="T43" fmla="*/ 7 h 515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489"/>
                    <a:gd name="T67" fmla="*/ 0 h 515"/>
                    <a:gd name="T68" fmla="*/ 489 w 489"/>
                    <a:gd name="T69" fmla="*/ 515 h 515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489" h="515">
                      <a:moveTo>
                        <a:pt x="13" y="46"/>
                      </a:moveTo>
                      <a:cubicBezTo>
                        <a:pt x="24" y="55"/>
                        <a:pt x="47" y="72"/>
                        <a:pt x="65" y="81"/>
                      </a:cubicBezTo>
                      <a:cubicBezTo>
                        <a:pt x="83" y="90"/>
                        <a:pt x="103" y="92"/>
                        <a:pt x="121" y="97"/>
                      </a:cubicBezTo>
                      <a:cubicBezTo>
                        <a:pt x="139" y="102"/>
                        <a:pt x="156" y="109"/>
                        <a:pt x="176" y="112"/>
                      </a:cubicBezTo>
                      <a:cubicBezTo>
                        <a:pt x="196" y="115"/>
                        <a:pt x="218" y="115"/>
                        <a:pt x="241" y="114"/>
                      </a:cubicBezTo>
                      <a:cubicBezTo>
                        <a:pt x="264" y="113"/>
                        <a:pt x="289" y="109"/>
                        <a:pt x="313" y="103"/>
                      </a:cubicBezTo>
                      <a:cubicBezTo>
                        <a:pt x="337" y="97"/>
                        <a:pt x="362" y="90"/>
                        <a:pt x="385" y="78"/>
                      </a:cubicBezTo>
                      <a:cubicBezTo>
                        <a:pt x="408" y="66"/>
                        <a:pt x="435" y="41"/>
                        <a:pt x="452" y="29"/>
                      </a:cubicBezTo>
                      <a:cubicBezTo>
                        <a:pt x="469" y="17"/>
                        <a:pt x="479" y="0"/>
                        <a:pt x="485" y="7"/>
                      </a:cubicBezTo>
                      <a:cubicBezTo>
                        <a:pt x="483" y="11"/>
                        <a:pt x="489" y="40"/>
                        <a:pt x="487" y="70"/>
                      </a:cubicBezTo>
                      <a:cubicBezTo>
                        <a:pt x="485" y="100"/>
                        <a:pt x="481" y="151"/>
                        <a:pt x="474" y="190"/>
                      </a:cubicBezTo>
                      <a:cubicBezTo>
                        <a:pt x="467" y="229"/>
                        <a:pt x="455" y="272"/>
                        <a:pt x="444" y="304"/>
                      </a:cubicBezTo>
                      <a:cubicBezTo>
                        <a:pt x="433" y="336"/>
                        <a:pt x="423" y="359"/>
                        <a:pt x="408" y="385"/>
                      </a:cubicBezTo>
                      <a:cubicBezTo>
                        <a:pt x="394" y="411"/>
                        <a:pt x="376" y="438"/>
                        <a:pt x="356" y="458"/>
                      </a:cubicBezTo>
                      <a:cubicBezTo>
                        <a:pt x="336" y="478"/>
                        <a:pt x="313" y="495"/>
                        <a:pt x="289" y="503"/>
                      </a:cubicBezTo>
                      <a:cubicBezTo>
                        <a:pt x="265" y="511"/>
                        <a:pt x="238" y="515"/>
                        <a:pt x="214" y="509"/>
                      </a:cubicBezTo>
                      <a:cubicBezTo>
                        <a:pt x="189" y="503"/>
                        <a:pt x="164" y="488"/>
                        <a:pt x="143" y="469"/>
                      </a:cubicBezTo>
                      <a:cubicBezTo>
                        <a:pt x="122" y="450"/>
                        <a:pt x="104" y="427"/>
                        <a:pt x="87" y="397"/>
                      </a:cubicBezTo>
                      <a:cubicBezTo>
                        <a:pt x="69" y="367"/>
                        <a:pt x="52" y="328"/>
                        <a:pt x="39" y="289"/>
                      </a:cubicBezTo>
                      <a:cubicBezTo>
                        <a:pt x="27" y="250"/>
                        <a:pt x="17" y="204"/>
                        <a:pt x="10" y="161"/>
                      </a:cubicBezTo>
                      <a:cubicBezTo>
                        <a:pt x="4" y="118"/>
                        <a:pt x="0" y="47"/>
                        <a:pt x="0" y="28"/>
                      </a:cubicBezTo>
                      <a:lnTo>
                        <a:pt x="13" y="46"/>
                      </a:lnTo>
                      <a:close/>
                    </a:path>
                  </a:pathLst>
                </a:cu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2" name="Freeform 32">
                  <a:extLst>
                    <a:ext uri="{FF2B5EF4-FFF2-40B4-BE49-F238E27FC236}">
                      <a16:creationId xmlns:a16="http://schemas.microsoft.com/office/drawing/2014/main" id="{3D5900E3-C2CC-697B-48A0-74AD3CE409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6" y="1688"/>
                  <a:ext cx="372" cy="84"/>
                </a:xfrm>
                <a:custGeom>
                  <a:avLst/>
                  <a:gdLst>
                    <a:gd name="T0" fmla="*/ 0 w 979"/>
                    <a:gd name="T1" fmla="*/ 0 h 257"/>
                    <a:gd name="T2" fmla="*/ 0 w 979"/>
                    <a:gd name="T3" fmla="*/ 0 h 257"/>
                    <a:gd name="T4" fmla="*/ 0 w 979"/>
                    <a:gd name="T5" fmla="*/ 0 h 257"/>
                    <a:gd name="T6" fmla="*/ 0 w 979"/>
                    <a:gd name="T7" fmla="*/ 0 h 257"/>
                    <a:gd name="T8" fmla="*/ 1 w 979"/>
                    <a:gd name="T9" fmla="*/ 0 h 257"/>
                    <a:gd name="T10" fmla="*/ 1 w 979"/>
                    <a:gd name="T11" fmla="*/ 0 h 257"/>
                    <a:gd name="T12" fmla="*/ 1 w 979"/>
                    <a:gd name="T13" fmla="*/ 0 h 2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79"/>
                    <a:gd name="T22" fmla="*/ 0 h 257"/>
                    <a:gd name="T23" fmla="*/ 979 w 979"/>
                    <a:gd name="T24" fmla="*/ 257 h 2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79" h="257">
                      <a:moveTo>
                        <a:pt x="0" y="78"/>
                      </a:moveTo>
                      <a:cubicBezTo>
                        <a:pt x="17" y="92"/>
                        <a:pt x="57" y="134"/>
                        <a:pt x="101" y="160"/>
                      </a:cubicBezTo>
                      <a:cubicBezTo>
                        <a:pt x="145" y="186"/>
                        <a:pt x="213" y="216"/>
                        <a:pt x="263" y="232"/>
                      </a:cubicBezTo>
                      <a:cubicBezTo>
                        <a:pt x="313" y="248"/>
                        <a:pt x="347" y="255"/>
                        <a:pt x="404" y="256"/>
                      </a:cubicBezTo>
                      <a:cubicBezTo>
                        <a:pt x="461" y="257"/>
                        <a:pt x="542" y="254"/>
                        <a:pt x="608" y="238"/>
                      </a:cubicBezTo>
                      <a:cubicBezTo>
                        <a:pt x="674" y="222"/>
                        <a:pt x="738" y="200"/>
                        <a:pt x="800" y="160"/>
                      </a:cubicBezTo>
                      <a:cubicBezTo>
                        <a:pt x="862" y="120"/>
                        <a:pt x="942" y="33"/>
                        <a:pt x="979" y="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3" name="Oval 33">
                  <a:extLst>
                    <a:ext uri="{FF2B5EF4-FFF2-40B4-BE49-F238E27FC236}">
                      <a16:creationId xmlns:a16="http://schemas.microsoft.com/office/drawing/2014/main" id="{A98B5A33-B4C9-0165-0AD4-06ADA0463B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46" y="1327"/>
                  <a:ext cx="373" cy="75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US" sz="1800" i="1"/>
                </a:p>
              </p:txBody>
            </p:sp>
          </p:grpSp>
          <p:sp>
            <p:nvSpPr>
              <p:cNvPr id="37" name="Line 34">
                <a:extLst>
                  <a:ext uri="{FF2B5EF4-FFF2-40B4-BE49-F238E27FC236}">
                    <a16:creationId xmlns:a16="http://schemas.microsoft.com/office/drawing/2014/main" id="{B023E131-EA26-16AA-CC5B-D37F14D9D7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13" y="1523"/>
                <a:ext cx="633" cy="9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Line 35">
                <a:extLst>
                  <a:ext uri="{FF2B5EF4-FFF2-40B4-BE49-F238E27FC236}">
                    <a16:creationId xmlns:a16="http://schemas.microsoft.com/office/drawing/2014/main" id="{C22B42FE-0FC3-0E8E-0854-E6D0264105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210" y="1576"/>
                <a:ext cx="597" cy="88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Line 36">
                <a:extLst>
                  <a:ext uri="{FF2B5EF4-FFF2-40B4-BE49-F238E27FC236}">
                    <a16:creationId xmlns:a16="http://schemas.microsoft.com/office/drawing/2014/main" id="{345A5362-9E3D-070A-EE9B-CD07B5D761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" y="1890"/>
                <a:ext cx="66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Line 37">
                <a:extLst>
                  <a:ext uri="{FF2B5EF4-FFF2-40B4-BE49-F238E27FC236}">
                    <a16:creationId xmlns:a16="http://schemas.microsoft.com/office/drawing/2014/main" id="{25BE6814-EAAB-856D-1B68-B05FA4BB8F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95" y="1873"/>
                <a:ext cx="400" cy="59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Line 38">
                <a:extLst>
                  <a:ext uri="{FF2B5EF4-FFF2-40B4-BE49-F238E27FC236}">
                    <a16:creationId xmlns:a16="http://schemas.microsoft.com/office/drawing/2014/main" id="{2575110C-7009-2DDC-0400-A32E71C9EA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86" y="1884"/>
                <a:ext cx="98" cy="14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Line 39">
                <a:extLst>
                  <a:ext uri="{FF2B5EF4-FFF2-40B4-BE49-F238E27FC236}">
                    <a16:creationId xmlns:a16="http://schemas.microsoft.com/office/drawing/2014/main" id="{066439F5-C952-E5FF-D31D-3654373BF6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4" y="1891"/>
                <a:ext cx="337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3" name="Group 40">
                <a:extLst>
                  <a:ext uri="{FF2B5EF4-FFF2-40B4-BE49-F238E27FC236}">
                    <a16:creationId xmlns:a16="http://schemas.microsoft.com/office/drawing/2014/main" id="{A2CF5E4D-A346-449F-F0F2-59C719D255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1" y="1834"/>
                <a:ext cx="719" cy="708"/>
                <a:chOff x="3329" y="1703"/>
                <a:chExt cx="776" cy="764"/>
              </a:xfrm>
            </p:grpSpPr>
            <p:sp>
              <p:nvSpPr>
                <p:cNvPr id="84" name="Oval 41">
                  <a:extLst>
                    <a:ext uri="{FF2B5EF4-FFF2-40B4-BE49-F238E27FC236}">
                      <a16:creationId xmlns:a16="http://schemas.microsoft.com/office/drawing/2014/main" id="{7A6EB4B5-9971-794D-9CFA-A5F59F9678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0" y="1704"/>
                  <a:ext cx="749" cy="749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1800" i="1"/>
                </a:p>
              </p:txBody>
            </p:sp>
            <p:sp>
              <p:nvSpPr>
                <p:cNvPr id="85" name="Oval 42">
                  <a:extLst>
                    <a:ext uri="{FF2B5EF4-FFF2-40B4-BE49-F238E27FC236}">
                      <a16:creationId xmlns:a16="http://schemas.microsoft.com/office/drawing/2014/main" id="{A6BA14C0-C21B-AE90-1062-A79428897D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38" y="1703"/>
                  <a:ext cx="749" cy="749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US" sz="1800" i="1"/>
                </a:p>
              </p:txBody>
            </p:sp>
            <p:sp>
              <p:nvSpPr>
                <p:cNvPr id="86" name="Freeform 43">
                  <a:extLst>
                    <a:ext uri="{FF2B5EF4-FFF2-40B4-BE49-F238E27FC236}">
                      <a16:creationId xmlns:a16="http://schemas.microsoft.com/office/drawing/2014/main" id="{C02F75DE-EAA7-F3AD-C97F-08935D9990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29" y="2014"/>
                  <a:ext cx="776" cy="453"/>
                </a:xfrm>
                <a:custGeom>
                  <a:avLst/>
                  <a:gdLst>
                    <a:gd name="T0" fmla="*/ 4 w 982"/>
                    <a:gd name="T1" fmla="*/ 22 h 568"/>
                    <a:gd name="T2" fmla="*/ 19 w 982"/>
                    <a:gd name="T3" fmla="*/ 33 h 568"/>
                    <a:gd name="T4" fmla="*/ 51 w 982"/>
                    <a:gd name="T5" fmla="*/ 49 h 568"/>
                    <a:gd name="T6" fmla="*/ 77 w 982"/>
                    <a:gd name="T7" fmla="*/ 54 h 568"/>
                    <a:gd name="T8" fmla="*/ 116 w 982"/>
                    <a:gd name="T9" fmla="*/ 50 h 568"/>
                    <a:gd name="T10" fmla="*/ 147 w 982"/>
                    <a:gd name="T11" fmla="*/ 37 h 568"/>
                    <a:gd name="T12" fmla="*/ 175 w 982"/>
                    <a:gd name="T13" fmla="*/ 17 h 568"/>
                    <a:gd name="T14" fmla="*/ 189 w 982"/>
                    <a:gd name="T15" fmla="*/ 2 h 568"/>
                    <a:gd name="T16" fmla="*/ 189 w 982"/>
                    <a:gd name="T17" fmla="*/ 25 h 568"/>
                    <a:gd name="T18" fmla="*/ 183 w 982"/>
                    <a:gd name="T19" fmla="*/ 50 h 568"/>
                    <a:gd name="T20" fmla="*/ 171 w 982"/>
                    <a:gd name="T21" fmla="*/ 73 h 568"/>
                    <a:gd name="T22" fmla="*/ 158 w 982"/>
                    <a:gd name="T23" fmla="*/ 89 h 568"/>
                    <a:gd name="T24" fmla="*/ 137 w 982"/>
                    <a:gd name="T25" fmla="*/ 105 h 568"/>
                    <a:gd name="T26" fmla="*/ 111 w 982"/>
                    <a:gd name="T27" fmla="*/ 114 h 568"/>
                    <a:gd name="T28" fmla="*/ 83 w 982"/>
                    <a:gd name="T29" fmla="*/ 115 h 568"/>
                    <a:gd name="T30" fmla="*/ 55 w 982"/>
                    <a:gd name="T31" fmla="*/ 107 h 568"/>
                    <a:gd name="T32" fmla="*/ 33 w 982"/>
                    <a:gd name="T33" fmla="*/ 93 h 568"/>
                    <a:gd name="T34" fmla="*/ 15 w 982"/>
                    <a:gd name="T35" fmla="*/ 71 h 568"/>
                    <a:gd name="T36" fmla="*/ 4 w 982"/>
                    <a:gd name="T37" fmla="*/ 44 h 568"/>
                    <a:gd name="T38" fmla="*/ 0 w 982"/>
                    <a:gd name="T39" fmla="*/ 17 h 568"/>
                    <a:gd name="T40" fmla="*/ 4 w 982"/>
                    <a:gd name="T41" fmla="*/ 22 h 568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982"/>
                    <a:gd name="T64" fmla="*/ 0 h 568"/>
                    <a:gd name="T65" fmla="*/ 982 w 982"/>
                    <a:gd name="T66" fmla="*/ 568 h 568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982" h="568">
                      <a:moveTo>
                        <a:pt x="22" y="106"/>
                      </a:moveTo>
                      <a:cubicBezTo>
                        <a:pt x="39" y="120"/>
                        <a:pt x="60" y="144"/>
                        <a:pt x="100" y="166"/>
                      </a:cubicBezTo>
                      <a:cubicBezTo>
                        <a:pt x="140" y="188"/>
                        <a:pt x="212" y="222"/>
                        <a:pt x="262" y="238"/>
                      </a:cubicBezTo>
                      <a:cubicBezTo>
                        <a:pt x="312" y="254"/>
                        <a:pt x="346" y="261"/>
                        <a:pt x="403" y="262"/>
                      </a:cubicBezTo>
                      <a:cubicBezTo>
                        <a:pt x="460" y="263"/>
                        <a:pt x="546" y="257"/>
                        <a:pt x="607" y="244"/>
                      </a:cubicBezTo>
                      <a:cubicBezTo>
                        <a:pt x="668" y="231"/>
                        <a:pt x="719" y="210"/>
                        <a:pt x="769" y="183"/>
                      </a:cubicBezTo>
                      <a:cubicBezTo>
                        <a:pt x="819" y="156"/>
                        <a:pt x="872" y="111"/>
                        <a:pt x="907" y="82"/>
                      </a:cubicBezTo>
                      <a:cubicBezTo>
                        <a:pt x="942" y="53"/>
                        <a:pt x="966" y="0"/>
                        <a:pt x="978" y="7"/>
                      </a:cubicBezTo>
                      <a:cubicBezTo>
                        <a:pt x="973" y="11"/>
                        <a:pt x="982" y="84"/>
                        <a:pt x="978" y="123"/>
                      </a:cubicBezTo>
                      <a:cubicBezTo>
                        <a:pt x="974" y="162"/>
                        <a:pt x="966" y="204"/>
                        <a:pt x="952" y="243"/>
                      </a:cubicBezTo>
                      <a:cubicBezTo>
                        <a:pt x="938" y="282"/>
                        <a:pt x="913" y="325"/>
                        <a:pt x="891" y="357"/>
                      </a:cubicBezTo>
                      <a:cubicBezTo>
                        <a:pt x="869" y="389"/>
                        <a:pt x="849" y="412"/>
                        <a:pt x="820" y="438"/>
                      </a:cubicBezTo>
                      <a:cubicBezTo>
                        <a:pt x="791" y="464"/>
                        <a:pt x="755" y="491"/>
                        <a:pt x="715" y="511"/>
                      </a:cubicBezTo>
                      <a:cubicBezTo>
                        <a:pt x="675" y="531"/>
                        <a:pt x="628" y="548"/>
                        <a:pt x="580" y="556"/>
                      </a:cubicBezTo>
                      <a:cubicBezTo>
                        <a:pt x="532" y="564"/>
                        <a:pt x="478" y="568"/>
                        <a:pt x="429" y="562"/>
                      </a:cubicBezTo>
                      <a:cubicBezTo>
                        <a:pt x="380" y="556"/>
                        <a:pt x="330" y="541"/>
                        <a:pt x="288" y="522"/>
                      </a:cubicBezTo>
                      <a:cubicBezTo>
                        <a:pt x="246" y="503"/>
                        <a:pt x="209" y="480"/>
                        <a:pt x="174" y="450"/>
                      </a:cubicBezTo>
                      <a:cubicBezTo>
                        <a:pt x="139" y="420"/>
                        <a:pt x="104" y="381"/>
                        <a:pt x="79" y="342"/>
                      </a:cubicBezTo>
                      <a:cubicBezTo>
                        <a:pt x="54" y="303"/>
                        <a:pt x="34" y="257"/>
                        <a:pt x="21" y="214"/>
                      </a:cubicBezTo>
                      <a:cubicBezTo>
                        <a:pt x="8" y="171"/>
                        <a:pt x="0" y="99"/>
                        <a:pt x="0" y="81"/>
                      </a:cubicBezTo>
                      <a:lnTo>
                        <a:pt x="22" y="106"/>
                      </a:lnTo>
                      <a:close/>
                    </a:path>
                  </a:pathLst>
                </a:cu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7" name="Freeform 44">
                  <a:extLst>
                    <a:ext uri="{FF2B5EF4-FFF2-40B4-BE49-F238E27FC236}">
                      <a16:creationId xmlns:a16="http://schemas.microsoft.com/office/drawing/2014/main" id="{7687A1C4-6789-FD8E-4F71-0851B2B2B2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 flipV="1">
                  <a:off x="3897" y="1795"/>
                  <a:ext cx="193" cy="546"/>
                </a:xfrm>
                <a:custGeom>
                  <a:avLst/>
                  <a:gdLst>
                    <a:gd name="T0" fmla="*/ 13 w 252"/>
                    <a:gd name="T1" fmla="*/ 97 h 715"/>
                    <a:gd name="T2" fmla="*/ 4 w 252"/>
                    <a:gd name="T3" fmla="*/ 78 h 715"/>
                    <a:gd name="T4" fmla="*/ 1 w 252"/>
                    <a:gd name="T5" fmla="*/ 53 h 715"/>
                    <a:gd name="T6" fmla="*/ 5 w 252"/>
                    <a:gd name="T7" fmla="*/ 31 h 715"/>
                    <a:gd name="T8" fmla="*/ 15 w 252"/>
                    <a:gd name="T9" fmla="*/ 11 h 715"/>
                    <a:gd name="T10" fmla="*/ 26 w 252"/>
                    <a:gd name="T11" fmla="*/ 2 h 715"/>
                    <a:gd name="T12" fmla="*/ 34 w 252"/>
                    <a:gd name="T13" fmla="*/ 26 h 715"/>
                    <a:gd name="T14" fmla="*/ 39 w 252"/>
                    <a:gd name="T15" fmla="*/ 51 h 715"/>
                    <a:gd name="T16" fmla="*/ 38 w 252"/>
                    <a:gd name="T17" fmla="*/ 78 h 715"/>
                    <a:gd name="T18" fmla="*/ 31 w 252"/>
                    <a:gd name="T19" fmla="*/ 96 h 715"/>
                    <a:gd name="T20" fmla="*/ 22 w 252"/>
                    <a:gd name="T21" fmla="*/ 108 h 715"/>
                    <a:gd name="T22" fmla="*/ 13 w 252"/>
                    <a:gd name="T23" fmla="*/ 97 h 71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2"/>
                    <a:gd name="T37" fmla="*/ 0 h 715"/>
                    <a:gd name="T38" fmla="*/ 252 w 252"/>
                    <a:gd name="T39" fmla="*/ 715 h 71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2" h="715">
                      <a:moveTo>
                        <a:pt x="84" y="643"/>
                      </a:moveTo>
                      <a:cubicBezTo>
                        <a:pt x="64" y="611"/>
                        <a:pt x="38" y="568"/>
                        <a:pt x="24" y="519"/>
                      </a:cubicBezTo>
                      <a:cubicBezTo>
                        <a:pt x="10" y="470"/>
                        <a:pt x="0" y="403"/>
                        <a:pt x="1" y="351"/>
                      </a:cubicBezTo>
                      <a:cubicBezTo>
                        <a:pt x="2" y="299"/>
                        <a:pt x="14" y="251"/>
                        <a:pt x="30" y="205"/>
                      </a:cubicBezTo>
                      <a:cubicBezTo>
                        <a:pt x="46" y="159"/>
                        <a:pt x="77" y="106"/>
                        <a:pt x="100" y="73"/>
                      </a:cubicBezTo>
                      <a:cubicBezTo>
                        <a:pt x="123" y="40"/>
                        <a:pt x="163" y="0"/>
                        <a:pt x="166" y="4"/>
                      </a:cubicBezTo>
                      <a:cubicBezTo>
                        <a:pt x="198" y="57"/>
                        <a:pt x="212" y="120"/>
                        <a:pt x="225" y="171"/>
                      </a:cubicBezTo>
                      <a:cubicBezTo>
                        <a:pt x="239" y="226"/>
                        <a:pt x="246" y="280"/>
                        <a:pt x="249" y="337"/>
                      </a:cubicBezTo>
                      <a:cubicBezTo>
                        <a:pt x="252" y="394"/>
                        <a:pt x="249" y="464"/>
                        <a:pt x="241" y="514"/>
                      </a:cubicBezTo>
                      <a:cubicBezTo>
                        <a:pt x="233" y="564"/>
                        <a:pt x="216" y="603"/>
                        <a:pt x="199" y="636"/>
                      </a:cubicBezTo>
                      <a:cubicBezTo>
                        <a:pt x="182" y="669"/>
                        <a:pt x="142" y="715"/>
                        <a:pt x="142" y="712"/>
                      </a:cubicBezTo>
                      <a:cubicBezTo>
                        <a:pt x="142" y="711"/>
                        <a:pt x="104" y="675"/>
                        <a:pt x="84" y="64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8" name="Freeform 45">
                  <a:extLst>
                    <a:ext uri="{FF2B5EF4-FFF2-40B4-BE49-F238E27FC236}">
                      <a16:creationId xmlns:a16="http://schemas.microsoft.com/office/drawing/2014/main" id="{786C1176-4054-DA31-2474-FFDB1027C0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9" y="1791"/>
                  <a:ext cx="87" cy="556"/>
                </a:xfrm>
                <a:custGeom>
                  <a:avLst/>
                  <a:gdLst>
                    <a:gd name="T0" fmla="*/ 14 w 114"/>
                    <a:gd name="T1" fmla="*/ 94 h 728"/>
                    <a:gd name="T2" fmla="*/ 12 w 114"/>
                    <a:gd name="T3" fmla="*/ 82 h 728"/>
                    <a:gd name="T4" fmla="*/ 12 w 114"/>
                    <a:gd name="T5" fmla="*/ 64 h 728"/>
                    <a:gd name="T6" fmla="*/ 12 w 114"/>
                    <a:gd name="T7" fmla="*/ 44 h 728"/>
                    <a:gd name="T8" fmla="*/ 12 w 114"/>
                    <a:gd name="T9" fmla="*/ 21 h 728"/>
                    <a:gd name="T10" fmla="*/ 13 w 114"/>
                    <a:gd name="T11" fmla="*/ 2 h 728"/>
                    <a:gd name="T12" fmla="*/ 4 w 114"/>
                    <a:gd name="T13" fmla="*/ 26 h 728"/>
                    <a:gd name="T14" fmla="*/ 2 w 114"/>
                    <a:gd name="T15" fmla="*/ 51 h 728"/>
                    <a:gd name="T16" fmla="*/ 2 w 114"/>
                    <a:gd name="T17" fmla="*/ 78 h 728"/>
                    <a:gd name="T18" fmla="*/ 8 w 114"/>
                    <a:gd name="T19" fmla="*/ 97 h 728"/>
                    <a:gd name="T20" fmla="*/ 17 w 114"/>
                    <a:gd name="T21" fmla="*/ 110 h 728"/>
                    <a:gd name="T22" fmla="*/ 14 w 114"/>
                    <a:gd name="T23" fmla="*/ 94 h 72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4"/>
                    <a:gd name="T37" fmla="*/ 0 h 728"/>
                    <a:gd name="T38" fmla="*/ 114 w 114"/>
                    <a:gd name="T39" fmla="*/ 728 h 72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4" h="728">
                      <a:moveTo>
                        <a:pt x="90" y="621"/>
                      </a:moveTo>
                      <a:cubicBezTo>
                        <a:pt x="86" y="592"/>
                        <a:pt x="86" y="572"/>
                        <a:pt x="84" y="540"/>
                      </a:cubicBezTo>
                      <a:cubicBezTo>
                        <a:pt x="82" y="508"/>
                        <a:pt x="78" y="467"/>
                        <a:pt x="78" y="426"/>
                      </a:cubicBezTo>
                      <a:cubicBezTo>
                        <a:pt x="78" y="385"/>
                        <a:pt x="80" y="339"/>
                        <a:pt x="81" y="291"/>
                      </a:cubicBezTo>
                      <a:cubicBezTo>
                        <a:pt x="82" y="243"/>
                        <a:pt x="83" y="185"/>
                        <a:pt x="84" y="138"/>
                      </a:cubicBezTo>
                      <a:cubicBezTo>
                        <a:pt x="85" y="91"/>
                        <a:pt x="95" y="0"/>
                        <a:pt x="86" y="6"/>
                      </a:cubicBezTo>
                      <a:cubicBezTo>
                        <a:pt x="54" y="59"/>
                        <a:pt x="40" y="122"/>
                        <a:pt x="27" y="173"/>
                      </a:cubicBezTo>
                      <a:cubicBezTo>
                        <a:pt x="13" y="228"/>
                        <a:pt x="6" y="282"/>
                        <a:pt x="3" y="339"/>
                      </a:cubicBezTo>
                      <a:cubicBezTo>
                        <a:pt x="0" y="396"/>
                        <a:pt x="3" y="465"/>
                        <a:pt x="11" y="516"/>
                      </a:cubicBezTo>
                      <a:cubicBezTo>
                        <a:pt x="19" y="567"/>
                        <a:pt x="35" y="608"/>
                        <a:pt x="52" y="643"/>
                      </a:cubicBezTo>
                      <a:cubicBezTo>
                        <a:pt x="69" y="678"/>
                        <a:pt x="108" y="728"/>
                        <a:pt x="114" y="724"/>
                      </a:cubicBezTo>
                      <a:cubicBezTo>
                        <a:pt x="114" y="723"/>
                        <a:pt x="95" y="642"/>
                        <a:pt x="90" y="621"/>
                      </a:cubicBezTo>
                      <a:close/>
                    </a:path>
                  </a:pathLst>
                </a:cu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9" name="Freeform 46">
                  <a:extLst>
                    <a:ext uri="{FF2B5EF4-FFF2-40B4-BE49-F238E27FC236}">
                      <a16:creationId xmlns:a16="http://schemas.microsoft.com/office/drawing/2014/main" id="{766BD755-A702-11BE-E684-655AD95433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0" y="2087"/>
                  <a:ext cx="603" cy="136"/>
                </a:xfrm>
                <a:custGeom>
                  <a:avLst/>
                  <a:gdLst>
                    <a:gd name="T0" fmla="*/ 0 w 790"/>
                    <a:gd name="T1" fmla="*/ 0 h 179"/>
                    <a:gd name="T2" fmla="*/ 15 w 790"/>
                    <a:gd name="T3" fmla="*/ 12 h 179"/>
                    <a:gd name="T4" fmla="*/ 40 w 790"/>
                    <a:gd name="T5" fmla="*/ 23 h 179"/>
                    <a:gd name="T6" fmla="*/ 61 w 790"/>
                    <a:gd name="T7" fmla="*/ 26 h 179"/>
                    <a:gd name="T8" fmla="*/ 92 w 790"/>
                    <a:gd name="T9" fmla="*/ 24 h 179"/>
                    <a:gd name="T10" fmla="*/ 108 w 790"/>
                    <a:gd name="T11" fmla="*/ 18 h 179"/>
                    <a:gd name="T12" fmla="*/ 115 w 790"/>
                    <a:gd name="T13" fmla="*/ 9 h 179"/>
                    <a:gd name="T14" fmla="*/ 119 w 790"/>
                    <a:gd name="T15" fmla="*/ 6 h 17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790"/>
                    <a:gd name="T25" fmla="*/ 0 h 179"/>
                    <a:gd name="T26" fmla="*/ 790 w 790"/>
                    <a:gd name="T27" fmla="*/ 179 h 17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790" h="179">
                      <a:moveTo>
                        <a:pt x="0" y="0"/>
                      </a:moveTo>
                      <a:cubicBezTo>
                        <a:pt x="17" y="14"/>
                        <a:pt x="57" y="56"/>
                        <a:pt x="101" y="82"/>
                      </a:cubicBezTo>
                      <a:cubicBezTo>
                        <a:pt x="145" y="108"/>
                        <a:pt x="213" y="138"/>
                        <a:pt x="263" y="154"/>
                      </a:cubicBezTo>
                      <a:cubicBezTo>
                        <a:pt x="313" y="170"/>
                        <a:pt x="347" y="177"/>
                        <a:pt x="404" y="178"/>
                      </a:cubicBezTo>
                      <a:cubicBezTo>
                        <a:pt x="461" y="179"/>
                        <a:pt x="556" y="169"/>
                        <a:pt x="608" y="160"/>
                      </a:cubicBezTo>
                      <a:cubicBezTo>
                        <a:pt x="660" y="151"/>
                        <a:pt x="687" y="140"/>
                        <a:pt x="714" y="123"/>
                      </a:cubicBezTo>
                      <a:cubicBezTo>
                        <a:pt x="741" y="106"/>
                        <a:pt x="755" y="73"/>
                        <a:pt x="768" y="60"/>
                      </a:cubicBezTo>
                      <a:cubicBezTo>
                        <a:pt x="781" y="47"/>
                        <a:pt x="785" y="46"/>
                        <a:pt x="790" y="42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4" name="Line 47">
                <a:extLst>
                  <a:ext uri="{FF2B5EF4-FFF2-40B4-BE49-F238E27FC236}">
                    <a16:creationId xmlns:a16="http://schemas.microsoft.com/office/drawing/2014/main" id="{B7F5B247-DD60-030E-E263-DAECBEF787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14" y="1757"/>
                <a:ext cx="159" cy="23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Line 48">
                <a:extLst>
                  <a:ext uri="{FF2B5EF4-FFF2-40B4-BE49-F238E27FC236}">
                    <a16:creationId xmlns:a16="http://schemas.microsoft.com/office/drawing/2014/main" id="{5923E636-D1C6-A641-4F9E-ED13F57982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7" y="2028"/>
                <a:ext cx="89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Freeform 49">
                <a:extLst>
                  <a:ext uri="{FF2B5EF4-FFF2-40B4-BE49-F238E27FC236}">
                    <a16:creationId xmlns:a16="http://schemas.microsoft.com/office/drawing/2014/main" id="{4BE77863-3198-60DF-7049-1D6D621FE0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2" y="2297"/>
                <a:ext cx="896" cy="2"/>
              </a:xfrm>
              <a:custGeom>
                <a:avLst/>
                <a:gdLst>
                  <a:gd name="T0" fmla="*/ 0 w 1266"/>
                  <a:gd name="T1" fmla="*/ 1 h 3"/>
                  <a:gd name="T2" fmla="*/ 113 w 1266"/>
                  <a:gd name="T3" fmla="*/ 0 h 3"/>
                  <a:gd name="T4" fmla="*/ 0 60000 65536"/>
                  <a:gd name="T5" fmla="*/ 0 60000 65536"/>
                  <a:gd name="T6" fmla="*/ 0 w 1266"/>
                  <a:gd name="T7" fmla="*/ 0 h 3"/>
                  <a:gd name="T8" fmla="*/ 1266 w 1266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66" h="3">
                    <a:moveTo>
                      <a:pt x="0" y="3"/>
                    </a:moveTo>
                    <a:lnTo>
                      <a:pt x="1266" y="0"/>
                    </a:ln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Line 50">
                <a:extLst>
                  <a:ext uri="{FF2B5EF4-FFF2-40B4-BE49-F238E27FC236}">
                    <a16:creationId xmlns:a16="http://schemas.microsoft.com/office/drawing/2014/main" id="{4423969D-F1C6-E0CC-8913-86DFAF76E8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2163"/>
                <a:ext cx="945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Line 51">
                <a:extLst>
                  <a:ext uri="{FF2B5EF4-FFF2-40B4-BE49-F238E27FC236}">
                    <a16:creationId xmlns:a16="http://schemas.microsoft.com/office/drawing/2014/main" id="{410C8465-C236-D713-6C0F-51CE45C6DE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91" y="2020"/>
                <a:ext cx="301" cy="44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Line 52">
                <a:extLst>
                  <a:ext uri="{FF2B5EF4-FFF2-40B4-BE49-F238E27FC236}">
                    <a16:creationId xmlns:a16="http://schemas.microsoft.com/office/drawing/2014/main" id="{97B04BC8-F0DD-07BC-1DE9-8085F25AE5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95" y="2322"/>
                <a:ext cx="99" cy="14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Line 53">
                <a:extLst>
                  <a:ext uri="{FF2B5EF4-FFF2-40B4-BE49-F238E27FC236}">
                    <a16:creationId xmlns:a16="http://schemas.microsoft.com/office/drawing/2014/main" id="{55307852-8DFC-6FCD-FA77-B19CC92486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4" y="2289"/>
                <a:ext cx="117" cy="17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Line 54">
                <a:extLst>
                  <a:ext uri="{FF2B5EF4-FFF2-40B4-BE49-F238E27FC236}">
                    <a16:creationId xmlns:a16="http://schemas.microsoft.com/office/drawing/2014/main" id="{BB1D027A-315D-1F8A-EDB7-41B73AA301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3" y="2469"/>
                <a:ext cx="1410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Freeform 55">
                <a:extLst>
                  <a:ext uri="{FF2B5EF4-FFF2-40B4-BE49-F238E27FC236}">
                    <a16:creationId xmlns:a16="http://schemas.microsoft.com/office/drawing/2014/main" id="{EB0AA30F-AD34-802C-038F-3B9EFA8A1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" y="2326"/>
                <a:ext cx="253" cy="218"/>
              </a:xfrm>
              <a:custGeom>
                <a:avLst/>
                <a:gdLst>
                  <a:gd name="T0" fmla="*/ 0 w 720"/>
                  <a:gd name="T1" fmla="*/ 0 h 622"/>
                  <a:gd name="T2" fmla="*/ 0 w 720"/>
                  <a:gd name="T3" fmla="*/ 0 h 622"/>
                  <a:gd name="T4" fmla="*/ 0 w 720"/>
                  <a:gd name="T5" fmla="*/ 0 h 622"/>
                  <a:gd name="T6" fmla="*/ 0 w 720"/>
                  <a:gd name="T7" fmla="*/ 0 h 622"/>
                  <a:gd name="T8" fmla="*/ 0 w 720"/>
                  <a:gd name="T9" fmla="*/ 0 h 622"/>
                  <a:gd name="T10" fmla="*/ 0 w 720"/>
                  <a:gd name="T11" fmla="*/ 0 h 622"/>
                  <a:gd name="T12" fmla="*/ 0 w 720"/>
                  <a:gd name="T13" fmla="*/ 0 h 622"/>
                  <a:gd name="T14" fmla="*/ 0 w 720"/>
                  <a:gd name="T15" fmla="*/ 0 h 62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20"/>
                  <a:gd name="T25" fmla="*/ 0 h 622"/>
                  <a:gd name="T26" fmla="*/ 720 w 720"/>
                  <a:gd name="T27" fmla="*/ 622 h 62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20" h="622">
                    <a:moveTo>
                      <a:pt x="430" y="0"/>
                    </a:moveTo>
                    <a:lnTo>
                      <a:pt x="177" y="379"/>
                    </a:lnTo>
                    <a:lnTo>
                      <a:pt x="0" y="379"/>
                    </a:lnTo>
                    <a:lnTo>
                      <a:pt x="168" y="622"/>
                    </a:lnTo>
                    <a:lnTo>
                      <a:pt x="631" y="379"/>
                    </a:lnTo>
                    <a:lnTo>
                      <a:pt x="465" y="382"/>
                    </a:lnTo>
                    <a:lnTo>
                      <a:pt x="720" y="0"/>
                    </a:lnTo>
                    <a:lnTo>
                      <a:pt x="43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miter lim="800000"/>
                <a:headEnd/>
                <a:tailEnd/>
              </a:ln>
              <a:scene3d>
                <a:camera prst="legacyPerspectiveTopRight">
                  <a:rot lat="20099986" lon="21299986" rev="0"/>
                </a:camera>
                <a:lightRig rig="legacyFlat1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grpSp>
            <p:nvGrpSpPr>
              <p:cNvPr id="53" name="Group 56">
                <a:extLst>
                  <a:ext uri="{FF2B5EF4-FFF2-40B4-BE49-F238E27FC236}">
                    <a16:creationId xmlns:a16="http://schemas.microsoft.com/office/drawing/2014/main" id="{1AF7FE2B-CF71-E155-9A2C-A90FC71B7B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75" y="1597"/>
                <a:ext cx="827" cy="239"/>
                <a:chOff x="3894" y="1459"/>
                <a:chExt cx="895" cy="260"/>
              </a:xfrm>
            </p:grpSpPr>
            <p:sp>
              <p:nvSpPr>
                <p:cNvPr id="71" name="Line 57">
                  <a:extLst>
                    <a:ext uri="{FF2B5EF4-FFF2-40B4-BE49-F238E27FC236}">
                      <a16:creationId xmlns:a16="http://schemas.microsoft.com/office/drawing/2014/main" id="{1A150C05-96CB-2EB4-D954-58E6789F3B1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375" y="1509"/>
                  <a:ext cx="54" cy="7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2" name="Line 58">
                  <a:extLst>
                    <a:ext uri="{FF2B5EF4-FFF2-40B4-BE49-F238E27FC236}">
                      <a16:creationId xmlns:a16="http://schemas.microsoft.com/office/drawing/2014/main" id="{E1100FF2-F9E6-D8F0-8FD9-DC149EF5F01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473" y="1459"/>
                  <a:ext cx="140" cy="11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3" name="Line 59">
                  <a:extLst>
                    <a:ext uri="{FF2B5EF4-FFF2-40B4-BE49-F238E27FC236}">
                      <a16:creationId xmlns:a16="http://schemas.microsoft.com/office/drawing/2014/main" id="{30EA47D5-C409-23D5-A81B-D585564C87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535" y="1587"/>
                  <a:ext cx="220" cy="5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4" name="Line 60">
                  <a:extLst>
                    <a:ext uri="{FF2B5EF4-FFF2-40B4-BE49-F238E27FC236}">
                      <a16:creationId xmlns:a16="http://schemas.microsoft.com/office/drawing/2014/main" id="{597C15E5-BE2F-E41A-8A53-3FBC79CF11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535" y="1679"/>
                  <a:ext cx="254" cy="16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5" name="Line 61">
                  <a:extLst>
                    <a:ext uri="{FF2B5EF4-FFF2-40B4-BE49-F238E27FC236}">
                      <a16:creationId xmlns:a16="http://schemas.microsoft.com/office/drawing/2014/main" id="{429E70FE-86D1-74CF-0686-B1D98294A48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982" y="1480"/>
                  <a:ext cx="228" cy="9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6" name="Line 62">
                  <a:extLst>
                    <a:ext uri="{FF2B5EF4-FFF2-40B4-BE49-F238E27FC236}">
                      <a16:creationId xmlns:a16="http://schemas.microsoft.com/office/drawing/2014/main" id="{579AEE21-5518-C6AA-24FA-1950ACB455E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911" y="1597"/>
                  <a:ext cx="247" cy="5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7" name="Line 63">
                  <a:extLst>
                    <a:ext uri="{FF2B5EF4-FFF2-40B4-BE49-F238E27FC236}">
                      <a16:creationId xmlns:a16="http://schemas.microsoft.com/office/drawing/2014/main" id="{4E898DCF-1879-D765-D18F-C145F1D1925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894" y="1715"/>
                  <a:ext cx="220" cy="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8" name="Line 64">
                  <a:extLst>
                    <a:ext uri="{FF2B5EF4-FFF2-40B4-BE49-F238E27FC236}">
                      <a16:creationId xmlns:a16="http://schemas.microsoft.com/office/drawing/2014/main" id="{230ABD51-F0B6-0EC8-0896-20EEE261733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096" y="1676"/>
                  <a:ext cx="158" cy="16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" name="Line 65">
                  <a:extLst>
                    <a:ext uri="{FF2B5EF4-FFF2-40B4-BE49-F238E27FC236}">
                      <a16:creationId xmlns:a16="http://schemas.microsoft.com/office/drawing/2014/main" id="{429DBC32-A618-80A2-DFFF-280F4C0AEB5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114" y="1580"/>
                  <a:ext cx="140" cy="41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0" name="Line 66">
                  <a:extLst>
                    <a:ext uri="{FF2B5EF4-FFF2-40B4-BE49-F238E27FC236}">
                      <a16:creationId xmlns:a16="http://schemas.microsoft.com/office/drawing/2014/main" id="{2E7E9CC0-3D35-1EC1-8E82-747BD1AABA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254" y="1527"/>
                  <a:ext cx="52" cy="60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" name="Line 67">
                  <a:extLst>
                    <a:ext uri="{FF2B5EF4-FFF2-40B4-BE49-F238E27FC236}">
                      <a16:creationId xmlns:a16="http://schemas.microsoft.com/office/drawing/2014/main" id="{CF219ADD-F2BC-61C6-A284-3A320CA6F9A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429" y="1574"/>
                  <a:ext cx="96" cy="3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" name="Line 68">
                  <a:extLst>
                    <a:ext uri="{FF2B5EF4-FFF2-40B4-BE49-F238E27FC236}">
                      <a16:creationId xmlns:a16="http://schemas.microsoft.com/office/drawing/2014/main" id="{A1FDB0D7-DB6E-63CA-19F8-CBD61F2ABED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421" y="1655"/>
                  <a:ext cx="158" cy="10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" name="Line 69">
                  <a:extLst>
                    <a:ext uri="{FF2B5EF4-FFF2-40B4-BE49-F238E27FC236}">
                      <a16:creationId xmlns:a16="http://schemas.microsoft.com/office/drawing/2014/main" id="{15DB2766-BD97-0B6D-0BBD-16E1BEC37C0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229" y="1638"/>
                  <a:ext cx="88" cy="27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4" name="Group 70">
                <a:extLst>
                  <a:ext uri="{FF2B5EF4-FFF2-40B4-BE49-F238E27FC236}">
                    <a16:creationId xmlns:a16="http://schemas.microsoft.com/office/drawing/2014/main" id="{F739BCFD-B76B-1030-CC1F-A1886BAFA7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16" y="1918"/>
                <a:ext cx="801" cy="242"/>
                <a:chOff x="3909" y="1793"/>
                <a:chExt cx="860" cy="261"/>
              </a:xfrm>
            </p:grpSpPr>
            <p:sp>
              <p:nvSpPr>
                <p:cNvPr id="58" name="Line 71">
                  <a:extLst>
                    <a:ext uri="{FF2B5EF4-FFF2-40B4-BE49-F238E27FC236}">
                      <a16:creationId xmlns:a16="http://schemas.microsoft.com/office/drawing/2014/main" id="{C36DA23F-B4BA-9851-0E8F-DE4B9B9453E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227" y="1896"/>
                  <a:ext cx="58" cy="103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72">
                  <a:extLst>
                    <a:ext uri="{FF2B5EF4-FFF2-40B4-BE49-F238E27FC236}">
                      <a16:creationId xmlns:a16="http://schemas.microsoft.com/office/drawing/2014/main" id="{228C058E-A737-8843-99A5-FE800552AE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050" y="1935"/>
                  <a:ext cx="140" cy="119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73">
                  <a:extLst>
                    <a:ext uri="{FF2B5EF4-FFF2-40B4-BE49-F238E27FC236}">
                      <a16:creationId xmlns:a16="http://schemas.microsoft.com/office/drawing/2014/main" id="{FAA9A9C4-330A-0CE1-A765-D0AFE905FA0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3909" y="1868"/>
                  <a:ext cx="219" cy="58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74">
                  <a:extLst>
                    <a:ext uri="{FF2B5EF4-FFF2-40B4-BE49-F238E27FC236}">
                      <a16:creationId xmlns:a16="http://schemas.microsoft.com/office/drawing/2014/main" id="{B1600430-4EAC-4CBC-A4D2-9F8A8329795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3962" y="1817"/>
                  <a:ext cx="167" cy="12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75">
                  <a:extLst>
                    <a:ext uri="{FF2B5EF4-FFF2-40B4-BE49-F238E27FC236}">
                      <a16:creationId xmlns:a16="http://schemas.microsoft.com/office/drawing/2014/main" id="{F4495440-6198-9F41-1963-6C272E02A6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54" y="1939"/>
                  <a:ext cx="228" cy="9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76">
                  <a:extLst>
                    <a:ext uri="{FF2B5EF4-FFF2-40B4-BE49-F238E27FC236}">
                      <a16:creationId xmlns:a16="http://schemas.microsoft.com/office/drawing/2014/main" id="{D821D561-6488-4DD1-541F-2FF29E2820C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505" y="1858"/>
                  <a:ext cx="247" cy="58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77">
                  <a:extLst>
                    <a:ext uri="{FF2B5EF4-FFF2-40B4-BE49-F238E27FC236}">
                      <a16:creationId xmlns:a16="http://schemas.microsoft.com/office/drawing/2014/main" id="{5CEEBD1A-6A89-733B-512F-C2A41A9B3A7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550" y="1793"/>
                  <a:ext cx="219" cy="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78">
                  <a:extLst>
                    <a:ext uri="{FF2B5EF4-FFF2-40B4-BE49-F238E27FC236}">
                      <a16:creationId xmlns:a16="http://schemas.microsoft.com/office/drawing/2014/main" id="{A1E5B7B0-6BA6-8523-DCC0-6B5C0D26DA8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10" y="1821"/>
                  <a:ext cx="158" cy="16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79">
                  <a:extLst>
                    <a:ext uri="{FF2B5EF4-FFF2-40B4-BE49-F238E27FC236}">
                      <a16:creationId xmlns:a16="http://schemas.microsoft.com/office/drawing/2014/main" id="{348B114B-8946-B90C-83F3-1E714DEE12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10" y="1892"/>
                  <a:ext cx="140" cy="41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80">
                  <a:extLst>
                    <a:ext uri="{FF2B5EF4-FFF2-40B4-BE49-F238E27FC236}">
                      <a16:creationId xmlns:a16="http://schemas.microsoft.com/office/drawing/2014/main" id="{E2147396-412C-ED3E-FFDB-67A8F3EB2E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358" y="1925"/>
                  <a:ext cx="52" cy="61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Line 81">
                  <a:extLst>
                    <a:ext uri="{FF2B5EF4-FFF2-40B4-BE49-F238E27FC236}">
                      <a16:creationId xmlns:a16="http://schemas.microsoft.com/office/drawing/2014/main" id="{A187F7DD-1A8C-DB21-E1DF-EB126C169FE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138" y="1906"/>
                  <a:ext cx="96" cy="33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9" name="Line 82">
                  <a:extLst>
                    <a:ext uri="{FF2B5EF4-FFF2-40B4-BE49-F238E27FC236}">
                      <a16:creationId xmlns:a16="http://schemas.microsoft.com/office/drawing/2014/main" id="{3302F4CA-D5F2-73ED-6D2D-B24BC151AEE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086" y="1847"/>
                  <a:ext cx="157" cy="10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0" name="Line 83">
                  <a:extLst>
                    <a:ext uri="{FF2B5EF4-FFF2-40B4-BE49-F238E27FC236}">
                      <a16:creationId xmlns:a16="http://schemas.microsoft.com/office/drawing/2014/main" id="{A1AB0D18-7C12-1336-909C-CD8DFAF204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346" y="1847"/>
                  <a:ext cx="88" cy="27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55" name="Line 84">
                <a:extLst>
                  <a:ext uri="{FF2B5EF4-FFF2-40B4-BE49-F238E27FC236}">
                    <a16:creationId xmlns:a16="http://schemas.microsoft.com/office/drawing/2014/main" id="{2A8B0EAE-6547-9AC1-8DED-A02BCD1006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1" y="2299"/>
                <a:ext cx="234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Line 85">
                <a:extLst>
                  <a:ext uri="{FF2B5EF4-FFF2-40B4-BE49-F238E27FC236}">
                    <a16:creationId xmlns:a16="http://schemas.microsoft.com/office/drawing/2014/main" id="{76DFF2FF-8FF5-37A7-8DE0-27DF2C54F2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11" y="1482"/>
                <a:ext cx="17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Line 86">
                <a:extLst>
                  <a:ext uri="{FF2B5EF4-FFF2-40B4-BE49-F238E27FC236}">
                    <a16:creationId xmlns:a16="http://schemas.microsoft.com/office/drawing/2014/main" id="{5D239339-99BA-90D7-B062-0A20A4EB28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6" y="1207"/>
                <a:ext cx="72" cy="10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" name="Text Box 90">
              <a:extLst>
                <a:ext uri="{FF2B5EF4-FFF2-40B4-BE49-F238E27FC236}">
                  <a16:creationId xmlns:a16="http://schemas.microsoft.com/office/drawing/2014/main" id="{86A1F222-43F4-FD7C-62B0-FF9F7B788E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2960607">
              <a:off x="1662" y="1223"/>
              <a:ext cx="10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 u="sng">
                  <a:cs typeface="ＭＳ Ｐゴシック" charset="0"/>
                </a:rPr>
                <a:t>Reaction plane</a:t>
              </a:r>
            </a:p>
          </p:txBody>
        </p:sp>
        <p:sp>
          <p:nvSpPr>
            <p:cNvPr id="12" name="Line 91">
              <a:extLst>
                <a:ext uri="{FF2B5EF4-FFF2-40B4-BE49-F238E27FC236}">
                  <a16:creationId xmlns:a16="http://schemas.microsoft.com/office/drawing/2014/main" id="{7B6DB833-1871-9BA4-1193-3988EE1D168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8220000">
              <a:off x="1612" y="433"/>
              <a:ext cx="0" cy="4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92">
              <a:extLst>
                <a:ext uri="{FF2B5EF4-FFF2-40B4-BE49-F238E27FC236}">
                  <a16:creationId xmlns:a16="http://schemas.microsoft.com/office/drawing/2014/main" id="{04C2E637-FF8D-5B89-32FC-142C9598AA9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4922225">
              <a:off x="906" y="1743"/>
              <a:ext cx="0" cy="40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 Box 93">
              <a:extLst>
                <a:ext uri="{FF2B5EF4-FFF2-40B4-BE49-F238E27FC236}">
                  <a16:creationId xmlns:a16="http://schemas.microsoft.com/office/drawing/2014/main" id="{013072CB-86E4-093B-F6DA-44886C6F19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6" y="1940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cs typeface="ＭＳ Ｐゴシック" charset="0"/>
                </a:rPr>
                <a:t>X</a:t>
              </a:r>
            </a:p>
          </p:txBody>
        </p:sp>
        <p:sp>
          <p:nvSpPr>
            <p:cNvPr id="15" name="Text Box 94">
              <a:extLst>
                <a:ext uri="{FF2B5EF4-FFF2-40B4-BE49-F238E27FC236}">
                  <a16:creationId xmlns:a16="http://schemas.microsoft.com/office/drawing/2014/main" id="{93C57D19-1F6E-3E7A-6B6D-C25989917B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2" y="432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cs typeface="ＭＳ Ｐゴシック" charset="0"/>
                </a:rPr>
                <a:t>Z</a:t>
              </a:r>
            </a:p>
          </p:txBody>
        </p:sp>
        <p:sp>
          <p:nvSpPr>
            <p:cNvPr id="16" name="Line 95">
              <a:extLst>
                <a:ext uri="{FF2B5EF4-FFF2-40B4-BE49-F238E27FC236}">
                  <a16:creationId xmlns:a16="http://schemas.microsoft.com/office/drawing/2014/main" id="{1EB09C1A-C8BE-FED4-CC29-F33E64CDAF0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4922225" flipH="1" flipV="1">
              <a:off x="1366" y="1724"/>
              <a:ext cx="318" cy="4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 Box 96">
              <a:extLst>
                <a:ext uri="{FF2B5EF4-FFF2-40B4-BE49-F238E27FC236}">
                  <a16:creationId xmlns:a16="http://schemas.microsoft.com/office/drawing/2014/main" id="{CD9C3ED9-E019-75DC-DF6D-85291AC622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0" y="1572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cs typeface="ＭＳ Ｐゴシック" charset="0"/>
                </a:rPr>
                <a:t>Y</a:t>
              </a:r>
            </a:p>
          </p:txBody>
        </p:sp>
      </p:grpSp>
      <p:grpSp>
        <p:nvGrpSpPr>
          <p:cNvPr id="100" name="Group 361">
            <a:extLst>
              <a:ext uri="{FF2B5EF4-FFF2-40B4-BE49-F238E27FC236}">
                <a16:creationId xmlns:a16="http://schemas.microsoft.com/office/drawing/2014/main" id="{24B0E31B-76AE-63CB-CD56-5E399C0925F5}"/>
              </a:ext>
            </a:extLst>
          </p:cNvPr>
          <p:cNvGrpSpPr>
            <a:grpSpLocks/>
          </p:cNvGrpSpPr>
          <p:nvPr/>
        </p:nvGrpSpPr>
        <p:grpSpPr bwMode="auto">
          <a:xfrm>
            <a:off x="7143655" y="899947"/>
            <a:ext cx="4238016" cy="2328832"/>
            <a:chOff x="2915" y="750"/>
            <a:chExt cx="2413" cy="1323"/>
          </a:xfrm>
        </p:grpSpPr>
        <p:sp>
          <p:nvSpPr>
            <p:cNvPr id="101" name="Text Box 98">
              <a:extLst>
                <a:ext uri="{FF2B5EF4-FFF2-40B4-BE49-F238E27FC236}">
                  <a16:creationId xmlns:a16="http://schemas.microsoft.com/office/drawing/2014/main" id="{1CD64DB4-5841-3581-1650-B0056626A2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68" y="1493"/>
              <a:ext cx="2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cs typeface="ＭＳ Ｐゴシック" charset="0"/>
                </a:rPr>
                <a:t>P</a:t>
              </a:r>
              <a:r>
                <a:rPr kumimoji="1" lang="en-US" altLang="ja-JP" sz="1800" baseline="-25000">
                  <a:cs typeface="ＭＳ Ｐゴシック" charset="0"/>
                </a:rPr>
                <a:t>x</a:t>
              </a:r>
            </a:p>
          </p:txBody>
        </p:sp>
        <p:sp>
          <p:nvSpPr>
            <p:cNvPr id="102" name="Text Box 99">
              <a:extLst>
                <a:ext uri="{FF2B5EF4-FFF2-40B4-BE49-F238E27FC236}">
                  <a16:creationId xmlns:a16="http://schemas.microsoft.com/office/drawing/2014/main" id="{75969432-B6C5-F2F3-98C7-9C095457C6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0" y="770"/>
              <a:ext cx="2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cs typeface="ＭＳ Ｐゴシック" charset="0"/>
                </a:rPr>
                <a:t>P</a:t>
              </a:r>
              <a:r>
                <a:rPr kumimoji="1" lang="en-US" altLang="ja-JP" sz="1800" baseline="-25000">
                  <a:cs typeface="ＭＳ Ｐゴシック" charset="0"/>
                </a:rPr>
                <a:t>y</a:t>
              </a:r>
            </a:p>
          </p:txBody>
        </p:sp>
        <p:sp>
          <p:nvSpPr>
            <p:cNvPr id="103" name="Text Box 100">
              <a:extLst>
                <a:ext uri="{FF2B5EF4-FFF2-40B4-BE49-F238E27FC236}">
                  <a16:creationId xmlns:a16="http://schemas.microsoft.com/office/drawing/2014/main" id="{A84D4D5F-60B7-540C-4A9B-0E9144BBEB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25" y="768"/>
              <a:ext cx="2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cs typeface="ＭＳ Ｐゴシック" charset="0"/>
                </a:rPr>
                <a:t>P</a:t>
              </a:r>
              <a:r>
                <a:rPr kumimoji="1" lang="en-US" altLang="ja-JP" sz="1800" baseline="-25000">
                  <a:cs typeface="ＭＳ Ｐゴシック" charset="0"/>
                </a:rPr>
                <a:t>z</a:t>
              </a:r>
            </a:p>
          </p:txBody>
        </p:sp>
        <p:grpSp>
          <p:nvGrpSpPr>
            <p:cNvPr id="104" name="Group 101">
              <a:extLst>
                <a:ext uri="{FF2B5EF4-FFF2-40B4-BE49-F238E27FC236}">
                  <a16:creationId xmlns:a16="http://schemas.microsoft.com/office/drawing/2014/main" id="{97FEFA99-213E-04F1-9FE8-A68196F9BE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15" y="1067"/>
              <a:ext cx="2258" cy="1394"/>
              <a:chOff x="435" y="2308"/>
              <a:chExt cx="2354" cy="1394"/>
            </a:xfrm>
          </p:grpSpPr>
          <p:sp>
            <p:nvSpPr>
              <p:cNvPr id="108" name="Line 102">
                <a:extLst>
                  <a:ext uri="{FF2B5EF4-FFF2-40B4-BE49-F238E27FC236}">
                    <a16:creationId xmlns:a16="http://schemas.microsoft.com/office/drawing/2014/main" id="{80FE5286-9BF9-B5DC-9BF1-9377B310EB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994" y="2940"/>
                <a:ext cx="144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" name="Line 103">
                <a:extLst>
                  <a:ext uri="{FF2B5EF4-FFF2-40B4-BE49-F238E27FC236}">
                    <a16:creationId xmlns:a16="http://schemas.microsoft.com/office/drawing/2014/main" id="{CC7E0CE3-D531-3E3E-62E8-1A98E8253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935" y="2505"/>
                <a:ext cx="633" cy="9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" name="Line 104">
                <a:extLst>
                  <a:ext uri="{FF2B5EF4-FFF2-40B4-BE49-F238E27FC236}">
                    <a16:creationId xmlns:a16="http://schemas.microsoft.com/office/drawing/2014/main" id="{E9D82CAB-514B-3874-FAD6-F52C3C9BC4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757" y="2450"/>
                <a:ext cx="633" cy="9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" name="Line 105">
                <a:extLst>
                  <a:ext uri="{FF2B5EF4-FFF2-40B4-BE49-F238E27FC236}">
                    <a16:creationId xmlns:a16="http://schemas.microsoft.com/office/drawing/2014/main" id="{3B47173D-97FA-A295-457D-2874A9955E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545" y="2417"/>
                <a:ext cx="633" cy="9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" name="Line 106">
                <a:extLst>
                  <a:ext uri="{FF2B5EF4-FFF2-40B4-BE49-F238E27FC236}">
                    <a16:creationId xmlns:a16="http://schemas.microsoft.com/office/drawing/2014/main" id="{F99039D6-F40D-4951-69EC-4640569DC7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803" y="2744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" name="Line 107">
                <a:extLst>
                  <a:ext uri="{FF2B5EF4-FFF2-40B4-BE49-F238E27FC236}">
                    <a16:creationId xmlns:a16="http://schemas.microsoft.com/office/drawing/2014/main" id="{6BB2CC1D-EB8E-97A8-E1B4-C954386AAE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772" y="3137"/>
                <a:ext cx="89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" name="Line 108">
                <a:extLst>
                  <a:ext uri="{FF2B5EF4-FFF2-40B4-BE49-F238E27FC236}">
                    <a16:creationId xmlns:a16="http://schemas.microsoft.com/office/drawing/2014/main" id="{329D42D9-0D3A-0D7C-0101-B8C5C6CDE7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496" y="2777"/>
                <a:ext cx="597" cy="88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" name="Line 109">
                <a:extLst>
                  <a:ext uri="{FF2B5EF4-FFF2-40B4-BE49-F238E27FC236}">
                    <a16:creationId xmlns:a16="http://schemas.microsoft.com/office/drawing/2014/main" id="{E9842103-1C03-103C-631B-BD915A0B00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966" y="2308"/>
                <a:ext cx="438" cy="64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" name="Line 110">
                <a:extLst>
                  <a:ext uri="{FF2B5EF4-FFF2-40B4-BE49-F238E27FC236}">
                    <a16:creationId xmlns:a16="http://schemas.microsoft.com/office/drawing/2014/main" id="{7DD0D587-95F7-BB9B-EEC4-B27790E8CD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176" y="2341"/>
                <a:ext cx="429" cy="63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" name="Line 111">
                <a:extLst>
                  <a:ext uri="{FF2B5EF4-FFF2-40B4-BE49-F238E27FC236}">
                    <a16:creationId xmlns:a16="http://schemas.microsoft.com/office/drawing/2014/main" id="{57D04583-53DB-7BFC-6F7F-050F40BDEF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332" y="2580"/>
                <a:ext cx="1440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" name="AutoShape 112">
                <a:extLst>
                  <a:ext uri="{FF2B5EF4-FFF2-40B4-BE49-F238E27FC236}">
                    <a16:creationId xmlns:a16="http://schemas.microsoft.com/office/drawing/2014/main" id="{B10FF976-8566-4DE8-28E3-F8791C76DD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3536">
                <a:off x="502" y="2383"/>
                <a:ext cx="2287" cy="1261"/>
              </a:xfrm>
              <a:prstGeom prst="parallelogram">
                <a:avLst>
                  <a:gd name="adj" fmla="val 67289"/>
                </a:avLst>
              </a:prstGeom>
              <a:noFill/>
              <a:ln w="28575">
                <a:solidFill>
                  <a:schemeClr val="fol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1800" i="1"/>
              </a:p>
            </p:txBody>
          </p:sp>
          <p:sp>
            <p:nvSpPr>
              <p:cNvPr id="119" name="Line 113">
                <a:extLst>
                  <a:ext uri="{FF2B5EF4-FFF2-40B4-BE49-F238E27FC236}">
                    <a16:creationId xmlns:a16="http://schemas.microsoft.com/office/drawing/2014/main" id="{ED81D1F1-CB19-804A-0A6A-541EB5F57E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437" y="3200"/>
                <a:ext cx="183" cy="27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" name="Line 114">
                <a:extLst>
                  <a:ext uri="{FF2B5EF4-FFF2-40B4-BE49-F238E27FC236}">
                    <a16:creationId xmlns:a16="http://schemas.microsoft.com/office/drawing/2014/main" id="{EC9C188A-6F1D-243E-ECE5-9432F01C1A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263" y="2364"/>
                <a:ext cx="532" cy="79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" name="Line 115">
                <a:extLst>
                  <a:ext uri="{FF2B5EF4-FFF2-40B4-BE49-F238E27FC236}">
                    <a16:creationId xmlns:a16="http://schemas.microsoft.com/office/drawing/2014/main" id="{BC974AFD-EC69-C5F7-91B2-30885A3DB8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060" y="3002"/>
                <a:ext cx="392" cy="58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" name="Line 116">
                <a:extLst>
                  <a:ext uri="{FF2B5EF4-FFF2-40B4-BE49-F238E27FC236}">
                    <a16:creationId xmlns:a16="http://schemas.microsoft.com/office/drawing/2014/main" id="{07D7838C-C664-9413-1952-0585BB19D5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459" y="2392"/>
                <a:ext cx="593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" name="Line 117">
                <a:extLst>
                  <a:ext uri="{FF2B5EF4-FFF2-40B4-BE49-F238E27FC236}">
                    <a16:creationId xmlns:a16="http://schemas.microsoft.com/office/drawing/2014/main" id="{D656F2BC-1FE8-EB79-5998-00277AE1B8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651" y="2550"/>
                <a:ext cx="42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" name="Line 118">
                <a:extLst>
                  <a:ext uri="{FF2B5EF4-FFF2-40B4-BE49-F238E27FC236}">
                    <a16:creationId xmlns:a16="http://schemas.microsoft.com/office/drawing/2014/main" id="{087731E0-4F85-C692-DFE9-203DAE8B16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221" y="2652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" name="Line 119">
                <a:extLst>
                  <a:ext uri="{FF2B5EF4-FFF2-40B4-BE49-F238E27FC236}">
                    <a16:creationId xmlns:a16="http://schemas.microsoft.com/office/drawing/2014/main" id="{759AAC46-2EA8-0984-20B1-71240FB9C3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812" y="2646"/>
                <a:ext cx="230" cy="342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" name="Line 120">
                <a:extLst>
                  <a:ext uri="{FF2B5EF4-FFF2-40B4-BE49-F238E27FC236}">
                    <a16:creationId xmlns:a16="http://schemas.microsoft.com/office/drawing/2014/main" id="{86221957-A3E2-6C19-FE5D-D805168AF3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106" y="2820"/>
                <a:ext cx="144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" name="Line 121">
                <a:extLst>
                  <a:ext uri="{FF2B5EF4-FFF2-40B4-BE49-F238E27FC236}">
                    <a16:creationId xmlns:a16="http://schemas.microsoft.com/office/drawing/2014/main" id="{DE1E202D-7D45-1EA6-DDBB-2F927BB713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112" y="2365"/>
                <a:ext cx="843" cy="125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" name="Line 122">
                <a:extLst>
                  <a:ext uri="{FF2B5EF4-FFF2-40B4-BE49-F238E27FC236}">
                    <a16:creationId xmlns:a16="http://schemas.microsoft.com/office/drawing/2014/main" id="{B02DD538-AB5A-2A10-8527-2BF12696AA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700" y="2759"/>
                <a:ext cx="633" cy="9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" name="Line 123">
                <a:extLst>
                  <a:ext uri="{FF2B5EF4-FFF2-40B4-BE49-F238E27FC236}">
                    <a16:creationId xmlns:a16="http://schemas.microsoft.com/office/drawing/2014/main" id="{E1C11C6E-C8AC-817E-345D-70E7BAE800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386" y="3027"/>
                <a:ext cx="98" cy="14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" name="Line 124">
                <a:extLst>
                  <a:ext uri="{FF2B5EF4-FFF2-40B4-BE49-F238E27FC236}">
                    <a16:creationId xmlns:a16="http://schemas.microsoft.com/office/drawing/2014/main" id="{2043B798-E36B-0E1F-09CD-2B4C4100C4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176" y="3018"/>
                <a:ext cx="337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" name="Line 125">
                <a:extLst>
                  <a:ext uri="{FF2B5EF4-FFF2-40B4-BE49-F238E27FC236}">
                    <a16:creationId xmlns:a16="http://schemas.microsoft.com/office/drawing/2014/main" id="{3426FE28-7747-878C-C01A-D8FC9954C7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229" y="2878"/>
                <a:ext cx="159" cy="23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2" name="Line 126">
                <a:extLst>
                  <a:ext uri="{FF2B5EF4-FFF2-40B4-BE49-F238E27FC236}">
                    <a16:creationId xmlns:a16="http://schemas.microsoft.com/office/drawing/2014/main" id="{68F6E035-F9D3-0795-10A2-8FCC911FA4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193" y="3204"/>
                <a:ext cx="89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" name="Freeform 127">
                <a:extLst>
                  <a:ext uri="{FF2B5EF4-FFF2-40B4-BE49-F238E27FC236}">
                    <a16:creationId xmlns:a16="http://schemas.microsoft.com/office/drawing/2014/main" id="{E4E4CA83-FBAE-AE1F-CAF0-131BDD1F8E58}"/>
                  </a:ext>
                </a:extLst>
              </p:cNvPr>
              <p:cNvSpPr>
                <a:spLocks/>
              </p:cNvSpPr>
              <p:nvPr/>
            </p:nvSpPr>
            <p:spPr bwMode="auto">
              <a:xfrm rot="543536">
                <a:off x="776" y="3433"/>
                <a:ext cx="1211" cy="2"/>
              </a:xfrm>
              <a:custGeom>
                <a:avLst/>
                <a:gdLst>
                  <a:gd name="T0" fmla="*/ 0 w 1266"/>
                  <a:gd name="T1" fmla="*/ 1 h 3"/>
                  <a:gd name="T2" fmla="*/ 928 w 1266"/>
                  <a:gd name="T3" fmla="*/ 0 h 3"/>
                  <a:gd name="T4" fmla="*/ 0 60000 65536"/>
                  <a:gd name="T5" fmla="*/ 0 60000 65536"/>
                  <a:gd name="T6" fmla="*/ 0 w 1266"/>
                  <a:gd name="T7" fmla="*/ 0 h 3"/>
                  <a:gd name="T8" fmla="*/ 1266 w 1266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66" h="3">
                    <a:moveTo>
                      <a:pt x="0" y="3"/>
                    </a:moveTo>
                    <a:lnTo>
                      <a:pt x="1266" y="0"/>
                    </a:ln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" name="Line 128">
                <a:extLst>
                  <a:ext uri="{FF2B5EF4-FFF2-40B4-BE49-F238E27FC236}">
                    <a16:creationId xmlns:a16="http://schemas.microsoft.com/office/drawing/2014/main" id="{E551E5CB-FA5D-72A2-76AF-60541D0861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161" y="3340"/>
                <a:ext cx="945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" name="Line 129">
                <a:extLst>
                  <a:ext uri="{FF2B5EF4-FFF2-40B4-BE49-F238E27FC236}">
                    <a16:creationId xmlns:a16="http://schemas.microsoft.com/office/drawing/2014/main" id="{54035FE2-6F1E-4F2A-F0C2-7B91AABB15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832" y="3382"/>
                <a:ext cx="99" cy="14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" name="Line 130">
                <a:extLst>
                  <a:ext uri="{FF2B5EF4-FFF2-40B4-BE49-F238E27FC236}">
                    <a16:creationId xmlns:a16="http://schemas.microsoft.com/office/drawing/2014/main" id="{1CEB3C1F-FA85-C55B-E01B-62683F010F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635" y="3317"/>
                <a:ext cx="118" cy="17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" name="Line 131">
                <a:extLst>
                  <a:ext uri="{FF2B5EF4-FFF2-40B4-BE49-F238E27FC236}">
                    <a16:creationId xmlns:a16="http://schemas.microsoft.com/office/drawing/2014/main" id="{C2446C4F-2888-594A-0F2B-4316F485F4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435" y="3571"/>
                <a:ext cx="1410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" name="Line 132">
                <a:extLst>
                  <a:ext uri="{FF2B5EF4-FFF2-40B4-BE49-F238E27FC236}">
                    <a16:creationId xmlns:a16="http://schemas.microsoft.com/office/drawing/2014/main" id="{5DD72CB1-B253-9B82-8488-816D0284C1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556" y="3324"/>
                <a:ext cx="234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" name="Line 133">
                <a:extLst>
                  <a:ext uri="{FF2B5EF4-FFF2-40B4-BE49-F238E27FC236}">
                    <a16:creationId xmlns:a16="http://schemas.microsoft.com/office/drawing/2014/main" id="{57A54028-FF29-328D-6D73-9A9EC2A21E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2473" y="2798"/>
                <a:ext cx="17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0" name="Line 134">
                <a:extLst>
                  <a:ext uri="{FF2B5EF4-FFF2-40B4-BE49-F238E27FC236}">
                    <a16:creationId xmlns:a16="http://schemas.microsoft.com/office/drawing/2014/main" id="{DD6302DC-96F6-8DC2-1DDA-D24BFBA64A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2582" y="2529"/>
                <a:ext cx="72" cy="10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1" name="Oval 135">
                <a:extLst>
                  <a:ext uri="{FF2B5EF4-FFF2-40B4-BE49-F238E27FC236}">
                    <a16:creationId xmlns:a16="http://schemas.microsoft.com/office/drawing/2014/main" id="{CD1856F8-989F-D133-D642-A757F7D6B27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71988">
                <a:off x="1065" y="2614"/>
                <a:ext cx="1225" cy="606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 sz="1800" i="1"/>
              </a:p>
            </p:txBody>
          </p:sp>
          <p:sp>
            <p:nvSpPr>
              <p:cNvPr id="142" name="Line 136">
                <a:extLst>
                  <a:ext uri="{FF2B5EF4-FFF2-40B4-BE49-F238E27FC236}">
                    <a16:creationId xmlns:a16="http://schemas.microsoft.com/office/drawing/2014/main" id="{609DDBB1-2E7E-70B2-C494-3B96B13A51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261" y="3022"/>
                <a:ext cx="400" cy="59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" name="Line 137">
                <a:extLst>
                  <a:ext uri="{FF2B5EF4-FFF2-40B4-BE49-F238E27FC236}">
                    <a16:creationId xmlns:a16="http://schemas.microsoft.com/office/drawing/2014/main" id="{AD581348-CE54-7B99-AC75-98357A0417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668" y="3261"/>
                <a:ext cx="945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" name="Arc 138">
                <a:extLst>
                  <a:ext uri="{FF2B5EF4-FFF2-40B4-BE49-F238E27FC236}">
                    <a16:creationId xmlns:a16="http://schemas.microsoft.com/office/drawing/2014/main" id="{6475778B-A5C3-8B6B-4C9A-28503960D4F8}"/>
                  </a:ext>
                </a:extLst>
              </p:cNvPr>
              <p:cNvSpPr>
                <a:spLocks/>
              </p:cNvSpPr>
              <p:nvPr/>
            </p:nvSpPr>
            <p:spPr bwMode="auto">
              <a:xfrm rot="-10228012">
                <a:off x="1085" y="2615"/>
                <a:ext cx="1218" cy="392"/>
              </a:xfrm>
              <a:custGeom>
                <a:avLst/>
                <a:gdLst>
                  <a:gd name="T0" fmla="*/ 0 w 29645"/>
                  <a:gd name="T1" fmla="*/ 0 h 21600"/>
                  <a:gd name="T2" fmla="*/ 0 w 29645"/>
                  <a:gd name="T3" fmla="*/ 0 h 21600"/>
                  <a:gd name="T4" fmla="*/ 0 w 29645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9645"/>
                  <a:gd name="T10" fmla="*/ 0 h 21600"/>
                  <a:gd name="T11" fmla="*/ 29645 w 29645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645" h="21600" fill="none" extrusionOk="0">
                    <a:moveTo>
                      <a:pt x="-1" y="5760"/>
                    </a:moveTo>
                    <a:cubicBezTo>
                      <a:pt x="3993" y="2057"/>
                      <a:pt x="9239" y="-1"/>
                      <a:pt x="14686" y="0"/>
                    </a:cubicBezTo>
                    <a:cubicBezTo>
                      <a:pt x="20262" y="0"/>
                      <a:pt x="25622" y="2156"/>
                      <a:pt x="29644" y="6018"/>
                    </a:cubicBezTo>
                  </a:path>
                  <a:path w="29645" h="21600" stroke="0" extrusionOk="0">
                    <a:moveTo>
                      <a:pt x="-1" y="5760"/>
                    </a:moveTo>
                    <a:cubicBezTo>
                      <a:pt x="3993" y="2057"/>
                      <a:pt x="9239" y="-1"/>
                      <a:pt x="14686" y="0"/>
                    </a:cubicBezTo>
                    <a:cubicBezTo>
                      <a:pt x="20262" y="0"/>
                      <a:pt x="25622" y="2156"/>
                      <a:pt x="29644" y="6018"/>
                    </a:cubicBezTo>
                    <a:lnTo>
                      <a:pt x="14686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5" name="Freeform 139">
                <a:extLst>
                  <a:ext uri="{FF2B5EF4-FFF2-40B4-BE49-F238E27FC236}">
                    <a16:creationId xmlns:a16="http://schemas.microsoft.com/office/drawing/2014/main" id="{EDF8B94E-334B-B4C0-A370-7BD4E4B0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" y="2795"/>
                <a:ext cx="1212" cy="438"/>
              </a:xfrm>
              <a:custGeom>
                <a:avLst/>
                <a:gdLst>
                  <a:gd name="T0" fmla="*/ 58 w 1212"/>
                  <a:gd name="T1" fmla="*/ 184 h 438"/>
                  <a:gd name="T2" fmla="*/ 108 w 1212"/>
                  <a:gd name="T3" fmla="*/ 234 h 438"/>
                  <a:gd name="T4" fmla="*/ 163 w 1212"/>
                  <a:gd name="T5" fmla="*/ 276 h 438"/>
                  <a:gd name="T6" fmla="*/ 244 w 1212"/>
                  <a:gd name="T7" fmla="*/ 322 h 438"/>
                  <a:gd name="T8" fmla="*/ 334 w 1212"/>
                  <a:gd name="T9" fmla="*/ 361 h 438"/>
                  <a:gd name="T10" fmla="*/ 394 w 1212"/>
                  <a:gd name="T11" fmla="*/ 382 h 438"/>
                  <a:gd name="T12" fmla="*/ 471 w 1212"/>
                  <a:gd name="T13" fmla="*/ 405 h 438"/>
                  <a:gd name="T14" fmla="*/ 526 w 1212"/>
                  <a:gd name="T15" fmla="*/ 414 h 438"/>
                  <a:gd name="T16" fmla="*/ 579 w 1212"/>
                  <a:gd name="T17" fmla="*/ 424 h 438"/>
                  <a:gd name="T18" fmla="*/ 658 w 1212"/>
                  <a:gd name="T19" fmla="*/ 433 h 438"/>
                  <a:gd name="T20" fmla="*/ 730 w 1212"/>
                  <a:gd name="T21" fmla="*/ 436 h 438"/>
                  <a:gd name="T22" fmla="*/ 792 w 1212"/>
                  <a:gd name="T23" fmla="*/ 436 h 438"/>
                  <a:gd name="T24" fmla="*/ 871 w 1212"/>
                  <a:gd name="T25" fmla="*/ 430 h 438"/>
                  <a:gd name="T26" fmla="*/ 940 w 1212"/>
                  <a:gd name="T27" fmla="*/ 418 h 438"/>
                  <a:gd name="T28" fmla="*/ 1008 w 1212"/>
                  <a:gd name="T29" fmla="*/ 400 h 438"/>
                  <a:gd name="T30" fmla="*/ 1090 w 1212"/>
                  <a:gd name="T31" fmla="*/ 367 h 438"/>
                  <a:gd name="T32" fmla="*/ 1167 w 1212"/>
                  <a:gd name="T33" fmla="*/ 312 h 438"/>
                  <a:gd name="T34" fmla="*/ 1195 w 1212"/>
                  <a:gd name="T35" fmla="*/ 271 h 438"/>
                  <a:gd name="T36" fmla="*/ 1205 w 1212"/>
                  <a:gd name="T37" fmla="*/ 251 h 438"/>
                  <a:gd name="T38" fmla="*/ 1212 w 1212"/>
                  <a:gd name="T39" fmla="*/ 207 h 438"/>
                  <a:gd name="T40" fmla="*/ 1143 w 1212"/>
                  <a:gd name="T41" fmla="*/ 219 h 438"/>
                  <a:gd name="T42" fmla="*/ 1107 w 1212"/>
                  <a:gd name="T43" fmla="*/ 225 h 438"/>
                  <a:gd name="T44" fmla="*/ 1027 w 1212"/>
                  <a:gd name="T45" fmla="*/ 232 h 438"/>
                  <a:gd name="T46" fmla="*/ 940 w 1212"/>
                  <a:gd name="T47" fmla="*/ 238 h 438"/>
                  <a:gd name="T48" fmla="*/ 861 w 1212"/>
                  <a:gd name="T49" fmla="*/ 237 h 438"/>
                  <a:gd name="T50" fmla="*/ 777 w 1212"/>
                  <a:gd name="T51" fmla="*/ 234 h 438"/>
                  <a:gd name="T52" fmla="*/ 675 w 1212"/>
                  <a:gd name="T53" fmla="*/ 222 h 438"/>
                  <a:gd name="T54" fmla="*/ 615 w 1212"/>
                  <a:gd name="T55" fmla="*/ 214 h 438"/>
                  <a:gd name="T56" fmla="*/ 541 w 1212"/>
                  <a:gd name="T57" fmla="*/ 199 h 438"/>
                  <a:gd name="T58" fmla="*/ 460 w 1212"/>
                  <a:gd name="T59" fmla="*/ 183 h 438"/>
                  <a:gd name="T60" fmla="*/ 387 w 1212"/>
                  <a:gd name="T61" fmla="*/ 165 h 438"/>
                  <a:gd name="T62" fmla="*/ 316 w 1212"/>
                  <a:gd name="T63" fmla="*/ 142 h 438"/>
                  <a:gd name="T64" fmla="*/ 252 w 1212"/>
                  <a:gd name="T65" fmla="*/ 121 h 438"/>
                  <a:gd name="T66" fmla="*/ 203 w 1212"/>
                  <a:gd name="T67" fmla="*/ 101 h 438"/>
                  <a:gd name="T68" fmla="*/ 169 w 1212"/>
                  <a:gd name="T69" fmla="*/ 87 h 438"/>
                  <a:gd name="T70" fmla="*/ 123 w 1212"/>
                  <a:gd name="T71" fmla="*/ 64 h 438"/>
                  <a:gd name="T72" fmla="*/ 70 w 1212"/>
                  <a:gd name="T73" fmla="*/ 36 h 438"/>
                  <a:gd name="T74" fmla="*/ 29 w 1212"/>
                  <a:gd name="T75" fmla="*/ 15 h 438"/>
                  <a:gd name="T76" fmla="*/ 7 w 1212"/>
                  <a:gd name="T77" fmla="*/ 1 h 438"/>
                  <a:gd name="T78" fmla="*/ 0 w 1212"/>
                  <a:gd name="T79" fmla="*/ 45 h 438"/>
                  <a:gd name="T80" fmla="*/ 10 w 1212"/>
                  <a:gd name="T81" fmla="*/ 106 h 438"/>
                  <a:gd name="T82" fmla="*/ 57 w 1212"/>
                  <a:gd name="T83" fmla="*/ 183 h 43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212"/>
                  <a:gd name="T127" fmla="*/ 0 h 438"/>
                  <a:gd name="T128" fmla="*/ 1212 w 1212"/>
                  <a:gd name="T129" fmla="*/ 438 h 43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212" h="438">
                    <a:moveTo>
                      <a:pt x="58" y="184"/>
                    </a:moveTo>
                    <a:cubicBezTo>
                      <a:pt x="69" y="195"/>
                      <a:pt x="60" y="192"/>
                      <a:pt x="108" y="234"/>
                    </a:cubicBezTo>
                    <a:cubicBezTo>
                      <a:pt x="157" y="271"/>
                      <a:pt x="130" y="252"/>
                      <a:pt x="163" y="276"/>
                    </a:cubicBezTo>
                    <a:cubicBezTo>
                      <a:pt x="200" y="299"/>
                      <a:pt x="211" y="307"/>
                      <a:pt x="244" y="322"/>
                    </a:cubicBezTo>
                    <a:cubicBezTo>
                      <a:pt x="276" y="337"/>
                      <a:pt x="318" y="355"/>
                      <a:pt x="334" y="361"/>
                    </a:cubicBezTo>
                    <a:cubicBezTo>
                      <a:pt x="354" y="369"/>
                      <a:pt x="374" y="375"/>
                      <a:pt x="394" y="382"/>
                    </a:cubicBezTo>
                    <a:cubicBezTo>
                      <a:pt x="415" y="390"/>
                      <a:pt x="445" y="396"/>
                      <a:pt x="471" y="405"/>
                    </a:cubicBezTo>
                    <a:cubicBezTo>
                      <a:pt x="516" y="411"/>
                      <a:pt x="505" y="411"/>
                      <a:pt x="526" y="414"/>
                    </a:cubicBezTo>
                    <a:cubicBezTo>
                      <a:pt x="555" y="420"/>
                      <a:pt x="559" y="421"/>
                      <a:pt x="579" y="424"/>
                    </a:cubicBezTo>
                    <a:cubicBezTo>
                      <a:pt x="615" y="429"/>
                      <a:pt x="637" y="433"/>
                      <a:pt x="658" y="433"/>
                    </a:cubicBezTo>
                    <a:cubicBezTo>
                      <a:pt x="697" y="438"/>
                      <a:pt x="717" y="435"/>
                      <a:pt x="730" y="436"/>
                    </a:cubicBezTo>
                    <a:cubicBezTo>
                      <a:pt x="774" y="436"/>
                      <a:pt x="763" y="438"/>
                      <a:pt x="792" y="436"/>
                    </a:cubicBezTo>
                    <a:cubicBezTo>
                      <a:pt x="828" y="435"/>
                      <a:pt x="849" y="433"/>
                      <a:pt x="871" y="430"/>
                    </a:cubicBezTo>
                    <a:cubicBezTo>
                      <a:pt x="934" y="420"/>
                      <a:pt x="915" y="424"/>
                      <a:pt x="940" y="418"/>
                    </a:cubicBezTo>
                    <a:cubicBezTo>
                      <a:pt x="987" y="406"/>
                      <a:pt x="985" y="408"/>
                      <a:pt x="1008" y="400"/>
                    </a:cubicBezTo>
                    <a:cubicBezTo>
                      <a:pt x="1054" y="385"/>
                      <a:pt x="1068" y="381"/>
                      <a:pt x="1090" y="367"/>
                    </a:cubicBezTo>
                    <a:cubicBezTo>
                      <a:pt x="1137" y="334"/>
                      <a:pt x="1142" y="336"/>
                      <a:pt x="1167" y="312"/>
                    </a:cubicBezTo>
                    <a:cubicBezTo>
                      <a:pt x="1191" y="281"/>
                      <a:pt x="1183" y="292"/>
                      <a:pt x="1195" y="271"/>
                    </a:cubicBezTo>
                    <a:cubicBezTo>
                      <a:pt x="1210" y="237"/>
                      <a:pt x="1201" y="259"/>
                      <a:pt x="1205" y="251"/>
                    </a:cubicBezTo>
                    <a:cubicBezTo>
                      <a:pt x="1206" y="236"/>
                      <a:pt x="1209" y="237"/>
                      <a:pt x="1212" y="207"/>
                    </a:cubicBezTo>
                    <a:cubicBezTo>
                      <a:pt x="1176" y="213"/>
                      <a:pt x="1163" y="217"/>
                      <a:pt x="1143" y="219"/>
                    </a:cubicBezTo>
                    <a:cubicBezTo>
                      <a:pt x="1134" y="222"/>
                      <a:pt x="1107" y="225"/>
                      <a:pt x="1107" y="225"/>
                    </a:cubicBezTo>
                    <a:cubicBezTo>
                      <a:pt x="1068" y="232"/>
                      <a:pt x="1054" y="231"/>
                      <a:pt x="1027" y="232"/>
                    </a:cubicBezTo>
                    <a:cubicBezTo>
                      <a:pt x="994" y="235"/>
                      <a:pt x="962" y="238"/>
                      <a:pt x="940" y="238"/>
                    </a:cubicBezTo>
                    <a:cubicBezTo>
                      <a:pt x="907" y="237"/>
                      <a:pt x="891" y="235"/>
                      <a:pt x="861" y="237"/>
                    </a:cubicBezTo>
                    <a:cubicBezTo>
                      <a:pt x="818" y="236"/>
                      <a:pt x="814" y="234"/>
                      <a:pt x="777" y="234"/>
                    </a:cubicBezTo>
                    <a:cubicBezTo>
                      <a:pt x="738" y="229"/>
                      <a:pt x="723" y="230"/>
                      <a:pt x="675" y="222"/>
                    </a:cubicBezTo>
                    <a:cubicBezTo>
                      <a:pt x="654" y="219"/>
                      <a:pt x="634" y="217"/>
                      <a:pt x="615" y="214"/>
                    </a:cubicBezTo>
                    <a:cubicBezTo>
                      <a:pt x="593" y="210"/>
                      <a:pt x="567" y="204"/>
                      <a:pt x="541" y="199"/>
                    </a:cubicBezTo>
                    <a:cubicBezTo>
                      <a:pt x="511" y="194"/>
                      <a:pt x="494" y="191"/>
                      <a:pt x="460" y="183"/>
                    </a:cubicBezTo>
                    <a:cubicBezTo>
                      <a:pt x="424" y="176"/>
                      <a:pt x="424" y="172"/>
                      <a:pt x="387" y="165"/>
                    </a:cubicBezTo>
                    <a:cubicBezTo>
                      <a:pt x="358" y="157"/>
                      <a:pt x="338" y="149"/>
                      <a:pt x="316" y="142"/>
                    </a:cubicBezTo>
                    <a:cubicBezTo>
                      <a:pt x="306" y="138"/>
                      <a:pt x="262" y="122"/>
                      <a:pt x="252" y="121"/>
                    </a:cubicBezTo>
                    <a:cubicBezTo>
                      <a:pt x="233" y="114"/>
                      <a:pt x="219" y="107"/>
                      <a:pt x="203" y="101"/>
                    </a:cubicBezTo>
                    <a:cubicBezTo>
                      <a:pt x="187" y="95"/>
                      <a:pt x="185" y="92"/>
                      <a:pt x="169" y="87"/>
                    </a:cubicBezTo>
                    <a:cubicBezTo>
                      <a:pt x="154" y="81"/>
                      <a:pt x="138" y="73"/>
                      <a:pt x="123" y="64"/>
                    </a:cubicBezTo>
                    <a:cubicBezTo>
                      <a:pt x="106" y="55"/>
                      <a:pt x="86" y="46"/>
                      <a:pt x="70" y="36"/>
                    </a:cubicBezTo>
                    <a:cubicBezTo>
                      <a:pt x="59" y="29"/>
                      <a:pt x="40" y="21"/>
                      <a:pt x="29" y="15"/>
                    </a:cubicBezTo>
                    <a:cubicBezTo>
                      <a:pt x="27" y="14"/>
                      <a:pt x="6" y="0"/>
                      <a:pt x="7" y="1"/>
                    </a:cubicBezTo>
                    <a:cubicBezTo>
                      <a:pt x="5" y="12"/>
                      <a:pt x="1" y="15"/>
                      <a:pt x="0" y="45"/>
                    </a:cubicBezTo>
                    <a:cubicBezTo>
                      <a:pt x="0" y="73"/>
                      <a:pt x="1" y="77"/>
                      <a:pt x="10" y="106"/>
                    </a:cubicBezTo>
                    <a:cubicBezTo>
                      <a:pt x="27" y="139"/>
                      <a:pt x="40" y="163"/>
                      <a:pt x="57" y="183"/>
                    </a:cubicBezTo>
                  </a:path>
                </a:pathLst>
              </a:custGeom>
              <a:solidFill>
                <a:schemeClr val="bg1">
                  <a:alpha val="50195"/>
                </a:schemeClr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" name="Line 140">
                <a:extLst>
                  <a:ext uri="{FF2B5EF4-FFF2-40B4-BE49-F238E27FC236}">
                    <a16:creationId xmlns:a16="http://schemas.microsoft.com/office/drawing/2014/main" id="{2F0E2321-E8BD-9544-BD1B-75B4DD257C3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 flipH="1">
                <a:off x="1173" y="2954"/>
                <a:ext cx="331" cy="49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7" name="Line 141">
                <a:extLst>
                  <a:ext uri="{FF2B5EF4-FFF2-40B4-BE49-F238E27FC236}">
                    <a16:creationId xmlns:a16="http://schemas.microsoft.com/office/drawing/2014/main" id="{39E3C5BC-F345-7836-872D-CE4C724B4FA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 flipH="1">
                <a:off x="892" y="2895"/>
                <a:ext cx="428" cy="63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" name="Line 142">
                <a:extLst>
                  <a:ext uri="{FF2B5EF4-FFF2-40B4-BE49-F238E27FC236}">
                    <a16:creationId xmlns:a16="http://schemas.microsoft.com/office/drawing/2014/main" id="{77499DB7-3ABA-11A4-6201-0E095B054AF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 flipH="1">
                <a:off x="701" y="2823"/>
                <a:ext cx="449" cy="66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9" name="Line 143">
                <a:extLst>
                  <a:ext uri="{FF2B5EF4-FFF2-40B4-BE49-F238E27FC236}">
                    <a16:creationId xmlns:a16="http://schemas.microsoft.com/office/drawing/2014/main" id="{6566922B-BC06-0DE1-BAFE-818F75F60B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298" y="2982"/>
                <a:ext cx="400" cy="59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0" name="Line 144">
                <a:extLst>
                  <a:ext uri="{FF2B5EF4-FFF2-40B4-BE49-F238E27FC236}">
                    <a16:creationId xmlns:a16="http://schemas.microsoft.com/office/drawing/2014/main" id="{3FF5FE8A-E03F-03DC-157B-CEF480FB89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525" y="2998"/>
                <a:ext cx="400" cy="59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1" name="Line 145">
                <a:extLst>
                  <a:ext uri="{FF2B5EF4-FFF2-40B4-BE49-F238E27FC236}">
                    <a16:creationId xmlns:a16="http://schemas.microsoft.com/office/drawing/2014/main" id="{52E1E6E2-A950-ED9D-73E1-12FC38DE36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655" y="3120"/>
                <a:ext cx="66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2" name="Line 146">
                <a:extLst>
                  <a:ext uri="{FF2B5EF4-FFF2-40B4-BE49-F238E27FC236}">
                    <a16:creationId xmlns:a16="http://schemas.microsoft.com/office/drawing/2014/main" id="{B060F724-D5D0-F952-8B91-FEDFF351AD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884" y="3025"/>
                <a:ext cx="101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" name="Line 147">
                <a:extLst>
                  <a:ext uri="{FF2B5EF4-FFF2-40B4-BE49-F238E27FC236}">
                    <a16:creationId xmlns:a16="http://schemas.microsoft.com/office/drawing/2014/main" id="{3712574B-09A8-CA2E-709D-7B140912D13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>
                <a:off x="992" y="2842"/>
                <a:ext cx="204" cy="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" name="Line 148">
                <a:extLst>
                  <a:ext uri="{FF2B5EF4-FFF2-40B4-BE49-F238E27FC236}">
                    <a16:creationId xmlns:a16="http://schemas.microsoft.com/office/drawing/2014/main" id="{76B9901F-39C6-F62F-BDBD-169B43B3C2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>
                <a:off x="2205" y="3036"/>
                <a:ext cx="227" cy="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5" name="Line 149">
                <a:extLst>
                  <a:ext uri="{FF2B5EF4-FFF2-40B4-BE49-F238E27FC236}">
                    <a16:creationId xmlns:a16="http://schemas.microsoft.com/office/drawing/2014/main" id="{0D7C86C6-5E34-CBE6-DFA1-4218CC8524C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 flipH="1">
                <a:off x="1701" y="2976"/>
                <a:ext cx="462" cy="68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6" name="Line 150">
                <a:extLst>
                  <a:ext uri="{FF2B5EF4-FFF2-40B4-BE49-F238E27FC236}">
                    <a16:creationId xmlns:a16="http://schemas.microsoft.com/office/drawing/2014/main" id="{2001B207-3FC1-787F-FC10-B5D6C0FC72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194" y="3213"/>
                <a:ext cx="101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57" name="Group 151">
                <a:extLst>
                  <a:ext uri="{FF2B5EF4-FFF2-40B4-BE49-F238E27FC236}">
                    <a16:creationId xmlns:a16="http://schemas.microsoft.com/office/drawing/2014/main" id="{9086EE1F-B099-0B95-021C-FFF61144DE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73" y="2659"/>
                <a:ext cx="512" cy="317"/>
                <a:chOff x="2059" y="1117"/>
                <a:chExt cx="512" cy="317"/>
              </a:xfrm>
            </p:grpSpPr>
            <p:sp>
              <p:nvSpPr>
                <p:cNvPr id="181" name="Line 152">
                  <a:extLst>
                    <a:ext uri="{FF2B5EF4-FFF2-40B4-BE49-F238E27FC236}">
                      <a16:creationId xmlns:a16="http://schemas.microsoft.com/office/drawing/2014/main" id="{5298A1E4-2B58-7FC9-4A6A-16E19DFB2D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059" y="1180"/>
                  <a:ext cx="50" cy="73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2" name="Line 153">
                  <a:extLst>
                    <a:ext uri="{FF2B5EF4-FFF2-40B4-BE49-F238E27FC236}">
                      <a16:creationId xmlns:a16="http://schemas.microsoft.com/office/drawing/2014/main" id="{D97FA2B9-1F67-93C5-55B6-B7E7FC53204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200" y="1117"/>
                  <a:ext cx="130" cy="109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3" name="Line 154">
                  <a:extLst>
                    <a:ext uri="{FF2B5EF4-FFF2-40B4-BE49-F238E27FC236}">
                      <a16:creationId xmlns:a16="http://schemas.microsoft.com/office/drawing/2014/main" id="{F3B26FE0-64B3-6C3F-258F-221840409BC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268" y="1265"/>
                  <a:ext cx="204" cy="53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" name="Line 155">
                  <a:extLst>
                    <a:ext uri="{FF2B5EF4-FFF2-40B4-BE49-F238E27FC236}">
                      <a16:creationId xmlns:a16="http://schemas.microsoft.com/office/drawing/2014/main" id="{810DE3CF-F1C0-C6E8-ED3C-46806D51943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336" y="1419"/>
                  <a:ext cx="235" cy="1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" name="Line 156">
                  <a:extLst>
                    <a:ext uri="{FF2B5EF4-FFF2-40B4-BE49-F238E27FC236}">
                      <a16:creationId xmlns:a16="http://schemas.microsoft.com/office/drawing/2014/main" id="{71FE8187-6767-FE06-B0A5-5E8410D4A97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112" y="1267"/>
                  <a:ext cx="88" cy="31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6" name="Line 157">
                  <a:extLst>
                    <a:ext uri="{FF2B5EF4-FFF2-40B4-BE49-F238E27FC236}">
                      <a16:creationId xmlns:a16="http://schemas.microsoft.com/office/drawing/2014/main" id="{0C026FE4-3468-45D7-08E9-F2D3B746C3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099" y="1380"/>
                  <a:ext cx="146" cy="9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58" name="Group 159">
                <a:extLst>
                  <a:ext uri="{FF2B5EF4-FFF2-40B4-BE49-F238E27FC236}">
                    <a16:creationId xmlns:a16="http://schemas.microsoft.com/office/drawing/2014/main" id="{BD6FF5AF-82B7-A6CC-E9DA-CF06AA813C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25" y="2557"/>
                <a:ext cx="594" cy="238"/>
                <a:chOff x="1020" y="1015"/>
                <a:chExt cx="594" cy="238"/>
              </a:xfrm>
            </p:grpSpPr>
            <p:sp>
              <p:nvSpPr>
                <p:cNvPr id="174" name="Line 159">
                  <a:extLst>
                    <a:ext uri="{FF2B5EF4-FFF2-40B4-BE49-F238E27FC236}">
                      <a16:creationId xmlns:a16="http://schemas.microsoft.com/office/drawing/2014/main" id="{97BD8376-F90C-7B00-7E90-B3F7018B827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202" y="1026"/>
                  <a:ext cx="211" cy="8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" name="Line 160">
                  <a:extLst>
                    <a:ext uri="{FF2B5EF4-FFF2-40B4-BE49-F238E27FC236}">
                      <a16:creationId xmlns:a16="http://schemas.microsoft.com/office/drawing/2014/main" id="{44292BD3-354D-A135-A7A5-CD142977C8F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066" y="1108"/>
                  <a:ext cx="229" cy="5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" name="Line 161">
                  <a:extLst>
                    <a:ext uri="{FF2B5EF4-FFF2-40B4-BE49-F238E27FC236}">
                      <a16:creationId xmlns:a16="http://schemas.microsoft.com/office/drawing/2014/main" id="{42171351-357A-43D0-41A3-585072D4D10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020" y="1207"/>
                  <a:ext cx="204" cy="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7" name="Line 162">
                  <a:extLst>
                    <a:ext uri="{FF2B5EF4-FFF2-40B4-BE49-F238E27FC236}">
                      <a16:creationId xmlns:a16="http://schemas.microsoft.com/office/drawing/2014/main" id="{DCC9628B-45B7-2959-368B-06F91AF23BA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282" y="1238"/>
                  <a:ext cx="146" cy="1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8" name="Line 163">
                  <a:extLst>
                    <a:ext uri="{FF2B5EF4-FFF2-40B4-BE49-F238E27FC236}">
                      <a16:creationId xmlns:a16="http://schemas.microsoft.com/office/drawing/2014/main" id="{1839D502-7FC9-219F-8ACF-6EF0630569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428" y="1071"/>
                  <a:ext cx="129" cy="3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9" name="Line 164">
                  <a:extLst>
                    <a:ext uri="{FF2B5EF4-FFF2-40B4-BE49-F238E27FC236}">
                      <a16:creationId xmlns:a16="http://schemas.microsoft.com/office/drawing/2014/main" id="{3FD84AD1-784D-B658-5583-31FCBEA6B1F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565" y="1015"/>
                  <a:ext cx="49" cy="56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0" name="Line 165">
                  <a:extLst>
                    <a:ext uri="{FF2B5EF4-FFF2-40B4-BE49-F238E27FC236}">
                      <a16:creationId xmlns:a16="http://schemas.microsoft.com/office/drawing/2014/main" id="{DA116F44-BC12-FCAB-1CC5-C9E35236D8F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428" y="1182"/>
                  <a:ext cx="82" cy="2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59" name="Group 166">
                <a:extLst>
                  <a:ext uri="{FF2B5EF4-FFF2-40B4-BE49-F238E27FC236}">
                    <a16:creationId xmlns:a16="http://schemas.microsoft.com/office/drawing/2014/main" id="{9BE856D1-350E-7BA5-4123-8B5F024348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75" y="2882"/>
                <a:ext cx="298" cy="276"/>
                <a:chOff x="1047" y="1344"/>
                <a:chExt cx="298" cy="276"/>
              </a:xfrm>
            </p:grpSpPr>
            <p:sp>
              <p:nvSpPr>
                <p:cNvPr id="168" name="Line 167">
                  <a:extLst>
                    <a:ext uri="{FF2B5EF4-FFF2-40B4-BE49-F238E27FC236}">
                      <a16:creationId xmlns:a16="http://schemas.microsoft.com/office/drawing/2014/main" id="{28961F64-CC6B-D3E6-D407-AAF272ADD28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292" y="1525"/>
                  <a:ext cx="53" cy="9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9" name="Line 168">
                  <a:extLst>
                    <a:ext uri="{FF2B5EF4-FFF2-40B4-BE49-F238E27FC236}">
                      <a16:creationId xmlns:a16="http://schemas.microsoft.com/office/drawing/2014/main" id="{C86DDEDC-17A7-750F-199F-64DF0D68847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163" y="1480"/>
                  <a:ext cx="129" cy="110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0" name="Line 169">
                  <a:extLst>
                    <a:ext uri="{FF2B5EF4-FFF2-40B4-BE49-F238E27FC236}">
                      <a16:creationId xmlns:a16="http://schemas.microsoft.com/office/drawing/2014/main" id="{788051D5-2436-8861-B69C-B49240B444E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066" y="1427"/>
                  <a:ext cx="203" cy="53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1" name="Line 170">
                  <a:extLst>
                    <a:ext uri="{FF2B5EF4-FFF2-40B4-BE49-F238E27FC236}">
                      <a16:creationId xmlns:a16="http://schemas.microsoft.com/office/drawing/2014/main" id="{B542BDDA-8399-2D78-03D3-21063A2D38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047" y="1344"/>
                  <a:ext cx="155" cy="11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2" name="Line 171">
                  <a:extLst>
                    <a:ext uri="{FF2B5EF4-FFF2-40B4-BE49-F238E27FC236}">
                      <a16:creationId xmlns:a16="http://schemas.microsoft.com/office/drawing/2014/main" id="{FC39902F-4B98-0F1A-8C8E-D18DBC13AC4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249" y="1450"/>
                  <a:ext cx="89" cy="30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3" name="Line 172">
                  <a:extLst>
                    <a:ext uri="{FF2B5EF4-FFF2-40B4-BE49-F238E27FC236}">
                      <a16:creationId xmlns:a16="http://schemas.microsoft.com/office/drawing/2014/main" id="{A74837A6-D3FA-823E-BDA5-54857DC5A0C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156" y="1389"/>
                  <a:ext cx="146" cy="9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60" name="Group 173">
                <a:extLst>
                  <a:ext uri="{FF2B5EF4-FFF2-40B4-BE49-F238E27FC236}">
                    <a16:creationId xmlns:a16="http://schemas.microsoft.com/office/drawing/2014/main" id="{4DA3F584-4653-A19F-E57C-6C7F001685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80" y="3100"/>
                <a:ext cx="501" cy="194"/>
                <a:chOff x="2016" y="1510"/>
                <a:chExt cx="501" cy="194"/>
              </a:xfrm>
            </p:grpSpPr>
            <p:sp>
              <p:nvSpPr>
                <p:cNvPr id="161" name="Line 174">
                  <a:extLst>
                    <a:ext uri="{FF2B5EF4-FFF2-40B4-BE49-F238E27FC236}">
                      <a16:creationId xmlns:a16="http://schemas.microsoft.com/office/drawing/2014/main" id="{6AE42AD8-5645-313B-81E5-C952EB8EC0F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079" y="1616"/>
                  <a:ext cx="211" cy="88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2" name="Line 175">
                  <a:extLst>
                    <a:ext uri="{FF2B5EF4-FFF2-40B4-BE49-F238E27FC236}">
                      <a16:creationId xmlns:a16="http://schemas.microsoft.com/office/drawing/2014/main" id="{6D99D7B9-06AD-E731-6C2A-3945730F2B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197" y="1570"/>
                  <a:ext cx="229" cy="5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3" name="Line 176">
                  <a:extLst>
                    <a:ext uri="{FF2B5EF4-FFF2-40B4-BE49-F238E27FC236}">
                      <a16:creationId xmlns:a16="http://schemas.microsoft.com/office/drawing/2014/main" id="{DAE17444-B19D-2962-2050-A69B5DCF43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314" y="1525"/>
                  <a:ext cx="203" cy="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4" name="Line 177">
                  <a:extLst>
                    <a:ext uri="{FF2B5EF4-FFF2-40B4-BE49-F238E27FC236}">
                      <a16:creationId xmlns:a16="http://schemas.microsoft.com/office/drawing/2014/main" id="{48FCE91D-1D9F-6A8E-5170-11821045EF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143" y="1510"/>
                  <a:ext cx="147" cy="1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5" name="Line 178">
                  <a:extLst>
                    <a:ext uri="{FF2B5EF4-FFF2-40B4-BE49-F238E27FC236}">
                      <a16:creationId xmlns:a16="http://schemas.microsoft.com/office/drawing/2014/main" id="{EE76D4FC-91A0-206A-2FB0-C8714E0E59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070" y="1570"/>
                  <a:ext cx="130" cy="38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6" name="Line 179">
                  <a:extLst>
                    <a:ext uri="{FF2B5EF4-FFF2-40B4-BE49-F238E27FC236}">
                      <a16:creationId xmlns:a16="http://schemas.microsoft.com/office/drawing/2014/main" id="{878E6975-5634-7833-757F-1861454148C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016" y="1616"/>
                  <a:ext cx="48" cy="57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7" name="Line 180">
                  <a:extLst>
                    <a:ext uri="{FF2B5EF4-FFF2-40B4-BE49-F238E27FC236}">
                      <a16:creationId xmlns:a16="http://schemas.microsoft.com/office/drawing/2014/main" id="{4309E1FB-5904-CC7A-313B-A126956ACA6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064" y="1525"/>
                  <a:ext cx="82" cy="2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05" name="Line 181">
              <a:extLst>
                <a:ext uri="{FF2B5EF4-FFF2-40B4-BE49-F238E27FC236}">
                  <a16:creationId xmlns:a16="http://schemas.microsoft.com/office/drawing/2014/main" id="{C9B69DE5-C2C3-ED27-35BC-55FADB8F741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-4922225">
              <a:off x="4992" y="1436"/>
              <a:ext cx="2" cy="5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Line 182">
              <a:extLst>
                <a:ext uri="{FF2B5EF4-FFF2-40B4-BE49-F238E27FC236}">
                  <a16:creationId xmlns:a16="http://schemas.microsoft.com/office/drawing/2014/main" id="{34B72AC9-54B0-8FAE-F1EC-F1659F8960B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4922225" flipH="1" flipV="1">
              <a:off x="3956" y="1095"/>
              <a:ext cx="440" cy="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Line 183">
              <a:extLst>
                <a:ext uri="{FF2B5EF4-FFF2-40B4-BE49-F238E27FC236}">
                  <a16:creationId xmlns:a16="http://schemas.microsoft.com/office/drawing/2014/main" id="{CA3071A2-6397-6237-CCF7-1B5A3F143C7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8220000">
              <a:off x="4689" y="750"/>
              <a:ext cx="0" cy="4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7" name="Line 364">
            <a:extLst>
              <a:ext uri="{FF2B5EF4-FFF2-40B4-BE49-F238E27FC236}">
                <a16:creationId xmlns:a16="http://schemas.microsoft.com/office/drawing/2014/main" id="{CCE40BEA-18E5-9355-A0E8-FBAABD3FE1F0}"/>
              </a:ext>
            </a:extLst>
          </p:cNvPr>
          <p:cNvSpPr>
            <a:spLocks noChangeShapeType="1"/>
          </p:cNvSpPr>
          <p:nvPr/>
        </p:nvSpPr>
        <p:spPr bwMode="auto">
          <a:xfrm>
            <a:off x="5213687" y="2964191"/>
            <a:ext cx="2295786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88" name="Text Box 366">
            <a:extLst>
              <a:ext uri="{FF2B5EF4-FFF2-40B4-BE49-F238E27FC236}">
                <a16:creationId xmlns:a16="http://schemas.microsoft.com/office/drawing/2014/main" id="{C899F1CC-4171-1D02-A44A-DAA3DF2333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5603" y="2327931"/>
            <a:ext cx="10344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fi-FI" b="1"/>
              <a:t>P</a:t>
            </a:r>
            <a:r>
              <a:rPr lang="fi-FI" b="1">
                <a:cs typeface="Tahoma" charset="0"/>
              </a:rPr>
              <a:t>≠</a:t>
            </a:r>
            <a:r>
              <a:rPr lang="fi-FI" b="1"/>
              <a:t>0</a:t>
            </a:r>
            <a:endParaRPr lang="en-US" b="1"/>
          </a:p>
        </p:txBody>
      </p:sp>
      <p:sp>
        <p:nvSpPr>
          <p:cNvPr id="189" name="Line 367">
            <a:extLst>
              <a:ext uri="{FF2B5EF4-FFF2-40B4-BE49-F238E27FC236}">
                <a16:creationId xmlns:a16="http://schemas.microsoft.com/office/drawing/2014/main" id="{CE7C1477-28F1-3B92-4C49-60D11F46B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3395056" y="3602815"/>
            <a:ext cx="477721" cy="1835958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90" name="Text Box 369">
            <a:extLst>
              <a:ext uri="{FF2B5EF4-FFF2-40B4-BE49-F238E27FC236}">
                <a16:creationId xmlns:a16="http://schemas.microsoft.com/office/drawing/2014/main" id="{AABA16A0-66FF-2B1C-629F-0CBDEE1AB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2370" y="3919139"/>
            <a:ext cx="10344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fi-FI" b="1" dirty="0"/>
              <a:t>P</a:t>
            </a:r>
            <a:r>
              <a:rPr lang="fi-FI" b="1" dirty="0">
                <a:cs typeface="Tahoma" charset="0"/>
              </a:rPr>
              <a:t>=</a:t>
            </a:r>
            <a:r>
              <a:rPr lang="fi-FI" b="1" dirty="0"/>
              <a:t>0</a:t>
            </a:r>
            <a:endParaRPr lang="en-US" b="1" dirty="0"/>
          </a:p>
        </p:txBody>
      </p:sp>
      <p:sp>
        <p:nvSpPr>
          <p:cNvPr id="191" name="Tekstiruutu 190">
            <a:extLst>
              <a:ext uri="{FF2B5EF4-FFF2-40B4-BE49-F238E27FC236}">
                <a16:creationId xmlns:a16="http://schemas.microsoft.com/office/drawing/2014/main" id="{390A5736-4AA2-0A2D-0A0A-B6A5374A0727}"/>
              </a:ext>
            </a:extLst>
          </p:cNvPr>
          <p:cNvSpPr txBox="1"/>
          <p:nvPr/>
        </p:nvSpPr>
        <p:spPr>
          <a:xfrm>
            <a:off x="2643052" y="292583"/>
            <a:ext cx="43442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b="1" dirty="0"/>
              <a:t>Onko syntynyt painetta?</a:t>
            </a:r>
          </a:p>
        </p:txBody>
      </p:sp>
      <p:sp>
        <p:nvSpPr>
          <p:cNvPr id="192" name="Line 367">
            <a:extLst>
              <a:ext uri="{FF2B5EF4-FFF2-40B4-BE49-F238E27FC236}">
                <a16:creationId xmlns:a16="http://schemas.microsoft.com/office/drawing/2014/main" id="{BF8D5C94-7C37-3FAD-D02E-4A1098473B14}"/>
              </a:ext>
            </a:extLst>
          </p:cNvPr>
          <p:cNvSpPr>
            <a:spLocks noChangeShapeType="1"/>
          </p:cNvSpPr>
          <p:nvPr/>
        </p:nvSpPr>
        <p:spPr bwMode="auto">
          <a:xfrm>
            <a:off x="8795116" y="3465529"/>
            <a:ext cx="477721" cy="1835958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97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" grpId="0" animBg="1"/>
      <p:bldP spid="188" grpId="0"/>
      <p:bldP spid="189" grpId="0" animBg="1"/>
      <p:bldP spid="190" grpId="0"/>
      <p:bldP spid="19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8C83FDE1-48A4-6DB0-A217-DC1940560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17</a:t>
            </a:fld>
            <a:endParaRPr lang="fi-FI"/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3B2B2B9E-F1ED-FF66-3093-10E88701420D}"/>
              </a:ext>
            </a:extLst>
          </p:cNvPr>
          <p:cNvSpPr txBox="1"/>
          <p:nvPr/>
        </p:nvSpPr>
        <p:spPr>
          <a:xfrm>
            <a:off x="2643052" y="292583"/>
            <a:ext cx="56871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b="1" dirty="0"/>
              <a:t>Onko syntynyt painetta?  - Kyllä!</a:t>
            </a:r>
          </a:p>
        </p:txBody>
      </p:sp>
      <p:sp>
        <p:nvSpPr>
          <p:cNvPr id="5" name="Text Box 12">
            <a:extLst>
              <a:ext uri="{FF2B5EF4-FFF2-40B4-BE49-F238E27FC236}">
                <a16:creationId xmlns:a16="http://schemas.microsoft.com/office/drawing/2014/main" id="{7BD99244-F858-B2E3-C789-AA45BD9191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6081712"/>
            <a:ext cx="83391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fi-FI" b="1" dirty="0"/>
              <a:t>Selkeä, systemaattinen kulmaepäsymmetria havaittu</a:t>
            </a:r>
            <a:endParaRPr lang="en-US" b="1" dirty="0"/>
          </a:p>
        </p:txBody>
      </p:sp>
      <p:pic>
        <p:nvPicPr>
          <p:cNvPr id="7" name="Picture 17">
            <a:extLst>
              <a:ext uri="{FF2B5EF4-FFF2-40B4-BE49-F238E27FC236}">
                <a16:creationId xmlns:a16="http://schemas.microsoft.com/office/drawing/2014/main" id="{74EA393F-9D42-844C-BA40-30D89DA1EB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40784"/>
            <a:ext cx="7677012" cy="4776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uora nuoliyhdysviiva 10">
            <a:extLst>
              <a:ext uri="{FF2B5EF4-FFF2-40B4-BE49-F238E27FC236}">
                <a16:creationId xmlns:a16="http://schemas.microsoft.com/office/drawing/2014/main" id="{912E3E3F-9929-4C8E-616C-B8E0E04B64B5}"/>
              </a:ext>
            </a:extLst>
          </p:cNvPr>
          <p:cNvCxnSpPr/>
          <p:nvPr/>
        </p:nvCxnSpPr>
        <p:spPr>
          <a:xfrm>
            <a:off x="8515212" y="1563757"/>
            <a:ext cx="0" cy="1179444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iruutu 11">
            <a:extLst>
              <a:ext uri="{FF2B5EF4-FFF2-40B4-BE49-F238E27FC236}">
                <a16:creationId xmlns:a16="http://schemas.microsoft.com/office/drawing/2014/main" id="{C076D660-7995-A6CE-4872-8E4F48D41DF5}"/>
              </a:ext>
            </a:extLst>
          </p:cNvPr>
          <p:cNvSpPr txBox="1"/>
          <p:nvPr/>
        </p:nvSpPr>
        <p:spPr>
          <a:xfrm>
            <a:off x="8829705" y="1542872"/>
            <a:ext cx="310636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dirty="0">
                <a:solidFill>
                  <a:srgbClr val="0070C0"/>
                </a:solidFill>
              </a:rPr>
              <a:t>Törmäyksen keskeisyys</a:t>
            </a:r>
            <a:br>
              <a:rPr lang="fi-FI" sz="2400" b="1" dirty="0">
                <a:solidFill>
                  <a:srgbClr val="0070C0"/>
                </a:solidFill>
              </a:rPr>
            </a:br>
            <a:r>
              <a:rPr lang="fi-FI" sz="2400" b="1" dirty="0">
                <a:solidFill>
                  <a:srgbClr val="0070C0"/>
                </a:solidFill>
              </a:rPr>
              <a:t>kasvaa </a:t>
            </a:r>
          </a:p>
          <a:p>
            <a:r>
              <a:rPr lang="fi-FI" sz="2400" b="1" dirty="0">
                <a:solidFill>
                  <a:srgbClr val="0070C0"/>
                </a:solidFill>
                <a:sym typeface="Wingdings" pitchFamily="2" charset="2"/>
              </a:rPr>
              <a:t> epäsymmetria</a:t>
            </a:r>
            <a:br>
              <a:rPr lang="fi-FI" sz="2400" b="1" dirty="0">
                <a:solidFill>
                  <a:srgbClr val="0070C0"/>
                </a:solidFill>
                <a:sym typeface="Wingdings" pitchFamily="2" charset="2"/>
              </a:rPr>
            </a:br>
            <a:r>
              <a:rPr lang="fi-FI" sz="2400" b="1" dirty="0">
                <a:solidFill>
                  <a:srgbClr val="0070C0"/>
                </a:solidFill>
                <a:sym typeface="Wingdings" pitchFamily="2" charset="2"/>
              </a:rPr>
              <a:t>        pienenee</a:t>
            </a:r>
            <a:endParaRPr lang="fi-FI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8100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Kuva, joka sisältää kohteen teksti, kuvakaappaus, viiva, Tontti&#10;&#10;Kuvaus luotu automaattisesti">
            <a:extLst>
              <a:ext uri="{FF2B5EF4-FFF2-40B4-BE49-F238E27FC236}">
                <a16:creationId xmlns:a16="http://schemas.microsoft.com/office/drawing/2014/main" id="{F098CEC5-62AC-8180-1758-32B62AF294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4729" y="1404730"/>
            <a:ext cx="6434248" cy="4529317"/>
          </a:xfrm>
          <a:prstGeom prst="rect">
            <a:avLst/>
          </a:prstGeom>
        </p:spPr>
      </p:pic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1111612A-7A3C-AC01-26C7-61873BF26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18</a:t>
            </a:fld>
            <a:endParaRPr lang="fi-FI"/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F1D50EA2-9245-2C41-DF84-367838CB4594}"/>
              </a:ext>
            </a:extLst>
          </p:cNvPr>
          <p:cNvSpPr txBox="1"/>
          <p:nvPr/>
        </p:nvSpPr>
        <p:spPr>
          <a:xfrm>
            <a:off x="2590044" y="239575"/>
            <a:ext cx="57719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b="1" dirty="0"/>
              <a:t>Onko aineella lämpötila?  - Kyllä!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kstiruutu 6">
                <a:extLst>
                  <a:ext uri="{FF2B5EF4-FFF2-40B4-BE49-F238E27FC236}">
                    <a16:creationId xmlns:a16="http://schemas.microsoft.com/office/drawing/2014/main" id="{F42F1741-CB98-135E-99DA-7EAA334F1157}"/>
                  </a:ext>
                </a:extLst>
              </p:cNvPr>
              <p:cNvSpPr txBox="1"/>
              <p:nvPr/>
            </p:nvSpPr>
            <p:spPr>
              <a:xfrm>
                <a:off x="315942" y="3664908"/>
                <a:ext cx="7295972" cy="26914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i-FI" sz="2400" dirty="0"/>
                  <a:t>Fotonien vapaa matka</a:t>
                </a:r>
                <a:br>
                  <a:rPr lang="fi-FI" sz="2400" dirty="0"/>
                </a:br>
                <a:r>
                  <a:rPr lang="fi-FI" sz="2400" dirty="0"/>
                  <a:t>QCD-aineessa ~100 </a:t>
                </a:r>
                <a:r>
                  <a:rPr lang="fi-FI" sz="2400" dirty="0" err="1"/>
                  <a:t>fm</a:t>
                </a:r>
                <a:br>
                  <a:rPr lang="fi-FI" sz="2400" dirty="0"/>
                </a:br>
                <a:r>
                  <a:rPr lang="fi-FI" sz="2400" dirty="0"/>
                  <a:t>  </a:t>
                </a:r>
                <a:r>
                  <a:rPr lang="fi-FI" sz="2400" dirty="0">
                    <a:sym typeface="Wingdings" pitchFamily="2" charset="2"/>
                  </a:rPr>
                  <a:t> karkaavat aineen sisältä</a:t>
                </a:r>
                <a:br>
                  <a:rPr lang="fi-FI" sz="2400" dirty="0">
                    <a:sym typeface="Wingdings" pitchFamily="2" charset="2"/>
                  </a:rPr>
                </a:br>
                <a:r>
                  <a:rPr lang="fi-FI" sz="2400" dirty="0">
                    <a:sym typeface="Wingdings" pitchFamily="2" charset="2"/>
                  </a:rPr>
                  <a:t>   tietoa tulipallon keskustasta</a:t>
                </a:r>
              </a:p>
              <a:p>
                <a:endParaRPr lang="fi-FI" sz="2400" dirty="0">
                  <a:sym typeface="Wingdings" pitchFamily="2" charset="2"/>
                </a:endParaRPr>
              </a:p>
              <a:p>
                <a:r>
                  <a:rPr lang="fi-FI" sz="2400" dirty="0">
                    <a:sym typeface="Wingdings" pitchFamily="2" charset="2"/>
                  </a:rPr>
                  <a:t>Fotonien tuottotaajuus </a:t>
                </a:r>
                <a14:m>
                  <m:oMath xmlns:m="http://schemas.openxmlformats.org/officeDocument/2006/math">
                    <m:r>
                      <a:rPr lang="fi-FI" sz="2400" i="1" dirty="0">
                        <a:latin typeface="Cambria Math" panose="02040503050406030204" pitchFamily="18" charset="0"/>
                        <a:sym typeface="Wingdings" pitchFamily="2" charset="2"/>
                      </a:rPr>
                      <m:t>~</m:t>
                    </m:r>
                    <m:sSup>
                      <m:sSupPr>
                        <m:ctrlPr>
                          <a:rPr lang="fi-FI" sz="240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fi-FI" sz="2400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𝑒</m:t>
                        </m:r>
                      </m:e>
                      <m:sup>
                        <m:r>
                          <a:rPr lang="fi-FI" sz="2400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−</m:t>
                        </m:r>
                        <m:r>
                          <a:rPr lang="fi-FI" sz="2400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𝐸</m:t>
                        </m:r>
                        <m:r>
                          <a:rPr lang="fi-FI" sz="2400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/</m:t>
                        </m:r>
                        <m:r>
                          <a:rPr lang="fi-FI" sz="2400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𝑇</m:t>
                        </m:r>
                      </m:sup>
                    </m:sSup>
                  </m:oMath>
                </a14:m>
                <a:endParaRPr lang="fi-FI" sz="2400" dirty="0">
                  <a:sym typeface="Wingdings" pitchFamily="2" charset="2"/>
                </a:endParaRPr>
              </a:p>
              <a:p>
                <a:r>
                  <a:rPr lang="fi-FI" sz="2400" dirty="0">
                    <a:sym typeface="Wingdings" pitchFamily="2" charset="2"/>
                  </a:rPr>
                  <a:t> efektiivinen lämpötila </a:t>
                </a:r>
                <a:r>
                  <a:rPr lang="fi-FI" sz="2400" i="1" dirty="0" err="1">
                    <a:sym typeface="Wingdings" pitchFamily="2" charset="2"/>
                  </a:rPr>
                  <a:t>T</a:t>
                </a:r>
                <a:r>
                  <a:rPr lang="fi-FI" sz="2400" baseline="-25000" dirty="0" err="1">
                    <a:sym typeface="Wingdings" pitchFamily="2" charset="2"/>
                  </a:rPr>
                  <a:t>eff</a:t>
                </a:r>
                <a:r>
                  <a:rPr lang="fi-FI" sz="2400" dirty="0">
                    <a:sym typeface="Wingdings" pitchFamily="2" charset="2"/>
                  </a:rPr>
                  <a:t> ~ 300 </a:t>
                </a:r>
                <a:r>
                  <a:rPr lang="fi-FI" sz="2400" dirty="0" err="1">
                    <a:sym typeface="Wingdings" pitchFamily="2" charset="2"/>
                  </a:rPr>
                  <a:t>MeV</a:t>
                </a:r>
                <a:r>
                  <a:rPr lang="fi-FI" sz="2400" dirty="0">
                    <a:sym typeface="Wingdings" pitchFamily="2" charset="2"/>
                  </a:rPr>
                  <a:t>  &gt;&gt; </a:t>
                </a:r>
                <a:r>
                  <a:rPr lang="fi-FI" sz="2400" i="1" dirty="0" err="1">
                    <a:sym typeface="Wingdings" pitchFamily="2" charset="2"/>
                  </a:rPr>
                  <a:t>T</a:t>
                </a:r>
                <a:r>
                  <a:rPr lang="fi-FI" sz="2400" baseline="-25000" dirty="0" err="1">
                    <a:sym typeface="Wingdings" pitchFamily="2" charset="2"/>
                  </a:rPr>
                  <a:t>c</a:t>
                </a:r>
                <a:r>
                  <a:rPr lang="fi-FI" sz="2400" dirty="0">
                    <a:sym typeface="Wingdings" pitchFamily="2" charset="2"/>
                  </a:rPr>
                  <a:t> ~ 150 </a:t>
                </a:r>
                <a:r>
                  <a:rPr lang="fi-FI" sz="2400" dirty="0" err="1">
                    <a:sym typeface="Wingdings" pitchFamily="2" charset="2"/>
                  </a:rPr>
                  <a:t>MeV</a:t>
                </a:r>
                <a:endParaRPr lang="fi-FI" sz="2400" dirty="0"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7" name="Tekstiruutu 6">
                <a:extLst>
                  <a:ext uri="{FF2B5EF4-FFF2-40B4-BE49-F238E27FC236}">
                    <a16:creationId xmlns:a16="http://schemas.microsoft.com/office/drawing/2014/main" id="{F42F1741-CB98-135E-99DA-7EAA334F11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942" y="3664908"/>
                <a:ext cx="7295972" cy="2691442"/>
              </a:xfrm>
              <a:prstGeom prst="rect">
                <a:avLst/>
              </a:prstGeom>
              <a:blipFill>
                <a:blip r:embed="rId3"/>
                <a:stretch>
                  <a:fillRect l="-1215" t="-1878" r="-347" b="-4225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Kuva 8" descr="Kuva, joka sisältää kohteen teksti, diagrammi, viiva, kuvakaappaus&#10;&#10;Kuvaus luotu automaattisesti">
            <a:extLst>
              <a:ext uri="{FF2B5EF4-FFF2-40B4-BE49-F238E27FC236}">
                <a16:creationId xmlns:a16="http://schemas.microsoft.com/office/drawing/2014/main" id="{BBE8E384-D6B6-85C4-4582-878F4E6CB1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023" y="985742"/>
            <a:ext cx="5047758" cy="2530050"/>
          </a:xfrm>
          <a:prstGeom prst="rect">
            <a:avLst/>
          </a:prstGeom>
        </p:spPr>
      </p:pic>
      <p:sp>
        <p:nvSpPr>
          <p:cNvPr id="10" name="Tekstiruutu 9">
            <a:extLst>
              <a:ext uri="{FF2B5EF4-FFF2-40B4-BE49-F238E27FC236}">
                <a16:creationId xmlns:a16="http://schemas.microsoft.com/office/drawing/2014/main" id="{A452EB76-A57D-14FF-A6A5-C3D707063B16}"/>
              </a:ext>
            </a:extLst>
          </p:cNvPr>
          <p:cNvSpPr txBox="1"/>
          <p:nvPr/>
        </p:nvSpPr>
        <p:spPr>
          <a:xfrm>
            <a:off x="7048500" y="1220064"/>
            <a:ext cx="4813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>
                <a:solidFill>
                  <a:srgbClr val="0070C0"/>
                </a:solidFill>
              </a:rPr>
              <a:t>ALICE Collaboration, </a:t>
            </a:r>
            <a:r>
              <a:rPr lang="fi-FI" b="1" i="0" u="none" strike="noStrike" dirty="0" err="1">
                <a:solidFill>
                  <a:srgbClr val="0070C0"/>
                </a:solidFill>
                <a:effectLst/>
              </a:rPr>
              <a:t>Phys</a:t>
            </a:r>
            <a:r>
              <a:rPr lang="fi-FI" b="1" i="0" u="none" strike="noStrike" dirty="0">
                <a:solidFill>
                  <a:srgbClr val="0070C0"/>
                </a:solidFill>
                <a:effectLst/>
              </a:rPr>
              <a:t>. </a:t>
            </a:r>
            <a:r>
              <a:rPr lang="fi-FI" b="1" i="0" u="none" strike="noStrike" dirty="0" err="1">
                <a:solidFill>
                  <a:srgbClr val="0070C0"/>
                </a:solidFill>
                <a:effectLst/>
              </a:rPr>
              <a:t>Lett</a:t>
            </a:r>
            <a:r>
              <a:rPr lang="fi-FI" b="1" i="0" u="none" strike="noStrike" dirty="0">
                <a:solidFill>
                  <a:srgbClr val="0070C0"/>
                </a:solidFill>
                <a:effectLst/>
              </a:rPr>
              <a:t>. B 754 (2016) 235</a:t>
            </a:r>
            <a:endParaRPr lang="fi-FI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0178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78679590-BE53-4288-CAC4-1C5EF88FD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19</a:t>
            </a:fld>
            <a:endParaRPr lang="fi-FI"/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EA358F5C-8390-D1AA-58FB-2D9B8724D2CD}"/>
              </a:ext>
            </a:extLst>
          </p:cNvPr>
          <p:cNvSpPr txBox="1"/>
          <p:nvPr/>
        </p:nvSpPr>
        <p:spPr>
          <a:xfrm>
            <a:off x="647700" y="241300"/>
            <a:ext cx="70361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b="1" dirty="0"/>
              <a:t>Kollektiivinen elliptinen virtaus törmäyksessä:</a:t>
            </a:r>
          </a:p>
        </p:txBody>
      </p:sp>
      <p:grpSp>
        <p:nvGrpSpPr>
          <p:cNvPr id="5" name="Group 274">
            <a:extLst>
              <a:ext uri="{FF2B5EF4-FFF2-40B4-BE49-F238E27FC236}">
                <a16:creationId xmlns:a16="http://schemas.microsoft.com/office/drawing/2014/main" id="{C3FD0BAB-FBE1-3437-26F7-258DDBC2E5FC}"/>
              </a:ext>
            </a:extLst>
          </p:cNvPr>
          <p:cNvGrpSpPr>
            <a:grpSpLocks/>
          </p:cNvGrpSpPr>
          <p:nvPr/>
        </p:nvGrpSpPr>
        <p:grpSpPr bwMode="auto">
          <a:xfrm>
            <a:off x="1472396" y="765715"/>
            <a:ext cx="3193762" cy="2370912"/>
            <a:chOff x="205" y="346"/>
            <a:chExt cx="2287" cy="1952"/>
          </a:xfrm>
        </p:grpSpPr>
        <p:sp>
          <p:nvSpPr>
            <p:cNvPr id="6" name="Line 3">
              <a:extLst>
                <a:ext uri="{FF2B5EF4-FFF2-40B4-BE49-F238E27FC236}">
                  <a16:creationId xmlns:a16="http://schemas.microsoft.com/office/drawing/2014/main" id="{1C776AD7-0BE1-D01C-F80B-6517518F4A4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580000">
              <a:off x="995" y="346"/>
              <a:ext cx="0" cy="19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" name="Group 4">
              <a:extLst>
                <a:ext uri="{FF2B5EF4-FFF2-40B4-BE49-F238E27FC236}">
                  <a16:creationId xmlns:a16="http://schemas.microsoft.com/office/drawing/2014/main" id="{23906BD7-D98A-7385-1FE6-75267CB27E8A}"/>
                </a:ext>
              </a:extLst>
            </p:cNvPr>
            <p:cNvGrpSpPr>
              <a:grpSpLocks/>
            </p:cNvGrpSpPr>
            <p:nvPr/>
          </p:nvGrpSpPr>
          <p:grpSpPr bwMode="auto">
            <a:xfrm rot="543536">
              <a:off x="205" y="395"/>
              <a:ext cx="2287" cy="1563"/>
              <a:chOff x="185" y="981"/>
              <a:chExt cx="2287" cy="1563"/>
            </a:xfrm>
          </p:grpSpPr>
          <p:sp>
            <p:nvSpPr>
              <p:cNvPr id="15" name="Freeform 5">
                <a:extLst>
                  <a:ext uri="{FF2B5EF4-FFF2-40B4-BE49-F238E27FC236}">
                    <a16:creationId xmlns:a16="http://schemas.microsoft.com/office/drawing/2014/main" id="{EC82389B-F7CE-63AF-7138-29AB4217037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1893" y="981"/>
                <a:ext cx="253" cy="219"/>
              </a:xfrm>
              <a:custGeom>
                <a:avLst/>
                <a:gdLst>
                  <a:gd name="T0" fmla="*/ 0 w 720"/>
                  <a:gd name="T1" fmla="*/ 0 h 622"/>
                  <a:gd name="T2" fmla="*/ 0 w 720"/>
                  <a:gd name="T3" fmla="*/ 0 h 622"/>
                  <a:gd name="T4" fmla="*/ 0 w 720"/>
                  <a:gd name="T5" fmla="*/ 0 h 622"/>
                  <a:gd name="T6" fmla="*/ 0 w 720"/>
                  <a:gd name="T7" fmla="*/ 0 h 622"/>
                  <a:gd name="T8" fmla="*/ 0 w 720"/>
                  <a:gd name="T9" fmla="*/ 0 h 622"/>
                  <a:gd name="T10" fmla="*/ 0 w 720"/>
                  <a:gd name="T11" fmla="*/ 0 h 622"/>
                  <a:gd name="T12" fmla="*/ 0 w 720"/>
                  <a:gd name="T13" fmla="*/ 0 h 622"/>
                  <a:gd name="T14" fmla="*/ 0 w 720"/>
                  <a:gd name="T15" fmla="*/ 0 h 62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20"/>
                  <a:gd name="T25" fmla="*/ 0 h 622"/>
                  <a:gd name="T26" fmla="*/ 720 w 720"/>
                  <a:gd name="T27" fmla="*/ 622 h 62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20" h="622">
                    <a:moveTo>
                      <a:pt x="430" y="0"/>
                    </a:moveTo>
                    <a:lnTo>
                      <a:pt x="177" y="379"/>
                    </a:lnTo>
                    <a:lnTo>
                      <a:pt x="0" y="379"/>
                    </a:lnTo>
                    <a:lnTo>
                      <a:pt x="168" y="622"/>
                    </a:lnTo>
                    <a:lnTo>
                      <a:pt x="631" y="379"/>
                    </a:lnTo>
                    <a:lnTo>
                      <a:pt x="465" y="382"/>
                    </a:lnTo>
                    <a:lnTo>
                      <a:pt x="720" y="0"/>
                    </a:lnTo>
                    <a:lnTo>
                      <a:pt x="43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miter lim="800000"/>
                <a:headEnd/>
                <a:tailEnd/>
              </a:ln>
              <a:scene3d>
                <a:camera prst="legacyPerspectiveTopRight">
                  <a:rot lat="20099986" lon="21299986" rev="0"/>
                </a:camera>
                <a:lightRig rig="legacyFlat1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6" name="Line 6">
                <a:extLst>
                  <a:ext uri="{FF2B5EF4-FFF2-40B4-BE49-F238E27FC236}">
                    <a16:creationId xmlns:a16="http://schemas.microsoft.com/office/drawing/2014/main" id="{B7918FBC-70B2-8ACD-A988-4A55C99CBC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95" y="1211"/>
                <a:ext cx="438" cy="64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Line 7">
                <a:extLst>
                  <a:ext uri="{FF2B5EF4-FFF2-40B4-BE49-F238E27FC236}">
                    <a16:creationId xmlns:a16="http://schemas.microsoft.com/office/drawing/2014/main" id="{D3B2EF1C-86BB-3917-A44A-40AB07F844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07" y="1211"/>
                <a:ext cx="429" cy="63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Line 8">
                <a:extLst>
                  <a:ext uri="{FF2B5EF4-FFF2-40B4-BE49-F238E27FC236}">
                    <a16:creationId xmlns:a16="http://schemas.microsoft.com/office/drawing/2014/main" id="{6EF146A2-7FFA-E7F0-CAE3-31E6FDD8D8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2" y="1347"/>
                <a:ext cx="1440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Line 9">
                <a:extLst>
                  <a:ext uri="{FF2B5EF4-FFF2-40B4-BE49-F238E27FC236}">
                    <a16:creationId xmlns:a16="http://schemas.microsoft.com/office/drawing/2014/main" id="{A2AF5A0B-A5B6-F33E-2D88-892680495A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8" y="2027"/>
                <a:ext cx="101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AutoShape 10">
                <a:extLst>
                  <a:ext uri="{FF2B5EF4-FFF2-40B4-BE49-F238E27FC236}">
                    <a16:creationId xmlns:a16="http://schemas.microsoft.com/office/drawing/2014/main" id="{77BEE167-5434-B0A7-5BBA-72AAEC58A3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" y="1208"/>
                <a:ext cx="2287" cy="1261"/>
              </a:xfrm>
              <a:prstGeom prst="parallelogram">
                <a:avLst>
                  <a:gd name="adj" fmla="val 67289"/>
                </a:avLst>
              </a:prstGeom>
              <a:noFill/>
              <a:ln w="28575">
                <a:solidFill>
                  <a:schemeClr val="fol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1800" i="1"/>
              </a:p>
            </p:txBody>
          </p:sp>
          <p:sp>
            <p:nvSpPr>
              <p:cNvPr id="21" name="Line 11">
                <a:extLst>
                  <a:ext uri="{FF2B5EF4-FFF2-40B4-BE49-F238E27FC236}">
                    <a16:creationId xmlns:a16="http://schemas.microsoft.com/office/drawing/2014/main" id="{08309FF3-B5BB-15C9-001C-3D4C606CD8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5" y="2197"/>
                <a:ext cx="183" cy="27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Line 12">
                <a:extLst>
                  <a:ext uri="{FF2B5EF4-FFF2-40B4-BE49-F238E27FC236}">
                    <a16:creationId xmlns:a16="http://schemas.microsoft.com/office/drawing/2014/main" id="{6E808BFF-8D4A-48A7-4D6E-E9C73EBA7A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08" y="1211"/>
                <a:ext cx="532" cy="79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Freeform 13">
                <a:extLst>
                  <a:ext uri="{FF2B5EF4-FFF2-40B4-BE49-F238E27FC236}">
                    <a16:creationId xmlns:a16="http://schemas.microsoft.com/office/drawing/2014/main" id="{56763D2D-577C-4864-EC33-91428CD316D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V="1">
                <a:off x="887" y="1924"/>
                <a:ext cx="178" cy="506"/>
              </a:xfrm>
              <a:custGeom>
                <a:avLst/>
                <a:gdLst>
                  <a:gd name="T0" fmla="*/ 8 w 252"/>
                  <a:gd name="T1" fmla="*/ 57 h 715"/>
                  <a:gd name="T2" fmla="*/ 2 w 252"/>
                  <a:gd name="T3" fmla="*/ 46 h 715"/>
                  <a:gd name="T4" fmla="*/ 1 w 252"/>
                  <a:gd name="T5" fmla="*/ 31 h 715"/>
                  <a:gd name="T6" fmla="*/ 3 w 252"/>
                  <a:gd name="T7" fmla="*/ 18 h 715"/>
                  <a:gd name="T8" fmla="*/ 9 w 252"/>
                  <a:gd name="T9" fmla="*/ 6 h 715"/>
                  <a:gd name="T10" fmla="*/ 15 w 252"/>
                  <a:gd name="T11" fmla="*/ 1 h 715"/>
                  <a:gd name="T12" fmla="*/ 20 w 252"/>
                  <a:gd name="T13" fmla="*/ 15 h 715"/>
                  <a:gd name="T14" fmla="*/ 22 w 252"/>
                  <a:gd name="T15" fmla="*/ 30 h 715"/>
                  <a:gd name="T16" fmla="*/ 21 w 252"/>
                  <a:gd name="T17" fmla="*/ 46 h 715"/>
                  <a:gd name="T18" fmla="*/ 18 w 252"/>
                  <a:gd name="T19" fmla="*/ 57 h 715"/>
                  <a:gd name="T20" fmla="*/ 13 w 252"/>
                  <a:gd name="T21" fmla="*/ 64 h 715"/>
                  <a:gd name="T22" fmla="*/ 8 w 252"/>
                  <a:gd name="T23" fmla="*/ 57 h 71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2"/>
                  <a:gd name="T37" fmla="*/ 0 h 715"/>
                  <a:gd name="T38" fmla="*/ 252 w 252"/>
                  <a:gd name="T39" fmla="*/ 715 h 71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2" h="715">
                    <a:moveTo>
                      <a:pt x="84" y="643"/>
                    </a:moveTo>
                    <a:cubicBezTo>
                      <a:pt x="64" y="611"/>
                      <a:pt x="38" y="568"/>
                      <a:pt x="24" y="519"/>
                    </a:cubicBezTo>
                    <a:cubicBezTo>
                      <a:pt x="10" y="470"/>
                      <a:pt x="0" y="403"/>
                      <a:pt x="1" y="351"/>
                    </a:cubicBezTo>
                    <a:cubicBezTo>
                      <a:pt x="2" y="299"/>
                      <a:pt x="14" y="251"/>
                      <a:pt x="30" y="205"/>
                    </a:cubicBezTo>
                    <a:cubicBezTo>
                      <a:pt x="46" y="159"/>
                      <a:pt x="77" y="106"/>
                      <a:pt x="100" y="73"/>
                    </a:cubicBezTo>
                    <a:cubicBezTo>
                      <a:pt x="123" y="40"/>
                      <a:pt x="163" y="0"/>
                      <a:pt x="166" y="4"/>
                    </a:cubicBezTo>
                    <a:cubicBezTo>
                      <a:pt x="198" y="57"/>
                      <a:pt x="212" y="120"/>
                      <a:pt x="225" y="171"/>
                    </a:cubicBezTo>
                    <a:cubicBezTo>
                      <a:pt x="239" y="226"/>
                      <a:pt x="246" y="280"/>
                      <a:pt x="249" y="337"/>
                    </a:cubicBezTo>
                    <a:cubicBezTo>
                      <a:pt x="252" y="394"/>
                      <a:pt x="249" y="464"/>
                      <a:pt x="241" y="514"/>
                    </a:cubicBezTo>
                    <a:cubicBezTo>
                      <a:pt x="233" y="564"/>
                      <a:pt x="216" y="603"/>
                      <a:pt x="199" y="636"/>
                    </a:cubicBezTo>
                    <a:cubicBezTo>
                      <a:pt x="182" y="669"/>
                      <a:pt x="142" y="715"/>
                      <a:pt x="142" y="712"/>
                    </a:cubicBezTo>
                    <a:cubicBezTo>
                      <a:pt x="142" y="711"/>
                      <a:pt x="104" y="675"/>
                      <a:pt x="84" y="64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Line 14">
                <a:extLst>
                  <a:ext uri="{FF2B5EF4-FFF2-40B4-BE49-F238E27FC236}">
                    <a16:creationId xmlns:a16="http://schemas.microsoft.com/office/drawing/2014/main" id="{AF738CA3-B5DB-8EAE-F7DF-A7B6CD5ADC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92" y="1885"/>
                <a:ext cx="392" cy="58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5" name="Group 15">
                <a:extLst>
                  <a:ext uri="{FF2B5EF4-FFF2-40B4-BE49-F238E27FC236}">
                    <a16:creationId xmlns:a16="http://schemas.microsoft.com/office/drawing/2014/main" id="{87FE3C41-2A0D-65E5-E3A5-120D709C59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93" y="1091"/>
                <a:ext cx="726" cy="707"/>
                <a:chOff x="4551" y="901"/>
                <a:chExt cx="784" cy="763"/>
              </a:xfrm>
            </p:grpSpPr>
            <p:grpSp>
              <p:nvGrpSpPr>
                <p:cNvPr id="91" name="Group 16">
                  <a:extLst>
                    <a:ext uri="{FF2B5EF4-FFF2-40B4-BE49-F238E27FC236}">
                      <a16:creationId xmlns:a16="http://schemas.microsoft.com/office/drawing/2014/main" id="{DACDB714-FF4B-C727-4873-5AA68D0FF4B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551" y="901"/>
                  <a:ext cx="784" cy="763"/>
                  <a:chOff x="4551" y="901"/>
                  <a:chExt cx="784" cy="763"/>
                </a:xfrm>
              </p:grpSpPr>
              <p:sp>
                <p:nvSpPr>
                  <p:cNvPr id="93" name="Oval 17">
                    <a:extLst>
                      <a:ext uri="{FF2B5EF4-FFF2-40B4-BE49-F238E27FC236}">
                        <a16:creationId xmlns:a16="http://schemas.microsoft.com/office/drawing/2014/main" id="{E4430A47-C907-1028-BA3D-D4F4861DF6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69" y="902"/>
                    <a:ext cx="749" cy="749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accent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en-US" sz="1800" i="1"/>
                  </a:p>
                </p:txBody>
              </p:sp>
              <p:sp>
                <p:nvSpPr>
                  <p:cNvPr id="94" name="Oval 18">
                    <a:extLst>
                      <a:ext uri="{FF2B5EF4-FFF2-40B4-BE49-F238E27FC236}">
                        <a16:creationId xmlns:a16="http://schemas.microsoft.com/office/drawing/2014/main" id="{9396B46E-27B3-B4C4-30BD-8BE1427CDF1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69" y="901"/>
                    <a:ext cx="749" cy="749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en-US" sz="1800" i="1"/>
                  </a:p>
                </p:txBody>
              </p:sp>
              <p:sp>
                <p:nvSpPr>
                  <p:cNvPr id="95" name="Freeform 19">
                    <a:extLst>
                      <a:ext uri="{FF2B5EF4-FFF2-40B4-BE49-F238E27FC236}">
                        <a16:creationId xmlns:a16="http://schemas.microsoft.com/office/drawing/2014/main" id="{3AB3632F-3409-C08D-ED51-BECB951232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51" y="1206"/>
                    <a:ext cx="784" cy="458"/>
                  </a:xfrm>
                  <a:custGeom>
                    <a:avLst/>
                    <a:gdLst>
                      <a:gd name="T0" fmla="*/ 6 w 1026"/>
                      <a:gd name="T1" fmla="*/ 18 h 600"/>
                      <a:gd name="T2" fmla="*/ 18 w 1026"/>
                      <a:gd name="T3" fmla="*/ 27 h 600"/>
                      <a:gd name="T4" fmla="*/ 40 w 1026"/>
                      <a:gd name="T5" fmla="*/ 38 h 600"/>
                      <a:gd name="T6" fmla="*/ 66 w 1026"/>
                      <a:gd name="T7" fmla="*/ 43 h 600"/>
                      <a:gd name="T8" fmla="*/ 96 w 1026"/>
                      <a:gd name="T9" fmla="*/ 39 h 600"/>
                      <a:gd name="T10" fmla="*/ 122 w 1026"/>
                      <a:gd name="T11" fmla="*/ 31 h 600"/>
                      <a:gd name="T12" fmla="*/ 142 w 1026"/>
                      <a:gd name="T13" fmla="*/ 14 h 600"/>
                      <a:gd name="T14" fmla="*/ 156 w 1026"/>
                      <a:gd name="T15" fmla="*/ 2 h 600"/>
                      <a:gd name="T16" fmla="*/ 155 w 1026"/>
                      <a:gd name="T17" fmla="*/ 21 h 600"/>
                      <a:gd name="T18" fmla="*/ 151 w 1026"/>
                      <a:gd name="T19" fmla="*/ 40 h 600"/>
                      <a:gd name="T20" fmla="*/ 141 w 1026"/>
                      <a:gd name="T21" fmla="*/ 58 h 600"/>
                      <a:gd name="T22" fmla="*/ 131 w 1026"/>
                      <a:gd name="T23" fmla="*/ 70 h 600"/>
                      <a:gd name="T24" fmla="*/ 114 w 1026"/>
                      <a:gd name="T25" fmla="*/ 82 h 600"/>
                      <a:gd name="T26" fmla="*/ 92 w 1026"/>
                      <a:gd name="T27" fmla="*/ 89 h 600"/>
                      <a:gd name="T28" fmla="*/ 69 w 1026"/>
                      <a:gd name="T29" fmla="*/ 90 h 600"/>
                      <a:gd name="T30" fmla="*/ 47 w 1026"/>
                      <a:gd name="T31" fmla="*/ 84 h 600"/>
                      <a:gd name="T32" fmla="*/ 29 w 1026"/>
                      <a:gd name="T33" fmla="*/ 73 h 600"/>
                      <a:gd name="T34" fmla="*/ 15 w 1026"/>
                      <a:gd name="T35" fmla="*/ 56 h 600"/>
                      <a:gd name="T36" fmla="*/ 5 w 1026"/>
                      <a:gd name="T37" fmla="*/ 36 h 600"/>
                      <a:gd name="T38" fmla="*/ 1 w 1026"/>
                      <a:gd name="T39" fmla="*/ 11 h 600"/>
                      <a:gd name="T40" fmla="*/ 6 w 1026"/>
                      <a:gd name="T41" fmla="*/ 18 h 600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1026"/>
                      <a:gd name="T64" fmla="*/ 0 h 600"/>
                      <a:gd name="T65" fmla="*/ 1026 w 1026"/>
                      <a:gd name="T66" fmla="*/ 600 h 600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1026" h="600">
                        <a:moveTo>
                          <a:pt x="43" y="123"/>
                        </a:moveTo>
                        <a:cubicBezTo>
                          <a:pt x="61" y="136"/>
                          <a:pt x="84" y="160"/>
                          <a:pt x="120" y="181"/>
                        </a:cubicBezTo>
                        <a:cubicBezTo>
                          <a:pt x="156" y="202"/>
                          <a:pt x="210" y="233"/>
                          <a:pt x="262" y="250"/>
                        </a:cubicBezTo>
                        <a:cubicBezTo>
                          <a:pt x="314" y="267"/>
                          <a:pt x="370" y="279"/>
                          <a:pt x="432" y="280"/>
                        </a:cubicBezTo>
                        <a:cubicBezTo>
                          <a:pt x="494" y="281"/>
                          <a:pt x="573" y="272"/>
                          <a:pt x="634" y="259"/>
                        </a:cubicBezTo>
                        <a:cubicBezTo>
                          <a:pt x="695" y="246"/>
                          <a:pt x="749" y="229"/>
                          <a:pt x="799" y="201"/>
                        </a:cubicBezTo>
                        <a:cubicBezTo>
                          <a:pt x="849" y="173"/>
                          <a:pt x="899" y="122"/>
                          <a:pt x="937" y="90"/>
                        </a:cubicBezTo>
                        <a:cubicBezTo>
                          <a:pt x="975" y="58"/>
                          <a:pt x="1012" y="0"/>
                          <a:pt x="1026" y="9"/>
                        </a:cubicBezTo>
                        <a:cubicBezTo>
                          <a:pt x="1021" y="13"/>
                          <a:pt x="1025" y="101"/>
                          <a:pt x="1019" y="144"/>
                        </a:cubicBezTo>
                        <a:cubicBezTo>
                          <a:pt x="1013" y="187"/>
                          <a:pt x="1007" y="227"/>
                          <a:pt x="992" y="267"/>
                        </a:cubicBezTo>
                        <a:cubicBezTo>
                          <a:pt x="978" y="307"/>
                          <a:pt x="952" y="351"/>
                          <a:pt x="929" y="384"/>
                        </a:cubicBezTo>
                        <a:cubicBezTo>
                          <a:pt x="907" y="417"/>
                          <a:pt x="886" y="440"/>
                          <a:pt x="857" y="467"/>
                        </a:cubicBezTo>
                        <a:cubicBezTo>
                          <a:pt x="827" y="493"/>
                          <a:pt x="790" y="521"/>
                          <a:pt x="749" y="542"/>
                        </a:cubicBezTo>
                        <a:cubicBezTo>
                          <a:pt x="708" y="562"/>
                          <a:pt x="659" y="580"/>
                          <a:pt x="610" y="588"/>
                        </a:cubicBezTo>
                        <a:cubicBezTo>
                          <a:pt x="561" y="596"/>
                          <a:pt x="505" y="600"/>
                          <a:pt x="455" y="594"/>
                        </a:cubicBezTo>
                        <a:cubicBezTo>
                          <a:pt x="404" y="588"/>
                          <a:pt x="353" y="572"/>
                          <a:pt x="310" y="553"/>
                        </a:cubicBezTo>
                        <a:cubicBezTo>
                          <a:pt x="267" y="533"/>
                          <a:pt x="229" y="510"/>
                          <a:pt x="193" y="479"/>
                        </a:cubicBezTo>
                        <a:cubicBezTo>
                          <a:pt x="157" y="448"/>
                          <a:pt x="121" y="408"/>
                          <a:pt x="95" y="368"/>
                        </a:cubicBezTo>
                        <a:cubicBezTo>
                          <a:pt x="69" y="328"/>
                          <a:pt x="52" y="286"/>
                          <a:pt x="36" y="237"/>
                        </a:cubicBezTo>
                        <a:cubicBezTo>
                          <a:pt x="20" y="188"/>
                          <a:pt x="0" y="92"/>
                          <a:pt x="1" y="73"/>
                        </a:cubicBezTo>
                        <a:lnTo>
                          <a:pt x="43" y="123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50195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6" name="Freeform 20">
                    <a:extLst>
                      <a:ext uri="{FF2B5EF4-FFF2-40B4-BE49-F238E27FC236}">
                        <a16:creationId xmlns:a16="http://schemas.microsoft.com/office/drawing/2014/main" id="{2AC6C1C1-E25E-22AF-DB88-F4B4C4262B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69" y="1225"/>
                    <a:ext cx="748" cy="196"/>
                  </a:xfrm>
                  <a:custGeom>
                    <a:avLst/>
                    <a:gdLst>
                      <a:gd name="T0" fmla="*/ 0 w 979"/>
                      <a:gd name="T1" fmla="*/ 11 h 257"/>
                      <a:gd name="T2" fmla="*/ 15 w 979"/>
                      <a:gd name="T3" fmla="*/ 24 h 257"/>
                      <a:gd name="T4" fmla="*/ 40 w 979"/>
                      <a:gd name="T5" fmla="*/ 35 h 257"/>
                      <a:gd name="T6" fmla="*/ 61 w 979"/>
                      <a:gd name="T7" fmla="*/ 38 h 257"/>
                      <a:gd name="T8" fmla="*/ 92 w 979"/>
                      <a:gd name="T9" fmla="*/ 36 h 257"/>
                      <a:gd name="T10" fmla="*/ 122 w 979"/>
                      <a:gd name="T11" fmla="*/ 24 h 257"/>
                      <a:gd name="T12" fmla="*/ 149 w 979"/>
                      <a:gd name="T13" fmla="*/ 0 h 25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979"/>
                      <a:gd name="T22" fmla="*/ 0 h 257"/>
                      <a:gd name="T23" fmla="*/ 979 w 979"/>
                      <a:gd name="T24" fmla="*/ 257 h 257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979" h="257">
                        <a:moveTo>
                          <a:pt x="0" y="78"/>
                        </a:moveTo>
                        <a:cubicBezTo>
                          <a:pt x="17" y="92"/>
                          <a:pt x="57" y="134"/>
                          <a:pt x="101" y="160"/>
                        </a:cubicBezTo>
                        <a:cubicBezTo>
                          <a:pt x="145" y="186"/>
                          <a:pt x="213" y="216"/>
                          <a:pt x="263" y="232"/>
                        </a:cubicBezTo>
                        <a:cubicBezTo>
                          <a:pt x="313" y="248"/>
                          <a:pt x="347" y="255"/>
                          <a:pt x="404" y="256"/>
                        </a:cubicBezTo>
                        <a:cubicBezTo>
                          <a:pt x="461" y="257"/>
                          <a:pt x="542" y="254"/>
                          <a:pt x="608" y="238"/>
                        </a:cubicBezTo>
                        <a:cubicBezTo>
                          <a:pt x="674" y="222"/>
                          <a:pt x="738" y="200"/>
                          <a:pt x="800" y="160"/>
                        </a:cubicBezTo>
                        <a:cubicBezTo>
                          <a:pt x="862" y="120"/>
                          <a:pt x="942" y="33"/>
                          <a:pt x="979" y="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92" name="Freeform 21">
                  <a:extLst>
                    <a:ext uri="{FF2B5EF4-FFF2-40B4-BE49-F238E27FC236}">
                      <a16:creationId xmlns:a16="http://schemas.microsoft.com/office/drawing/2014/main" id="{59204987-4932-5595-91D1-8929E876E0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65" y="1006"/>
                  <a:ext cx="192" cy="546"/>
                </a:xfrm>
                <a:custGeom>
                  <a:avLst/>
                  <a:gdLst>
                    <a:gd name="T0" fmla="*/ 12 w 252"/>
                    <a:gd name="T1" fmla="*/ 97 h 715"/>
                    <a:gd name="T2" fmla="*/ 4 w 252"/>
                    <a:gd name="T3" fmla="*/ 78 h 715"/>
                    <a:gd name="T4" fmla="*/ 1 w 252"/>
                    <a:gd name="T5" fmla="*/ 53 h 715"/>
                    <a:gd name="T6" fmla="*/ 5 w 252"/>
                    <a:gd name="T7" fmla="*/ 31 h 715"/>
                    <a:gd name="T8" fmla="*/ 15 w 252"/>
                    <a:gd name="T9" fmla="*/ 11 h 715"/>
                    <a:gd name="T10" fmla="*/ 25 w 252"/>
                    <a:gd name="T11" fmla="*/ 2 h 715"/>
                    <a:gd name="T12" fmla="*/ 33 w 252"/>
                    <a:gd name="T13" fmla="*/ 26 h 715"/>
                    <a:gd name="T14" fmla="*/ 37 w 252"/>
                    <a:gd name="T15" fmla="*/ 51 h 715"/>
                    <a:gd name="T16" fmla="*/ 36 w 252"/>
                    <a:gd name="T17" fmla="*/ 78 h 715"/>
                    <a:gd name="T18" fmla="*/ 30 w 252"/>
                    <a:gd name="T19" fmla="*/ 96 h 715"/>
                    <a:gd name="T20" fmla="*/ 21 w 252"/>
                    <a:gd name="T21" fmla="*/ 108 h 715"/>
                    <a:gd name="T22" fmla="*/ 12 w 252"/>
                    <a:gd name="T23" fmla="*/ 97 h 71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2"/>
                    <a:gd name="T37" fmla="*/ 0 h 715"/>
                    <a:gd name="T38" fmla="*/ 252 w 252"/>
                    <a:gd name="T39" fmla="*/ 715 h 71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2" h="715">
                      <a:moveTo>
                        <a:pt x="84" y="643"/>
                      </a:moveTo>
                      <a:cubicBezTo>
                        <a:pt x="64" y="611"/>
                        <a:pt x="38" y="568"/>
                        <a:pt x="24" y="519"/>
                      </a:cubicBezTo>
                      <a:cubicBezTo>
                        <a:pt x="10" y="470"/>
                        <a:pt x="0" y="403"/>
                        <a:pt x="1" y="351"/>
                      </a:cubicBezTo>
                      <a:cubicBezTo>
                        <a:pt x="2" y="299"/>
                        <a:pt x="14" y="251"/>
                        <a:pt x="30" y="205"/>
                      </a:cubicBezTo>
                      <a:cubicBezTo>
                        <a:pt x="46" y="159"/>
                        <a:pt x="77" y="106"/>
                        <a:pt x="100" y="73"/>
                      </a:cubicBezTo>
                      <a:cubicBezTo>
                        <a:pt x="123" y="40"/>
                        <a:pt x="163" y="0"/>
                        <a:pt x="166" y="4"/>
                      </a:cubicBezTo>
                      <a:cubicBezTo>
                        <a:pt x="198" y="57"/>
                        <a:pt x="212" y="120"/>
                        <a:pt x="225" y="171"/>
                      </a:cubicBezTo>
                      <a:cubicBezTo>
                        <a:pt x="239" y="226"/>
                        <a:pt x="246" y="280"/>
                        <a:pt x="249" y="337"/>
                      </a:cubicBezTo>
                      <a:cubicBezTo>
                        <a:pt x="252" y="394"/>
                        <a:pt x="249" y="464"/>
                        <a:pt x="241" y="514"/>
                      </a:cubicBezTo>
                      <a:cubicBezTo>
                        <a:pt x="233" y="564"/>
                        <a:pt x="216" y="603"/>
                        <a:pt x="199" y="636"/>
                      </a:cubicBezTo>
                      <a:cubicBezTo>
                        <a:pt x="182" y="669"/>
                        <a:pt x="142" y="715"/>
                        <a:pt x="142" y="712"/>
                      </a:cubicBezTo>
                      <a:cubicBezTo>
                        <a:pt x="142" y="711"/>
                        <a:pt x="104" y="675"/>
                        <a:pt x="84" y="64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571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" name="Line 22">
                <a:extLst>
                  <a:ext uri="{FF2B5EF4-FFF2-40B4-BE49-F238E27FC236}">
                    <a16:creationId xmlns:a16="http://schemas.microsoft.com/office/drawing/2014/main" id="{82261F0B-D9A5-8CB6-AAC0-193B376557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43" y="1208"/>
                <a:ext cx="593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Line 23">
                <a:extLst>
                  <a:ext uri="{FF2B5EF4-FFF2-40B4-BE49-F238E27FC236}">
                    <a16:creationId xmlns:a16="http://schemas.microsoft.com/office/drawing/2014/main" id="{B0BEC97B-1621-42C5-DE58-E797A5204D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59" y="1347"/>
                <a:ext cx="42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Line 24">
                <a:extLst>
                  <a:ext uri="{FF2B5EF4-FFF2-40B4-BE49-F238E27FC236}">
                    <a16:creationId xmlns:a16="http://schemas.microsoft.com/office/drawing/2014/main" id="{46140AB2-6BDE-574E-302B-0564764950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8" y="1482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Line 25">
                <a:extLst>
                  <a:ext uri="{FF2B5EF4-FFF2-40B4-BE49-F238E27FC236}">
                    <a16:creationId xmlns:a16="http://schemas.microsoft.com/office/drawing/2014/main" id="{6FC1A4BE-7F80-1653-2965-69C314A212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61" y="1430"/>
                <a:ext cx="230" cy="342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Line 26">
                <a:extLst>
                  <a:ext uri="{FF2B5EF4-FFF2-40B4-BE49-F238E27FC236}">
                    <a16:creationId xmlns:a16="http://schemas.microsoft.com/office/drawing/2014/main" id="{93CD68E7-50E1-27A1-E0B7-FB1FE5B40D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7" y="1619"/>
                <a:ext cx="144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Line 27">
                <a:extLst>
                  <a:ext uri="{FF2B5EF4-FFF2-40B4-BE49-F238E27FC236}">
                    <a16:creationId xmlns:a16="http://schemas.microsoft.com/office/drawing/2014/main" id="{7329D942-7E42-2E57-0A0E-38632E2655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94" y="1208"/>
                <a:ext cx="843" cy="125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Line 28">
                <a:extLst>
                  <a:ext uri="{FF2B5EF4-FFF2-40B4-BE49-F238E27FC236}">
                    <a16:creationId xmlns:a16="http://schemas.microsoft.com/office/drawing/2014/main" id="{71E6F964-F7AB-C0D3-98BE-F45ACB0BE1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5" y="1755"/>
                <a:ext cx="144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3" name="Group 29">
                <a:extLst>
                  <a:ext uri="{FF2B5EF4-FFF2-40B4-BE49-F238E27FC236}">
                    <a16:creationId xmlns:a16="http://schemas.microsoft.com/office/drawing/2014/main" id="{103A9045-DB07-AA18-F677-A7663091EA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18" y="1486"/>
                <a:ext cx="346" cy="698"/>
                <a:chOff x="4146" y="1327"/>
                <a:chExt cx="374" cy="753"/>
              </a:xfrm>
            </p:grpSpPr>
            <p:sp>
              <p:nvSpPr>
                <p:cNvPr id="87" name="Oval 30">
                  <a:extLst>
                    <a:ext uri="{FF2B5EF4-FFF2-40B4-BE49-F238E27FC236}">
                      <a16:creationId xmlns:a16="http://schemas.microsoft.com/office/drawing/2014/main" id="{28A05343-404C-8D42-4A13-F855FC7215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46" y="1328"/>
                  <a:ext cx="373" cy="75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1800" i="1"/>
                </a:p>
              </p:txBody>
            </p:sp>
            <p:sp>
              <p:nvSpPr>
                <p:cNvPr id="88" name="Freeform 31">
                  <a:extLst>
                    <a:ext uri="{FF2B5EF4-FFF2-40B4-BE49-F238E27FC236}">
                      <a16:creationId xmlns:a16="http://schemas.microsoft.com/office/drawing/2014/main" id="{77907B45-B91C-9F79-6131-CD5822FD20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6" y="1686"/>
                  <a:ext cx="374" cy="394"/>
                </a:xfrm>
                <a:custGeom>
                  <a:avLst/>
                  <a:gdLst>
                    <a:gd name="T0" fmla="*/ 2 w 489"/>
                    <a:gd name="T1" fmla="*/ 7 h 515"/>
                    <a:gd name="T2" fmla="*/ 10 w 489"/>
                    <a:gd name="T3" fmla="*/ 12 h 515"/>
                    <a:gd name="T4" fmla="*/ 18 w 489"/>
                    <a:gd name="T5" fmla="*/ 15 h 515"/>
                    <a:gd name="T6" fmla="*/ 27 w 489"/>
                    <a:gd name="T7" fmla="*/ 17 h 515"/>
                    <a:gd name="T8" fmla="*/ 37 w 489"/>
                    <a:gd name="T9" fmla="*/ 18 h 515"/>
                    <a:gd name="T10" fmla="*/ 48 w 489"/>
                    <a:gd name="T11" fmla="*/ 16 h 515"/>
                    <a:gd name="T12" fmla="*/ 59 w 489"/>
                    <a:gd name="T13" fmla="*/ 12 h 515"/>
                    <a:gd name="T14" fmla="*/ 70 w 489"/>
                    <a:gd name="T15" fmla="*/ 5 h 515"/>
                    <a:gd name="T16" fmla="*/ 74 w 489"/>
                    <a:gd name="T17" fmla="*/ 2 h 515"/>
                    <a:gd name="T18" fmla="*/ 75 w 489"/>
                    <a:gd name="T19" fmla="*/ 11 h 515"/>
                    <a:gd name="T20" fmla="*/ 73 w 489"/>
                    <a:gd name="T21" fmla="*/ 29 h 515"/>
                    <a:gd name="T22" fmla="*/ 68 w 489"/>
                    <a:gd name="T23" fmla="*/ 47 h 515"/>
                    <a:gd name="T24" fmla="*/ 63 w 489"/>
                    <a:gd name="T25" fmla="*/ 59 h 515"/>
                    <a:gd name="T26" fmla="*/ 54 w 489"/>
                    <a:gd name="T27" fmla="*/ 70 h 515"/>
                    <a:gd name="T28" fmla="*/ 44 w 489"/>
                    <a:gd name="T29" fmla="*/ 77 h 515"/>
                    <a:gd name="T30" fmla="*/ 33 w 489"/>
                    <a:gd name="T31" fmla="*/ 78 h 515"/>
                    <a:gd name="T32" fmla="*/ 21 w 489"/>
                    <a:gd name="T33" fmla="*/ 72 h 515"/>
                    <a:gd name="T34" fmla="*/ 14 w 489"/>
                    <a:gd name="T35" fmla="*/ 61 h 515"/>
                    <a:gd name="T36" fmla="*/ 6 w 489"/>
                    <a:gd name="T37" fmla="*/ 44 h 515"/>
                    <a:gd name="T38" fmla="*/ 2 w 489"/>
                    <a:gd name="T39" fmla="*/ 24 h 515"/>
                    <a:gd name="T40" fmla="*/ 0 w 489"/>
                    <a:gd name="T41" fmla="*/ 4 h 515"/>
                    <a:gd name="T42" fmla="*/ 2 w 489"/>
                    <a:gd name="T43" fmla="*/ 7 h 515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489"/>
                    <a:gd name="T67" fmla="*/ 0 h 515"/>
                    <a:gd name="T68" fmla="*/ 489 w 489"/>
                    <a:gd name="T69" fmla="*/ 515 h 515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489" h="515">
                      <a:moveTo>
                        <a:pt x="13" y="46"/>
                      </a:moveTo>
                      <a:cubicBezTo>
                        <a:pt x="24" y="55"/>
                        <a:pt x="47" y="72"/>
                        <a:pt x="65" y="81"/>
                      </a:cubicBezTo>
                      <a:cubicBezTo>
                        <a:pt x="83" y="90"/>
                        <a:pt x="103" y="92"/>
                        <a:pt x="121" y="97"/>
                      </a:cubicBezTo>
                      <a:cubicBezTo>
                        <a:pt x="139" y="102"/>
                        <a:pt x="156" y="109"/>
                        <a:pt x="176" y="112"/>
                      </a:cubicBezTo>
                      <a:cubicBezTo>
                        <a:pt x="196" y="115"/>
                        <a:pt x="218" y="115"/>
                        <a:pt x="241" y="114"/>
                      </a:cubicBezTo>
                      <a:cubicBezTo>
                        <a:pt x="264" y="113"/>
                        <a:pt x="289" y="109"/>
                        <a:pt x="313" y="103"/>
                      </a:cubicBezTo>
                      <a:cubicBezTo>
                        <a:pt x="337" y="97"/>
                        <a:pt x="362" y="90"/>
                        <a:pt x="385" y="78"/>
                      </a:cubicBezTo>
                      <a:cubicBezTo>
                        <a:pt x="408" y="66"/>
                        <a:pt x="435" y="41"/>
                        <a:pt x="452" y="29"/>
                      </a:cubicBezTo>
                      <a:cubicBezTo>
                        <a:pt x="469" y="17"/>
                        <a:pt x="479" y="0"/>
                        <a:pt x="485" y="7"/>
                      </a:cubicBezTo>
                      <a:cubicBezTo>
                        <a:pt x="483" y="11"/>
                        <a:pt x="489" y="40"/>
                        <a:pt x="487" y="70"/>
                      </a:cubicBezTo>
                      <a:cubicBezTo>
                        <a:pt x="485" y="100"/>
                        <a:pt x="481" y="151"/>
                        <a:pt x="474" y="190"/>
                      </a:cubicBezTo>
                      <a:cubicBezTo>
                        <a:pt x="467" y="229"/>
                        <a:pt x="455" y="272"/>
                        <a:pt x="444" y="304"/>
                      </a:cubicBezTo>
                      <a:cubicBezTo>
                        <a:pt x="433" y="336"/>
                        <a:pt x="423" y="359"/>
                        <a:pt x="408" y="385"/>
                      </a:cubicBezTo>
                      <a:cubicBezTo>
                        <a:pt x="394" y="411"/>
                        <a:pt x="376" y="438"/>
                        <a:pt x="356" y="458"/>
                      </a:cubicBezTo>
                      <a:cubicBezTo>
                        <a:pt x="336" y="478"/>
                        <a:pt x="313" y="495"/>
                        <a:pt x="289" y="503"/>
                      </a:cubicBezTo>
                      <a:cubicBezTo>
                        <a:pt x="265" y="511"/>
                        <a:pt x="238" y="515"/>
                        <a:pt x="214" y="509"/>
                      </a:cubicBezTo>
                      <a:cubicBezTo>
                        <a:pt x="189" y="503"/>
                        <a:pt x="164" y="488"/>
                        <a:pt x="143" y="469"/>
                      </a:cubicBezTo>
                      <a:cubicBezTo>
                        <a:pt x="122" y="450"/>
                        <a:pt x="104" y="427"/>
                        <a:pt x="87" y="397"/>
                      </a:cubicBezTo>
                      <a:cubicBezTo>
                        <a:pt x="69" y="367"/>
                        <a:pt x="52" y="328"/>
                        <a:pt x="39" y="289"/>
                      </a:cubicBezTo>
                      <a:cubicBezTo>
                        <a:pt x="27" y="250"/>
                        <a:pt x="17" y="204"/>
                        <a:pt x="10" y="161"/>
                      </a:cubicBezTo>
                      <a:cubicBezTo>
                        <a:pt x="4" y="118"/>
                        <a:pt x="0" y="47"/>
                        <a:pt x="0" y="28"/>
                      </a:cubicBezTo>
                      <a:lnTo>
                        <a:pt x="13" y="46"/>
                      </a:lnTo>
                      <a:close/>
                    </a:path>
                  </a:pathLst>
                </a:cu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9" name="Freeform 32">
                  <a:extLst>
                    <a:ext uri="{FF2B5EF4-FFF2-40B4-BE49-F238E27FC236}">
                      <a16:creationId xmlns:a16="http://schemas.microsoft.com/office/drawing/2014/main" id="{FDAAEF90-57B6-6CC1-3DE1-A022FDB5D7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6" y="1688"/>
                  <a:ext cx="372" cy="84"/>
                </a:xfrm>
                <a:custGeom>
                  <a:avLst/>
                  <a:gdLst>
                    <a:gd name="T0" fmla="*/ 0 w 979"/>
                    <a:gd name="T1" fmla="*/ 0 h 257"/>
                    <a:gd name="T2" fmla="*/ 0 w 979"/>
                    <a:gd name="T3" fmla="*/ 0 h 257"/>
                    <a:gd name="T4" fmla="*/ 0 w 979"/>
                    <a:gd name="T5" fmla="*/ 0 h 257"/>
                    <a:gd name="T6" fmla="*/ 0 w 979"/>
                    <a:gd name="T7" fmla="*/ 0 h 257"/>
                    <a:gd name="T8" fmla="*/ 1 w 979"/>
                    <a:gd name="T9" fmla="*/ 0 h 257"/>
                    <a:gd name="T10" fmla="*/ 1 w 979"/>
                    <a:gd name="T11" fmla="*/ 0 h 257"/>
                    <a:gd name="T12" fmla="*/ 1 w 979"/>
                    <a:gd name="T13" fmla="*/ 0 h 2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79"/>
                    <a:gd name="T22" fmla="*/ 0 h 257"/>
                    <a:gd name="T23" fmla="*/ 979 w 979"/>
                    <a:gd name="T24" fmla="*/ 257 h 2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79" h="257">
                      <a:moveTo>
                        <a:pt x="0" y="78"/>
                      </a:moveTo>
                      <a:cubicBezTo>
                        <a:pt x="17" y="92"/>
                        <a:pt x="57" y="134"/>
                        <a:pt x="101" y="160"/>
                      </a:cubicBezTo>
                      <a:cubicBezTo>
                        <a:pt x="145" y="186"/>
                        <a:pt x="213" y="216"/>
                        <a:pt x="263" y="232"/>
                      </a:cubicBezTo>
                      <a:cubicBezTo>
                        <a:pt x="313" y="248"/>
                        <a:pt x="347" y="255"/>
                        <a:pt x="404" y="256"/>
                      </a:cubicBezTo>
                      <a:cubicBezTo>
                        <a:pt x="461" y="257"/>
                        <a:pt x="542" y="254"/>
                        <a:pt x="608" y="238"/>
                      </a:cubicBezTo>
                      <a:cubicBezTo>
                        <a:pt x="674" y="222"/>
                        <a:pt x="738" y="200"/>
                        <a:pt x="800" y="160"/>
                      </a:cubicBezTo>
                      <a:cubicBezTo>
                        <a:pt x="862" y="120"/>
                        <a:pt x="942" y="33"/>
                        <a:pt x="979" y="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0" name="Oval 33">
                  <a:extLst>
                    <a:ext uri="{FF2B5EF4-FFF2-40B4-BE49-F238E27FC236}">
                      <a16:creationId xmlns:a16="http://schemas.microsoft.com/office/drawing/2014/main" id="{576815C6-B63D-1DBE-CEED-C09AD04A7A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46" y="1327"/>
                  <a:ext cx="373" cy="75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US" sz="1800" i="1"/>
                </a:p>
              </p:txBody>
            </p:sp>
          </p:grpSp>
          <p:sp>
            <p:nvSpPr>
              <p:cNvPr id="34" name="Line 34">
                <a:extLst>
                  <a:ext uri="{FF2B5EF4-FFF2-40B4-BE49-F238E27FC236}">
                    <a16:creationId xmlns:a16="http://schemas.microsoft.com/office/drawing/2014/main" id="{C411E17A-B3B7-F050-DC39-3760E79648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13" y="1523"/>
                <a:ext cx="633" cy="9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Line 35">
                <a:extLst>
                  <a:ext uri="{FF2B5EF4-FFF2-40B4-BE49-F238E27FC236}">
                    <a16:creationId xmlns:a16="http://schemas.microsoft.com/office/drawing/2014/main" id="{55115781-C398-B7B2-36C8-A8738E1E5C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210" y="1576"/>
                <a:ext cx="597" cy="88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Line 36">
                <a:extLst>
                  <a:ext uri="{FF2B5EF4-FFF2-40B4-BE49-F238E27FC236}">
                    <a16:creationId xmlns:a16="http://schemas.microsoft.com/office/drawing/2014/main" id="{EF773F7E-8B6F-A55D-B3E1-D7DB500B3E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" y="1890"/>
                <a:ext cx="66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Line 37">
                <a:extLst>
                  <a:ext uri="{FF2B5EF4-FFF2-40B4-BE49-F238E27FC236}">
                    <a16:creationId xmlns:a16="http://schemas.microsoft.com/office/drawing/2014/main" id="{6C6FDECD-ABA7-8882-E8C5-6BC215814F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95" y="1873"/>
                <a:ext cx="400" cy="59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Line 38">
                <a:extLst>
                  <a:ext uri="{FF2B5EF4-FFF2-40B4-BE49-F238E27FC236}">
                    <a16:creationId xmlns:a16="http://schemas.microsoft.com/office/drawing/2014/main" id="{F9A4A147-D64B-A7B4-752D-7741E3F1BC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86" y="1884"/>
                <a:ext cx="98" cy="14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Line 39">
                <a:extLst>
                  <a:ext uri="{FF2B5EF4-FFF2-40B4-BE49-F238E27FC236}">
                    <a16:creationId xmlns:a16="http://schemas.microsoft.com/office/drawing/2014/main" id="{B66EE60C-5211-E7BF-EB23-5D905BEE6E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4" y="1891"/>
                <a:ext cx="337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0" name="Group 40">
                <a:extLst>
                  <a:ext uri="{FF2B5EF4-FFF2-40B4-BE49-F238E27FC236}">
                    <a16:creationId xmlns:a16="http://schemas.microsoft.com/office/drawing/2014/main" id="{B56BE9D8-145F-35B1-4B5E-7801A29C7B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1" y="1834"/>
                <a:ext cx="719" cy="708"/>
                <a:chOff x="3329" y="1703"/>
                <a:chExt cx="776" cy="764"/>
              </a:xfrm>
            </p:grpSpPr>
            <p:sp>
              <p:nvSpPr>
                <p:cNvPr id="81" name="Oval 41">
                  <a:extLst>
                    <a:ext uri="{FF2B5EF4-FFF2-40B4-BE49-F238E27FC236}">
                      <a16:creationId xmlns:a16="http://schemas.microsoft.com/office/drawing/2014/main" id="{3D099167-CE15-B3CE-9A18-35FF8C06C8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0" y="1704"/>
                  <a:ext cx="749" cy="749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1800" i="1"/>
                </a:p>
              </p:txBody>
            </p:sp>
            <p:sp>
              <p:nvSpPr>
                <p:cNvPr id="82" name="Oval 42">
                  <a:extLst>
                    <a:ext uri="{FF2B5EF4-FFF2-40B4-BE49-F238E27FC236}">
                      <a16:creationId xmlns:a16="http://schemas.microsoft.com/office/drawing/2014/main" id="{06A05AD9-8EE7-F9F9-975D-FB0F576FCC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38" y="1703"/>
                  <a:ext cx="749" cy="749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US" sz="1800" i="1"/>
                </a:p>
              </p:txBody>
            </p:sp>
            <p:sp>
              <p:nvSpPr>
                <p:cNvPr id="83" name="Freeform 43">
                  <a:extLst>
                    <a:ext uri="{FF2B5EF4-FFF2-40B4-BE49-F238E27FC236}">
                      <a16:creationId xmlns:a16="http://schemas.microsoft.com/office/drawing/2014/main" id="{752AD109-0D69-1307-D578-208995EC9D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29" y="2014"/>
                  <a:ext cx="776" cy="453"/>
                </a:xfrm>
                <a:custGeom>
                  <a:avLst/>
                  <a:gdLst>
                    <a:gd name="T0" fmla="*/ 4 w 982"/>
                    <a:gd name="T1" fmla="*/ 22 h 568"/>
                    <a:gd name="T2" fmla="*/ 19 w 982"/>
                    <a:gd name="T3" fmla="*/ 33 h 568"/>
                    <a:gd name="T4" fmla="*/ 51 w 982"/>
                    <a:gd name="T5" fmla="*/ 49 h 568"/>
                    <a:gd name="T6" fmla="*/ 77 w 982"/>
                    <a:gd name="T7" fmla="*/ 54 h 568"/>
                    <a:gd name="T8" fmla="*/ 116 w 982"/>
                    <a:gd name="T9" fmla="*/ 50 h 568"/>
                    <a:gd name="T10" fmla="*/ 147 w 982"/>
                    <a:gd name="T11" fmla="*/ 37 h 568"/>
                    <a:gd name="T12" fmla="*/ 175 w 982"/>
                    <a:gd name="T13" fmla="*/ 17 h 568"/>
                    <a:gd name="T14" fmla="*/ 189 w 982"/>
                    <a:gd name="T15" fmla="*/ 2 h 568"/>
                    <a:gd name="T16" fmla="*/ 189 w 982"/>
                    <a:gd name="T17" fmla="*/ 25 h 568"/>
                    <a:gd name="T18" fmla="*/ 183 w 982"/>
                    <a:gd name="T19" fmla="*/ 50 h 568"/>
                    <a:gd name="T20" fmla="*/ 171 w 982"/>
                    <a:gd name="T21" fmla="*/ 73 h 568"/>
                    <a:gd name="T22" fmla="*/ 158 w 982"/>
                    <a:gd name="T23" fmla="*/ 89 h 568"/>
                    <a:gd name="T24" fmla="*/ 137 w 982"/>
                    <a:gd name="T25" fmla="*/ 105 h 568"/>
                    <a:gd name="T26" fmla="*/ 111 w 982"/>
                    <a:gd name="T27" fmla="*/ 114 h 568"/>
                    <a:gd name="T28" fmla="*/ 83 w 982"/>
                    <a:gd name="T29" fmla="*/ 115 h 568"/>
                    <a:gd name="T30" fmla="*/ 55 w 982"/>
                    <a:gd name="T31" fmla="*/ 107 h 568"/>
                    <a:gd name="T32" fmla="*/ 33 w 982"/>
                    <a:gd name="T33" fmla="*/ 93 h 568"/>
                    <a:gd name="T34" fmla="*/ 15 w 982"/>
                    <a:gd name="T35" fmla="*/ 71 h 568"/>
                    <a:gd name="T36" fmla="*/ 4 w 982"/>
                    <a:gd name="T37" fmla="*/ 44 h 568"/>
                    <a:gd name="T38" fmla="*/ 0 w 982"/>
                    <a:gd name="T39" fmla="*/ 17 h 568"/>
                    <a:gd name="T40" fmla="*/ 4 w 982"/>
                    <a:gd name="T41" fmla="*/ 22 h 568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982"/>
                    <a:gd name="T64" fmla="*/ 0 h 568"/>
                    <a:gd name="T65" fmla="*/ 982 w 982"/>
                    <a:gd name="T66" fmla="*/ 568 h 568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982" h="568">
                      <a:moveTo>
                        <a:pt x="22" y="106"/>
                      </a:moveTo>
                      <a:cubicBezTo>
                        <a:pt x="39" y="120"/>
                        <a:pt x="60" y="144"/>
                        <a:pt x="100" y="166"/>
                      </a:cubicBezTo>
                      <a:cubicBezTo>
                        <a:pt x="140" y="188"/>
                        <a:pt x="212" y="222"/>
                        <a:pt x="262" y="238"/>
                      </a:cubicBezTo>
                      <a:cubicBezTo>
                        <a:pt x="312" y="254"/>
                        <a:pt x="346" y="261"/>
                        <a:pt x="403" y="262"/>
                      </a:cubicBezTo>
                      <a:cubicBezTo>
                        <a:pt x="460" y="263"/>
                        <a:pt x="546" y="257"/>
                        <a:pt x="607" y="244"/>
                      </a:cubicBezTo>
                      <a:cubicBezTo>
                        <a:pt x="668" y="231"/>
                        <a:pt x="719" y="210"/>
                        <a:pt x="769" y="183"/>
                      </a:cubicBezTo>
                      <a:cubicBezTo>
                        <a:pt x="819" y="156"/>
                        <a:pt x="872" y="111"/>
                        <a:pt x="907" y="82"/>
                      </a:cubicBezTo>
                      <a:cubicBezTo>
                        <a:pt x="942" y="53"/>
                        <a:pt x="966" y="0"/>
                        <a:pt x="978" y="7"/>
                      </a:cubicBezTo>
                      <a:cubicBezTo>
                        <a:pt x="973" y="11"/>
                        <a:pt x="982" y="84"/>
                        <a:pt x="978" y="123"/>
                      </a:cubicBezTo>
                      <a:cubicBezTo>
                        <a:pt x="974" y="162"/>
                        <a:pt x="966" y="204"/>
                        <a:pt x="952" y="243"/>
                      </a:cubicBezTo>
                      <a:cubicBezTo>
                        <a:pt x="938" y="282"/>
                        <a:pt x="913" y="325"/>
                        <a:pt x="891" y="357"/>
                      </a:cubicBezTo>
                      <a:cubicBezTo>
                        <a:pt x="869" y="389"/>
                        <a:pt x="849" y="412"/>
                        <a:pt x="820" y="438"/>
                      </a:cubicBezTo>
                      <a:cubicBezTo>
                        <a:pt x="791" y="464"/>
                        <a:pt x="755" y="491"/>
                        <a:pt x="715" y="511"/>
                      </a:cubicBezTo>
                      <a:cubicBezTo>
                        <a:pt x="675" y="531"/>
                        <a:pt x="628" y="548"/>
                        <a:pt x="580" y="556"/>
                      </a:cubicBezTo>
                      <a:cubicBezTo>
                        <a:pt x="532" y="564"/>
                        <a:pt x="478" y="568"/>
                        <a:pt x="429" y="562"/>
                      </a:cubicBezTo>
                      <a:cubicBezTo>
                        <a:pt x="380" y="556"/>
                        <a:pt x="330" y="541"/>
                        <a:pt x="288" y="522"/>
                      </a:cubicBezTo>
                      <a:cubicBezTo>
                        <a:pt x="246" y="503"/>
                        <a:pt x="209" y="480"/>
                        <a:pt x="174" y="450"/>
                      </a:cubicBezTo>
                      <a:cubicBezTo>
                        <a:pt x="139" y="420"/>
                        <a:pt x="104" y="381"/>
                        <a:pt x="79" y="342"/>
                      </a:cubicBezTo>
                      <a:cubicBezTo>
                        <a:pt x="54" y="303"/>
                        <a:pt x="34" y="257"/>
                        <a:pt x="21" y="214"/>
                      </a:cubicBezTo>
                      <a:cubicBezTo>
                        <a:pt x="8" y="171"/>
                        <a:pt x="0" y="99"/>
                        <a:pt x="0" y="81"/>
                      </a:cubicBezTo>
                      <a:lnTo>
                        <a:pt x="22" y="106"/>
                      </a:lnTo>
                      <a:close/>
                    </a:path>
                  </a:pathLst>
                </a:cu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" name="Freeform 44">
                  <a:extLst>
                    <a:ext uri="{FF2B5EF4-FFF2-40B4-BE49-F238E27FC236}">
                      <a16:creationId xmlns:a16="http://schemas.microsoft.com/office/drawing/2014/main" id="{814A4859-4B74-693B-408E-E020C243C6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 flipV="1">
                  <a:off x="3897" y="1795"/>
                  <a:ext cx="193" cy="546"/>
                </a:xfrm>
                <a:custGeom>
                  <a:avLst/>
                  <a:gdLst>
                    <a:gd name="T0" fmla="*/ 13 w 252"/>
                    <a:gd name="T1" fmla="*/ 97 h 715"/>
                    <a:gd name="T2" fmla="*/ 4 w 252"/>
                    <a:gd name="T3" fmla="*/ 78 h 715"/>
                    <a:gd name="T4" fmla="*/ 1 w 252"/>
                    <a:gd name="T5" fmla="*/ 53 h 715"/>
                    <a:gd name="T6" fmla="*/ 5 w 252"/>
                    <a:gd name="T7" fmla="*/ 31 h 715"/>
                    <a:gd name="T8" fmla="*/ 15 w 252"/>
                    <a:gd name="T9" fmla="*/ 11 h 715"/>
                    <a:gd name="T10" fmla="*/ 26 w 252"/>
                    <a:gd name="T11" fmla="*/ 2 h 715"/>
                    <a:gd name="T12" fmla="*/ 34 w 252"/>
                    <a:gd name="T13" fmla="*/ 26 h 715"/>
                    <a:gd name="T14" fmla="*/ 39 w 252"/>
                    <a:gd name="T15" fmla="*/ 51 h 715"/>
                    <a:gd name="T16" fmla="*/ 38 w 252"/>
                    <a:gd name="T17" fmla="*/ 78 h 715"/>
                    <a:gd name="T18" fmla="*/ 31 w 252"/>
                    <a:gd name="T19" fmla="*/ 96 h 715"/>
                    <a:gd name="T20" fmla="*/ 22 w 252"/>
                    <a:gd name="T21" fmla="*/ 108 h 715"/>
                    <a:gd name="T22" fmla="*/ 13 w 252"/>
                    <a:gd name="T23" fmla="*/ 97 h 71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2"/>
                    <a:gd name="T37" fmla="*/ 0 h 715"/>
                    <a:gd name="T38" fmla="*/ 252 w 252"/>
                    <a:gd name="T39" fmla="*/ 715 h 71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2" h="715">
                      <a:moveTo>
                        <a:pt x="84" y="643"/>
                      </a:moveTo>
                      <a:cubicBezTo>
                        <a:pt x="64" y="611"/>
                        <a:pt x="38" y="568"/>
                        <a:pt x="24" y="519"/>
                      </a:cubicBezTo>
                      <a:cubicBezTo>
                        <a:pt x="10" y="470"/>
                        <a:pt x="0" y="403"/>
                        <a:pt x="1" y="351"/>
                      </a:cubicBezTo>
                      <a:cubicBezTo>
                        <a:pt x="2" y="299"/>
                        <a:pt x="14" y="251"/>
                        <a:pt x="30" y="205"/>
                      </a:cubicBezTo>
                      <a:cubicBezTo>
                        <a:pt x="46" y="159"/>
                        <a:pt x="77" y="106"/>
                        <a:pt x="100" y="73"/>
                      </a:cubicBezTo>
                      <a:cubicBezTo>
                        <a:pt x="123" y="40"/>
                        <a:pt x="163" y="0"/>
                        <a:pt x="166" y="4"/>
                      </a:cubicBezTo>
                      <a:cubicBezTo>
                        <a:pt x="198" y="57"/>
                        <a:pt x="212" y="120"/>
                        <a:pt x="225" y="171"/>
                      </a:cubicBezTo>
                      <a:cubicBezTo>
                        <a:pt x="239" y="226"/>
                        <a:pt x="246" y="280"/>
                        <a:pt x="249" y="337"/>
                      </a:cubicBezTo>
                      <a:cubicBezTo>
                        <a:pt x="252" y="394"/>
                        <a:pt x="249" y="464"/>
                        <a:pt x="241" y="514"/>
                      </a:cubicBezTo>
                      <a:cubicBezTo>
                        <a:pt x="233" y="564"/>
                        <a:pt x="216" y="603"/>
                        <a:pt x="199" y="636"/>
                      </a:cubicBezTo>
                      <a:cubicBezTo>
                        <a:pt x="182" y="669"/>
                        <a:pt x="142" y="715"/>
                        <a:pt x="142" y="712"/>
                      </a:cubicBezTo>
                      <a:cubicBezTo>
                        <a:pt x="142" y="711"/>
                        <a:pt x="104" y="675"/>
                        <a:pt x="84" y="64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5" name="Freeform 45">
                  <a:extLst>
                    <a:ext uri="{FF2B5EF4-FFF2-40B4-BE49-F238E27FC236}">
                      <a16:creationId xmlns:a16="http://schemas.microsoft.com/office/drawing/2014/main" id="{AFA6A3C5-74D6-7EB4-CA08-359698EBF6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9" y="1791"/>
                  <a:ext cx="87" cy="556"/>
                </a:xfrm>
                <a:custGeom>
                  <a:avLst/>
                  <a:gdLst>
                    <a:gd name="T0" fmla="*/ 14 w 114"/>
                    <a:gd name="T1" fmla="*/ 94 h 728"/>
                    <a:gd name="T2" fmla="*/ 12 w 114"/>
                    <a:gd name="T3" fmla="*/ 82 h 728"/>
                    <a:gd name="T4" fmla="*/ 12 w 114"/>
                    <a:gd name="T5" fmla="*/ 64 h 728"/>
                    <a:gd name="T6" fmla="*/ 12 w 114"/>
                    <a:gd name="T7" fmla="*/ 44 h 728"/>
                    <a:gd name="T8" fmla="*/ 12 w 114"/>
                    <a:gd name="T9" fmla="*/ 21 h 728"/>
                    <a:gd name="T10" fmla="*/ 13 w 114"/>
                    <a:gd name="T11" fmla="*/ 2 h 728"/>
                    <a:gd name="T12" fmla="*/ 4 w 114"/>
                    <a:gd name="T13" fmla="*/ 26 h 728"/>
                    <a:gd name="T14" fmla="*/ 2 w 114"/>
                    <a:gd name="T15" fmla="*/ 51 h 728"/>
                    <a:gd name="T16" fmla="*/ 2 w 114"/>
                    <a:gd name="T17" fmla="*/ 78 h 728"/>
                    <a:gd name="T18" fmla="*/ 8 w 114"/>
                    <a:gd name="T19" fmla="*/ 97 h 728"/>
                    <a:gd name="T20" fmla="*/ 17 w 114"/>
                    <a:gd name="T21" fmla="*/ 110 h 728"/>
                    <a:gd name="T22" fmla="*/ 14 w 114"/>
                    <a:gd name="T23" fmla="*/ 94 h 72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4"/>
                    <a:gd name="T37" fmla="*/ 0 h 728"/>
                    <a:gd name="T38" fmla="*/ 114 w 114"/>
                    <a:gd name="T39" fmla="*/ 728 h 72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4" h="728">
                      <a:moveTo>
                        <a:pt x="90" y="621"/>
                      </a:moveTo>
                      <a:cubicBezTo>
                        <a:pt x="86" y="592"/>
                        <a:pt x="86" y="572"/>
                        <a:pt x="84" y="540"/>
                      </a:cubicBezTo>
                      <a:cubicBezTo>
                        <a:pt x="82" y="508"/>
                        <a:pt x="78" y="467"/>
                        <a:pt x="78" y="426"/>
                      </a:cubicBezTo>
                      <a:cubicBezTo>
                        <a:pt x="78" y="385"/>
                        <a:pt x="80" y="339"/>
                        <a:pt x="81" y="291"/>
                      </a:cubicBezTo>
                      <a:cubicBezTo>
                        <a:pt x="82" y="243"/>
                        <a:pt x="83" y="185"/>
                        <a:pt x="84" y="138"/>
                      </a:cubicBezTo>
                      <a:cubicBezTo>
                        <a:pt x="85" y="91"/>
                        <a:pt x="95" y="0"/>
                        <a:pt x="86" y="6"/>
                      </a:cubicBezTo>
                      <a:cubicBezTo>
                        <a:pt x="54" y="59"/>
                        <a:pt x="40" y="122"/>
                        <a:pt x="27" y="173"/>
                      </a:cubicBezTo>
                      <a:cubicBezTo>
                        <a:pt x="13" y="228"/>
                        <a:pt x="6" y="282"/>
                        <a:pt x="3" y="339"/>
                      </a:cubicBezTo>
                      <a:cubicBezTo>
                        <a:pt x="0" y="396"/>
                        <a:pt x="3" y="465"/>
                        <a:pt x="11" y="516"/>
                      </a:cubicBezTo>
                      <a:cubicBezTo>
                        <a:pt x="19" y="567"/>
                        <a:pt x="35" y="608"/>
                        <a:pt x="52" y="643"/>
                      </a:cubicBezTo>
                      <a:cubicBezTo>
                        <a:pt x="69" y="678"/>
                        <a:pt x="108" y="728"/>
                        <a:pt x="114" y="724"/>
                      </a:cubicBezTo>
                      <a:cubicBezTo>
                        <a:pt x="114" y="723"/>
                        <a:pt x="95" y="642"/>
                        <a:pt x="90" y="621"/>
                      </a:cubicBezTo>
                      <a:close/>
                    </a:path>
                  </a:pathLst>
                </a:cu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6" name="Freeform 46">
                  <a:extLst>
                    <a:ext uri="{FF2B5EF4-FFF2-40B4-BE49-F238E27FC236}">
                      <a16:creationId xmlns:a16="http://schemas.microsoft.com/office/drawing/2014/main" id="{FB788AF3-1C86-26C2-8E65-54C2649ECD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0" y="2087"/>
                  <a:ext cx="603" cy="136"/>
                </a:xfrm>
                <a:custGeom>
                  <a:avLst/>
                  <a:gdLst>
                    <a:gd name="T0" fmla="*/ 0 w 790"/>
                    <a:gd name="T1" fmla="*/ 0 h 179"/>
                    <a:gd name="T2" fmla="*/ 15 w 790"/>
                    <a:gd name="T3" fmla="*/ 12 h 179"/>
                    <a:gd name="T4" fmla="*/ 40 w 790"/>
                    <a:gd name="T5" fmla="*/ 23 h 179"/>
                    <a:gd name="T6" fmla="*/ 61 w 790"/>
                    <a:gd name="T7" fmla="*/ 26 h 179"/>
                    <a:gd name="T8" fmla="*/ 92 w 790"/>
                    <a:gd name="T9" fmla="*/ 24 h 179"/>
                    <a:gd name="T10" fmla="*/ 108 w 790"/>
                    <a:gd name="T11" fmla="*/ 18 h 179"/>
                    <a:gd name="T12" fmla="*/ 115 w 790"/>
                    <a:gd name="T13" fmla="*/ 9 h 179"/>
                    <a:gd name="T14" fmla="*/ 119 w 790"/>
                    <a:gd name="T15" fmla="*/ 6 h 17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790"/>
                    <a:gd name="T25" fmla="*/ 0 h 179"/>
                    <a:gd name="T26" fmla="*/ 790 w 790"/>
                    <a:gd name="T27" fmla="*/ 179 h 17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790" h="179">
                      <a:moveTo>
                        <a:pt x="0" y="0"/>
                      </a:moveTo>
                      <a:cubicBezTo>
                        <a:pt x="17" y="14"/>
                        <a:pt x="57" y="56"/>
                        <a:pt x="101" y="82"/>
                      </a:cubicBezTo>
                      <a:cubicBezTo>
                        <a:pt x="145" y="108"/>
                        <a:pt x="213" y="138"/>
                        <a:pt x="263" y="154"/>
                      </a:cubicBezTo>
                      <a:cubicBezTo>
                        <a:pt x="313" y="170"/>
                        <a:pt x="347" y="177"/>
                        <a:pt x="404" y="178"/>
                      </a:cubicBezTo>
                      <a:cubicBezTo>
                        <a:pt x="461" y="179"/>
                        <a:pt x="556" y="169"/>
                        <a:pt x="608" y="160"/>
                      </a:cubicBezTo>
                      <a:cubicBezTo>
                        <a:pt x="660" y="151"/>
                        <a:pt x="687" y="140"/>
                        <a:pt x="714" y="123"/>
                      </a:cubicBezTo>
                      <a:cubicBezTo>
                        <a:pt x="741" y="106"/>
                        <a:pt x="755" y="73"/>
                        <a:pt x="768" y="60"/>
                      </a:cubicBezTo>
                      <a:cubicBezTo>
                        <a:pt x="781" y="47"/>
                        <a:pt x="785" y="46"/>
                        <a:pt x="790" y="42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1" name="Line 47">
                <a:extLst>
                  <a:ext uri="{FF2B5EF4-FFF2-40B4-BE49-F238E27FC236}">
                    <a16:creationId xmlns:a16="http://schemas.microsoft.com/office/drawing/2014/main" id="{A81E44D1-9C11-A8F4-3BD8-AE1A8E0794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14" y="1757"/>
                <a:ext cx="159" cy="23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Line 48">
                <a:extLst>
                  <a:ext uri="{FF2B5EF4-FFF2-40B4-BE49-F238E27FC236}">
                    <a16:creationId xmlns:a16="http://schemas.microsoft.com/office/drawing/2014/main" id="{7AC1EB84-D43F-E0C4-E957-ED0EFD6063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7" y="2028"/>
                <a:ext cx="89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Freeform 49">
                <a:extLst>
                  <a:ext uri="{FF2B5EF4-FFF2-40B4-BE49-F238E27FC236}">
                    <a16:creationId xmlns:a16="http://schemas.microsoft.com/office/drawing/2014/main" id="{C6BDF3E1-4CE4-2E3E-2B65-E8476F6A7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2" y="2297"/>
                <a:ext cx="896" cy="2"/>
              </a:xfrm>
              <a:custGeom>
                <a:avLst/>
                <a:gdLst>
                  <a:gd name="T0" fmla="*/ 0 w 1266"/>
                  <a:gd name="T1" fmla="*/ 1 h 3"/>
                  <a:gd name="T2" fmla="*/ 113 w 1266"/>
                  <a:gd name="T3" fmla="*/ 0 h 3"/>
                  <a:gd name="T4" fmla="*/ 0 60000 65536"/>
                  <a:gd name="T5" fmla="*/ 0 60000 65536"/>
                  <a:gd name="T6" fmla="*/ 0 w 1266"/>
                  <a:gd name="T7" fmla="*/ 0 h 3"/>
                  <a:gd name="T8" fmla="*/ 1266 w 1266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66" h="3">
                    <a:moveTo>
                      <a:pt x="0" y="3"/>
                    </a:moveTo>
                    <a:lnTo>
                      <a:pt x="1266" y="0"/>
                    </a:ln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Line 50">
                <a:extLst>
                  <a:ext uri="{FF2B5EF4-FFF2-40B4-BE49-F238E27FC236}">
                    <a16:creationId xmlns:a16="http://schemas.microsoft.com/office/drawing/2014/main" id="{8101338F-F10B-CF4A-13CD-E84CCBFAB0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2163"/>
                <a:ext cx="945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Line 51">
                <a:extLst>
                  <a:ext uri="{FF2B5EF4-FFF2-40B4-BE49-F238E27FC236}">
                    <a16:creationId xmlns:a16="http://schemas.microsoft.com/office/drawing/2014/main" id="{8D5EA072-92F9-4BFD-4215-FD0F1B9EA0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91" y="2020"/>
                <a:ext cx="301" cy="44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Line 52">
                <a:extLst>
                  <a:ext uri="{FF2B5EF4-FFF2-40B4-BE49-F238E27FC236}">
                    <a16:creationId xmlns:a16="http://schemas.microsoft.com/office/drawing/2014/main" id="{CF7ABFC4-6EA8-0BDA-E122-4A780E0DB2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95" y="2322"/>
                <a:ext cx="99" cy="14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Line 53">
                <a:extLst>
                  <a:ext uri="{FF2B5EF4-FFF2-40B4-BE49-F238E27FC236}">
                    <a16:creationId xmlns:a16="http://schemas.microsoft.com/office/drawing/2014/main" id="{448A9997-AC41-A66A-3EA7-FA0781FA66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4" y="2289"/>
                <a:ext cx="117" cy="17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Line 54">
                <a:extLst>
                  <a:ext uri="{FF2B5EF4-FFF2-40B4-BE49-F238E27FC236}">
                    <a16:creationId xmlns:a16="http://schemas.microsoft.com/office/drawing/2014/main" id="{E6B26115-800B-65A9-1934-61AE60E0FC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3" y="2469"/>
                <a:ext cx="1410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Freeform 55">
                <a:extLst>
                  <a:ext uri="{FF2B5EF4-FFF2-40B4-BE49-F238E27FC236}">
                    <a16:creationId xmlns:a16="http://schemas.microsoft.com/office/drawing/2014/main" id="{D008341D-41ED-D43C-EB8B-EC1BB9B28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" y="2326"/>
                <a:ext cx="253" cy="218"/>
              </a:xfrm>
              <a:custGeom>
                <a:avLst/>
                <a:gdLst>
                  <a:gd name="T0" fmla="*/ 0 w 720"/>
                  <a:gd name="T1" fmla="*/ 0 h 622"/>
                  <a:gd name="T2" fmla="*/ 0 w 720"/>
                  <a:gd name="T3" fmla="*/ 0 h 622"/>
                  <a:gd name="T4" fmla="*/ 0 w 720"/>
                  <a:gd name="T5" fmla="*/ 0 h 622"/>
                  <a:gd name="T6" fmla="*/ 0 w 720"/>
                  <a:gd name="T7" fmla="*/ 0 h 622"/>
                  <a:gd name="T8" fmla="*/ 0 w 720"/>
                  <a:gd name="T9" fmla="*/ 0 h 622"/>
                  <a:gd name="T10" fmla="*/ 0 w 720"/>
                  <a:gd name="T11" fmla="*/ 0 h 622"/>
                  <a:gd name="T12" fmla="*/ 0 w 720"/>
                  <a:gd name="T13" fmla="*/ 0 h 622"/>
                  <a:gd name="T14" fmla="*/ 0 w 720"/>
                  <a:gd name="T15" fmla="*/ 0 h 62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20"/>
                  <a:gd name="T25" fmla="*/ 0 h 622"/>
                  <a:gd name="T26" fmla="*/ 720 w 720"/>
                  <a:gd name="T27" fmla="*/ 622 h 62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20" h="622">
                    <a:moveTo>
                      <a:pt x="430" y="0"/>
                    </a:moveTo>
                    <a:lnTo>
                      <a:pt x="177" y="379"/>
                    </a:lnTo>
                    <a:lnTo>
                      <a:pt x="0" y="379"/>
                    </a:lnTo>
                    <a:lnTo>
                      <a:pt x="168" y="622"/>
                    </a:lnTo>
                    <a:lnTo>
                      <a:pt x="631" y="379"/>
                    </a:lnTo>
                    <a:lnTo>
                      <a:pt x="465" y="382"/>
                    </a:lnTo>
                    <a:lnTo>
                      <a:pt x="720" y="0"/>
                    </a:lnTo>
                    <a:lnTo>
                      <a:pt x="43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miter lim="800000"/>
                <a:headEnd/>
                <a:tailEnd/>
              </a:ln>
              <a:scene3d>
                <a:camera prst="legacyPerspectiveTopRight">
                  <a:rot lat="20099986" lon="21299986" rev="0"/>
                </a:camera>
                <a:lightRig rig="legacyFlat1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grpSp>
            <p:nvGrpSpPr>
              <p:cNvPr id="50" name="Group 56">
                <a:extLst>
                  <a:ext uri="{FF2B5EF4-FFF2-40B4-BE49-F238E27FC236}">
                    <a16:creationId xmlns:a16="http://schemas.microsoft.com/office/drawing/2014/main" id="{1659F8C4-9883-9AB0-C773-F71D622302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75" y="1597"/>
                <a:ext cx="827" cy="239"/>
                <a:chOff x="3894" y="1459"/>
                <a:chExt cx="895" cy="260"/>
              </a:xfrm>
            </p:grpSpPr>
            <p:sp>
              <p:nvSpPr>
                <p:cNvPr id="68" name="Line 57">
                  <a:extLst>
                    <a:ext uri="{FF2B5EF4-FFF2-40B4-BE49-F238E27FC236}">
                      <a16:creationId xmlns:a16="http://schemas.microsoft.com/office/drawing/2014/main" id="{01868331-EEA3-EADA-0911-6E56ED9FEC2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375" y="1509"/>
                  <a:ext cx="54" cy="7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9" name="Line 58">
                  <a:extLst>
                    <a:ext uri="{FF2B5EF4-FFF2-40B4-BE49-F238E27FC236}">
                      <a16:creationId xmlns:a16="http://schemas.microsoft.com/office/drawing/2014/main" id="{A9EB38F0-14E5-1119-7C37-B482F9C490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473" y="1459"/>
                  <a:ext cx="140" cy="11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0" name="Line 59">
                  <a:extLst>
                    <a:ext uri="{FF2B5EF4-FFF2-40B4-BE49-F238E27FC236}">
                      <a16:creationId xmlns:a16="http://schemas.microsoft.com/office/drawing/2014/main" id="{2D6CCB48-62C5-BC91-B687-DA050737A1F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535" y="1587"/>
                  <a:ext cx="220" cy="5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1" name="Line 60">
                  <a:extLst>
                    <a:ext uri="{FF2B5EF4-FFF2-40B4-BE49-F238E27FC236}">
                      <a16:creationId xmlns:a16="http://schemas.microsoft.com/office/drawing/2014/main" id="{342B4A2F-BFEC-64AB-B2AE-7779A3B4C21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535" y="1679"/>
                  <a:ext cx="254" cy="16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2" name="Line 61">
                  <a:extLst>
                    <a:ext uri="{FF2B5EF4-FFF2-40B4-BE49-F238E27FC236}">
                      <a16:creationId xmlns:a16="http://schemas.microsoft.com/office/drawing/2014/main" id="{E841245C-1EA6-1CCB-5C35-089ACD31919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982" y="1480"/>
                  <a:ext cx="228" cy="9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3" name="Line 62">
                  <a:extLst>
                    <a:ext uri="{FF2B5EF4-FFF2-40B4-BE49-F238E27FC236}">
                      <a16:creationId xmlns:a16="http://schemas.microsoft.com/office/drawing/2014/main" id="{445F7DEE-6742-26DA-615D-796A614C5EE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911" y="1597"/>
                  <a:ext cx="247" cy="5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4" name="Line 63">
                  <a:extLst>
                    <a:ext uri="{FF2B5EF4-FFF2-40B4-BE49-F238E27FC236}">
                      <a16:creationId xmlns:a16="http://schemas.microsoft.com/office/drawing/2014/main" id="{72C798B3-0719-D205-EE99-ABC1579A88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894" y="1715"/>
                  <a:ext cx="220" cy="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5" name="Line 64">
                  <a:extLst>
                    <a:ext uri="{FF2B5EF4-FFF2-40B4-BE49-F238E27FC236}">
                      <a16:creationId xmlns:a16="http://schemas.microsoft.com/office/drawing/2014/main" id="{DC936ED5-CED4-C6CD-0441-E51EB06FF9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096" y="1676"/>
                  <a:ext cx="158" cy="16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6" name="Line 65">
                  <a:extLst>
                    <a:ext uri="{FF2B5EF4-FFF2-40B4-BE49-F238E27FC236}">
                      <a16:creationId xmlns:a16="http://schemas.microsoft.com/office/drawing/2014/main" id="{A41D4AEC-F2A9-A615-E549-74F25207F0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114" y="1580"/>
                  <a:ext cx="140" cy="41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7" name="Line 66">
                  <a:extLst>
                    <a:ext uri="{FF2B5EF4-FFF2-40B4-BE49-F238E27FC236}">
                      <a16:creationId xmlns:a16="http://schemas.microsoft.com/office/drawing/2014/main" id="{51D6DB0C-6CB1-9805-58EC-49761C981D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254" y="1527"/>
                  <a:ext cx="52" cy="60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8" name="Line 67">
                  <a:extLst>
                    <a:ext uri="{FF2B5EF4-FFF2-40B4-BE49-F238E27FC236}">
                      <a16:creationId xmlns:a16="http://schemas.microsoft.com/office/drawing/2014/main" id="{F5DF2FFD-BC88-2828-C6E9-58E93D544AA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429" y="1574"/>
                  <a:ext cx="96" cy="3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" name="Line 68">
                  <a:extLst>
                    <a:ext uri="{FF2B5EF4-FFF2-40B4-BE49-F238E27FC236}">
                      <a16:creationId xmlns:a16="http://schemas.microsoft.com/office/drawing/2014/main" id="{E7490D35-5793-B7A7-2E33-D6EF28ED48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421" y="1655"/>
                  <a:ext cx="158" cy="10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0" name="Line 69">
                  <a:extLst>
                    <a:ext uri="{FF2B5EF4-FFF2-40B4-BE49-F238E27FC236}">
                      <a16:creationId xmlns:a16="http://schemas.microsoft.com/office/drawing/2014/main" id="{A1189335-1AC5-61C3-76E5-FA2BFD43A5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229" y="1638"/>
                  <a:ext cx="88" cy="27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" name="Group 70">
                <a:extLst>
                  <a:ext uri="{FF2B5EF4-FFF2-40B4-BE49-F238E27FC236}">
                    <a16:creationId xmlns:a16="http://schemas.microsoft.com/office/drawing/2014/main" id="{B993513D-E50C-EB28-C95B-C5761F8F479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16" y="1918"/>
                <a:ext cx="801" cy="242"/>
                <a:chOff x="3909" y="1793"/>
                <a:chExt cx="860" cy="261"/>
              </a:xfrm>
            </p:grpSpPr>
            <p:sp>
              <p:nvSpPr>
                <p:cNvPr id="55" name="Line 71">
                  <a:extLst>
                    <a:ext uri="{FF2B5EF4-FFF2-40B4-BE49-F238E27FC236}">
                      <a16:creationId xmlns:a16="http://schemas.microsoft.com/office/drawing/2014/main" id="{AC4E4694-82BE-30B8-241B-6184DEAACF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227" y="1896"/>
                  <a:ext cx="58" cy="103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72">
                  <a:extLst>
                    <a:ext uri="{FF2B5EF4-FFF2-40B4-BE49-F238E27FC236}">
                      <a16:creationId xmlns:a16="http://schemas.microsoft.com/office/drawing/2014/main" id="{39898242-4A00-7F77-B490-ED07F80F8CF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050" y="1935"/>
                  <a:ext cx="140" cy="119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Line 73">
                  <a:extLst>
                    <a:ext uri="{FF2B5EF4-FFF2-40B4-BE49-F238E27FC236}">
                      <a16:creationId xmlns:a16="http://schemas.microsoft.com/office/drawing/2014/main" id="{C43CBDF8-F053-B7C1-A8D2-23B6D6B5F75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3909" y="1868"/>
                  <a:ext cx="219" cy="58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Line 74">
                  <a:extLst>
                    <a:ext uri="{FF2B5EF4-FFF2-40B4-BE49-F238E27FC236}">
                      <a16:creationId xmlns:a16="http://schemas.microsoft.com/office/drawing/2014/main" id="{B647284D-2EFE-8C0D-03DC-5A62364510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3962" y="1817"/>
                  <a:ext cx="167" cy="12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75">
                  <a:extLst>
                    <a:ext uri="{FF2B5EF4-FFF2-40B4-BE49-F238E27FC236}">
                      <a16:creationId xmlns:a16="http://schemas.microsoft.com/office/drawing/2014/main" id="{89D32173-8E9D-EFBE-FBB5-4BB8FBBEB91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54" y="1939"/>
                  <a:ext cx="228" cy="9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76">
                  <a:extLst>
                    <a:ext uri="{FF2B5EF4-FFF2-40B4-BE49-F238E27FC236}">
                      <a16:creationId xmlns:a16="http://schemas.microsoft.com/office/drawing/2014/main" id="{48737093-1092-115D-4FB5-A3325D7C63D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505" y="1858"/>
                  <a:ext cx="247" cy="58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77">
                  <a:extLst>
                    <a:ext uri="{FF2B5EF4-FFF2-40B4-BE49-F238E27FC236}">
                      <a16:creationId xmlns:a16="http://schemas.microsoft.com/office/drawing/2014/main" id="{C6DBBEE3-207E-8743-9FEA-40999B0AAF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550" y="1793"/>
                  <a:ext cx="219" cy="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78">
                  <a:extLst>
                    <a:ext uri="{FF2B5EF4-FFF2-40B4-BE49-F238E27FC236}">
                      <a16:creationId xmlns:a16="http://schemas.microsoft.com/office/drawing/2014/main" id="{1183D972-EB13-5C61-ED21-1DB1DD6452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10" y="1821"/>
                  <a:ext cx="158" cy="16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79">
                  <a:extLst>
                    <a:ext uri="{FF2B5EF4-FFF2-40B4-BE49-F238E27FC236}">
                      <a16:creationId xmlns:a16="http://schemas.microsoft.com/office/drawing/2014/main" id="{57C89F24-D9B0-60BA-53FA-9EEB8387B6B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10" y="1892"/>
                  <a:ext cx="140" cy="41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80">
                  <a:extLst>
                    <a:ext uri="{FF2B5EF4-FFF2-40B4-BE49-F238E27FC236}">
                      <a16:creationId xmlns:a16="http://schemas.microsoft.com/office/drawing/2014/main" id="{FDE6CBEE-45D8-8ABF-3CC1-F912803B55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358" y="1925"/>
                  <a:ext cx="52" cy="61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81">
                  <a:extLst>
                    <a:ext uri="{FF2B5EF4-FFF2-40B4-BE49-F238E27FC236}">
                      <a16:creationId xmlns:a16="http://schemas.microsoft.com/office/drawing/2014/main" id="{DF20FA4E-E107-183F-76D3-8C534F0BB5D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138" y="1906"/>
                  <a:ext cx="96" cy="33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82">
                  <a:extLst>
                    <a:ext uri="{FF2B5EF4-FFF2-40B4-BE49-F238E27FC236}">
                      <a16:creationId xmlns:a16="http://schemas.microsoft.com/office/drawing/2014/main" id="{46763AFA-D11A-6A98-6804-9450673B9C1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086" y="1847"/>
                  <a:ext cx="157" cy="10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83">
                  <a:extLst>
                    <a:ext uri="{FF2B5EF4-FFF2-40B4-BE49-F238E27FC236}">
                      <a16:creationId xmlns:a16="http://schemas.microsoft.com/office/drawing/2014/main" id="{E21E1F3B-BE67-F278-2595-58124CB1A8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346" y="1847"/>
                  <a:ext cx="88" cy="27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52" name="Line 84">
                <a:extLst>
                  <a:ext uri="{FF2B5EF4-FFF2-40B4-BE49-F238E27FC236}">
                    <a16:creationId xmlns:a16="http://schemas.microsoft.com/office/drawing/2014/main" id="{C1A359CE-402A-4069-EFB3-4E40C2B31A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1" y="2299"/>
                <a:ext cx="234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Line 85">
                <a:extLst>
                  <a:ext uri="{FF2B5EF4-FFF2-40B4-BE49-F238E27FC236}">
                    <a16:creationId xmlns:a16="http://schemas.microsoft.com/office/drawing/2014/main" id="{20A67D34-B22D-DD00-7380-6C891D3E5B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11" y="1482"/>
                <a:ext cx="17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Line 86">
                <a:extLst>
                  <a:ext uri="{FF2B5EF4-FFF2-40B4-BE49-F238E27FC236}">
                    <a16:creationId xmlns:a16="http://schemas.microsoft.com/office/drawing/2014/main" id="{A4419729-3DA6-5443-E19B-84F46DD1ED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6" y="1207"/>
                <a:ext cx="72" cy="10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" name="Text Box 90">
              <a:extLst>
                <a:ext uri="{FF2B5EF4-FFF2-40B4-BE49-F238E27FC236}">
                  <a16:creationId xmlns:a16="http://schemas.microsoft.com/office/drawing/2014/main" id="{34F7C532-E66A-B12C-5D2E-ECA2A60669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2960607">
              <a:off x="1662" y="1223"/>
              <a:ext cx="10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 u="sng">
                  <a:cs typeface="ＭＳ Ｐゴシック" charset="0"/>
                </a:rPr>
                <a:t>Reaction plane</a:t>
              </a:r>
            </a:p>
          </p:txBody>
        </p:sp>
        <p:sp>
          <p:nvSpPr>
            <p:cNvPr id="9" name="Line 91">
              <a:extLst>
                <a:ext uri="{FF2B5EF4-FFF2-40B4-BE49-F238E27FC236}">
                  <a16:creationId xmlns:a16="http://schemas.microsoft.com/office/drawing/2014/main" id="{7266300F-06E5-27ED-06A5-7F26D28D503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8220000">
              <a:off x="1612" y="433"/>
              <a:ext cx="0" cy="4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92">
              <a:extLst>
                <a:ext uri="{FF2B5EF4-FFF2-40B4-BE49-F238E27FC236}">
                  <a16:creationId xmlns:a16="http://schemas.microsoft.com/office/drawing/2014/main" id="{4912EF73-1761-AF74-4FC0-2AD03118CF1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4922225">
              <a:off x="906" y="1743"/>
              <a:ext cx="0" cy="40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 Box 93">
              <a:extLst>
                <a:ext uri="{FF2B5EF4-FFF2-40B4-BE49-F238E27FC236}">
                  <a16:creationId xmlns:a16="http://schemas.microsoft.com/office/drawing/2014/main" id="{F1302A8C-9F46-B8B8-F786-0C7BE4C954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6" y="1940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cs typeface="ＭＳ Ｐゴシック" charset="0"/>
                </a:rPr>
                <a:t>X</a:t>
              </a:r>
            </a:p>
          </p:txBody>
        </p:sp>
        <p:sp>
          <p:nvSpPr>
            <p:cNvPr id="12" name="Text Box 94">
              <a:extLst>
                <a:ext uri="{FF2B5EF4-FFF2-40B4-BE49-F238E27FC236}">
                  <a16:creationId xmlns:a16="http://schemas.microsoft.com/office/drawing/2014/main" id="{6BCB19C2-B1B0-A63D-8CAD-0D0D8003A9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2" y="432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cs typeface="ＭＳ Ｐゴシック" charset="0"/>
                </a:rPr>
                <a:t>Z</a:t>
              </a:r>
            </a:p>
          </p:txBody>
        </p:sp>
        <p:sp>
          <p:nvSpPr>
            <p:cNvPr id="13" name="Line 95">
              <a:extLst>
                <a:ext uri="{FF2B5EF4-FFF2-40B4-BE49-F238E27FC236}">
                  <a16:creationId xmlns:a16="http://schemas.microsoft.com/office/drawing/2014/main" id="{800104BB-62B7-8A32-BBDE-C3205537E00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4922225" flipH="1" flipV="1">
              <a:off x="1366" y="1724"/>
              <a:ext cx="318" cy="4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 Box 96">
              <a:extLst>
                <a:ext uri="{FF2B5EF4-FFF2-40B4-BE49-F238E27FC236}">
                  <a16:creationId xmlns:a16="http://schemas.microsoft.com/office/drawing/2014/main" id="{C0878A37-BBCB-E738-973A-8636173027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0" y="1572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cs typeface="ＭＳ Ｐゴシック" charset="0"/>
                </a:rPr>
                <a:t>Y</a:t>
              </a:r>
            </a:p>
          </p:txBody>
        </p:sp>
      </p:grpSp>
      <p:grpSp>
        <p:nvGrpSpPr>
          <p:cNvPr id="97" name="Group 361">
            <a:extLst>
              <a:ext uri="{FF2B5EF4-FFF2-40B4-BE49-F238E27FC236}">
                <a16:creationId xmlns:a16="http://schemas.microsoft.com/office/drawing/2014/main" id="{6A9F011F-48FD-F3F6-D9D4-C69D3F91B390}"/>
              </a:ext>
            </a:extLst>
          </p:cNvPr>
          <p:cNvGrpSpPr>
            <a:grpSpLocks/>
          </p:cNvGrpSpPr>
          <p:nvPr/>
        </p:nvGrpSpPr>
        <p:grpSpPr bwMode="auto">
          <a:xfrm>
            <a:off x="5791984" y="897899"/>
            <a:ext cx="3394854" cy="2078191"/>
            <a:chOff x="2915" y="750"/>
            <a:chExt cx="2431" cy="1711"/>
          </a:xfrm>
        </p:grpSpPr>
        <p:sp>
          <p:nvSpPr>
            <p:cNvPr id="98" name="Text Box 98">
              <a:extLst>
                <a:ext uri="{FF2B5EF4-FFF2-40B4-BE49-F238E27FC236}">
                  <a16:creationId xmlns:a16="http://schemas.microsoft.com/office/drawing/2014/main" id="{EC165D4A-A126-9D7D-87F7-09F8D64D85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6" y="1423"/>
              <a:ext cx="2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 dirty="0" err="1">
                  <a:cs typeface="ＭＳ Ｐゴシック" charset="0"/>
                </a:rPr>
                <a:t>P</a:t>
              </a:r>
              <a:r>
                <a:rPr kumimoji="1" lang="en-US" altLang="ja-JP" sz="1800" baseline="-25000" dirty="0" err="1">
                  <a:cs typeface="ＭＳ Ｐゴシック" charset="0"/>
                </a:rPr>
                <a:t>x</a:t>
              </a:r>
              <a:endParaRPr kumimoji="1" lang="en-US" altLang="ja-JP" sz="1800" baseline="-25000" dirty="0">
                <a:cs typeface="ＭＳ Ｐゴシック" charset="0"/>
              </a:endParaRPr>
            </a:p>
          </p:txBody>
        </p:sp>
        <p:sp>
          <p:nvSpPr>
            <p:cNvPr id="99" name="Text Box 99">
              <a:extLst>
                <a:ext uri="{FF2B5EF4-FFF2-40B4-BE49-F238E27FC236}">
                  <a16:creationId xmlns:a16="http://schemas.microsoft.com/office/drawing/2014/main" id="{CD3D8F30-5473-010E-7FD7-5DFB17B330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0" y="770"/>
              <a:ext cx="2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cs typeface="ＭＳ Ｐゴシック" charset="0"/>
                </a:rPr>
                <a:t>P</a:t>
              </a:r>
              <a:r>
                <a:rPr kumimoji="1" lang="en-US" altLang="ja-JP" sz="1800" baseline="-25000">
                  <a:cs typeface="ＭＳ Ｐゴシック" charset="0"/>
                </a:rPr>
                <a:t>y</a:t>
              </a:r>
            </a:p>
          </p:txBody>
        </p:sp>
        <p:sp>
          <p:nvSpPr>
            <p:cNvPr id="100" name="Text Box 100">
              <a:extLst>
                <a:ext uri="{FF2B5EF4-FFF2-40B4-BE49-F238E27FC236}">
                  <a16:creationId xmlns:a16="http://schemas.microsoft.com/office/drawing/2014/main" id="{9790F5A0-473C-C507-A6D4-B52C1DDB6B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25" y="768"/>
              <a:ext cx="2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cs typeface="ＭＳ Ｐゴシック" charset="0"/>
                </a:rPr>
                <a:t>P</a:t>
              </a:r>
              <a:r>
                <a:rPr kumimoji="1" lang="en-US" altLang="ja-JP" sz="1800" baseline="-25000">
                  <a:cs typeface="ＭＳ Ｐゴシック" charset="0"/>
                </a:rPr>
                <a:t>z</a:t>
              </a:r>
            </a:p>
          </p:txBody>
        </p:sp>
        <p:grpSp>
          <p:nvGrpSpPr>
            <p:cNvPr id="101" name="Group 101">
              <a:extLst>
                <a:ext uri="{FF2B5EF4-FFF2-40B4-BE49-F238E27FC236}">
                  <a16:creationId xmlns:a16="http://schemas.microsoft.com/office/drawing/2014/main" id="{C84B797E-8FCE-7C58-331C-EC0E6060A2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15" y="1067"/>
              <a:ext cx="2258" cy="1394"/>
              <a:chOff x="435" y="2308"/>
              <a:chExt cx="2354" cy="1394"/>
            </a:xfrm>
          </p:grpSpPr>
          <p:sp>
            <p:nvSpPr>
              <p:cNvPr id="105" name="Line 102">
                <a:extLst>
                  <a:ext uri="{FF2B5EF4-FFF2-40B4-BE49-F238E27FC236}">
                    <a16:creationId xmlns:a16="http://schemas.microsoft.com/office/drawing/2014/main" id="{7F603CB7-AA87-5831-A1D2-FCCD405ABD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994" y="2940"/>
                <a:ext cx="144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" name="Line 103">
                <a:extLst>
                  <a:ext uri="{FF2B5EF4-FFF2-40B4-BE49-F238E27FC236}">
                    <a16:creationId xmlns:a16="http://schemas.microsoft.com/office/drawing/2014/main" id="{1C96CD5A-D648-94D3-F3B8-48D1231C6B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935" y="2505"/>
                <a:ext cx="633" cy="9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" name="Line 104">
                <a:extLst>
                  <a:ext uri="{FF2B5EF4-FFF2-40B4-BE49-F238E27FC236}">
                    <a16:creationId xmlns:a16="http://schemas.microsoft.com/office/drawing/2014/main" id="{2C1D844B-7644-7B02-7ECF-F8ACD4153B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757" y="2450"/>
                <a:ext cx="633" cy="9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Line 105">
                <a:extLst>
                  <a:ext uri="{FF2B5EF4-FFF2-40B4-BE49-F238E27FC236}">
                    <a16:creationId xmlns:a16="http://schemas.microsoft.com/office/drawing/2014/main" id="{869C8C4F-BB2E-62E3-883A-046007BC18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545" y="2417"/>
                <a:ext cx="633" cy="9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" name="Line 106">
                <a:extLst>
                  <a:ext uri="{FF2B5EF4-FFF2-40B4-BE49-F238E27FC236}">
                    <a16:creationId xmlns:a16="http://schemas.microsoft.com/office/drawing/2014/main" id="{43604F43-6342-32AE-9698-FD1BB84F93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803" y="2744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" name="Line 107">
                <a:extLst>
                  <a:ext uri="{FF2B5EF4-FFF2-40B4-BE49-F238E27FC236}">
                    <a16:creationId xmlns:a16="http://schemas.microsoft.com/office/drawing/2014/main" id="{F62F9990-F9E9-61FD-684C-B0CD21D8A4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772" y="3137"/>
                <a:ext cx="89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" name="Line 108">
                <a:extLst>
                  <a:ext uri="{FF2B5EF4-FFF2-40B4-BE49-F238E27FC236}">
                    <a16:creationId xmlns:a16="http://schemas.microsoft.com/office/drawing/2014/main" id="{69C7F1A0-2E06-43D6-92B4-8B60A4CE5B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496" y="2777"/>
                <a:ext cx="597" cy="88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" name="Line 109">
                <a:extLst>
                  <a:ext uri="{FF2B5EF4-FFF2-40B4-BE49-F238E27FC236}">
                    <a16:creationId xmlns:a16="http://schemas.microsoft.com/office/drawing/2014/main" id="{C41D7C7D-21DF-07E0-01CC-5D98517476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966" y="2308"/>
                <a:ext cx="438" cy="64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" name="Line 110">
                <a:extLst>
                  <a:ext uri="{FF2B5EF4-FFF2-40B4-BE49-F238E27FC236}">
                    <a16:creationId xmlns:a16="http://schemas.microsoft.com/office/drawing/2014/main" id="{A056054A-DEF7-5C85-F60F-554AF76C0A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176" y="2341"/>
                <a:ext cx="429" cy="63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" name="Line 111">
                <a:extLst>
                  <a:ext uri="{FF2B5EF4-FFF2-40B4-BE49-F238E27FC236}">
                    <a16:creationId xmlns:a16="http://schemas.microsoft.com/office/drawing/2014/main" id="{E92E0B55-8E78-7F8A-1E83-BB1CD301E8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332" y="2580"/>
                <a:ext cx="1440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" name="AutoShape 112">
                <a:extLst>
                  <a:ext uri="{FF2B5EF4-FFF2-40B4-BE49-F238E27FC236}">
                    <a16:creationId xmlns:a16="http://schemas.microsoft.com/office/drawing/2014/main" id="{378F0855-FFB4-59B3-7E10-D515F67543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3536">
                <a:off x="502" y="2383"/>
                <a:ext cx="2287" cy="1261"/>
              </a:xfrm>
              <a:prstGeom prst="parallelogram">
                <a:avLst>
                  <a:gd name="adj" fmla="val 67289"/>
                </a:avLst>
              </a:prstGeom>
              <a:noFill/>
              <a:ln w="28575">
                <a:solidFill>
                  <a:schemeClr val="fol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1800" i="1"/>
              </a:p>
            </p:txBody>
          </p:sp>
          <p:sp>
            <p:nvSpPr>
              <p:cNvPr id="116" name="Line 113">
                <a:extLst>
                  <a:ext uri="{FF2B5EF4-FFF2-40B4-BE49-F238E27FC236}">
                    <a16:creationId xmlns:a16="http://schemas.microsoft.com/office/drawing/2014/main" id="{C07B322A-05B8-31FD-2994-9D0C664EC0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437" y="3200"/>
                <a:ext cx="183" cy="27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" name="Line 114">
                <a:extLst>
                  <a:ext uri="{FF2B5EF4-FFF2-40B4-BE49-F238E27FC236}">
                    <a16:creationId xmlns:a16="http://schemas.microsoft.com/office/drawing/2014/main" id="{0CC26DEA-4AED-FEC4-3536-5129937E9F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263" y="2364"/>
                <a:ext cx="532" cy="79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" name="Line 115">
                <a:extLst>
                  <a:ext uri="{FF2B5EF4-FFF2-40B4-BE49-F238E27FC236}">
                    <a16:creationId xmlns:a16="http://schemas.microsoft.com/office/drawing/2014/main" id="{BD9ADFCE-AB90-CA4D-0085-F69BE2F0A5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060" y="3002"/>
                <a:ext cx="392" cy="58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" name="Line 116">
                <a:extLst>
                  <a:ext uri="{FF2B5EF4-FFF2-40B4-BE49-F238E27FC236}">
                    <a16:creationId xmlns:a16="http://schemas.microsoft.com/office/drawing/2014/main" id="{54F1312F-677B-36C9-70F1-1942644693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459" y="2392"/>
                <a:ext cx="593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" name="Line 117">
                <a:extLst>
                  <a:ext uri="{FF2B5EF4-FFF2-40B4-BE49-F238E27FC236}">
                    <a16:creationId xmlns:a16="http://schemas.microsoft.com/office/drawing/2014/main" id="{EA816F20-3C9B-8DF7-BBE5-4272C7AA11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651" y="2550"/>
                <a:ext cx="42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" name="Line 118">
                <a:extLst>
                  <a:ext uri="{FF2B5EF4-FFF2-40B4-BE49-F238E27FC236}">
                    <a16:creationId xmlns:a16="http://schemas.microsoft.com/office/drawing/2014/main" id="{7E7AA63F-54EB-EC27-2845-C4D09E3B81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221" y="2652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" name="Line 119">
                <a:extLst>
                  <a:ext uri="{FF2B5EF4-FFF2-40B4-BE49-F238E27FC236}">
                    <a16:creationId xmlns:a16="http://schemas.microsoft.com/office/drawing/2014/main" id="{2F4D19CC-80FE-A0E4-9A52-893466DC51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812" y="2646"/>
                <a:ext cx="230" cy="342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" name="Line 120">
                <a:extLst>
                  <a:ext uri="{FF2B5EF4-FFF2-40B4-BE49-F238E27FC236}">
                    <a16:creationId xmlns:a16="http://schemas.microsoft.com/office/drawing/2014/main" id="{DE55E519-C9A7-0F82-8711-88F15AED93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106" y="2820"/>
                <a:ext cx="144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" name="Line 121">
                <a:extLst>
                  <a:ext uri="{FF2B5EF4-FFF2-40B4-BE49-F238E27FC236}">
                    <a16:creationId xmlns:a16="http://schemas.microsoft.com/office/drawing/2014/main" id="{3AE8EC95-E958-8C28-DE0F-E3486BC940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112" y="2365"/>
                <a:ext cx="843" cy="125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" name="Line 122">
                <a:extLst>
                  <a:ext uri="{FF2B5EF4-FFF2-40B4-BE49-F238E27FC236}">
                    <a16:creationId xmlns:a16="http://schemas.microsoft.com/office/drawing/2014/main" id="{6989B3D4-929B-31BA-BEC0-B1B70C05C8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700" y="2759"/>
                <a:ext cx="633" cy="9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" name="Line 123">
                <a:extLst>
                  <a:ext uri="{FF2B5EF4-FFF2-40B4-BE49-F238E27FC236}">
                    <a16:creationId xmlns:a16="http://schemas.microsoft.com/office/drawing/2014/main" id="{240BDF7E-E2D2-FAF1-E35C-24DF9C784C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386" y="3027"/>
                <a:ext cx="98" cy="14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" name="Line 124">
                <a:extLst>
                  <a:ext uri="{FF2B5EF4-FFF2-40B4-BE49-F238E27FC236}">
                    <a16:creationId xmlns:a16="http://schemas.microsoft.com/office/drawing/2014/main" id="{9AE61594-6E8A-8EEA-398D-AED5E7B976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176" y="3018"/>
                <a:ext cx="337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" name="Line 125">
                <a:extLst>
                  <a:ext uri="{FF2B5EF4-FFF2-40B4-BE49-F238E27FC236}">
                    <a16:creationId xmlns:a16="http://schemas.microsoft.com/office/drawing/2014/main" id="{DD47E20F-5816-FF14-93CD-EDCA9958D0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229" y="2878"/>
                <a:ext cx="159" cy="23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" name="Line 126">
                <a:extLst>
                  <a:ext uri="{FF2B5EF4-FFF2-40B4-BE49-F238E27FC236}">
                    <a16:creationId xmlns:a16="http://schemas.microsoft.com/office/drawing/2014/main" id="{9BDD0569-365B-C400-C619-012F52A5F9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193" y="3204"/>
                <a:ext cx="89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" name="Freeform 127">
                <a:extLst>
                  <a:ext uri="{FF2B5EF4-FFF2-40B4-BE49-F238E27FC236}">
                    <a16:creationId xmlns:a16="http://schemas.microsoft.com/office/drawing/2014/main" id="{F564C902-D7E4-C6F7-5E3C-DF0A6DA7F070}"/>
                  </a:ext>
                </a:extLst>
              </p:cNvPr>
              <p:cNvSpPr>
                <a:spLocks/>
              </p:cNvSpPr>
              <p:nvPr/>
            </p:nvSpPr>
            <p:spPr bwMode="auto">
              <a:xfrm rot="543536">
                <a:off x="776" y="3433"/>
                <a:ext cx="1211" cy="2"/>
              </a:xfrm>
              <a:custGeom>
                <a:avLst/>
                <a:gdLst>
                  <a:gd name="T0" fmla="*/ 0 w 1266"/>
                  <a:gd name="T1" fmla="*/ 1 h 3"/>
                  <a:gd name="T2" fmla="*/ 928 w 1266"/>
                  <a:gd name="T3" fmla="*/ 0 h 3"/>
                  <a:gd name="T4" fmla="*/ 0 60000 65536"/>
                  <a:gd name="T5" fmla="*/ 0 60000 65536"/>
                  <a:gd name="T6" fmla="*/ 0 w 1266"/>
                  <a:gd name="T7" fmla="*/ 0 h 3"/>
                  <a:gd name="T8" fmla="*/ 1266 w 1266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66" h="3">
                    <a:moveTo>
                      <a:pt x="0" y="3"/>
                    </a:moveTo>
                    <a:lnTo>
                      <a:pt x="1266" y="0"/>
                    </a:ln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" name="Line 128">
                <a:extLst>
                  <a:ext uri="{FF2B5EF4-FFF2-40B4-BE49-F238E27FC236}">
                    <a16:creationId xmlns:a16="http://schemas.microsoft.com/office/drawing/2014/main" id="{5313438B-4D5D-02EB-E21B-30E7D10416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161" y="3340"/>
                <a:ext cx="945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2" name="Line 129">
                <a:extLst>
                  <a:ext uri="{FF2B5EF4-FFF2-40B4-BE49-F238E27FC236}">
                    <a16:creationId xmlns:a16="http://schemas.microsoft.com/office/drawing/2014/main" id="{C49A7570-4EB0-8A98-DDDC-07A30BC406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832" y="3382"/>
                <a:ext cx="99" cy="14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" name="Line 130">
                <a:extLst>
                  <a:ext uri="{FF2B5EF4-FFF2-40B4-BE49-F238E27FC236}">
                    <a16:creationId xmlns:a16="http://schemas.microsoft.com/office/drawing/2014/main" id="{3A6EC555-0B2F-3EDA-7735-096FEB4B26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635" y="3317"/>
                <a:ext cx="118" cy="17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" name="Line 131">
                <a:extLst>
                  <a:ext uri="{FF2B5EF4-FFF2-40B4-BE49-F238E27FC236}">
                    <a16:creationId xmlns:a16="http://schemas.microsoft.com/office/drawing/2014/main" id="{4698B156-E02A-B131-D486-3F91E54378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435" y="3571"/>
                <a:ext cx="1410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" name="Line 132">
                <a:extLst>
                  <a:ext uri="{FF2B5EF4-FFF2-40B4-BE49-F238E27FC236}">
                    <a16:creationId xmlns:a16="http://schemas.microsoft.com/office/drawing/2014/main" id="{12EDFC69-EA2A-48A9-6240-140B3075DE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556" y="3324"/>
                <a:ext cx="234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" name="Line 133">
                <a:extLst>
                  <a:ext uri="{FF2B5EF4-FFF2-40B4-BE49-F238E27FC236}">
                    <a16:creationId xmlns:a16="http://schemas.microsoft.com/office/drawing/2014/main" id="{91CED1DF-B74C-4993-48E5-73C3143386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2473" y="2798"/>
                <a:ext cx="17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" name="Line 134">
                <a:extLst>
                  <a:ext uri="{FF2B5EF4-FFF2-40B4-BE49-F238E27FC236}">
                    <a16:creationId xmlns:a16="http://schemas.microsoft.com/office/drawing/2014/main" id="{2B2ABE32-22FB-0FD0-3993-848E582B44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2582" y="2529"/>
                <a:ext cx="72" cy="10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" name="Oval 135">
                <a:extLst>
                  <a:ext uri="{FF2B5EF4-FFF2-40B4-BE49-F238E27FC236}">
                    <a16:creationId xmlns:a16="http://schemas.microsoft.com/office/drawing/2014/main" id="{09E84C2B-74CB-5AC3-C171-C5A2DCD5AD3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71988">
                <a:off x="1065" y="2614"/>
                <a:ext cx="1225" cy="606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 sz="1800" i="1"/>
              </a:p>
            </p:txBody>
          </p:sp>
          <p:sp>
            <p:nvSpPr>
              <p:cNvPr id="139" name="Line 136">
                <a:extLst>
                  <a:ext uri="{FF2B5EF4-FFF2-40B4-BE49-F238E27FC236}">
                    <a16:creationId xmlns:a16="http://schemas.microsoft.com/office/drawing/2014/main" id="{6C422CFF-0433-2E59-B708-BF50D23F9B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261" y="3022"/>
                <a:ext cx="400" cy="59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0" name="Line 137">
                <a:extLst>
                  <a:ext uri="{FF2B5EF4-FFF2-40B4-BE49-F238E27FC236}">
                    <a16:creationId xmlns:a16="http://schemas.microsoft.com/office/drawing/2014/main" id="{12A8D2FD-0E91-88F8-40E0-BF8368DDBD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668" y="3261"/>
                <a:ext cx="945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1" name="Arc 138">
                <a:extLst>
                  <a:ext uri="{FF2B5EF4-FFF2-40B4-BE49-F238E27FC236}">
                    <a16:creationId xmlns:a16="http://schemas.microsoft.com/office/drawing/2014/main" id="{894686E2-F191-3322-5BC2-D1A5E54AF93C}"/>
                  </a:ext>
                </a:extLst>
              </p:cNvPr>
              <p:cNvSpPr>
                <a:spLocks/>
              </p:cNvSpPr>
              <p:nvPr/>
            </p:nvSpPr>
            <p:spPr bwMode="auto">
              <a:xfrm rot="-10228012">
                <a:off x="1085" y="2615"/>
                <a:ext cx="1218" cy="392"/>
              </a:xfrm>
              <a:custGeom>
                <a:avLst/>
                <a:gdLst>
                  <a:gd name="T0" fmla="*/ 0 w 29645"/>
                  <a:gd name="T1" fmla="*/ 0 h 21600"/>
                  <a:gd name="T2" fmla="*/ 0 w 29645"/>
                  <a:gd name="T3" fmla="*/ 0 h 21600"/>
                  <a:gd name="T4" fmla="*/ 0 w 29645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9645"/>
                  <a:gd name="T10" fmla="*/ 0 h 21600"/>
                  <a:gd name="T11" fmla="*/ 29645 w 29645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645" h="21600" fill="none" extrusionOk="0">
                    <a:moveTo>
                      <a:pt x="-1" y="5760"/>
                    </a:moveTo>
                    <a:cubicBezTo>
                      <a:pt x="3993" y="2057"/>
                      <a:pt x="9239" y="-1"/>
                      <a:pt x="14686" y="0"/>
                    </a:cubicBezTo>
                    <a:cubicBezTo>
                      <a:pt x="20262" y="0"/>
                      <a:pt x="25622" y="2156"/>
                      <a:pt x="29644" y="6018"/>
                    </a:cubicBezTo>
                  </a:path>
                  <a:path w="29645" h="21600" stroke="0" extrusionOk="0">
                    <a:moveTo>
                      <a:pt x="-1" y="5760"/>
                    </a:moveTo>
                    <a:cubicBezTo>
                      <a:pt x="3993" y="2057"/>
                      <a:pt x="9239" y="-1"/>
                      <a:pt x="14686" y="0"/>
                    </a:cubicBezTo>
                    <a:cubicBezTo>
                      <a:pt x="20262" y="0"/>
                      <a:pt x="25622" y="2156"/>
                      <a:pt x="29644" y="6018"/>
                    </a:cubicBezTo>
                    <a:lnTo>
                      <a:pt x="14686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2" name="Freeform 139">
                <a:extLst>
                  <a:ext uri="{FF2B5EF4-FFF2-40B4-BE49-F238E27FC236}">
                    <a16:creationId xmlns:a16="http://schemas.microsoft.com/office/drawing/2014/main" id="{A4B094D7-F49A-4CA5-D327-C6531C6CF2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" y="2795"/>
                <a:ext cx="1212" cy="438"/>
              </a:xfrm>
              <a:custGeom>
                <a:avLst/>
                <a:gdLst>
                  <a:gd name="T0" fmla="*/ 58 w 1212"/>
                  <a:gd name="T1" fmla="*/ 184 h 438"/>
                  <a:gd name="T2" fmla="*/ 108 w 1212"/>
                  <a:gd name="T3" fmla="*/ 234 h 438"/>
                  <a:gd name="T4" fmla="*/ 163 w 1212"/>
                  <a:gd name="T5" fmla="*/ 276 h 438"/>
                  <a:gd name="T6" fmla="*/ 244 w 1212"/>
                  <a:gd name="T7" fmla="*/ 322 h 438"/>
                  <a:gd name="T8" fmla="*/ 334 w 1212"/>
                  <a:gd name="T9" fmla="*/ 361 h 438"/>
                  <a:gd name="T10" fmla="*/ 394 w 1212"/>
                  <a:gd name="T11" fmla="*/ 382 h 438"/>
                  <a:gd name="T12" fmla="*/ 471 w 1212"/>
                  <a:gd name="T13" fmla="*/ 405 h 438"/>
                  <a:gd name="T14" fmla="*/ 526 w 1212"/>
                  <a:gd name="T15" fmla="*/ 414 h 438"/>
                  <a:gd name="T16" fmla="*/ 579 w 1212"/>
                  <a:gd name="T17" fmla="*/ 424 h 438"/>
                  <a:gd name="T18" fmla="*/ 658 w 1212"/>
                  <a:gd name="T19" fmla="*/ 433 h 438"/>
                  <a:gd name="T20" fmla="*/ 730 w 1212"/>
                  <a:gd name="T21" fmla="*/ 436 h 438"/>
                  <a:gd name="T22" fmla="*/ 792 w 1212"/>
                  <a:gd name="T23" fmla="*/ 436 h 438"/>
                  <a:gd name="T24" fmla="*/ 871 w 1212"/>
                  <a:gd name="T25" fmla="*/ 430 h 438"/>
                  <a:gd name="T26" fmla="*/ 940 w 1212"/>
                  <a:gd name="T27" fmla="*/ 418 h 438"/>
                  <a:gd name="T28" fmla="*/ 1008 w 1212"/>
                  <a:gd name="T29" fmla="*/ 400 h 438"/>
                  <a:gd name="T30" fmla="*/ 1090 w 1212"/>
                  <a:gd name="T31" fmla="*/ 367 h 438"/>
                  <a:gd name="T32" fmla="*/ 1167 w 1212"/>
                  <a:gd name="T33" fmla="*/ 312 h 438"/>
                  <a:gd name="T34" fmla="*/ 1195 w 1212"/>
                  <a:gd name="T35" fmla="*/ 271 h 438"/>
                  <a:gd name="T36" fmla="*/ 1205 w 1212"/>
                  <a:gd name="T37" fmla="*/ 251 h 438"/>
                  <a:gd name="T38" fmla="*/ 1212 w 1212"/>
                  <a:gd name="T39" fmla="*/ 207 h 438"/>
                  <a:gd name="T40" fmla="*/ 1143 w 1212"/>
                  <a:gd name="T41" fmla="*/ 219 h 438"/>
                  <a:gd name="T42" fmla="*/ 1107 w 1212"/>
                  <a:gd name="T43" fmla="*/ 225 h 438"/>
                  <a:gd name="T44" fmla="*/ 1027 w 1212"/>
                  <a:gd name="T45" fmla="*/ 232 h 438"/>
                  <a:gd name="T46" fmla="*/ 940 w 1212"/>
                  <a:gd name="T47" fmla="*/ 238 h 438"/>
                  <a:gd name="T48" fmla="*/ 861 w 1212"/>
                  <a:gd name="T49" fmla="*/ 237 h 438"/>
                  <a:gd name="T50" fmla="*/ 777 w 1212"/>
                  <a:gd name="T51" fmla="*/ 234 h 438"/>
                  <a:gd name="T52" fmla="*/ 675 w 1212"/>
                  <a:gd name="T53" fmla="*/ 222 h 438"/>
                  <a:gd name="T54" fmla="*/ 615 w 1212"/>
                  <a:gd name="T55" fmla="*/ 214 h 438"/>
                  <a:gd name="T56" fmla="*/ 541 w 1212"/>
                  <a:gd name="T57" fmla="*/ 199 h 438"/>
                  <a:gd name="T58" fmla="*/ 460 w 1212"/>
                  <a:gd name="T59" fmla="*/ 183 h 438"/>
                  <a:gd name="T60" fmla="*/ 387 w 1212"/>
                  <a:gd name="T61" fmla="*/ 165 h 438"/>
                  <a:gd name="T62" fmla="*/ 316 w 1212"/>
                  <a:gd name="T63" fmla="*/ 142 h 438"/>
                  <a:gd name="T64" fmla="*/ 252 w 1212"/>
                  <a:gd name="T65" fmla="*/ 121 h 438"/>
                  <a:gd name="T66" fmla="*/ 203 w 1212"/>
                  <a:gd name="T67" fmla="*/ 101 h 438"/>
                  <a:gd name="T68" fmla="*/ 169 w 1212"/>
                  <a:gd name="T69" fmla="*/ 87 h 438"/>
                  <a:gd name="T70" fmla="*/ 123 w 1212"/>
                  <a:gd name="T71" fmla="*/ 64 h 438"/>
                  <a:gd name="T72" fmla="*/ 70 w 1212"/>
                  <a:gd name="T73" fmla="*/ 36 h 438"/>
                  <a:gd name="T74" fmla="*/ 29 w 1212"/>
                  <a:gd name="T75" fmla="*/ 15 h 438"/>
                  <a:gd name="T76" fmla="*/ 7 w 1212"/>
                  <a:gd name="T77" fmla="*/ 1 h 438"/>
                  <a:gd name="T78" fmla="*/ 0 w 1212"/>
                  <a:gd name="T79" fmla="*/ 45 h 438"/>
                  <a:gd name="T80" fmla="*/ 10 w 1212"/>
                  <a:gd name="T81" fmla="*/ 106 h 438"/>
                  <a:gd name="T82" fmla="*/ 57 w 1212"/>
                  <a:gd name="T83" fmla="*/ 183 h 43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212"/>
                  <a:gd name="T127" fmla="*/ 0 h 438"/>
                  <a:gd name="T128" fmla="*/ 1212 w 1212"/>
                  <a:gd name="T129" fmla="*/ 438 h 43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212" h="438">
                    <a:moveTo>
                      <a:pt x="58" y="184"/>
                    </a:moveTo>
                    <a:cubicBezTo>
                      <a:pt x="69" y="195"/>
                      <a:pt x="60" y="192"/>
                      <a:pt x="108" y="234"/>
                    </a:cubicBezTo>
                    <a:cubicBezTo>
                      <a:pt x="157" y="271"/>
                      <a:pt x="130" y="252"/>
                      <a:pt x="163" y="276"/>
                    </a:cubicBezTo>
                    <a:cubicBezTo>
                      <a:pt x="200" y="299"/>
                      <a:pt x="211" y="307"/>
                      <a:pt x="244" y="322"/>
                    </a:cubicBezTo>
                    <a:cubicBezTo>
                      <a:pt x="276" y="337"/>
                      <a:pt x="318" y="355"/>
                      <a:pt x="334" y="361"/>
                    </a:cubicBezTo>
                    <a:cubicBezTo>
                      <a:pt x="354" y="369"/>
                      <a:pt x="374" y="375"/>
                      <a:pt x="394" y="382"/>
                    </a:cubicBezTo>
                    <a:cubicBezTo>
                      <a:pt x="415" y="390"/>
                      <a:pt x="445" y="396"/>
                      <a:pt x="471" y="405"/>
                    </a:cubicBezTo>
                    <a:cubicBezTo>
                      <a:pt x="516" y="411"/>
                      <a:pt x="505" y="411"/>
                      <a:pt x="526" y="414"/>
                    </a:cubicBezTo>
                    <a:cubicBezTo>
                      <a:pt x="555" y="420"/>
                      <a:pt x="559" y="421"/>
                      <a:pt x="579" y="424"/>
                    </a:cubicBezTo>
                    <a:cubicBezTo>
                      <a:pt x="615" y="429"/>
                      <a:pt x="637" y="433"/>
                      <a:pt x="658" y="433"/>
                    </a:cubicBezTo>
                    <a:cubicBezTo>
                      <a:pt x="697" y="438"/>
                      <a:pt x="717" y="435"/>
                      <a:pt x="730" y="436"/>
                    </a:cubicBezTo>
                    <a:cubicBezTo>
                      <a:pt x="774" y="436"/>
                      <a:pt x="763" y="438"/>
                      <a:pt x="792" y="436"/>
                    </a:cubicBezTo>
                    <a:cubicBezTo>
                      <a:pt x="828" y="435"/>
                      <a:pt x="849" y="433"/>
                      <a:pt x="871" y="430"/>
                    </a:cubicBezTo>
                    <a:cubicBezTo>
                      <a:pt x="934" y="420"/>
                      <a:pt x="915" y="424"/>
                      <a:pt x="940" y="418"/>
                    </a:cubicBezTo>
                    <a:cubicBezTo>
                      <a:pt x="987" y="406"/>
                      <a:pt x="985" y="408"/>
                      <a:pt x="1008" y="400"/>
                    </a:cubicBezTo>
                    <a:cubicBezTo>
                      <a:pt x="1054" y="385"/>
                      <a:pt x="1068" y="381"/>
                      <a:pt x="1090" y="367"/>
                    </a:cubicBezTo>
                    <a:cubicBezTo>
                      <a:pt x="1137" y="334"/>
                      <a:pt x="1142" y="336"/>
                      <a:pt x="1167" y="312"/>
                    </a:cubicBezTo>
                    <a:cubicBezTo>
                      <a:pt x="1191" y="281"/>
                      <a:pt x="1183" y="292"/>
                      <a:pt x="1195" y="271"/>
                    </a:cubicBezTo>
                    <a:cubicBezTo>
                      <a:pt x="1210" y="237"/>
                      <a:pt x="1201" y="259"/>
                      <a:pt x="1205" y="251"/>
                    </a:cubicBezTo>
                    <a:cubicBezTo>
                      <a:pt x="1206" y="236"/>
                      <a:pt x="1209" y="237"/>
                      <a:pt x="1212" y="207"/>
                    </a:cubicBezTo>
                    <a:cubicBezTo>
                      <a:pt x="1176" y="213"/>
                      <a:pt x="1163" y="217"/>
                      <a:pt x="1143" y="219"/>
                    </a:cubicBezTo>
                    <a:cubicBezTo>
                      <a:pt x="1134" y="222"/>
                      <a:pt x="1107" y="225"/>
                      <a:pt x="1107" y="225"/>
                    </a:cubicBezTo>
                    <a:cubicBezTo>
                      <a:pt x="1068" y="232"/>
                      <a:pt x="1054" y="231"/>
                      <a:pt x="1027" y="232"/>
                    </a:cubicBezTo>
                    <a:cubicBezTo>
                      <a:pt x="994" y="235"/>
                      <a:pt x="962" y="238"/>
                      <a:pt x="940" y="238"/>
                    </a:cubicBezTo>
                    <a:cubicBezTo>
                      <a:pt x="907" y="237"/>
                      <a:pt x="891" y="235"/>
                      <a:pt x="861" y="237"/>
                    </a:cubicBezTo>
                    <a:cubicBezTo>
                      <a:pt x="818" y="236"/>
                      <a:pt x="814" y="234"/>
                      <a:pt x="777" y="234"/>
                    </a:cubicBezTo>
                    <a:cubicBezTo>
                      <a:pt x="738" y="229"/>
                      <a:pt x="723" y="230"/>
                      <a:pt x="675" y="222"/>
                    </a:cubicBezTo>
                    <a:cubicBezTo>
                      <a:pt x="654" y="219"/>
                      <a:pt x="634" y="217"/>
                      <a:pt x="615" y="214"/>
                    </a:cubicBezTo>
                    <a:cubicBezTo>
                      <a:pt x="593" y="210"/>
                      <a:pt x="567" y="204"/>
                      <a:pt x="541" y="199"/>
                    </a:cubicBezTo>
                    <a:cubicBezTo>
                      <a:pt x="511" y="194"/>
                      <a:pt x="494" y="191"/>
                      <a:pt x="460" y="183"/>
                    </a:cubicBezTo>
                    <a:cubicBezTo>
                      <a:pt x="424" y="176"/>
                      <a:pt x="424" y="172"/>
                      <a:pt x="387" y="165"/>
                    </a:cubicBezTo>
                    <a:cubicBezTo>
                      <a:pt x="358" y="157"/>
                      <a:pt x="338" y="149"/>
                      <a:pt x="316" y="142"/>
                    </a:cubicBezTo>
                    <a:cubicBezTo>
                      <a:pt x="306" y="138"/>
                      <a:pt x="262" y="122"/>
                      <a:pt x="252" y="121"/>
                    </a:cubicBezTo>
                    <a:cubicBezTo>
                      <a:pt x="233" y="114"/>
                      <a:pt x="219" y="107"/>
                      <a:pt x="203" y="101"/>
                    </a:cubicBezTo>
                    <a:cubicBezTo>
                      <a:pt x="187" y="95"/>
                      <a:pt x="185" y="92"/>
                      <a:pt x="169" y="87"/>
                    </a:cubicBezTo>
                    <a:cubicBezTo>
                      <a:pt x="154" y="81"/>
                      <a:pt x="138" y="73"/>
                      <a:pt x="123" y="64"/>
                    </a:cubicBezTo>
                    <a:cubicBezTo>
                      <a:pt x="106" y="55"/>
                      <a:pt x="86" y="46"/>
                      <a:pt x="70" y="36"/>
                    </a:cubicBezTo>
                    <a:cubicBezTo>
                      <a:pt x="59" y="29"/>
                      <a:pt x="40" y="21"/>
                      <a:pt x="29" y="15"/>
                    </a:cubicBezTo>
                    <a:cubicBezTo>
                      <a:pt x="27" y="14"/>
                      <a:pt x="6" y="0"/>
                      <a:pt x="7" y="1"/>
                    </a:cubicBezTo>
                    <a:cubicBezTo>
                      <a:pt x="5" y="12"/>
                      <a:pt x="1" y="15"/>
                      <a:pt x="0" y="45"/>
                    </a:cubicBezTo>
                    <a:cubicBezTo>
                      <a:pt x="0" y="73"/>
                      <a:pt x="1" y="77"/>
                      <a:pt x="10" y="106"/>
                    </a:cubicBezTo>
                    <a:cubicBezTo>
                      <a:pt x="27" y="139"/>
                      <a:pt x="40" y="163"/>
                      <a:pt x="57" y="183"/>
                    </a:cubicBezTo>
                  </a:path>
                </a:pathLst>
              </a:custGeom>
              <a:solidFill>
                <a:schemeClr val="bg1">
                  <a:alpha val="50195"/>
                </a:schemeClr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" name="Line 140">
                <a:extLst>
                  <a:ext uri="{FF2B5EF4-FFF2-40B4-BE49-F238E27FC236}">
                    <a16:creationId xmlns:a16="http://schemas.microsoft.com/office/drawing/2014/main" id="{B9C25068-1CB4-A170-3727-59533FBF5E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 flipH="1">
                <a:off x="1173" y="2954"/>
                <a:ext cx="331" cy="49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" name="Line 141">
                <a:extLst>
                  <a:ext uri="{FF2B5EF4-FFF2-40B4-BE49-F238E27FC236}">
                    <a16:creationId xmlns:a16="http://schemas.microsoft.com/office/drawing/2014/main" id="{0F555E7E-69E5-F79C-33C9-3C11D355E72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 flipH="1">
                <a:off x="892" y="2895"/>
                <a:ext cx="428" cy="63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5" name="Line 142">
                <a:extLst>
                  <a:ext uri="{FF2B5EF4-FFF2-40B4-BE49-F238E27FC236}">
                    <a16:creationId xmlns:a16="http://schemas.microsoft.com/office/drawing/2014/main" id="{4B3E7104-28F2-9F0C-6275-7F4B916E6B5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 flipH="1">
                <a:off x="701" y="2823"/>
                <a:ext cx="449" cy="66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6" name="Line 143">
                <a:extLst>
                  <a:ext uri="{FF2B5EF4-FFF2-40B4-BE49-F238E27FC236}">
                    <a16:creationId xmlns:a16="http://schemas.microsoft.com/office/drawing/2014/main" id="{2DF63620-F094-DE18-93B6-724ED79AC3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298" y="2982"/>
                <a:ext cx="400" cy="59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7" name="Line 144">
                <a:extLst>
                  <a:ext uri="{FF2B5EF4-FFF2-40B4-BE49-F238E27FC236}">
                    <a16:creationId xmlns:a16="http://schemas.microsoft.com/office/drawing/2014/main" id="{CFEC8C60-1DFC-F6D4-EF77-EBABC38A52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525" y="2998"/>
                <a:ext cx="400" cy="59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" name="Line 145">
                <a:extLst>
                  <a:ext uri="{FF2B5EF4-FFF2-40B4-BE49-F238E27FC236}">
                    <a16:creationId xmlns:a16="http://schemas.microsoft.com/office/drawing/2014/main" id="{54AF9382-BED6-D83D-F615-4339CA1683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655" y="3120"/>
                <a:ext cx="66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9" name="Line 146">
                <a:extLst>
                  <a:ext uri="{FF2B5EF4-FFF2-40B4-BE49-F238E27FC236}">
                    <a16:creationId xmlns:a16="http://schemas.microsoft.com/office/drawing/2014/main" id="{907658D1-9BD1-889A-E24D-457EE1CC46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884" y="3025"/>
                <a:ext cx="101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0" name="Line 147">
                <a:extLst>
                  <a:ext uri="{FF2B5EF4-FFF2-40B4-BE49-F238E27FC236}">
                    <a16:creationId xmlns:a16="http://schemas.microsoft.com/office/drawing/2014/main" id="{9464A9BD-71B9-8DFA-1CDC-0AB0C599F71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>
                <a:off x="992" y="2842"/>
                <a:ext cx="204" cy="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1" name="Line 148">
                <a:extLst>
                  <a:ext uri="{FF2B5EF4-FFF2-40B4-BE49-F238E27FC236}">
                    <a16:creationId xmlns:a16="http://schemas.microsoft.com/office/drawing/2014/main" id="{839737C3-C1BE-9A8F-0B01-63419757C75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>
                <a:off x="2205" y="3036"/>
                <a:ext cx="227" cy="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2" name="Line 149">
                <a:extLst>
                  <a:ext uri="{FF2B5EF4-FFF2-40B4-BE49-F238E27FC236}">
                    <a16:creationId xmlns:a16="http://schemas.microsoft.com/office/drawing/2014/main" id="{6D5150A4-6DE6-8F2B-2BF0-73B1FDA5AEF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 flipH="1">
                <a:off x="1701" y="2976"/>
                <a:ext cx="462" cy="68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" name="Line 150">
                <a:extLst>
                  <a:ext uri="{FF2B5EF4-FFF2-40B4-BE49-F238E27FC236}">
                    <a16:creationId xmlns:a16="http://schemas.microsoft.com/office/drawing/2014/main" id="{D9EFE79E-A6B0-DC2A-CADC-1CF99F2AF4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194" y="3213"/>
                <a:ext cx="101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54" name="Group 151">
                <a:extLst>
                  <a:ext uri="{FF2B5EF4-FFF2-40B4-BE49-F238E27FC236}">
                    <a16:creationId xmlns:a16="http://schemas.microsoft.com/office/drawing/2014/main" id="{75B73215-4887-4DC0-8285-D40C13C870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73" y="2659"/>
                <a:ext cx="512" cy="317"/>
                <a:chOff x="2059" y="1117"/>
                <a:chExt cx="512" cy="317"/>
              </a:xfrm>
            </p:grpSpPr>
            <p:sp>
              <p:nvSpPr>
                <p:cNvPr id="178" name="Line 152">
                  <a:extLst>
                    <a:ext uri="{FF2B5EF4-FFF2-40B4-BE49-F238E27FC236}">
                      <a16:creationId xmlns:a16="http://schemas.microsoft.com/office/drawing/2014/main" id="{293D37C3-1C0B-D4A1-E61F-A1BB970660B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059" y="1180"/>
                  <a:ext cx="50" cy="73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9" name="Line 153">
                  <a:extLst>
                    <a:ext uri="{FF2B5EF4-FFF2-40B4-BE49-F238E27FC236}">
                      <a16:creationId xmlns:a16="http://schemas.microsoft.com/office/drawing/2014/main" id="{45C6EA4F-4D4E-9D1A-6DDA-FF61A824242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200" y="1117"/>
                  <a:ext cx="130" cy="109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0" name="Line 154">
                  <a:extLst>
                    <a:ext uri="{FF2B5EF4-FFF2-40B4-BE49-F238E27FC236}">
                      <a16:creationId xmlns:a16="http://schemas.microsoft.com/office/drawing/2014/main" id="{758FD6F2-6AFE-20E7-8CE5-9F376E73EE4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268" y="1265"/>
                  <a:ext cx="204" cy="53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1" name="Line 155">
                  <a:extLst>
                    <a:ext uri="{FF2B5EF4-FFF2-40B4-BE49-F238E27FC236}">
                      <a16:creationId xmlns:a16="http://schemas.microsoft.com/office/drawing/2014/main" id="{D572EA59-8A0D-5CCB-4CC4-6B8BBCAB510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336" y="1419"/>
                  <a:ext cx="235" cy="1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2" name="Line 156">
                  <a:extLst>
                    <a:ext uri="{FF2B5EF4-FFF2-40B4-BE49-F238E27FC236}">
                      <a16:creationId xmlns:a16="http://schemas.microsoft.com/office/drawing/2014/main" id="{EC126511-A42A-ED8A-9154-B150D65BF8E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112" y="1267"/>
                  <a:ext cx="88" cy="31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3" name="Line 157">
                  <a:extLst>
                    <a:ext uri="{FF2B5EF4-FFF2-40B4-BE49-F238E27FC236}">
                      <a16:creationId xmlns:a16="http://schemas.microsoft.com/office/drawing/2014/main" id="{9D300A14-1F91-302E-E04A-6EEB80B69BC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099" y="1380"/>
                  <a:ext cx="146" cy="9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55" name="Group 160">
                <a:extLst>
                  <a:ext uri="{FF2B5EF4-FFF2-40B4-BE49-F238E27FC236}">
                    <a16:creationId xmlns:a16="http://schemas.microsoft.com/office/drawing/2014/main" id="{E8502A9C-568D-5947-C1D7-6EFF33E547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25" y="2557"/>
                <a:ext cx="594" cy="238"/>
                <a:chOff x="1020" y="1015"/>
                <a:chExt cx="594" cy="238"/>
              </a:xfrm>
            </p:grpSpPr>
            <p:sp>
              <p:nvSpPr>
                <p:cNvPr id="171" name="Line 159">
                  <a:extLst>
                    <a:ext uri="{FF2B5EF4-FFF2-40B4-BE49-F238E27FC236}">
                      <a16:creationId xmlns:a16="http://schemas.microsoft.com/office/drawing/2014/main" id="{10922759-59E9-84C8-78D8-6DACD787E97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202" y="1026"/>
                  <a:ext cx="211" cy="8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2" name="Line 160">
                  <a:extLst>
                    <a:ext uri="{FF2B5EF4-FFF2-40B4-BE49-F238E27FC236}">
                      <a16:creationId xmlns:a16="http://schemas.microsoft.com/office/drawing/2014/main" id="{35212606-9478-4379-C28B-357B30E0B6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066" y="1108"/>
                  <a:ext cx="229" cy="5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3" name="Line 161">
                  <a:extLst>
                    <a:ext uri="{FF2B5EF4-FFF2-40B4-BE49-F238E27FC236}">
                      <a16:creationId xmlns:a16="http://schemas.microsoft.com/office/drawing/2014/main" id="{152CE329-8D70-B62D-9634-0C5D7359663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020" y="1207"/>
                  <a:ext cx="204" cy="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" name="Line 162">
                  <a:extLst>
                    <a:ext uri="{FF2B5EF4-FFF2-40B4-BE49-F238E27FC236}">
                      <a16:creationId xmlns:a16="http://schemas.microsoft.com/office/drawing/2014/main" id="{12D41301-F761-F177-1189-F84B97A1BC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282" y="1238"/>
                  <a:ext cx="146" cy="1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" name="Line 163">
                  <a:extLst>
                    <a:ext uri="{FF2B5EF4-FFF2-40B4-BE49-F238E27FC236}">
                      <a16:creationId xmlns:a16="http://schemas.microsoft.com/office/drawing/2014/main" id="{2A9A5CD5-FC6B-397C-9A29-179BC719293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428" y="1071"/>
                  <a:ext cx="129" cy="3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" name="Line 164">
                  <a:extLst>
                    <a:ext uri="{FF2B5EF4-FFF2-40B4-BE49-F238E27FC236}">
                      <a16:creationId xmlns:a16="http://schemas.microsoft.com/office/drawing/2014/main" id="{322E4C45-AA44-BDB3-7918-4E48F79A14B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565" y="1015"/>
                  <a:ext cx="49" cy="56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7" name="Line 165">
                  <a:extLst>
                    <a:ext uri="{FF2B5EF4-FFF2-40B4-BE49-F238E27FC236}">
                      <a16:creationId xmlns:a16="http://schemas.microsoft.com/office/drawing/2014/main" id="{2B06FE79-1AEC-A4DD-FD8F-8EB18529941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428" y="1182"/>
                  <a:ext cx="82" cy="2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56" name="Group 166">
                <a:extLst>
                  <a:ext uri="{FF2B5EF4-FFF2-40B4-BE49-F238E27FC236}">
                    <a16:creationId xmlns:a16="http://schemas.microsoft.com/office/drawing/2014/main" id="{3620F844-FB79-6AD9-928B-A57B651190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75" y="2882"/>
                <a:ext cx="298" cy="276"/>
                <a:chOff x="1047" y="1344"/>
                <a:chExt cx="298" cy="276"/>
              </a:xfrm>
            </p:grpSpPr>
            <p:sp>
              <p:nvSpPr>
                <p:cNvPr id="165" name="Line 167">
                  <a:extLst>
                    <a:ext uri="{FF2B5EF4-FFF2-40B4-BE49-F238E27FC236}">
                      <a16:creationId xmlns:a16="http://schemas.microsoft.com/office/drawing/2014/main" id="{9A4EB6F3-30B0-3F2F-5861-0126F6E831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292" y="1525"/>
                  <a:ext cx="53" cy="9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6" name="Line 168">
                  <a:extLst>
                    <a:ext uri="{FF2B5EF4-FFF2-40B4-BE49-F238E27FC236}">
                      <a16:creationId xmlns:a16="http://schemas.microsoft.com/office/drawing/2014/main" id="{7EE823CB-ECBC-9C35-37DC-602ABFC3BDA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163" y="1480"/>
                  <a:ext cx="129" cy="110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7" name="Line 169">
                  <a:extLst>
                    <a:ext uri="{FF2B5EF4-FFF2-40B4-BE49-F238E27FC236}">
                      <a16:creationId xmlns:a16="http://schemas.microsoft.com/office/drawing/2014/main" id="{45FBACE1-6BC9-7D35-7867-56D07344047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066" y="1427"/>
                  <a:ext cx="203" cy="53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8" name="Line 170">
                  <a:extLst>
                    <a:ext uri="{FF2B5EF4-FFF2-40B4-BE49-F238E27FC236}">
                      <a16:creationId xmlns:a16="http://schemas.microsoft.com/office/drawing/2014/main" id="{C1F0AD56-2EEC-47CC-98DD-983D0376AF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047" y="1344"/>
                  <a:ext cx="155" cy="11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9" name="Line 171">
                  <a:extLst>
                    <a:ext uri="{FF2B5EF4-FFF2-40B4-BE49-F238E27FC236}">
                      <a16:creationId xmlns:a16="http://schemas.microsoft.com/office/drawing/2014/main" id="{7CB45493-C9E2-7D3B-9867-CA306439B52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249" y="1450"/>
                  <a:ext cx="89" cy="30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0" name="Line 172">
                  <a:extLst>
                    <a:ext uri="{FF2B5EF4-FFF2-40B4-BE49-F238E27FC236}">
                      <a16:creationId xmlns:a16="http://schemas.microsoft.com/office/drawing/2014/main" id="{FAC50653-7866-BA37-F83F-6588E84D8B4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156" y="1389"/>
                  <a:ext cx="146" cy="9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57" name="Group 173">
                <a:extLst>
                  <a:ext uri="{FF2B5EF4-FFF2-40B4-BE49-F238E27FC236}">
                    <a16:creationId xmlns:a16="http://schemas.microsoft.com/office/drawing/2014/main" id="{8E38C130-E7A1-91F1-7857-771E5E00CC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80" y="3100"/>
                <a:ext cx="501" cy="194"/>
                <a:chOff x="2016" y="1510"/>
                <a:chExt cx="501" cy="194"/>
              </a:xfrm>
            </p:grpSpPr>
            <p:sp>
              <p:nvSpPr>
                <p:cNvPr id="158" name="Line 174">
                  <a:extLst>
                    <a:ext uri="{FF2B5EF4-FFF2-40B4-BE49-F238E27FC236}">
                      <a16:creationId xmlns:a16="http://schemas.microsoft.com/office/drawing/2014/main" id="{CC2CD9A1-8F87-83CE-17BA-EEF07BE62E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079" y="1616"/>
                  <a:ext cx="211" cy="88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9" name="Line 175">
                  <a:extLst>
                    <a:ext uri="{FF2B5EF4-FFF2-40B4-BE49-F238E27FC236}">
                      <a16:creationId xmlns:a16="http://schemas.microsoft.com/office/drawing/2014/main" id="{235E0347-6B20-49CB-E409-5A8F1480196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197" y="1570"/>
                  <a:ext cx="229" cy="5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0" name="Line 176">
                  <a:extLst>
                    <a:ext uri="{FF2B5EF4-FFF2-40B4-BE49-F238E27FC236}">
                      <a16:creationId xmlns:a16="http://schemas.microsoft.com/office/drawing/2014/main" id="{211EF82E-9ABB-EC55-6A91-D797A078B2A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314" y="1525"/>
                  <a:ext cx="203" cy="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" name="Line 177">
                  <a:extLst>
                    <a:ext uri="{FF2B5EF4-FFF2-40B4-BE49-F238E27FC236}">
                      <a16:creationId xmlns:a16="http://schemas.microsoft.com/office/drawing/2014/main" id="{AEE24F54-FF5D-4147-485F-163252959BC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143" y="1510"/>
                  <a:ext cx="147" cy="1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2" name="Line 178">
                  <a:extLst>
                    <a:ext uri="{FF2B5EF4-FFF2-40B4-BE49-F238E27FC236}">
                      <a16:creationId xmlns:a16="http://schemas.microsoft.com/office/drawing/2014/main" id="{4E4AF5EC-BC64-98D2-E9DF-07B09DF0DD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070" y="1570"/>
                  <a:ext cx="130" cy="38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3" name="Line 179">
                  <a:extLst>
                    <a:ext uri="{FF2B5EF4-FFF2-40B4-BE49-F238E27FC236}">
                      <a16:creationId xmlns:a16="http://schemas.microsoft.com/office/drawing/2014/main" id="{5204C336-F52D-0584-2B83-45B6A4DDA65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016" y="1616"/>
                  <a:ext cx="48" cy="57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4" name="Line 180">
                  <a:extLst>
                    <a:ext uri="{FF2B5EF4-FFF2-40B4-BE49-F238E27FC236}">
                      <a16:creationId xmlns:a16="http://schemas.microsoft.com/office/drawing/2014/main" id="{BF9F81A6-A980-9EFB-21B0-1D4C55B04F6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064" y="1525"/>
                  <a:ext cx="82" cy="2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02" name="Line 181">
              <a:extLst>
                <a:ext uri="{FF2B5EF4-FFF2-40B4-BE49-F238E27FC236}">
                  <a16:creationId xmlns:a16="http://schemas.microsoft.com/office/drawing/2014/main" id="{A85E0034-CE8F-4C7F-8D52-50B3CE420D0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-4922225">
              <a:off x="4992" y="1436"/>
              <a:ext cx="2" cy="5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Line 182">
              <a:extLst>
                <a:ext uri="{FF2B5EF4-FFF2-40B4-BE49-F238E27FC236}">
                  <a16:creationId xmlns:a16="http://schemas.microsoft.com/office/drawing/2014/main" id="{85585F2A-6A2B-DD2E-7886-CF1CFADF88D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4922225" flipH="1" flipV="1">
              <a:off x="3956" y="1095"/>
              <a:ext cx="440" cy="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Line 183">
              <a:extLst>
                <a:ext uri="{FF2B5EF4-FFF2-40B4-BE49-F238E27FC236}">
                  <a16:creationId xmlns:a16="http://schemas.microsoft.com/office/drawing/2014/main" id="{507643D8-C2E9-7909-3D92-B4DE2157702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8220000">
              <a:off x="4689" y="750"/>
              <a:ext cx="0" cy="4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4" name="Line 364">
            <a:extLst>
              <a:ext uri="{FF2B5EF4-FFF2-40B4-BE49-F238E27FC236}">
                <a16:creationId xmlns:a16="http://schemas.microsoft.com/office/drawing/2014/main" id="{3D6341C8-071F-5698-4934-27FB335BB9A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2808" y="2139324"/>
            <a:ext cx="1152525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85" name="Text Box 366">
            <a:extLst>
              <a:ext uri="{FF2B5EF4-FFF2-40B4-BE49-F238E27FC236}">
                <a16:creationId xmlns:a16="http://schemas.microsoft.com/office/drawing/2014/main" id="{FACF0B0C-A620-F2F1-4438-648DEBE71E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0295" y="1547186"/>
            <a:ext cx="9350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fi-FI" b="1"/>
              <a:t>P</a:t>
            </a:r>
            <a:r>
              <a:rPr lang="fi-FI" b="1">
                <a:cs typeface="Tahoma" charset="0"/>
              </a:rPr>
              <a:t>≠</a:t>
            </a:r>
            <a:r>
              <a:rPr lang="fi-FI" b="1"/>
              <a:t>0</a:t>
            </a:r>
            <a:endParaRPr lang="en-US" b="1"/>
          </a:p>
        </p:txBody>
      </p:sp>
      <p:pic>
        <p:nvPicPr>
          <p:cNvPr id="186" name="Picture 192" descr="InitialState.png">
            <a:extLst>
              <a:ext uri="{FF2B5EF4-FFF2-40B4-BE49-F238E27FC236}">
                <a16:creationId xmlns:a16="http://schemas.microsoft.com/office/drawing/2014/main" id="{08F9C5CC-5346-7701-7EBC-374A0625BA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023" y="3317302"/>
            <a:ext cx="5807989" cy="22707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7" name="Tekstiruutu 186">
                <a:extLst>
                  <a:ext uri="{FF2B5EF4-FFF2-40B4-BE49-F238E27FC236}">
                    <a16:creationId xmlns:a16="http://schemas.microsoft.com/office/drawing/2014/main" id="{F7D20FBB-46D1-6211-930C-80286A68A996}"/>
                  </a:ext>
                </a:extLst>
              </p:cNvPr>
              <p:cNvSpPr txBox="1"/>
              <p:nvPr/>
            </p:nvSpPr>
            <p:spPr>
              <a:xfrm>
                <a:off x="255043" y="3392142"/>
                <a:ext cx="6608797" cy="2945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i-FI" sz="2400" dirty="0"/>
                  <a:t>Fourier analyysi lopputilan hiukkasjakaumille:</a:t>
                </a:r>
              </a:p>
              <a:p>
                <a:endParaRPr lang="fi-FI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i-FI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i-FI" sz="2400" b="0" i="1" smtClean="0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fi-FI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den>
                      </m:f>
                      <m:r>
                        <a:rPr lang="fi-FI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i-FI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fi-FI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1+ </m:t>
                      </m:r>
                      <m:nary>
                        <m:naryPr>
                          <m:chr m:val="∑"/>
                          <m:ctrlP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fi-FI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i-FI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func>
                            <m:funcPr>
                              <m:ctrlPr>
                                <a:rPr lang="fi-FI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i-FI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  <m:d>
                                    <m:dPr>
                                      <m:ctrlPr>
                                        <a:rPr lang="fi-FI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i-FI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𝜙</m:t>
                                      </m:r>
                                      <m:r>
                                        <a:rPr lang="fi-FI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fi-FI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i-FI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𝜓</m:t>
                                          </m:r>
                                        </m:e>
                                        <m:sub>
                                          <m:r>
                                            <a:rPr lang="fi-FI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</m:func>
                        </m:e>
                      </m:nary>
                    </m:oMath>
                  </m:oMathPara>
                </a14:m>
                <a:endParaRPr lang="fi-FI" sz="2400" dirty="0"/>
              </a:p>
              <a:p>
                <a:endParaRPr lang="fi-FI" sz="2400" dirty="0"/>
              </a:p>
              <a:p>
                <a:r>
                  <a:rPr lang="fi-FI" sz="2400" dirty="0"/>
                  <a:t>Elliptinen virtaus </a:t>
                </a:r>
                <a:r>
                  <a:rPr lang="fi-FI" sz="2400" i="1" dirty="0"/>
                  <a:t>v</a:t>
                </a:r>
                <a:r>
                  <a:rPr lang="fi-FI" sz="2400" baseline="-25000" dirty="0"/>
                  <a:t>2</a:t>
                </a:r>
                <a:r>
                  <a:rPr lang="fi-FI" sz="2400" dirty="0"/>
                  <a:t>   </a:t>
                </a:r>
                <a:r>
                  <a:rPr lang="fi-FI" sz="2400" dirty="0">
                    <a:sym typeface="Wingdings" pitchFamily="2" charset="2"/>
                  </a:rPr>
                  <a:t>  törmäyksen geometria</a:t>
                </a:r>
              </a:p>
              <a:p>
                <a:r>
                  <a:rPr lang="fi-FI" sz="2400" dirty="0" err="1">
                    <a:sym typeface="Wingdings" pitchFamily="2" charset="2"/>
                  </a:rPr>
                  <a:t>Triangulaarinen</a:t>
                </a:r>
                <a:r>
                  <a:rPr lang="fi-FI" sz="2400" dirty="0">
                    <a:sym typeface="Wingdings" pitchFamily="2" charset="2"/>
                  </a:rPr>
                  <a:t> virtaus </a:t>
                </a:r>
                <a:r>
                  <a:rPr lang="fi-FI" sz="2400" i="1" dirty="0">
                    <a:sym typeface="Wingdings" pitchFamily="2" charset="2"/>
                  </a:rPr>
                  <a:t>v</a:t>
                </a:r>
                <a:r>
                  <a:rPr lang="fi-FI" sz="2400" baseline="-25000" dirty="0">
                    <a:sym typeface="Wingdings" pitchFamily="2" charset="2"/>
                  </a:rPr>
                  <a:t>3</a:t>
                </a:r>
                <a:r>
                  <a:rPr lang="fi-FI" sz="2400" dirty="0">
                    <a:sym typeface="Wingdings" pitchFamily="2" charset="2"/>
                  </a:rPr>
                  <a:t>    alkutilan </a:t>
                </a:r>
                <a:r>
                  <a:rPr lang="fi-FI" sz="2400" dirty="0" err="1">
                    <a:sym typeface="Wingdings" pitchFamily="2" charset="2"/>
                  </a:rPr>
                  <a:t>fluktuaatiot</a:t>
                </a:r>
                <a:endParaRPr lang="fi-FI" sz="2400" dirty="0"/>
              </a:p>
            </p:txBody>
          </p:sp>
        </mc:Choice>
        <mc:Fallback xmlns="">
          <p:sp>
            <p:nvSpPr>
              <p:cNvPr id="187" name="Tekstiruutu 186">
                <a:extLst>
                  <a:ext uri="{FF2B5EF4-FFF2-40B4-BE49-F238E27FC236}">
                    <a16:creationId xmlns:a16="http://schemas.microsoft.com/office/drawing/2014/main" id="{F7D20FBB-46D1-6211-930C-80286A68A9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043" y="3392142"/>
                <a:ext cx="6608797" cy="2945999"/>
              </a:xfrm>
              <a:prstGeom prst="rect">
                <a:avLst/>
              </a:prstGeom>
              <a:blipFill>
                <a:blip r:embed="rId3"/>
                <a:stretch>
                  <a:fillRect l="-1536" t="-15385" b="-22650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887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 animBg="1"/>
      <p:bldP spid="1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6C10B-8DCD-07C5-9B86-8B7D6FA51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3880" y="82620"/>
            <a:ext cx="9143640" cy="1103923"/>
          </a:xfrm>
        </p:spPr>
        <p:txBody>
          <a:bodyPr/>
          <a:lstStyle/>
          <a:p>
            <a:pPr algn="ctr"/>
            <a:r>
              <a:rPr lang="en-GB" dirty="0"/>
              <a:t>Kuka, </a:t>
            </a:r>
            <a:r>
              <a:rPr lang="en-GB" dirty="0" err="1"/>
              <a:t>mistä</a:t>
            </a:r>
            <a:r>
              <a:rPr lang="en-GB" dirty="0"/>
              <a:t>, </a:t>
            </a:r>
            <a:r>
              <a:rPr lang="en-GB" dirty="0" err="1"/>
              <a:t>miksi</a:t>
            </a:r>
            <a:r>
              <a:rPr lang="en-GB" dirty="0"/>
              <a:t>?</a:t>
            </a:r>
            <a:endParaRPr lang="en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37340-D2C7-6243-EBD5-F036E972BF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2014-2017 </a:t>
            </a:r>
            <a:r>
              <a:rPr lang="en-GB" dirty="0" err="1"/>
              <a:t>Järvenpään</a:t>
            </a:r>
            <a:r>
              <a:rPr lang="en-GB" dirty="0"/>
              <a:t> </a:t>
            </a:r>
            <a:r>
              <a:rPr lang="en-GB" dirty="0" err="1"/>
              <a:t>lukio</a:t>
            </a:r>
            <a:endParaRPr lang="en-GB" dirty="0"/>
          </a:p>
          <a:p>
            <a:r>
              <a:rPr lang="en-GB" dirty="0"/>
              <a:t>2017-2022 Helsingin </a:t>
            </a:r>
            <a:r>
              <a:rPr lang="en-GB" dirty="0" err="1"/>
              <a:t>yliopisto</a:t>
            </a:r>
            <a:r>
              <a:rPr lang="en-GB" dirty="0"/>
              <a:t>, </a:t>
            </a:r>
            <a:r>
              <a:rPr lang="en-GB" dirty="0" err="1"/>
              <a:t>filosofian</a:t>
            </a:r>
            <a:r>
              <a:rPr lang="en-GB" dirty="0"/>
              <a:t> </a:t>
            </a:r>
            <a:r>
              <a:rPr lang="en-GB" dirty="0" err="1"/>
              <a:t>maisteri</a:t>
            </a:r>
            <a:endParaRPr lang="en-GB" dirty="0"/>
          </a:p>
          <a:p>
            <a:pPr lvl="1"/>
            <a:r>
              <a:rPr lang="en-GB" dirty="0" err="1"/>
              <a:t>Teoreettisen</a:t>
            </a:r>
            <a:r>
              <a:rPr lang="en-GB" dirty="0"/>
              <a:t> </a:t>
            </a:r>
            <a:r>
              <a:rPr lang="en-GB" dirty="0" err="1"/>
              <a:t>fysiikan</a:t>
            </a:r>
            <a:r>
              <a:rPr lang="en-GB" dirty="0"/>
              <a:t> </a:t>
            </a:r>
            <a:r>
              <a:rPr lang="en-GB" dirty="0" err="1"/>
              <a:t>opinnot</a:t>
            </a:r>
            <a:endParaRPr lang="en-GB" dirty="0"/>
          </a:p>
          <a:p>
            <a:pPr lvl="1"/>
            <a:r>
              <a:rPr lang="en-GB" dirty="0" err="1"/>
              <a:t>Kesätyö</a:t>
            </a:r>
            <a:r>
              <a:rPr lang="en-GB" dirty="0"/>
              <a:t> </a:t>
            </a:r>
            <a:r>
              <a:rPr lang="en-GB" dirty="0" err="1"/>
              <a:t>Jyväskylän</a:t>
            </a:r>
            <a:r>
              <a:rPr lang="en-GB" dirty="0"/>
              <a:t> ALICE-</a:t>
            </a:r>
            <a:r>
              <a:rPr lang="en-GB" dirty="0" err="1"/>
              <a:t>ryhmässä</a:t>
            </a:r>
            <a:endParaRPr lang="en-GB" dirty="0"/>
          </a:p>
          <a:p>
            <a:r>
              <a:rPr lang="en-GB" dirty="0"/>
              <a:t>2022 → </a:t>
            </a:r>
            <a:r>
              <a:rPr lang="en-GB" dirty="0" err="1"/>
              <a:t>Jyväskylän</a:t>
            </a:r>
            <a:r>
              <a:rPr lang="en-GB" dirty="0"/>
              <a:t> </a:t>
            </a:r>
            <a:r>
              <a:rPr lang="en-GB" dirty="0" err="1"/>
              <a:t>yliopisto</a:t>
            </a:r>
            <a:r>
              <a:rPr lang="en-GB" dirty="0"/>
              <a:t>, </a:t>
            </a:r>
            <a:r>
              <a:rPr lang="en-GB" dirty="0" err="1"/>
              <a:t>väitöskirjatutkija</a:t>
            </a:r>
            <a:endParaRPr lang="en-GB" dirty="0"/>
          </a:p>
          <a:p>
            <a:pPr lvl="1"/>
            <a:r>
              <a:rPr lang="en-GB" dirty="0"/>
              <a:t>ALICE-</a:t>
            </a:r>
            <a:r>
              <a:rPr lang="en-GB" dirty="0" err="1"/>
              <a:t>ryhmä</a:t>
            </a:r>
            <a:endParaRPr lang="en-GB" dirty="0"/>
          </a:p>
          <a:p>
            <a:pPr lvl="1"/>
            <a:r>
              <a:rPr lang="en-GB" dirty="0" err="1"/>
              <a:t>Korrelaatio</a:t>
            </a:r>
            <a:r>
              <a:rPr lang="en-GB" dirty="0"/>
              <a:t>- </a:t>
            </a:r>
            <a:r>
              <a:rPr lang="en-GB" dirty="0" err="1"/>
              <a:t>ja</a:t>
            </a:r>
            <a:r>
              <a:rPr lang="en-GB" dirty="0"/>
              <a:t> </a:t>
            </a:r>
            <a:r>
              <a:rPr lang="en-GB" dirty="0" err="1"/>
              <a:t>virtaussuureet</a:t>
            </a:r>
            <a:r>
              <a:rPr lang="en-GB" dirty="0"/>
              <a:t> </a:t>
            </a:r>
            <a:r>
              <a:rPr lang="en-GB" dirty="0" err="1"/>
              <a:t>kvarkki-gluoniplasmassa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63576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vis.gif">
            <a:extLst>
              <a:ext uri="{FF2B5EF4-FFF2-40B4-BE49-F238E27FC236}">
                <a16:creationId xmlns:a16="http://schemas.microsoft.com/office/drawing/2014/main" id="{4203631F-92A8-B4AC-7B7F-36D8466B10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39" y="140299"/>
            <a:ext cx="8102461" cy="4051231"/>
          </a:xfrm>
          <a:prstGeom prst="rect">
            <a:avLst/>
          </a:prstGeom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81715EFE-C242-4361-0451-A51BF974B639}"/>
              </a:ext>
            </a:extLst>
          </p:cNvPr>
          <p:cNvSpPr txBox="1"/>
          <p:nvPr/>
        </p:nvSpPr>
        <p:spPr>
          <a:xfrm>
            <a:off x="508139" y="4794770"/>
            <a:ext cx="7154523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Simulation: </a:t>
            </a:r>
            <a:r>
              <a:rPr lang="en-US" sz="2000" b="1" dirty="0" err="1">
                <a:solidFill>
                  <a:srgbClr val="0000FF"/>
                </a:solidFill>
              </a:rPr>
              <a:t>Bjoern</a:t>
            </a:r>
            <a:r>
              <a:rPr lang="en-US" sz="2000" b="1" dirty="0">
                <a:solidFill>
                  <a:srgbClr val="0000FF"/>
                </a:solidFill>
              </a:rPr>
              <a:t> </a:t>
            </a:r>
            <a:r>
              <a:rPr lang="en-US" sz="2000" b="1" dirty="0" err="1">
                <a:solidFill>
                  <a:srgbClr val="0000FF"/>
                </a:solidFill>
              </a:rPr>
              <a:t>Schenke</a:t>
            </a:r>
            <a:r>
              <a:rPr lang="en-US" sz="2000" b="1" dirty="0">
                <a:solidFill>
                  <a:srgbClr val="0000FF"/>
                </a:solidFill>
              </a:rPr>
              <a:t>, results: Phys. Rev. C85 (2012) 024901</a:t>
            </a:r>
          </a:p>
          <a:p>
            <a:endParaRPr lang="en-US" sz="2800" dirty="0"/>
          </a:p>
          <a:p>
            <a:r>
              <a:rPr lang="en-US" sz="2800" dirty="0" err="1"/>
              <a:t>Viskositeetti</a:t>
            </a:r>
            <a:r>
              <a:rPr lang="en-US" sz="2800" dirty="0"/>
              <a:t> </a:t>
            </a:r>
            <a:r>
              <a:rPr lang="en-US" sz="2800" dirty="0" err="1"/>
              <a:t>vaimentaa</a:t>
            </a:r>
            <a:r>
              <a:rPr lang="en-US" sz="2800" dirty="0"/>
              <a:t> </a:t>
            </a:r>
            <a:r>
              <a:rPr lang="en-US" sz="2800" dirty="0" err="1"/>
              <a:t>fluktuaatioita</a:t>
            </a:r>
            <a:br>
              <a:rPr lang="en-US" sz="2800" dirty="0"/>
            </a:br>
            <a:r>
              <a:rPr lang="en-US" sz="2800" dirty="0"/>
              <a:t>	</a:t>
            </a:r>
            <a:r>
              <a:rPr lang="en-US" sz="2800" dirty="0">
                <a:sym typeface="Wingdings" pitchFamily="2" charset="2"/>
              </a:rPr>
              <a:t> </a:t>
            </a:r>
            <a:r>
              <a:rPr lang="en-US" sz="2800" dirty="0" err="1">
                <a:sym typeface="Wingdings" pitchFamily="2" charset="2"/>
              </a:rPr>
              <a:t>erityisesti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suuremmat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i="1" dirty="0" err="1">
                <a:sym typeface="Wingdings" pitchFamily="2" charset="2"/>
              </a:rPr>
              <a:t>v</a:t>
            </a:r>
            <a:r>
              <a:rPr lang="en-US" sz="2800" baseline="-25000" dirty="0" err="1">
                <a:sym typeface="Wingdings" pitchFamily="2" charset="2"/>
              </a:rPr>
              <a:t>n</a:t>
            </a:r>
            <a:r>
              <a:rPr lang="en-US" sz="2800" dirty="0" err="1">
                <a:sym typeface="Wingdings" pitchFamily="2" charset="2"/>
              </a:rPr>
              <a:t>:t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pienenevät</a:t>
            </a:r>
            <a:endParaRPr lang="en-US" sz="2800" dirty="0"/>
          </a:p>
        </p:txBody>
      </p:sp>
      <p:pic>
        <p:nvPicPr>
          <p:cNvPr id="6" name="Picture 12" descr="Näyttökuva 2018-11-22 kello 12.55.27.png">
            <a:extLst>
              <a:ext uri="{FF2B5EF4-FFF2-40B4-BE49-F238E27FC236}">
                <a16:creationId xmlns:a16="http://schemas.microsoft.com/office/drawing/2014/main" id="{ECB91CB5-C096-B93E-0220-778F98C585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702" y="99390"/>
            <a:ext cx="3111131" cy="6711883"/>
          </a:xfrm>
          <a:prstGeom prst="rect">
            <a:avLst/>
          </a:prstGeom>
        </p:spPr>
      </p:pic>
      <p:sp>
        <p:nvSpPr>
          <p:cNvPr id="7" name="TextBox 13">
            <a:extLst>
              <a:ext uri="{FF2B5EF4-FFF2-40B4-BE49-F238E27FC236}">
                <a16:creationId xmlns:a16="http://schemas.microsoft.com/office/drawing/2014/main" id="{424CD815-080A-CE89-F0C7-330E0FDCAA1A}"/>
              </a:ext>
            </a:extLst>
          </p:cNvPr>
          <p:cNvSpPr txBox="1"/>
          <p:nvPr/>
        </p:nvSpPr>
        <p:spPr>
          <a:xfrm>
            <a:off x="2128905" y="4241555"/>
            <a:ext cx="4949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η</a:t>
            </a:r>
            <a:r>
              <a:rPr lang="en-US" dirty="0"/>
              <a:t>/s = 0                                                                 </a:t>
            </a:r>
            <a:r>
              <a:rPr lang="en-US" dirty="0" err="1"/>
              <a:t>η</a:t>
            </a:r>
            <a:r>
              <a:rPr lang="en-US" dirty="0"/>
              <a:t>/s &gt; 0</a:t>
            </a:r>
          </a:p>
        </p:txBody>
      </p:sp>
    </p:spTree>
    <p:extLst>
      <p:ext uri="{BB962C8B-B14F-4D97-AF65-F5344CB8AC3E}">
        <p14:creationId xmlns:p14="http://schemas.microsoft.com/office/powerpoint/2010/main" val="33622486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5AEEF986-5697-8583-1375-6A842BDD7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21</a:t>
            </a:fld>
            <a:endParaRPr lang="fi-FI"/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2EBF288F-3FDA-8B79-9A6A-476A33FD1E7D}"/>
              </a:ext>
            </a:extLst>
          </p:cNvPr>
          <p:cNvSpPr txBox="1"/>
          <p:nvPr/>
        </p:nvSpPr>
        <p:spPr>
          <a:xfrm>
            <a:off x="351166" y="160272"/>
            <a:ext cx="1140254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b="1" dirty="0"/>
              <a:t>Korkeamman kertaluokan suureet ja korrelaatiot</a:t>
            </a:r>
            <a:endParaRPr lang="fi-FI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400" dirty="0"/>
              <a:t>Virtausta luonnehtivien Fourier-kertoimien (”</a:t>
            </a:r>
            <a:r>
              <a:rPr lang="fi-FI" sz="2400" dirty="0" err="1"/>
              <a:t>flow</a:t>
            </a:r>
            <a:r>
              <a:rPr lang="fi-FI" sz="2400" dirty="0"/>
              <a:t> </a:t>
            </a:r>
            <a:r>
              <a:rPr lang="fi-FI" sz="2400" dirty="0" err="1"/>
              <a:t>coefficients</a:t>
            </a:r>
            <a:r>
              <a:rPr lang="fi-FI" sz="2400" dirty="0"/>
              <a:t>”) väliset korrelaatiot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400" dirty="0"/>
              <a:t>Erilaiset epälineaariset virtauskertoimet</a:t>
            </a:r>
          </a:p>
        </p:txBody>
      </p:sp>
      <p:pic>
        <p:nvPicPr>
          <p:cNvPr id="5" name="Picture 9" descr="Näyttökuva 2018-11-22 kello 14.36.19.png">
            <a:extLst>
              <a:ext uri="{FF2B5EF4-FFF2-40B4-BE49-F238E27FC236}">
                <a16:creationId xmlns:a16="http://schemas.microsoft.com/office/drawing/2014/main" id="{076CB2DB-7E1F-2BEF-7F8B-8CA7269A1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990" y="1921472"/>
            <a:ext cx="4860819" cy="3543755"/>
          </a:xfrm>
          <a:prstGeom prst="rect">
            <a:avLst/>
          </a:prstGeom>
        </p:spPr>
      </p:pic>
      <p:sp>
        <p:nvSpPr>
          <p:cNvPr id="6" name="Oval 11">
            <a:extLst>
              <a:ext uri="{FF2B5EF4-FFF2-40B4-BE49-F238E27FC236}">
                <a16:creationId xmlns:a16="http://schemas.microsoft.com/office/drawing/2014/main" id="{DF09ACF5-C33B-B488-D317-CCF07349208B}"/>
              </a:ext>
            </a:extLst>
          </p:cNvPr>
          <p:cNvSpPr/>
          <p:nvPr/>
        </p:nvSpPr>
        <p:spPr>
          <a:xfrm>
            <a:off x="5929345" y="5980214"/>
            <a:ext cx="602290" cy="576138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12">
            <a:extLst>
              <a:ext uri="{FF2B5EF4-FFF2-40B4-BE49-F238E27FC236}">
                <a16:creationId xmlns:a16="http://schemas.microsoft.com/office/drawing/2014/main" id="{192A9153-E3A3-A91C-AB32-53F725583ED4}"/>
              </a:ext>
            </a:extLst>
          </p:cNvPr>
          <p:cNvSpPr/>
          <p:nvPr/>
        </p:nvSpPr>
        <p:spPr>
          <a:xfrm>
            <a:off x="6047185" y="5979957"/>
            <a:ext cx="602290" cy="576138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13">
            <a:extLst>
              <a:ext uri="{FF2B5EF4-FFF2-40B4-BE49-F238E27FC236}">
                <a16:creationId xmlns:a16="http://schemas.microsoft.com/office/drawing/2014/main" id="{ECD9E3E3-619B-11D3-E2B1-743E7A4FF138}"/>
              </a:ext>
            </a:extLst>
          </p:cNvPr>
          <p:cNvSpPr/>
          <p:nvPr/>
        </p:nvSpPr>
        <p:spPr>
          <a:xfrm>
            <a:off x="9621216" y="6027862"/>
            <a:ext cx="602290" cy="576138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14">
            <a:extLst>
              <a:ext uri="{FF2B5EF4-FFF2-40B4-BE49-F238E27FC236}">
                <a16:creationId xmlns:a16="http://schemas.microsoft.com/office/drawing/2014/main" id="{32B96C25-5817-A81A-A3DA-10D52A9F8E1B}"/>
              </a:ext>
            </a:extLst>
          </p:cNvPr>
          <p:cNvSpPr/>
          <p:nvPr/>
        </p:nvSpPr>
        <p:spPr>
          <a:xfrm>
            <a:off x="10003934" y="6027862"/>
            <a:ext cx="602290" cy="576138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15">
                <a:extLst>
                  <a:ext uri="{FF2B5EF4-FFF2-40B4-BE49-F238E27FC236}">
                    <a16:creationId xmlns:a16="http://schemas.microsoft.com/office/drawing/2014/main" id="{AEE9A781-AD9E-F315-D5E6-CDCBD47601C0}"/>
                  </a:ext>
                </a:extLst>
              </p:cNvPr>
              <p:cNvSpPr txBox="1"/>
              <p:nvPr/>
            </p:nvSpPr>
            <p:spPr>
              <a:xfrm>
                <a:off x="638200" y="1952685"/>
                <a:ext cx="4111971" cy="48320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Symmetric cumulants:</a:t>
                </a:r>
              </a:p>
              <a:p>
                <a:endParaRPr lang="en-US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i-FI" sz="2000" b="0" i="1" smtClean="0">
                          <a:latin typeface="Cambria Math" panose="02040503050406030204" pitchFamily="18" charset="0"/>
                        </a:rPr>
                        <m:t>𝑆𝐶</m:t>
                      </m:r>
                      <m:d>
                        <m:dPr>
                          <m:ctrlPr>
                            <a:rPr lang="fi-FI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i-FI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fi-FI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i-FI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fi-FI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d>
                        <m:dPr>
                          <m:begChr m:val="⟨"/>
                          <m:endChr m:val="⟩"/>
                          <m:ctrlPr>
                            <a:rPr lang="fi-FI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fi-FI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d>
                        <m:dPr>
                          <m:begChr m:val="⟨"/>
                          <m:endChr m:val="⟩"/>
                          <m:ctrlPr>
                            <a:rPr lang="fi-FI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d>
                        <m:dPr>
                          <m:begChr m:val="⟨"/>
                          <m:endChr m:val="⟩"/>
                          <m:ctrlPr>
                            <a:rPr lang="fi-FI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dirty="0"/>
              </a:p>
              <a:p>
                <a:endParaRPr lang="en-US" sz="2000" dirty="0"/>
              </a:p>
              <a:p>
                <a:r>
                  <a:rPr lang="en-US" sz="2000" dirty="0" err="1"/>
                  <a:t>Hydrodynamiikan</a:t>
                </a:r>
                <a:r>
                  <a:rPr lang="en-US" sz="2000" dirty="0"/>
                  <a:t> </a:t>
                </a:r>
                <a:r>
                  <a:rPr lang="en-US" sz="2000" dirty="0" err="1"/>
                  <a:t>simulaatiot</a:t>
                </a:r>
                <a:r>
                  <a:rPr lang="en-US" sz="2000" dirty="0"/>
                  <a:t>:</a:t>
                </a:r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1600" dirty="0"/>
              </a:p>
              <a:p>
                <a:endParaRPr lang="en-US" sz="1600" dirty="0"/>
              </a:p>
              <a:p>
                <a:r>
                  <a:rPr lang="en-US" sz="1600" dirty="0"/>
                  <a:t>      </a:t>
                </a:r>
                <a:r>
                  <a:rPr lang="en-US" sz="1600" b="1" dirty="0">
                    <a:solidFill>
                      <a:srgbClr val="0000FF"/>
                    </a:solidFill>
                  </a:rPr>
                  <a:t>Phys. Rev. C93 (2016) no. 2, 024907 </a:t>
                </a:r>
              </a:p>
            </p:txBody>
          </p:sp>
        </mc:Choice>
        <mc:Fallback xmlns="">
          <p:sp>
            <p:nvSpPr>
              <p:cNvPr id="10" name="TextBox 15">
                <a:extLst>
                  <a:ext uri="{FF2B5EF4-FFF2-40B4-BE49-F238E27FC236}">
                    <a16:creationId xmlns:a16="http://schemas.microsoft.com/office/drawing/2014/main" id="{AEE9A781-AD9E-F315-D5E6-CDCBD47601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200" y="1952685"/>
                <a:ext cx="4111971" cy="4832092"/>
              </a:xfrm>
              <a:prstGeom prst="rect">
                <a:avLst/>
              </a:prstGeom>
              <a:blipFill>
                <a:blip r:embed="rId3"/>
                <a:stretch>
                  <a:fillRect l="-1632" t="-504" b="-631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8">
            <a:extLst>
              <a:ext uri="{FF2B5EF4-FFF2-40B4-BE49-F238E27FC236}">
                <a16:creationId xmlns:a16="http://schemas.microsoft.com/office/drawing/2014/main" id="{F4B1A0EE-1C18-34A3-8D81-B4D0649E0FBA}"/>
              </a:ext>
            </a:extLst>
          </p:cNvPr>
          <p:cNvSpPr txBox="1"/>
          <p:nvPr/>
        </p:nvSpPr>
        <p:spPr>
          <a:xfrm>
            <a:off x="7509728" y="1728551"/>
            <a:ext cx="31073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</a:rPr>
              <a:t>Phys. Rev. </a:t>
            </a:r>
            <a:r>
              <a:rPr lang="en-US" sz="1600" b="1" dirty="0" err="1">
                <a:solidFill>
                  <a:srgbClr val="0000FF"/>
                </a:solidFill>
              </a:rPr>
              <a:t>Lett</a:t>
            </a:r>
            <a:r>
              <a:rPr lang="en-US" sz="1600" b="1" dirty="0">
                <a:solidFill>
                  <a:srgbClr val="0000FF"/>
                </a:solidFill>
              </a:rPr>
              <a:t>. 117 (2016) 182301</a:t>
            </a:r>
          </a:p>
        </p:txBody>
      </p:sp>
      <p:sp>
        <p:nvSpPr>
          <p:cNvPr id="12" name="Oval 19">
            <a:extLst>
              <a:ext uri="{FF2B5EF4-FFF2-40B4-BE49-F238E27FC236}">
                <a16:creationId xmlns:a16="http://schemas.microsoft.com/office/drawing/2014/main" id="{BD68D2D6-9CA5-70A4-5FA0-E79BAF934DF2}"/>
              </a:ext>
            </a:extLst>
          </p:cNvPr>
          <p:cNvSpPr/>
          <p:nvPr/>
        </p:nvSpPr>
        <p:spPr>
          <a:xfrm>
            <a:off x="6287584" y="1934566"/>
            <a:ext cx="536824" cy="60581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20">
            <a:extLst>
              <a:ext uri="{FF2B5EF4-FFF2-40B4-BE49-F238E27FC236}">
                <a16:creationId xmlns:a16="http://schemas.microsoft.com/office/drawing/2014/main" id="{A79FAE23-B57C-5C26-C174-2058E067CA20}"/>
              </a:ext>
            </a:extLst>
          </p:cNvPr>
          <p:cNvSpPr txBox="1"/>
          <p:nvPr/>
        </p:nvSpPr>
        <p:spPr>
          <a:xfrm rot="20353408">
            <a:off x="5828312" y="1594122"/>
            <a:ext cx="1270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</a:rPr>
              <a:t>Tarkkuus</a:t>
            </a:r>
            <a:r>
              <a:rPr lang="en-US" b="1" dirty="0">
                <a:solidFill>
                  <a:srgbClr val="FF0000"/>
                </a:solidFill>
              </a:rPr>
              <a:t>!</a:t>
            </a:r>
          </a:p>
        </p:txBody>
      </p:sp>
      <p:pic>
        <p:nvPicPr>
          <p:cNvPr id="14" name="Picture 17" descr="Näyttökuva 2018-11-22 kello 14.45.00.png">
            <a:extLst>
              <a:ext uri="{FF2B5EF4-FFF2-40B4-BE49-F238E27FC236}">
                <a16:creationId xmlns:a16="http://schemas.microsoft.com/office/drawing/2014/main" id="{AC04FE1D-BDF2-218C-06DE-C4477F6E5F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95" y="3693348"/>
            <a:ext cx="3477970" cy="266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7914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F1E095C6-CFE1-10DF-89CB-40025127C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22</a:t>
            </a:fld>
            <a:endParaRPr lang="fi-FI"/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DF19B633-7E39-68FE-24F1-7D80F02C6C12}"/>
              </a:ext>
            </a:extLst>
          </p:cNvPr>
          <p:cNvSpPr txBox="1"/>
          <p:nvPr/>
        </p:nvSpPr>
        <p:spPr>
          <a:xfrm>
            <a:off x="879900" y="431800"/>
            <a:ext cx="91023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b="1" dirty="0"/>
              <a:t>Jettien energiahäviöt aineessa – </a:t>
            </a:r>
            <a:r>
              <a:rPr lang="fi-FI" sz="3200" b="1" dirty="0" err="1"/>
              <a:t>QGP:n</a:t>
            </a:r>
            <a:r>
              <a:rPr lang="fi-FI" sz="3200" b="1" dirty="0"/>
              <a:t> tomografiaa:</a:t>
            </a:r>
          </a:p>
        </p:txBody>
      </p:sp>
      <p:pic>
        <p:nvPicPr>
          <p:cNvPr id="5" name="Kuva 4">
            <a:extLst>
              <a:ext uri="{FF2B5EF4-FFF2-40B4-BE49-F238E27FC236}">
                <a16:creationId xmlns:a16="http://schemas.microsoft.com/office/drawing/2014/main" id="{64DCCC7B-F873-E2D0-681E-347FD1C0B7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0100" y="1329087"/>
            <a:ext cx="5511800" cy="471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0778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E16366DF-A515-A944-11FE-D60896231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23</a:t>
            </a:fld>
            <a:endParaRPr lang="fi-FI"/>
          </a:p>
        </p:txBody>
      </p:sp>
      <p:pic>
        <p:nvPicPr>
          <p:cNvPr id="4" name="Picture 5" descr="Näyttökuva 2017-12-7 kello 14.46.51.png">
            <a:extLst>
              <a:ext uri="{FF2B5EF4-FFF2-40B4-BE49-F238E27FC236}">
                <a16:creationId xmlns:a16="http://schemas.microsoft.com/office/drawing/2014/main" id="{C19B5E6C-058A-82D7-0ADB-77F5487C8B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37" y="2388200"/>
            <a:ext cx="5409363" cy="3999882"/>
          </a:xfrm>
          <a:prstGeom prst="rect">
            <a:avLst/>
          </a:prstGeom>
        </p:spPr>
      </p:pic>
      <p:pic>
        <p:nvPicPr>
          <p:cNvPr id="5" name="Picture 5" descr="nisius_fig01.png">
            <a:extLst>
              <a:ext uri="{FF2B5EF4-FFF2-40B4-BE49-F238E27FC236}">
                <a16:creationId xmlns:a16="http://schemas.microsoft.com/office/drawing/2014/main" id="{7C71B74C-EFC7-8FEE-EED9-FA6CEFA7BE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756" y="2603500"/>
            <a:ext cx="6044418" cy="3542700"/>
          </a:xfrm>
          <a:prstGeom prst="rect">
            <a:avLst/>
          </a:prstGeom>
        </p:spPr>
      </p:pic>
      <p:sp>
        <p:nvSpPr>
          <p:cNvPr id="6" name="Tekstiruutu 5">
            <a:extLst>
              <a:ext uri="{FF2B5EF4-FFF2-40B4-BE49-F238E27FC236}">
                <a16:creationId xmlns:a16="http://schemas.microsoft.com/office/drawing/2014/main" id="{CAD6CF7A-1357-546D-46AE-036FE0342E13}"/>
              </a:ext>
            </a:extLst>
          </p:cNvPr>
          <p:cNvSpPr txBox="1"/>
          <p:nvPr/>
        </p:nvSpPr>
        <p:spPr>
          <a:xfrm>
            <a:off x="322863" y="98425"/>
            <a:ext cx="1170025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/>
              <a:t>Liikemäärän säilyminen: suurienerginen kvarkki tai gluoni </a:t>
            </a:r>
            <a:r>
              <a:rPr lang="fi-FI" sz="2400" dirty="0" err="1"/>
              <a:t>hadronisoituu</a:t>
            </a:r>
            <a:br>
              <a:rPr lang="fi-FI" sz="2400" dirty="0"/>
            </a:br>
            <a:r>
              <a:rPr lang="fi-FI" sz="2400" dirty="0"/>
              <a:t>   </a:t>
            </a:r>
            <a:r>
              <a:rPr lang="fi-FI" sz="2400" dirty="0">
                <a:sym typeface="Wingdings" pitchFamily="2" charset="2"/>
              </a:rPr>
              <a:t> syntyneiden hadronien täytyy kantaa alkuperäisen kvarkin tai gluonin liikemäärä</a:t>
            </a:r>
            <a:br>
              <a:rPr lang="fi-FI" sz="2400" dirty="0">
                <a:sym typeface="Wingdings" pitchFamily="2" charset="2"/>
              </a:rPr>
            </a:br>
            <a:r>
              <a:rPr lang="fi-FI" sz="2400" dirty="0">
                <a:sym typeface="Wingdings" pitchFamily="2" charset="2"/>
              </a:rPr>
              <a:t>    mitataan </a:t>
            </a:r>
            <a:r>
              <a:rPr lang="fi-FI" sz="2400" dirty="0" err="1">
                <a:sym typeface="Wingdings" pitchFamily="2" charset="2"/>
              </a:rPr>
              <a:t>kollimoitu</a:t>
            </a:r>
            <a:r>
              <a:rPr lang="fi-FI" sz="2400" dirty="0">
                <a:sym typeface="Wingdings" pitchFamily="2" charset="2"/>
              </a:rPr>
              <a:t> hiukkassuihku, jota kutsutaan </a:t>
            </a:r>
            <a:r>
              <a:rPr lang="fi-FI" sz="2400" b="1" dirty="0">
                <a:solidFill>
                  <a:srgbClr val="0070C0"/>
                </a:solidFill>
                <a:sym typeface="Wingdings" pitchFamily="2" charset="2"/>
              </a:rPr>
              <a:t>jetiksi</a:t>
            </a:r>
            <a:r>
              <a:rPr lang="fi-FI" sz="2400" dirty="0">
                <a:sym typeface="Wingdings" pitchFamily="2" charset="2"/>
              </a:rPr>
              <a:t> </a:t>
            </a:r>
          </a:p>
          <a:p>
            <a:endParaRPr lang="fi-FI" sz="2400" dirty="0">
              <a:sym typeface="Wingdings" pitchFamily="2" charset="2"/>
            </a:endParaRPr>
          </a:p>
          <a:p>
            <a:r>
              <a:rPr lang="fi-FI" sz="2400" dirty="0">
                <a:sym typeface="Wingdings" pitchFamily="2" charset="2"/>
              </a:rPr>
              <a:t>Jettejä rekonstruoidaan erilaisilla algoritmeilla, jotka päättävät mitkä lopputilan </a:t>
            </a:r>
          </a:p>
          <a:p>
            <a:r>
              <a:rPr lang="fi-FI" sz="2400" dirty="0">
                <a:sym typeface="Wingdings" pitchFamily="2" charset="2"/>
              </a:rPr>
              <a:t>hiukkaset kuuluvat syntyneeseen ”jettiin”</a:t>
            </a:r>
            <a:endParaRPr lang="fi-FI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4306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Tekstiruutu 2"/>
          <p:cNvSpPr/>
          <p:nvPr/>
        </p:nvSpPr>
        <p:spPr>
          <a:xfrm>
            <a:off x="1739880" y="181800"/>
            <a:ext cx="4439911" cy="52176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800" b="1" strike="noStrike" spc="-1" dirty="0" err="1">
                <a:solidFill>
                  <a:srgbClr val="000000"/>
                </a:solidFill>
                <a:latin typeface="Calibri"/>
              </a:rPr>
              <a:t>Ydinmodifikaatiokerroin</a:t>
            </a:r>
            <a:r>
              <a:rPr lang="en-GB" sz="2800" b="1" strike="noStrike" spc="-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GB" sz="2800" b="1" i="1" strike="noStrike" spc="-1" dirty="0">
                <a:solidFill>
                  <a:srgbClr val="000000"/>
                </a:solidFill>
                <a:latin typeface="Calibri"/>
              </a:rPr>
              <a:t>R</a:t>
            </a:r>
            <a:r>
              <a:rPr lang="en-GB" sz="2800" b="1" strike="noStrike" spc="-1" baseline="-25000" dirty="0">
                <a:solidFill>
                  <a:srgbClr val="000000"/>
                </a:solidFill>
                <a:latin typeface="Calibri"/>
              </a:rPr>
              <a:t>AA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344" name="Tekstiruutu 3"/>
          <p:cNvSpPr/>
          <p:nvPr/>
        </p:nvSpPr>
        <p:spPr>
          <a:xfrm>
            <a:off x="468086" y="2100456"/>
            <a:ext cx="6456696" cy="267620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endParaRPr lang="en-US" sz="2400" b="0" strike="noStrike" spc="-1" dirty="0">
              <a:latin typeface="+mj-lt"/>
            </a:endParaRPr>
          </a:p>
          <a:p>
            <a:pPr>
              <a:lnSpc>
                <a:spcPct val="100000"/>
              </a:lnSpc>
              <a:buNone/>
            </a:pPr>
            <a:endParaRPr lang="en-US" sz="2400" b="0" strike="noStrike" spc="-1" dirty="0">
              <a:latin typeface="+mj-lt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spc="-1" dirty="0" err="1">
                <a:solidFill>
                  <a:srgbClr val="000000"/>
                </a:solidFill>
                <a:latin typeface="+mj-lt"/>
              </a:rPr>
              <a:t>Mikäli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b="0" i="1" strike="noStrike" spc="-1" dirty="0">
                <a:solidFill>
                  <a:srgbClr val="000000"/>
                </a:solidFill>
                <a:latin typeface="+mj-lt"/>
              </a:rPr>
              <a:t>R</a:t>
            </a:r>
            <a:r>
              <a:rPr lang="en-GB" sz="2400" b="0" i="1" strike="noStrike" spc="-1" baseline="-25000" dirty="0">
                <a:solidFill>
                  <a:srgbClr val="000000"/>
                </a:solidFill>
                <a:latin typeface="+mj-lt"/>
              </a:rPr>
              <a:t>AA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 = 1,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+mj-lt"/>
              </a:rPr>
              <a:t>niin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b="0" i="1" strike="noStrike" spc="-1" dirty="0">
                <a:solidFill>
                  <a:srgbClr val="000000"/>
                </a:solidFill>
                <a:latin typeface="+mj-lt"/>
              </a:rPr>
              <a:t>AA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 –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+mj-lt"/>
              </a:rPr>
              <a:t>törmäys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+mj-lt"/>
              </a:rPr>
              <a:t>vastaa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spc="-1" dirty="0" err="1">
                <a:solidFill>
                  <a:srgbClr val="000000"/>
                </a:solidFill>
                <a:latin typeface="+mj-lt"/>
              </a:rPr>
              <a:t>yhtä</a:t>
            </a:r>
            <a:r>
              <a:rPr lang="en-GB" sz="2400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spc="-1" dirty="0" err="1">
                <a:solidFill>
                  <a:srgbClr val="000000"/>
                </a:solidFill>
                <a:latin typeface="+mj-lt"/>
              </a:rPr>
              <a:t>monta</a:t>
            </a:r>
            <a:r>
              <a:rPr lang="en-GB" sz="2400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pp –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+mj-lt"/>
              </a:rPr>
              <a:t>törmäystä</a:t>
            </a:r>
            <a:endParaRPr lang="en-US" sz="2400" b="0" strike="noStrike" spc="-1" dirty="0">
              <a:latin typeface="+mj-lt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 err="1">
                <a:solidFill>
                  <a:srgbClr val="000000"/>
                </a:solidFill>
                <a:latin typeface="+mj-lt"/>
              </a:rPr>
              <a:t>Nähdään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+mj-lt"/>
              </a:rPr>
              <a:t>ettei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+mj-lt"/>
              </a:rPr>
              <a:t>pidä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+mj-lt"/>
              </a:rPr>
              <a:t>paikkansa</a:t>
            </a:r>
            <a:r>
              <a:rPr lang="en-GB" sz="2400" spc="-1" dirty="0">
                <a:solidFill>
                  <a:srgbClr val="000000"/>
                </a:solidFill>
                <a:latin typeface="+mj-lt"/>
              </a:rPr>
              <a:t>,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spc="-1" dirty="0" err="1">
                <a:solidFill>
                  <a:srgbClr val="000000"/>
                </a:solidFill>
                <a:latin typeface="+mj-lt"/>
              </a:rPr>
              <a:t>korkeen</a:t>
            </a:r>
            <a:r>
              <a:rPr lang="en-GB" sz="2400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spc="-1" dirty="0" err="1">
                <a:solidFill>
                  <a:srgbClr val="000000"/>
                </a:solidFill>
                <a:latin typeface="+mj-lt"/>
              </a:rPr>
              <a:t>liikemäärän</a:t>
            </a:r>
            <a:r>
              <a:rPr lang="en-GB" sz="2400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spc="-1" dirty="0" err="1">
                <a:solidFill>
                  <a:srgbClr val="000000"/>
                </a:solidFill>
                <a:latin typeface="+mj-lt"/>
              </a:rPr>
              <a:t>hadronit</a:t>
            </a:r>
            <a:r>
              <a:rPr lang="en-GB" sz="2400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spc="-1" dirty="0" err="1">
                <a:solidFill>
                  <a:srgbClr val="000000"/>
                </a:solidFill>
                <a:latin typeface="+mj-lt"/>
              </a:rPr>
              <a:t>tukahtunut</a:t>
            </a:r>
            <a:br>
              <a:rPr sz="2400" dirty="0">
                <a:latin typeface="+mj-lt"/>
              </a:rPr>
            </a:b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	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+mj-lt"/>
              </a:rPr>
              <a:t>energiahäviöitä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+mj-lt"/>
              </a:rPr>
              <a:t>väliaineessa</a:t>
            </a:r>
            <a:endParaRPr lang="en-US" sz="2400" b="0" strike="noStrike" spc="-1" dirty="0">
              <a:latin typeface="+mj-lt"/>
            </a:endParaRPr>
          </a:p>
        </p:txBody>
      </p:sp>
      <p:sp>
        <p:nvSpPr>
          <p:cNvPr id="346" name="Suora nuoliyhdysviiva 8"/>
          <p:cNvSpPr/>
          <p:nvPr/>
        </p:nvSpPr>
        <p:spPr>
          <a:xfrm>
            <a:off x="6012751" y="2033939"/>
            <a:ext cx="12211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4472C4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347" name="Tekstiruutu 10"/>
          <p:cNvSpPr/>
          <p:nvPr/>
        </p:nvSpPr>
        <p:spPr>
          <a:xfrm>
            <a:off x="4765589" y="1710164"/>
            <a:ext cx="1334638" cy="70643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000" spc="-1" dirty="0">
                <a:solidFill>
                  <a:srgbClr val="000000"/>
                </a:solidFill>
                <a:latin typeface="+mj-lt"/>
              </a:rPr>
              <a:t>Ei</a:t>
            </a:r>
            <a:r>
              <a:rPr lang="en-GB" sz="2000" b="0" strike="noStrike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+mj-lt"/>
              </a:rPr>
              <a:t>ytimien</a:t>
            </a:r>
            <a:endParaRPr lang="en-GB" sz="2000" spc="-1" dirty="0">
              <a:solidFill>
                <a:srgbClr val="000000"/>
              </a:solidFill>
              <a:latin typeface="+mj-lt"/>
            </a:endParaRPr>
          </a:p>
          <a:p>
            <a:pPr>
              <a:lnSpc>
                <a:spcPct val="100000"/>
              </a:lnSpc>
              <a:buNone/>
            </a:pPr>
            <a:r>
              <a:rPr lang="en-GB" sz="2000" spc="-1" dirty="0" err="1">
                <a:solidFill>
                  <a:srgbClr val="000000"/>
                </a:solidFill>
                <a:latin typeface="+mj-lt"/>
              </a:rPr>
              <a:t>vaikutusta</a:t>
            </a:r>
            <a:endParaRPr lang="en-US" sz="2000" b="0" strike="noStrike" spc="-1" dirty="0">
              <a:latin typeface="+mj-lt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7348455-40A1-44AB-A479-2AAAD590128E}" type="slidenum">
              <a:rPr/>
              <a:t>24</a:t>
            </a:fld>
            <a:endParaRPr/>
          </a:p>
        </p:txBody>
      </p:sp>
      <p:pic>
        <p:nvPicPr>
          <p:cNvPr id="8" name="Picture 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32701526-9888-A480-60FE-3F773C500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797" y="361461"/>
            <a:ext cx="4212999" cy="4164819"/>
          </a:xfrm>
          <a:prstGeom prst="rect">
            <a:avLst/>
          </a:prstGeom>
        </p:spPr>
      </p:pic>
      <p:sp>
        <p:nvSpPr>
          <p:cNvPr id="348" name="Suora nuoliyhdysviiva 12"/>
          <p:cNvSpPr/>
          <p:nvPr/>
        </p:nvSpPr>
        <p:spPr>
          <a:xfrm>
            <a:off x="8513092" y="2100456"/>
            <a:ext cx="45719" cy="162976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492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349" name="Tekstiruutu 13"/>
          <p:cNvSpPr/>
          <p:nvPr/>
        </p:nvSpPr>
        <p:spPr>
          <a:xfrm>
            <a:off x="8610480" y="2703554"/>
            <a:ext cx="77076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800" b="1" strike="noStrike" spc="-1" dirty="0">
                <a:solidFill>
                  <a:srgbClr val="FF0000"/>
                </a:solidFill>
                <a:latin typeface="Calibri"/>
              </a:rPr>
              <a:t>Factor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GB" sz="1800" b="1" strike="noStrike" spc="-1" dirty="0">
                <a:solidFill>
                  <a:srgbClr val="FF0000"/>
                </a:solidFill>
                <a:latin typeface="Calibri"/>
              </a:rPr>
              <a:t>~ 5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E0B5BF-8F9A-10A4-D022-4A03314213ED}"/>
              </a:ext>
            </a:extLst>
          </p:cNvPr>
          <p:cNvSpPr txBox="1"/>
          <p:nvPr/>
        </p:nvSpPr>
        <p:spPr>
          <a:xfrm>
            <a:off x="7777672" y="5256734"/>
            <a:ext cx="2650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u="none" strike="noStrike" dirty="0">
                <a:solidFill>
                  <a:srgbClr val="0050B3"/>
                </a:solidFill>
                <a:effectLst/>
                <a:highlight>
                  <a:srgbClr val="FFFFFF"/>
                </a:highlight>
                <a:latin typeface="-apple-system"/>
                <a:hlinkClick r:id="rId3"/>
              </a:rPr>
              <a:t>JHEP11(2018)013</a:t>
            </a:r>
            <a:endParaRPr lang="en-FI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Rectangle 9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pic>
        <p:nvPicPr>
          <p:cNvPr id="355" name="Kuva 4" descr="Kuva, joka sisältää kohteen teksti, kuvakaappaus, viiva, Fontti&#10;&#10;Kuvaus luotu automaattisesti"/>
          <p:cNvPicPr/>
          <p:nvPr/>
        </p:nvPicPr>
        <p:blipFill>
          <a:blip r:embed="rId2"/>
          <a:stretch/>
        </p:blipFill>
        <p:spPr>
          <a:xfrm>
            <a:off x="284400" y="56880"/>
            <a:ext cx="11579040" cy="6715800"/>
          </a:xfrm>
          <a:prstGeom prst="rect">
            <a:avLst/>
          </a:prstGeom>
          <a:ln w="0">
            <a:noFill/>
          </a:ln>
        </p:spPr>
      </p:pic>
      <p:sp>
        <p:nvSpPr>
          <p:cNvPr id="356" name="Freeform: Shape 11"/>
          <p:cNvSpPr/>
          <p:nvPr/>
        </p:nvSpPr>
        <p:spPr>
          <a:xfrm flipH="1">
            <a:off x="10207800" y="0"/>
            <a:ext cx="1983240" cy="6857640"/>
          </a:xfrm>
          <a:custGeom>
            <a:avLst/>
            <a:gdLst/>
            <a:ahLst/>
            <a:cxnLst/>
            <a:rect l="l" t="t" r="r" b="b"/>
            <a:pathLst>
              <a:path w="1983504" h="6858000">
                <a:moveTo>
                  <a:pt x="0" y="0"/>
                </a:moveTo>
                <a:lnTo>
                  <a:pt x="1376658" y="0"/>
                </a:lnTo>
                <a:cubicBezTo>
                  <a:pt x="1482328" y="35571"/>
                  <a:pt x="1584980" y="78255"/>
                  <a:pt x="1690650" y="110269"/>
                </a:cubicBezTo>
                <a:cubicBezTo>
                  <a:pt x="1675553" y="145839"/>
                  <a:pt x="1660458" y="138725"/>
                  <a:pt x="1645361" y="135168"/>
                </a:cubicBezTo>
                <a:cubicBezTo>
                  <a:pt x="1554788" y="120941"/>
                  <a:pt x="1461194" y="110269"/>
                  <a:pt x="1373640" y="71141"/>
                </a:cubicBezTo>
                <a:cubicBezTo>
                  <a:pt x="1352504" y="64027"/>
                  <a:pt x="1328352" y="64027"/>
                  <a:pt x="1319295" y="88927"/>
                </a:cubicBezTo>
                <a:cubicBezTo>
                  <a:pt x="1304199" y="124497"/>
                  <a:pt x="1325332" y="145839"/>
                  <a:pt x="1346468" y="163625"/>
                </a:cubicBezTo>
                <a:cubicBezTo>
                  <a:pt x="1382696" y="195638"/>
                  <a:pt x="1424964" y="188525"/>
                  <a:pt x="1464213" y="192082"/>
                </a:cubicBezTo>
                <a:cubicBezTo>
                  <a:pt x="1572902" y="209867"/>
                  <a:pt x="1624228" y="259665"/>
                  <a:pt x="1648381" y="373491"/>
                </a:cubicBezTo>
                <a:cubicBezTo>
                  <a:pt x="1554788" y="327250"/>
                  <a:pt x="1461194" y="384162"/>
                  <a:pt x="1370620" y="352148"/>
                </a:cubicBezTo>
                <a:cubicBezTo>
                  <a:pt x="1346468" y="345034"/>
                  <a:pt x="1310237" y="355706"/>
                  <a:pt x="1322314" y="394834"/>
                </a:cubicBezTo>
                <a:cubicBezTo>
                  <a:pt x="1334390" y="430405"/>
                  <a:pt x="1373640" y="458860"/>
                  <a:pt x="1304199" y="451747"/>
                </a:cubicBezTo>
                <a:cubicBezTo>
                  <a:pt x="1252873" y="448189"/>
                  <a:pt x="1237778" y="405504"/>
                  <a:pt x="1222682" y="359262"/>
                </a:cubicBezTo>
                <a:cubicBezTo>
                  <a:pt x="1210606" y="334364"/>
                  <a:pt x="1177395" y="320135"/>
                  <a:pt x="1153242" y="334364"/>
                </a:cubicBezTo>
                <a:cubicBezTo>
                  <a:pt x="1123051" y="348592"/>
                  <a:pt x="1132108" y="387720"/>
                  <a:pt x="1132108" y="416176"/>
                </a:cubicBezTo>
                <a:cubicBezTo>
                  <a:pt x="1129088" y="469532"/>
                  <a:pt x="1153242" y="494431"/>
                  <a:pt x="1195509" y="505101"/>
                </a:cubicBezTo>
                <a:cubicBezTo>
                  <a:pt x="1246836" y="519330"/>
                  <a:pt x="1298160" y="537116"/>
                  <a:pt x="1364582" y="558458"/>
                </a:cubicBezTo>
                <a:cubicBezTo>
                  <a:pt x="1292122" y="594028"/>
                  <a:pt x="1237778" y="586915"/>
                  <a:pt x="1183434" y="558458"/>
                </a:cubicBezTo>
                <a:cubicBezTo>
                  <a:pt x="1117012" y="526444"/>
                  <a:pt x="1029458" y="483759"/>
                  <a:pt x="975114" y="522887"/>
                </a:cubicBezTo>
                <a:cubicBezTo>
                  <a:pt x="893597" y="579800"/>
                  <a:pt x="827176" y="544229"/>
                  <a:pt x="754716" y="533558"/>
                </a:cubicBezTo>
                <a:cubicBezTo>
                  <a:pt x="603758" y="512216"/>
                  <a:pt x="697352" y="480203"/>
                  <a:pt x="546395" y="462417"/>
                </a:cubicBezTo>
                <a:cubicBezTo>
                  <a:pt x="486012" y="455303"/>
                  <a:pt x="422610" y="426847"/>
                  <a:pt x="335056" y="465975"/>
                </a:cubicBezTo>
                <a:cubicBezTo>
                  <a:pt x="730563" y="672284"/>
                  <a:pt x="917750" y="658055"/>
                  <a:pt x="1270988" y="910606"/>
                </a:cubicBezTo>
                <a:cubicBezTo>
                  <a:pt x="1255893" y="935506"/>
                  <a:pt x="1240798" y="924835"/>
                  <a:pt x="1225701" y="921277"/>
                </a:cubicBezTo>
                <a:cubicBezTo>
                  <a:pt x="1201548" y="917720"/>
                  <a:pt x="1171356" y="903491"/>
                  <a:pt x="1165318" y="949734"/>
                </a:cubicBezTo>
                <a:cubicBezTo>
                  <a:pt x="1162298" y="985305"/>
                  <a:pt x="1180415" y="1003089"/>
                  <a:pt x="1210606" y="1006647"/>
                </a:cubicBezTo>
                <a:cubicBezTo>
                  <a:pt x="1298160" y="1020875"/>
                  <a:pt x="1376658" y="1070674"/>
                  <a:pt x="1455156" y="1113358"/>
                </a:cubicBezTo>
                <a:cubicBezTo>
                  <a:pt x="1491385" y="1131144"/>
                  <a:pt x="1530634" y="1156043"/>
                  <a:pt x="1515538" y="1220069"/>
                </a:cubicBezTo>
                <a:cubicBezTo>
                  <a:pt x="1485348" y="1237855"/>
                  <a:pt x="1464213" y="1212955"/>
                  <a:pt x="1440060" y="1209399"/>
                </a:cubicBezTo>
                <a:cubicBezTo>
                  <a:pt x="1415907" y="1205842"/>
                  <a:pt x="1358543" y="1220069"/>
                  <a:pt x="1373640" y="1230741"/>
                </a:cubicBezTo>
                <a:cubicBezTo>
                  <a:pt x="1443080" y="1269868"/>
                  <a:pt x="1316276" y="1365909"/>
                  <a:pt x="1400810" y="1365909"/>
                </a:cubicBezTo>
                <a:cubicBezTo>
                  <a:pt x="1539691" y="1365909"/>
                  <a:pt x="1615170" y="1536647"/>
                  <a:pt x="1748012" y="1540204"/>
                </a:cubicBezTo>
                <a:cubicBezTo>
                  <a:pt x="1769146" y="1540204"/>
                  <a:pt x="1778203" y="1572219"/>
                  <a:pt x="1778203" y="1597117"/>
                </a:cubicBezTo>
                <a:cubicBezTo>
                  <a:pt x="1778203" y="1629132"/>
                  <a:pt x="1757070" y="1632688"/>
                  <a:pt x="1735936" y="1636245"/>
                </a:cubicBezTo>
                <a:cubicBezTo>
                  <a:pt x="1702725" y="1639802"/>
                  <a:pt x="1666496" y="1597117"/>
                  <a:pt x="1624228" y="1657587"/>
                </a:cubicBezTo>
                <a:cubicBezTo>
                  <a:pt x="1702725" y="1693158"/>
                  <a:pt x="1784242" y="1728729"/>
                  <a:pt x="1781223" y="1849668"/>
                </a:cubicBezTo>
                <a:cubicBezTo>
                  <a:pt x="1781223" y="1881683"/>
                  <a:pt x="1814434" y="1895910"/>
                  <a:pt x="1838587" y="1903025"/>
                </a:cubicBezTo>
                <a:cubicBezTo>
                  <a:pt x="1880854" y="1917252"/>
                  <a:pt x="1914065" y="1938595"/>
                  <a:pt x="1938218" y="1984836"/>
                </a:cubicBezTo>
                <a:cubicBezTo>
                  <a:pt x="1938218" y="1995507"/>
                  <a:pt x="1938218" y="2002622"/>
                  <a:pt x="1938218" y="2013292"/>
                </a:cubicBezTo>
                <a:cubicBezTo>
                  <a:pt x="1932180" y="2123562"/>
                  <a:pt x="1871798" y="2120004"/>
                  <a:pt x="1805376" y="2102219"/>
                </a:cubicBezTo>
                <a:cubicBezTo>
                  <a:pt x="1726878" y="2080877"/>
                  <a:pt x="1648381" y="2038192"/>
                  <a:pt x="1563844" y="2077320"/>
                </a:cubicBezTo>
                <a:cubicBezTo>
                  <a:pt x="1681592" y="2130676"/>
                  <a:pt x="1811414" y="2134233"/>
                  <a:pt x="1920104" y="2208931"/>
                </a:cubicBezTo>
                <a:cubicBezTo>
                  <a:pt x="1515538" y="2223159"/>
                  <a:pt x="1159280" y="1984836"/>
                  <a:pt x="766792" y="1892353"/>
                </a:cubicBezTo>
                <a:cubicBezTo>
                  <a:pt x="778869" y="1952823"/>
                  <a:pt x="812080" y="1967051"/>
                  <a:pt x="839252" y="1974165"/>
                </a:cubicBezTo>
                <a:cubicBezTo>
                  <a:pt x="984170" y="2020407"/>
                  <a:pt x="1110974" y="2112891"/>
                  <a:pt x="1243816" y="2191146"/>
                </a:cubicBezTo>
                <a:cubicBezTo>
                  <a:pt x="1298160" y="2223159"/>
                  <a:pt x="1337410" y="2258731"/>
                  <a:pt x="1358543" y="2326314"/>
                </a:cubicBezTo>
                <a:cubicBezTo>
                  <a:pt x="1376658" y="2390340"/>
                  <a:pt x="1412888" y="2418796"/>
                  <a:pt x="1479310" y="2401012"/>
                </a:cubicBezTo>
                <a:cubicBezTo>
                  <a:pt x="1533654" y="2386784"/>
                  <a:pt x="1591018" y="2393898"/>
                  <a:pt x="1648381" y="2401012"/>
                </a:cubicBezTo>
                <a:cubicBezTo>
                  <a:pt x="1711782" y="2408126"/>
                  <a:pt x="1784242" y="2479267"/>
                  <a:pt x="1769146" y="2518395"/>
                </a:cubicBezTo>
                <a:cubicBezTo>
                  <a:pt x="1738956" y="2582422"/>
                  <a:pt x="1687630" y="2550408"/>
                  <a:pt x="1645361" y="2543294"/>
                </a:cubicBezTo>
                <a:cubicBezTo>
                  <a:pt x="1594036" y="2536181"/>
                  <a:pt x="1500444" y="2518395"/>
                  <a:pt x="1500444" y="2525509"/>
                </a:cubicBezTo>
                <a:cubicBezTo>
                  <a:pt x="1467232" y="2685576"/>
                  <a:pt x="1391754" y="2564636"/>
                  <a:pt x="1337410" y="2564636"/>
                </a:cubicBezTo>
                <a:cubicBezTo>
                  <a:pt x="1286084" y="2564636"/>
                  <a:pt x="1234759" y="2546851"/>
                  <a:pt x="1186452" y="2532623"/>
                </a:cubicBezTo>
                <a:cubicBezTo>
                  <a:pt x="1123051" y="2514837"/>
                  <a:pt x="1065688" y="2546851"/>
                  <a:pt x="1005304" y="2553965"/>
                </a:cubicBezTo>
                <a:cubicBezTo>
                  <a:pt x="950960" y="2561080"/>
                  <a:pt x="981150" y="2653563"/>
                  <a:pt x="947940" y="2692689"/>
                </a:cubicBezTo>
                <a:cubicBezTo>
                  <a:pt x="941903" y="2703362"/>
                  <a:pt x="935864" y="2703362"/>
                  <a:pt x="929826" y="2703362"/>
                </a:cubicBezTo>
                <a:cubicBezTo>
                  <a:pt x="911711" y="2980812"/>
                  <a:pt x="594701" y="2913227"/>
                  <a:pt x="594701" y="2923898"/>
                </a:cubicBezTo>
                <a:cubicBezTo>
                  <a:pt x="567529" y="2941684"/>
                  <a:pt x="534318" y="2899000"/>
                  <a:pt x="501108" y="2941684"/>
                </a:cubicBezTo>
                <a:cubicBezTo>
                  <a:pt x="643007" y="3137322"/>
                  <a:pt x="860386" y="3183563"/>
                  <a:pt x="1053610" y="3329402"/>
                </a:cubicBezTo>
                <a:cubicBezTo>
                  <a:pt x="893597" y="3379202"/>
                  <a:pt x="800002" y="3208463"/>
                  <a:pt x="682256" y="3229805"/>
                </a:cubicBezTo>
                <a:cubicBezTo>
                  <a:pt x="624893" y="3283162"/>
                  <a:pt x="796984" y="3368530"/>
                  <a:pt x="630932" y="3393429"/>
                </a:cubicBezTo>
                <a:cubicBezTo>
                  <a:pt x="703390" y="3439672"/>
                  <a:pt x="754716" y="3485914"/>
                  <a:pt x="806041" y="3539269"/>
                </a:cubicBezTo>
                <a:cubicBezTo>
                  <a:pt x="893597" y="3635309"/>
                  <a:pt x="911711" y="3699337"/>
                  <a:pt x="869444" y="3827390"/>
                </a:cubicBezTo>
                <a:cubicBezTo>
                  <a:pt x="842270" y="3912759"/>
                  <a:pt x="803022" y="3991015"/>
                  <a:pt x="839252" y="4090612"/>
                </a:cubicBezTo>
                <a:cubicBezTo>
                  <a:pt x="863405" y="4158196"/>
                  <a:pt x="854347" y="4204438"/>
                  <a:pt x="763774" y="4172424"/>
                </a:cubicBezTo>
                <a:cubicBezTo>
                  <a:pt x="667160" y="4140411"/>
                  <a:pt x="630932" y="4200882"/>
                  <a:pt x="655085" y="4321821"/>
                </a:cubicBezTo>
                <a:cubicBezTo>
                  <a:pt x="670179" y="4400076"/>
                  <a:pt x="655085" y="4424975"/>
                  <a:pt x="588662" y="4414305"/>
                </a:cubicBezTo>
                <a:cubicBezTo>
                  <a:pt x="516204" y="4403633"/>
                  <a:pt x="446764" y="4353835"/>
                  <a:pt x="356189" y="4378734"/>
                </a:cubicBezTo>
                <a:cubicBezTo>
                  <a:pt x="428648" y="4521016"/>
                  <a:pt x="582626" y="4478331"/>
                  <a:pt x="667160" y="4613499"/>
                </a:cubicBezTo>
                <a:cubicBezTo>
                  <a:pt x="567529" y="4613499"/>
                  <a:pt x="489031" y="4613499"/>
                  <a:pt x="416573" y="4585042"/>
                </a:cubicBezTo>
                <a:cubicBezTo>
                  <a:pt x="386381" y="4574373"/>
                  <a:pt x="353170" y="4560144"/>
                  <a:pt x="335056" y="4602828"/>
                </a:cubicBezTo>
                <a:cubicBezTo>
                  <a:pt x="313920" y="4652628"/>
                  <a:pt x="356189" y="4670412"/>
                  <a:pt x="380342" y="4677526"/>
                </a:cubicBezTo>
                <a:cubicBezTo>
                  <a:pt x="449784" y="4702425"/>
                  <a:pt x="504126" y="4759339"/>
                  <a:pt x="564510" y="4805580"/>
                </a:cubicBezTo>
                <a:cubicBezTo>
                  <a:pt x="694332" y="4905177"/>
                  <a:pt x="836233" y="4990547"/>
                  <a:pt x="944922" y="5154171"/>
                </a:cubicBezTo>
                <a:cubicBezTo>
                  <a:pt x="809060" y="5111487"/>
                  <a:pt x="706410" y="5011889"/>
                  <a:pt x="576586" y="4994104"/>
                </a:cubicBezTo>
                <a:cubicBezTo>
                  <a:pt x="688296" y="5143500"/>
                  <a:pt x="830194" y="5243097"/>
                  <a:pt x="963036" y="5353367"/>
                </a:cubicBezTo>
                <a:cubicBezTo>
                  <a:pt x="1002286" y="5385379"/>
                  <a:pt x="1041534" y="5406721"/>
                  <a:pt x="1047572" y="5474306"/>
                </a:cubicBezTo>
                <a:cubicBezTo>
                  <a:pt x="1065688" y="5605917"/>
                  <a:pt x="1113992" y="5712629"/>
                  <a:pt x="1222682" y="5769542"/>
                </a:cubicBezTo>
                <a:cubicBezTo>
                  <a:pt x="1222682" y="5769542"/>
                  <a:pt x="1216644" y="5790884"/>
                  <a:pt x="1213626" y="5801555"/>
                </a:cubicBezTo>
                <a:cubicBezTo>
                  <a:pt x="1147203" y="5805112"/>
                  <a:pt x="1095878" y="5726858"/>
                  <a:pt x="1014361" y="5755314"/>
                </a:cubicBezTo>
                <a:cubicBezTo>
                  <a:pt x="1095878" y="5862025"/>
                  <a:pt x="1162298" y="5954508"/>
                  <a:pt x="1274008" y="6004307"/>
                </a:cubicBezTo>
                <a:cubicBezTo>
                  <a:pt x="1364582" y="6043434"/>
                  <a:pt x="1476290" y="6068335"/>
                  <a:pt x="1542711" y="6196388"/>
                </a:cubicBezTo>
                <a:cubicBezTo>
                  <a:pt x="1467232" y="6221287"/>
                  <a:pt x="1409868" y="6189274"/>
                  <a:pt x="1352504" y="6167932"/>
                </a:cubicBezTo>
                <a:cubicBezTo>
                  <a:pt x="1264950" y="6132361"/>
                  <a:pt x="1177395" y="6093234"/>
                  <a:pt x="1089840" y="6057663"/>
                </a:cubicBezTo>
                <a:cubicBezTo>
                  <a:pt x="1056628" y="6043434"/>
                  <a:pt x="1020400" y="6036320"/>
                  <a:pt x="999266" y="6100347"/>
                </a:cubicBezTo>
                <a:cubicBezTo>
                  <a:pt x="1110974" y="6114575"/>
                  <a:pt x="1177395" y="6199945"/>
                  <a:pt x="1246836" y="6281757"/>
                </a:cubicBezTo>
                <a:cubicBezTo>
                  <a:pt x="1286084" y="6327999"/>
                  <a:pt x="1319295" y="6388469"/>
                  <a:pt x="1388735" y="6367127"/>
                </a:cubicBezTo>
                <a:cubicBezTo>
                  <a:pt x="1424964" y="6356456"/>
                  <a:pt x="1449118" y="6388469"/>
                  <a:pt x="1446099" y="6431153"/>
                </a:cubicBezTo>
                <a:cubicBezTo>
                  <a:pt x="1431002" y="6580550"/>
                  <a:pt x="1518558" y="6630349"/>
                  <a:pt x="1609132" y="6658805"/>
                </a:cubicBezTo>
                <a:cubicBezTo>
                  <a:pt x="1741974" y="6701489"/>
                  <a:pt x="1859720" y="6786859"/>
                  <a:pt x="1983504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357" name="PlaceHolder 1"/>
          <p:cNvSpPr>
            <a:spLocks noGrp="1"/>
          </p:cNvSpPr>
          <p:nvPr>
            <p:ph type="sldNum" idx="1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>
            <a:lvl1pPr algn="r">
              <a:lnSpc>
                <a:spcPct val="100000"/>
              </a:lnSpc>
              <a:spcAft>
                <a:spcPts val="601"/>
              </a:spcAft>
              <a:buNone/>
              <a:defRPr lang="en-US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spcAft>
                <a:spcPts val="601"/>
              </a:spcAft>
              <a:buNone/>
            </a:pPr>
            <a:fld id="{F19FD344-BCD4-44C3-B91C-776E88A1F7D8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358" name="Suora nuoliyhdysviiva 6"/>
          <p:cNvSpPr/>
          <p:nvPr/>
        </p:nvSpPr>
        <p:spPr>
          <a:xfrm>
            <a:off x="463680" y="5950080"/>
            <a:ext cx="136800" cy="535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44450">
            <a:solidFill>
              <a:srgbClr val="4472C4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359" name="Tekstiruutu 7"/>
          <p:cNvSpPr/>
          <p:nvPr/>
        </p:nvSpPr>
        <p:spPr>
          <a:xfrm>
            <a:off x="53640" y="5617080"/>
            <a:ext cx="82872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800" b="1" strike="noStrike" spc="-1">
                <a:solidFill>
                  <a:srgbClr val="0070C0"/>
                </a:solidFill>
                <a:latin typeface="Calibri"/>
              </a:rPr>
              <a:t>Credit!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60" name="Suora nuoliyhdysviiva 8"/>
          <p:cNvSpPr/>
          <p:nvPr/>
        </p:nvSpPr>
        <p:spPr>
          <a:xfrm flipV="1">
            <a:off x="2155320" y="2000160"/>
            <a:ext cx="752760" cy="467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44450">
            <a:solidFill>
              <a:srgbClr val="4472C4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361" name="Tekstiruutu 12"/>
          <p:cNvSpPr/>
          <p:nvPr/>
        </p:nvSpPr>
        <p:spPr>
          <a:xfrm>
            <a:off x="555840" y="2439360"/>
            <a:ext cx="2134985" cy="92187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800" b="1" strike="noStrike" spc="-1" dirty="0">
                <a:solidFill>
                  <a:srgbClr val="0070C0"/>
                </a:solidFill>
                <a:latin typeface="Calibri"/>
              </a:rPr>
              <a:t>“Jet </a:t>
            </a:r>
            <a:r>
              <a:rPr lang="en-GB" b="1" spc="-1" dirty="0" err="1">
                <a:solidFill>
                  <a:srgbClr val="0070C0"/>
                </a:solidFill>
                <a:latin typeface="Calibri"/>
              </a:rPr>
              <a:t>kartio</a:t>
            </a:r>
            <a:r>
              <a:rPr lang="en-GB" sz="1800" b="1" strike="noStrike" spc="-1" dirty="0">
                <a:solidFill>
                  <a:srgbClr val="0070C0"/>
                </a:solidFill>
                <a:latin typeface="Calibri"/>
              </a:rPr>
              <a:t>”, </a:t>
            </a:r>
            <a:r>
              <a:rPr lang="fi-FI" sz="1800" b="1" strike="noStrike" spc="-1" dirty="0">
                <a:solidFill>
                  <a:srgbClr val="0070C0"/>
                </a:solidFill>
                <a:latin typeface="Calibri"/>
              </a:rPr>
              <a:t>sisältää </a:t>
            </a:r>
          </a:p>
          <a:p>
            <a:pPr>
              <a:lnSpc>
                <a:spcPct val="100000"/>
              </a:lnSpc>
              <a:buNone/>
            </a:pPr>
            <a:r>
              <a:rPr lang="fi-FI" b="1" spc="-1" dirty="0">
                <a:solidFill>
                  <a:srgbClr val="0070C0"/>
                </a:solidFill>
                <a:latin typeface="Calibri"/>
              </a:rPr>
              <a:t>Hadroneita alkutilan</a:t>
            </a:r>
          </a:p>
          <a:p>
            <a:pPr>
              <a:lnSpc>
                <a:spcPct val="100000"/>
              </a:lnSpc>
              <a:buNone/>
            </a:pPr>
            <a:r>
              <a:rPr lang="fi-FI" b="1" spc="-1" dirty="0">
                <a:solidFill>
                  <a:srgbClr val="0070C0"/>
                </a:solidFill>
                <a:latin typeface="Calibri"/>
              </a:rPr>
              <a:t>kvarkeista</a:t>
            </a:r>
            <a:r>
              <a:rPr lang="en-GB" sz="1400" b="1" strike="noStrike" spc="-1" dirty="0">
                <a:solidFill>
                  <a:srgbClr val="FF0000"/>
                </a:solidFill>
                <a:latin typeface="Calibri"/>
              </a:rPr>
              <a:t>(pun)</a:t>
            </a:r>
            <a:endParaRPr lang="en-US" sz="14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A7F19-8382-8EEA-1D7C-04198F418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Millä tutkitaan?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21945649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Tekstiruutu 2"/>
          <p:cNvSpPr/>
          <p:nvPr/>
        </p:nvSpPr>
        <p:spPr>
          <a:xfrm>
            <a:off x="986400" y="266400"/>
            <a:ext cx="9581511" cy="52176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800" b="1" strike="noStrike" spc="-1" dirty="0" err="1">
                <a:solidFill>
                  <a:srgbClr val="000000"/>
                </a:solidFill>
                <a:latin typeface="Calibri"/>
              </a:rPr>
              <a:t>Parannellut</a:t>
            </a:r>
            <a:r>
              <a:rPr lang="en-GB" sz="2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800" b="1" strike="noStrike" spc="-1" dirty="0" err="1">
                <a:solidFill>
                  <a:srgbClr val="000000"/>
                </a:solidFill>
                <a:latin typeface="Calibri"/>
              </a:rPr>
              <a:t>ilmaisimet</a:t>
            </a:r>
            <a:r>
              <a:rPr lang="en-GB" sz="2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800" b="1" strike="noStrike" spc="-1" dirty="0" err="1">
                <a:solidFill>
                  <a:srgbClr val="000000"/>
                </a:solidFill>
                <a:latin typeface="Calibri"/>
              </a:rPr>
              <a:t>ALICE:ssa</a:t>
            </a:r>
            <a:r>
              <a:rPr lang="en-GB" sz="2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800" b="1" strike="noStrike" spc="-1" dirty="0" err="1">
                <a:solidFill>
                  <a:srgbClr val="000000"/>
                </a:solidFill>
                <a:latin typeface="Calibri"/>
              </a:rPr>
              <a:t>LHC:n</a:t>
            </a:r>
            <a:r>
              <a:rPr lang="en-GB" sz="2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800" b="1" strike="noStrike" spc="-1" dirty="0" err="1">
                <a:solidFill>
                  <a:srgbClr val="000000"/>
                </a:solidFill>
                <a:latin typeface="Calibri"/>
              </a:rPr>
              <a:t>toimintaan</a:t>
            </a:r>
            <a:r>
              <a:rPr lang="en-GB" sz="2800" b="1" strike="noStrike" spc="-1" dirty="0">
                <a:solidFill>
                  <a:srgbClr val="000000"/>
                </a:solidFill>
                <a:latin typeface="Calibri"/>
              </a:rPr>
              <a:t> 2022 – 2032:</a:t>
            </a:r>
            <a:endParaRPr lang="en-US" sz="2800" b="0" strike="noStrike" spc="-1" dirty="0">
              <a:latin typeface="Arial"/>
            </a:endParaRPr>
          </a:p>
        </p:txBody>
      </p:sp>
      <p:pic>
        <p:nvPicPr>
          <p:cNvPr id="392" name="Picture 21" descr="Untitled.tiff"/>
          <p:cNvPicPr/>
          <p:nvPr/>
        </p:nvPicPr>
        <p:blipFill>
          <a:blip r:embed="rId2"/>
          <a:stretch/>
        </p:blipFill>
        <p:spPr>
          <a:xfrm>
            <a:off x="534960" y="875520"/>
            <a:ext cx="3477960" cy="2337120"/>
          </a:xfrm>
          <a:prstGeom prst="rect">
            <a:avLst/>
          </a:prstGeom>
          <a:ln w="0">
            <a:noFill/>
          </a:ln>
        </p:spPr>
      </p:pic>
      <p:pic>
        <p:nvPicPr>
          <p:cNvPr id="393" name="Picture 11" descr="Screen Shot 2017-06-08 at 15.17.44.png"/>
          <p:cNvPicPr/>
          <p:nvPr/>
        </p:nvPicPr>
        <p:blipFill>
          <a:blip r:embed="rId3"/>
          <a:stretch/>
        </p:blipFill>
        <p:spPr>
          <a:xfrm>
            <a:off x="4527000" y="1188000"/>
            <a:ext cx="2355120" cy="2023560"/>
          </a:xfrm>
          <a:prstGeom prst="rect">
            <a:avLst/>
          </a:prstGeom>
          <a:ln w="0">
            <a:noFill/>
          </a:ln>
        </p:spPr>
      </p:pic>
      <p:pic>
        <p:nvPicPr>
          <p:cNvPr id="394" name="Image 2"/>
          <p:cNvPicPr/>
          <p:nvPr/>
        </p:nvPicPr>
        <p:blipFill>
          <a:blip r:embed="rId4"/>
          <a:stretch/>
        </p:blipFill>
        <p:spPr>
          <a:xfrm>
            <a:off x="9154080" y="961200"/>
            <a:ext cx="2029320" cy="2216880"/>
          </a:xfrm>
          <a:prstGeom prst="rect">
            <a:avLst/>
          </a:prstGeom>
          <a:ln w="0">
            <a:noFill/>
          </a:ln>
        </p:spPr>
      </p:pic>
      <p:pic>
        <p:nvPicPr>
          <p:cNvPr id="395" name="Picture 42"/>
          <p:cNvPicPr/>
          <p:nvPr/>
        </p:nvPicPr>
        <p:blipFill>
          <a:blip r:embed="rId5"/>
          <a:stretch/>
        </p:blipFill>
        <p:spPr>
          <a:xfrm>
            <a:off x="6817320" y="4829760"/>
            <a:ext cx="1335960" cy="1708920"/>
          </a:xfrm>
          <a:prstGeom prst="rect">
            <a:avLst/>
          </a:prstGeom>
          <a:ln w="0">
            <a:noFill/>
          </a:ln>
        </p:spPr>
      </p:pic>
      <p:pic>
        <p:nvPicPr>
          <p:cNvPr id="396" name="Picture 13" descr="A picture containing object&#10;&#10;Description automatically generated"/>
          <p:cNvPicPr/>
          <p:nvPr/>
        </p:nvPicPr>
        <p:blipFill>
          <a:blip r:embed="rId6"/>
          <a:stretch/>
        </p:blipFill>
        <p:spPr>
          <a:xfrm>
            <a:off x="3009960" y="4795200"/>
            <a:ext cx="3655440" cy="1618560"/>
          </a:xfrm>
          <a:prstGeom prst="rect">
            <a:avLst/>
          </a:prstGeom>
          <a:ln w="0">
            <a:noFill/>
          </a:ln>
        </p:spPr>
      </p:pic>
      <p:sp>
        <p:nvSpPr>
          <p:cNvPr id="397" name="Tekstiruutu 29"/>
          <p:cNvSpPr/>
          <p:nvPr/>
        </p:nvSpPr>
        <p:spPr>
          <a:xfrm>
            <a:off x="628920" y="3255840"/>
            <a:ext cx="3396933" cy="15682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400" b="1" strike="noStrike" spc="-1" dirty="0">
                <a:solidFill>
                  <a:srgbClr val="000000"/>
                </a:solidFill>
                <a:latin typeface="Calibri"/>
              </a:rPr>
              <a:t>Uusi ITS3</a:t>
            </a:r>
            <a:endParaRPr lang="en-GB" sz="2400" spc="-1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GB" sz="2400" spc="-1" dirty="0" err="1">
                <a:solidFill>
                  <a:srgbClr val="000000"/>
                </a:solidFill>
                <a:latin typeface="Calibri"/>
              </a:rPr>
              <a:t>n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opeampi</a:t>
            </a:r>
            <a:endParaRPr lang="en-GB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vähemmän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materiaalia</a:t>
            </a:r>
            <a:endParaRPr lang="en-GB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parempi</a:t>
            </a:r>
            <a:r>
              <a:rPr lang="en-GB" sz="2400" spc="-1" dirty="0">
                <a:solidFill>
                  <a:srgbClr val="000000"/>
                </a:solidFill>
                <a:latin typeface="Calibri"/>
              </a:rPr>
              <a:t>  </a:t>
            </a:r>
            <a:r>
              <a:rPr lang="en-GB" sz="2400" spc="-1" dirty="0" err="1">
                <a:solidFill>
                  <a:srgbClr val="000000"/>
                </a:solidFill>
                <a:latin typeface="Calibri"/>
              </a:rPr>
              <a:t>resoluutio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398" name="Tekstiruutu 30"/>
          <p:cNvSpPr/>
          <p:nvPr/>
        </p:nvSpPr>
        <p:spPr>
          <a:xfrm>
            <a:off x="4227840" y="3280320"/>
            <a:ext cx="3899507" cy="11988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400" b="1" strike="noStrike" spc="-1" dirty="0">
                <a:solidFill>
                  <a:srgbClr val="000000"/>
                </a:solidFill>
                <a:latin typeface="Calibri"/>
              </a:rPr>
              <a:t>Uusi TPC readout: </a:t>
            </a:r>
            <a:br>
              <a:rPr sz="2400" dirty="0"/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- wire chambers </a:t>
            </a:r>
            <a:r>
              <a:rPr lang="en-GB" sz="2400" b="0" strike="noStrike" spc="-1" dirty="0">
                <a:solidFill>
                  <a:srgbClr val="000000"/>
                </a:solidFill>
                <a:latin typeface="Wingdings"/>
              </a:rPr>
              <a:t>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GEM’s</a:t>
            </a:r>
            <a:br>
              <a:rPr sz="2400" dirty="0"/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-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mahdollistaa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PbPb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@ 50 kHz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399" name="Tekstiruutu 31"/>
          <p:cNvSpPr/>
          <p:nvPr/>
        </p:nvSpPr>
        <p:spPr>
          <a:xfrm>
            <a:off x="8335800" y="3255840"/>
            <a:ext cx="3651618" cy="11988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400" b="1" strike="noStrike" spc="-1" dirty="0" err="1">
                <a:solidFill>
                  <a:srgbClr val="000000"/>
                </a:solidFill>
                <a:latin typeface="Calibri"/>
              </a:rPr>
              <a:t>Lisätty</a:t>
            </a:r>
            <a:r>
              <a:rPr lang="en-GB" sz="2400" b="1" strike="noStrike" spc="-1" dirty="0">
                <a:solidFill>
                  <a:srgbClr val="000000"/>
                </a:solidFill>
                <a:latin typeface="Calibri"/>
              </a:rPr>
              <a:t> MFT</a:t>
            </a:r>
            <a:br>
              <a:rPr sz="2400" dirty="0"/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-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parempi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muon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seuranta</a:t>
            </a:r>
            <a:br>
              <a:rPr sz="2400" dirty="0"/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-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kakkosverteksi</a:t>
            </a:r>
            <a:r>
              <a:rPr lang="en-GB" sz="2400" spc="-1" dirty="0" err="1">
                <a:solidFill>
                  <a:srgbClr val="000000"/>
                </a:solidFill>
                <a:latin typeface="Calibri"/>
              </a:rPr>
              <a:t>t</a:t>
            </a:r>
            <a:r>
              <a:rPr lang="en-GB" sz="2400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@ </a:t>
            </a:r>
            <a:r>
              <a:rPr lang="en-GB" sz="2400" spc="-1" dirty="0">
                <a:solidFill>
                  <a:srgbClr val="000000"/>
                </a:solidFill>
                <a:latin typeface="Calibri"/>
              </a:rPr>
              <a:t>forward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400" name="Tekstiruutu 32"/>
          <p:cNvSpPr/>
          <p:nvPr/>
        </p:nvSpPr>
        <p:spPr>
          <a:xfrm>
            <a:off x="8306280" y="4840920"/>
            <a:ext cx="3597501" cy="15682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400" b="1" strike="noStrike" spc="-1" dirty="0">
                <a:solidFill>
                  <a:srgbClr val="000000"/>
                </a:solidFill>
                <a:latin typeface="Calibri"/>
              </a:rPr>
              <a:t>O</a:t>
            </a:r>
            <a:r>
              <a:rPr lang="en-GB" sz="2400" b="1" strike="noStrike" spc="-1" baseline="30000" dirty="0">
                <a:solidFill>
                  <a:srgbClr val="000000"/>
                </a:solidFill>
                <a:latin typeface="Calibri"/>
              </a:rPr>
              <a:t>2</a:t>
            </a:r>
            <a:br>
              <a:rPr sz="2400" dirty="0"/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-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integroitu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Online – Offline</a:t>
            </a:r>
            <a:br>
              <a:rPr sz="2400" dirty="0"/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 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datajärjestelm</a:t>
            </a:r>
            <a:r>
              <a:rPr lang="en-GB" sz="2400" spc="-1" dirty="0" err="1">
                <a:solidFill>
                  <a:srgbClr val="000000"/>
                </a:solidFill>
                <a:latin typeface="Calibri"/>
              </a:rPr>
              <a:t>ä</a:t>
            </a:r>
            <a:br>
              <a:rPr sz="2400" dirty="0"/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-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nopea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lukunopeus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401" name="Tekstiruutu 33"/>
          <p:cNvSpPr/>
          <p:nvPr/>
        </p:nvSpPr>
        <p:spPr>
          <a:xfrm>
            <a:off x="169200" y="4735080"/>
            <a:ext cx="3104033" cy="15682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400" b="1" strike="noStrike" spc="-1" dirty="0">
                <a:solidFill>
                  <a:srgbClr val="000000"/>
                </a:solidFill>
                <a:latin typeface="Calibri"/>
              </a:rPr>
              <a:t>Fast Interaction Trigger</a:t>
            </a:r>
            <a:br>
              <a:rPr sz="2400" dirty="0"/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-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keskeisyys</a:t>
            </a:r>
            <a:br>
              <a:rPr sz="2400" dirty="0"/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- online luminosity</a:t>
            </a:r>
            <a:br>
              <a:rPr sz="2400" dirty="0"/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-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törmäysaika</a:t>
            </a:r>
            <a:endParaRPr lang="en-US" sz="2400" b="0" strike="noStrike" spc="-1" dirty="0">
              <a:latin typeface="Arial"/>
            </a:endParaRPr>
          </a:p>
        </p:txBody>
      </p:sp>
      <p:pic>
        <p:nvPicPr>
          <p:cNvPr id="402" name="Kuva 34"/>
          <p:cNvPicPr/>
          <p:nvPr/>
        </p:nvPicPr>
        <p:blipFill>
          <a:blip r:embed="rId7"/>
          <a:stretch/>
        </p:blipFill>
        <p:spPr>
          <a:xfrm>
            <a:off x="7040880" y="3009960"/>
            <a:ext cx="711000" cy="540360"/>
          </a:xfrm>
          <a:prstGeom prst="rect">
            <a:avLst/>
          </a:prstGeom>
          <a:ln w="0">
            <a:noFill/>
          </a:ln>
        </p:spPr>
      </p:pic>
      <p:pic>
        <p:nvPicPr>
          <p:cNvPr id="403" name="Kuva 35"/>
          <p:cNvPicPr/>
          <p:nvPr/>
        </p:nvPicPr>
        <p:blipFill>
          <a:blip r:embed="rId7"/>
          <a:stretch/>
        </p:blipFill>
        <p:spPr>
          <a:xfrm>
            <a:off x="2223000" y="5885280"/>
            <a:ext cx="711000" cy="54036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E26F1FC-F9B7-4C8E-89C5-26E865D2336A}" type="slidenum">
              <a:t>27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Tekstiruutu 15"/>
          <p:cNvSpPr/>
          <p:nvPr/>
        </p:nvSpPr>
        <p:spPr>
          <a:xfrm>
            <a:off x="7844400" y="4351320"/>
            <a:ext cx="4360659" cy="19375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400" b="1" strike="noStrike" spc="-1" dirty="0">
                <a:solidFill>
                  <a:srgbClr val="000000"/>
                </a:solidFill>
                <a:latin typeface="Calibri"/>
              </a:rPr>
              <a:t>FIT </a:t>
            </a:r>
            <a:r>
              <a:rPr lang="en-GB" sz="2400" b="1" strike="noStrike" spc="-1" dirty="0" err="1">
                <a:solidFill>
                  <a:srgbClr val="000000"/>
                </a:solidFill>
                <a:latin typeface="Calibri"/>
              </a:rPr>
              <a:t>toiminnallisuudet</a:t>
            </a:r>
            <a:r>
              <a:rPr lang="en-GB" sz="2400" b="1" strike="noStrike" spc="-1" dirty="0">
                <a:solidFill>
                  <a:srgbClr val="000000"/>
                </a:solidFill>
                <a:latin typeface="Calibri"/>
              </a:rPr>
              <a:t>:</a:t>
            </a:r>
            <a:endParaRPr lang="en-US" sz="24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LHC Point 2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luminositeetti</a:t>
            </a:r>
            <a:endParaRPr lang="en-US" sz="24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spc="-1" dirty="0" err="1">
                <a:solidFill>
                  <a:srgbClr val="000000"/>
                </a:solidFill>
                <a:latin typeface="Calibri"/>
              </a:rPr>
              <a:t>Pääasiallinen</a:t>
            </a:r>
            <a:r>
              <a:rPr lang="en-GB" sz="2400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spc="-1" dirty="0" err="1">
                <a:solidFill>
                  <a:srgbClr val="000000"/>
                </a:solidFill>
                <a:latin typeface="Calibri"/>
              </a:rPr>
              <a:t>triggeri</a:t>
            </a:r>
            <a:r>
              <a:rPr lang="en-GB" sz="2400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spc="-1" dirty="0" err="1">
                <a:solidFill>
                  <a:srgbClr val="000000"/>
                </a:solidFill>
                <a:latin typeface="Calibri"/>
              </a:rPr>
              <a:t>ALICE:ssa</a:t>
            </a:r>
            <a:endParaRPr lang="en-US" sz="24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Verteksimittaus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ja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ajoittaminen</a:t>
            </a:r>
            <a:endParaRPr lang="en-GB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Keskeisyys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ja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törmäystaso</a:t>
            </a:r>
            <a:endParaRPr lang="en-US" sz="2400" b="0" strike="noStrike" spc="-1" dirty="0">
              <a:latin typeface="Arial"/>
            </a:endParaRPr>
          </a:p>
        </p:txBody>
      </p:sp>
      <p:pic>
        <p:nvPicPr>
          <p:cNvPr id="405" name="Kuva 1" descr="Kuva, joka sisältää kohteen Pienoismalli, Rakennussarjalelu, Lelupalikka, ponttiharkko&#10;&#10;Kuvaus luotu automaattisesti"/>
          <p:cNvPicPr/>
          <p:nvPr/>
        </p:nvPicPr>
        <p:blipFill>
          <a:blip r:embed="rId2"/>
          <a:stretch/>
        </p:blipFill>
        <p:spPr>
          <a:xfrm>
            <a:off x="1223280" y="3286440"/>
            <a:ext cx="6351480" cy="3583800"/>
          </a:xfrm>
          <a:prstGeom prst="rect">
            <a:avLst/>
          </a:prstGeom>
          <a:ln w="0">
            <a:noFill/>
          </a:ln>
        </p:spPr>
      </p:pic>
      <p:pic>
        <p:nvPicPr>
          <p:cNvPr id="406" name="Kuva 18" descr="Kuva, joka sisältää kohteen ympyrä&#10;&#10;Kuvaus luotu automaattisesti"/>
          <p:cNvPicPr/>
          <p:nvPr/>
        </p:nvPicPr>
        <p:blipFill>
          <a:blip r:embed="rId3"/>
          <a:stretch/>
        </p:blipFill>
        <p:spPr>
          <a:xfrm>
            <a:off x="5170680" y="95400"/>
            <a:ext cx="7008480" cy="3942000"/>
          </a:xfrm>
          <a:prstGeom prst="rect">
            <a:avLst/>
          </a:prstGeom>
          <a:ln w="0">
            <a:noFill/>
          </a:ln>
        </p:spPr>
      </p:pic>
      <p:sp>
        <p:nvSpPr>
          <p:cNvPr id="407" name="Suora nuoliyhdysviiva 3"/>
          <p:cNvSpPr/>
          <p:nvPr/>
        </p:nvSpPr>
        <p:spPr>
          <a:xfrm flipH="1">
            <a:off x="3529440" y="2090160"/>
            <a:ext cx="6536880" cy="2843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FFC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408" name="Suora nuoliyhdysviiva 4"/>
          <p:cNvSpPr/>
          <p:nvPr/>
        </p:nvSpPr>
        <p:spPr>
          <a:xfrm flipH="1">
            <a:off x="1823400" y="2008440"/>
            <a:ext cx="4370040" cy="2629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FFC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409" name="Tekstiruutu 6"/>
          <p:cNvSpPr/>
          <p:nvPr/>
        </p:nvSpPr>
        <p:spPr>
          <a:xfrm>
            <a:off x="163202" y="517093"/>
            <a:ext cx="4929596" cy="206064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3200" b="1" strike="noStrike" spc="-1" dirty="0">
                <a:solidFill>
                  <a:srgbClr val="000000"/>
                </a:solidFill>
                <a:latin typeface="Calibri"/>
              </a:rPr>
              <a:t>Fast Interaction Trigger (FIT)</a:t>
            </a:r>
            <a:endParaRPr lang="en-US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4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i-FI" sz="2400" b="0" strike="noStrike" spc="-1" dirty="0">
                <a:solidFill>
                  <a:srgbClr val="000000"/>
                </a:solidFill>
                <a:latin typeface="Calibri"/>
              </a:rPr>
              <a:t>Suomen suurin kontribuutio ALICE2</a:t>
            </a:r>
            <a:endParaRPr lang="en-US" sz="24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FIT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operoi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vuoteen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2032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asti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, Run4</a:t>
            </a: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b="0" u="sng" strike="noStrike" spc="-1" dirty="0">
                <a:solidFill>
                  <a:srgbClr val="0563C1"/>
                </a:solidFill>
                <a:uFillTx/>
                <a:latin typeface="Calibri"/>
                <a:hlinkClick r:id="rId4"/>
              </a:rPr>
              <a:t>Video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: No FIT, no ALICE 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410" name="Suora nuoliyhdysviiva 11"/>
          <p:cNvSpPr/>
          <p:nvPr/>
        </p:nvSpPr>
        <p:spPr>
          <a:xfrm flipH="1">
            <a:off x="6597720" y="2090160"/>
            <a:ext cx="4370040" cy="323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FFC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411" name="PlaceHolder 1"/>
          <p:cNvSpPr>
            <a:spLocks noGrp="1"/>
          </p:cNvSpPr>
          <p:nvPr>
            <p:ph type="sldNum" idx="11"/>
          </p:nvPr>
        </p:nvSpPr>
        <p:spPr>
          <a:xfrm>
            <a:off x="362160" y="6347160"/>
            <a:ext cx="4467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A4CF3618-64F4-4198-9D5F-79F3508D67EA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28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12" name="Tekstiruutu 16"/>
          <p:cNvSpPr/>
          <p:nvPr/>
        </p:nvSpPr>
        <p:spPr>
          <a:xfrm>
            <a:off x="10110240" y="24120"/>
            <a:ext cx="1949040" cy="819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600" b="1" strike="noStrike" spc="-1">
                <a:solidFill>
                  <a:srgbClr val="0070C0"/>
                </a:solidFill>
                <a:latin typeface="Calibri"/>
              </a:rPr>
              <a:t>See: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GB" sz="1600" b="1" u="sng" strike="noStrike" spc="-1">
                <a:solidFill>
                  <a:srgbClr val="0563C1"/>
                </a:solidFill>
                <a:uFillTx/>
                <a:latin typeface="Calibri"/>
                <a:hlinkClick r:id="rId5"/>
              </a:rPr>
              <a:t>[FIT TDR]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GB" sz="1600" b="1" u="sng" strike="noStrike" spc="-1">
                <a:solidFill>
                  <a:srgbClr val="0563C1"/>
                </a:solidFill>
                <a:uFillTx/>
                <a:latin typeface="Calibri"/>
                <a:hlinkClick r:id="rId6"/>
              </a:rPr>
              <a:t>[Maciej’s PhD-thesis]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413" name="Suora nuoliyhdysviiva 5"/>
          <p:cNvSpPr/>
          <p:nvPr/>
        </p:nvSpPr>
        <p:spPr>
          <a:xfrm flipH="1">
            <a:off x="3119040" y="2262240"/>
            <a:ext cx="3866400" cy="2546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FFC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414" name="Tekstiruutu 23"/>
          <p:cNvSpPr/>
          <p:nvPr/>
        </p:nvSpPr>
        <p:spPr>
          <a:xfrm>
            <a:off x="5661000" y="991440"/>
            <a:ext cx="57744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200" b="1" strike="noStrike" spc="-1">
                <a:solidFill>
                  <a:srgbClr val="0070C0"/>
                </a:solidFill>
                <a:latin typeface="Calibri"/>
              </a:rPr>
              <a:t>FDD-A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15" name="Tekstiruutu 24"/>
          <p:cNvSpPr/>
          <p:nvPr/>
        </p:nvSpPr>
        <p:spPr>
          <a:xfrm>
            <a:off x="6603840" y="263160"/>
            <a:ext cx="55296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200" b="1" strike="noStrike" spc="-1">
                <a:solidFill>
                  <a:srgbClr val="0070C0"/>
                </a:solidFill>
                <a:latin typeface="Calibri"/>
              </a:rPr>
              <a:t>FV0-A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16" name="Tekstiruutu 25"/>
          <p:cNvSpPr/>
          <p:nvPr/>
        </p:nvSpPr>
        <p:spPr>
          <a:xfrm>
            <a:off x="7748280" y="1082520"/>
            <a:ext cx="53928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200" b="1" strike="noStrike" spc="-1">
                <a:solidFill>
                  <a:srgbClr val="FFFFFF"/>
                </a:solidFill>
                <a:latin typeface="Calibri"/>
              </a:rPr>
              <a:t>FT0-A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17" name="Tekstiruutu 26"/>
          <p:cNvSpPr/>
          <p:nvPr/>
        </p:nvSpPr>
        <p:spPr>
          <a:xfrm>
            <a:off x="9786600" y="1212480"/>
            <a:ext cx="53316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200" b="1" strike="noStrike" spc="-1">
                <a:solidFill>
                  <a:srgbClr val="0070C0"/>
                </a:solidFill>
                <a:latin typeface="Calibri"/>
              </a:rPr>
              <a:t>FT0-C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18" name="Tekstiruutu 28"/>
          <p:cNvSpPr/>
          <p:nvPr/>
        </p:nvSpPr>
        <p:spPr>
          <a:xfrm>
            <a:off x="11358720" y="2691720"/>
            <a:ext cx="57132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200" b="1" strike="noStrike" spc="-1">
                <a:solidFill>
                  <a:srgbClr val="0070C0"/>
                </a:solidFill>
                <a:latin typeface="Calibri"/>
              </a:rPr>
              <a:t>FDD-C</a:t>
            </a:r>
            <a:endParaRPr lang="en-US" sz="1200" b="0" strike="noStrike" spc="-1">
              <a:latin typeface="Arial"/>
            </a:endParaRPr>
          </a:p>
        </p:txBody>
      </p:sp>
      <p:pic>
        <p:nvPicPr>
          <p:cNvPr id="419" name="Kuva 37" descr="Kuva, joka sisältää kohteen kuvio, neliö, Symmetria, muotoilu&#10;&#10;Kuvaus luotu automaattisesti"/>
          <p:cNvPicPr/>
          <p:nvPr/>
        </p:nvPicPr>
        <p:blipFill>
          <a:blip r:embed="rId7"/>
          <a:stretch/>
        </p:blipFill>
        <p:spPr>
          <a:xfrm>
            <a:off x="257400" y="3427560"/>
            <a:ext cx="1388160" cy="13939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4" name="Kuva 2" descr="Kuva, joka sisältää kohteen LEGO, lelu&#10;&#10;Kuvaus luotu automaattisesti"/>
          <p:cNvPicPr/>
          <p:nvPr/>
        </p:nvPicPr>
        <p:blipFill>
          <a:blip r:embed="rId2"/>
          <a:stretch/>
        </p:blipFill>
        <p:spPr>
          <a:xfrm>
            <a:off x="1932840" y="342720"/>
            <a:ext cx="8750160" cy="4430520"/>
          </a:xfrm>
          <a:prstGeom prst="rect">
            <a:avLst/>
          </a:prstGeom>
          <a:ln w="0">
            <a:noFill/>
          </a:ln>
        </p:spPr>
      </p:pic>
      <p:pic>
        <p:nvPicPr>
          <p:cNvPr id="445" name="Kuva 3" descr="Kuva, joka sisältää kohteen teksti, paperi, tiedostokansio&#10;&#10;Kuvaus luotu automaattisesti"/>
          <p:cNvPicPr/>
          <p:nvPr/>
        </p:nvPicPr>
        <p:blipFill>
          <a:blip r:embed="rId3"/>
          <a:stretch/>
        </p:blipFill>
        <p:spPr>
          <a:xfrm>
            <a:off x="3270960" y="4773600"/>
            <a:ext cx="5011920" cy="2035800"/>
          </a:xfrm>
          <a:prstGeom prst="rect">
            <a:avLst/>
          </a:prstGeom>
          <a:ln w="0">
            <a:noFill/>
          </a:ln>
        </p:spPr>
      </p:pic>
      <p:sp>
        <p:nvSpPr>
          <p:cNvPr id="446" name="Suorakulmio 4"/>
          <p:cNvSpPr/>
          <p:nvPr/>
        </p:nvSpPr>
        <p:spPr>
          <a:xfrm>
            <a:off x="1648440" y="3429000"/>
            <a:ext cx="1380240" cy="793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447" name="Tekstiruutu 5"/>
          <p:cNvSpPr/>
          <p:nvPr/>
        </p:nvSpPr>
        <p:spPr>
          <a:xfrm>
            <a:off x="653040" y="209160"/>
            <a:ext cx="3446113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3200" b="1" strike="noStrike" spc="-1" dirty="0" err="1">
                <a:solidFill>
                  <a:srgbClr val="000000"/>
                </a:solidFill>
                <a:latin typeface="Calibri"/>
              </a:rPr>
              <a:t>FoCal</a:t>
            </a:r>
            <a:r>
              <a:rPr lang="en-GB" sz="32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3200" b="1" spc="-1" dirty="0" err="1">
                <a:solidFill>
                  <a:srgbClr val="000000"/>
                </a:solidFill>
                <a:latin typeface="Calibri"/>
              </a:rPr>
              <a:t>sommitelma</a:t>
            </a:r>
            <a:r>
              <a:rPr lang="en-GB" sz="3200" b="1" strike="noStrike" spc="-1" dirty="0">
                <a:solidFill>
                  <a:srgbClr val="000000"/>
                </a:solidFill>
                <a:latin typeface="Calibri"/>
              </a:rPr>
              <a:t>: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6C98A5C-CEB9-470E-8D72-47192DA468C2}" type="slidenum">
              <a:t>29</a:t>
            </a:fld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5C77A4-F08D-C0AD-AE2D-EE78EEA6ABCD}"/>
              </a:ext>
            </a:extLst>
          </p:cNvPr>
          <p:cNvSpPr txBox="1"/>
          <p:nvPr/>
        </p:nvSpPr>
        <p:spPr>
          <a:xfrm>
            <a:off x="439588" y="3986308"/>
            <a:ext cx="2702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Forward</a:t>
            </a:r>
            <a:r>
              <a:rPr lang="fi-FI" dirty="0"/>
              <a:t> </a:t>
            </a:r>
            <a:r>
              <a:rPr lang="fi-FI" dirty="0" err="1"/>
              <a:t>Calorimeter</a:t>
            </a:r>
            <a:endParaRPr lang="en-FI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914760" y="-22860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fi-FI" sz="3800" b="0" strike="noStrike" spc="-1">
                <a:solidFill>
                  <a:srgbClr val="000000"/>
                </a:solidFill>
                <a:latin typeface="Calibri"/>
              </a:rPr>
              <a:t>Sisältö</a:t>
            </a: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Font typeface="StarSymbol"/>
              <a:buAutoNum type="arabicPeriod"/>
            </a:pPr>
            <a:r>
              <a:rPr lang="fi-FI" sz="2800" b="0" strike="noStrike" spc="-1" dirty="0">
                <a:solidFill>
                  <a:srgbClr val="000000"/>
                </a:solidFill>
                <a:latin typeface="Calibri"/>
              </a:rPr>
              <a:t>Mikä on ALICE?</a:t>
            </a: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Font typeface="StarSymbol"/>
              <a:buAutoNum type="arabicPeriod"/>
            </a:pPr>
            <a:r>
              <a:rPr lang="fi-FI" sz="2800" b="0" strike="noStrike" spc="-1" dirty="0">
                <a:solidFill>
                  <a:srgbClr val="000000"/>
                </a:solidFill>
                <a:latin typeface="Calibri"/>
              </a:rPr>
              <a:t>Standardimalli ja kvarkki-gluoniplasma</a:t>
            </a: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Font typeface="StarSymbol"/>
              <a:buAutoNum type="arabicPeriod"/>
            </a:pPr>
            <a:r>
              <a:rPr lang="fi-FI" sz="2800" b="0" strike="noStrike" spc="-1" dirty="0">
                <a:solidFill>
                  <a:srgbClr val="000000"/>
                </a:solidFill>
                <a:latin typeface="Calibri"/>
              </a:rPr>
              <a:t>Tämänhetkinen tutkimus</a:t>
            </a: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Font typeface="StarSymbol"/>
              <a:buAutoNum type="arabicPeriod"/>
            </a:pPr>
            <a:r>
              <a:rPr lang="fi-FI" sz="2800" spc="-1" dirty="0">
                <a:solidFill>
                  <a:srgbClr val="000000"/>
                </a:solidFill>
                <a:latin typeface="Calibri"/>
              </a:rPr>
              <a:t>Laitteisto</a:t>
            </a: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Font typeface="StarSymbol"/>
              <a:buAutoNum type="arabicPeriod"/>
            </a:pPr>
            <a:endParaRPr lang="fi-FI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0" name="Picture 89"/>
          <p:cNvPicPr/>
          <p:nvPr/>
        </p:nvPicPr>
        <p:blipFill>
          <a:blip r:embed="rId2"/>
          <a:stretch/>
        </p:blipFill>
        <p:spPr>
          <a:xfrm>
            <a:off x="6920280" y="1604520"/>
            <a:ext cx="3977280" cy="397728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72BDF2B-E2BA-4D6C-BCA5-1B4A451816A2}" type="slidenum">
              <a:t>3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 descr="Kuva, joka sisältää kohteen teksti, diagrammi, viiva, Tontti&#10;&#10;Kuvaus luotu automaattisesti">
            <a:extLst>
              <a:ext uri="{FF2B5EF4-FFF2-40B4-BE49-F238E27FC236}">
                <a16:creationId xmlns:a16="http://schemas.microsoft.com/office/drawing/2014/main" id="{91C7043A-F664-3B5A-0619-652704791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7047" y="868065"/>
            <a:ext cx="6481581" cy="5853410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DA53863A-E65C-449E-A1D2-567E2D237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30</a:t>
            </a:fld>
            <a:endParaRPr lang="fi-FI"/>
          </a:p>
        </p:txBody>
      </p:sp>
      <p:sp>
        <p:nvSpPr>
          <p:cNvPr id="6" name="Tekstiruutu 5">
            <a:extLst>
              <a:ext uri="{FF2B5EF4-FFF2-40B4-BE49-F238E27FC236}">
                <a16:creationId xmlns:a16="http://schemas.microsoft.com/office/drawing/2014/main" id="{1999F15E-FDA0-A2FC-6626-6A261BA68E4A}"/>
              </a:ext>
            </a:extLst>
          </p:cNvPr>
          <p:cNvSpPr txBox="1"/>
          <p:nvPr/>
        </p:nvSpPr>
        <p:spPr>
          <a:xfrm>
            <a:off x="154921" y="166613"/>
            <a:ext cx="104182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b="1" dirty="0"/>
              <a:t>Protonissa on ”liikaa gluoneja”  </a:t>
            </a:r>
            <a:r>
              <a:rPr lang="fi-FI" sz="2000" b="1" dirty="0">
                <a:sym typeface="Wingdings" pitchFamily="2" charset="2"/>
              </a:rPr>
              <a:t>   määrän on pakko saturoitua. Kuinka havaitaan?</a:t>
            </a:r>
            <a:endParaRPr lang="fi-FI" sz="2000" b="1" dirty="0"/>
          </a:p>
        </p:txBody>
      </p:sp>
      <p:pic>
        <p:nvPicPr>
          <p:cNvPr id="10" name="Kuva 9" descr="Kuva, joka sisältää kohteen teksti, kuvakaappaus, ympyrä, diagrammi&#10;&#10;Kuvaus luotu automaattisesti">
            <a:extLst>
              <a:ext uri="{FF2B5EF4-FFF2-40B4-BE49-F238E27FC236}">
                <a16:creationId xmlns:a16="http://schemas.microsoft.com/office/drawing/2014/main" id="{6A124624-6747-FBBD-85C6-41DA8DCA97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373" y="1197826"/>
            <a:ext cx="3702026" cy="2596944"/>
          </a:xfrm>
          <a:prstGeom prst="rect">
            <a:avLst/>
          </a:prstGeom>
        </p:spPr>
      </p:pic>
      <p:sp>
        <p:nvSpPr>
          <p:cNvPr id="11" name="Tekstiruutu 10">
            <a:extLst>
              <a:ext uri="{FF2B5EF4-FFF2-40B4-BE49-F238E27FC236}">
                <a16:creationId xmlns:a16="http://schemas.microsoft.com/office/drawing/2014/main" id="{1EA8B58B-B591-B935-83BF-7F12DD14ABA3}"/>
              </a:ext>
            </a:extLst>
          </p:cNvPr>
          <p:cNvSpPr txBox="1"/>
          <p:nvPr/>
        </p:nvSpPr>
        <p:spPr>
          <a:xfrm>
            <a:off x="498996" y="3921398"/>
            <a:ext cx="552208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/>
              <a:t>Syvä epäelastinen sironta, DIS</a:t>
            </a:r>
          </a:p>
          <a:p>
            <a:r>
              <a:rPr lang="fi-FI" sz="2400" dirty="0"/>
              <a:t>   </a:t>
            </a:r>
            <a:r>
              <a:rPr lang="fi-FI" sz="2400" dirty="0">
                <a:sym typeface="Wingdings" pitchFamily="2" charset="2"/>
              </a:rPr>
              <a:t> gluonien määrä kasvaa pienillä </a:t>
            </a:r>
            <a:r>
              <a:rPr lang="fi-FI" sz="2400" i="1" dirty="0">
                <a:sym typeface="Wingdings" pitchFamily="2" charset="2"/>
              </a:rPr>
              <a:t>x</a:t>
            </a:r>
          </a:p>
          <a:p>
            <a:endParaRPr lang="fi-FI" sz="2400" dirty="0">
              <a:sym typeface="Wingdings" pitchFamily="2" charset="2"/>
            </a:endParaRPr>
          </a:p>
          <a:p>
            <a:r>
              <a:rPr lang="fi-FI" sz="2400" dirty="0"/>
              <a:t>Iso kysymys QCD tutkimuksessa:</a:t>
            </a:r>
          </a:p>
          <a:p>
            <a:r>
              <a:rPr lang="fi-FI" sz="2400" dirty="0"/>
              <a:t>  </a:t>
            </a:r>
            <a:r>
              <a:rPr lang="fi-FI" sz="2400" i="1" dirty="0">
                <a:solidFill>
                  <a:srgbClr val="0070C0"/>
                </a:solidFill>
              </a:rPr>
              <a:t>Kuinka saturoituminen voitaisiin todentaa</a:t>
            </a:r>
            <a:br>
              <a:rPr lang="fi-FI" sz="2400" i="1" dirty="0">
                <a:solidFill>
                  <a:srgbClr val="0070C0"/>
                </a:solidFill>
              </a:rPr>
            </a:br>
            <a:r>
              <a:rPr lang="fi-FI" sz="2400" i="1" dirty="0">
                <a:solidFill>
                  <a:srgbClr val="0070C0"/>
                </a:solidFill>
              </a:rPr>
              <a:t>  kokeellisesti? </a:t>
            </a:r>
            <a:r>
              <a:rPr lang="fi-FI" sz="2400" dirty="0"/>
              <a:t>  </a:t>
            </a:r>
            <a:r>
              <a:rPr lang="fi-FI" sz="2400" dirty="0">
                <a:sym typeface="Wingdings" pitchFamily="2" charset="2"/>
              </a:rPr>
              <a:t> yksi </a:t>
            </a:r>
            <a:r>
              <a:rPr lang="fi-FI" sz="2400" dirty="0" err="1">
                <a:sym typeface="Wingdings" pitchFamily="2" charset="2"/>
              </a:rPr>
              <a:t>FoCal:n</a:t>
            </a:r>
            <a:r>
              <a:rPr lang="fi-FI" sz="2400" dirty="0">
                <a:sym typeface="Wingdings" pitchFamily="2" charset="2"/>
              </a:rPr>
              <a:t> tavoitteista</a:t>
            </a: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32505151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5491EFB4-8212-0795-53B7-49DD4FDDC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31</a:t>
            </a:fld>
            <a:endParaRPr lang="fi-FI"/>
          </a:p>
        </p:txBody>
      </p:sp>
      <p:pic>
        <p:nvPicPr>
          <p:cNvPr id="7" name="Kuva 6" descr="Kuva, joka sisältää kohteen kuvakaappaus, joulu, joulukuusi, teksti&#10;&#10;Kuvaus luotu automaattisesti">
            <a:extLst>
              <a:ext uri="{FF2B5EF4-FFF2-40B4-BE49-F238E27FC236}">
                <a16:creationId xmlns:a16="http://schemas.microsoft.com/office/drawing/2014/main" id="{F23E2ED8-B15C-E693-9568-EBBF669B3F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700" y="920750"/>
            <a:ext cx="9372600" cy="5346342"/>
          </a:xfrm>
          <a:prstGeom prst="rect">
            <a:avLst/>
          </a:prstGeom>
        </p:spPr>
      </p:pic>
      <p:sp>
        <p:nvSpPr>
          <p:cNvPr id="8" name="Tekstiruutu 7">
            <a:extLst>
              <a:ext uri="{FF2B5EF4-FFF2-40B4-BE49-F238E27FC236}">
                <a16:creationId xmlns:a16="http://schemas.microsoft.com/office/drawing/2014/main" id="{53FF55DC-90CB-6A7F-DE38-5EC92792FE2B}"/>
              </a:ext>
            </a:extLst>
          </p:cNvPr>
          <p:cNvSpPr txBox="1"/>
          <p:nvPr/>
        </p:nvSpPr>
        <p:spPr>
          <a:xfrm>
            <a:off x="1409700" y="298520"/>
            <a:ext cx="70827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b="1" dirty="0"/>
              <a:t>Taiteellinen näkemys protonin sisällöstä:</a:t>
            </a:r>
          </a:p>
        </p:txBody>
      </p:sp>
    </p:spTree>
    <p:extLst>
      <p:ext uri="{BB962C8B-B14F-4D97-AF65-F5344CB8AC3E}">
        <p14:creationId xmlns:p14="http://schemas.microsoft.com/office/powerpoint/2010/main" val="5031415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308535CA-B5B8-5A4E-2721-C24B177C3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32</a:t>
            </a:fld>
            <a:endParaRPr lang="fi-FI"/>
          </a:p>
        </p:txBody>
      </p:sp>
      <p:pic>
        <p:nvPicPr>
          <p:cNvPr id="5" name="Kuva 4" descr="Kuva, joka sisältää kohteen diagrammi, viiva, origami&#10;&#10;Kuvaus luotu automaattisesti">
            <a:extLst>
              <a:ext uri="{FF2B5EF4-FFF2-40B4-BE49-F238E27FC236}">
                <a16:creationId xmlns:a16="http://schemas.microsoft.com/office/drawing/2014/main" id="{D3CD72D2-A08D-A35F-E91F-70540A1D6B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537" y="1619250"/>
            <a:ext cx="11074926" cy="4737100"/>
          </a:xfrm>
          <a:prstGeom prst="rect">
            <a:avLst/>
          </a:prstGeom>
        </p:spPr>
      </p:pic>
      <p:sp>
        <p:nvSpPr>
          <p:cNvPr id="7" name="Tekstiruutu 6">
            <a:extLst>
              <a:ext uri="{FF2B5EF4-FFF2-40B4-BE49-F238E27FC236}">
                <a16:creationId xmlns:a16="http://schemas.microsoft.com/office/drawing/2014/main" id="{47870CDD-E0D5-924C-33E3-1983DBFA5A7C}"/>
              </a:ext>
            </a:extLst>
          </p:cNvPr>
          <p:cNvSpPr txBox="1"/>
          <p:nvPr/>
        </p:nvSpPr>
        <p:spPr>
          <a:xfrm>
            <a:off x="927100" y="317500"/>
            <a:ext cx="1044151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b="1" dirty="0" err="1"/>
              <a:t>FoCal</a:t>
            </a:r>
            <a:r>
              <a:rPr lang="fi-FI" sz="3200" b="1" dirty="0"/>
              <a:t> mahdollistaa neutraalien pionien korrelaatioiden</a:t>
            </a:r>
            <a:br>
              <a:rPr lang="fi-FI" sz="3200" b="1" dirty="0"/>
            </a:br>
            <a:r>
              <a:rPr lang="fi-FI" sz="3200" b="1" dirty="0"/>
              <a:t>mittaamisen. Ennuste: saturaatio </a:t>
            </a:r>
            <a:r>
              <a:rPr lang="fi-FI" sz="3200" b="1" dirty="0">
                <a:sym typeface="Wingdings" pitchFamily="2" charset="2"/>
              </a:rPr>
              <a:t> korrelaatiot vaimenevat</a:t>
            </a:r>
            <a:endParaRPr lang="fi-FI" sz="3200" b="1" dirty="0"/>
          </a:p>
        </p:txBody>
      </p:sp>
    </p:spTree>
    <p:extLst>
      <p:ext uri="{BB962C8B-B14F-4D97-AF65-F5344CB8AC3E}">
        <p14:creationId xmlns:p14="http://schemas.microsoft.com/office/powerpoint/2010/main" val="8536220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308535CA-B5B8-5A4E-2721-C24B177C3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62800" y="6445715"/>
            <a:ext cx="2743200" cy="365125"/>
          </a:xfrm>
        </p:spPr>
        <p:txBody>
          <a:bodyPr/>
          <a:lstStyle/>
          <a:p>
            <a:fld id="{9761F4B9-BE24-8546-AE0F-2BF936EF0459}" type="slidenum">
              <a:rPr lang="fi-FI" smtClean="0"/>
              <a:t>33</a:t>
            </a:fld>
            <a:endParaRPr lang="fi-FI" dirty="0"/>
          </a:p>
        </p:txBody>
      </p:sp>
      <p:pic>
        <p:nvPicPr>
          <p:cNvPr id="5" name="Kuva 4" descr="Kuva, joka sisältää kohteen viiva&#10;&#10;Kuvaus luotu automaattisesti">
            <a:extLst>
              <a:ext uri="{FF2B5EF4-FFF2-40B4-BE49-F238E27FC236}">
                <a16:creationId xmlns:a16="http://schemas.microsoft.com/office/drawing/2014/main" id="{514D8719-E178-041F-5D5D-087A7F4C2A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950" y="1337523"/>
            <a:ext cx="4324350" cy="2167677"/>
          </a:xfrm>
          <a:prstGeom prst="rect">
            <a:avLst/>
          </a:prstGeom>
        </p:spPr>
      </p:pic>
      <p:sp>
        <p:nvSpPr>
          <p:cNvPr id="6" name="Tekstiruutu 5">
            <a:extLst>
              <a:ext uri="{FF2B5EF4-FFF2-40B4-BE49-F238E27FC236}">
                <a16:creationId xmlns:a16="http://schemas.microsoft.com/office/drawing/2014/main" id="{37107921-2DD6-3851-9719-5EE6FDE66D95}"/>
              </a:ext>
            </a:extLst>
          </p:cNvPr>
          <p:cNvSpPr txBox="1"/>
          <p:nvPr/>
        </p:nvSpPr>
        <p:spPr>
          <a:xfrm>
            <a:off x="723900" y="196232"/>
            <a:ext cx="628242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b="1" dirty="0"/>
              <a:t>Neutraalien pionien havaitseminen:</a:t>
            </a:r>
          </a:p>
          <a:p>
            <a:br>
              <a:rPr lang="fi-FI" b="1" dirty="0"/>
            </a:br>
            <a:r>
              <a:rPr lang="fi-FI" b="1" dirty="0">
                <a:solidFill>
                  <a:srgbClr val="0070C0"/>
                </a:solidFill>
              </a:rPr>
              <a:t>Täsmälleen sama tekniikka, kuin </a:t>
            </a:r>
            <a:r>
              <a:rPr lang="fi-FI" b="1" dirty="0" err="1">
                <a:solidFill>
                  <a:srgbClr val="0070C0"/>
                </a:solidFill>
              </a:rPr>
              <a:t>Higgsin</a:t>
            </a:r>
            <a:r>
              <a:rPr lang="fi-FI" b="1" dirty="0">
                <a:solidFill>
                  <a:srgbClr val="0070C0"/>
                </a:solidFill>
              </a:rPr>
              <a:t> havaitsemisessa!</a:t>
            </a:r>
          </a:p>
        </p:txBody>
      </p:sp>
      <p:pic>
        <p:nvPicPr>
          <p:cNvPr id="8" name="Kuva 7" descr="Kuva, joka sisältää kohteen teksti, kuvakaappaus&#10;&#10;Kuvaus luotu automaattisesti">
            <a:extLst>
              <a:ext uri="{FF2B5EF4-FFF2-40B4-BE49-F238E27FC236}">
                <a16:creationId xmlns:a16="http://schemas.microsoft.com/office/drawing/2014/main" id="{08B97561-82BB-BBDE-C0C6-84400BB2B0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625" y="3629371"/>
            <a:ext cx="5099050" cy="3010401"/>
          </a:xfrm>
          <a:prstGeom prst="rect">
            <a:avLst/>
          </a:prstGeom>
        </p:spPr>
      </p:pic>
      <p:sp>
        <p:nvSpPr>
          <p:cNvPr id="9" name="Suorakulmio 8">
            <a:extLst>
              <a:ext uri="{FF2B5EF4-FFF2-40B4-BE49-F238E27FC236}">
                <a16:creationId xmlns:a16="http://schemas.microsoft.com/office/drawing/2014/main" id="{89A4C866-8C6A-DC8F-2F67-116E230DED5A}"/>
              </a:ext>
            </a:extLst>
          </p:cNvPr>
          <p:cNvSpPr/>
          <p:nvPr/>
        </p:nvSpPr>
        <p:spPr>
          <a:xfrm>
            <a:off x="317500" y="6142656"/>
            <a:ext cx="1565275" cy="519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1" name="Kuva 10" descr="Kuva, joka sisältää kohteen teksti, diagrammi, Fontti, Tontti&#10;&#10;Kuvaus luotu automaattisesti">
            <a:extLst>
              <a:ext uri="{FF2B5EF4-FFF2-40B4-BE49-F238E27FC236}">
                <a16:creationId xmlns:a16="http://schemas.microsoft.com/office/drawing/2014/main" id="{8F1769E7-9492-64C5-618D-203C1B089F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4898" y="180975"/>
            <a:ext cx="4324350" cy="6169979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7F09997C-EC10-947A-B3D6-BED071F7DEB2}"/>
              </a:ext>
            </a:extLst>
          </p:cNvPr>
          <p:cNvSpPr txBox="1"/>
          <p:nvPr/>
        </p:nvSpPr>
        <p:spPr>
          <a:xfrm>
            <a:off x="10740856" y="6181537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err="1"/>
              <a:t>m</a:t>
            </a:r>
            <a:r>
              <a:rPr lang="en-GB" baseline="-25000" dirty="0" err="1">
                <a:latin typeface="Symbol" pitchFamily="2" charset="2"/>
              </a:rPr>
              <a:t>gg</a:t>
            </a:r>
            <a:r>
              <a:rPr lang="en-GB" dirty="0"/>
              <a:t> [MeV]</a:t>
            </a:r>
          </a:p>
        </p:txBody>
      </p:sp>
    </p:spTree>
    <p:extLst>
      <p:ext uri="{BB962C8B-B14F-4D97-AF65-F5344CB8AC3E}">
        <p14:creationId xmlns:p14="http://schemas.microsoft.com/office/powerpoint/2010/main" val="16642029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EBA59-0EB3-C111-F098-B69F69A74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1120" y="1904869"/>
            <a:ext cx="9143640" cy="2387160"/>
          </a:xfrm>
        </p:spPr>
        <p:txBody>
          <a:bodyPr/>
          <a:lstStyle/>
          <a:p>
            <a:r>
              <a:rPr lang="fi-FI" dirty="0"/>
              <a:t>Kiitos!</a:t>
            </a:r>
            <a:br>
              <a:rPr lang="fi-FI" dirty="0"/>
            </a:br>
            <a:r>
              <a:rPr lang="fi-FI" dirty="0"/>
              <a:t>Kysymyksiä?</a:t>
            </a:r>
            <a:endParaRPr lang="en-FI" dirty="0"/>
          </a:p>
        </p:txBody>
      </p:sp>
      <p:pic>
        <p:nvPicPr>
          <p:cNvPr id="5" name="Content Placeholder 4" descr="A large round object with a blue light inside&#10;&#10;Description automatically generated with medium confidence">
            <a:extLst>
              <a:ext uri="{FF2B5EF4-FFF2-40B4-BE49-F238E27FC236}">
                <a16:creationId xmlns:a16="http://schemas.microsoft.com/office/drawing/2014/main" id="{DD852ED1-2436-363A-ED5A-32200BD1A8EF}"/>
              </a:ext>
            </a:extLst>
          </p:cNvPr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403" y="751298"/>
            <a:ext cx="7140539" cy="5355404"/>
          </a:xfrm>
        </p:spPr>
      </p:pic>
    </p:spTree>
    <p:extLst>
      <p:ext uri="{BB962C8B-B14F-4D97-AF65-F5344CB8AC3E}">
        <p14:creationId xmlns:p14="http://schemas.microsoft.com/office/powerpoint/2010/main" val="29248451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A7316-7E2A-D414-90D1-48526B236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360" y="1922580"/>
            <a:ext cx="9143640" cy="2387160"/>
          </a:xfrm>
        </p:spPr>
        <p:txBody>
          <a:bodyPr/>
          <a:lstStyle/>
          <a:p>
            <a:r>
              <a:rPr lang="fi-FI" sz="5000" dirty="0"/>
              <a:t>BACKUP</a:t>
            </a:r>
            <a:endParaRPr lang="en-FI" sz="5000" dirty="0"/>
          </a:p>
        </p:txBody>
      </p:sp>
    </p:spTree>
    <p:extLst>
      <p:ext uri="{BB962C8B-B14F-4D97-AF65-F5344CB8AC3E}">
        <p14:creationId xmlns:p14="http://schemas.microsoft.com/office/powerpoint/2010/main" val="23392290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DEA02F5F-13B2-EE8B-2564-F378035D2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36</a:t>
            </a:fld>
            <a:endParaRPr lang="fi-FI"/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7A022AFD-C010-74C3-69A3-049BA0BE0289}"/>
              </a:ext>
            </a:extLst>
          </p:cNvPr>
          <p:cNvSpPr txBox="1"/>
          <p:nvPr/>
        </p:nvSpPr>
        <p:spPr>
          <a:xfrm>
            <a:off x="736600" y="254000"/>
            <a:ext cx="1125179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b="1" dirty="0" err="1"/>
              <a:t>Bayesialainen</a:t>
            </a:r>
            <a:r>
              <a:rPr lang="fi-FI" sz="2800" b="1" dirty="0"/>
              <a:t> analyysi kaikkea mitattua dataa vastaan</a:t>
            </a:r>
          </a:p>
          <a:p>
            <a:endParaRPr lang="fi-FI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400" dirty="0"/>
              <a:t>Etsitään ideaalisia materiaalien ominaisuuksia ”</a:t>
            </a:r>
            <a:r>
              <a:rPr lang="fi-FI" sz="2400" dirty="0" err="1"/>
              <a:t>fittaamalla</a:t>
            </a:r>
            <a:r>
              <a:rPr lang="fi-FI" sz="2400" dirty="0"/>
              <a:t>”   </a:t>
            </a:r>
            <a:r>
              <a:rPr lang="fi-FI" sz="2400" dirty="0">
                <a:sym typeface="Wingdings" pitchFamily="2" charset="2"/>
              </a:rPr>
              <a:t>   herkkyyskartta</a:t>
            </a:r>
            <a:endParaRPr lang="fi-FI" sz="2400" dirty="0"/>
          </a:p>
        </p:txBody>
      </p:sp>
      <p:pic>
        <p:nvPicPr>
          <p:cNvPr id="6" name="Kuva 5" descr="Kuva, joka sisältää kohteen teksti, kuvakaappaus, viiva, Fontti&#10;&#10;Kuvaus luotu automaattisesti">
            <a:extLst>
              <a:ext uri="{FF2B5EF4-FFF2-40B4-BE49-F238E27FC236}">
                <a16:creationId xmlns:a16="http://schemas.microsoft.com/office/drawing/2014/main" id="{52BFD192-B41D-2328-E34D-9D1F0C456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2710" y="1906885"/>
            <a:ext cx="9478379" cy="4455815"/>
          </a:xfrm>
          <a:prstGeom prst="rect">
            <a:avLst/>
          </a:prstGeom>
        </p:spPr>
      </p:pic>
      <p:cxnSp>
        <p:nvCxnSpPr>
          <p:cNvPr id="8" name="Suora nuoliyhdysviiva 7">
            <a:extLst>
              <a:ext uri="{FF2B5EF4-FFF2-40B4-BE49-F238E27FC236}">
                <a16:creationId xmlns:a16="http://schemas.microsoft.com/office/drawing/2014/main" id="{E9B4EFEA-7A33-B8FB-16BB-B7F144527799}"/>
              </a:ext>
            </a:extLst>
          </p:cNvPr>
          <p:cNvCxnSpPr/>
          <p:nvPr/>
        </p:nvCxnSpPr>
        <p:spPr>
          <a:xfrm>
            <a:off x="2971800" y="6197600"/>
            <a:ext cx="482600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iruutu 8">
            <a:extLst>
              <a:ext uri="{FF2B5EF4-FFF2-40B4-BE49-F238E27FC236}">
                <a16:creationId xmlns:a16="http://schemas.microsoft.com/office/drawing/2014/main" id="{066C937E-B4E6-D3FF-8573-4036D2B193C1}"/>
              </a:ext>
            </a:extLst>
          </p:cNvPr>
          <p:cNvSpPr txBox="1"/>
          <p:nvPr/>
        </p:nvSpPr>
        <p:spPr>
          <a:xfrm>
            <a:off x="3053661" y="6352143"/>
            <a:ext cx="717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>
                <a:solidFill>
                  <a:srgbClr val="0070C0"/>
                </a:solidFill>
              </a:rPr>
              <a:t>Erilaisia mitattuja suureita, kokeellinen ”monimutkaisuus” kasvaa oikealle</a:t>
            </a:r>
          </a:p>
        </p:txBody>
      </p:sp>
      <p:cxnSp>
        <p:nvCxnSpPr>
          <p:cNvPr id="10" name="Suora nuoliyhdysviiva 9">
            <a:extLst>
              <a:ext uri="{FF2B5EF4-FFF2-40B4-BE49-F238E27FC236}">
                <a16:creationId xmlns:a16="http://schemas.microsoft.com/office/drawing/2014/main" id="{7A0A56AA-517C-5572-7484-3609D4A63E4C}"/>
              </a:ext>
            </a:extLst>
          </p:cNvPr>
          <p:cNvCxnSpPr>
            <a:cxnSpLocks/>
          </p:cNvCxnSpPr>
          <p:nvPr/>
        </p:nvCxnSpPr>
        <p:spPr>
          <a:xfrm flipV="1">
            <a:off x="1246397" y="1741785"/>
            <a:ext cx="0" cy="3071515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kstiruutu 10">
            <a:extLst>
              <a:ext uri="{FF2B5EF4-FFF2-40B4-BE49-F238E27FC236}">
                <a16:creationId xmlns:a16="http://schemas.microsoft.com/office/drawing/2014/main" id="{89573725-69E8-C443-A5A6-220BDD7AD023}"/>
              </a:ext>
            </a:extLst>
          </p:cNvPr>
          <p:cNvSpPr txBox="1"/>
          <p:nvPr/>
        </p:nvSpPr>
        <p:spPr>
          <a:xfrm rot="16200000">
            <a:off x="-393725" y="3131235"/>
            <a:ext cx="2438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>
                <a:solidFill>
                  <a:srgbClr val="0070C0"/>
                </a:solidFill>
              </a:rPr>
              <a:t>Materian ominaisuudet</a:t>
            </a:r>
            <a:br>
              <a:rPr lang="fi-FI" b="1" dirty="0">
                <a:solidFill>
                  <a:srgbClr val="0070C0"/>
                </a:solidFill>
              </a:rPr>
            </a:br>
            <a:r>
              <a:rPr lang="fi-FI" b="1" dirty="0">
                <a:solidFill>
                  <a:srgbClr val="0070C0"/>
                </a:solidFill>
              </a:rPr>
              <a:t>simulaatiossa</a:t>
            </a:r>
          </a:p>
        </p:txBody>
      </p:sp>
      <p:sp>
        <p:nvSpPr>
          <p:cNvPr id="16" name="Tekstiruutu 15">
            <a:extLst>
              <a:ext uri="{FF2B5EF4-FFF2-40B4-BE49-F238E27FC236}">
                <a16:creationId xmlns:a16="http://schemas.microsoft.com/office/drawing/2014/main" id="{AA3905D2-0318-176F-8611-6D4FC65764EB}"/>
              </a:ext>
            </a:extLst>
          </p:cNvPr>
          <p:cNvSpPr txBox="1"/>
          <p:nvPr/>
        </p:nvSpPr>
        <p:spPr>
          <a:xfrm>
            <a:off x="5575300" y="1714500"/>
            <a:ext cx="4584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>
                <a:solidFill>
                  <a:srgbClr val="0070C0"/>
                </a:solidFill>
              </a:rPr>
              <a:t>Parkkila, et </a:t>
            </a:r>
            <a:r>
              <a:rPr lang="fi-FI" b="1" dirty="0" err="1">
                <a:solidFill>
                  <a:srgbClr val="0070C0"/>
                </a:solidFill>
              </a:rPr>
              <a:t>al</a:t>
            </a:r>
            <a:r>
              <a:rPr lang="fi-FI" b="1" dirty="0">
                <a:solidFill>
                  <a:srgbClr val="0070C0"/>
                </a:solidFill>
              </a:rPr>
              <a:t>: </a:t>
            </a:r>
            <a:r>
              <a:rPr lang="fi-FI" b="1" dirty="0" err="1">
                <a:solidFill>
                  <a:srgbClr val="0070C0"/>
                </a:solidFill>
              </a:rPr>
              <a:t>Phys</a:t>
            </a:r>
            <a:r>
              <a:rPr lang="fi-FI" b="1" dirty="0">
                <a:solidFill>
                  <a:srgbClr val="0070C0"/>
                </a:solidFill>
              </a:rPr>
              <a:t>. </a:t>
            </a:r>
            <a:r>
              <a:rPr lang="fi-FI" b="1" dirty="0" err="1">
                <a:solidFill>
                  <a:srgbClr val="0070C0"/>
                </a:solidFill>
              </a:rPr>
              <a:t>Lett</a:t>
            </a:r>
            <a:r>
              <a:rPr lang="fi-FI" b="1" dirty="0">
                <a:solidFill>
                  <a:srgbClr val="0070C0"/>
                </a:solidFill>
              </a:rPr>
              <a:t>. B835 (2022) 137485 </a:t>
            </a:r>
          </a:p>
        </p:txBody>
      </p:sp>
    </p:spTree>
    <p:extLst>
      <p:ext uri="{BB962C8B-B14F-4D97-AF65-F5344CB8AC3E}">
        <p14:creationId xmlns:p14="http://schemas.microsoft.com/office/powerpoint/2010/main" val="34428262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8749AD7F-6638-BC38-FBCE-544514DC7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37</a:t>
            </a:fld>
            <a:endParaRPr lang="fi-FI"/>
          </a:p>
        </p:txBody>
      </p:sp>
      <p:pic>
        <p:nvPicPr>
          <p:cNvPr id="4" name="Picture 9" descr="Näyttökuva 2018-11-22 kello 14.11.32.png">
            <a:extLst>
              <a:ext uri="{FF2B5EF4-FFF2-40B4-BE49-F238E27FC236}">
                <a16:creationId xmlns:a16="http://schemas.microsoft.com/office/drawing/2014/main" id="{19268A00-1DB4-2EAF-DF09-7E5ABF811A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333" y="1514140"/>
            <a:ext cx="8568168" cy="52073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kstiruutu 4">
                <a:extLst>
                  <a:ext uri="{FF2B5EF4-FFF2-40B4-BE49-F238E27FC236}">
                    <a16:creationId xmlns:a16="http://schemas.microsoft.com/office/drawing/2014/main" id="{EE39DB6C-08A1-B68E-0E8F-B4BDFBB6539A}"/>
                  </a:ext>
                </a:extLst>
              </p:cNvPr>
              <p:cNvSpPr txBox="1"/>
              <p:nvPr/>
            </p:nvSpPr>
            <p:spPr>
              <a:xfrm>
                <a:off x="834115" y="136525"/>
                <a:ext cx="10451900" cy="1099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i-FI" sz="2800" dirty="0"/>
                  <a:t>Ongelma: eri alkutilamallit suosivat eri arvoa juoksevuudelle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i-FI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i-FI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num>
                      <m:den>
                        <m:r>
                          <a:rPr lang="fi-FI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fi-FI" sz="2800" dirty="0"/>
                  <a:t> </a:t>
                </a:r>
                <a:br>
                  <a:rPr lang="fi-FI" sz="2800" dirty="0"/>
                </a:br>
                <a:r>
                  <a:rPr lang="fi-FI" sz="2800" dirty="0"/>
                  <a:t>	    </a:t>
                </a:r>
                <a:r>
                  <a:rPr lang="fi-FI" sz="2800" dirty="0">
                    <a:sym typeface="Wingdings" pitchFamily="2" charset="2"/>
                  </a:rPr>
                  <a:t> Ei ole mahdollista, sillä kyseessä on materiaalin ominaisuus</a:t>
                </a:r>
                <a:endParaRPr lang="fi-FI" sz="2800" dirty="0"/>
              </a:p>
            </p:txBody>
          </p:sp>
        </mc:Choice>
        <mc:Fallback xmlns="">
          <p:sp>
            <p:nvSpPr>
              <p:cNvPr id="5" name="Tekstiruutu 4">
                <a:extLst>
                  <a:ext uri="{FF2B5EF4-FFF2-40B4-BE49-F238E27FC236}">
                    <a16:creationId xmlns:a16="http://schemas.microsoft.com/office/drawing/2014/main" id="{EE39DB6C-08A1-B68E-0E8F-B4BDFBB653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115" y="136525"/>
                <a:ext cx="10451900" cy="1099725"/>
              </a:xfrm>
              <a:prstGeom prst="rect">
                <a:avLst/>
              </a:prstGeom>
              <a:blipFill>
                <a:blip r:embed="rId3"/>
                <a:stretch>
                  <a:fillRect l="-1214" r="-243" b="-13636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59350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F621FC58-5215-3938-89F0-E884149FB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38</a:t>
            </a:fld>
            <a:endParaRPr lang="fi-FI"/>
          </a:p>
        </p:txBody>
      </p:sp>
      <p:sp>
        <p:nvSpPr>
          <p:cNvPr id="4" name="TextBox 16">
            <a:extLst>
              <a:ext uri="{FF2B5EF4-FFF2-40B4-BE49-F238E27FC236}">
                <a16:creationId xmlns:a16="http://schemas.microsoft.com/office/drawing/2014/main" id="{5D6EE140-3C72-C5D1-6681-E5954EA551DA}"/>
              </a:ext>
            </a:extLst>
          </p:cNvPr>
          <p:cNvSpPr txBox="1"/>
          <p:nvPr/>
        </p:nvSpPr>
        <p:spPr>
          <a:xfrm>
            <a:off x="694155" y="304779"/>
            <a:ext cx="8998425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Kinetic theory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Smallest meaningful mean free path from formation time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Relation between entropy and number densities (relativistic </a:t>
            </a:r>
            <a:r>
              <a:rPr lang="en-US" sz="2400" dirty="0" err="1"/>
              <a:t>bose</a:t>
            </a:r>
            <a:r>
              <a:rPr lang="en-US" sz="2400" dirty="0"/>
              <a:t>-gas):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Together gives a lower bound for viscosity to entropy ratio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Note: not very strict constraints to underlying microscopic theory! </a:t>
            </a:r>
          </a:p>
        </p:txBody>
      </p:sp>
      <p:graphicFrame>
        <p:nvGraphicFramePr>
          <p:cNvPr id="5" name="Object 10">
            <a:extLst>
              <a:ext uri="{FF2B5EF4-FFF2-40B4-BE49-F238E27FC236}">
                <a16:creationId xmlns:a16="http://schemas.microsoft.com/office/drawing/2014/main" id="{4FE8A411-7E22-9998-840A-7DE8C7626F0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93430" y="828290"/>
          <a:ext cx="1562268" cy="768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00100" imgH="393700" progId="Equation.3">
                  <p:embed/>
                </p:oleObj>
              </mc:Choice>
              <mc:Fallback>
                <p:oleObj name="Equation" r:id="rId2" imgW="800100" imgH="393700" progId="Equation.3">
                  <p:embed/>
                  <p:pic>
                    <p:nvPicPr>
                      <p:cNvPr id="5" name="Object 10">
                        <a:extLst>
                          <a:ext uri="{FF2B5EF4-FFF2-40B4-BE49-F238E27FC236}">
                            <a16:creationId xmlns:a16="http://schemas.microsoft.com/office/drawing/2014/main" id="{4FE8A411-7E22-9998-840A-7DE8C7626F0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393430" y="828290"/>
                        <a:ext cx="1562268" cy="7687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1">
            <a:extLst>
              <a:ext uri="{FF2B5EF4-FFF2-40B4-BE49-F238E27FC236}">
                <a16:creationId xmlns:a16="http://schemas.microsoft.com/office/drawing/2014/main" id="{1613E8BA-30FF-4C53-8BFC-1CB7DA0D2F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32496" y="2278941"/>
          <a:ext cx="948155" cy="829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08000" imgH="444500" progId="Equation.3">
                  <p:embed/>
                </p:oleObj>
              </mc:Choice>
              <mc:Fallback>
                <p:oleObj name="Equation" r:id="rId4" imgW="508000" imgH="444500" progId="Equation.3">
                  <p:embed/>
                  <p:pic>
                    <p:nvPicPr>
                      <p:cNvPr id="6" name="Object 11">
                        <a:extLst>
                          <a:ext uri="{FF2B5EF4-FFF2-40B4-BE49-F238E27FC236}">
                            <a16:creationId xmlns:a16="http://schemas.microsoft.com/office/drawing/2014/main" id="{1613E8BA-30FF-4C53-8BFC-1CB7DA0D2F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32496" y="2278941"/>
                        <a:ext cx="948155" cy="8296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4">
            <a:extLst>
              <a:ext uri="{FF2B5EF4-FFF2-40B4-BE49-F238E27FC236}">
                <a16:creationId xmlns:a16="http://schemas.microsoft.com/office/drawing/2014/main" id="{439CCAD0-9A0F-64E1-2D38-87F2E6FED53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32496" y="3749424"/>
          <a:ext cx="5413903" cy="902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895600" imgH="482600" progId="Equation.3">
                  <p:embed/>
                </p:oleObj>
              </mc:Choice>
              <mc:Fallback>
                <p:oleObj name="Equation" r:id="rId6" imgW="2895600" imgH="482600" progId="Equation.3">
                  <p:embed/>
                  <p:pic>
                    <p:nvPicPr>
                      <p:cNvPr id="7" name="Object 14">
                        <a:extLst>
                          <a:ext uri="{FF2B5EF4-FFF2-40B4-BE49-F238E27FC236}">
                            <a16:creationId xmlns:a16="http://schemas.microsoft.com/office/drawing/2014/main" id="{439CCAD0-9A0F-64E1-2D38-87F2E6FED5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32496" y="3749424"/>
                        <a:ext cx="5413903" cy="9023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5">
            <a:extLst>
              <a:ext uri="{FF2B5EF4-FFF2-40B4-BE49-F238E27FC236}">
                <a16:creationId xmlns:a16="http://schemas.microsoft.com/office/drawing/2014/main" id="{2AB84DB6-87E4-749F-152B-2FD3695525C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32496" y="5237503"/>
          <a:ext cx="5648325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603500" imgH="393700" progId="Equation.3">
                  <p:embed/>
                </p:oleObj>
              </mc:Choice>
              <mc:Fallback>
                <p:oleObj name="Equation" r:id="rId8" imgW="2603500" imgH="393700" progId="Equation.3">
                  <p:embed/>
                  <p:pic>
                    <p:nvPicPr>
                      <p:cNvPr id="8" name="Object 15">
                        <a:extLst>
                          <a:ext uri="{FF2B5EF4-FFF2-40B4-BE49-F238E27FC236}">
                            <a16:creationId xmlns:a16="http://schemas.microsoft.com/office/drawing/2014/main" id="{2AB84DB6-87E4-749F-152B-2FD3695525C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332496" y="5237503"/>
                        <a:ext cx="5648325" cy="852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17">
            <a:extLst>
              <a:ext uri="{FF2B5EF4-FFF2-40B4-BE49-F238E27FC236}">
                <a16:creationId xmlns:a16="http://schemas.microsoft.com/office/drawing/2014/main" id="{9B8F1DBE-2901-ABFE-E8F6-2D1027537256}"/>
              </a:ext>
            </a:extLst>
          </p:cNvPr>
          <p:cNvSpPr txBox="1"/>
          <p:nvPr/>
        </p:nvSpPr>
        <p:spPr>
          <a:xfrm>
            <a:off x="4953844" y="931420"/>
            <a:ext cx="470222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rgbClr val="0000FF"/>
                </a:solidFill>
              </a:rPr>
              <a:t>Danielewicz</a:t>
            </a:r>
            <a:r>
              <a:rPr lang="en-US" sz="1600" b="1" dirty="0">
                <a:solidFill>
                  <a:srgbClr val="0000FF"/>
                </a:solidFill>
              </a:rPr>
              <a:t>, </a:t>
            </a:r>
            <a:r>
              <a:rPr lang="en-US" sz="1600" b="1" dirty="0" err="1">
                <a:solidFill>
                  <a:srgbClr val="0000FF"/>
                </a:solidFill>
              </a:rPr>
              <a:t>Gyulassy</a:t>
            </a:r>
            <a:r>
              <a:rPr lang="en-US" sz="1600" b="1" dirty="0">
                <a:solidFill>
                  <a:srgbClr val="0000FF"/>
                </a:solidFill>
              </a:rPr>
              <a:t>, </a:t>
            </a:r>
            <a:r>
              <a:rPr lang="en-US" sz="1600" b="1" dirty="0" err="1">
                <a:solidFill>
                  <a:srgbClr val="0000FF"/>
                </a:solidFill>
              </a:rPr>
              <a:t>Phys.Rev</a:t>
            </a:r>
            <a:r>
              <a:rPr lang="en-US" sz="1600" b="1" dirty="0">
                <a:solidFill>
                  <a:srgbClr val="0000FF"/>
                </a:solidFill>
              </a:rPr>
              <a:t>. D31 (1985) 53</a:t>
            </a:r>
          </a:p>
          <a:p>
            <a:r>
              <a:rPr lang="en-US" sz="1600" b="1" dirty="0">
                <a:solidFill>
                  <a:srgbClr val="0000FF"/>
                </a:solidFill>
              </a:rPr>
              <a:t>W. A. </a:t>
            </a:r>
            <a:r>
              <a:rPr lang="en-US" sz="1600" b="1" dirty="0" err="1">
                <a:solidFill>
                  <a:srgbClr val="0000FF"/>
                </a:solidFill>
              </a:rPr>
              <a:t>Zajc</a:t>
            </a:r>
            <a:r>
              <a:rPr lang="en-US" sz="1600" b="1" dirty="0">
                <a:solidFill>
                  <a:srgbClr val="0000FF"/>
                </a:solidFill>
              </a:rPr>
              <a:t>, talk in “Strings to Things” workshop, 2008</a:t>
            </a:r>
          </a:p>
        </p:txBody>
      </p:sp>
      <p:sp>
        <p:nvSpPr>
          <p:cNvPr id="10" name="Tekstiruutu 9">
            <a:extLst>
              <a:ext uri="{FF2B5EF4-FFF2-40B4-BE49-F238E27FC236}">
                <a16:creationId xmlns:a16="http://schemas.microsoft.com/office/drawing/2014/main" id="{214FB048-6CC7-47EA-26D3-76D6F33961EC}"/>
              </a:ext>
            </a:extLst>
          </p:cNvPr>
          <p:cNvSpPr txBox="1"/>
          <p:nvPr/>
        </p:nvSpPr>
        <p:spPr>
          <a:xfrm>
            <a:off x="4820032" y="243515"/>
            <a:ext cx="55365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b="1" dirty="0"/>
              <a:t>Kaikilla aineilla on viskositeetti!</a:t>
            </a:r>
          </a:p>
        </p:txBody>
      </p:sp>
      <p:sp>
        <p:nvSpPr>
          <p:cNvPr id="11" name="Suorakulmio 10">
            <a:extLst>
              <a:ext uri="{FF2B5EF4-FFF2-40B4-BE49-F238E27FC236}">
                <a16:creationId xmlns:a16="http://schemas.microsoft.com/office/drawing/2014/main" id="{0559F2D0-BCD3-37FB-2302-55DBB26B793B}"/>
              </a:ext>
            </a:extLst>
          </p:cNvPr>
          <p:cNvSpPr/>
          <p:nvPr/>
        </p:nvSpPr>
        <p:spPr>
          <a:xfrm>
            <a:off x="5296829" y="5215201"/>
            <a:ext cx="1795346" cy="940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836669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Kuva, joka sisältää kohteen teksti, kuvakaappaus, Fontti, viiva&#10;&#10;Kuvaus luotu automaattisesti">
            <a:extLst>
              <a:ext uri="{FF2B5EF4-FFF2-40B4-BE49-F238E27FC236}">
                <a16:creationId xmlns:a16="http://schemas.microsoft.com/office/drawing/2014/main" id="{374ECFB4-EECE-9C31-381A-684EA13EE4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" y="304800"/>
            <a:ext cx="11661804" cy="6223000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9C4CC4F6-E7D8-108E-D097-09BFC4A67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39</a:t>
            </a:fld>
            <a:endParaRPr lang="fi-FI"/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67E8B280-6A19-1681-E4E4-80F65A6DB537}"/>
              </a:ext>
            </a:extLst>
          </p:cNvPr>
          <p:cNvSpPr txBox="1"/>
          <p:nvPr/>
        </p:nvSpPr>
        <p:spPr>
          <a:xfrm>
            <a:off x="9423400" y="3135868"/>
            <a:ext cx="1629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>
                <a:solidFill>
                  <a:srgbClr val="7030A0"/>
                </a:solidFill>
              </a:rPr>
              <a:t>~sirontakulmat</a:t>
            </a:r>
          </a:p>
        </p:txBody>
      </p:sp>
      <p:cxnSp>
        <p:nvCxnSpPr>
          <p:cNvPr id="10" name="Suora nuoliyhdysviiva 9">
            <a:extLst>
              <a:ext uri="{FF2B5EF4-FFF2-40B4-BE49-F238E27FC236}">
                <a16:creationId xmlns:a16="http://schemas.microsoft.com/office/drawing/2014/main" id="{4B12D4F5-BAED-3193-325D-7120A64FF609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8216900" y="2942193"/>
            <a:ext cx="1206500" cy="378341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uora nuoliyhdysviiva 10">
            <a:extLst>
              <a:ext uri="{FF2B5EF4-FFF2-40B4-BE49-F238E27FC236}">
                <a16:creationId xmlns:a16="http://schemas.microsoft.com/office/drawing/2014/main" id="{54AF1B12-39D5-3869-4F90-FF9A49AC3374}"/>
              </a:ext>
            </a:extLst>
          </p:cNvPr>
          <p:cNvCxnSpPr>
            <a:cxnSpLocks/>
          </p:cNvCxnSpPr>
          <p:nvPr/>
        </p:nvCxnSpPr>
        <p:spPr>
          <a:xfrm flipH="1" flipV="1">
            <a:off x="9169400" y="2882900"/>
            <a:ext cx="254000" cy="437634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5849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2057400" y="228600"/>
            <a:ext cx="7772040" cy="137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3200" b="0" strike="noStrike" spc="-1">
                <a:solidFill>
                  <a:srgbClr val="FF0000"/>
                </a:solidFill>
                <a:latin typeface="Arial"/>
              </a:rPr>
              <a:t>A</a:t>
            </a:r>
            <a:r>
              <a:rPr lang="en-US" sz="3200" b="0" strike="noStrike" spc="-1">
                <a:latin typeface="Arial"/>
              </a:rPr>
              <a:t> </a:t>
            </a:r>
            <a:r>
              <a:rPr lang="en-US" sz="3200" b="0" strike="noStrike" spc="-1">
                <a:solidFill>
                  <a:srgbClr val="FF0000"/>
                </a:solidFill>
                <a:latin typeface="Arial"/>
              </a:rPr>
              <a:t>L</a:t>
            </a:r>
            <a:r>
              <a:rPr lang="en-US" sz="3200" b="0" strike="noStrike" spc="-1">
                <a:latin typeface="Arial"/>
              </a:rPr>
              <a:t>arge </a:t>
            </a:r>
            <a:r>
              <a:rPr lang="en-US" sz="3200" b="0" strike="noStrike" spc="-1">
                <a:solidFill>
                  <a:srgbClr val="FF0000"/>
                </a:solidFill>
                <a:latin typeface="Arial"/>
              </a:rPr>
              <a:t>I</a:t>
            </a:r>
            <a:r>
              <a:rPr lang="en-US" sz="3200" b="0" strike="noStrike" spc="-1">
                <a:latin typeface="Arial"/>
              </a:rPr>
              <a:t>on </a:t>
            </a:r>
            <a:r>
              <a:rPr lang="en-US" sz="3200" b="0" strike="noStrike" spc="-1">
                <a:solidFill>
                  <a:srgbClr val="FF0000"/>
                </a:solidFill>
                <a:latin typeface="Arial"/>
              </a:rPr>
              <a:t>C</a:t>
            </a:r>
            <a:r>
              <a:rPr lang="en-US" sz="3200" b="0" strike="noStrike" spc="-1">
                <a:latin typeface="Arial"/>
              </a:rPr>
              <a:t>ollider </a:t>
            </a:r>
            <a:r>
              <a:rPr lang="en-US" sz="3200" b="0" strike="noStrike" spc="-1">
                <a:solidFill>
                  <a:srgbClr val="FF0000"/>
                </a:solidFill>
                <a:latin typeface="Arial"/>
              </a:rPr>
              <a:t>E</a:t>
            </a:r>
            <a:r>
              <a:rPr lang="en-US" sz="3200" b="0" strike="noStrike" spc="-1">
                <a:latin typeface="Arial"/>
              </a:rPr>
              <a:t>xperiment</a:t>
            </a:r>
          </a:p>
        </p:txBody>
      </p:sp>
      <p:pic>
        <p:nvPicPr>
          <p:cNvPr id="92" name="Picture 91"/>
          <p:cNvPicPr/>
          <p:nvPr/>
        </p:nvPicPr>
        <p:blipFill>
          <a:blip r:embed="rId2"/>
          <a:stretch/>
        </p:blipFill>
        <p:spPr>
          <a:xfrm>
            <a:off x="6433560" y="1742040"/>
            <a:ext cx="5453640" cy="3972960"/>
          </a:xfrm>
          <a:prstGeom prst="rect">
            <a:avLst/>
          </a:prstGeom>
          <a:ln w="0">
            <a:noFill/>
          </a:ln>
        </p:spPr>
      </p:pic>
      <p:sp>
        <p:nvSpPr>
          <p:cNvPr id="93" name="TextBox 92"/>
          <p:cNvSpPr txBox="1"/>
          <p:nvPr/>
        </p:nvSpPr>
        <p:spPr>
          <a:xfrm>
            <a:off x="685800" y="2507040"/>
            <a:ext cx="5029200" cy="1965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sz="2200" b="1" strike="noStrike" spc="-1" dirty="0" err="1">
                <a:latin typeface="Arial"/>
              </a:rPr>
              <a:t>Keskittyy</a:t>
            </a:r>
            <a:r>
              <a:rPr lang="en-US" sz="2200" b="1" strike="noStrike" spc="-1" dirty="0">
                <a:latin typeface="Arial"/>
              </a:rPr>
              <a:t> </a:t>
            </a:r>
            <a:r>
              <a:rPr lang="en-US" sz="2200" b="1" strike="noStrike" spc="-1" dirty="0" err="1">
                <a:latin typeface="Arial"/>
              </a:rPr>
              <a:t>tutkimaan</a:t>
            </a:r>
            <a:r>
              <a:rPr lang="en-US" sz="2200" b="1" strike="noStrike" spc="-1" dirty="0">
                <a:latin typeface="Arial"/>
              </a:rPr>
              <a:t>:</a:t>
            </a: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2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 dirty="0" err="1">
                <a:latin typeface="Arial"/>
              </a:rPr>
              <a:t>PbPb</a:t>
            </a:r>
            <a:r>
              <a:rPr lang="en-US" sz="2200" b="0" strike="noStrike" spc="-1" dirty="0">
                <a:latin typeface="Arial"/>
              </a:rPr>
              <a:t> </a:t>
            </a:r>
            <a:r>
              <a:rPr lang="en-US" sz="2200" b="0" strike="noStrike" spc="-1" dirty="0" err="1">
                <a:latin typeface="Arial"/>
              </a:rPr>
              <a:t>törmäytykset</a:t>
            </a:r>
            <a:endParaRPr lang="en-US" sz="22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 dirty="0">
                <a:latin typeface="Arial"/>
              </a:rPr>
              <a:t>pp </a:t>
            </a:r>
            <a:r>
              <a:rPr lang="en-US" sz="2200" b="0" strike="noStrike" spc="-1" dirty="0" err="1">
                <a:latin typeface="Arial"/>
              </a:rPr>
              <a:t>törmäytykset</a:t>
            </a:r>
            <a:endParaRPr lang="en-US" sz="22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 dirty="0" err="1">
                <a:latin typeface="Arial"/>
              </a:rPr>
              <a:t>kvarkki-gluoniplasma</a:t>
            </a:r>
            <a:r>
              <a:rPr lang="en-US" sz="2200" b="0" strike="noStrike" spc="-1" dirty="0">
                <a:latin typeface="Arial"/>
              </a:rPr>
              <a:t> (QGP)</a:t>
            </a: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 dirty="0" err="1">
                <a:latin typeface="Arial"/>
              </a:rPr>
              <a:t>suurenergiset</a:t>
            </a:r>
            <a:r>
              <a:rPr lang="en-US" sz="2200" b="0" strike="noStrike" spc="-1" dirty="0">
                <a:latin typeface="Arial"/>
              </a:rPr>
              <a:t> </a:t>
            </a:r>
            <a:r>
              <a:rPr lang="en-US" sz="2200" b="0" strike="noStrike" spc="-1" dirty="0" err="1">
                <a:latin typeface="Arial"/>
              </a:rPr>
              <a:t>hiukkassuihkut</a:t>
            </a:r>
            <a:r>
              <a:rPr lang="en-US" sz="2200" b="0" strike="noStrike" spc="-1" dirty="0">
                <a:latin typeface="Arial"/>
              </a:rPr>
              <a:t> (jet)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60D3989-32A0-4C37-8DE3-D3D3C2681939}" type="slidenum">
              <a:rPr/>
              <a:t>4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7" name="Kuva 4" descr="Kuva, joka sisältää kohteen teksti, kuvakaappaus, numero, Fontti&#10;&#10;Kuvaus luotu automaattisesti"/>
          <p:cNvPicPr/>
          <p:nvPr/>
        </p:nvPicPr>
        <p:blipFill>
          <a:blip r:embed="rId2"/>
          <a:stretch/>
        </p:blipFill>
        <p:spPr>
          <a:xfrm>
            <a:off x="6480000" y="450720"/>
            <a:ext cx="5452200" cy="2547000"/>
          </a:xfrm>
          <a:prstGeom prst="rect">
            <a:avLst/>
          </a:prstGeom>
          <a:ln w="0">
            <a:noFill/>
          </a:ln>
        </p:spPr>
      </p:pic>
      <p:sp>
        <p:nvSpPr>
          <p:cNvPr id="518" name="Ellipsi 6"/>
          <p:cNvSpPr/>
          <p:nvPr/>
        </p:nvSpPr>
        <p:spPr>
          <a:xfrm>
            <a:off x="8536680" y="2314080"/>
            <a:ext cx="1390680" cy="2718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520" name="Tekstiruutu 1"/>
          <p:cNvSpPr/>
          <p:nvPr/>
        </p:nvSpPr>
        <p:spPr>
          <a:xfrm>
            <a:off x="244800" y="453600"/>
            <a:ext cx="5908320" cy="2436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800" b="1" strike="noStrike" spc="-1">
                <a:solidFill>
                  <a:srgbClr val="000000"/>
                </a:solidFill>
                <a:latin typeface="Calibri"/>
              </a:rPr>
              <a:t>Finnish contribution to FoCal hardware</a:t>
            </a:r>
            <a:endParaRPr lang="en-US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18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FiRi 2023: new automatic bonding machine</a:t>
            </a:r>
            <a:br>
              <a:rPr sz="1800"/>
            </a:b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		</a:t>
            </a:r>
            <a:r>
              <a:rPr lang="en-GB" sz="1800" b="0" strike="noStrike" spc="-1">
                <a:solidFill>
                  <a:srgbClr val="000000"/>
                </a:solidFill>
                <a:latin typeface="Wingdings"/>
              </a:rPr>
              <a:t></a:t>
            </a: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 machine operational in fall 2024</a:t>
            </a:r>
            <a:endParaRPr lang="en-US" sz="18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FiRi combined CMS and ALICE pledges</a:t>
            </a:r>
            <a:br>
              <a:rPr sz="1800"/>
            </a:b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	- wire bonding of CMS tracker elements</a:t>
            </a:r>
            <a:br>
              <a:rPr sz="1800"/>
            </a:b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	- SpTAB bonding of the FoCal pixel layers</a:t>
            </a:r>
            <a:endParaRPr lang="en-US" sz="18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FoCal production in Helsinki in 2026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521" name="Kuva 3" descr="Kuva, joka sisältää kohteen viiva, kuvakaappaus, sähkökomponentti, Elektroninen komponentti&#10;&#10;Kuvaus luotu automaattisesti"/>
          <p:cNvPicPr/>
          <p:nvPr/>
        </p:nvPicPr>
        <p:blipFill>
          <a:blip r:embed="rId3"/>
          <a:stretch/>
        </p:blipFill>
        <p:spPr>
          <a:xfrm>
            <a:off x="266040" y="3848760"/>
            <a:ext cx="6220440" cy="1855440"/>
          </a:xfrm>
          <a:prstGeom prst="rect">
            <a:avLst/>
          </a:prstGeom>
          <a:ln w="0">
            <a:noFill/>
          </a:ln>
        </p:spPr>
      </p:pic>
      <p:pic>
        <p:nvPicPr>
          <p:cNvPr id="522" name="Kuva 12" descr="Kuva, joka sisältää kohteen Värikkyys, kuvakaappaus, muotoilu&#10;&#10;Kuvaus luotu automaattisesti"/>
          <p:cNvPicPr/>
          <p:nvPr/>
        </p:nvPicPr>
        <p:blipFill>
          <a:blip r:embed="rId4"/>
          <a:stretch/>
        </p:blipFill>
        <p:spPr>
          <a:xfrm>
            <a:off x="6603120" y="3665880"/>
            <a:ext cx="2497680" cy="2278440"/>
          </a:xfrm>
          <a:prstGeom prst="rect">
            <a:avLst/>
          </a:prstGeom>
          <a:ln w="0">
            <a:noFill/>
          </a:ln>
        </p:spPr>
      </p:pic>
      <p:pic>
        <p:nvPicPr>
          <p:cNvPr id="523" name="Kuva 14" descr="Kuva, joka sisältää kohteen kuvakaappaus, pullo, taide, lasi&#10;&#10;Kuvaus luotu automaattisesti"/>
          <p:cNvPicPr/>
          <p:nvPr/>
        </p:nvPicPr>
        <p:blipFill>
          <a:blip r:embed="rId5"/>
          <a:stretch/>
        </p:blipFill>
        <p:spPr>
          <a:xfrm>
            <a:off x="9221760" y="3665880"/>
            <a:ext cx="2710440" cy="2278440"/>
          </a:xfrm>
          <a:prstGeom prst="rect">
            <a:avLst/>
          </a:prstGeom>
          <a:ln w="0">
            <a:noFill/>
          </a:ln>
        </p:spPr>
      </p:pic>
      <p:sp>
        <p:nvSpPr>
          <p:cNvPr id="524" name="Tekstiruutu 15"/>
          <p:cNvSpPr/>
          <p:nvPr/>
        </p:nvSpPr>
        <p:spPr>
          <a:xfrm>
            <a:off x="6555960" y="6017760"/>
            <a:ext cx="261036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ALPIDE = ALICE Pixel Detector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525" name="Tekstiruutu 16"/>
          <p:cNvSpPr/>
          <p:nvPr/>
        </p:nvSpPr>
        <p:spPr>
          <a:xfrm>
            <a:off x="9885960" y="6017760"/>
            <a:ext cx="116244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SpTAB bond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526" name="Tekstiruutu 17"/>
          <p:cNvSpPr/>
          <p:nvPr/>
        </p:nvSpPr>
        <p:spPr>
          <a:xfrm>
            <a:off x="431640" y="5704560"/>
            <a:ext cx="3575160" cy="576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3/15 ALPIDE chips bonded to a flex cable,</a:t>
            </a:r>
            <a:br>
              <a:rPr sz="1600"/>
            </a:b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on top of an aluminium carrier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334B5C7-5804-4B67-BEA3-6615E0C2C32B}" type="slidenum">
              <a:t>40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Object 3"/>
          <p:cNvGraphicFramePr/>
          <p:nvPr/>
        </p:nvGraphicFramePr>
        <p:xfrm>
          <a:off x="2426040" y="672480"/>
          <a:ext cx="8024400" cy="6067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0" imgH="0" progId="">
                  <p:embed/>
                </p:oleObj>
              </mc:Choice>
              <mc:Fallback>
                <p:oleObj r:id="rId2" imgW="0" imgH="0" progId="">
                  <p:embed/>
                  <p:pic>
                    <p:nvPicPr>
                      <p:cNvPr id="95" name="Object 3"/>
                      <p:cNvPicPr/>
                      <p:nvPr/>
                    </p:nvPicPr>
                    <p:blipFill>
                      <a:blip r:embed="rId3"/>
                      <a:stretch/>
                    </p:blipFill>
                    <p:spPr>
                      <a:xfrm>
                        <a:off x="2426040" y="672480"/>
                        <a:ext cx="8024400" cy="606708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" name="TextBox 3"/>
          <p:cNvSpPr/>
          <p:nvPr/>
        </p:nvSpPr>
        <p:spPr>
          <a:xfrm>
            <a:off x="3205800" y="136440"/>
            <a:ext cx="5535000" cy="516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2800" b="1" strike="noStrike" spc="-1">
                <a:solidFill>
                  <a:srgbClr val="000000"/>
                </a:solidFill>
                <a:latin typeface="Calibri"/>
              </a:rPr>
              <a:t>LHC = Large Hadron Collider @ CERN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8D9817E-B5B5-4303-B860-7A9F2A57B08A}" type="slidenum"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Kuva 10" descr="Kuva, joka sisältää kohteen Pienoismalli, Rakennussarjalelu, Lelupalikka, ponttiharkko&#10;&#10;Kuvaus luotu automaattisesti"/>
          <p:cNvPicPr/>
          <p:nvPr/>
        </p:nvPicPr>
        <p:blipFill>
          <a:blip r:embed="rId2"/>
          <a:stretch/>
        </p:blipFill>
        <p:spPr>
          <a:xfrm>
            <a:off x="271800" y="136440"/>
            <a:ext cx="11668680" cy="6584760"/>
          </a:xfrm>
          <a:prstGeom prst="rect">
            <a:avLst/>
          </a:prstGeom>
          <a:ln w="0">
            <a:noFill/>
          </a:ln>
        </p:spPr>
      </p:pic>
      <p:sp>
        <p:nvSpPr>
          <p:cNvPr id="98" name="Tekstiruutu 18"/>
          <p:cNvSpPr/>
          <p:nvPr/>
        </p:nvSpPr>
        <p:spPr>
          <a:xfrm>
            <a:off x="7973640" y="524160"/>
            <a:ext cx="3376800" cy="820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i-FI" sz="4800" b="1" strike="noStrike" spc="-1">
                <a:solidFill>
                  <a:srgbClr val="000000"/>
                </a:solidFill>
                <a:latin typeface="Calibri"/>
              </a:rPr>
              <a:t>ALICE @ LHC</a:t>
            </a:r>
            <a:endParaRPr lang="en-US" sz="4800" b="0" strike="noStrike" spc="-1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9A3A0AF-BA68-4A8A-8C70-517E9F8AC52D}" type="slidenum"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2" name="Kuva 5" descr="Kuva, joka sisältää kohteen kartta, atlas, Maailma, teksti&#10;&#10;Kuvaus luotu automaattisesti"/>
          <p:cNvPicPr/>
          <p:nvPr/>
        </p:nvPicPr>
        <p:blipFill>
          <a:blip r:embed="rId2"/>
          <a:stretch/>
        </p:blipFill>
        <p:spPr>
          <a:xfrm>
            <a:off x="389520" y="2607480"/>
            <a:ext cx="6383160" cy="3983400"/>
          </a:xfrm>
          <a:prstGeom prst="rect">
            <a:avLst/>
          </a:prstGeom>
          <a:ln w="0">
            <a:noFill/>
          </a:ln>
        </p:spPr>
      </p:pic>
      <p:pic>
        <p:nvPicPr>
          <p:cNvPr id="383" name="Kuva 6"/>
          <p:cNvPicPr/>
          <p:nvPr/>
        </p:nvPicPr>
        <p:blipFill>
          <a:blip r:embed="rId3"/>
          <a:stretch/>
        </p:blipFill>
        <p:spPr>
          <a:xfrm>
            <a:off x="2154960" y="105120"/>
            <a:ext cx="2007360" cy="1896120"/>
          </a:xfrm>
          <a:prstGeom prst="rect">
            <a:avLst/>
          </a:prstGeom>
          <a:ln w="0">
            <a:noFill/>
          </a:ln>
        </p:spPr>
      </p:pic>
      <p:sp>
        <p:nvSpPr>
          <p:cNvPr id="384" name="Tekstiruutu 7"/>
          <p:cNvSpPr/>
          <p:nvPr/>
        </p:nvSpPr>
        <p:spPr>
          <a:xfrm>
            <a:off x="679320" y="2264040"/>
            <a:ext cx="4386499" cy="39865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000" b="1" strike="noStrike" spc="-1" dirty="0">
                <a:solidFill>
                  <a:srgbClr val="000000"/>
                </a:solidFill>
                <a:latin typeface="Calibri"/>
              </a:rPr>
              <a:t>40 </a:t>
            </a:r>
            <a:r>
              <a:rPr lang="en-GB" sz="2000" b="1" strike="noStrike" spc="-1" dirty="0" err="1">
                <a:solidFill>
                  <a:srgbClr val="000000"/>
                </a:solidFill>
                <a:latin typeface="Calibri"/>
              </a:rPr>
              <a:t>maata</a:t>
            </a:r>
            <a:r>
              <a:rPr lang="en-GB" sz="2000" b="1" strike="noStrike" spc="-1" dirty="0">
                <a:solidFill>
                  <a:srgbClr val="000000"/>
                </a:solidFill>
                <a:latin typeface="Calibri"/>
              </a:rPr>
              <a:t>, 170 </a:t>
            </a:r>
            <a:r>
              <a:rPr lang="en-GB" sz="2000" b="1" strike="noStrike" spc="-1" dirty="0" err="1">
                <a:solidFill>
                  <a:srgbClr val="000000"/>
                </a:solidFill>
                <a:latin typeface="Calibri"/>
              </a:rPr>
              <a:t>instituuttia</a:t>
            </a:r>
            <a:r>
              <a:rPr lang="en-GB" sz="2000" b="1" strike="noStrike" spc="-1" dirty="0">
                <a:solidFill>
                  <a:srgbClr val="000000"/>
                </a:solidFill>
                <a:latin typeface="Calibri"/>
              </a:rPr>
              <a:t>, 1971 </a:t>
            </a:r>
            <a:r>
              <a:rPr lang="en-GB" sz="2000" b="1" strike="noStrike" spc="-1" dirty="0" err="1">
                <a:solidFill>
                  <a:srgbClr val="000000"/>
                </a:solidFill>
                <a:latin typeface="Calibri"/>
              </a:rPr>
              <a:t>jäsentä</a:t>
            </a:r>
            <a:endParaRPr lang="en-US" sz="2000" b="0" strike="noStrike" spc="-1" dirty="0">
              <a:latin typeface="Arial"/>
            </a:endParaRPr>
          </a:p>
        </p:txBody>
      </p:sp>
      <p:pic>
        <p:nvPicPr>
          <p:cNvPr id="385" name="Kuva 8"/>
          <p:cNvPicPr/>
          <p:nvPr/>
        </p:nvPicPr>
        <p:blipFill>
          <a:blip r:embed="rId4"/>
          <a:stretch/>
        </p:blipFill>
        <p:spPr>
          <a:xfrm>
            <a:off x="6968880" y="685800"/>
            <a:ext cx="4919760" cy="3271680"/>
          </a:xfrm>
          <a:prstGeom prst="rect">
            <a:avLst/>
          </a:prstGeom>
          <a:ln w="0">
            <a:noFill/>
          </a:ln>
        </p:spPr>
      </p:pic>
      <p:sp>
        <p:nvSpPr>
          <p:cNvPr id="386" name="Tekstiruutu 9"/>
          <p:cNvSpPr/>
          <p:nvPr/>
        </p:nvSpPr>
        <p:spPr>
          <a:xfrm>
            <a:off x="9316080" y="373320"/>
            <a:ext cx="244260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600" b="1" strike="noStrike" spc="-1">
                <a:solidFill>
                  <a:srgbClr val="0070C0"/>
                </a:solidFill>
                <a:latin typeface="Calibri"/>
              </a:rPr>
              <a:t>PhD celebration, 27.6.2023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387" name="Tekstiruutu 10"/>
          <p:cNvSpPr/>
          <p:nvPr/>
        </p:nvSpPr>
        <p:spPr>
          <a:xfrm>
            <a:off x="7489440" y="4408560"/>
            <a:ext cx="3863880" cy="17067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3000" b="1" strike="noStrike" spc="-1" dirty="0" err="1">
                <a:solidFill>
                  <a:srgbClr val="000000"/>
                </a:solidFill>
                <a:latin typeface="Calibri"/>
              </a:rPr>
              <a:t>Jyväskylän</a:t>
            </a:r>
            <a:r>
              <a:rPr lang="en-GB" sz="3000" b="1" strike="noStrike" spc="-1" dirty="0">
                <a:solidFill>
                  <a:srgbClr val="000000"/>
                </a:solidFill>
                <a:latin typeface="Calibri"/>
              </a:rPr>
              <a:t> ALICE:</a:t>
            </a:r>
            <a:endParaRPr lang="en-US" sz="30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500" b="0" strike="noStrike" spc="-1" dirty="0">
                <a:solidFill>
                  <a:srgbClr val="000000"/>
                </a:solidFill>
                <a:latin typeface="Calibri"/>
              </a:rPr>
              <a:t>3 </a:t>
            </a:r>
            <a:r>
              <a:rPr lang="en-GB" sz="2500" b="0" strike="noStrike" spc="-1" dirty="0" err="1">
                <a:solidFill>
                  <a:srgbClr val="000000"/>
                </a:solidFill>
                <a:latin typeface="Calibri"/>
              </a:rPr>
              <a:t>senioria</a:t>
            </a:r>
            <a:endParaRPr lang="en-US" sz="25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500" b="0" strike="noStrike" spc="-1" dirty="0">
                <a:solidFill>
                  <a:srgbClr val="000000"/>
                </a:solidFill>
                <a:latin typeface="Calibri"/>
              </a:rPr>
              <a:t>3 post </a:t>
            </a:r>
            <a:r>
              <a:rPr lang="en-GB" sz="2500" b="0" strike="noStrike" spc="-1" dirty="0" err="1">
                <a:solidFill>
                  <a:srgbClr val="000000"/>
                </a:solidFill>
                <a:latin typeface="Calibri"/>
              </a:rPr>
              <a:t>docia</a:t>
            </a:r>
            <a:endParaRPr lang="en-US" sz="25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500" b="0" strike="noStrike" spc="-1" dirty="0">
                <a:solidFill>
                  <a:srgbClr val="000000"/>
                </a:solidFill>
                <a:latin typeface="Calibri"/>
              </a:rPr>
              <a:t>4 </a:t>
            </a:r>
            <a:r>
              <a:rPr lang="en-GB" sz="2500" b="0" strike="noStrike" spc="-1" dirty="0" err="1">
                <a:solidFill>
                  <a:srgbClr val="000000"/>
                </a:solidFill>
                <a:latin typeface="Calibri"/>
              </a:rPr>
              <a:t>väitöskirjatutkijaa</a:t>
            </a:r>
            <a:endParaRPr lang="en-US" sz="2500" b="0" strike="noStrike" spc="-1" dirty="0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EDB3099-2B7F-4FDE-AC15-D07044CC2A38}" type="slidenum"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3311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Kuva 15" descr="Kuva, joka sisältää kohteen teksti, Lapsitaide, Värikkyys&#10;&#10;Kuvaus luotu automaattisesti"/>
          <p:cNvPicPr/>
          <p:nvPr/>
        </p:nvPicPr>
        <p:blipFill>
          <a:blip r:embed="rId2"/>
          <a:stretch/>
        </p:blipFill>
        <p:spPr>
          <a:xfrm>
            <a:off x="254160" y="1143000"/>
            <a:ext cx="7969320" cy="5060520"/>
          </a:xfrm>
          <a:prstGeom prst="rect">
            <a:avLst/>
          </a:prstGeom>
          <a:ln w="0">
            <a:noFill/>
          </a:ln>
        </p:spPr>
      </p:pic>
      <p:sp>
        <p:nvSpPr>
          <p:cNvPr id="103" name="Tekstiruutu 21"/>
          <p:cNvSpPr/>
          <p:nvPr/>
        </p:nvSpPr>
        <p:spPr>
          <a:xfrm>
            <a:off x="2625480" y="6203880"/>
            <a:ext cx="220644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i-FI" sz="1800" b="1" strike="noStrike" spc="-1">
                <a:solidFill>
                  <a:srgbClr val="0070C0"/>
                </a:solidFill>
                <a:latin typeface="Calibri"/>
              </a:rPr>
              <a:t>Kuva: Heidi Rytkönen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04" name="Tekstiruutu 34"/>
          <p:cNvSpPr/>
          <p:nvPr/>
        </p:nvSpPr>
        <p:spPr>
          <a:xfrm>
            <a:off x="1213920" y="160200"/>
            <a:ext cx="5647680" cy="577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i-FI" sz="3200" b="1" strike="noStrike" spc="-1">
                <a:solidFill>
                  <a:srgbClr val="000000"/>
                </a:solidFill>
                <a:latin typeface="Calibri"/>
              </a:rPr>
              <a:t>Standardimallin alkeishiukkaset: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05" name="Suora nuoliyhdysviiva 1"/>
          <p:cNvSpPr/>
          <p:nvPr/>
        </p:nvSpPr>
        <p:spPr>
          <a:xfrm flipH="1">
            <a:off x="5943600" y="1434960"/>
            <a:ext cx="2437920" cy="685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41275">
            <a:solidFill>
              <a:srgbClr val="0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pic>
        <p:nvPicPr>
          <p:cNvPr id="106" name="Kuva 19" descr="Kuva, joka sisältää kohteen teksti, viiva, kuvakaappaus, diagrammi&#10;&#10;Kuvaus luotu automaattisesti"/>
          <p:cNvPicPr/>
          <p:nvPr/>
        </p:nvPicPr>
        <p:blipFill>
          <a:blip r:embed="rId3"/>
          <a:stretch/>
        </p:blipFill>
        <p:spPr>
          <a:xfrm>
            <a:off x="8179560" y="452880"/>
            <a:ext cx="4012200" cy="2772720"/>
          </a:xfrm>
          <a:prstGeom prst="rect">
            <a:avLst/>
          </a:prstGeom>
          <a:ln w="0">
            <a:noFill/>
          </a:ln>
        </p:spPr>
      </p:pic>
      <p:pic>
        <p:nvPicPr>
          <p:cNvPr id="107" name="Kuva 20" descr="Kuva, joka sisältää kohteen teksti, kuvakaappaus, Fontti, viiva&#10;&#10;Kuvaus luotu automaattisesti"/>
          <p:cNvPicPr/>
          <p:nvPr/>
        </p:nvPicPr>
        <p:blipFill>
          <a:blip r:embed="rId4"/>
          <a:stretch/>
        </p:blipFill>
        <p:spPr>
          <a:xfrm>
            <a:off x="8381160" y="3314880"/>
            <a:ext cx="3391920" cy="2336400"/>
          </a:xfrm>
          <a:prstGeom prst="rect">
            <a:avLst/>
          </a:prstGeom>
          <a:ln w="0">
            <a:noFill/>
          </a:ln>
        </p:spPr>
      </p:pic>
      <p:sp>
        <p:nvSpPr>
          <p:cNvPr id="108" name="Tekstiruutu 35"/>
          <p:cNvSpPr/>
          <p:nvPr/>
        </p:nvSpPr>
        <p:spPr>
          <a:xfrm>
            <a:off x="9083880" y="5740560"/>
            <a:ext cx="142776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i-FI" sz="2400" b="1" strike="noStrike" spc="-1">
                <a:solidFill>
                  <a:srgbClr val="000000"/>
                </a:solidFill>
                <a:latin typeface="Calibri"/>
              </a:rPr>
              <a:t>2012, LHC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B8E55CE-FCDF-428C-9D9D-A14FC61549A8}" type="slidenum"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Kuva 11" descr="Kuva, joka sisältää kohteen teksti, Lapsitaide, Värikkyys&#10;&#10;Kuvaus luotu automaattisesti"/>
          <p:cNvPicPr/>
          <p:nvPr/>
        </p:nvPicPr>
        <p:blipFill>
          <a:blip r:embed="rId2"/>
          <a:stretch/>
        </p:blipFill>
        <p:spPr>
          <a:xfrm>
            <a:off x="533520" y="246600"/>
            <a:ext cx="5181120" cy="3290040"/>
          </a:xfrm>
          <a:prstGeom prst="rect">
            <a:avLst/>
          </a:prstGeom>
          <a:ln w="0">
            <a:noFill/>
          </a:ln>
        </p:spPr>
      </p:pic>
      <p:sp>
        <p:nvSpPr>
          <p:cNvPr id="110" name="Suorakulmio 1"/>
          <p:cNvSpPr/>
          <p:nvPr/>
        </p:nvSpPr>
        <p:spPr>
          <a:xfrm>
            <a:off x="533520" y="418680"/>
            <a:ext cx="2945880" cy="160056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111" name="Suorakulmio 2"/>
          <p:cNvSpPr/>
          <p:nvPr/>
        </p:nvSpPr>
        <p:spPr>
          <a:xfrm>
            <a:off x="3479760" y="1218960"/>
            <a:ext cx="863280" cy="79992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112" name="Tekstiruutu 38"/>
          <p:cNvSpPr/>
          <p:nvPr/>
        </p:nvSpPr>
        <p:spPr>
          <a:xfrm>
            <a:off x="535680" y="4131000"/>
            <a:ext cx="10582560" cy="228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i-FI" sz="2400" b="1" strike="noStrike" spc="-1">
                <a:solidFill>
                  <a:srgbClr val="000000"/>
                </a:solidFill>
                <a:latin typeface="Calibri"/>
              </a:rPr>
              <a:t>Seuraavassa keskitytään vahvaan vuorovaikutukseen: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0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Huomaa: Higgs antaa massan alkeishiukkasille. Keveiden u ja d kvarkkien massat ovat n. 4-5 MeV</a:t>
            </a:r>
            <a:br>
              <a:rPr sz="2000"/>
            </a:b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	</a:t>
            </a:r>
            <a:r>
              <a:rPr lang="fi-FI" sz="2000" b="0" strike="noStrike" spc="-1">
                <a:solidFill>
                  <a:srgbClr val="000000"/>
                </a:solidFill>
                <a:latin typeface="Wingdings"/>
              </a:rPr>
              <a:t></a:t>
            </a: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 protonin = (uud) massasta alle 15 MeV, korkeintaan 1,5 %, on kvarkkien massaa.</a:t>
            </a:r>
            <a:br>
              <a:rPr sz="2000"/>
            </a:b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	</a:t>
            </a:r>
            <a:r>
              <a:rPr lang="fi-FI" sz="2000" b="0" strike="noStrike" spc="-1">
                <a:solidFill>
                  <a:srgbClr val="000000"/>
                </a:solidFill>
                <a:latin typeface="Wingdings"/>
              </a:rPr>
              <a:t></a:t>
            </a: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 suurin osa baryonisen aineen massasta on kvanttiväridynamiikan (QCD) sidosenergiaa</a:t>
            </a:r>
            <a:br>
              <a:rPr sz="2000"/>
            </a:b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		Osoittautuu, että protoni on rakenteeltaan hyvin rikas objekti,</a:t>
            </a:r>
            <a:br>
              <a:rPr sz="2000"/>
            </a:b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		paljon muuta kuin ”pelkästään (uud)”. Tästä lisää myöhemmin. 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113" name="Tekstiruutu 39"/>
          <p:cNvSpPr/>
          <p:nvPr/>
        </p:nvSpPr>
        <p:spPr>
          <a:xfrm>
            <a:off x="5818680" y="249480"/>
            <a:ext cx="5854320" cy="3504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i-FI" sz="2400" b="1" strike="noStrike" spc="-1">
                <a:solidFill>
                  <a:srgbClr val="000000"/>
                </a:solidFill>
                <a:latin typeface="Calibri"/>
              </a:rPr>
              <a:t>Suomen yliopistoista: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0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Hiukkasfysiikka keskittyy Helsingin ja Jyväskylän</a:t>
            </a:r>
            <a:br>
              <a:rPr sz="2000"/>
            </a:b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yliopistoihin, vaikka erityisesti instrumentaatiota</a:t>
            </a:r>
            <a:br>
              <a:rPr sz="2000"/>
            </a:b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on muuallakin.</a:t>
            </a:r>
            <a:endParaRPr lang="en-US" sz="20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Helsinki osallistuu CMS-kokeeseen ja teoria</a:t>
            </a:r>
            <a:br>
              <a:rPr sz="2000"/>
            </a:b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painottuu sähköheikkoon ja BSM = beyond Standard</a:t>
            </a:r>
            <a:br>
              <a:rPr sz="2000"/>
            </a:b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Model fysiikkaan.</a:t>
            </a:r>
            <a:endParaRPr lang="en-US" sz="20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Jyväskylä osallistuu ALICE-kokeeseen ja tutkimus</a:t>
            </a:r>
            <a:br>
              <a:rPr sz="2000"/>
            </a:b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painottuu vahvaan vuorovaikutukseen.</a:t>
            </a:r>
            <a:endParaRPr lang="en-US" sz="20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Ei raja-aitoja; myös QCD:ta HY ja sähkö-heikkoa JYU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BD2915D-4463-4FA2-9D2A-99393224A5FE}" type="slidenum"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3804</TotalTime>
  <Words>1269</Words>
  <Application>Microsoft Office PowerPoint</Application>
  <PresentationFormat>Widescreen</PresentationFormat>
  <Paragraphs>282</Paragraphs>
  <Slides>40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5" baseType="lpstr">
      <vt:lpstr>ＭＳ Ｐゴシック</vt:lpstr>
      <vt:lpstr>-apple-system</vt:lpstr>
      <vt:lpstr>AR PL Mingti2L Big5</vt:lpstr>
      <vt:lpstr>Arial</vt:lpstr>
      <vt:lpstr>Calibri</vt:lpstr>
      <vt:lpstr>Calibri Light</vt:lpstr>
      <vt:lpstr>Cambria Math</vt:lpstr>
      <vt:lpstr>Lucida Sans Unicode</vt:lpstr>
      <vt:lpstr>StarSymbol</vt:lpstr>
      <vt:lpstr>Symbol</vt:lpstr>
      <vt:lpstr>Tahoma</vt:lpstr>
      <vt:lpstr>Times New Roman</vt:lpstr>
      <vt:lpstr>Wingdings</vt:lpstr>
      <vt:lpstr>Office Theme</vt:lpstr>
      <vt:lpstr>Equation</vt:lpstr>
      <vt:lpstr>PowerPoint Presentation</vt:lpstr>
      <vt:lpstr>Kuka, mistä, miksi?</vt:lpstr>
      <vt:lpstr>Sisältö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Miten tätä voidaan tutkia/havaita?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Millä tutkitaan?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Kiitos! Kysymyksiä?</vt:lpstr>
      <vt:lpstr>BACKUP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subject/>
  <dc:creator>Sami Sakari Räsänen</dc:creator>
  <dc:description/>
  <cp:lastModifiedBy>Virta, Maxim</cp:lastModifiedBy>
  <cp:revision>59</cp:revision>
  <dcterms:created xsi:type="dcterms:W3CDTF">2024-02-14T07:39:43Z</dcterms:created>
  <dcterms:modified xsi:type="dcterms:W3CDTF">2024-11-01T10:35:13Z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Laajakuva</vt:lpwstr>
  </property>
  <property fmtid="{D5CDD505-2E9C-101B-9397-08002B2CF9AE}" pid="3" name="Slides">
    <vt:i4>30</vt:i4>
  </property>
</Properties>
</file>