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6922" r:id="rId1"/>
  </p:sldMasterIdLst>
  <p:notesMasterIdLst>
    <p:notesMasterId r:id="rId29"/>
  </p:notesMasterIdLst>
  <p:handoutMasterIdLst>
    <p:handoutMasterId r:id="rId30"/>
  </p:handoutMasterIdLst>
  <p:sldIdLst>
    <p:sldId id="259" r:id="rId2"/>
    <p:sldId id="3174" r:id="rId3"/>
    <p:sldId id="3297" r:id="rId4"/>
    <p:sldId id="3237" r:id="rId5"/>
    <p:sldId id="3372" r:id="rId6"/>
    <p:sldId id="3286" r:id="rId7"/>
    <p:sldId id="3363" r:id="rId8"/>
    <p:sldId id="3371" r:id="rId9"/>
    <p:sldId id="3330" r:id="rId10"/>
    <p:sldId id="3365" r:id="rId11"/>
    <p:sldId id="3373" r:id="rId12"/>
    <p:sldId id="3288" r:id="rId13"/>
    <p:sldId id="3369" r:id="rId14"/>
    <p:sldId id="3367" r:id="rId15"/>
    <p:sldId id="3374" r:id="rId16"/>
    <p:sldId id="3378" r:id="rId17"/>
    <p:sldId id="3377" r:id="rId18"/>
    <p:sldId id="3299" r:id="rId19"/>
    <p:sldId id="3234" r:id="rId20"/>
    <p:sldId id="3314" r:id="rId21"/>
    <p:sldId id="3342" r:id="rId22"/>
    <p:sldId id="3300" r:id="rId23"/>
    <p:sldId id="3194" r:id="rId24"/>
    <p:sldId id="3195" r:id="rId25"/>
    <p:sldId id="3376" r:id="rId26"/>
    <p:sldId id="3313" r:id="rId27"/>
    <p:sldId id="3171" r:id="rId28"/>
  </p:sldIdLst>
  <p:sldSz cx="12192000" cy="6858000"/>
  <p:notesSz cx="6797675" cy="9928225"/>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1872"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E40"/>
    <a:srgbClr val="0000FF"/>
    <a:srgbClr val="00CC99"/>
    <a:srgbClr val="99FF99"/>
    <a:srgbClr val="FF6600"/>
    <a:srgbClr val="D60093"/>
    <a:srgbClr val="FF33CC"/>
    <a:srgbClr val="0214BE"/>
    <a:srgbClr val="CCFF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78" autoAdjust="0"/>
    <p:restoredTop sz="86936" autoAdjust="0"/>
  </p:normalViewPr>
  <p:slideViewPr>
    <p:cSldViewPr>
      <p:cViewPr varScale="1">
        <p:scale>
          <a:sx n="109" d="100"/>
          <a:sy n="109" d="100"/>
        </p:scale>
        <p:origin x="776" y="184"/>
      </p:cViewPr>
      <p:guideLst>
        <p:guide orient="horz" pos="1872"/>
        <p:guide pos="3840"/>
      </p:guideLst>
    </p:cSldViewPr>
  </p:slideViewPr>
  <p:outlineViewPr>
    <p:cViewPr>
      <p:scale>
        <a:sx n="33" d="100"/>
        <a:sy n="33" d="100"/>
      </p:scale>
      <p:origin x="0" y="-912"/>
    </p:cViewPr>
  </p:outlineViewPr>
  <p:notesTextViewPr>
    <p:cViewPr>
      <p:scale>
        <a:sx n="100" d="100"/>
        <a:sy n="100" d="100"/>
      </p:scale>
      <p:origin x="0" y="0"/>
    </p:cViewPr>
  </p:notesTextViewPr>
  <p:sorterViewPr>
    <p:cViewPr varScale="1">
      <p:scale>
        <a:sx n="1" d="1"/>
        <a:sy n="1" d="1"/>
      </p:scale>
      <p:origin x="0" y="-1482"/>
    </p:cViewPr>
  </p:sorterViewPr>
  <p:notesViewPr>
    <p:cSldViewPr>
      <p:cViewPr varScale="1">
        <p:scale>
          <a:sx n="63" d="100"/>
          <a:sy n="63" d="100"/>
        </p:scale>
        <p:origin x="1998" y="60"/>
      </p:cViewPr>
      <p:guideLst>
        <p:guide orient="horz" pos="3127"/>
        <p:guide pos="2141"/>
      </p:guideLst>
    </p:cSldViewPr>
  </p:notes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2272" tIns="46136" rIns="92272" bIns="46136" rtlCol="0"/>
          <a:lstStyle>
            <a:lvl1pPr algn="l">
              <a:defRPr sz="1200"/>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2272" tIns="46136" rIns="92272" bIns="46136" rtlCol="0"/>
          <a:lstStyle>
            <a:lvl1pPr algn="r">
              <a:defRPr sz="1200"/>
            </a:lvl1pPr>
          </a:lstStyle>
          <a:p>
            <a:pPr>
              <a:defRPr/>
            </a:pPr>
            <a:fld id="{ABECBBEE-CC39-4EB5-A334-46298068CD79}" type="datetimeFigureOut">
              <a:rPr lang="en-US"/>
              <a:pPr>
                <a:defRPr/>
              </a:pPr>
              <a:t>5/5/25</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2272" tIns="46136" rIns="92272" bIns="46136"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2272" tIns="46136" rIns="92272" bIns="46136" rtlCol="0" anchor="b"/>
          <a:lstStyle>
            <a:lvl1pPr algn="r">
              <a:defRPr sz="1200"/>
            </a:lvl1pPr>
          </a:lstStyle>
          <a:p>
            <a:pPr>
              <a:defRPr/>
            </a:pPr>
            <a:fld id="{F3C50950-8DCE-4BA3-8E21-65C741DFAB12}" type="slidenum">
              <a:rPr lang="en-US"/>
              <a:pPr>
                <a:defRPr/>
              </a:pPr>
              <a:t>‹#›</a:t>
            </a:fld>
            <a:endParaRPr lang="en-US"/>
          </a:p>
        </p:txBody>
      </p:sp>
    </p:spTree>
    <p:extLst>
      <p:ext uri="{BB962C8B-B14F-4D97-AF65-F5344CB8AC3E}">
        <p14:creationId xmlns:p14="http://schemas.microsoft.com/office/powerpoint/2010/main" val="41753556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19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66564" name="Rectangle 4"/>
          <p:cNvSpPr>
            <a:spLocks noGrp="1" noRot="1" noChangeAspect="1" noChangeArrowheads="1" noTextEdit="1"/>
          </p:cNvSpPr>
          <p:nvPr>
            <p:ph type="sldImg" idx="2"/>
          </p:nvPr>
        </p:nvSpPr>
        <p:spPr bwMode="auto">
          <a:xfrm>
            <a:off x="88900" y="742950"/>
            <a:ext cx="6619875" cy="372427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79450" y="4716463"/>
            <a:ext cx="5438775" cy="4468812"/>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algn="r" eaLnBrk="1" hangingPunct="1">
              <a:defRPr sz="1200">
                <a:latin typeface="Arial" charset="0"/>
              </a:defRPr>
            </a:lvl1pPr>
          </a:lstStyle>
          <a:p>
            <a:pPr>
              <a:defRPr/>
            </a:pPr>
            <a:fld id="{84494633-67A9-4E43-ACD1-7A0FAA47A108}" type="slidenum">
              <a:rPr lang="en-US"/>
              <a:pPr>
                <a:defRPr/>
              </a:pPr>
              <a:t>‹#›</a:t>
            </a:fld>
            <a:endParaRPr lang="en-US"/>
          </a:p>
        </p:txBody>
      </p:sp>
    </p:spTree>
    <p:extLst>
      <p:ext uri="{BB962C8B-B14F-4D97-AF65-F5344CB8AC3E}">
        <p14:creationId xmlns:p14="http://schemas.microsoft.com/office/powerpoint/2010/main" val="5569018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84494633-67A9-4E43-ACD1-7A0FAA47A108}" type="slidenum">
              <a:rPr lang="en-US" smtClean="0"/>
              <a:pPr>
                <a:defRPr/>
              </a:pPr>
              <a:t>2</a:t>
            </a:fld>
            <a:endParaRPr lang="en-US"/>
          </a:p>
        </p:txBody>
      </p:sp>
    </p:spTree>
    <p:extLst>
      <p:ext uri="{BB962C8B-B14F-4D97-AF65-F5344CB8AC3E}">
        <p14:creationId xmlns:p14="http://schemas.microsoft.com/office/powerpoint/2010/main" val="17651102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84494633-67A9-4E43-ACD1-7A0FAA47A108}" type="slidenum">
              <a:rPr lang="en-US" smtClean="0"/>
              <a:pPr>
                <a:defRPr/>
              </a:pPr>
              <a:t>22</a:t>
            </a:fld>
            <a:endParaRPr lang="en-US"/>
          </a:p>
        </p:txBody>
      </p:sp>
    </p:spTree>
    <p:extLst>
      <p:ext uri="{BB962C8B-B14F-4D97-AF65-F5344CB8AC3E}">
        <p14:creationId xmlns:p14="http://schemas.microsoft.com/office/powerpoint/2010/main" val="2949463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D3E062-CF12-A395-5AF7-CD5ED466FD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CCB69F-786A-B3BC-40AD-3ED1B8C23E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BA2D57-B04B-0EF8-2747-7953CCCD7D7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16059A7-BBAA-8B87-7091-4A17B47C5050}"/>
              </a:ext>
            </a:extLst>
          </p:cNvPr>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219080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E20BE-E5E2-E075-9FF5-5CA6CBACA1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B493AC-8DF1-8192-A9CF-E44E4400EF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26E45E-225E-17EC-47FE-F0B0A18FB63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495390C0-8C99-CE16-DD85-B11C688D49F7}"/>
              </a:ext>
            </a:extLst>
          </p:cNvPr>
          <p:cNvSpPr>
            <a:spLocks noGrp="1"/>
          </p:cNvSpPr>
          <p:nvPr>
            <p:ph type="sldNum" sz="quarter" idx="5"/>
          </p:nvPr>
        </p:nvSpPr>
        <p:spPr/>
        <p:txBody>
          <a:bodyPr/>
          <a:lstStyle/>
          <a:p>
            <a:pPr>
              <a:defRPr/>
            </a:pPr>
            <a:fld id="{84494633-67A9-4E43-ACD1-7A0FAA47A108}" type="slidenum">
              <a:rPr lang="en-US" smtClean="0"/>
              <a:pPr>
                <a:defRPr/>
              </a:pPr>
              <a:t>4</a:t>
            </a:fld>
            <a:endParaRPr lang="en-US"/>
          </a:p>
        </p:txBody>
      </p:sp>
    </p:spTree>
    <p:extLst>
      <p:ext uri="{BB962C8B-B14F-4D97-AF65-F5344CB8AC3E}">
        <p14:creationId xmlns:p14="http://schemas.microsoft.com/office/powerpoint/2010/main" val="286927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654474-E4FB-F192-4973-466E139098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415AA7-EEF3-830E-DD8B-0168EA37F5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ACE60A-72F2-6214-DFF6-3DC97BEE76E8}"/>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A0E13F04-20D4-D616-647D-33D9BF3C574C}"/>
              </a:ext>
            </a:extLst>
          </p:cNvPr>
          <p:cNvSpPr>
            <a:spLocks noGrp="1"/>
          </p:cNvSpPr>
          <p:nvPr>
            <p:ph type="sldNum" sz="quarter" idx="5"/>
          </p:nvPr>
        </p:nvSpPr>
        <p:spPr/>
        <p:txBody>
          <a:bodyPr/>
          <a:lstStyle/>
          <a:p>
            <a:pPr>
              <a:defRPr/>
            </a:pPr>
            <a:fld id="{84494633-67A9-4E43-ACD1-7A0FAA47A108}" type="slidenum">
              <a:rPr lang="en-US" smtClean="0"/>
              <a:pPr>
                <a:defRPr/>
              </a:pPr>
              <a:t>5</a:t>
            </a:fld>
            <a:endParaRPr lang="en-US"/>
          </a:p>
        </p:txBody>
      </p:sp>
    </p:spTree>
    <p:extLst>
      <p:ext uri="{BB962C8B-B14F-4D97-AF65-F5344CB8AC3E}">
        <p14:creationId xmlns:p14="http://schemas.microsoft.com/office/powerpoint/2010/main" val="168182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84494633-67A9-4E43-ACD1-7A0FAA47A108}" type="slidenum">
              <a:rPr lang="en-US" smtClean="0"/>
              <a:pPr>
                <a:defRPr/>
              </a:pPr>
              <a:t>6</a:t>
            </a:fld>
            <a:endParaRPr lang="en-US"/>
          </a:p>
        </p:txBody>
      </p:sp>
    </p:spTree>
    <p:extLst>
      <p:ext uri="{BB962C8B-B14F-4D97-AF65-F5344CB8AC3E}">
        <p14:creationId xmlns:p14="http://schemas.microsoft.com/office/powerpoint/2010/main" val="466871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933AD-62C1-1F17-16CE-0B56948C1A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DEB30A-C43E-F754-CB7F-7F25476FB3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D60BF5-79D0-FBA1-9BD9-CC314A063ED2}"/>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5E476D34-FA0F-C3A9-AC6E-10A4A4167AD5}"/>
              </a:ext>
            </a:extLst>
          </p:cNvPr>
          <p:cNvSpPr>
            <a:spLocks noGrp="1"/>
          </p:cNvSpPr>
          <p:nvPr>
            <p:ph type="sldNum" sz="quarter" idx="5"/>
          </p:nvPr>
        </p:nvSpPr>
        <p:spPr/>
        <p:txBody>
          <a:bodyPr/>
          <a:lstStyle/>
          <a:p>
            <a:pPr>
              <a:defRPr/>
            </a:pPr>
            <a:fld id="{84494633-67A9-4E43-ACD1-7A0FAA47A108}" type="slidenum">
              <a:rPr lang="en-US" smtClean="0"/>
              <a:pPr>
                <a:defRPr/>
              </a:pPr>
              <a:t>11</a:t>
            </a:fld>
            <a:endParaRPr lang="en-US"/>
          </a:p>
        </p:txBody>
      </p:sp>
    </p:spTree>
    <p:extLst>
      <p:ext uri="{BB962C8B-B14F-4D97-AF65-F5344CB8AC3E}">
        <p14:creationId xmlns:p14="http://schemas.microsoft.com/office/powerpoint/2010/main" val="3366087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87B69-6586-C540-95EA-793CD94FA7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C659A5-C048-25D1-5197-FC2286E98A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400623-254D-B15A-6EDC-6441ECB94BAA}"/>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1B5A9EAA-BB6E-06D1-2587-7C1BD736D77C}"/>
              </a:ext>
            </a:extLst>
          </p:cNvPr>
          <p:cNvSpPr>
            <a:spLocks noGrp="1"/>
          </p:cNvSpPr>
          <p:nvPr>
            <p:ph type="sldNum" sz="quarter" idx="5"/>
          </p:nvPr>
        </p:nvSpPr>
        <p:spPr/>
        <p:txBody>
          <a:bodyPr/>
          <a:lstStyle/>
          <a:p>
            <a:pPr>
              <a:defRPr/>
            </a:pPr>
            <a:fld id="{84494633-67A9-4E43-ACD1-7A0FAA47A108}" type="slidenum">
              <a:rPr lang="en-US" smtClean="0"/>
              <a:pPr>
                <a:defRPr/>
              </a:pPr>
              <a:t>15</a:t>
            </a:fld>
            <a:endParaRPr lang="en-US"/>
          </a:p>
        </p:txBody>
      </p:sp>
    </p:spTree>
    <p:extLst>
      <p:ext uri="{BB962C8B-B14F-4D97-AF65-F5344CB8AC3E}">
        <p14:creationId xmlns:p14="http://schemas.microsoft.com/office/powerpoint/2010/main" val="2019282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D08028-B45D-5696-9BA2-4F695AF14C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384FA9-5327-DC3A-B626-E35A99C20F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A16EFB-AA3D-A54F-203C-01F0FD7F91AE}"/>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AD8B5C15-DF99-1CE6-9808-AFA496CFE4C8}"/>
              </a:ext>
            </a:extLst>
          </p:cNvPr>
          <p:cNvSpPr>
            <a:spLocks noGrp="1"/>
          </p:cNvSpPr>
          <p:nvPr>
            <p:ph type="sldNum" sz="quarter" idx="5"/>
          </p:nvPr>
        </p:nvSpPr>
        <p:spPr/>
        <p:txBody>
          <a:bodyPr/>
          <a:lstStyle/>
          <a:p>
            <a:pPr>
              <a:defRPr/>
            </a:pPr>
            <a:fld id="{84494633-67A9-4E43-ACD1-7A0FAA47A108}" type="slidenum">
              <a:rPr lang="en-US" smtClean="0"/>
              <a:pPr>
                <a:defRPr/>
              </a:pPr>
              <a:t>16</a:t>
            </a:fld>
            <a:endParaRPr lang="en-US"/>
          </a:p>
        </p:txBody>
      </p:sp>
    </p:spTree>
    <p:extLst>
      <p:ext uri="{BB962C8B-B14F-4D97-AF65-F5344CB8AC3E}">
        <p14:creationId xmlns:p14="http://schemas.microsoft.com/office/powerpoint/2010/main" val="1537843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FC354-6F04-6470-DA70-638378B66A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1888E5-E62A-C671-6F57-23BAD01B6B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CAC626-CAB7-AA1F-90A4-707DF5EDE5A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A5044761-1C9D-BADB-9F1F-4EAE6E941D24}"/>
              </a:ext>
            </a:extLst>
          </p:cNvPr>
          <p:cNvSpPr>
            <a:spLocks noGrp="1"/>
          </p:cNvSpPr>
          <p:nvPr>
            <p:ph type="sldNum" sz="quarter" idx="5"/>
          </p:nvPr>
        </p:nvSpPr>
        <p:spPr/>
        <p:txBody>
          <a:bodyPr/>
          <a:lstStyle/>
          <a:p>
            <a:pPr>
              <a:defRPr/>
            </a:pPr>
            <a:fld id="{84494633-67A9-4E43-ACD1-7A0FAA47A108}" type="slidenum">
              <a:rPr lang="en-US" smtClean="0"/>
              <a:pPr>
                <a:defRPr/>
              </a:pPr>
              <a:t>17</a:t>
            </a:fld>
            <a:endParaRPr lang="en-US"/>
          </a:p>
        </p:txBody>
      </p:sp>
    </p:spTree>
    <p:extLst>
      <p:ext uri="{BB962C8B-B14F-4D97-AF65-F5344CB8AC3E}">
        <p14:creationId xmlns:p14="http://schemas.microsoft.com/office/powerpoint/2010/main" val="17546811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16481" y="260648"/>
            <a:ext cx="1563273" cy="1467041"/>
          </a:xfrm>
          <a:prstGeom prst="rect">
            <a:avLst/>
          </a:prstGeom>
        </p:spPr>
      </p:pic>
    </p:spTree>
    <p:extLst>
      <p:ext uri="{BB962C8B-B14F-4D97-AF65-F5344CB8AC3E}">
        <p14:creationId xmlns:p14="http://schemas.microsoft.com/office/powerpoint/2010/main" val="249618185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6561739" cy="714265"/>
          </a:xfrm>
        </p:spPr>
        <p:txBody>
          <a:bodyPr lIns="108000"/>
          <a:lstStyle/>
          <a:p>
            <a:r>
              <a:rPr lang="en-US" dirty="0"/>
              <a:t>Click to edit Master title style</a:t>
            </a:r>
            <a:endParaRPr lang="en-GB" dirty="0"/>
          </a:p>
        </p:txBody>
      </p:sp>
      <p:sp>
        <p:nvSpPr>
          <p:cNvPr id="4" name="Espace réservé du texte 29"/>
          <p:cNvSpPr>
            <a:spLocks noGrp="1"/>
          </p:cNvSpPr>
          <p:nvPr>
            <p:ph idx="1"/>
          </p:nvPr>
        </p:nvSpPr>
        <p:spPr>
          <a:xfrm>
            <a:off x="599403" y="1201510"/>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4269245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6216094" cy="714265"/>
          </a:xfrm>
        </p:spPr>
        <p:txBody>
          <a:bodyPr lIns="108000"/>
          <a:lstStyle/>
          <a:p>
            <a:r>
              <a:rPr lang="en-US" dirty="0"/>
              <a:t>Click to edit Master title style</a:t>
            </a:r>
            <a:endParaRPr lang="en-GB" dirty="0"/>
          </a:p>
        </p:txBody>
      </p:sp>
      <p:sp>
        <p:nvSpPr>
          <p:cNvPr id="3" name="Espace réservé du texte 29"/>
          <p:cNvSpPr>
            <a:spLocks noGrp="1"/>
          </p:cNvSpPr>
          <p:nvPr>
            <p:ph idx="1"/>
          </p:nvPr>
        </p:nvSpPr>
        <p:spPr>
          <a:xfrm>
            <a:off x="609601" y="1258119"/>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1461841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6216094" cy="714265"/>
          </a:xfrm>
        </p:spPr>
        <p:txBody>
          <a:bodyPr/>
          <a:lstStyle/>
          <a:p>
            <a:r>
              <a:rPr lang="en-US"/>
              <a:t>Click to edit Master title style</a:t>
            </a:r>
            <a:endParaRPr lang="en-GB"/>
          </a:p>
        </p:txBody>
      </p:sp>
    </p:spTree>
    <p:extLst>
      <p:ext uri="{BB962C8B-B14F-4D97-AF65-F5344CB8AC3E}">
        <p14:creationId xmlns:p14="http://schemas.microsoft.com/office/powerpoint/2010/main" val="1815310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17.11.2023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 Steerenberg | BE-OP Group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25282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03.06.2024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R. Steerenberg | LHCP - 12th Large Hadron Collider Physics Conference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89662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7944664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74638"/>
            <a:ext cx="5640020" cy="714265"/>
          </a:xfrm>
          <a:prstGeom prst="rect">
            <a:avLst/>
          </a:prstGeom>
          <a:solidFill>
            <a:schemeClr val="bg1"/>
          </a:solidFill>
        </p:spPr>
        <p:txBody>
          <a:bodyPr vert="horz" lIns="45720" rIns="45720" anchor="ctr">
            <a:normAutofit/>
          </a:bodyPr>
          <a:lstStyle/>
          <a:p>
            <a:r>
              <a:rPr kumimoji="0" lang="fr-CH" dirty="0"/>
              <a:t> Cliquez et modifiez le titre</a:t>
            </a:r>
            <a:endParaRPr kumimoji="0" lang="en-US" dirty="0"/>
          </a:p>
        </p:txBody>
      </p:sp>
      <p:sp>
        <p:nvSpPr>
          <p:cNvPr id="30" name="Espace réservé du texte 29"/>
          <p:cNvSpPr>
            <a:spLocks noGrp="1"/>
          </p:cNvSpPr>
          <p:nvPr>
            <p:ph type="body" idx="1"/>
          </p:nvPr>
        </p:nvSpPr>
        <p:spPr>
          <a:xfrm>
            <a:off x="609601" y="1258119"/>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7" name="Image 4" descr="bande-01.eps"/>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0" y="5963730"/>
            <a:ext cx="12192000" cy="901135"/>
          </a:xfrm>
          <a:prstGeom prst="rect">
            <a:avLst/>
          </a:prstGeom>
        </p:spPr>
      </p:pic>
      <p:sp>
        <p:nvSpPr>
          <p:cNvPr id="10" name="Slide Number Placeholder 2"/>
          <p:cNvSpPr txBox="1">
            <a:spLocks/>
          </p:cNvSpPr>
          <p:nvPr/>
        </p:nvSpPr>
        <p:spPr>
          <a:xfrm>
            <a:off x="9144000" y="633730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fld id="{4628D0A3-5C9A-4901-9C42-FBE507C34AF3}" type="slidenum">
              <a:rPr lang="en-GB" sz="1200" smtClean="0">
                <a:solidFill>
                  <a:srgbClr val="FFFFFF"/>
                </a:solidFill>
              </a:rPr>
              <a:pPr fontAlgn="auto">
                <a:spcBef>
                  <a:spcPts val="0"/>
                </a:spcBef>
                <a:spcAft>
                  <a:spcPts val="0"/>
                </a:spcAft>
              </a:pPr>
              <a:t>‹#›</a:t>
            </a:fld>
            <a:endParaRPr lang="en-GB" sz="1200" dirty="0">
              <a:solidFill>
                <a:srgbClr val="FFFFFF"/>
              </a:solidFill>
            </a:endParaRPr>
          </a:p>
        </p:txBody>
      </p:sp>
      <p:sp>
        <p:nvSpPr>
          <p:cNvPr id="11" name="TextBox 10"/>
          <p:cNvSpPr txBox="1"/>
          <p:nvPr userDrawn="1"/>
        </p:nvSpPr>
        <p:spPr>
          <a:xfrm>
            <a:off x="988135" y="6242864"/>
            <a:ext cx="1052297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rgbClr val="FFFFFF"/>
                </a:solidFill>
                <a:latin typeface="Arial"/>
                <a:ea typeface="+mn-ea"/>
                <a:cs typeface="+mn-cs"/>
              </a:rPr>
              <a:t>M. Solfaroli – 13</a:t>
            </a:r>
            <a:r>
              <a:rPr lang="en-GB" sz="1400" kern="1200" baseline="30000" dirty="0">
                <a:solidFill>
                  <a:srgbClr val="FFFFFF"/>
                </a:solidFill>
                <a:latin typeface="Arial"/>
                <a:ea typeface="+mn-ea"/>
                <a:cs typeface="+mn-cs"/>
              </a:rPr>
              <a:t>th</a:t>
            </a:r>
            <a:r>
              <a:rPr lang="en-GB" sz="1400" kern="1200" dirty="0">
                <a:solidFill>
                  <a:srgbClr val="FFFFFF"/>
                </a:solidFill>
                <a:latin typeface="Arial"/>
                <a:ea typeface="+mn-ea"/>
                <a:cs typeface="+mn-cs"/>
              </a:rPr>
              <a:t> LHC Physics Conference 						</a:t>
            </a:r>
            <a:r>
              <a:rPr lang="en-GB" sz="1400" dirty="0">
                <a:solidFill>
                  <a:srgbClr val="FFFFFF"/>
                </a:solidFill>
                <a:latin typeface="Arial"/>
              </a:rPr>
              <a:t>05.05.2025</a:t>
            </a:r>
          </a:p>
        </p:txBody>
      </p:sp>
    </p:spTree>
    <p:extLst>
      <p:ext uri="{BB962C8B-B14F-4D97-AF65-F5344CB8AC3E}">
        <p14:creationId xmlns:p14="http://schemas.microsoft.com/office/powerpoint/2010/main" val="401448173"/>
      </p:ext>
    </p:extLst>
  </p:cSld>
  <p:clrMap bg1="lt1" tx1="dk1" bg2="lt2" tx2="dk2" accent1="accent1" accent2="accent2" accent3="accent3" accent4="accent4" accent5="accent5" accent6="accent6" hlink="hlink" folHlink="folHlink"/>
  <p:sldLayoutIdLst>
    <p:sldLayoutId id="2147486924" r:id="rId1"/>
    <p:sldLayoutId id="2147486928" r:id="rId2"/>
    <p:sldLayoutId id="2147486929" r:id="rId3"/>
    <p:sldLayoutId id="2147486927" r:id="rId4"/>
    <p:sldLayoutId id="2147486931" r:id="rId5"/>
    <p:sldLayoutId id="2147486932" r:id="rId6"/>
    <p:sldLayoutId id="2147486934" r:id="rId7"/>
  </p:sldLayoutIdLst>
  <p:hf sldNum="0" hdr="0" ftr="0"/>
  <p:txStyles>
    <p:titleStyle>
      <a:lvl1pPr algn="l" rtl="0" eaLnBrk="1" latinLnBrk="0" hangingPunct="1">
        <a:spcBef>
          <a:spcPct val="0"/>
        </a:spcBef>
        <a:buNone/>
        <a:defRPr kumimoji="0" sz="3600" kern="1200">
          <a:solidFill>
            <a:srgbClr val="0214BE"/>
          </a:solidFill>
          <a:latin typeface="+mj-lt"/>
          <a:ea typeface="+mj-ea"/>
          <a:cs typeface="+mj-cs"/>
        </a:defRPr>
      </a:lvl1pPr>
    </p:titleStyle>
    <p:body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sv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57.emf"/><Relationship Id="rId4" Type="http://schemas.openxmlformats.org/officeDocument/2006/relationships/image" Target="../media/image56.tmp"/></Relationships>
</file>

<file path=ppt/slides/_rels/slide23.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6940909" y="5549350"/>
            <a:ext cx="5104005" cy="1144075"/>
          </a:xfrm>
        </p:spPr>
        <p:txBody>
          <a:bodyPr/>
          <a:lstStyle/>
          <a:p>
            <a:r>
              <a:rPr lang="en-US" sz="2400" b="1" dirty="0"/>
              <a:t>Matteo Solfaroli</a:t>
            </a:r>
            <a:endParaRPr lang="en-US" b="1" dirty="0"/>
          </a:p>
          <a:p>
            <a:r>
              <a:rPr lang="en-US" sz="1800" dirty="0"/>
              <a:t>13</a:t>
            </a:r>
            <a:r>
              <a:rPr lang="en-US" sz="1800" baseline="30000" dirty="0"/>
              <a:t>th</a:t>
            </a:r>
            <a:r>
              <a:rPr lang="en-US" sz="1800" dirty="0"/>
              <a:t> Large Hadron Collider Physics Conference</a:t>
            </a:r>
          </a:p>
          <a:p>
            <a:r>
              <a:rPr lang="en-US" sz="1800" dirty="0"/>
              <a:t>May 05</a:t>
            </a:r>
            <a:r>
              <a:rPr lang="en-US" sz="1800" baseline="30000" dirty="0"/>
              <a:t>th</a:t>
            </a:r>
            <a:r>
              <a:rPr lang="en-US" sz="1800" dirty="0"/>
              <a:t>, 2025</a:t>
            </a:r>
          </a:p>
        </p:txBody>
      </p:sp>
      <p:sp>
        <p:nvSpPr>
          <p:cNvPr id="10" name="TextBox 9">
            <a:extLst>
              <a:ext uri="{FF2B5EF4-FFF2-40B4-BE49-F238E27FC236}">
                <a16:creationId xmlns:a16="http://schemas.microsoft.com/office/drawing/2014/main" id="{AE004029-E2C2-DCF7-7C19-107A7E871814}"/>
              </a:ext>
            </a:extLst>
          </p:cNvPr>
          <p:cNvSpPr txBox="1"/>
          <p:nvPr/>
        </p:nvSpPr>
        <p:spPr>
          <a:xfrm>
            <a:off x="335250" y="3429000"/>
            <a:ext cx="9486035" cy="923330"/>
          </a:xfrm>
          <a:prstGeom prst="rect">
            <a:avLst/>
          </a:prstGeom>
          <a:noFill/>
        </p:spPr>
        <p:txBody>
          <a:bodyPr wrap="square">
            <a:spAutoFit/>
          </a:bodyPr>
          <a:lstStyle/>
          <a:p>
            <a:r>
              <a:rPr lang="en-GB" sz="5400" b="1" dirty="0">
                <a:solidFill>
                  <a:schemeClr val="bg1"/>
                </a:solidFill>
                <a:latin typeface="+mn-lt"/>
              </a:rPr>
              <a:t>Status of the LHC</a:t>
            </a:r>
            <a:endParaRPr lang="en-CH" sz="5400" b="1" dirty="0">
              <a:solidFill>
                <a:schemeClr val="bg1"/>
              </a:solidFill>
              <a:latin typeface="+mn-lt"/>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1FAA1-5784-6F74-5622-1D99E1812D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3918BB-1137-7100-48FC-9CAF78FEF923}"/>
              </a:ext>
            </a:extLst>
          </p:cNvPr>
          <p:cNvSpPr>
            <a:spLocks noGrp="1"/>
          </p:cNvSpPr>
          <p:nvPr>
            <p:ph type="title"/>
          </p:nvPr>
        </p:nvSpPr>
        <p:spPr/>
        <p:txBody>
          <a:bodyPr/>
          <a:lstStyle/>
          <a:p>
            <a:r>
              <a:rPr lang="en-US" dirty="0"/>
              <a:t>Levelling in physics</a:t>
            </a:r>
            <a:endParaRPr lang="en-GB" dirty="0"/>
          </a:p>
        </p:txBody>
      </p:sp>
      <p:sp>
        <p:nvSpPr>
          <p:cNvPr id="5" name="TextBox 4">
            <a:extLst>
              <a:ext uri="{FF2B5EF4-FFF2-40B4-BE49-F238E27FC236}">
                <a16:creationId xmlns:a16="http://schemas.microsoft.com/office/drawing/2014/main" id="{4C1010C1-A734-A08A-8315-E313E5F5D0B1}"/>
              </a:ext>
            </a:extLst>
          </p:cNvPr>
          <p:cNvSpPr txBox="1"/>
          <p:nvPr/>
        </p:nvSpPr>
        <p:spPr>
          <a:xfrm>
            <a:off x="5448631" y="2896760"/>
            <a:ext cx="6561739" cy="2759730"/>
          </a:xfrm>
          <a:prstGeom prst="rect">
            <a:avLst/>
          </a:prstGeom>
          <a:noFill/>
        </p:spPr>
        <p:txBody>
          <a:bodyPr wrap="square">
            <a:spAutoFit/>
          </a:bodyPr>
          <a:lstStyle/>
          <a:p>
            <a:pPr algn="ctr" fontAlgn="auto">
              <a:spcAft>
                <a:spcPts val="0"/>
              </a:spcAft>
            </a:pPr>
            <a:r>
              <a:rPr lang="en-GB" sz="2400" b="1" dirty="0">
                <a:latin typeface="+mn-lt"/>
              </a:rPr>
              <a:t>2024 and 2025</a:t>
            </a:r>
          </a:p>
          <a:p>
            <a:pPr marL="285750" indent="-285750" fontAlgn="auto">
              <a:spcBef>
                <a:spcPts val="800"/>
              </a:spcBef>
              <a:spcAft>
                <a:spcPts val="0"/>
              </a:spcAft>
              <a:buFont typeface="Arial" panose="020B0604020202020204" pitchFamily="34" charset="0"/>
              <a:buChar char="•"/>
            </a:pPr>
            <a:r>
              <a:rPr lang="en-GB" sz="2000" b="1" dirty="0">
                <a:solidFill>
                  <a:schemeClr val="tx2">
                    <a:lumMod val="60000"/>
                    <a:lumOff val="40000"/>
                  </a:schemeClr>
                </a:solidFill>
                <a:latin typeface="+mn-lt"/>
              </a:rPr>
              <a:t>Combined</a:t>
            </a:r>
            <a:r>
              <a:rPr lang="en-GB" sz="2000" dirty="0">
                <a:latin typeface="+mn-lt"/>
              </a:rPr>
              <a:t> (</a:t>
            </a:r>
            <a:r>
              <a:rPr lang="en-GB" sz="2000" dirty="0">
                <a:latin typeface="Symbol" panose="05050102010706020507" pitchFamily="18" charset="2"/>
              </a:rPr>
              <a:t>b</a:t>
            </a:r>
            <a:r>
              <a:rPr lang="en-GB" sz="2000" dirty="0">
                <a:latin typeface="+mn-lt"/>
              </a:rPr>
              <a:t>* + offset) </a:t>
            </a:r>
            <a:r>
              <a:rPr lang="en-GB" sz="2000" b="1" dirty="0">
                <a:solidFill>
                  <a:schemeClr val="tx2">
                    <a:lumMod val="60000"/>
                    <a:lumOff val="40000"/>
                  </a:schemeClr>
                </a:solidFill>
                <a:latin typeface="+mn-lt"/>
              </a:rPr>
              <a:t>levelling</a:t>
            </a:r>
          </a:p>
          <a:p>
            <a:pPr marL="625475" lvl="1" indent="-312738" fontAlgn="auto">
              <a:spcBef>
                <a:spcPts val="400"/>
              </a:spcBef>
              <a:spcAft>
                <a:spcPts val="0"/>
              </a:spcAft>
              <a:buFont typeface="Arial" panose="020B0604020202020204" pitchFamily="34" charset="0"/>
              <a:buChar char="•"/>
            </a:pPr>
            <a:r>
              <a:rPr lang="en-GB" dirty="0">
                <a:latin typeface="+mn-lt"/>
              </a:rPr>
              <a:t>6-7 hours constant luminosity</a:t>
            </a:r>
          </a:p>
          <a:p>
            <a:pPr marL="625475" lvl="1" indent="-312738" fontAlgn="auto">
              <a:spcBef>
                <a:spcPts val="400"/>
              </a:spcBef>
              <a:spcAft>
                <a:spcPts val="0"/>
              </a:spcAft>
              <a:buFont typeface="Arial" panose="020B0604020202020204" pitchFamily="34" charset="0"/>
              <a:buChar char="•"/>
            </a:pPr>
            <a:r>
              <a:rPr lang="en-GB" u="sng" dirty="0">
                <a:latin typeface="+mn-lt"/>
              </a:rPr>
              <a:t>Well balanced luminosity</a:t>
            </a:r>
            <a:r>
              <a:rPr lang="en-GB" dirty="0">
                <a:latin typeface="+mn-lt"/>
              </a:rPr>
              <a:t> between CMS and ATLAS</a:t>
            </a:r>
          </a:p>
          <a:p>
            <a:pPr marL="311150" indent="-300038" fontAlgn="auto">
              <a:spcBef>
                <a:spcPts val="800"/>
              </a:spcBef>
              <a:spcAft>
                <a:spcPts val="0"/>
              </a:spcAft>
              <a:buFont typeface="Arial" panose="020B0604020202020204" pitchFamily="34" charset="0"/>
              <a:buChar char="•"/>
            </a:pPr>
            <a:r>
              <a:rPr lang="en-GB" sz="2000" b="1" dirty="0">
                <a:solidFill>
                  <a:schemeClr val="tx2">
                    <a:lumMod val="60000"/>
                    <a:lumOff val="40000"/>
                  </a:schemeClr>
                </a:solidFill>
                <a:latin typeface="+mn-lt"/>
              </a:rPr>
              <a:t>LHCb levelled</a:t>
            </a:r>
            <a:r>
              <a:rPr lang="en-GB" sz="2000" b="1" dirty="0">
                <a:latin typeface="+mn-lt"/>
              </a:rPr>
              <a:t> </a:t>
            </a:r>
            <a:r>
              <a:rPr lang="en-GB" sz="2000" dirty="0">
                <a:latin typeface="+mn-lt"/>
              </a:rPr>
              <a:t>through the entire fill</a:t>
            </a:r>
          </a:p>
          <a:p>
            <a:pPr marL="311150" indent="-300038" fontAlgn="auto">
              <a:spcBef>
                <a:spcPts val="800"/>
              </a:spcBef>
              <a:spcAft>
                <a:spcPts val="0"/>
              </a:spcAft>
              <a:buFont typeface="Arial" panose="020B0604020202020204" pitchFamily="34" charset="0"/>
              <a:buChar char="•"/>
            </a:pPr>
            <a:r>
              <a:rPr lang="en-GB" sz="2000" b="1" dirty="0">
                <a:solidFill>
                  <a:schemeClr val="tx2">
                    <a:lumMod val="60000"/>
                    <a:lumOff val="40000"/>
                  </a:schemeClr>
                </a:solidFill>
                <a:latin typeface="+mn-lt"/>
              </a:rPr>
              <a:t>Luminosity control</a:t>
            </a:r>
            <a:r>
              <a:rPr lang="en-GB" sz="2000" b="1" dirty="0">
                <a:latin typeface="+mn-lt"/>
              </a:rPr>
              <a:t> </a:t>
            </a:r>
            <a:r>
              <a:rPr lang="en-GB" sz="2000" dirty="0">
                <a:latin typeface="+mn-lt"/>
              </a:rPr>
              <a:t>~1.5% </a:t>
            </a:r>
            <a:r>
              <a:rPr lang="en-GB" dirty="0">
                <a:latin typeface="+mn-lt"/>
              </a:rPr>
              <a:t>(5% is Run3 request)</a:t>
            </a:r>
          </a:p>
          <a:p>
            <a:pPr marL="311150" indent="-300038" fontAlgn="auto">
              <a:spcBef>
                <a:spcPts val="800"/>
              </a:spcBef>
              <a:spcAft>
                <a:spcPts val="0"/>
              </a:spcAft>
              <a:buFont typeface="Arial" panose="020B0604020202020204" pitchFamily="34" charset="0"/>
              <a:buChar char="•"/>
            </a:pPr>
            <a:r>
              <a:rPr lang="en-GB" sz="2000" b="1" dirty="0">
                <a:solidFill>
                  <a:schemeClr val="tx2">
                    <a:lumMod val="60000"/>
                    <a:lumOff val="40000"/>
                  </a:schemeClr>
                </a:solidFill>
                <a:latin typeface="+mn-lt"/>
              </a:rPr>
              <a:t>Fast increase</a:t>
            </a:r>
            <a:r>
              <a:rPr lang="en-GB" sz="2000" dirty="0">
                <a:latin typeface="+mn-lt"/>
              </a:rPr>
              <a:t> to levelling start point</a:t>
            </a:r>
            <a:r>
              <a:rPr lang="en-GB" sz="1800" dirty="0">
                <a:latin typeface="+mn-lt"/>
              </a:rPr>
              <a:t> </a:t>
            </a:r>
            <a:r>
              <a:rPr lang="en-GB" dirty="0">
                <a:latin typeface="+mn-lt"/>
              </a:rPr>
              <a:t>(few % gain)</a:t>
            </a:r>
          </a:p>
        </p:txBody>
      </p:sp>
      <p:pic>
        <p:nvPicPr>
          <p:cNvPr id="10" name="Graphic 9">
            <a:extLst>
              <a:ext uri="{FF2B5EF4-FFF2-40B4-BE49-F238E27FC236}">
                <a16:creationId xmlns:a16="http://schemas.microsoft.com/office/drawing/2014/main" id="{0A1740E9-65AF-3A26-9D13-59C136F15E9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8440" y="3272708"/>
            <a:ext cx="4886493" cy="2159923"/>
          </a:xfrm>
          <a:prstGeom prst="rect">
            <a:avLst/>
          </a:prstGeom>
        </p:spPr>
      </p:pic>
      <p:sp>
        <p:nvSpPr>
          <p:cNvPr id="6" name="TextBox 5">
            <a:extLst>
              <a:ext uri="{FF2B5EF4-FFF2-40B4-BE49-F238E27FC236}">
                <a16:creationId xmlns:a16="http://schemas.microsoft.com/office/drawing/2014/main" id="{90016BE8-AF44-B7E7-442C-4296C36E29AB}"/>
              </a:ext>
            </a:extLst>
          </p:cNvPr>
          <p:cNvSpPr txBox="1"/>
          <p:nvPr/>
        </p:nvSpPr>
        <p:spPr>
          <a:xfrm>
            <a:off x="343155" y="1155114"/>
            <a:ext cx="5138365" cy="1831271"/>
          </a:xfrm>
          <a:prstGeom prst="rect">
            <a:avLst/>
          </a:prstGeom>
          <a:noFill/>
        </p:spPr>
        <p:txBody>
          <a:bodyPr wrap="square">
            <a:spAutoFit/>
          </a:bodyPr>
          <a:lstStyle/>
          <a:p>
            <a:pPr fontAlgn="auto">
              <a:spcAft>
                <a:spcPts val="0"/>
              </a:spcAft>
            </a:pPr>
            <a:r>
              <a:rPr lang="en-GB" sz="2200" dirty="0">
                <a:latin typeface="+mn-lt"/>
              </a:rPr>
              <a:t>There are different ways to </a:t>
            </a:r>
            <a:r>
              <a:rPr lang="en-GB" sz="2200" b="1" dirty="0">
                <a:solidFill>
                  <a:schemeClr val="tx2">
                    <a:lumMod val="60000"/>
                    <a:lumOff val="40000"/>
                  </a:schemeClr>
                </a:solidFill>
                <a:latin typeface="+mn-lt"/>
              </a:rPr>
              <a:t>control instantaneous luminosity</a:t>
            </a:r>
            <a:r>
              <a:rPr lang="en-GB" sz="2200" b="1" dirty="0">
                <a:latin typeface="+mn-lt"/>
              </a:rPr>
              <a:t>:</a:t>
            </a:r>
          </a:p>
          <a:p>
            <a:pPr marL="490538" indent="-263525" fontAlgn="auto">
              <a:spcBef>
                <a:spcPts val="600"/>
              </a:spcBef>
              <a:spcAft>
                <a:spcPts val="0"/>
              </a:spcAft>
              <a:buFont typeface="Arial" panose="020B0604020202020204" pitchFamily="34" charset="0"/>
              <a:buChar char="•"/>
            </a:pPr>
            <a:r>
              <a:rPr lang="en-GB" u="sng" dirty="0">
                <a:latin typeface="+mn-lt"/>
              </a:rPr>
              <a:t>Beams separation</a:t>
            </a:r>
            <a:r>
              <a:rPr lang="en-GB" dirty="0">
                <a:latin typeface="+mn-lt"/>
              </a:rPr>
              <a:t> offset</a:t>
            </a:r>
          </a:p>
          <a:p>
            <a:pPr marL="490538" indent="-263525" fontAlgn="auto">
              <a:spcBef>
                <a:spcPts val="600"/>
              </a:spcBef>
              <a:spcAft>
                <a:spcPts val="0"/>
              </a:spcAft>
              <a:buFont typeface="Arial" panose="020B0604020202020204" pitchFamily="34" charset="0"/>
              <a:buChar char="•"/>
            </a:pPr>
            <a:r>
              <a:rPr lang="en-GB" u="sng" dirty="0">
                <a:latin typeface="+mn-lt"/>
              </a:rPr>
              <a:t>Crossing angle</a:t>
            </a:r>
          </a:p>
          <a:p>
            <a:pPr marL="490538" indent="-263525" fontAlgn="auto">
              <a:spcBef>
                <a:spcPts val="600"/>
              </a:spcBef>
              <a:spcAft>
                <a:spcPts val="0"/>
              </a:spcAft>
              <a:buFont typeface="Arial" panose="020B0604020202020204" pitchFamily="34" charset="0"/>
              <a:buChar char="•"/>
            </a:pPr>
            <a:r>
              <a:rPr lang="en-GB" u="sng" dirty="0">
                <a:latin typeface="+mn-lt"/>
              </a:rPr>
              <a:t>Beam dimension</a:t>
            </a:r>
            <a:r>
              <a:rPr lang="en-GB" b="1" dirty="0">
                <a:latin typeface="+mn-lt"/>
              </a:rPr>
              <a:t> </a:t>
            </a:r>
            <a:r>
              <a:rPr lang="en-GB" dirty="0">
                <a:latin typeface="+mn-lt"/>
              </a:rPr>
              <a:t>at interaction point </a:t>
            </a:r>
            <a:r>
              <a:rPr lang="en-GB" sz="1800" dirty="0">
                <a:latin typeface="+mn-lt"/>
              </a:rPr>
              <a:t>(</a:t>
            </a:r>
            <a:r>
              <a:rPr lang="en-GB" sz="1800" dirty="0">
                <a:latin typeface="Symbol" panose="05050102010706020507" pitchFamily="18" charset="2"/>
              </a:rPr>
              <a:t>b</a:t>
            </a:r>
            <a:r>
              <a:rPr lang="en-GB" sz="1800" dirty="0">
                <a:latin typeface="+mn-lt"/>
              </a:rPr>
              <a:t>*)</a:t>
            </a:r>
            <a:endParaRPr lang="en-GB" dirty="0">
              <a:latin typeface="+mn-lt"/>
            </a:endParaRPr>
          </a:p>
        </p:txBody>
      </p:sp>
      <p:pic>
        <p:nvPicPr>
          <p:cNvPr id="7" name="Picture 6">
            <a:extLst>
              <a:ext uri="{FF2B5EF4-FFF2-40B4-BE49-F238E27FC236}">
                <a16:creationId xmlns:a16="http://schemas.microsoft.com/office/drawing/2014/main" id="{659873AC-DF33-BC78-0135-552F7602C63F}"/>
              </a:ext>
            </a:extLst>
          </p:cNvPr>
          <p:cNvPicPr>
            <a:picLocks noChangeAspect="1"/>
          </p:cNvPicPr>
          <p:nvPr/>
        </p:nvPicPr>
        <p:blipFill>
          <a:blip r:embed="rId4"/>
          <a:stretch>
            <a:fillRect/>
          </a:stretch>
        </p:blipFill>
        <p:spPr>
          <a:xfrm>
            <a:off x="9590855" y="1086295"/>
            <a:ext cx="2399613" cy="1385617"/>
          </a:xfrm>
          <a:prstGeom prst="rect">
            <a:avLst/>
          </a:prstGeom>
        </p:spPr>
      </p:pic>
      <p:pic>
        <p:nvPicPr>
          <p:cNvPr id="4" name="Picture 3">
            <a:extLst>
              <a:ext uri="{FF2B5EF4-FFF2-40B4-BE49-F238E27FC236}">
                <a16:creationId xmlns:a16="http://schemas.microsoft.com/office/drawing/2014/main" id="{0A8DBC38-C911-7911-5BB3-ECF545F4DD10}"/>
              </a:ext>
            </a:extLst>
          </p:cNvPr>
          <p:cNvPicPr>
            <a:picLocks noChangeAspect="1"/>
          </p:cNvPicPr>
          <p:nvPr/>
        </p:nvPicPr>
        <p:blipFill>
          <a:blip r:embed="rId5"/>
          <a:stretch>
            <a:fillRect/>
          </a:stretch>
        </p:blipFill>
        <p:spPr>
          <a:xfrm>
            <a:off x="5434406" y="1383929"/>
            <a:ext cx="3917450" cy="814830"/>
          </a:xfrm>
          <a:prstGeom prst="rect">
            <a:avLst/>
          </a:prstGeom>
        </p:spPr>
      </p:pic>
    </p:spTree>
    <p:extLst>
      <p:ext uri="{BB962C8B-B14F-4D97-AF65-F5344CB8AC3E}">
        <p14:creationId xmlns:p14="http://schemas.microsoft.com/office/powerpoint/2010/main" val="1174625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09EFF-A46E-D97F-6049-A39D73BEE33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D90AD90-2F84-6CCB-7CA9-0062348E6703}"/>
              </a:ext>
            </a:extLst>
          </p:cNvPr>
          <p:cNvSpPr>
            <a:spLocks noGrp="1"/>
          </p:cNvSpPr>
          <p:nvPr>
            <p:ph type="title"/>
          </p:nvPr>
        </p:nvSpPr>
        <p:spPr>
          <a:xfrm>
            <a:off x="609601" y="274638"/>
            <a:ext cx="5640020" cy="714265"/>
          </a:xfrm>
        </p:spPr>
        <p:txBody>
          <a:bodyPr/>
          <a:lstStyle/>
          <a:p>
            <a:r>
              <a:rPr lang="en-GB" dirty="0"/>
              <a:t>Outline</a:t>
            </a:r>
          </a:p>
        </p:txBody>
      </p:sp>
      <p:sp>
        <p:nvSpPr>
          <p:cNvPr id="2" name="TextBox 1">
            <a:extLst>
              <a:ext uri="{FF2B5EF4-FFF2-40B4-BE49-F238E27FC236}">
                <a16:creationId xmlns:a16="http://schemas.microsoft.com/office/drawing/2014/main" id="{81679333-4343-D153-3B4A-99E5943C1058}"/>
              </a:ext>
            </a:extLst>
          </p:cNvPr>
          <p:cNvSpPr txBox="1"/>
          <p:nvPr/>
        </p:nvSpPr>
        <p:spPr>
          <a:xfrm>
            <a:off x="1804242" y="1690062"/>
            <a:ext cx="8890757" cy="3477875"/>
          </a:xfrm>
          <a:prstGeom prst="rect">
            <a:avLst/>
          </a:prstGeom>
          <a:noFill/>
        </p:spPr>
        <p:txBody>
          <a:bodyPr wrap="square">
            <a:spAutoFit/>
          </a:bodyPr>
          <a:lstStyle/>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2024</a:t>
            </a:r>
            <a:r>
              <a:rPr lang="en-CH" sz="3500" dirty="0">
                <a:solidFill>
                  <a:schemeClr val="tx1">
                    <a:alpha val="35000"/>
                  </a:schemeClr>
                </a:solidFill>
                <a:latin typeface="+mn-lt"/>
              </a:rPr>
              <a:t> </a:t>
            </a:r>
            <a:r>
              <a:rPr lang="en-CH" sz="3500" b="1" dirty="0">
                <a:solidFill>
                  <a:schemeClr val="tx1">
                    <a:alpha val="35000"/>
                  </a:schemeClr>
                </a:solidFill>
                <a:latin typeface="+mn-lt"/>
              </a:rPr>
              <a:t>run</a:t>
            </a:r>
            <a:r>
              <a:rPr lang="en-CH" sz="3500" dirty="0">
                <a:solidFill>
                  <a:schemeClr val="tx1">
                    <a:alpha val="35000"/>
                  </a:schemeClr>
                </a:solidFill>
                <a:latin typeface="+mn-lt"/>
              </a:rPr>
              <a:t> highlights</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configuration</a:t>
            </a:r>
            <a:r>
              <a:rPr lang="en-CH" sz="3500" dirty="0">
                <a:solidFill>
                  <a:schemeClr val="tx1">
                    <a:alpha val="35000"/>
                  </a:schemeClr>
                </a:solidFill>
                <a:latin typeface="+mn-lt"/>
              </a:rPr>
              <a:t> and key aspects</a:t>
            </a:r>
            <a:endParaRPr lang="en-US" sz="3500" dirty="0">
              <a:solidFill>
                <a:schemeClr val="tx1">
                  <a:alpha val="35000"/>
                </a:schemeClr>
              </a:solidFill>
              <a:latin typeface="+mn-lt"/>
            </a:endParaRPr>
          </a:p>
          <a:p>
            <a:pPr marL="457200" indent="-457200">
              <a:spcBef>
                <a:spcPts val="1800"/>
              </a:spcBef>
              <a:buFont typeface="Arial" panose="020B0604020202020204" pitchFamily="34" charset="0"/>
              <a:buChar char="•"/>
            </a:pPr>
            <a:r>
              <a:rPr lang="en-US" sz="3500" b="1" dirty="0">
                <a:latin typeface="+mn-lt"/>
              </a:rPr>
              <a:t>Beam intensity </a:t>
            </a:r>
            <a:r>
              <a:rPr lang="en-US" sz="3500" dirty="0">
                <a:latin typeface="+mn-lt"/>
              </a:rPr>
              <a:t>limitations and plans</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schedule</a:t>
            </a:r>
            <a:r>
              <a:rPr lang="en-CH" sz="3500" dirty="0">
                <a:solidFill>
                  <a:schemeClr val="tx1">
                    <a:alpha val="35000"/>
                  </a:schemeClr>
                </a:solidFill>
                <a:latin typeface="+mn-lt"/>
              </a:rPr>
              <a:t> and projections</a:t>
            </a:r>
          </a:p>
          <a:p>
            <a:pPr marL="914400" lvl="1" indent="-457200">
              <a:spcBef>
                <a:spcPts val="1000"/>
              </a:spcBef>
              <a:buFont typeface="Arial" panose="020B0604020202020204" pitchFamily="34" charset="0"/>
              <a:buChar char="•"/>
            </a:pPr>
            <a:r>
              <a:rPr lang="en-CH" sz="2200" dirty="0">
                <a:solidFill>
                  <a:schemeClr val="tx1">
                    <a:alpha val="35000"/>
                  </a:schemeClr>
                </a:solidFill>
                <a:latin typeface="+mn-lt"/>
              </a:rPr>
              <a:t>+ considerations on IONS run</a:t>
            </a:r>
            <a:endParaRPr lang="en-US" sz="2200" dirty="0">
              <a:solidFill>
                <a:schemeClr val="tx1">
                  <a:alpha val="35000"/>
                </a:schemeClr>
              </a:solidFill>
              <a:latin typeface="+mn-lt"/>
            </a:endParaRPr>
          </a:p>
        </p:txBody>
      </p:sp>
    </p:spTree>
    <p:extLst>
      <p:ext uri="{BB962C8B-B14F-4D97-AF65-F5344CB8AC3E}">
        <p14:creationId xmlns:p14="http://schemas.microsoft.com/office/powerpoint/2010/main" val="1366168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2">
            <a:extLst>
              <a:ext uri="{FF2B5EF4-FFF2-40B4-BE49-F238E27FC236}">
                <a16:creationId xmlns:a16="http://schemas.microsoft.com/office/drawing/2014/main" id="{DA42F2CB-AD97-907C-4C5C-5980917D0885}"/>
              </a:ext>
            </a:extLst>
          </p:cNvPr>
          <p:cNvSpPr>
            <a:spLocks noGrp="1"/>
          </p:cNvSpPr>
          <p:nvPr>
            <p:ph type="title"/>
          </p:nvPr>
        </p:nvSpPr>
        <p:spPr>
          <a:xfrm>
            <a:off x="609601" y="274638"/>
            <a:ext cx="9096469" cy="714265"/>
          </a:xfrm>
          <a:noFill/>
        </p:spPr>
        <p:txBody>
          <a:bodyPr>
            <a:normAutofit/>
          </a:bodyPr>
          <a:lstStyle/>
          <a:p>
            <a:r>
              <a:rPr lang="en-GB" dirty="0"/>
              <a:t>Intensity limitation – warm vacuum modules</a:t>
            </a:r>
          </a:p>
        </p:txBody>
      </p:sp>
      <p:sp>
        <p:nvSpPr>
          <p:cNvPr id="16" name="TextBox 15">
            <a:extLst>
              <a:ext uri="{FF2B5EF4-FFF2-40B4-BE49-F238E27FC236}">
                <a16:creationId xmlns:a16="http://schemas.microsoft.com/office/drawing/2014/main" id="{B45BA098-8301-081C-5AB1-481415010BB2}"/>
              </a:ext>
            </a:extLst>
          </p:cNvPr>
          <p:cNvSpPr txBox="1"/>
          <p:nvPr/>
        </p:nvSpPr>
        <p:spPr>
          <a:xfrm>
            <a:off x="387982" y="1178660"/>
            <a:ext cx="5247160" cy="2703304"/>
          </a:xfrm>
          <a:prstGeom prst="rect">
            <a:avLst/>
          </a:prstGeom>
          <a:noFill/>
          <a:ln w="38100">
            <a:solidFill>
              <a:srgbClr val="C00000"/>
            </a:solidFill>
          </a:ln>
        </p:spPr>
        <p:txBody>
          <a:bodyPr wrap="square">
            <a:spAutoFit/>
          </a:bodyPr>
          <a:lstStyle/>
          <a:p>
            <a:pPr algn="ctr">
              <a:spcBef>
                <a:spcPts val="600"/>
              </a:spcBef>
            </a:pPr>
            <a:r>
              <a:rPr lang="en-GB" sz="2000" b="1" dirty="0">
                <a:latin typeface="+mn-lt"/>
              </a:rPr>
              <a:t>IMPACT in 2023</a:t>
            </a:r>
          </a:p>
          <a:p>
            <a:pPr marL="230188" indent="-230188">
              <a:spcBef>
                <a:spcPts val="400"/>
              </a:spcBef>
              <a:buFont typeface="Arial" panose="020B0604020202020204" pitchFamily="34" charset="0"/>
              <a:buChar char="•"/>
            </a:pPr>
            <a:r>
              <a:rPr lang="en-GB" sz="1600" dirty="0">
                <a:latin typeface="+mn-lt"/>
              </a:rPr>
              <a:t>~5 days lost</a:t>
            </a:r>
          </a:p>
          <a:p>
            <a:pPr marL="230188" indent="-230188">
              <a:spcBef>
                <a:spcPts val="400"/>
              </a:spcBef>
              <a:buFont typeface="Arial" panose="020B0604020202020204" pitchFamily="34" charset="0"/>
              <a:buChar char="•"/>
            </a:pPr>
            <a:r>
              <a:rPr lang="en-GB" sz="1600" b="1" dirty="0">
                <a:solidFill>
                  <a:schemeClr val="tx1">
                    <a:lumMod val="60000"/>
                    <a:lumOff val="40000"/>
                  </a:schemeClr>
                </a:solidFill>
                <a:latin typeface="+mn-lt"/>
              </a:rPr>
              <a:t>Bunch intensity limited </a:t>
            </a:r>
            <a:r>
              <a:rPr lang="en-GB" sz="1600" dirty="0">
                <a:latin typeface="+mn-lt"/>
              </a:rPr>
              <a:t>to 1.6x10</a:t>
            </a:r>
            <a:r>
              <a:rPr lang="en-GB" sz="1600" baseline="30000" dirty="0">
                <a:latin typeface="+mn-lt"/>
              </a:rPr>
              <a:t>11</a:t>
            </a:r>
            <a:r>
              <a:rPr lang="en-GB" sz="1600" dirty="0">
                <a:latin typeface="+mn-lt"/>
              </a:rPr>
              <a:t> protons per bunch (ppb)</a:t>
            </a:r>
            <a:endParaRPr lang="en-GB" sz="1600" b="1" dirty="0">
              <a:latin typeface="+mn-lt"/>
            </a:endParaRPr>
          </a:p>
          <a:p>
            <a:pPr algn="ctr">
              <a:spcBef>
                <a:spcPts val="600"/>
              </a:spcBef>
            </a:pPr>
            <a:r>
              <a:rPr lang="en-GB" sz="2000" b="1" dirty="0">
                <a:latin typeface="+mn-lt"/>
              </a:rPr>
              <a:t>IMPACT in 2024</a:t>
            </a:r>
          </a:p>
          <a:p>
            <a:pPr marL="230188" indent="-230188">
              <a:spcBef>
                <a:spcPts val="600"/>
              </a:spcBef>
              <a:buFont typeface="Arial" panose="020B0604020202020204" pitchFamily="34" charset="0"/>
              <a:buChar char="•"/>
            </a:pPr>
            <a:r>
              <a:rPr lang="en-GB" sz="1600" b="1" dirty="0">
                <a:solidFill>
                  <a:schemeClr val="tx1">
                    <a:lumMod val="60000"/>
                    <a:lumOff val="40000"/>
                  </a:schemeClr>
                </a:solidFill>
                <a:latin typeface="+mn-lt"/>
              </a:rPr>
              <a:t>Bunch intensity limited </a:t>
            </a:r>
            <a:r>
              <a:rPr lang="en-GB" sz="1600" dirty="0">
                <a:latin typeface="+mn-lt"/>
              </a:rPr>
              <a:t>to 1.6x10</a:t>
            </a:r>
            <a:r>
              <a:rPr lang="en-GB" sz="1600" baseline="30000" dirty="0">
                <a:latin typeface="+mn-lt"/>
              </a:rPr>
              <a:t>11</a:t>
            </a:r>
            <a:r>
              <a:rPr lang="en-GB" sz="1600" dirty="0">
                <a:latin typeface="+mn-lt"/>
              </a:rPr>
              <a:t> ppb, while maximizing the bunch length through the cycle</a:t>
            </a:r>
          </a:p>
          <a:p>
            <a:pPr marL="687388" lvl="1" indent="-230188">
              <a:spcBef>
                <a:spcPts val="600"/>
              </a:spcBef>
              <a:buFont typeface="Arial" panose="020B0604020202020204" pitchFamily="34" charset="0"/>
              <a:buChar char="•"/>
            </a:pPr>
            <a:r>
              <a:rPr lang="en-US" sz="1400" dirty="0">
                <a:latin typeface="+mn-lt"/>
              </a:rPr>
              <a:t>Difficult to identify </a:t>
            </a:r>
            <a:r>
              <a:rPr lang="en-US" sz="1400" b="1" u="sng" dirty="0">
                <a:latin typeface="+mn-lt"/>
              </a:rPr>
              <a:t>intensity limitation</a:t>
            </a:r>
            <a:r>
              <a:rPr lang="en-US" sz="1400" b="1" dirty="0">
                <a:latin typeface="+mn-lt"/>
              </a:rPr>
              <a:t> </a:t>
            </a:r>
            <a:r>
              <a:rPr lang="en-US" sz="1400" dirty="0">
                <a:latin typeface="+mn-lt"/>
              </a:rPr>
              <a:t>(strong dependence on contact quality)</a:t>
            </a:r>
          </a:p>
        </p:txBody>
      </p:sp>
      <p:sp>
        <p:nvSpPr>
          <p:cNvPr id="19" name="TextBox 18">
            <a:extLst>
              <a:ext uri="{FF2B5EF4-FFF2-40B4-BE49-F238E27FC236}">
                <a16:creationId xmlns:a16="http://schemas.microsoft.com/office/drawing/2014/main" id="{49DAECF2-7BEF-BE84-80D6-EFB4A22B66DB}"/>
              </a:ext>
            </a:extLst>
          </p:cNvPr>
          <p:cNvSpPr txBox="1"/>
          <p:nvPr/>
        </p:nvSpPr>
        <p:spPr>
          <a:xfrm>
            <a:off x="547920" y="5417628"/>
            <a:ext cx="4416575" cy="430887"/>
          </a:xfrm>
          <a:prstGeom prst="rect">
            <a:avLst/>
          </a:prstGeom>
          <a:noFill/>
        </p:spPr>
        <p:txBody>
          <a:bodyPr wrap="square" rtlCol="0">
            <a:spAutoFit/>
          </a:bodyPr>
          <a:lstStyle/>
          <a:p>
            <a:pPr>
              <a:spcBef>
                <a:spcPts val="1200"/>
              </a:spcBef>
            </a:pPr>
            <a:r>
              <a:rPr lang="en-CH" sz="2200" b="1" dirty="0">
                <a:latin typeface="+mn-lt"/>
              </a:rPr>
              <a:t>Consolidation</a:t>
            </a:r>
            <a:r>
              <a:rPr lang="en-CH" sz="2200" dirty="0">
                <a:latin typeface="+mn-lt"/>
              </a:rPr>
              <a:t>: </a:t>
            </a:r>
            <a:r>
              <a:rPr lang="en-CH" dirty="0">
                <a:latin typeface="+mn-lt"/>
              </a:rPr>
              <a:t>71 modules replaced</a:t>
            </a:r>
          </a:p>
        </p:txBody>
      </p:sp>
      <p:sp>
        <p:nvSpPr>
          <p:cNvPr id="23" name="TextBox 22">
            <a:extLst>
              <a:ext uri="{FF2B5EF4-FFF2-40B4-BE49-F238E27FC236}">
                <a16:creationId xmlns:a16="http://schemas.microsoft.com/office/drawing/2014/main" id="{556B8A5A-AF83-5746-76F2-7C77612A2632}"/>
              </a:ext>
            </a:extLst>
          </p:cNvPr>
          <p:cNvSpPr txBox="1"/>
          <p:nvPr/>
        </p:nvSpPr>
        <p:spPr>
          <a:xfrm>
            <a:off x="6571185" y="1124700"/>
            <a:ext cx="5117619" cy="646331"/>
          </a:xfrm>
          <a:prstGeom prst="rect">
            <a:avLst/>
          </a:prstGeom>
          <a:noFill/>
          <a:ln>
            <a:solidFill>
              <a:srgbClr val="008E40"/>
            </a:solidFill>
          </a:ln>
        </p:spPr>
        <p:txBody>
          <a:bodyPr wrap="square">
            <a:spAutoFit/>
          </a:bodyPr>
          <a:lstStyle/>
          <a:p>
            <a:pPr algn="ctr"/>
            <a:r>
              <a:rPr lang="en-GB" i="0" u="none" strike="noStrike" dirty="0">
                <a:effectLst/>
                <a:latin typeface="+mn-lt"/>
              </a:rPr>
              <a:t>Improved</a:t>
            </a:r>
            <a:r>
              <a:rPr lang="en-GB" b="1" i="0" u="none" strike="noStrike" dirty="0">
                <a:solidFill>
                  <a:srgbClr val="00B050"/>
                </a:solidFill>
                <a:effectLst/>
                <a:latin typeface="+mn-lt"/>
              </a:rPr>
              <a:t> </a:t>
            </a:r>
            <a:r>
              <a:rPr lang="en-GB" b="1" i="0" u="sng" strike="noStrike" dirty="0">
                <a:solidFill>
                  <a:srgbClr val="00B050"/>
                </a:solidFill>
                <a:effectLst/>
                <a:latin typeface="+mn-lt"/>
              </a:rPr>
              <a:t>control of bunch length</a:t>
            </a:r>
            <a:r>
              <a:rPr lang="en-GB" b="1" i="0" u="none" strike="noStrike" dirty="0">
                <a:solidFill>
                  <a:srgbClr val="00B050"/>
                </a:solidFill>
                <a:effectLst/>
                <a:latin typeface="+mn-lt"/>
              </a:rPr>
              <a:t> </a:t>
            </a:r>
            <a:r>
              <a:rPr lang="en-GB" i="0" u="none" strike="noStrike" dirty="0">
                <a:effectLst/>
                <a:latin typeface="+mn-lt"/>
              </a:rPr>
              <a:t>provides</a:t>
            </a:r>
            <a:r>
              <a:rPr lang="en-GB" i="0" u="none" strike="noStrike" dirty="0">
                <a:solidFill>
                  <a:srgbClr val="00B050"/>
                </a:solidFill>
                <a:effectLst/>
                <a:latin typeface="+mn-lt"/>
              </a:rPr>
              <a:t> </a:t>
            </a:r>
            <a:r>
              <a:rPr lang="en-GB" b="1" i="0" u="none" strike="noStrike" dirty="0">
                <a:solidFill>
                  <a:srgbClr val="00B050"/>
                </a:solidFill>
                <a:effectLst/>
                <a:latin typeface="+mn-lt"/>
              </a:rPr>
              <a:t>safety factor </a:t>
            </a:r>
            <a:r>
              <a:rPr lang="en-GB" i="0" u="none" strike="noStrike" dirty="0">
                <a:effectLst/>
                <a:latin typeface="+mn-lt"/>
              </a:rPr>
              <a:t>in power deposition</a:t>
            </a:r>
            <a:endParaRPr lang="en-GB" dirty="0">
              <a:effectLst/>
              <a:latin typeface="+mn-lt"/>
            </a:endParaRPr>
          </a:p>
        </p:txBody>
      </p:sp>
      <p:pic>
        <p:nvPicPr>
          <p:cNvPr id="24" name="Graphic 23">
            <a:extLst>
              <a:ext uri="{FF2B5EF4-FFF2-40B4-BE49-F238E27FC236}">
                <a16:creationId xmlns:a16="http://schemas.microsoft.com/office/drawing/2014/main" id="{19C408CA-31A7-D6E4-FA1C-9146D45B292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03240" y="1815990"/>
            <a:ext cx="2476500" cy="1714500"/>
          </a:xfrm>
          <a:prstGeom prst="rect">
            <a:avLst/>
          </a:prstGeom>
        </p:spPr>
      </p:pic>
      <p:pic>
        <p:nvPicPr>
          <p:cNvPr id="25" name="Graphic 24">
            <a:extLst>
              <a:ext uri="{FF2B5EF4-FFF2-40B4-BE49-F238E27FC236}">
                <a16:creationId xmlns:a16="http://schemas.microsoft.com/office/drawing/2014/main" id="{E382468B-9E4E-C5FC-B04C-292BBBC2144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398830" y="1828480"/>
            <a:ext cx="2476500" cy="1714500"/>
          </a:xfrm>
          <a:prstGeom prst="rect">
            <a:avLst/>
          </a:prstGeom>
        </p:spPr>
      </p:pic>
      <p:sp>
        <p:nvSpPr>
          <p:cNvPr id="26" name="Right Arrow 25">
            <a:extLst>
              <a:ext uri="{FF2B5EF4-FFF2-40B4-BE49-F238E27FC236}">
                <a16:creationId xmlns:a16="http://schemas.microsoft.com/office/drawing/2014/main" id="{8749E961-8852-BBFA-9903-4D6A5E0B4203}"/>
              </a:ext>
            </a:extLst>
          </p:cNvPr>
          <p:cNvSpPr/>
          <p:nvPr/>
        </p:nvSpPr>
        <p:spPr>
          <a:xfrm>
            <a:off x="8630730" y="2585053"/>
            <a:ext cx="844910" cy="15142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8" name="TextBox 27">
            <a:extLst>
              <a:ext uri="{FF2B5EF4-FFF2-40B4-BE49-F238E27FC236}">
                <a16:creationId xmlns:a16="http://schemas.microsoft.com/office/drawing/2014/main" id="{A908B6BB-411F-C1E2-7EFA-B75BF9A4E9C9}"/>
              </a:ext>
            </a:extLst>
          </p:cNvPr>
          <p:cNvSpPr txBox="1"/>
          <p:nvPr/>
        </p:nvSpPr>
        <p:spPr>
          <a:xfrm>
            <a:off x="5865571" y="4278855"/>
            <a:ext cx="6144799" cy="1590179"/>
          </a:xfrm>
          <a:prstGeom prst="rect">
            <a:avLst/>
          </a:prstGeom>
          <a:noFill/>
          <a:ln>
            <a:solidFill>
              <a:schemeClr val="tx1"/>
            </a:solidFill>
          </a:ln>
        </p:spPr>
        <p:txBody>
          <a:bodyPr wrap="square">
            <a:spAutoFit/>
          </a:bodyPr>
          <a:lstStyle/>
          <a:p>
            <a:pPr algn="ctr"/>
            <a:r>
              <a:rPr lang="en-US" sz="2200" b="1" dirty="0">
                <a:latin typeface="+mn-lt"/>
              </a:rPr>
              <a:t>NO more </a:t>
            </a:r>
            <a:r>
              <a:rPr lang="en-US" sz="2200" dirty="0">
                <a:latin typeface="+mn-lt"/>
              </a:rPr>
              <a:t>intensity limitations in 2025</a:t>
            </a:r>
          </a:p>
          <a:p>
            <a:pPr algn="ctr">
              <a:spcBef>
                <a:spcPts val="400"/>
              </a:spcBef>
            </a:pPr>
            <a:r>
              <a:rPr lang="en-US" dirty="0">
                <a:latin typeface="+mn-lt"/>
              </a:rPr>
              <a:t>This operational improvement, together with the completion of the warm vacuum modules consolidation can open a </a:t>
            </a:r>
            <a:r>
              <a:rPr lang="en-US" b="1" dirty="0">
                <a:latin typeface="+mn-lt"/>
              </a:rPr>
              <a:t>window for </a:t>
            </a:r>
            <a:r>
              <a:rPr lang="en-US" b="1" dirty="0">
                <a:solidFill>
                  <a:schemeClr val="tx1">
                    <a:lumMod val="60000"/>
                    <a:lumOff val="40000"/>
                  </a:schemeClr>
                </a:solidFill>
                <a:latin typeface="+mn-lt"/>
              </a:rPr>
              <a:t>higher intensity </a:t>
            </a:r>
            <a:r>
              <a:rPr lang="en-US" b="1" dirty="0">
                <a:latin typeface="+mn-lt"/>
              </a:rPr>
              <a:t>tests/operation, </a:t>
            </a:r>
            <a:r>
              <a:rPr lang="en-US" dirty="0">
                <a:latin typeface="+mn-lt"/>
              </a:rPr>
              <a:t>w</a:t>
            </a:r>
            <a:r>
              <a:rPr lang="en-GB" b="0" i="0" u="none" strike="noStrike" dirty="0" err="1">
                <a:effectLst/>
                <a:latin typeface="+mn-lt"/>
              </a:rPr>
              <a:t>ith</a:t>
            </a:r>
            <a:r>
              <a:rPr lang="en-GB" b="0" i="0" u="none" strike="noStrike" dirty="0">
                <a:effectLst/>
                <a:latin typeface="+mn-lt"/>
              </a:rPr>
              <a:t> very low risk of impact on availability</a:t>
            </a:r>
            <a:endParaRPr lang="en-GB" b="1" dirty="0">
              <a:latin typeface="+mn-lt"/>
            </a:endParaRPr>
          </a:p>
        </p:txBody>
      </p:sp>
      <p:cxnSp>
        <p:nvCxnSpPr>
          <p:cNvPr id="30" name="Straight Arrow Connector 29">
            <a:extLst>
              <a:ext uri="{FF2B5EF4-FFF2-40B4-BE49-F238E27FC236}">
                <a16:creationId xmlns:a16="http://schemas.microsoft.com/office/drawing/2014/main" id="{A18B32B9-F70A-D6D2-1F44-4933E7746926}"/>
              </a:ext>
            </a:extLst>
          </p:cNvPr>
          <p:cNvCxnSpPr>
            <a:cxnSpLocks/>
          </p:cNvCxnSpPr>
          <p:nvPr/>
        </p:nvCxnSpPr>
        <p:spPr>
          <a:xfrm>
            <a:off x="4309913" y="5080415"/>
            <a:ext cx="1402037" cy="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31" name="Straight Arrow Connector 30">
            <a:extLst>
              <a:ext uri="{FF2B5EF4-FFF2-40B4-BE49-F238E27FC236}">
                <a16:creationId xmlns:a16="http://schemas.microsoft.com/office/drawing/2014/main" id="{A5A1CDB3-9134-F922-0F55-AF508A1315C8}"/>
              </a:ext>
            </a:extLst>
          </p:cNvPr>
          <p:cNvCxnSpPr>
            <a:cxnSpLocks/>
          </p:cNvCxnSpPr>
          <p:nvPr/>
        </p:nvCxnSpPr>
        <p:spPr>
          <a:xfrm>
            <a:off x="9168400" y="3795133"/>
            <a:ext cx="0" cy="401967"/>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pic>
        <p:nvPicPr>
          <p:cNvPr id="8" name="Picture 7">
            <a:extLst>
              <a:ext uri="{FF2B5EF4-FFF2-40B4-BE49-F238E27FC236}">
                <a16:creationId xmlns:a16="http://schemas.microsoft.com/office/drawing/2014/main" id="{545BD561-4E34-F3E0-8398-5AF79E0F6193}"/>
              </a:ext>
            </a:extLst>
          </p:cNvPr>
          <p:cNvPicPr>
            <a:picLocks noChangeAspect="1"/>
          </p:cNvPicPr>
          <p:nvPr/>
        </p:nvPicPr>
        <p:blipFill>
          <a:blip r:embed="rId6"/>
          <a:stretch>
            <a:fillRect/>
          </a:stretch>
        </p:blipFill>
        <p:spPr>
          <a:xfrm>
            <a:off x="1375581" y="4213164"/>
            <a:ext cx="2761255" cy="1204464"/>
          </a:xfrm>
          <a:prstGeom prst="rect">
            <a:avLst/>
          </a:prstGeom>
        </p:spPr>
      </p:pic>
      <p:sp>
        <p:nvSpPr>
          <p:cNvPr id="3" name="TextBox 2">
            <a:extLst>
              <a:ext uri="{FF2B5EF4-FFF2-40B4-BE49-F238E27FC236}">
                <a16:creationId xmlns:a16="http://schemas.microsoft.com/office/drawing/2014/main" id="{1A8F035D-26D6-B686-E9E9-F0D8B21BCAFD}"/>
              </a:ext>
            </a:extLst>
          </p:cNvPr>
          <p:cNvSpPr txBox="1"/>
          <p:nvPr/>
        </p:nvSpPr>
        <p:spPr>
          <a:xfrm>
            <a:off x="7651195" y="3429000"/>
            <a:ext cx="3168620" cy="307777"/>
          </a:xfrm>
          <a:prstGeom prst="rect">
            <a:avLst/>
          </a:prstGeom>
          <a:noFill/>
        </p:spPr>
        <p:txBody>
          <a:bodyPr wrap="square">
            <a:spAutoFit/>
          </a:bodyPr>
          <a:lstStyle/>
          <a:p>
            <a:r>
              <a:rPr lang="en-GB" sz="1400" i="0" u="none" strike="noStrike" dirty="0">
                <a:solidFill>
                  <a:schemeClr val="accent1">
                    <a:lumMod val="10000"/>
                  </a:schemeClr>
                </a:solidFill>
                <a:effectLst/>
                <a:latin typeface="+mn-lt"/>
              </a:rPr>
              <a:t>Bunch length during the energy ramp</a:t>
            </a:r>
            <a:endParaRPr lang="en-CH" sz="1400" dirty="0">
              <a:solidFill>
                <a:schemeClr val="accent1">
                  <a:lumMod val="10000"/>
                </a:schemeClr>
              </a:solidFill>
            </a:endParaRPr>
          </a:p>
        </p:txBody>
      </p:sp>
    </p:spTree>
    <p:extLst>
      <p:ext uri="{BB962C8B-B14F-4D97-AF65-F5344CB8AC3E}">
        <p14:creationId xmlns:p14="http://schemas.microsoft.com/office/powerpoint/2010/main" val="3522485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animBg="1"/>
      <p:bldP spid="26" grpId="0" animBg="1"/>
      <p:bldP spid="28" grpId="0" animBg="1"/>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B61B4-1119-EA79-E2DD-9743D04F129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4A82718-7FA5-5B0D-BF88-3E1033E41454}"/>
              </a:ext>
            </a:extLst>
          </p:cNvPr>
          <p:cNvSpPr txBox="1"/>
          <p:nvPr/>
        </p:nvSpPr>
        <p:spPr>
          <a:xfrm>
            <a:off x="527275" y="988903"/>
            <a:ext cx="7412164" cy="2662267"/>
          </a:xfrm>
          <a:prstGeom prst="rect">
            <a:avLst/>
          </a:prstGeom>
          <a:noFill/>
        </p:spPr>
        <p:txBody>
          <a:bodyPr wrap="square">
            <a:spAutoFit/>
          </a:bodyPr>
          <a:lstStyle/>
          <a:p>
            <a:pPr marL="342900" indent="-342900">
              <a:spcBef>
                <a:spcPts val="600"/>
              </a:spcBef>
              <a:buFont typeface="Arial" panose="020B0604020202020204" pitchFamily="34" charset="0"/>
              <a:buChar char="•"/>
            </a:pPr>
            <a:r>
              <a:rPr lang="en-GB" sz="2200" b="1" dirty="0">
                <a:solidFill>
                  <a:schemeClr val="tx2">
                    <a:lumMod val="60000"/>
                    <a:lumOff val="40000"/>
                  </a:schemeClr>
                </a:solidFill>
                <a:latin typeface="+mn-lt"/>
              </a:rPr>
              <a:t>Heat load (HL) </a:t>
            </a:r>
            <a:r>
              <a:rPr lang="en-GB" sz="2200" dirty="0">
                <a:latin typeface="+mn-lt"/>
              </a:rPr>
              <a:t>deposited by the beams </a:t>
            </a:r>
            <a:r>
              <a:rPr lang="en-GB" sz="2200" b="1" dirty="0">
                <a:latin typeface="+mn-lt"/>
              </a:rPr>
              <a:t>can become a limitation </a:t>
            </a:r>
            <a:r>
              <a:rPr lang="en-GB" sz="2200" dirty="0">
                <a:latin typeface="+mn-lt"/>
              </a:rPr>
              <a:t>when </a:t>
            </a:r>
            <a:r>
              <a:rPr lang="en-GB" sz="2200" dirty="0" err="1">
                <a:latin typeface="+mn-lt"/>
              </a:rPr>
              <a:t>cryo</a:t>
            </a:r>
            <a:r>
              <a:rPr lang="en-GB" sz="2200" dirty="0">
                <a:latin typeface="+mn-lt"/>
              </a:rPr>
              <a:t> capacity is not enough</a:t>
            </a:r>
          </a:p>
          <a:p>
            <a:pPr marL="800100" lvl="1" indent="-342900">
              <a:spcBef>
                <a:spcPts val="600"/>
              </a:spcBef>
              <a:buFont typeface="Arial" panose="020B0604020202020204" pitchFamily="34" charset="0"/>
              <a:buChar char="•"/>
            </a:pPr>
            <a:r>
              <a:rPr lang="en-GB" dirty="0">
                <a:latin typeface="+mn-lt"/>
              </a:rPr>
              <a:t>Electron cloud generated</a:t>
            </a:r>
          </a:p>
          <a:p>
            <a:pPr marL="800100" lvl="1" indent="-342900">
              <a:spcBef>
                <a:spcPts val="600"/>
              </a:spcBef>
              <a:buFont typeface="Arial" panose="020B0604020202020204" pitchFamily="34" charset="0"/>
              <a:buChar char="•"/>
            </a:pPr>
            <a:r>
              <a:rPr lang="en-GB" dirty="0">
                <a:latin typeface="+mn-lt"/>
              </a:rPr>
              <a:t>Presently well beyond the Design Report value</a:t>
            </a:r>
          </a:p>
          <a:p>
            <a:pPr marL="342900" indent="-342900">
              <a:spcBef>
                <a:spcPts val="600"/>
              </a:spcBef>
              <a:buFont typeface="Arial" panose="020B0604020202020204" pitchFamily="34" charset="0"/>
              <a:buChar char="•"/>
            </a:pPr>
            <a:r>
              <a:rPr lang="en-GB" sz="2200" b="1" dirty="0">
                <a:solidFill>
                  <a:schemeClr val="tx2">
                    <a:lumMod val="60000"/>
                    <a:lumOff val="40000"/>
                  </a:schemeClr>
                </a:solidFill>
                <a:latin typeface="+mn-lt"/>
              </a:rPr>
              <a:t>Degradation observed </a:t>
            </a:r>
            <a:r>
              <a:rPr lang="en-GB" sz="2200" dirty="0">
                <a:latin typeface="+mn-lt"/>
              </a:rPr>
              <a:t>when sectors are vented to air</a:t>
            </a:r>
          </a:p>
          <a:p>
            <a:pPr marL="342900" indent="-342900">
              <a:spcBef>
                <a:spcPts val="600"/>
              </a:spcBef>
              <a:buFont typeface="Arial" panose="020B0604020202020204" pitchFamily="34" charset="0"/>
              <a:buChar char="•"/>
            </a:pPr>
            <a:r>
              <a:rPr lang="en-GB" sz="2200" b="1" dirty="0">
                <a:latin typeface="+mn-lt"/>
              </a:rPr>
              <a:t>Heat load </a:t>
            </a:r>
            <a:r>
              <a:rPr lang="en-GB" sz="2200" dirty="0">
                <a:latin typeface="+mn-lt"/>
              </a:rPr>
              <a:t>is </a:t>
            </a:r>
            <a:r>
              <a:rPr lang="en-GB" sz="2200" b="1" dirty="0">
                <a:solidFill>
                  <a:schemeClr val="tx2">
                    <a:lumMod val="60000"/>
                    <a:lumOff val="40000"/>
                  </a:schemeClr>
                </a:solidFill>
                <a:latin typeface="+mn-lt"/>
              </a:rPr>
              <a:t>not homogeneously distributed</a:t>
            </a:r>
            <a:endParaRPr lang="en-GB" sz="2200" dirty="0">
              <a:latin typeface="+mn-lt"/>
            </a:endParaRPr>
          </a:p>
          <a:p>
            <a:pPr marL="800100" lvl="1" indent="-342900">
              <a:spcBef>
                <a:spcPts val="600"/>
              </a:spcBef>
              <a:buFont typeface="Arial" panose="020B0604020202020204" pitchFamily="34" charset="0"/>
              <a:buChar char="•"/>
            </a:pPr>
            <a:r>
              <a:rPr lang="en-GB" dirty="0">
                <a:latin typeface="+mn-lt"/>
              </a:rPr>
              <a:t>Sector 78 is the highest sector in Run3</a:t>
            </a:r>
          </a:p>
        </p:txBody>
      </p:sp>
      <p:pic>
        <p:nvPicPr>
          <p:cNvPr id="7" name="Picture 6">
            <a:extLst>
              <a:ext uri="{FF2B5EF4-FFF2-40B4-BE49-F238E27FC236}">
                <a16:creationId xmlns:a16="http://schemas.microsoft.com/office/drawing/2014/main" id="{0A71F077-94F8-0ACA-EBEA-6A43B31FCFCC}"/>
              </a:ext>
            </a:extLst>
          </p:cNvPr>
          <p:cNvPicPr>
            <a:picLocks noChangeAspect="1"/>
          </p:cNvPicPr>
          <p:nvPr/>
        </p:nvPicPr>
        <p:blipFill rotWithShape="1">
          <a:blip r:embed="rId2"/>
          <a:srcRect l="2472" t="7084" r="1931" b="896"/>
          <a:stretch/>
        </p:blipFill>
        <p:spPr>
          <a:xfrm>
            <a:off x="8745945" y="663840"/>
            <a:ext cx="2192327" cy="2161334"/>
          </a:xfrm>
          <a:prstGeom prst="rect">
            <a:avLst/>
          </a:prstGeom>
        </p:spPr>
      </p:pic>
      <p:sp>
        <p:nvSpPr>
          <p:cNvPr id="15" name="TextBox 14">
            <a:extLst>
              <a:ext uri="{FF2B5EF4-FFF2-40B4-BE49-F238E27FC236}">
                <a16:creationId xmlns:a16="http://schemas.microsoft.com/office/drawing/2014/main" id="{E6583E14-628A-EEC4-11CC-45C21FD70F13}"/>
              </a:ext>
            </a:extLst>
          </p:cNvPr>
          <p:cNvSpPr txBox="1"/>
          <p:nvPr/>
        </p:nvSpPr>
        <p:spPr>
          <a:xfrm>
            <a:off x="8924537" y="232569"/>
            <a:ext cx="2932213" cy="338554"/>
          </a:xfrm>
          <a:prstGeom prst="rect">
            <a:avLst/>
          </a:prstGeom>
          <a:noFill/>
        </p:spPr>
        <p:txBody>
          <a:bodyPr wrap="none" rtlCol="0">
            <a:spAutoFit/>
          </a:bodyPr>
          <a:lstStyle/>
          <a:p>
            <a:r>
              <a:rPr lang="en-CH" sz="1600" dirty="0">
                <a:solidFill>
                  <a:schemeClr val="accent1">
                    <a:lumMod val="10000"/>
                  </a:schemeClr>
                </a:solidFill>
              </a:rPr>
              <a:t>Geographical HL distribution</a:t>
            </a:r>
          </a:p>
        </p:txBody>
      </p:sp>
      <p:pic>
        <p:nvPicPr>
          <p:cNvPr id="5" name="Picture 4">
            <a:extLst>
              <a:ext uri="{FF2B5EF4-FFF2-40B4-BE49-F238E27FC236}">
                <a16:creationId xmlns:a16="http://schemas.microsoft.com/office/drawing/2014/main" id="{81F3CD9D-05CA-842B-D365-3CE44D03A24B}"/>
              </a:ext>
            </a:extLst>
          </p:cNvPr>
          <p:cNvPicPr>
            <a:picLocks noChangeAspect="1"/>
          </p:cNvPicPr>
          <p:nvPr/>
        </p:nvPicPr>
        <p:blipFill>
          <a:blip r:embed="rId3"/>
          <a:stretch>
            <a:fillRect/>
          </a:stretch>
        </p:blipFill>
        <p:spPr>
          <a:xfrm>
            <a:off x="8794084" y="3263745"/>
            <a:ext cx="3060722" cy="2446824"/>
          </a:xfrm>
          <a:prstGeom prst="rect">
            <a:avLst/>
          </a:prstGeom>
        </p:spPr>
      </p:pic>
      <p:sp>
        <p:nvSpPr>
          <p:cNvPr id="17" name="Title 1">
            <a:extLst>
              <a:ext uri="{FF2B5EF4-FFF2-40B4-BE49-F238E27FC236}">
                <a16:creationId xmlns:a16="http://schemas.microsoft.com/office/drawing/2014/main" id="{B8288D54-E48C-6169-7205-5AA4B0A7E703}"/>
              </a:ext>
            </a:extLst>
          </p:cNvPr>
          <p:cNvSpPr>
            <a:spLocks noGrp="1"/>
          </p:cNvSpPr>
          <p:nvPr>
            <p:ph type="title"/>
          </p:nvPr>
        </p:nvSpPr>
        <p:spPr>
          <a:xfrm>
            <a:off x="609600" y="274638"/>
            <a:ext cx="7253029" cy="714265"/>
          </a:xfrm>
        </p:spPr>
        <p:txBody>
          <a:bodyPr>
            <a:normAutofit/>
          </a:bodyPr>
          <a:lstStyle/>
          <a:p>
            <a:r>
              <a:rPr lang="en-US" dirty="0"/>
              <a:t>Intensity limitation – heat load</a:t>
            </a:r>
            <a:endParaRPr lang="en-GB" dirty="0"/>
          </a:p>
        </p:txBody>
      </p:sp>
      <p:pic>
        <p:nvPicPr>
          <p:cNvPr id="2" name="Picture 1">
            <a:extLst>
              <a:ext uri="{FF2B5EF4-FFF2-40B4-BE49-F238E27FC236}">
                <a16:creationId xmlns:a16="http://schemas.microsoft.com/office/drawing/2014/main" id="{F359A43B-342F-951C-49F3-DCC840C0E493}"/>
              </a:ext>
            </a:extLst>
          </p:cNvPr>
          <p:cNvPicPr>
            <a:picLocks noChangeAspect="1"/>
          </p:cNvPicPr>
          <p:nvPr/>
        </p:nvPicPr>
        <p:blipFill>
          <a:blip r:embed="rId4"/>
          <a:stretch>
            <a:fillRect/>
          </a:stretch>
        </p:blipFill>
        <p:spPr>
          <a:xfrm>
            <a:off x="1064945" y="3716977"/>
            <a:ext cx="6255351" cy="2005792"/>
          </a:xfrm>
          <a:prstGeom prst="rect">
            <a:avLst/>
          </a:prstGeom>
        </p:spPr>
      </p:pic>
    </p:spTree>
    <p:extLst>
      <p:ext uri="{BB962C8B-B14F-4D97-AF65-F5344CB8AC3E}">
        <p14:creationId xmlns:p14="http://schemas.microsoft.com/office/powerpoint/2010/main" val="4268727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DA24E9-EE5F-EF20-30A7-F191FA5F76D6}"/>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84BD43DE-9DC2-0DE6-FA92-45217D7AA8B7}"/>
              </a:ext>
            </a:extLst>
          </p:cNvPr>
          <p:cNvPicPr>
            <a:picLocks noChangeAspect="1"/>
          </p:cNvPicPr>
          <p:nvPr/>
        </p:nvPicPr>
        <p:blipFill>
          <a:blip r:embed="rId2">
            <a:extLst>
              <a:ext uri="{28A0092B-C50C-407E-A947-70E740481C1C}">
                <a14:useLocalDpi xmlns:a14="http://schemas.microsoft.com/office/drawing/2010/main" val="0"/>
              </a:ext>
            </a:extLst>
          </a:blip>
          <a:srcRect t="4825" r="2288" b="12012"/>
          <a:stretch/>
        </p:blipFill>
        <p:spPr>
          <a:xfrm>
            <a:off x="1122552" y="2717128"/>
            <a:ext cx="9946895" cy="3131387"/>
          </a:xfrm>
          <a:prstGeom prst="rect">
            <a:avLst/>
          </a:prstGeom>
        </p:spPr>
      </p:pic>
      <p:sp>
        <p:nvSpPr>
          <p:cNvPr id="4" name="TextBox 3">
            <a:extLst>
              <a:ext uri="{FF2B5EF4-FFF2-40B4-BE49-F238E27FC236}">
                <a16:creationId xmlns:a16="http://schemas.microsoft.com/office/drawing/2014/main" id="{D3B42574-6515-6425-7ABF-80129543ADED}"/>
              </a:ext>
            </a:extLst>
          </p:cNvPr>
          <p:cNvSpPr txBox="1"/>
          <p:nvPr/>
        </p:nvSpPr>
        <p:spPr>
          <a:xfrm>
            <a:off x="1564209" y="1047890"/>
            <a:ext cx="9409226" cy="1654299"/>
          </a:xfrm>
          <a:prstGeom prst="rect">
            <a:avLst/>
          </a:prstGeom>
          <a:noFill/>
        </p:spPr>
        <p:txBody>
          <a:bodyPr wrap="square">
            <a:spAutoFit/>
          </a:bodyPr>
          <a:lstStyle/>
          <a:p>
            <a:pPr marL="342900" indent="-342900">
              <a:spcBef>
                <a:spcPts val="600"/>
              </a:spcBef>
              <a:buFont typeface="Arial" panose="020B0604020202020204" pitchFamily="34" charset="0"/>
              <a:buChar char="•"/>
            </a:pPr>
            <a:r>
              <a:rPr lang="en-GB" sz="2200" b="1" dirty="0">
                <a:solidFill>
                  <a:schemeClr val="tx2">
                    <a:lumMod val="60000"/>
                    <a:lumOff val="40000"/>
                  </a:schemeClr>
                </a:solidFill>
                <a:latin typeface="+mn-lt"/>
              </a:rPr>
              <a:t>HL</a:t>
            </a:r>
            <a:r>
              <a:rPr lang="en-GB" sz="2200" b="1" dirty="0">
                <a:latin typeface="+mn-lt"/>
              </a:rPr>
              <a:t> </a:t>
            </a:r>
            <a:r>
              <a:rPr lang="en-GB" sz="2200" dirty="0">
                <a:latin typeface="+mn-lt"/>
              </a:rPr>
              <a:t>brings</a:t>
            </a:r>
            <a:r>
              <a:rPr lang="en-GB" sz="2200" b="1" dirty="0">
                <a:latin typeface="+mn-lt"/>
              </a:rPr>
              <a:t> </a:t>
            </a:r>
            <a:r>
              <a:rPr lang="en-GB" sz="2200" b="1" dirty="0">
                <a:solidFill>
                  <a:schemeClr val="tx2">
                    <a:lumMod val="60000"/>
                    <a:lumOff val="40000"/>
                  </a:schemeClr>
                </a:solidFill>
                <a:latin typeface="+mn-lt"/>
              </a:rPr>
              <a:t>limitations</a:t>
            </a:r>
            <a:r>
              <a:rPr lang="en-CH" sz="2200" b="1" dirty="0">
                <a:latin typeface="+mn-lt"/>
              </a:rPr>
              <a:t> </a:t>
            </a:r>
            <a:r>
              <a:rPr lang="en-CH" sz="2200" dirty="0">
                <a:latin typeface="+mn-lt"/>
              </a:rPr>
              <a:t>on total number of bunches and bunch intensity</a:t>
            </a:r>
            <a:endParaRPr lang="en-GB" sz="2200" dirty="0">
              <a:latin typeface="+mn-lt"/>
            </a:endParaRPr>
          </a:p>
          <a:p>
            <a:pPr marL="342900" indent="-342900">
              <a:spcBef>
                <a:spcPts val="900"/>
              </a:spcBef>
              <a:buFont typeface="Arial" panose="020B0604020202020204" pitchFamily="34" charset="0"/>
              <a:buChar char="•"/>
            </a:pPr>
            <a:r>
              <a:rPr lang="en-GB" sz="2200" b="1" dirty="0">
                <a:solidFill>
                  <a:schemeClr val="tx2">
                    <a:lumMod val="60000"/>
                    <a:lumOff val="40000"/>
                  </a:schemeClr>
                </a:solidFill>
                <a:latin typeface="+mn-lt"/>
              </a:rPr>
              <a:t>Gradual conditioning </a:t>
            </a:r>
            <a:r>
              <a:rPr lang="en-GB" sz="2200" dirty="0">
                <a:latin typeface="+mn-lt"/>
              </a:rPr>
              <a:t>helps to increase beam intensity</a:t>
            </a:r>
          </a:p>
          <a:p>
            <a:pPr marL="800100" lvl="1" indent="-342900">
              <a:spcBef>
                <a:spcPts val="600"/>
              </a:spcBef>
              <a:buFont typeface="Arial" panose="020B0604020202020204" pitchFamily="34" charset="0"/>
              <a:buChar char="•"/>
            </a:pPr>
            <a:r>
              <a:rPr lang="en-GB" b="1" dirty="0">
                <a:latin typeface="+mn-lt"/>
              </a:rPr>
              <a:t>Dedicated sessions </a:t>
            </a:r>
            <a:r>
              <a:rPr lang="en-GB" dirty="0">
                <a:latin typeface="+mn-lt"/>
              </a:rPr>
              <a:t>(so-called </a:t>
            </a:r>
            <a:r>
              <a:rPr lang="en-GB" i="1" dirty="0">
                <a:latin typeface="+mn-lt"/>
              </a:rPr>
              <a:t>scrubbing</a:t>
            </a:r>
            <a:r>
              <a:rPr lang="en-GB" dirty="0">
                <a:latin typeface="+mn-lt"/>
              </a:rPr>
              <a:t>) are regularly carried out</a:t>
            </a:r>
          </a:p>
          <a:p>
            <a:pPr marL="800100" lvl="1" indent="-342900">
              <a:spcBef>
                <a:spcPts val="600"/>
              </a:spcBef>
              <a:buFont typeface="Arial" panose="020B0604020202020204" pitchFamily="34" charset="0"/>
              <a:buChar char="•"/>
            </a:pPr>
            <a:r>
              <a:rPr lang="en-GB" b="1" dirty="0">
                <a:latin typeface="+mn-lt"/>
              </a:rPr>
              <a:t>Conditioning by operation</a:t>
            </a:r>
            <a:r>
              <a:rPr lang="en-GB" dirty="0">
                <a:latin typeface="+mn-lt"/>
              </a:rPr>
              <a:t> over 2024 allowed to gain ~5-10% margin</a:t>
            </a:r>
          </a:p>
        </p:txBody>
      </p:sp>
      <p:sp>
        <p:nvSpPr>
          <p:cNvPr id="17" name="Title 1">
            <a:extLst>
              <a:ext uri="{FF2B5EF4-FFF2-40B4-BE49-F238E27FC236}">
                <a16:creationId xmlns:a16="http://schemas.microsoft.com/office/drawing/2014/main" id="{08A2F553-5B9B-797E-55DC-B3FF0F01826D}"/>
              </a:ext>
            </a:extLst>
          </p:cNvPr>
          <p:cNvSpPr>
            <a:spLocks noGrp="1"/>
          </p:cNvSpPr>
          <p:nvPr>
            <p:ph type="title"/>
          </p:nvPr>
        </p:nvSpPr>
        <p:spPr>
          <a:xfrm>
            <a:off x="609600" y="274638"/>
            <a:ext cx="7253029" cy="714265"/>
          </a:xfrm>
        </p:spPr>
        <p:txBody>
          <a:bodyPr>
            <a:normAutofit/>
          </a:bodyPr>
          <a:lstStyle/>
          <a:p>
            <a:r>
              <a:rPr lang="en-US" dirty="0"/>
              <a:t>Intensity limitation – heat load</a:t>
            </a:r>
            <a:endParaRPr lang="en-GB" dirty="0"/>
          </a:p>
        </p:txBody>
      </p:sp>
      <p:cxnSp>
        <p:nvCxnSpPr>
          <p:cNvPr id="8" name="Straight Arrow Connector 7">
            <a:extLst>
              <a:ext uri="{FF2B5EF4-FFF2-40B4-BE49-F238E27FC236}">
                <a16:creationId xmlns:a16="http://schemas.microsoft.com/office/drawing/2014/main" id="{A808F2F8-0A2A-C91F-190D-007F3558BC68}"/>
              </a:ext>
            </a:extLst>
          </p:cNvPr>
          <p:cNvCxnSpPr>
            <a:cxnSpLocks/>
          </p:cNvCxnSpPr>
          <p:nvPr/>
        </p:nvCxnSpPr>
        <p:spPr>
          <a:xfrm>
            <a:off x="2927588" y="3716883"/>
            <a:ext cx="7853822" cy="30789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 name="TextBox 4">
            <a:extLst>
              <a:ext uri="{FF2B5EF4-FFF2-40B4-BE49-F238E27FC236}">
                <a16:creationId xmlns:a16="http://schemas.microsoft.com/office/drawing/2014/main" id="{AD492789-8B2A-9DC2-9ECF-6D114EB2D7FB}"/>
              </a:ext>
            </a:extLst>
          </p:cNvPr>
          <p:cNvSpPr txBox="1"/>
          <p:nvPr/>
        </p:nvSpPr>
        <p:spPr>
          <a:xfrm rot="120000">
            <a:off x="5678263" y="3513988"/>
            <a:ext cx="3026129" cy="323165"/>
          </a:xfrm>
          <a:prstGeom prst="rect">
            <a:avLst/>
          </a:prstGeom>
          <a:noFill/>
        </p:spPr>
        <p:txBody>
          <a:bodyPr wrap="square">
            <a:spAutoFit/>
          </a:bodyPr>
          <a:lstStyle/>
          <a:p>
            <a:r>
              <a:rPr lang="en-GB" sz="1500" b="1" dirty="0">
                <a:latin typeface="+mn-lt"/>
              </a:rPr>
              <a:t>conditioning </a:t>
            </a:r>
            <a:r>
              <a:rPr lang="en-GB" sz="1500" dirty="0">
                <a:latin typeface="+mn-lt"/>
              </a:rPr>
              <a:t>by operation</a:t>
            </a:r>
            <a:endParaRPr lang="en-CH" sz="1500" dirty="0"/>
          </a:p>
        </p:txBody>
      </p:sp>
      <p:cxnSp>
        <p:nvCxnSpPr>
          <p:cNvPr id="7" name="Straight Arrow Connector 6">
            <a:extLst>
              <a:ext uri="{FF2B5EF4-FFF2-40B4-BE49-F238E27FC236}">
                <a16:creationId xmlns:a16="http://schemas.microsoft.com/office/drawing/2014/main" id="{BA1945BC-2E08-B61A-386A-3B62830203F2}"/>
              </a:ext>
            </a:extLst>
          </p:cNvPr>
          <p:cNvCxnSpPr>
            <a:cxnSpLocks/>
          </p:cNvCxnSpPr>
          <p:nvPr/>
        </p:nvCxnSpPr>
        <p:spPr>
          <a:xfrm>
            <a:off x="2140285" y="3104488"/>
            <a:ext cx="774142" cy="51653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 name="TextBox 9">
            <a:extLst>
              <a:ext uri="{FF2B5EF4-FFF2-40B4-BE49-F238E27FC236}">
                <a16:creationId xmlns:a16="http://schemas.microsoft.com/office/drawing/2014/main" id="{0DAD74B6-9A8C-4BF6-DE45-9113BAC18E34}"/>
              </a:ext>
            </a:extLst>
          </p:cNvPr>
          <p:cNvSpPr txBox="1"/>
          <p:nvPr/>
        </p:nvSpPr>
        <p:spPr>
          <a:xfrm rot="1980000">
            <a:off x="2258391" y="3320759"/>
            <a:ext cx="1376920" cy="276999"/>
          </a:xfrm>
          <a:prstGeom prst="rect">
            <a:avLst/>
          </a:prstGeom>
          <a:noFill/>
        </p:spPr>
        <p:txBody>
          <a:bodyPr wrap="square">
            <a:spAutoFit/>
          </a:bodyPr>
          <a:lstStyle/>
          <a:p>
            <a:r>
              <a:rPr lang="en-GB" sz="1200" b="1" dirty="0">
                <a:latin typeface="+mn-lt"/>
              </a:rPr>
              <a:t>Scrubbing</a:t>
            </a:r>
            <a:endParaRPr lang="en-CH" sz="1200" b="1" dirty="0"/>
          </a:p>
        </p:txBody>
      </p:sp>
    </p:spTree>
    <p:extLst>
      <p:ext uri="{BB962C8B-B14F-4D97-AF65-F5344CB8AC3E}">
        <p14:creationId xmlns:p14="http://schemas.microsoft.com/office/powerpoint/2010/main" val="9545334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25B10-95BB-E979-EC03-CCF6375D329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FC6DEF4-957F-AA0E-0FE5-C45D2A526E5C}"/>
              </a:ext>
            </a:extLst>
          </p:cNvPr>
          <p:cNvSpPr>
            <a:spLocks noGrp="1"/>
          </p:cNvSpPr>
          <p:nvPr>
            <p:ph type="title"/>
          </p:nvPr>
        </p:nvSpPr>
        <p:spPr>
          <a:xfrm>
            <a:off x="609600" y="274638"/>
            <a:ext cx="7829105" cy="714265"/>
          </a:xfrm>
        </p:spPr>
        <p:txBody>
          <a:bodyPr>
            <a:normAutofit/>
          </a:bodyPr>
          <a:lstStyle/>
          <a:p>
            <a:r>
              <a:rPr lang="en-GB" dirty="0"/>
              <a:t>2025 proton-proton operation</a:t>
            </a:r>
          </a:p>
        </p:txBody>
      </p:sp>
      <p:sp>
        <p:nvSpPr>
          <p:cNvPr id="7" name="TextBox 6">
            <a:extLst>
              <a:ext uri="{FF2B5EF4-FFF2-40B4-BE49-F238E27FC236}">
                <a16:creationId xmlns:a16="http://schemas.microsoft.com/office/drawing/2014/main" id="{CAAE0E47-1A01-CD57-599A-760DBC5F5C93}"/>
              </a:ext>
            </a:extLst>
          </p:cNvPr>
          <p:cNvSpPr txBox="1"/>
          <p:nvPr/>
        </p:nvSpPr>
        <p:spPr>
          <a:xfrm>
            <a:off x="296846" y="1124700"/>
            <a:ext cx="6298420" cy="3970318"/>
          </a:xfrm>
          <a:prstGeom prst="rect">
            <a:avLst/>
          </a:prstGeom>
          <a:noFill/>
        </p:spPr>
        <p:txBody>
          <a:bodyPr wrap="square">
            <a:spAutoFit/>
          </a:bodyPr>
          <a:lstStyle/>
          <a:p>
            <a:pPr marL="342900" indent="-342900">
              <a:buFont typeface="Arial" panose="020B0604020202020204" pitchFamily="34" charset="0"/>
              <a:buChar char="•"/>
            </a:pPr>
            <a:r>
              <a:rPr kumimoji="0" lang="en-US" sz="2000" b="0" i="0" u="none" strike="noStrike" kern="1200" cap="none" spc="0" normalizeH="0" baseline="0" noProof="0" dirty="0">
                <a:ln>
                  <a:noFill/>
                </a:ln>
                <a:effectLst/>
                <a:uLnTx/>
                <a:uFillTx/>
                <a:latin typeface="+mn-lt"/>
              </a:rPr>
              <a:t>In Run3 LHC has been so far operated with train of </a:t>
            </a:r>
            <a:r>
              <a:rPr lang="en-US" sz="2000" b="1" dirty="0">
                <a:solidFill>
                  <a:schemeClr val="tx1">
                    <a:lumMod val="60000"/>
                    <a:lumOff val="40000"/>
                  </a:schemeClr>
                </a:solidFill>
                <a:latin typeface="+mn-lt"/>
              </a:rPr>
              <a:t>1.6×10</a:t>
            </a:r>
            <a:r>
              <a:rPr lang="en-US" sz="2000" b="1" baseline="30000" dirty="0">
                <a:solidFill>
                  <a:schemeClr val="tx1">
                    <a:lumMod val="60000"/>
                    <a:lumOff val="40000"/>
                  </a:schemeClr>
                </a:solidFill>
                <a:latin typeface="+mn-lt"/>
              </a:rPr>
              <a:t>11</a:t>
            </a:r>
            <a:r>
              <a:rPr lang="en-US" sz="2000" b="1" dirty="0">
                <a:solidFill>
                  <a:schemeClr val="tx1">
                    <a:lumMod val="60000"/>
                    <a:lumOff val="40000"/>
                  </a:schemeClr>
                </a:solidFill>
                <a:latin typeface="+mn-lt"/>
              </a:rPr>
              <a:t> proton per bunch</a:t>
            </a:r>
            <a:r>
              <a:rPr lang="en-US" b="1" dirty="0">
                <a:solidFill>
                  <a:schemeClr val="tx1">
                    <a:lumMod val="60000"/>
                    <a:lumOff val="40000"/>
                  </a:schemeClr>
                </a:solidFill>
                <a:latin typeface="+mn-lt"/>
              </a:rPr>
              <a:t> (ppb)</a:t>
            </a:r>
            <a:r>
              <a:rPr kumimoji="0" lang="en-US" sz="2200" b="0" i="0" u="none" strike="noStrike" kern="1200" cap="none" spc="0" normalizeH="0" baseline="0" noProof="0" dirty="0">
                <a:ln>
                  <a:noFill/>
                </a:ln>
                <a:effectLst/>
                <a:uLnTx/>
                <a:uFillTx/>
                <a:latin typeface="Arial"/>
                <a:ea typeface="+mn-ea"/>
                <a:cs typeface="+mn-cs"/>
              </a:rPr>
              <a:t>:</a:t>
            </a:r>
          </a:p>
          <a:p>
            <a:pPr marL="800100" lvl="1" indent="-342900">
              <a:spcBef>
                <a:spcPts val="600"/>
              </a:spcBef>
              <a:buFont typeface="Arial" panose="020B0604020202020204" pitchFamily="34" charset="0"/>
              <a:buChar char="•"/>
            </a:pPr>
            <a:r>
              <a:rPr kumimoji="0" lang="en-US" i="0" u="none" strike="noStrike" kern="1200" cap="none" spc="0" normalizeH="0" baseline="0" noProof="0" dirty="0">
                <a:ln>
                  <a:noFill/>
                </a:ln>
                <a:solidFill>
                  <a:srgbClr val="C00000"/>
                </a:solidFill>
                <a:effectLst/>
                <a:uLnTx/>
                <a:uFillTx/>
                <a:latin typeface="Arial"/>
                <a:ea typeface="+mn-ea"/>
                <a:cs typeface="+mn-cs"/>
              </a:rPr>
              <a:t>Run3 target</a:t>
            </a:r>
            <a:r>
              <a:rPr kumimoji="0" lang="en-US" i="0" u="none" strike="noStrike" kern="1200" cap="none" spc="0" normalizeH="0" baseline="0" noProof="0" dirty="0">
                <a:ln>
                  <a:noFill/>
                </a:ln>
                <a:effectLst/>
                <a:uLnTx/>
                <a:uFillTx/>
                <a:latin typeface="Arial"/>
                <a:ea typeface="+mn-ea"/>
                <a:cs typeface="+mn-cs"/>
              </a:rPr>
              <a:t> (1.8×10</a:t>
            </a:r>
            <a:r>
              <a:rPr kumimoji="0" lang="en-US" i="0" u="none" strike="noStrike" kern="1200" cap="none" spc="0" normalizeH="0" baseline="30000" noProof="0" dirty="0">
                <a:ln>
                  <a:noFill/>
                </a:ln>
                <a:effectLst/>
                <a:uLnTx/>
                <a:uFillTx/>
                <a:latin typeface="Arial"/>
                <a:ea typeface="+mn-ea"/>
                <a:cs typeface="+mn-cs"/>
              </a:rPr>
              <a:t>11</a:t>
            </a:r>
            <a:r>
              <a:rPr kumimoji="0" lang="en-US" i="0" u="none" strike="noStrike" kern="1200" cap="none" spc="0" normalizeH="0" baseline="0" noProof="0" dirty="0">
                <a:ln>
                  <a:noFill/>
                </a:ln>
                <a:effectLst/>
                <a:uLnTx/>
                <a:uFillTx/>
                <a:latin typeface="Arial"/>
                <a:ea typeface="+mn-ea"/>
                <a:cs typeface="+mn-cs"/>
              </a:rPr>
              <a:t> ppb) was </a:t>
            </a:r>
            <a:r>
              <a:rPr kumimoji="0" lang="en-US" b="1" i="0" u="none" strike="noStrike" kern="1200" cap="none" spc="0" normalizeH="0" baseline="0" noProof="0" dirty="0">
                <a:ln>
                  <a:noFill/>
                </a:ln>
                <a:solidFill>
                  <a:srgbClr val="C00000"/>
                </a:solidFill>
                <a:effectLst/>
                <a:uLnTx/>
                <a:uFillTx/>
                <a:latin typeface="Arial"/>
                <a:ea typeface="+mn-ea"/>
                <a:cs typeface="+mn-cs"/>
              </a:rPr>
              <a:t>not (yet) achieved</a:t>
            </a:r>
          </a:p>
          <a:p>
            <a:pPr marL="342900" indent="-342900">
              <a:spcBef>
                <a:spcPts val="1200"/>
              </a:spcBef>
              <a:buFont typeface="Arial" panose="020B0604020202020204" pitchFamily="34" charset="0"/>
              <a:buChar char="•"/>
            </a:pPr>
            <a:r>
              <a:rPr kumimoji="0" lang="en-GB" sz="2000" i="0" u="none" strike="noStrike" kern="100" cap="none" spc="0" normalizeH="0" baseline="0" noProof="0" dirty="0">
                <a:ln>
                  <a:noFill/>
                </a:ln>
                <a:effectLst/>
                <a:uLnTx/>
                <a:uFillTx/>
                <a:latin typeface="Arial"/>
              </a:rPr>
              <a:t>The injector chain </a:t>
            </a:r>
            <a:r>
              <a:rPr kumimoji="0" lang="en-GB" sz="2000" b="1" i="0" u="none" strike="noStrike" kern="100" cap="none" spc="0" normalizeH="0" baseline="0" noProof="0" dirty="0">
                <a:ln>
                  <a:noFill/>
                </a:ln>
                <a:effectLst/>
                <a:uLnTx/>
                <a:uFillTx/>
                <a:latin typeface="Arial"/>
              </a:rPr>
              <a:t>achieved</a:t>
            </a:r>
            <a:r>
              <a:rPr kumimoji="0" lang="en-GB" sz="2000" i="0" u="none" strike="noStrike" kern="100" cap="none" spc="0" normalizeH="0" baseline="0" noProof="0" dirty="0">
                <a:ln>
                  <a:noFill/>
                </a:ln>
                <a:effectLst/>
                <a:uLnTx/>
                <a:uFillTx/>
                <a:latin typeface="Arial"/>
              </a:rPr>
              <a:t> </a:t>
            </a:r>
            <a:r>
              <a:rPr kumimoji="0" lang="en-GB" sz="2000" b="1" i="0" u="none" strike="noStrike" kern="100" cap="none" spc="0" normalizeH="0" baseline="0" noProof="0" dirty="0">
                <a:ln>
                  <a:noFill/>
                </a:ln>
                <a:effectLst/>
                <a:uLnTx/>
                <a:uFillTx/>
                <a:latin typeface="Arial"/>
              </a:rPr>
              <a:t>target parameters </a:t>
            </a:r>
            <a:r>
              <a:rPr kumimoji="0" lang="en-GB" sz="2000" i="0" u="none" strike="noStrike" kern="100" cap="none" spc="0" normalizeH="0" baseline="0" noProof="0" dirty="0">
                <a:ln>
                  <a:noFill/>
                </a:ln>
                <a:effectLst/>
                <a:uLnTx/>
                <a:uFillTx/>
                <a:latin typeface="Arial"/>
              </a:rPr>
              <a:t>for LHC Injectors</a:t>
            </a:r>
            <a:r>
              <a:rPr kumimoji="0" lang="en-GB" sz="2000" i="0" u="none" strike="noStrike" kern="100" cap="none" spc="0" normalizeH="0" noProof="0" dirty="0">
                <a:ln>
                  <a:noFill/>
                </a:ln>
                <a:effectLst/>
                <a:uLnTx/>
                <a:uFillTx/>
                <a:latin typeface="Arial"/>
              </a:rPr>
              <a:t> Upgrade (LIU) project</a:t>
            </a:r>
            <a:endParaRPr lang="en-GB" sz="2000" kern="100" dirty="0">
              <a:latin typeface="Arial"/>
            </a:endParaRPr>
          </a:p>
          <a:p>
            <a:pPr marL="800100" lvl="1" indent="-342900">
              <a:spcBef>
                <a:spcPts val="600"/>
              </a:spcBef>
              <a:buFont typeface="Arial" panose="020B0604020202020204" pitchFamily="34" charset="0"/>
              <a:buChar char="•"/>
            </a:pPr>
            <a:r>
              <a:rPr kumimoji="0" lang="en-US" b="0" i="0" u="none" strike="noStrike" kern="1200" cap="none" spc="0" normalizeH="0" baseline="0" noProof="0" dirty="0">
                <a:ln>
                  <a:noFill/>
                </a:ln>
                <a:effectLst/>
                <a:uLnTx/>
                <a:uFillTx/>
                <a:latin typeface="Arial"/>
                <a:ea typeface="+mn-ea"/>
                <a:cs typeface="+mn-cs"/>
              </a:rPr>
              <a:t>4x72 bunches @2.3×10</a:t>
            </a:r>
            <a:r>
              <a:rPr kumimoji="0" lang="en-US" b="0" i="0" u="none" strike="noStrike" kern="1200" cap="none" spc="0" normalizeH="0" baseline="30000" noProof="0" dirty="0">
                <a:ln>
                  <a:noFill/>
                </a:ln>
                <a:effectLst/>
                <a:uLnTx/>
                <a:uFillTx/>
                <a:latin typeface="Arial"/>
                <a:ea typeface="+mn-ea"/>
                <a:cs typeface="+mn-cs"/>
              </a:rPr>
              <a:t>11</a:t>
            </a:r>
            <a:r>
              <a:rPr kumimoji="0" lang="en-US" b="0" i="0" u="none" strike="noStrike" kern="1200" cap="none" spc="0" normalizeH="0" baseline="0" noProof="0" dirty="0">
                <a:ln>
                  <a:noFill/>
                </a:ln>
                <a:effectLst/>
                <a:uLnTx/>
                <a:uFillTx/>
                <a:latin typeface="Arial"/>
                <a:ea typeface="+mn-ea"/>
                <a:cs typeface="+mn-cs"/>
              </a:rPr>
              <a:t> ppb </a:t>
            </a:r>
            <a:r>
              <a:rPr lang="en-GB" sz="1600" kern="100" dirty="0">
                <a:latin typeface="Arial"/>
              </a:rPr>
              <a:t>at SPS flat top</a:t>
            </a:r>
            <a:endParaRPr kumimoji="0" lang="en-CH" sz="1600" b="1" i="0" u="none" strike="noStrike" kern="1200" cap="none" spc="0" normalizeH="0" baseline="0" noProof="0" dirty="0">
              <a:ln>
                <a:noFill/>
              </a:ln>
              <a:effectLst/>
              <a:uLnTx/>
              <a:uFillTx/>
              <a:latin typeface="+mn-lt"/>
              <a:ea typeface="+mn-ea"/>
              <a:cs typeface="+mn-cs"/>
            </a:endParaRPr>
          </a:p>
          <a:p>
            <a:pPr marL="342900" indent="-342900">
              <a:spcBef>
                <a:spcPts val="1200"/>
              </a:spcBef>
              <a:buFont typeface="Arial" panose="020B0604020202020204" pitchFamily="34" charset="0"/>
              <a:buChar char="•"/>
            </a:pPr>
            <a:r>
              <a:rPr lang="en-CH" sz="2200" b="1" dirty="0">
                <a:solidFill>
                  <a:schemeClr val="tx1">
                    <a:lumMod val="60000"/>
                    <a:lumOff val="40000"/>
                  </a:schemeClr>
                </a:solidFill>
                <a:latin typeface="+mn-lt"/>
              </a:rPr>
              <a:t>Different</a:t>
            </a:r>
            <a:r>
              <a:rPr lang="en-CH" sz="2200" b="1" dirty="0">
                <a:latin typeface="+mn-lt"/>
              </a:rPr>
              <a:t> </a:t>
            </a:r>
            <a:r>
              <a:rPr lang="en-CH" sz="2200" b="1" dirty="0">
                <a:solidFill>
                  <a:schemeClr val="tx1">
                    <a:lumMod val="60000"/>
                    <a:lumOff val="40000"/>
                  </a:schemeClr>
                </a:solidFill>
                <a:latin typeface="+mn-lt"/>
              </a:rPr>
              <a:t>scenarios</a:t>
            </a:r>
            <a:r>
              <a:rPr lang="en-CH" sz="2200" b="1" dirty="0">
                <a:latin typeface="+mn-lt"/>
              </a:rPr>
              <a:t> </a:t>
            </a:r>
            <a:r>
              <a:rPr lang="en-CH" sz="2200" dirty="0">
                <a:latin typeface="+mn-lt"/>
              </a:rPr>
              <a:t>for 2025 run</a:t>
            </a:r>
          </a:p>
          <a:p>
            <a:pPr marL="800100" lvl="1" indent="-342900">
              <a:spcBef>
                <a:spcPts val="600"/>
              </a:spcBef>
              <a:buFont typeface="Arial" panose="020B0604020202020204" pitchFamily="34" charset="0"/>
              <a:buChar char="•"/>
            </a:pPr>
            <a:r>
              <a:rPr lang="en-CH" b="1" dirty="0">
                <a:latin typeface="+mn-lt"/>
              </a:rPr>
              <a:t>No risk </a:t>
            </a:r>
            <a:r>
              <a:rPr lang="en-CH" dirty="0">
                <a:latin typeface="+mn-lt"/>
              </a:rPr>
              <a:t>pp production - </a:t>
            </a:r>
            <a:r>
              <a:rPr lang="en-CH" u="sng" dirty="0">
                <a:latin typeface="+mn-lt"/>
              </a:rPr>
              <a:t>NOT more knowledge at end of 2025 than today</a:t>
            </a:r>
            <a:r>
              <a:rPr lang="en-CH" dirty="0">
                <a:latin typeface="+mn-lt"/>
              </a:rPr>
              <a:t>!</a:t>
            </a:r>
          </a:p>
          <a:p>
            <a:pPr marL="800100" lvl="1" indent="-342900">
              <a:spcBef>
                <a:spcPts val="600"/>
              </a:spcBef>
              <a:buFont typeface="Arial" panose="020B0604020202020204" pitchFamily="34" charset="0"/>
              <a:buChar char="•"/>
            </a:pPr>
            <a:r>
              <a:rPr lang="en-CH" dirty="0">
                <a:latin typeface="+mn-lt"/>
              </a:rPr>
              <a:t>Early, distributed, late </a:t>
            </a:r>
            <a:r>
              <a:rPr lang="en-CH" b="1" dirty="0">
                <a:latin typeface="+mn-lt"/>
              </a:rPr>
              <a:t>intensity steps </a:t>
            </a:r>
            <a:r>
              <a:rPr lang="en-CH" dirty="0">
                <a:latin typeface="+mn-lt"/>
              </a:rPr>
              <a:t>towards 1.8x10</a:t>
            </a:r>
            <a:r>
              <a:rPr lang="en-CH" baseline="30000" dirty="0">
                <a:latin typeface="+mn-lt"/>
              </a:rPr>
              <a:t>11</a:t>
            </a:r>
            <a:r>
              <a:rPr lang="en-CH" dirty="0">
                <a:latin typeface="+mn-lt"/>
              </a:rPr>
              <a:t> ppb</a:t>
            </a:r>
          </a:p>
        </p:txBody>
      </p:sp>
      <p:sp>
        <p:nvSpPr>
          <p:cNvPr id="8" name="Right Arrow 7">
            <a:extLst>
              <a:ext uri="{FF2B5EF4-FFF2-40B4-BE49-F238E27FC236}">
                <a16:creationId xmlns:a16="http://schemas.microsoft.com/office/drawing/2014/main" id="{D1EAD86A-EE18-A590-CB2E-8766B26EB376}"/>
              </a:ext>
            </a:extLst>
          </p:cNvPr>
          <p:cNvSpPr/>
          <p:nvPr/>
        </p:nvSpPr>
        <p:spPr>
          <a:xfrm rot="19461771">
            <a:off x="7440990" y="4888650"/>
            <a:ext cx="786176" cy="255491"/>
          </a:xfrm>
          <a:prstGeom prst="right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9" name="TextBox 8">
            <a:extLst>
              <a:ext uri="{FF2B5EF4-FFF2-40B4-BE49-F238E27FC236}">
                <a16:creationId xmlns:a16="http://schemas.microsoft.com/office/drawing/2014/main" id="{A6EDE96B-6B04-4137-3710-146F61F3AB6A}"/>
              </a:ext>
            </a:extLst>
          </p:cNvPr>
          <p:cNvSpPr txBox="1"/>
          <p:nvPr/>
        </p:nvSpPr>
        <p:spPr>
          <a:xfrm>
            <a:off x="479343" y="5080415"/>
            <a:ext cx="11421498" cy="815608"/>
          </a:xfrm>
          <a:prstGeom prst="rect">
            <a:avLst/>
          </a:prstGeom>
          <a:noFill/>
        </p:spPr>
        <p:txBody>
          <a:bodyPr wrap="square">
            <a:spAutoFit/>
          </a:bodyPr>
          <a:lstStyle/>
          <a:p>
            <a:pPr algn="ctr"/>
            <a:r>
              <a:rPr lang="en-CH" sz="2400" b="1" dirty="0">
                <a:solidFill>
                  <a:srgbClr val="008E40"/>
                </a:solidFill>
                <a:latin typeface="+mn-lt"/>
              </a:rPr>
              <a:t>Agreed scenario</a:t>
            </a:r>
            <a:endParaRPr lang="en-CH" sz="2400" dirty="0">
              <a:solidFill>
                <a:srgbClr val="008E40"/>
              </a:solidFill>
              <a:latin typeface="+mn-lt"/>
            </a:endParaRPr>
          </a:p>
          <a:p>
            <a:pPr>
              <a:spcBef>
                <a:spcPts val="600"/>
              </a:spcBef>
            </a:pPr>
            <a:r>
              <a:rPr lang="en-CH" b="1" dirty="0">
                <a:latin typeface="+mn-lt"/>
              </a:rPr>
              <a:t>Stable run </a:t>
            </a:r>
            <a:r>
              <a:rPr lang="en-CH" dirty="0">
                <a:latin typeface="+mn-lt"/>
              </a:rPr>
              <a:t>at 1.6x10</a:t>
            </a:r>
            <a:r>
              <a:rPr lang="en-CH" baseline="30000" dirty="0">
                <a:latin typeface="+mn-lt"/>
              </a:rPr>
              <a:t>11</a:t>
            </a:r>
            <a:r>
              <a:rPr lang="en-CH" dirty="0">
                <a:latin typeface="+mn-lt"/>
              </a:rPr>
              <a:t> ppb until september THEN </a:t>
            </a:r>
            <a:r>
              <a:rPr lang="en-CH" b="1" dirty="0">
                <a:latin typeface="+mn-lt"/>
              </a:rPr>
              <a:t>increase</a:t>
            </a:r>
            <a:r>
              <a:rPr lang="en-CH" dirty="0">
                <a:latin typeface="+mn-lt"/>
              </a:rPr>
              <a:t> bunch intensity until 1.8x10</a:t>
            </a:r>
            <a:r>
              <a:rPr lang="en-CH" baseline="30000" dirty="0">
                <a:latin typeface="+mn-lt"/>
              </a:rPr>
              <a:t>11</a:t>
            </a:r>
            <a:r>
              <a:rPr lang="en-CH" dirty="0">
                <a:latin typeface="+mn-lt"/>
              </a:rPr>
              <a:t> ppb, before ION run</a:t>
            </a:r>
          </a:p>
        </p:txBody>
      </p:sp>
      <p:cxnSp>
        <p:nvCxnSpPr>
          <p:cNvPr id="10" name="Straight Arrow Connector 9">
            <a:extLst>
              <a:ext uri="{FF2B5EF4-FFF2-40B4-BE49-F238E27FC236}">
                <a16:creationId xmlns:a16="http://schemas.microsoft.com/office/drawing/2014/main" id="{8AB33643-1848-ED83-F1F5-A4502015FEAD}"/>
              </a:ext>
            </a:extLst>
          </p:cNvPr>
          <p:cNvCxnSpPr>
            <a:cxnSpLocks/>
          </p:cNvCxnSpPr>
          <p:nvPr/>
        </p:nvCxnSpPr>
        <p:spPr>
          <a:xfrm flipV="1">
            <a:off x="6211215" y="1892800"/>
            <a:ext cx="1805035" cy="218908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54C5568D-9A1B-1426-5925-85FB3F449BA5}"/>
              </a:ext>
            </a:extLst>
          </p:cNvPr>
          <p:cNvCxnSpPr>
            <a:cxnSpLocks/>
          </p:cNvCxnSpPr>
          <p:nvPr/>
        </p:nvCxnSpPr>
        <p:spPr>
          <a:xfrm flipV="1">
            <a:off x="5980786" y="3505810"/>
            <a:ext cx="1920249" cy="120225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2" name="Left Brace 11">
            <a:extLst>
              <a:ext uri="{FF2B5EF4-FFF2-40B4-BE49-F238E27FC236}">
                <a16:creationId xmlns:a16="http://schemas.microsoft.com/office/drawing/2014/main" id="{CFA23C8E-6C02-611B-DEC8-6CF9FC18DE4B}"/>
              </a:ext>
            </a:extLst>
          </p:cNvPr>
          <p:cNvSpPr/>
          <p:nvPr/>
        </p:nvSpPr>
        <p:spPr>
          <a:xfrm>
            <a:off x="8016250" y="2301855"/>
            <a:ext cx="228092" cy="2406211"/>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CH"/>
          </a:p>
        </p:txBody>
      </p:sp>
      <p:pic>
        <p:nvPicPr>
          <p:cNvPr id="13" name="Picture 12">
            <a:extLst>
              <a:ext uri="{FF2B5EF4-FFF2-40B4-BE49-F238E27FC236}">
                <a16:creationId xmlns:a16="http://schemas.microsoft.com/office/drawing/2014/main" id="{31281FAA-1F4B-6E1D-2ADF-D7B27D36FFD2}"/>
              </a:ext>
            </a:extLst>
          </p:cNvPr>
          <p:cNvPicPr>
            <a:picLocks noChangeAspect="1"/>
          </p:cNvPicPr>
          <p:nvPr/>
        </p:nvPicPr>
        <p:blipFill>
          <a:blip r:embed="rId3"/>
          <a:stretch>
            <a:fillRect/>
          </a:stretch>
        </p:blipFill>
        <p:spPr>
          <a:xfrm>
            <a:off x="8291445" y="1079805"/>
            <a:ext cx="3801421" cy="3693370"/>
          </a:xfrm>
          <a:prstGeom prst="rect">
            <a:avLst/>
          </a:prstGeom>
        </p:spPr>
      </p:pic>
      <p:sp>
        <p:nvSpPr>
          <p:cNvPr id="14" name="Rounded Rectangle 13">
            <a:extLst>
              <a:ext uri="{FF2B5EF4-FFF2-40B4-BE49-F238E27FC236}">
                <a16:creationId xmlns:a16="http://schemas.microsoft.com/office/drawing/2014/main" id="{D5017FB4-49A3-4FA4-3D41-F53EC95DC390}"/>
              </a:ext>
            </a:extLst>
          </p:cNvPr>
          <p:cNvSpPr/>
          <p:nvPr/>
        </p:nvSpPr>
        <p:spPr>
          <a:xfrm>
            <a:off x="8360725" y="3677417"/>
            <a:ext cx="3540116" cy="903733"/>
          </a:xfrm>
          <a:custGeom>
            <a:avLst/>
            <a:gdLst>
              <a:gd name="connsiteX0" fmla="*/ 0 w 3540116"/>
              <a:gd name="connsiteY0" fmla="*/ 150625 h 903733"/>
              <a:gd name="connsiteX1" fmla="*/ 150625 w 3540116"/>
              <a:gd name="connsiteY1" fmla="*/ 0 h 903733"/>
              <a:gd name="connsiteX2" fmla="*/ 863176 w 3540116"/>
              <a:gd name="connsiteY2" fmla="*/ 0 h 903733"/>
              <a:gd name="connsiteX3" fmla="*/ 1478560 w 3540116"/>
              <a:gd name="connsiteY3" fmla="*/ 0 h 903733"/>
              <a:gd name="connsiteX4" fmla="*/ 2061556 w 3540116"/>
              <a:gd name="connsiteY4" fmla="*/ 0 h 903733"/>
              <a:gd name="connsiteX5" fmla="*/ 2741718 w 3540116"/>
              <a:gd name="connsiteY5" fmla="*/ 0 h 903733"/>
              <a:gd name="connsiteX6" fmla="*/ 3389491 w 3540116"/>
              <a:gd name="connsiteY6" fmla="*/ 0 h 903733"/>
              <a:gd name="connsiteX7" fmla="*/ 3540116 w 3540116"/>
              <a:gd name="connsiteY7" fmla="*/ 150625 h 903733"/>
              <a:gd name="connsiteX8" fmla="*/ 3540116 w 3540116"/>
              <a:gd name="connsiteY8" fmla="*/ 753108 h 903733"/>
              <a:gd name="connsiteX9" fmla="*/ 3389491 w 3540116"/>
              <a:gd name="connsiteY9" fmla="*/ 903733 h 903733"/>
              <a:gd name="connsiteX10" fmla="*/ 2741718 w 3540116"/>
              <a:gd name="connsiteY10" fmla="*/ 903733 h 903733"/>
              <a:gd name="connsiteX11" fmla="*/ 2126333 w 3540116"/>
              <a:gd name="connsiteY11" fmla="*/ 903733 h 903733"/>
              <a:gd name="connsiteX12" fmla="*/ 1413783 w 3540116"/>
              <a:gd name="connsiteY12" fmla="*/ 903733 h 903733"/>
              <a:gd name="connsiteX13" fmla="*/ 701232 w 3540116"/>
              <a:gd name="connsiteY13" fmla="*/ 903733 h 903733"/>
              <a:gd name="connsiteX14" fmla="*/ 150625 w 3540116"/>
              <a:gd name="connsiteY14" fmla="*/ 903733 h 903733"/>
              <a:gd name="connsiteX15" fmla="*/ 0 w 3540116"/>
              <a:gd name="connsiteY15" fmla="*/ 753108 h 903733"/>
              <a:gd name="connsiteX16" fmla="*/ 0 w 3540116"/>
              <a:gd name="connsiteY16" fmla="*/ 150625 h 903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40116" h="903733" extrusionOk="0">
                <a:moveTo>
                  <a:pt x="0" y="150625"/>
                </a:moveTo>
                <a:cubicBezTo>
                  <a:pt x="-7090" y="63063"/>
                  <a:pt x="51328" y="6046"/>
                  <a:pt x="150625" y="0"/>
                </a:cubicBezTo>
                <a:cubicBezTo>
                  <a:pt x="472880" y="-22432"/>
                  <a:pt x="632867" y="-35624"/>
                  <a:pt x="863176" y="0"/>
                </a:cubicBezTo>
                <a:cubicBezTo>
                  <a:pt x="1093485" y="35624"/>
                  <a:pt x="1223987" y="-19505"/>
                  <a:pt x="1478560" y="0"/>
                </a:cubicBezTo>
                <a:cubicBezTo>
                  <a:pt x="1733133" y="19505"/>
                  <a:pt x="1790983" y="-13619"/>
                  <a:pt x="2061556" y="0"/>
                </a:cubicBezTo>
                <a:cubicBezTo>
                  <a:pt x="2332129" y="13619"/>
                  <a:pt x="2422425" y="29283"/>
                  <a:pt x="2741718" y="0"/>
                </a:cubicBezTo>
                <a:cubicBezTo>
                  <a:pt x="3061011" y="-29283"/>
                  <a:pt x="3189990" y="-11219"/>
                  <a:pt x="3389491" y="0"/>
                </a:cubicBezTo>
                <a:cubicBezTo>
                  <a:pt x="3479432" y="-10989"/>
                  <a:pt x="3528369" y="77760"/>
                  <a:pt x="3540116" y="150625"/>
                </a:cubicBezTo>
                <a:cubicBezTo>
                  <a:pt x="3546326" y="429306"/>
                  <a:pt x="3544987" y="472505"/>
                  <a:pt x="3540116" y="753108"/>
                </a:cubicBezTo>
                <a:cubicBezTo>
                  <a:pt x="3550994" y="838911"/>
                  <a:pt x="3462962" y="902161"/>
                  <a:pt x="3389491" y="903733"/>
                </a:cubicBezTo>
                <a:cubicBezTo>
                  <a:pt x="3249167" y="922880"/>
                  <a:pt x="2950060" y="925669"/>
                  <a:pt x="2741718" y="903733"/>
                </a:cubicBezTo>
                <a:cubicBezTo>
                  <a:pt x="2533376" y="881797"/>
                  <a:pt x="2256963" y="907189"/>
                  <a:pt x="2126333" y="903733"/>
                </a:cubicBezTo>
                <a:cubicBezTo>
                  <a:pt x="1995703" y="900277"/>
                  <a:pt x="1577861" y="880842"/>
                  <a:pt x="1413783" y="903733"/>
                </a:cubicBezTo>
                <a:cubicBezTo>
                  <a:pt x="1249705" y="926625"/>
                  <a:pt x="928185" y="886733"/>
                  <a:pt x="701232" y="903733"/>
                </a:cubicBezTo>
                <a:cubicBezTo>
                  <a:pt x="474279" y="920733"/>
                  <a:pt x="320482" y="903435"/>
                  <a:pt x="150625" y="903733"/>
                </a:cubicBezTo>
                <a:cubicBezTo>
                  <a:pt x="55536" y="892520"/>
                  <a:pt x="-6104" y="827171"/>
                  <a:pt x="0" y="753108"/>
                </a:cubicBezTo>
                <a:cubicBezTo>
                  <a:pt x="20994" y="472507"/>
                  <a:pt x="-13750" y="437668"/>
                  <a:pt x="0" y="150625"/>
                </a:cubicBezTo>
                <a:close/>
              </a:path>
            </a:pathLst>
          </a:custGeom>
          <a:noFill/>
          <a:ln w="38100">
            <a:solidFill>
              <a:srgbClr val="00B050"/>
            </a:solidFill>
            <a:prstDash val="dash"/>
            <a:extLst>
              <a:ext uri="{C807C97D-BFC1-408E-A445-0C87EB9F89A2}">
                <ask:lineSketchStyleProps xmlns:ask="http://schemas.microsoft.com/office/drawing/2018/sketchyshapes" sd="1219033472">
                  <a:prstGeom prst="roundRect">
                    <a:avLst/>
                  </a:prstGeom>
                  <ask:type>
                    <ask:lineSketchFreehand/>
                  </ask:type>
                </ask:lineSketchStyleProps>
              </a:ext>
            </a:extLs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6845463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EAE7F9-119E-F9BC-B12C-291C2750ED4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0E00DC4-9D5B-C318-FB7D-4183A0888E22}"/>
              </a:ext>
            </a:extLst>
          </p:cNvPr>
          <p:cNvSpPr>
            <a:spLocks noGrp="1"/>
          </p:cNvSpPr>
          <p:nvPr>
            <p:ph type="title"/>
          </p:nvPr>
        </p:nvSpPr>
        <p:spPr>
          <a:xfrm>
            <a:off x="609601" y="274638"/>
            <a:ext cx="5640020" cy="714265"/>
          </a:xfrm>
        </p:spPr>
        <p:txBody>
          <a:bodyPr/>
          <a:lstStyle/>
          <a:p>
            <a:r>
              <a:rPr lang="en-GB" dirty="0"/>
              <a:t>Towards HL-LHC intensity</a:t>
            </a:r>
          </a:p>
        </p:txBody>
      </p:sp>
      <p:sp>
        <p:nvSpPr>
          <p:cNvPr id="4" name="TextBox 3">
            <a:extLst>
              <a:ext uri="{FF2B5EF4-FFF2-40B4-BE49-F238E27FC236}">
                <a16:creationId xmlns:a16="http://schemas.microsoft.com/office/drawing/2014/main" id="{AB2AF46D-1118-2367-0992-68927E4CF373}"/>
              </a:ext>
            </a:extLst>
          </p:cNvPr>
          <p:cNvSpPr txBox="1"/>
          <p:nvPr/>
        </p:nvSpPr>
        <p:spPr>
          <a:xfrm>
            <a:off x="290577" y="1024184"/>
            <a:ext cx="7335355" cy="4785926"/>
          </a:xfrm>
          <a:prstGeom prst="rect">
            <a:avLst/>
          </a:prstGeom>
          <a:noFill/>
        </p:spPr>
        <p:txBody>
          <a:bodyPr wrap="square">
            <a:spAutoFit/>
          </a:bodyPr>
          <a:lstStyle/>
          <a:p>
            <a:r>
              <a:rPr lang="en-CH" sz="2000" dirty="0">
                <a:latin typeface="+mn-lt"/>
              </a:rPr>
              <a:t>End of Run 3: </a:t>
            </a:r>
            <a:r>
              <a:rPr lang="en-CH" sz="2000" b="1" dirty="0">
                <a:latin typeface="+mn-lt"/>
              </a:rPr>
              <a:t>last window </a:t>
            </a:r>
            <a:r>
              <a:rPr lang="en-CH" sz="2000" dirty="0">
                <a:latin typeface="+mn-lt"/>
              </a:rPr>
              <a:t>to</a:t>
            </a:r>
            <a:r>
              <a:rPr lang="en-GB" sz="2000" b="1" dirty="0">
                <a:solidFill>
                  <a:schemeClr val="tx1">
                    <a:lumMod val="60000"/>
                    <a:lumOff val="40000"/>
                  </a:schemeClr>
                </a:solidFill>
                <a:latin typeface="+mn-lt"/>
              </a:rPr>
              <a:t> </a:t>
            </a:r>
            <a:r>
              <a:rPr lang="en-CH" sz="2000" b="1" dirty="0">
                <a:solidFill>
                  <a:schemeClr val="tx1">
                    <a:lumMod val="60000"/>
                    <a:lumOff val="40000"/>
                  </a:schemeClr>
                </a:solidFill>
                <a:latin typeface="+mn-lt"/>
              </a:rPr>
              <a:t>probe HL-LHC </a:t>
            </a:r>
            <a:r>
              <a:rPr lang="en-CH" sz="2000" dirty="0">
                <a:latin typeface="+mn-lt"/>
              </a:rPr>
              <a:t>beam intensities</a:t>
            </a:r>
          </a:p>
          <a:p>
            <a:pPr marL="285750" indent="-285750">
              <a:spcBef>
                <a:spcPts val="600"/>
              </a:spcBef>
              <a:buFont typeface="Arial" panose="020B0604020202020204" pitchFamily="34" charset="0"/>
              <a:buChar char="•"/>
            </a:pPr>
            <a:r>
              <a:rPr lang="en-CH" b="1" dirty="0">
                <a:solidFill>
                  <a:srgbClr val="C00000"/>
                </a:solidFill>
                <a:latin typeface="+mn-lt"/>
              </a:rPr>
              <a:t>Critical investment</a:t>
            </a:r>
            <a:r>
              <a:rPr lang="en-CH" dirty="0">
                <a:solidFill>
                  <a:srgbClr val="C00000"/>
                </a:solidFill>
                <a:latin typeface="+mn-lt"/>
              </a:rPr>
              <a:t> </a:t>
            </a:r>
            <a:r>
              <a:rPr lang="en-CH" dirty="0">
                <a:latin typeface="+mn-lt"/>
              </a:rPr>
              <a:t>into the success of HL-LHC!</a:t>
            </a:r>
          </a:p>
          <a:p>
            <a:pPr marL="285750" indent="-285750">
              <a:spcBef>
                <a:spcPts val="600"/>
              </a:spcBef>
              <a:buFont typeface="Arial" panose="020B0604020202020204" pitchFamily="34" charset="0"/>
              <a:buChar char="•"/>
            </a:pPr>
            <a:r>
              <a:rPr lang="en-CH" dirty="0">
                <a:latin typeface="+mn-lt"/>
              </a:rPr>
              <a:t>Increasing intensity can reveal </a:t>
            </a:r>
            <a:r>
              <a:rPr lang="en-CH" b="1" dirty="0">
                <a:solidFill>
                  <a:srgbClr val="FF0000"/>
                </a:solidFill>
                <a:latin typeface="+mn-lt"/>
              </a:rPr>
              <a:t>“unexpected limitations”</a:t>
            </a:r>
          </a:p>
          <a:p>
            <a:pPr marL="742950" lvl="1" indent="-285750">
              <a:buFont typeface="Arial" panose="020B0604020202020204" pitchFamily="34" charset="0"/>
              <a:buChar char="•"/>
            </a:pPr>
            <a:r>
              <a:rPr lang="en-CH" sz="1600" dirty="0">
                <a:latin typeface="+mn-lt"/>
              </a:rPr>
              <a:t>BSRT mirror, (old) TDIs, vacuum modules, roman pots</a:t>
            </a:r>
          </a:p>
          <a:p>
            <a:endParaRPr lang="en-CH" sz="1600" dirty="0">
              <a:latin typeface="+mn-lt"/>
            </a:endParaRPr>
          </a:p>
          <a:p>
            <a:r>
              <a:rPr lang="en-CH" sz="2000" b="1" dirty="0">
                <a:latin typeface="+mn-lt"/>
              </a:rPr>
              <a:t>Once </a:t>
            </a:r>
            <a:r>
              <a:rPr lang="en-CH" sz="2000" dirty="0">
                <a:latin typeface="+mn-lt"/>
              </a:rPr>
              <a:t>operation at 1.8x10</a:t>
            </a:r>
            <a:r>
              <a:rPr lang="en-CH" sz="2000" baseline="30000" dirty="0">
                <a:latin typeface="+mn-lt"/>
              </a:rPr>
              <a:t>11</a:t>
            </a:r>
            <a:r>
              <a:rPr lang="en-CH" sz="2000" dirty="0">
                <a:latin typeface="+mn-lt"/>
              </a:rPr>
              <a:t> ppb </a:t>
            </a:r>
            <a:r>
              <a:rPr lang="en-CH" dirty="0">
                <a:latin typeface="+mn-lt"/>
              </a:rPr>
              <a:t>(Run3 goal)</a:t>
            </a:r>
            <a:r>
              <a:rPr lang="en-CH" sz="2000" dirty="0">
                <a:latin typeface="+mn-lt"/>
              </a:rPr>
              <a:t> demonstrated, test to explore intensity range up to 2.3x10</a:t>
            </a:r>
            <a:r>
              <a:rPr lang="en-CH" sz="2000" baseline="30000" dirty="0">
                <a:latin typeface="+mn-lt"/>
              </a:rPr>
              <a:t>11</a:t>
            </a:r>
            <a:r>
              <a:rPr lang="en-CH" sz="2000" dirty="0">
                <a:latin typeface="+mn-lt"/>
              </a:rPr>
              <a:t> ppb</a:t>
            </a:r>
          </a:p>
          <a:p>
            <a:pPr marL="538163" lvl="1" indent="-311150">
              <a:spcBef>
                <a:spcPts val="1200"/>
              </a:spcBef>
              <a:buFont typeface="Wingdings" pitchFamily="2" charset="2"/>
              <a:buChar char="ü"/>
            </a:pPr>
            <a:r>
              <a:rPr lang="en-US" b="1" dirty="0">
                <a:solidFill>
                  <a:schemeClr val="tx1">
                    <a:lumMod val="60000"/>
                    <a:lumOff val="40000"/>
                  </a:schemeClr>
                </a:solidFill>
                <a:latin typeface="+mn-lt"/>
              </a:rPr>
              <a:t>Beam dynamics</a:t>
            </a:r>
            <a:r>
              <a:rPr lang="en-US" dirty="0">
                <a:latin typeface="+mn-lt"/>
              </a:rPr>
              <a:t> tests: compatible with intensity limits </a:t>
            </a:r>
            <a:r>
              <a:rPr lang="en-US" sz="1600" dirty="0">
                <a:latin typeface="+mn-lt"/>
              </a:rPr>
              <a:t>(lower number of bunches)</a:t>
            </a:r>
          </a:p>
          <a:p>
            <a:pPr marL="849313" lvl="2" indent="-227013">
              <a:spcBef>
                <a:spcPts val="600"/>
              </a:spcBef>
              <a:buFont typeface="Arial" panose="020B0604020202020204" pitchFamily="34" charset="0"/>
              <a:buChar char="•"/>
            </a:pPr>
            <a:r>
              <a:rPr lang="en-US" sz="1600" b="1" dirty="0">
                <a:solidFill>
                  <a:srgbClr val="008000"/>
                </a:solidFill>
                <a:latin typeface="+mn-lt"/>
              </a:rPr>
              <a:t>Started</a:t>
            </a:r>
            <a:r>
              <a:rPr lang="en-US" sz="1600" dirty="0">
                <a:latin typeface="+mn-lt"/>
              </a:rPr>
              <a:t>: RF capture, electron cloud, beam in(stability), beam-beam…</a:t>
            </a:r>
          </a:p>
          <a:p>
            <a:pPr marL="538163" lvl="1" indent="-311150">
              <a:spcBef>
                <a:spcPts val="1200"/>
              </a:spcBef>
              <a:buFont typeface="Wingdings" pitchFamily="2" charset="2"/>
              <a:buChar char="ü"/>
            </a:pPr>
            <a:r>
              <a:rPr lang="en-US" b="1" dirty="0">
                <a:solidFill>
                  <a:schemeClr val="tx1">
                    <a:lumMod val="60000"/>
                    <a:lumOff val="40000"/>
                  </a:schemeClr>
                </a:solidFill>
                <a:latin typeface="+mn-lt"/>
              </a:rPr>
              <a:t>Heating test (</a:t>
            </a:r>
            <a:r>
              <a:rPr lang="en-US" b="1" dirty="0">
                <a:solidFill>
                  <a:schemeClr val="tx1">
                    <a:lumMod val="60000"/>
                    <a:lumOff val="40000"/>
                  </a:schemeClr>
                </a:solidFill>
                <a:latin typeface="+mn-lt"/>
                <a:sym typeface="Symbol" panose="05050102010706020507" pitchFamily="18" charset="2"/>
              </a:rPr>
              <a:t></a:t>
            </a:r>
            <a:r>
              <a:rPr lang="en-US" b="1" dirty="0">
                <a:solidFill>
                  <a:schemeClr val="tx1">
                    <a:lumMod val="60000"/>
                    <a:lumOff val="40000"/>
                  </a:schemeClr>
                </a:solidFill>
                <a:latin typeface="+mn-lt"/>
              </a:rPr>
              <a:t> 2000 bunches)</a:t>
            </a:r>
          </a:p>
          <a:p>
            <a:pPr marL="849313" lvl="2" indent="-227013">
              <a:spcBef>
                <a:spcPts val="600"/>
              </a:spcBef>
              <a:buFont typeface="Arial" panose="020B0604020202020204" pitchFamily="34" charset="0"/>
              <a:buChar char="•"/>
            </a:pPr>
            <a:r>
              <a:rPr lang="en-US" sz="1600" b="1" dirty="0">
                <a:latin typeface="+mn-lt"/>
              </a:rPr>
              <a:t>Heating power </a:t>
            </a:r>
            <a:r>
              <a:rPr lang="en-US" sz="1600" dirty="0">
                <a:latin typeface="+mn-lt"/>
              </a:rPr>
              <a:t>will </a:t>
            </a:r>
            <a:r>
              <a:rPr lang="en-US" sz="1600" b="1" dirty="0">
                <a:solidFill>
                  <a:srgbClr val="FF0000"/>
                </a:solidFill>
                <a:latin typeface="+mn-lt"/>
              </a:rPr>
              <a:t>exceed</a:t>
            </a:r>
            <a:r>
              <a:rPr lang="en-US" sz="1600" dirty="0">
                <a:latin typeface="+mn-lt"/>
              </a:rPr>
              <a:t> the peak values achievable in operation with 1.8×10</a:t>
            </a:r>
            <a:r>
              <a:rPr lang="en-US" sz="1600" baseline="30000" dirty="0">
                <a:latin typeface="+mn-lt"/>
              </a:rPr>
              <a:t>11</a:t>
            </a:r>
            <a:r>
              <a:rPr lang="en-US" sz="1600" dirty="0">
                <a:latin typeface="+mn-lt"/>
              </a:rPr>
              <a:t> ppb</a:t>
            </a:r>
          </a:p>
          <a:p>
            <a:pPr marL="849313" lvl="2" indent="-227013">
              <a:spcBef>
                <a:spcPts val="600"/>
              </a:spcBef>
              <a:buFont typeface="Arial" panose="020B0604020202020204" pitchFamily="34" charset="0"/>
              <a:buChar char="•"/>
            </a:pPr>
            <a:r>
              <a:rPr lang="en-US" sz="1600" b="1" dirty="0">
                <a:solidFill>
                  <a:srgbClr val="FF0000"/>
                </a:solidFill>
                <a:latin typeface="+mn-lt"/>
              </a:rPr>
              <a:t>Potential risk </a:t>
            </a:r>
            <a:r>
              <a:rPr lang="en-US" sz="1600" dirty="0">
                <a:latin typeface="+mn-lt"/>
              </a:rPr>
              <a:t>to components and to machine availability from “</a:t>
            </a:r>
            <a:r>
              <a:rPr lang="en-CH" sz="1600" dirty="0">
                <a:latin typeface="+mn-lt"/>
              </a:rPr>
              <a:t>unexpected</a:t>
            </a:r>
            <a:r>
              <a:rPr lang="en-US" sz="1600" dirty="0">
                <a:latin typeface="+mn-lt"/>
              </a:rPr>
              <a:t> limitations”</a:t>
            </a:r>
          </a:p>
        </p:txBody>
      </p:sp>
      <p:sp>
        <p:nvSpPr>
          <p:cNvPr id="5" name="TextBox 4">
            <a:extLst>
              <a:ext uri="{FF2B5EF4-FFF2-40B4-BE49-F238E27FC236}">
                <a16:creationId xmlns:a16="http://schemas.microsoft.com/office/drawing/2014/main" id="{A15EBDD3-9286-08E6-9235-4502BA0827F7}"/>
              </a:ext>
            </a:extLst>
          </p:cNvPr>
          <p:cNvSpPr txBox="1"/>
          <p:nvPr/>
        </p:nvSpPr>
        <p:spPr>
          <a:xfrm>
            <a:off x="8054655" y="4279391"/>
            <a:ext cx="3897238" cy="1384995"/>
          </a:xfrm>
          <a:prstGeom prst="rect">
            <a:avLst/>
          </a:prstGeom>
          <a:noFill/>
        </p:spPr>
        <p:txBody>
          <a:bodyPr wrap="square">
            <a:spAutoFit/>
          </a:bodyPr>
          <a:lstStyle/>
          <a:p>
            <a:pPr marL="0" indent="0" algn="ctr" fontAlgn="auto">
              <a:spcAft>
                <a:spcPts val="0"/>
              </a:spcAft>
              <a:buFont typeface="Lucida Grande"/>
              <a:buNone/>
            </a:pPr>
            <a:r>
              <a:rPr lang="en-US" sz="2000" b="1" dirty="0">
                <a:solidFill>
                  <a:schemeClr val="tx1">
                    <a:lumMod val="60000"/>
                    <a:lumOff val="40000"/>
                  </a:schemeClr>
                </a:solidFill>
                <a:latin typeface="+mn-lt"/>
              </a:rPr>
              <a:t>Heating test </a:t>
            </a:r>
            <a:r>
              <a:rPr lang="en-US" sz="2000" u="sng" dirty="0">
                <a:latin typeface="+mn-lt"/>
              </a:rPr>
              <a:t>proposed</a:t>
            </a:r>
            <a:r>
              <a:rPr lang="en-US" sz="2000" dirty="0">
                <a:latin typeface="+mn-lt"/>
              </a:rPr>
              <a:t> for 2026:</a:t>
            </a:r>
          </a:p>
          <a:p>
            <a:pPr marL="285750" indent="-285750" fontAlgn="auto">
              <a:spcBef>
                <a:spcPts val="600"/>
              </a:spcBef>
              <a:spcAft>
                <a:spcPts val="0"/>
              </a:spcAft>
              <a:buFont typeface="Arial" panose="020B0604020202020204" pitchFamily="34" charset="0"/>
              <a:buChar char="•"/>
            </a:pPr>
            <a:r>
              <a:rPr lang="en-US" dirty="0">
                <a:latin typeface="+mn-lt"/>
              </a:rPr>
              <a:t>Advance the ion run by 2 weeks</a:t>
            </a:r>
          </a:p>
          <a:p>
            <a:pPr marL="285750" indent="-285750" fontAlgn="auto">
              <a:spcBef>
                <a:spcPts val="600"/>
              </a:spcBef>
              <a:spcAft>
                <a:spcPts val="0"/>
              </a:spcAft>
              <a:buSzPct val="120000"/>
              <a:buFont typeface="Arial" panose="020B0604020202020204" pitchFamily="34" charset="0"/>
              <a:buChar char="•"/>
            </a:pPr>
            <a:r>
              <a:rPr lang="en-US" b="1" dirty="0">
                <a:latin typeface="+mn-lt"/>
              </a:rPr>
              <a:t>No risk to physics program </a:t>
            </a:r>
            <a:r>
              <a:rPr lang="en-US" dirty="0">
                <a:latin typeface="+mn-lt"/>
              </a:rPr>
              <a:t>in case of equipment failures</a:t>
            </a:r>
          </a:p>
        </p:txBody>
      </p:sp>
      <p:pic>
        <p:nvPicPr>
          <p:cNvPr id="6" name="Picture 5">
            <a:extLst>
              <a:ext uri="{FF2B5EF4-FFF2-40B4-BE49-F238E27FC236}">
                <a16:creationId xmlns:a16="http://schemas.microsoft.com/office/drawing/2014/main" id="{E197E1D8-CCBB-8F81-02B0-12EB0E55C64A}"/>
              </a:ext>
            </a:extLst>
          </p:cNvPr>
          <p:cNvPicPr>
            <a:picLocks noChangeAspect="1"/>
          </p:cNvPicPr>
          <p:nvPr/>
        </p:nvPicPr>
        <p:blipFill>
          <a:blip r:embed="rId3"/>
          <a:stretch>
            <a:fillRect/>
          </a:stretch>
        </p:blipFill>
        <p:spPr>
          <a:xfrm>
            <a:off x="8054655" y="1010205"/>
            <a:ext cx="3897237" cy="2764440"/>
          </a:xfrm>
          <a:prstGeom prst="rect">
            <a:avLst/>
          </a:prstGeom>
        </p:spPr>
      </p:pic>
      <p:sp>
        <p:nvSpPr>
          <p:cNvPr id="7" name="TextBox 6">
            <a:extLst>
              <a:ext uri="{FF2B5EF4-FFF2-40B4-BE49-F238E27FC236}">
                <a16:creationId xmlns:a16="http://schemas.microsoft.com/office/drawing/2014/main" id="{F4E6F7B5-396C-89AC-D4D6-853D862AF0E7}"/>
              </a:ext>
            </a:extLst>
          </p:cNvPr>
          <p:cNvSpPr txBox="1"/>
          <p:nvPr/>
        </p:nvSpPr>
        <p:spPr>
          <a:xfrm>
            <a:off x="9394671" y="529350"/>
            <a:ext cx="1886004" cy="400110"/>
          </a:xfrm>
          <a:prstGeom prst="rect">
            <a:avLst/>
          </a:prstGeom>
          <a:noFill/>
        </p:spPr>
        <p:txBody>
          <a:bodyPr wrap="square">
            <a:spAutoFit/>
          </a:bodyPr>
          <a:lstStyle/>
          <a:p>
            <a:r>
              <a:rPr lang="en-US" sz="2000" b="1" dirty="0">
                <a:cs typeface="Calibri" panose="020F0502020204030204" pitchFamily="34" charset="0"/>
              </a:rPr>
              <a:t>Q1-Q2 2026</a:t>
            </a:r>
            <a:endParaRPr lang="en-CH" sz="2000" b="1" dirty="0">
              <a:cs typeface="Calibri" panose="020F0502020204030204" pitchFamily="34" charset="0"/>
            </a:endParaRPr>
          </a:p>
        </p:txBody>
      </p:sp>
    </p:spTree>
    <p:extLst>
      <p:ext uri="{BB962C8B-B14F-4D97-AF65-F5344CB8AC3E}">
        <p14:creationId xmlns:p14="http://schemas.microsoft.com/office/powerpoint/2010/main" val="3505289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0" end="1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41F80-95F6-2AA7-4D57-15C27038725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5C09891-FA58-0002-07B4-39CE415B4934}"/>
              </a:ext>
            </a:extLst>
          </p:cNvPr>
          <p:cNvSpPr>
            <a:spLocks noGrp="1"/>
          </p:cNvSpPr>
          <p:nvPr>
            <p:ph type="title"/>
          </p:nvPr>
        </p:nvSpPr>
        <p:spPr>
          <a:xfrm>
            <a:off x="609601" y="274638"/>
            <a:ext cx="5640020" cy="714265"/>
          </a:xfrm>
        </p:spPr>
        <p:txBody>
          <a:bodyPr/>
          <a:lstStyle/>
          <a:p>
            <a:r>
              <a:rPr lang="en-GB" dirty="0"/>
              <a:t>Outline</a:t>
            </a:r>
          </a:p>
        </p:txBody>
      </p:sp>
      <p:sp>
        <p:nvSpPr>
          <p:cNvPr id="2" name="TextBox 1">
            <a:extLst>
              <a:ext uri="{FF2B5EF4-FFF2-40B4-BE49-F238E27FC236}">
                <a16:creationId xmlns:a16="http://schemas.microsoft.com/office/drawing/2014/main" id="{063B5CB8-FF29-0193-AF9B-CE8C73731591}"/>
              </a:ext>
            </a:extLst>
          </p:cNvPr>
          <p:cNvSpPr txBox="1"/>
          <p:nvPr/>
        </p:nvSpPr>
        <p:spPr>
          <a:xfrm>
            <a:off x="1804242" y="1690062"/>
            <a:ext cx="8890757" cy="3477875"/>
          </a:xfrm>
          <a:prstGeom prst="rect">
            <a:avLst/>
          </a:prstGeom>
          <a:noFill/>
        </p:spPr>
        <p:txBody>
          <a:bodyPr wrap="square">
            <a:spAutoFit/>
          </a:bodyPr>
          <a:lstStyle/>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2024</a:t>
            </a:r>
            <a:r>
              <a:rPr lang="en-CH" sz="3500" dirty="0">
                <a:solidFill>
                  <a:schemeClr val="tx1">
                    <a:alpha val="35000"/>
                  </a:schemeClr>
                </a:solidFill>
                <a:latin typeface="+mn-lt"/>
              </a:rPr>
              <a:t> </a:t>
            </a:r>
            <a:r>
              <a:rPr lang="en-CH" sz="3500" b="1" dirty="0">
                <a:solidFill>
                  <a:schemeClr val="tx1">
                    <a:alpha val="35000"/>
                  </a:schemeClr>
                </a:solidFill>
                <a:latin typeface="+mn-lt"/>
              </a:rPr>
              <a:t>run</a:t>
            </a:r>
            <a:r>
              <a:rPr lang="en-CH" sz="3500" dirty="0">
                <a:solidFill>
                  <a:schemeClr val="tx1">
                    <a:alpha val="35000"/>
                  </a:schemeClr>
                </a:solidFill>
                <a:latin typeface="+mn-lt"/>
              </a:rPr>
              <a:t> highlights</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configuration</a:t>
            </a:r>
            <a:r>
              <a:rPr lang="en-CH" sz="3500" dirty="0">
                <a:solidFill>
                  <a:schemeClr val="tx1">
                    <a:alpha val="35000"/>
                  </a:schemeClr>
                </a:solidFill>
                <a:latin typeface="+mn-lt"/>
              </a:rPr>
              <a:t> and key aspects</a:t>
            </a:r>
            <a:endParaRPr lang="en-US" sz="3500" dirty="0">
              <a:solidFill>
                <a:schemeClr val="tx1">
                  <a:alpha val="35000"/>
                </a:schemeClr>
              </a:solidFill>
              <a:latin typeface="+mn-lt"/>
            </a:endParaRPr>
          </a:p>
          <a:p>
            <a:pPr marL="457200" indent="-457200">
              <a:spcBef>
                <a:spcPts val="1800"/>
              </a:spcBef>
              <a:buFont typeface="Arial" panose="020B0604020202020204" pitchFamily="34" charset="0"/>
              <a:buChar char="•"/>
            </a:pPr>
            <a:r>
              <a:rPr lang="en-US" sz="3500" b="1" dirty="0">
                <a:solidFill>
                  <a:schemeClr val="tx1">
                    <a:alpha val="35000"/>
                  </a:schemeClr>
                </a:solidFill>
                <a:latin typeface="+mn-lt"/>
              </a:rPr>
              <a:t>Beam intensity </a:t>
            </a:r>
            <a:r>
              <a:rPr lang="en-US" sz="3500" dirty="0">
                <a:solidFill>
                  <a:schemeClr val="tx1">
                    <a:alpha val="35000"/>
                  </a:schemeClr>
                </a:solidFill>
                <a:latin typeface="+mn-lt"/>
              </a:rPr>
              <a:t>limitations and plans</a:t>
            </a:r>
          </a:p>
          <a:p>
            <a:pPr marL="457200" indent="-457200">
              <a:spcBef>
                <a:spcPts val="1800"/>
              </a:spcBef>
              <a:buFont typeface="Arial" panose="020B0604020202020204" pitchFamily="34" charset="0"/>
              <a:buChar char="•"/>
            </a:pPr>
            <a:r>
              <a:rPr lang="en-CH" sz="3500" b="1" dirty="0">
                <a:latin typeface="+mn-lt"/>
              </a:rPr>
              <a:t>2025</a:t>
            </a:r>
            <a:r>
              <a:rPr lang="en-CH" sz="3500" dirty="0">
                <a:latin typeface="+mn-lt"/>
              </a:rPr>
              <a:t> </a:t>
            </a:r>
            <a:r>
              <a:rPr lang="en-CH" sz="3500" b="1" dirty="0">
                <a:latin typeface="+mn-lt"/>
              </a:rPr>
              <a:t>schedule</a:t>
            </a:r>
            <a:r>
              <a:rPr lang="en-CH" sz="3500" dirty="0">
                <a:latin typeface="+mn-lt"/>
              </a:rPr>
              <a:t> and projections</a:t>
            </a:r>
          </a:p>
          <a:p>
            <a:pPr marL="914400" lvl="1" indent="-457200">
              <a:spcBef>
                <a:spcPts val="1000"/>
              </a:spcBef>
              <a:buFont typeface="Arial" panose="020B0604020202020204" pitchFamily="34" charset="0"/>
              <a:buChar char="•"/>
            </a:pPr>
            <a:r>
              <a:rPr lang="en-CH" sz="2200" dirty="0">
                <a:latin typeface="+mn-lt"/>
              </a:rPr>
              <a:t>+ considerations on IONS run</a:t>
            </a:r>
            <a:endParaRPr lang="en-US" sz="2200" dirty="0">
              <a:latin typeface="+mn-lt"/>
            </a:endParaRPr>
          </a:p>
        </p:txBody>
      </p:sp>
    </p:spTree>
    <p:extLst>
      <p:ext uri="{BB962C8B-B14F-4D97-AF65-F5344CB8AC3E}">
        <p14:creationId xmlns:p14="http://schemas.microsoft.com/office/powerpoint/2010/main" val="4057154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65A55-AA1C-5A41-4F09-91A759CE24A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6BF6052-F25F-909D-3292-B7648BFB4A9A}"/>
              </a:ext>
            </a:extLst>
          </p:cNvPr>
          <p:cNvSpPr>
            <a:spLocks noGrp="1"/>
          </p:cNvSpPr>
          <p:nvPr>
            <p:ph type="title"/>
          </p:nvPr>
        </p:nvSpPr>
        <p:spPr>
          <a:xfrm>
            <a:off x="609601" y="274638"/>
            <a:ext cx="5640020" cy="714265"/>
          </a:xfrm>
        </p:spPr>
        <p:txBody>
          <a:bodyPr/>
          <a:lstStyle/>
          <a:p>
            <a:r>
              <a:rPr lang="en-GB" dirty="0"/>
              <a:t>2025 schedule</a:t>
            </a:r>
          </a:p>
        </p:txBody>
      </p:sp>
      <p:pic>
        <p:nvPicPr>
          <p:cNvPr id="4" name="Picture 3" descr="A screenshot of a data sheet&#10;&#10;AI-generated content may be incorrect.">
            <a:extLst>
              <a:ext uri="{FF2B5EF4-FFF2-40B4-BE49-F238E27FC236}">
                <a16:creationId xmlns:a16="http://schemas.microsoft.com/office/drawing/2014/main" id="{D5EBE2EF-9296-59E9-2B5D-7F1BCBADE0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9025" y="2161635"/>
            <a:ext cx="4559609" cy="3688826"/>
          </a:xfrm>
          <a:prstGeom prst="rect">
            <a:avLst/>
          </a:prstGeom>
        </p:spPr>
      </p:pic>
      <p:pic>
        <p:nvPicPr>
          <p:cNvPr id="6" name="Picture 5" descr="A calendar with different colored squares&#10;&#10;AI-generated content may be incorrect.">
            <a:extLst>
              <a:ext uri="{FF2B5EF4-FFF2-40B4-BE49-F238E27FC236}">
                <a16:creationId xmlns:a16="http://schemas.microsoft.com/office/drawing/2014/main" id="{A3CCF62B-A518-1EEC-A056-CC4AF68C6374}"/>
              </a:ext>
            </a:extLst>
          </p:cNvPr>
          <p:cNvPicPr>
            <a:picLocks noChangeAspect="1"/>
          </p:cNvPicPr>
          <p:nvPr/>
        </p:nvPicPr>
        <p:blipFill>
          <a:blip r:embed="rId3">
            <a:extLst>
              <a:ext uri="{28A0092B-C50C-407E-A947-70E740481C1C}">
                <a14:useLocalDpi xmlns:a14="http://schemas.microsoft.com/office/drawing/2010/main" val="0"/>
              </a:ext>
            </a:extLst>
          </a:blip>
          <a:srcRect l="7094" t="86215" r="15809"/>
          <a:stretch/>
        </p:blipFill>
        <p:spPr>
          <a:xfrm>
            <a:off x="4060535" y="241385"/>
            <a:ext cx="3341235" cy="715175"/>
          </a:xfrm>
          <a:prstGeom prst="rect">
            <a:avLst/>
          </a:prstGeom>
        </p:spPr>
      </p:pic>
      <p:pic>
        <p:nvPicPr>
          <p:cNvPr id="7" name="Picture 6" descr="A calendar with different colored squares&#10;&#10;AI-generated content may be incorrect.">
            <a:extLst>
              <a:ext uri="{FF2B5EF4-FFF2-40B4-BE49-F238E27FC236}">
                <a16:creationId xmlns:a16="http://schemas.microsoft.com/office/drawing/2014/main" id="{3DC6C17F-F081-697E-A2D7-81296C2B6E7F}"/>
              </a:ext>
            </a:extLst>
          </p:cNvPr>
          <p:cNvPicPr>
            <a:picLocks noChangeAspect="1"/>
          </p:cNvPicPr>
          <p:nvPr/>
        </p:nvPicPr>
        <p:blipFill>
          <a:blip r:embed="rId3">
            <a:extLst>
              <a:ext uri="{28A0092B-C50C-407E-A947-70E740481C1C}">
                <a14:useLocalDpi xmlns:a14="http://schemas.microsoft.com/office/drawing/2010/main" val="0"/>
              </a:ext>
            </a:extLst>
          </a:blip>
          <a:srcRect b="55835"/>
          <a:stretch/>
        </p:blipFill>
        <p:spPr>
          <a:xfrm>
            <a:off x="304203" y="911119"/>
            <a:ext cx="5952775" cy="3147351"/>
          </a:xfrm>
          <a:prstGeom prst="rect">
            <a:avLst/>
          </a:prstGeom>
        </p:spPr>
      </p:pic>
      <p:sp>
        <p:nvSpPr>
          <p:cNvPr id="2" name="5-point Star 1">
            <a:extLst>
              <a:ext uri="{FF2B5EF4-FFF2-40B4-BE49-F238E27FC236}">
                <a16:creationId xmlns:a16="http://schemas.microsoft.com/office/drawing/2014/main" id="{80FB5CFD-1E22-4B85-C7A7-D75CECF17914}"/>
              </a:ext>
            </a:extLst>
          </p:cNvPr>
          <p:cNvSpPr>
            <a:spLocks noChangeAspect="1"/>
          </p:cNvSpPr>
          <p:nvPr/>
        </p:nvSpPr>
        <p:spPr>
          <a:xfrm>
            <a:off x="2954149" y="2968140"/>
            <a:ext cx="180000" cy="180000"/>
          </a:xfrm>
          <a:prstGeom prst="star5">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 name="TextBox 4">
            <a:extLst>
              <a:ext uri="{FF2B5EF4-FFF2-40B4-BE49-F238E27FC236}">
                <a16:creationId xmlns:a16="http://schemas.microsoft.com/office/drawing/2014/main" id="{AB0F3BB7-4B28-FB29-AF3A-7001097B029F}"/>
              </a:ext>
            </a:extLst>
          </p:cNvPr>
          <p:cNvSpPr txBox="1"/>
          <p:nvPr/>
        </p:nvSpPr>
        <p:spPr>
          <a:xfrm>
            <a:off x="518635" y="4270541"/>
            <a:ext cx="5807795" cy="1579920"/>
          </a:xfrm>
          <a:prstGeom prst="rect">
            <a:avLst/>
          </a:prstGeom>
          <a:noFill/>
        </p:spPr>
        <p:txBody>
          <a:bodyPr wrap="square" rtlCol="0">
            <a:spAutoFit/>
          </a:bodyPr>
          <a:lstStyle/>
          <a:p>
            <a:pPr marL="274638" indent="-274638">
              <a:spcBef>
                <a:spcPts val="400"/>
              </a:spcBef>
              <a:buFont typeface="Arial" panose="020B0604020202020204" pitchFamily="34" charset="0"/>
              <a:buChar char="•"/>
            </a:pPr>
            <a:r>
              <a:rPr lang="en-US" dirty="0">
                <a:latin typeface="+mn-lt"/>
              </a:rPr>
              <a:t>First</a:t>
            </a:r>
            <a:r>
              <a:rPr lang="en-US" b="1" dirty="0">
                <a:latin typeface="+mn-lt"/>
              </a:rPr>
              <a:t> </a:t>
            </a:r>
            <a:r>
              <a:rPr lang="en-US" b="1" dirty="0">
                <a:solidFill>
                  <a:srgbClr val="00B050"/>
                </a:solidFill>
                <a:latin typeface="+mn-lt"/>
              </a:rPr>
              <a:t>stable beams at 6.8 TeV </a:t>
            </a:r>
            <a:r>
              <a:rPr lang="en-US" dirty="0">
                <a:latin typeface="+mn-lt"/>
              </a:rPr>
              <a:t>on </a:t>
            </a:r>
            <a:r>
              <a:rPr lang="en-US" u="sng">
                <a:latin typeface="+mn-lt"/>
              </a:rPr>
              <a:t>May 5</a:t>
            </a:r>
            <a:r>
              <a:rPr lang="en-US" u="sng" baseline="30000">
                <a:latin typeface="+mn-lt"/>
              </a:rPr>
              <a:t>th</a:t>
            </a:r>
            <a:endParaRPr lang="en-US" u="sng" dirty="0">
              <a:latin typeface="+mn-lt"/>
            </a:endParaRPr>
          </a:p>
          <a:p>
            <a:pPr marL="274638" indent="-274638">
              <a:spcBef>
                <a:spcPts val="400"/>
              </a:spcBef>
              <a:buFont typeface="Arial" panose="020B0604020202020204" pitchFamily="34" charset="0"/>
              <a:buChar char="•"/>
            </a:pPr>
            <a:r>
              <a:rPr lang="en-US" b="1" dirty="0">
                <a:latin typeface="+mn-lt"/>
              </a:rPr>
              <a:t>Intensity</a:t>
            </a:r>
            <a:r>
              <a:rPr lang="en-US" dirty="0">
                <a:latin typeface="+mn-lt"/>
              </a:rPr>
              <a:t> </a:t>
            </a:r>
            <a:r>
              <a:rPr lang="en-US" b="1" dirty="0">
                <a:latin typeface="+mn-lt"/>
              </a:rPr>
              <a:t>ramp up </a:t>
            </a:r>
            <a:r>
              <a:rPr lang="en-US" dirty="0">
                <a:latin typeface="+mn-lt"/>
              </a:rPr>
              <a:t>(number of bunches) at 1.6×10</a:t>
            </a:r>
            <a:r>
              <a:rPr lang="en-US" baseline="30000" dirty="0">
                <a:latin typeface="+mn-lt"/>
              </a:rPr>
              <a:t>11</a:t>
            </a:r>
            <a:r>
              <a:rPr lang="en-US" dirty="0">
                <a:latin typeface="+mn-lt"/>
              </a:rPr>
              <a:t> ppb </a:t>
            </a:r>
            <a:r>
              <a:rPr lang="en-US" dirty="0">
                <a:latin typeface="+mn-lt"/>
                <a:sym typeface="Wingdings" pitchFamily="2" charset="2"/>
              </a:rPr>
              <a:t> </a:t>
            </a:r>
            <a:r>
              <a:rPr lang="en-US" dirty="0">
                <a:latin typeface="+mn-lt"/>
              </a:rPr>
              <a:t>full machine around </a:t>
            </a:r>
            <a:r>
              <a:rPr lang="en-US" u="sng" dirty="0">
                <a:latin typeface="+mn-lt"/>
              </a:rPr>
              <a:t>mid-May</a:t>
            </a:r>
            <a:r>
              <a:rPr lang="en-US" dirty="0">
                <a:latin typeface="+mn-lt"/>
              </a:rPr>
              <a:t>, followed by long production period</a:t>
            </a:r>
          </a:p>
          <a:p>
            <a:pPr marL="274638" indent="-274638">
              <a:spcBef>
                <a:spcPts val="400"/>
              </a:spcBef>
              <a:buFont typeface="Arial" panose="020B0604020202020204" pitchFamily="34" charset="0"/>
              <a:buChar char="•"/>
            </a:pPr>
            <a:r>
              <a:rPr lang="en-US" b="1" dirty="0">
                <a:latin typeface="+mn-lt"/>
              </a:rPr>
              <a:t>Oxygen run </a:t>
            </a:r>
            <a:r>
              <a:rPr lang="en-US" dirty="0">
                <a:latin typeface="+mn-lt"/>
              </a:rPr>
              <a:t>during </a:t>
            </a:r>
            <a:r>
              <a:rPr lang="en-US" u="sng" dirty="0">
                <a:latin typeface="+mn-lt"/>
              </a:rPr>
              <a:t>1</a:t>
            </a:r>
            <a:r>
              <a:rPr lang="en-US" u="sng" baseline="30000" dirty="0">
                <a:latin typeface="+mn-lt"/>
              </a:rPr>
              <a:t>st</a:t>
            </a:r>
            <a:r>
              <a:rPr lang="en-US" u="sng" dirty="0">
                <a:latin typeface="+mn-lt"/>
              </a:rPr>
              <a:t> week of July</a:t>
            </a:r>
            <a:endParaRPr lang="en-CH" u="sng" dirty="0">
              <a:latin typeface="+mn-lt"/>
            </a:endParaRPr>
          </a:p>
        </p:txBody>
      </p:sp>
      <p:pic>
        <p:nvPicPr>
          <p:cNvPr id="8" name="Picture 7" descr="A calendar with different colored squares&#10;&#10;AI-generated content may be incorrect.">
            <a:extLst>
              <a:ext uri="{FF2B5EF4-FFF2-40B4-BE49-F238E27FC236}">
                <a16:creationId xmlns:a16="http://schemas.microsoft.com/office/drawing/2014/main" id="{89A574F4-8F90-3BCB-6CFE-0DBA50A39E57}"/>
              </a:ext>
            </a:extLst>
          </p:cNvPr>
          <p:cNvPicPr>
            <a:picLocks noChangeAspect="1"/>
          </p:cNvPicPr>
          <p:nvPr/>
        </p:nvPicPr>
        <p:blipFill>
          <a:blip r:embed="rId3">
            <a:extLst>
              <a:ext uri="{28A0092B-C50C-407E-A947-70E740481C1C}">
                <a14:useLocalDpi xmlns:a14="http://schemas.microsoft.com/office/drawing/2010/main" val="0"/>
              </a:ext>
            </a:extLst>
          </a:blip>
          <a:srcRect t="45149" b="13759"/>
          <a:stretch/>
        </p:blipFill>
        <p:spPr>
          <a:xfrm>
            <a:off x="7632200" y="151199"/>
            <a:ext cx="3664461" cy="1802682"/>
          </a:xfrm>
          <a:prstGeom prst="rect">
            <a:avLst/>
          </a:prstGeom>
        </p:spPr>
      </p:pic>
      <p:sp>
        <p:nvSpPr>
          <p:cNvPr id="11" name="TextBox 10">
            <a:extLst>
              <a:ext uri="{FF2B5EF4-FFF2-40B4-BE49-F238E27FC236}">
                <a16:creationId xmlns:a16="http://schemas.microsoft.com/office/drawing/2014/main" id="{7CBB117C-9BE0-517D-1B66-65C867CA2158}"/>
              </a:ext>
            </a:extLst>
          </p:cNvPr>
          <p:cNvSpPr txBox="1"/>
          <p:nvPr/>
        </p:nvSpPr>
        <p:spPr>
          <a:xfrm rot="16200000">
            <a:off x="5779925" y="2486420"/>
            <a:ext cx="954107" cy="369332"/>
          </a:xfrm>
          <a:prstGeom prst="rect">
            <a:avLst/>
          </a:prstGeom>
          <a:noFill/>
        </p:spPr>
        <p:txBody>
          <a:bodyPr wrap="none" rtlCol="0">
            <a:spAutoFit/>
          </a:bodyPr>
          <a:lstStyle/>
          <a:p>
            <a:r>
              <a:rPr lang="en-CH" b="1" dirty="0">
                <a:solidFill>
                  <a:srgbClr val="FF0000"/>
                </a:solidFill>
              </a:rPr>
              <a:t>Q1-Q2</a:t>
            </a:r>
          </a:p>
        </p:txBody>
      </p:sp>
      <p:sp>
        <p:nvSpPr>
          <p:cNvPr id="12" name="TextBox 11">
            <a:extLst>
              <a:ext uri="{FF2B5EF4-FFF2-40B4-BE49-F238E27FC236}">
                <a16:creationId xmlns:a16="http://schemas.microsoft.com/office/drawing/2014/main" id="{F7619345-DE66-D0E4-8235-F926F608F2D2}"/>
              </a:ext>
            </a:extLst>
          </p:cNvPr>
          <p:cNvSpPr txBox="1"/>
          <p:nvPr/>
        </p:nvSpPr>
        <p:spPr>
          <a:xfrm rot="16200000">
            <a:off x="10902245" y="867874"/>
            <a:ext cx="990977" cy="369332"/>
          </a:xfrm>
          <a:prstGeom prst="rect">
            <a:avLst/>
          </a:prstGeom>
          <a:noFill/>
        </p:spPr>
        <p:txBody>
          <a:bodyPr wrap="none" rtlCol="0">
            <a:spAutoFit/>
          </a:bodyPr>
          <a:lstStyle/>
          <a:p>
            <a:r>
              <a:rPr lang="en-CH" b="1" dirty="0">
                <a:solidFill>
                  <a:srgbClr val="FF0000"/>
                </a:solidFill>
              </a:rPr>
              <a:t>Q3-Q4</a:t>
            </a:r>
          </a:p>
        </p:txBody>
      </p:sp>
    </p:spTree>
    <p:extLst>
      <p:ext uri="{BB962C8B-B14F-4D97-AF65-F5344CB8AC3E}">
        <p14:creationId xmlns:p14="http://schemas.microsoft.com/office/powerpoint/2010/main" val="3519454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BAD1DC-1AE6-E9A4-B2BB-D3AF0EE38CE1}"/>
            </a:ext>
          </a:extLst>
        </p:cNvPr>
        <p:cNvGrpSpPr/>
        <p:nvPr/>
      </p:nvGrpSpPr>
      <p:grpSpPr>
        <a:xfrm>
          <a:off x="0" y="0"/>
          <a:ext cx="0" cy="0"/>
          <a:chOff x="0" y="0"/>
          <a:chExt cx="0" cy="0"/>
        </a:xfrm>
      </p:grpSpPr>
      <p:pic>
        <p:nvPicPr>
          <p:cNvPr id="7" name="Picture 6" descr="A diagram of a pie chart&#10;&#10;Description automatically generated">
            <a:extLst>
              <a:ext uri="{FF2B5EF4-FFF2-40B4-BE49-F238E27FC236}">
                <a16:creationId xmlns:a16="http://schemas.microsoft.com/office/drawing/2014/main" id="{42CC1AC4-3E46-0B4B-5A21-0A02FF9B5BF5}"/>
              </a:ext>
            </a:extLst>
          </p:cNvPr>
          <p:cNvPicPr>
            <a:picLocks noChangeAspect="1"/>
          </p:cNvPicPr>
          <p:nvPr/>
        </p:nvPicPr>
        <p:blipFill>
          <a:blip r:embed="rId2">
            <a:extLst>
              <a:ext uri="{28A0092B-C50C-407E-A947-70E740481C1C}">
                <a14:useLocalDpi xmlns:a14="http://schemas.microsoft.com/office/drawing/2010/main" val="0"/>
              </a:ext>
            </a:extLst>
          </a:blip>
          <a:srcRect t="35658" b="7365"/>
          <a:stretch/>
        </p:blipFill>
        <p:spPr>
          <a:xfrm>
            <a:off x="6710480" y="2190702"/>
            <a:ext cx="5453510" cy="2889713"/>
          </a:xfrm>
          <a:prstGeom prst="rect">
            <a:avLst/>
          </a:prstGeom>
        </p:spPr>
      </p:pic>
      <p:sp>
        <p:nvSpPr>
          <p:cNvPr id="3" name="Title 2">
            <a:extLst>
              <a:ext uri="{FF2B5EF4-FFF2-40B4-BE49-F238E27FC236}">
                <a16:creationId xmlns:a16="http://schemas.microsoft.com/office/drawing/2014/main" id="{1FEDC800-3655-87FB-6C6E-E837C6BBFC09}"/>
              </a:ext>
            </a:extLst>
          </p:cNvPr>
          <p:cNvSpPr>
            <a:spLocks noGrp="1"/>
          </p:cNvSpPr>
          <p:nvPr>
            <p:ph type="title"/>
          </p:nvPr>
        </p:nvSpPr>
        <p:spPr>
          <a:xfrm>
            <a:off x="609601" y="274638"/>
            <a:ext cx="5640020" cy="714265"/>
          </a:xfrm>
        </p:spPr>
        <p:txBody>
          <a:bodyPr/>
          <a:lstStyle/>
          <a:p>
            <a:r>
              <a:rPr lang="en-GB" dirty="0"/>
              <a:t>Availability</a:t>
            </a:r>
          </a:p>
        </p:txBody>
      </p:sp>
      <p:sp>
        <p:nvSpPr>
          <p:cNvPr id="4" name="TextBox 3">
            <a:extLst>
              <a:ext uri="{FF2B5EF4-FFF2-40B4-BE49-F238E27FC236}">
                <a16:creationId xmlns:a16="http://schemas.microsoft.com/office/drawing/2014/main" id="{F14C75B5-BC74-0F17-B11A-42D5636D0873}"/>
              </a:ext>
            </a:extLst>
          </p:cNvPr>
          <p:cNvSpPr txBox="1"/>
          <p:nvPr/>
        </p:nvSpPr>
        <p:spPr>
          <a:xfrm>
            <a:off x="355114" y="1009485"/>
            <a:ext cx="7392301" cy="1092607"/>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GB" sz="2000" dirty="0">
                <a:latin typeface="+mn-lt"/>
              </a:rPr>
              <a:t>Availability is </a:t>
            </a:r>
            <a:r>
              <a:rPr lang="en-GB" sz="2000" u="sng" dirty="0">
                <a:latin typeface="+mn-lt"/>
              </a:rPr>
              <a:t>THE key factor</a:t>
            </a:r>
            <a:r>
              <a:rPr lang="en-GB" sz="2000" dirty="0">
                <a:latin typeface="+mn-lt"/>
              </a:rPr>
              <a:t> for accelerator performance</a:t>
            </a:r>
          </a:p>
          <a:p>
            <a:pPr marL="285750" indent="-285750">
              <a:spcBef>
                <a:spcPts val="600"/>
              </a:spcBef>
              <a:buFont typeface="Arial" panose="020B0604020202020204" pitchFamily="34" charset="0"/>
              <a:buChar char="•"/>
            </a:pPr>
            <a:r>
              <a:rPr lang="en-GB" sz="2000" b="1" dirty="0">
                <a:effectLst/>
                <a:latin typeface="+mn-lt"/>
              </a:rPr>
              <a:t>Availability factor </a:t>
            </a:r>
            <a:r>
              <a:rPr lang="en-GB" sz="2000" dirty="0">
                <a:latin typeface="+mn-lt"/>
              </a:rPr>
              <a:t>i</a:t>
            </a:r>
            <a:r>
              <a:rPr lang="en-GB" sz="2000" dirty="0">
                <a:effectLst/>
                <a:latin typeface="+mn-lt"/>
              </a:rPr>
              <a:t>s </a:t>
            </a:r>
            <a:r>
              <a:rPr lang="en-GB" sz="2000" b="1" u="sng" dirty="0">
                <a:effectLst/>
                <a:latin typeface="+mn-lt"/>
              </a:rPr>
              <a:t>~constant</a:t>
            </a:r>
            <a:r>
              <a:rPr lang="en-GB" sz="2000" dirty="0">
                <a:effectLst/>
                <a:latin typeface="+mn-lt"/>
              </a:rPr>
              <a:t> through Run2 and Run3 for small (&lt;24h) faults</a:t>
            </a:r>
            <a:endParaRPr lang="en-GB" sz="2000" dirty="0">
              <a:latin typeface="+mn-lt"/>
            </a:endParaRPr>
          </a:p>
        </p:txBody>
      </p:sp>
      <p:pic>
        <p:nvPicPr>
          <p:cNvPr id="9" name="Picture 8" descr="A screenshot of a web page&#10;&#10;Description automatically generated">
            <a:extLst>
              <a:ext uri="{FF2B5EF4-FFF2-40B4-BE49-F238E27FC236}">
                <a16:creationId xmlns:a16="http://schemas.microsoft.com/office/drawing/2014/main" id="{4A576CDA-EFC6-92E2-A92F-F4BE73CABD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3920" y="548130"/>
            <a:ext cx="2573135" cy="1598841"/>
          </a:xfrm>
          <a:prstGeom prst="rect">
            <a:avLst/>
          </a:prstGeom>
        </p:spPr>
      </p:pic>
      <p:pic>
        <p:nvPicPr>
          <p:cNvPr id="12" name="Picture 11" descr="A graph of a number of data&#10;&#10;Description automatically generated">
            <a:extLst>
              <a:ext uri="{FF2B5EF4-FFF2-40B4-BE49-F238E27FC236}">
                <a16:creationId xmlns:a16="http://schemas.microsoft.com/office/drawing/2014/main" id="{E9D6B159-36E2-C808-6D38-F8596C3337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957" y="2294433"/>
            <a:ext cx="4782092" cy="2889713"/>
          </a:xfrm>
          <a:prstGeom prst="rect">
            <a:avLst/>
          </a:prstGeom>
        </p:spPr>
      </p:pic>
      <p:sp>
        <p:nvSpPr>
          <p:cNvPr id="16" name="TextBox 15">
            <a:extLst>
              <a:ext uri="{FF2B5EF4-FFF2-40B4-BE49-F238E27FC236}">
                <a16:creationId xmlns:a16="http://schemas.microsoft.com/office/drawing/2014/main" id="{ECBDC84B-3A8F-33B8-72D6-1C6B8C9FFB0E}"/>
              </a:ext>
            </a:extLst>
          </p:cNvPr>
          <p:cNvSpPr txBox="1"/>
          <p:nvPr/>
        </p:nvSpPr>
        <p:spPr>
          <a:xfrm>
            <a:off x="258440" y="5325295"/>
            <a:ext cx="6567255" cy="523220"/>
          </a:xfrm>
          <a:prstGeom prst="rect">
            <a:avLst/>
          </a:prstGeom>
          <a:noFill/>
        </p:spPr>
        <p:txBody>
          <a:bodyPr wrap="square" rtlCol="0">
            <a:spAutoFit/>
          </a:bodyPr>
          <a:lstStyle/>
          <a:p>
            <a:pPr algn="ctr"/>
            <a:r>
              <a:rPr lang="en-CH" sz="1400" dirty="0"/>
              <a:t>NOTE: the availability of the proton run is calculated on the effective time from the retrospetctively calculated schedule (long faults are not included)</a:t>
            </a:r>
          </a:p>
        </p:txBody>
      </p:sp>
      <p:sp>
        <p:nvSpPr>
          <p:cNvPr id="18" name="TextBox 17">
            <a:extLst>
              <a:ext uri="{FF2B5EF4-FFF2-40B4-BE49-F238E27FC236}">
                <a16:creationId xmlns:a16="http://schemas.microsoft.com/office/drawing/2014/main" id="{70F75173-D285-7A27-15FD-7E5AC196A7F6}"/>
              </a:ext>
            </a:extLst>
          </p:cNvPr>
          <p:cNvSpPr txBox="1"/>
          <p:nvPr/>
        </p:nvSpPr>
        <p:spPr>
          <a:xfrm>
            <a:off x="8054655" y="5118820"/>
            <a:ext cx="3412847" cy="646331"/>
          </a:xfrm>
          <a:prstGeom prst="rect">
            <a:avLst/>
          </a:prstGeom>
          <a:noFill/>
        </p:spPr>
        <p:txBody>
          <a:bodyPr wrap="square">
            <a:spAutoFit/>
          </a:bodyPr>
          <a:lstStyle/>
          <a:p>
            <a:pPr algn="ctr"/>
            <a:r>
              <a:rPr lang="en-GB" sz="1200" b="0" i="0" u="none" strike="noStrike" dirty="0">
                <a:effectLst/>
                <a:latin typeface="+mn-lt"/>
              </a:rPr>
              <a:t>Minor differences in numbers are due to slightly different choices in term of dates (including or not scrubbing run, TS recovery etc)</a:t>
            </a:r>
            <a:endParaRPr lang="en-CH" sz="1200" dirty="0">
              <a:latin typeface="+mn-lt"/>
            </a:endParaRPr>
          </a:p>
        </p:txBody>
      </p:sp>
      <p:sp>
        <p:nvSpPr>
          <p:cNvPr id="6" name="TextBox 5">
            <a:extLst>
              <a:ext uri="{FF2B5EF4-FFF2-40B4-BE49-F238E27FC236}">
                <a16:creationId xmlns:a16="http://schemas.microsoft.com/office/drawing/2014/main" id="{B7D915CA-99C3-49F7-3DA7-ABB0447DCC39}"/>
              </a:ext>
            </a:extLst>
          </p:cNvPr>
          <p:cNvSpPr txBox="1"/>
          <p:nvPr/>
        </p:nvSpPr>
        <p:spPr>
          <a:xfrm>
            <a:off x="9073988" y="178798"/>
            <a:ext cx="1532998" cy="369332"/>
          </a:xfrm>
          <a:prstGeom prst="rect">
            <a:avLst/>
          </a:prstGeom>
          <a:noFill/>
        </p:spPr>
        <p:txBody>
          <a:bodyPr wrap="square">
            <a:spAutoFit/>
          </a:bodyPr>
          <a:lstStyle/>
          <a:p>
            <a:r>
              <a:rPr lang="en-GB" dirty="0"/>
              <a:t>2024 p</a:t>
            </a:r>
            <a:r>
              <a:rPr lang="en-CH" sz="1800" dirty="0"/>
              <a:t>p run</a:t>
            </a:r>
            <a:endParaRPr lang="en-CH" dirty="0"/>
          </a:p>
        </p:txBody>
      </p:sp>
    </p:spTree>
    <p:extLst>
      <p:ext uri="{BB962C8B-B14F-4D97-AF65-F5344CB8AC3E}">
        <p14:creationId xmlns:p14="http://schemas.microsoft.com/office/powerpoint/2010/main" val="2480266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441C1-3DDB-4EF2-564A-2B3700C95B4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00CE398-EDFC-9BE9-0D1A-0F558789217F}"/>
              </a:ext>
            </a:extLst>
          </p:cNvPr>
          <p:cNvSpPr>
            <a:spLocks noGrp="1"/>
          </p:cNvSpPr>
          <p:nvPr>
            <p:ph type="title"/>
          </p:nvPr>
        </p:nvSpPr>
        <p:spPr>
          <a:xfrm>
            <a:off x="609601" y="274638"/>
            <a:ext cx="5640020" cy="714265"/>
          </a:xfrm>
        </p:spPr>
        <p:txBody>
          <a:bodyPr/>
          <a:lstStyle/>
          <a:p>
            <a:r>
              <a:rPr lang="en-GB" dirty="0"/>
              <a:t>Outline</a:t>
            </a:r>
          </a:p>
        </p:txBody>
      </p:sp>
      <p:sp>
        <p:nvSpPr>
          <p:cNvPr id="2" name="TextBox 1">
            <a:extLst>
              <a:ext uri="{FF2B5EF4-FFF2-40B4-BE49-F238E27FC236}">
                <a16:creationId xmlns:a16="http://schemas.microsoft.com/office/drawing/2014/main" id="{4DC0BF2E-555B-6A20-3BE1-8227100502E4}"/>
              </a:ext>
            </a:extLst>
          </p:cNvPr>
          <p:cNvSpPr txBox="1"/>
          <p:nvPr/>
        </p:nvSpPr>
        <p:spPr>
          <a:xfrm>
            <a:off x="1804242" y="1690062"/>
            <a:ext cx="8890757" cy="3477875"/>
          </a:xfrm>
          <a:prstGeom prst="rect">
            <a:avLst/>
          </a:prstGeom>
          <a:noFill/>
        </p:spPr>
        <p:txBody>
          <a:bodyPr wrap="square">
            <a:spAutoFit/>
          </a:bodyPr>
          <a:lstStyle/>
          <a:p>
            <a:pPr marL="457200" indent="-457200">
              <a:spcBef>
                <a:spcPts val="1800"/>
              </a:spcBef>
              <a:buFont typeface="Arial" panose="020B0604020202020204" pitchFamily="34" charset="0"/>
              <a:buChar char="•"/>
            </a:pPr>
            <a:r>
              <a:rPr lang="en-CH" sz="3500" b="1" dirty="0">
                <a:latin typeface="+mn-lt"/>
              </a:rPr>
              <a:t>2024</a:t>
            </a:r>
            <a:r>
              <a:rPr lang="en-CH" sz="3500" dirty="0">
                <a:latin typeface="+mn-lt"/>
              </a:rPr>
              <a:t> </a:t>
            </a:r>
            <a:r>
              <a:rPr lang="en-CH" sz="3500" b="1" dirty="0">
                <a:latin typeface="+mn-lt"/>
              </a:rPr>
              <a:t>run</a:t>
            </a:r>
            <a:r>
              <a:rPr lang="en-CH" sz="3500" dirty="0">
                <a:latin typeface="+mn-lt"/>
              </a:rPr>
              <a:t> highlights</a:t>
            </a:r>
          </a:p>
          <a:p>
            <a:pPr marL="457200" indent="-457200">
              <a:spcBef>
                <a:spcPts val="1800"/>
              </a:spcBef>
              <a:buFont typeface="Arial" panose="020B0604020202020204" pitchFamily="34" charset="0"/>
              <a:buChar char="•"/>
            </a:pPr>
            <a:r>
              <a:rPr lang="en-CH" sz="3500" b="1" dirty="0">
                <a:latin typeface="+mn-lt"/>
              </a:rPr>
              <a:t>2025</a:t>
            </a:r>
            <a:r>
              <a:rPr lang="en-CH" sz="3500" dirty="0">
                <a:latin typeface="+mn-lt"/>
              </a:rPr>
              <a:t> </a:t>
            </a:r>
            <a:r>
              <a:rPr lang="en-CH" sz="3500" b="1" dirty="0">
                <a:latin typeface="+mn-lt"/>
              </a:rPr>
              <a:t>configuration</a:t>
            </a:r>
            <a:r>
              <a:rPr lang="en-CH" sz="3500" dirty="0">
                <a:latin typeface="+mn-lt"/>
              </a:rPr>
              <a:t> and key aspects</a:t>
            </a:r>
            <a:endParaRPr lang="en-US" sz="3500" dirty="0">
              <a:latin typeface="+mn-lt"/>
            </a:endParaRPr>
          </a:p>
          <a:p>
            <a:pPr marL="457200" indent="-457200">
              <a:spcBef>
                <a:spcPts val="1800"/>
              </a:spcBef>
              <a:buFont typeface="Arial" panose="020B0604020202020204" pitchFamily="34" charset="0"/>
              <a:buChar char="•"/>
            </a:pPr>
            <a:r>
              <a:rPr lang="en-US" sz="3500" b="1" dirty="0">
                <a:latin typeface="+mn-lt"/>
              </a:rPr>
              <a:t>Beam intensity </a:t>
            </a:r>
            <a:r>
              <a:rPr lang="en-US" sz="3500" dirty="0">
                <a:latin typeface="+mn-lt"/>
              </a:rPr>
              <a:t>limitations and plans</a:t>
            </a:r>
          </a:p>
          <a:p>
            <a:pPr marL="457200" indent="-457200">
              <a:spcBef>
                <a:spcPts val="1800"/>
              </a:spcBef>
              <a:buFont typeface="Arial" panose="020B0604020202020204" pitchFamily="34" charset="0"/>
              <a:buChar char="•"/>
            </a:pPr>
            <a:r>
              <a:rPr lang="en-CH" sz="3500" b="1" dirty="0">
                <a:latin typeface="+mn-lt"/>
              </a:rPr>
              <a:t>2025</a:t>
            </a:r>
            <a:r>
              <a:rPr lang="en-CH" sz="3500" dirty="0">
                <a:latin typeface="+mn-lt"/>
              </a:rPr>
              <a:t> </a:t>
            </a:r>
            <a:r>
              <a:rPr lang="en-CH" sz="3500" b="1" dirty="0">
                <a:latin typeface="+mn-lt"/>
              </a:rPr>
              <a:t>schedule</a:t>
            </a:r>
            <a:r>
              <a:rPr lang="en-CH" sz="3500" dirty="0">
                <a:latin typeface="+mn-lt"/>
              </a:rPr>
              <a:t> and projections</a:t>
            </a:r>
          </a:p>
          <a:p>
            <a:pPr marL="914400" lvl="1" indent="-457200">
              <a:spcBef>
                <a:spcPts val="1000"/>
              </a:spcBef>
              <a:buFont typeface="Arial" panose="020B0604020202020204" pitchFamily="34" charset="0"/>
              <a:buChar char="•"/>
            </a:pPr>
            <a:r>
              <a:rPr lang="en-CH" sz="2200" dirty="0">
                <a:latin typeface="+mn-lt"/>
              </a:rPr>
              <a:t>+ considerations on IONS run</a:t>
            </a:r>
            <a:endParaRPr lang="en-US" sz="2200" dirty="0">
              <a:latin typeface="+mn-lt"/>
            </a:endParaRPr>
          </a:p>
        </p:txBody>
      </p:sp>
    </p:spTree>
    <p:extLst>
      <p:ext uri="{BB962C8B-B14F-4D97-AF65-F5344CB8AC3E}">
        <p14:creationId xmlns:p14="http://schemas.microsoft.com/office/powerpoint/2010/main" val="349246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2">
                                            <p:txEl>
                                              <p:pRg st="1" end="1"/>
                                            </p:txEl>
                                          </p:spTgt>
                                        </p:tgtEl>
                                        <p:attrNameLst>
                                          <p:attrName>style.opacity</p:attrName>
                                        </p:attrNameLst>
                                      </p:cBhvr>
                                      <p:to>
                                        <p:strVal val="0.5"/>
                                      </p:to>
                                    </p:set>
                                    <p:animEffect filter="image" prLst="opacity: 0.5">
                                      <p:cBhvr rctx="IE">
                                        <p:cTn id="7" dur="indefinite"/>
                                        <p:tgtEl>
                                          <p:spTgt spid="2">
                                            <p:txEl>
                                              <p:pRg st="1" end="1"/>
                                            </p:txEl>
                                          </p:spTgt>
                                        </p:tgtEl>
                                      </p:cBhvr>
                                    </p:animEffect>
                                  </p:childTnLst>
                                </p:cTn>
                              </p:par>
                              <p:par>
                                <p:cTn id="8" presetID="9" presetClass="emph" presetSubtype="0" nodeType="withEffect">
                                  <p:stCondLst>
                                    <p:cond delay="0"/>
                                  </p:stCondLst>
                                  <p:childTnLst>
                                    <p:set>
                                      <p:cBhvr>
                                        <p:cTn id="9" dur="indefinite"/>
                                        <p:tgtEl>
                                          <p:spTgt spid="2">
                                            <p:txEl>
                                              <p:pRg st="2" end="2"/>
                                            </p:txEl>
                                          </p:spTgt>
                                        </p:tgtEl>
                                        <p:attrNameLst>
                                          <p:attrName>style.opacity</p:attrName>
                                        </p:attrNameLst>
                                      </p:cBhvr>
                                      <p:to>
                                        <p:strVal val="0.5"/>
                                      </p:to>
                                    </p:set>
                                    <p:animEffect filter="image" prLst="opacity: 0.5">
                                      <p:cBhvr rctx="IE">
                                        <p:cTn id="10" dur="indefinite"/>
                                        <p:tgtEl>
                                          <p:spTgt spid="2">
                                            <p:txEl>
                                              <p:pRg st="2" end="2"/>
                                            </p:txEl>
                                          </p:spTgt>
                                        </p:tgtEl>
                                      </p:cBhvr>
                                    </p:animEffect>
                                  </p:childTnLst>
                                </p:cTn>
                              </p:par>
                              <p:par>
                                <p:cTn id="11" presetID="9" presetClass="emph" presetSubtype="0" nodeType="withEffect">
                                  <p:stCondLst>
                                    <p:cond delay="0"/>
                                  </p:stCondLst>
                                  <p:childTnLst>
                                    <p:set>
                                      <p:cBhvr>
                                        <p:cTn id="12" dur="indefinite"/>
                                        <p:tgtEl>
                                          <p:spTgt spid="2">
                                            <p:txEl>
                                              <p:pRg st="3" end="3"/>
                                            </p:txEl>
                                          </p:spTgt>
                                        </p:tgtEl>
                                        <p:attrNameLst>
                                          <p:attrName>style.opacity</p:attrName>
                                        </p:attrNameLst>
                                      </p:cBhvr>
                                      <p:to>
                                        <p:strVal val="0.5"/>
                                      </p:to>
                                    </p:set>
                                    <p:animEffect filter="image" prLst="opacity: 0.5">
                                      <p:cBhvr rctx="IE">
                                        <p:cTn id="13" dur="indefinite"/>
                                        <p:tgtEl>
                                          <p:spTgt spid="2">
                                            <p:txEl>
                                              <p:pRg st="3" end="3"/>
                                            </p:txEl>
                                          </p:spTgt>
                                        </p:tgtEl>
                                      </p:cBhvr>
                                    </p:animEffect>
                                  </p:childTnLst>
                                </p:cTn>
                              </p:par>
                              <p:par>
                                <p:cTn id="14" presetID="9" presetClass="emph" presetSubtype="0" nodeType="withEffect">
                                  <p:stCondLst>
                                    <p:cond delay="0"/>
                                  </p:stCondLst>
                                  <p:childTnLst>
                                    <p:set>
                                      <p:cBhvr>
                                        <p:cTn id="15" dur="indefinite"/>
                                        <p:tgtEl>
                                          <p:spTgt spid="2">
                                            <p:txEl>
                                              <p:pRg st="4" end="4"/>
                                            </p:txEl>
                                          </p:spTgt>
                                        </p:tgtEl>
                                        <p:attrNameLst>
                                          <p:attrName>style.opacity</p:attrName>
                                        </p:attrNameLst>
                                      </p:cBhvr>
                                      <p:to>
                                        <p:strVal val="0.5"/>
                                      </p:to>
                                    </p:set>
                                    <p:animEffect filter="image" prLst="opacity: 0.5">
                                      <p:cBhvr rctx="IE">
                                        <p:cTn id="16" dur="indefinite"/>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1C033-E53F-74CF-1832-4E1A153F986E}"/>
              </a:ext>
            </a:extLst>
          </p:cNvPr>
          <p:cNvSpPr>
            <a:spLocks noGrp="1"/>
          </p:cNvSpPr>
          <p:nvPr>
            <p:ph type="title"/>
          </p:nvPr>
        </p:nvSpPr>
        <p:spPr/>
        <p:txBody>
          <a:bodyPr/>
          <a:lstStyle/>
          <a:p>
            <a:r>
              <a:rPr lang="en-US" dirty="0"/>
              <a:t>pp run performance estimate</a:t>
            </a:r>
            <a:endParaRPr lang="en-GB" dirty="0"/>
          </a:p>
        </p:txBody>
      </p:sp>
      <p:pic>
        <p:nvPicPr>
          <p:cNvPr id="22" name="Picture 21" descr="A graph with a line going up&#10;&#10;Description automatically generated">
            <a:extLst>
              <a:ext uri="{FF2B5EF4-FFF2-40B4-BE49-F238E27FC236}">
                <a16:creationId xmlns:a16="http://schemas.microsoft.com/office/drawing/2014/main" id="{B4946E69-EE75-9E0F-BAF6-F6153A3CBB64}"/>
              </a:ext>
            </a:extLst>
          </p:cNvPr>
          <p:cNvPicPr>
            <a:picLocks noChangeAspect="1"/>
          </p:cNvPicPr>
          <p:nvPr/>
        </p:nvPicPr>
        <p:blipFill>
          <a:blip r:embed="rId2"/>
          <a:srcRect t="10818" b="3570"/>
          <a:stretch/>
        </p:blipFill>
        <p:spPr>
          <a:xfrm>
            <a:off x="6343901" y="3961261"/>
            <a:ext cx="5736213" cy="1887254"/>
          </a:xfrm>
          <a:prstGeom prst="rect">
            <a:avLst/>
          </a:prstGeom>
        </p:spPr>
      </p:pic>
      <p:sp>
        <p:nvSpPr>
          <p:cNvPr id="24" name="TextBox 23">
            <a:extLst>
              <a:ext uri="{FF2B5EF4-FFF2-40B4-BE49-F238E27FC236}">
                <a16:creationId xmlns:a16="http://schemas.microsoft.com/office/drawing/2014/main" id="{C02800EF-E3A0-C5CC-460E-AE190513F174}"/>
              </a:ext>
            </a:extLst>
          </p:cNvPr>
          <p:cNvSpPr txBox="1"/>
          <p:nvPr/>
        </p:nvSpPr>
        <p:spPr>
          <a:xfrm>
            <a:off x="6787290" y="4125219"/>
            <a:ext cx="3232207" cy="861774"/>
          </a:xfrm>
          <a:prstGeom prst="rect">
            <a:avLst/>
          </a:prstGeom>
          <a:noFill/>
        </p:spPr>
        <p:txBody>
          <a:bodyPr wrap="square" rtlCol="0">
            <a:spAutoFit/>
          </a:bodyPr>
          <a:lstStyle/>
          <a:p>
            <a:pPr algn="ctr" defTabSz="457200" eaLnBrk="1" fontAlgn="auto" hangingPunct="1">
              <a:spcBef>
                <a:spcPts val="0"/>
              </a:spcBef>
              <a:spcAft>
                <a:spcPts val="0"/>
              </a:spcAft>
            </a:pPr>
            <a:r>
              <a:rPr lang="en-US" sz="1500" b="1" i="1" dirty="0">
                <a:solidFill>
                  <a:srgbClr val="4D4D4D">
                    <a:lumMod val="50000"/>
                  </a:srgbClr>
                </a:solidFill>
                <a:latin typeface="Arial"/>
              </a:rPr>
              <a:t>LHCb</a:t>
            </a:r>
            <a:r>
              <a:rPr lang="en-US" sz="1500" i="1" dirty="0">
                <a:solidFill>
                  <a:srgbClr val="4D4D4D">
                    <a:lumMod val="50000"/>
                  </a:srgbClr>
                </a:solidFill>
                <a:latin typeface="Arial"/>
              </a:rPr>
              <a:t> prediction (driven by hours in stable beams and levelling target)</a:t>
            </a:r>
          </a:p>
          <a:p>
            <a:pPr algn="ctr" defTabSz="457200" eaLnBrk="1" fontAlgn="auto" hangingPunct="1">
              <a:spcBef>
                <a:spcPts val="0"/>
              </a:spcBef>
              <a:spcAft>
                <a:spcPts val="0"/>
              </a:spcAft>
            </a:pPr>
            <a:r>
              <a:rPr lang="en-US" b="1" i="1" dirty="0">
                <a:solidFill>
                  <a:srgbClr val="4D4D4D">
                    <a:lumMod val="50000"/>
                  </a:srgbClr>
                </a:solidFill>
                <a:latin typeface="Arial"/>
              </a:rPr>
              <a:t>~11 fb</a:t>
            </a:r>
            <a:r>
              <a:rPr lang="en-US" b="1" i="1" baseline="30000" dirty="0">
                <a:solidFill>
                  <a:srgbClr val="4D4D4D">
                    <a:lumMod val="50000"/>
                  </a:srgbClr>
                </a:solidFill>
                <a:latin typeface="Arial"/>
              </a:rPr>
              <a:t>-1</a:t>
            </a:r>
            <a:endParaRPr lang="en-US" b="1" i="1" baseline="30000" dirty="0">
              <a:solidFill>
                <a:srgbClr val="0055A0">
                  <a:lumMod val="60000"/>
                  <a:lumOff val="40000"/>
                </a:srgbClr>
              </a:solidFill>
              <a:latin typeface="Arial"/>
            </a:endParaRPr>
          </a:p>
        </p:txBody>
      </p:sp>
      <p:sp>
        <p:nvSpPr>
          <p:cNvPr id="7" name="TextBox 6">
            <a:extLst>
              <a:ext uri="{FF2B5EF4-FFF2-40B4-BE49-F238E27FC236}">
                <a16:creationId xmlns:a16="http://schemas.microsoft.com/office/drawing/2014/main" id="{673B3298-3F9C-C152-16F1-9A2D72BD690A}"/>
              </a:ext>
            </a:extLst>
          </p:cNvPr>
          <p:cNvSpPr txBox="1"/>
          <p:nvPr/>
        </p:nvSpPr>
        <p:spPr>
          <a:xfrm>
            <a:off x="626359" y="1124700"/>
            <a:ext cx="5277616" cy="2662267"/>
          </a:xfrm>
          <a:prstGeom prst="rect">
            <a:avLst/>
          </a:prstGeom>
          <a:noFill/>
        </p:spPr>
        <p:txBody>
          <a:bodyPr wrap="square">
            <a:spAutoFit/>
          </a:bodyPr>
          <a:lstStyle/>
          <a:p>
            <a:pPr marL="311150" indent="-274638">
              <a:spcBef>
                <a:spcPts val="1200"/>
              </a:spcBef>
              <a:buFont typeface="Arial" panose="020B0604020202020204" pitchFamily="34" charset="0"/>
              <a:buChar char="•"/>
            </a:pPr>
            <a:r>
              <a:rPr lang="en-CH" sz="2200" b="1" dirty="0">
                <a:latin typeface="+mn-lt"/>
              </a:rPr>
              <a:t>Performance estimate </a:t>
            </a:r>
            <a:r>
              <a:rPr lang="en-CH" sz="2200" dirty="0">
                <a:latin typeface="+mn-lt"/>
              </a:rPr>
              <a:t>depends on many operational parameters, but above all availability!</a:t>
            </a:r>
          </a:p>
          <a:p>
            <a:pPr marL="311150" indent="-274638">
              <a:spcBef>
                <a:spcPts val="1200"/>
              </a:spcBef>
              <a:buFont typeface="Arial" panose="020B0604020202020204" pitchFamily="34" charset="0"/>
              <a:buChar char="•"/>
            </a:pPr>
            <a:r>
              <a:rPr lang="en-CH" sz="2200" dirty="0">
                <a:latin typeface="+mn-lt"/>
              </a:rPr>
              <a:t>Assuming conditions 2024-like:</a:t>
            </a:r>
          </a:p>
          <a:p>
            <a:pPr marL="622300" lvl="1" indent="-263525">
              <a:spcBef>
                <a:spcPts val="600"/>
              </a:spcBef>
              <a:buFont typeface="Arial" panose="020B0604020202020204" pitchFamily="34" charset="0"/>
              <a:buChar char="•"/>
            </a:pPr>
            <a:r>
              <a:rPr lang="en-GB" b="1" dirty="0">
                <a:latin typeface="+mn-lt"/>
              </a:rPr>
              <a:t>ATLAS/CMS: </a:t>
            </a:r>
            <a:r>
              <a:rPr lang="en-GB" b="1" dirty="0">
                <a:solidFill>
                  <a:srgbClr val="008E40"/>
                </a:solidFill>
                <a:latin typeface="+mn-lt"/>
              </a:rPr>
              <a:t>~120 fb</a:t>
            </a:r>
            <a:r>
              <a:rPr lang="en-GB" b="1" baseline="30000" dirty="0">
                <a:solidFill>
                  <a:srgbClr val="008E40"/>
                </a:solidFill>
                <a:latin typeface="+mn-lt"/>
              </a:rPr>
              <a:t>-1</a:t>
            </a:r>
          </a:p>
          <a:p>
            <a:pPr marL="622300" lvl="1" indent="-263525">
              <a:spcBef>
                <a:spcPts val="600"/>
              </a:spcBef>
              <a:buFont typeface="Arial" panose="020B0604020202020204" pitchFamily="34" charset="0"/>
              <a:buChar char="•"/>
            </a:pPr>
            <a:r>
              <a:rPr lang="en-GB" b="1" dirty="0">
                <a:latin typeface="+mn-lt"/>
              </a:rPr>
              <a:t>LHCb: </a:t>
            </a:r>
            <a:r>
              <a:rPr lang="en-GB" b="1" dirty="0">
                <a:solidFill>
                  <a:srgbClr val="008E40"/>
                </a:solidFill>
                <a:latin typeface="+mn-lt"/>
              </a:rPr>
              <a:t>~11 fb</a:t>
            </a:r>
            <a:r>
              <a:rPr lang="en-GB" b="1" baseline="30000" dirty="0">
                <a:solidFill>
                  <a:srgbClr val="008E40"/>
                </a:solidFill>
                <a:latin typeface="+mn-lt"/>
              </a:rPr>
              <a:t>-1</a:t>
            </a:r>
          </a:p>
          <a:p>
            <a:pPr marL="622300" lvl="1" indent="-263525">
              <a:spcBef>
                <a:spcPts val="600"/>
              </a:spcBef>
              <a:buFont typeface="Arial" panose="020B0604020202020204" pitchFamily="34" charset="0"/>
              <a:buChar char="•"/>
            </a:pPr>
            <a:r>
              <a:rPr lang="en-GB" b="1" dirty="0">
                <a:latin typeface="+mn-lt"/>
              </a:rPr>
              <a:t>ALICE: </a:t>
            </a:r>
            <a:r>
              <a:rPr lang="en-GB" b="1" dirty="0">
                <a:solidFill>
                  <a:srgbClr val="008E40"/>
                </a:solidFill>
                <a:latin typeface="+mn-lt"/>
              </a:rPr>
              <a:t>~65 pb</a:t>
            </a:r>
            <a:r>
              <a:rPr lang="en-GB" b="1" baseline="30000" dirty="0">
                <a:solidFill>
                  <a:srgbClr val="008E40"/>
                </a:solidFill>
                <a:latin typeface="+mn-lt"/>
              </a:rPr>
              <a:t>-1</a:t>
            </a:r>
          </a:p>
        </p:txBody>
      </p:sp>
      <p:pic>
        <p:nvPicPr>
          <p:cNvPr id="6" name="Picture 5" descr="A diagram of a number of blue dots&#10;&#10;AI-generated content may be incorrect.">
            <a:extLst>
              <a:ext uri="{FF2B5EF4-FFF2-40B4-BE49-F238E27FC236}">
                <a16:creationId xmlns:a16="http://schemas.microsoft.com/office/drawing/2014/main" id="{53EB44CE-F526-2A78-FBAD-0B719B9E485C}"/>
              </a:ext>
            </a:extLst>
          </p:cNvPr>
          <p:cNvPicPr>
            <a:picLocks noChangeAspect="1"/>
          </p:cNvPicPr>
          <p:nvPr/>
        </p:nvPicPr>
        <p:blipFill>
          <a:blip r:embed="rId3">
            <a:extLst>
              <a:ext uri="{28A0092B-C50C-407E-A947-70E740481C1C}">
                <a14:useLocalDpi xmlns:a14="http://schemas.microsoft.com/office/drawing/2010/main" val="0"/>
              </a:ext>
            </a:extLst>
          </a:blip>
          <a:srcRect l="2392"/>
          <a:stretch/>
        </p:blipFill>
        <p:spPr>
          <a:xfrm>
            <a:off x="3278308" y="3695673"/>
            <a:ext cx="2863858" cy="2152842"/>
          </a:xfrm>
          <a:prstGeom prst="rect">
            <a:avLst/>
          </a:prstGeom>
        </p:spPr>
      </p:pic>
      <p:pic>
        <p:nvPicPr>
          <p:cNvPr id="13" name="Picture 12" descr="A graph with a line&#10;&#10;AI-generated content may be incorrect.">
            <a:extLst>
              <a:ext uri="{FF2B5EF4-FFF2-40B4-BE49-F238E27FC236}">
                <a16:creationId xmlns:a16="http://schemas.microsoft.com/office/drawing/2014/main" id="{5C9FF4C9-A5F7-156C-51F0-64852D1852E7}"/>
              </a:ext>
            </a:extLst>
          </p:cNvPr>
          <p:cNvPicPr>
            <a:picLocks noChangeAspect="1"/>
          </p:cNvPicPr>
          <p:nvPr/>
        </p:nvPicPr>
        <p:blipFill>
          <a:blip r:embed="rId4">
            <a:extLst>
              <a:ext uri="{28A0092B-C50C-407E-A947-70E740481C1C}">
                <a14:useLocalDpi xmlns:a14="http://schemas.microsoft.com/office/drawing/2010/main" val="0"/>
              </a:ext>
            </a:extLst>
          </a:blip>
          <a:srcRect t="10413" r="1803" b="5968"/>
          <a:stretch/>
        </p:blipFill>
        <p:spPr>
          <a:xfrm>
            <a:off x="6241906" y="1137973"/>
            <a:ext cx="5824683" cy="2125724"/>
          </a:xfrm>
          <a:prstGeom prst="rect">
            <a:avLst/>
          </a:prstGeom>
        </p:spPr>
      </p:pic>
      <p:sp>
        <p:nvSpPr>
          <p:cNvPr id="14" name="TextBox 13">
            <a:extLst>
              <a:ext uri="{FF2B5EF4-FFF2-40B4-BE49-F238E27FC236}">
                <a16:creationId xmlns:a16="http://schemas.microsoft.com/office/drawing/2014/main" id="{3A58AAD8-D11B-D037-72B4-D7DA1BFE9D9B}"/>
              </a:ext>
            </a:extLst>
          </p:cNvPr>
          <p:cNvSpPr txBox="1"/>
          <p:nvPr/>
        </p:nvSpPr>
        <p:spPr>
          <a:xfrm>
            <a:off x="7293793" y="1591699"/>
            <a:ext cx="2882030" cy="646331"/>
          </a:xfrm>
          <a:prstGeom prst="rect">
            <a:avLst/>
          </a:prstGeom>
          <a:noFill/>
        </p:spPr>
        <p:txBody>
          <a:bodyPr wrap="square" rtlCol="0">
            <a:spAutoFit/>
          </a:bodyPr>
          <a:lstStyle/>
          <a:p>
            <a:pPr algn="ctr" defTabSz="457200" eaLnBrk="1" fontAlgn="auto" hangingPunct="1">
              <a:spcBef>
                <a:spcPts val="0"/>
              </a:spcBef>
              <a:spcAft>
                <a:spcPts val="0"/>
              </a:spcAft>
            </a:pPr>
            <a:r>
              <a:rPr lang="en-US" b="1" i="1" dirty="0">
                <a:solidFill>
                  <a:srgbClr val="4D4D4D">
                    <a:lumMod val="50000"/>
                  </a:srgbClr>
                </a:solidFill>
                <a:latin typeface="Arial"/>
              </a:rPr>
              <a:t>ATLAS/CMS </a:t>
            </a:r>
            <a:r>
              <a:rPr lang="en-US" i="1" dirty="0">
                <a:solidFill>
                  <a:srgbClr val="4D4D4D">
                    <a:lumMod val="50000"/>
                  </a:srgbClr>
                </a:solidFill>
                <a:latin typeface="Arial"/>
              </a:rPr>
              <a:t>prediction</a:t>
            </a:r>
          </a:p>
          <a:p>
            <a:pPr algn="ctr" defTabSz="457200" eaLnBrk="1" fontAlgn="auto" hangingPunct="1">
              <a:spcBef>
                <a:spcPts val="0"/>
              </a:spcBef>
              <a:spcAft>
                <a:spcPts val="0"/>
              </a:spcAft>
            </a:pPr>
            <a:r>
              <a:rPr lang="en-US" b="1" i="1" dirty="0">
                <a:solidFill>
                  <a:srgbClr val="4D4D4D">
                    <a:lumMod val="50000"/>
                  </a:srgbClr>
                </a:solidFill>
                <a:latin typeface="Arial"/>
              </a:rPr>
              <a:t>~120 fb</a:t>
            </a:r>
            <a:r>
              <a:rPr lang="en-US" b="1" i="1" baseline="30000" dirty="0">
                <a:solidFill>
                  <a:srgbClr val="4D4D4D">
                    <a:lumMod val="50000"/>
                  </a:srgbClr>
                </a:solidFill>
                <a:latin typeface="Arial"/>
              </a:rPr>
              <a:t>-1</a:t>
            </a:r>
            <a:endParaRPr lang="en-US" b="1" i="1" baseline="30000" dirty="0">
              <a:solidFill>
                <a:srgbClr val="0055A0">
                  <a:lumMod val="60000"/>
                  <a:lumOff val="40000"/>
                </a:srgbClr>
              </a:solidFill>
              <a:latin typeface="Arial"/>
            </a:endParaRPr>
          </a:p>
        </p:txBody>
      </p:sp>
      <p:cxnSp>
        <p:nvCxnSpPr>
          <p:cNvPr id="16" name="Straight Connector 15">
            <a:extLst>
              <a:ext uri="{FF2B5EF4-FFF2-40B4-BE49-F238E27FC236}">
                <a16:creationId xmlns:a16="http://schemas.microsoft.com/office/drawing/2014/main" id="{5CE0F9C8-0491-BC7F-0698-60D6B532CD04}"/>
              </a:ext>
            </a:extLst>
          </p:cNvPr>
          <p:cNvCxnSpPr>
            <a:cxnSpLocks/>
          </p:cNvCxnSpPr>
          <p:nvPr/>
        </p:nvCxnSpPr>
        <p:spPr>
          <a:xfrm>
            <a:off x="3047878" y="4638642"/>
            <a:ext cx="3094288" cy="0"/>
          </a:xfrm>
          <a:prstGeom prst="line">
            <a:avLst/>
          </a:prstGeom>
          <a:ln>
            <a:solidFill>
              <a:srgbClr val="C00000"/>
            </a:solidFill>
            <a:prstDash val="dash"/>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3721B1E0-9D2A-D4D9-4837-CA8DF8D3E1A7}"/>
              </a:ext>
            </a:extLst>
          </p:cNvPr>
          <p:cNvSpPr txBox="1"/>
          <p:nvPr/>
        </p:nvSpPr>
        <p:spPr>
          <a:xfrm>
            <a:off x="527275" y="4463773"/>
            <a:ext cx="2588236" cy="523220"/>
          </a:xfrm>
          <a:prstGeom prst="rect">
            <a:avLst/>
          </a:prstGeom>
          <a:noFill/>
        </p:spPr>
        <p:txBody>
          <a:bodyPr wrap="square" rtlCol="0">
            <a:spAutoFit/>
          </a:bodyPr>
          <a:lstStyle/>
          <a:p>
            <a:pPr algn="ctr"/>
            <a:r>
              <a:rPr lang="en-CH" sz="1400" dirty="0">
                <a:solidFill>
                  <a:srgbClr val="C00000"/>
                </a:solidFill>
              </a:rPr>
              <a:t>2024 AVG production rate</a:t>
            </a:r>
          </a:p>
          <a:p>
            <a:pPr algn="ctr"/>
            <a:r>
              <a:rPr lang="en-CH" sz="1400" dirty="0">
                <a:solidFill>
                  <a:srgbClr val="C00000"/>
                </a:solidFill>
              </a:rPr>
              <a:t>0.83 fb</a:t>
            </a:r>
            <a:r>
              <a:rPr lang="en-CH" sz="1400" baseline="30000" dirty="0">
                <a:solidFill>
                  <a:srgbClr val="C00000"/>
                </a:solidFill>
              </a:rPr>
              <a:t>-1</a:t>
            </a:r>
            <a:r>
              <a:rPr lang="en-CH" sz="1400" dirty="0">
                <a:solidFill>
                  <a:srgbClr val="C00000"/>
                </a:solidFill>
              </a:rPr>
              <a:t>/24h</a:t>
            </a:r>
          </a:p>
        </p:txBody>
      </p:sp>
    </p:spTree>
    <p:extLst>
      <p:ext uri="{BB962C8B-B14F-4D97-AF65-F5344CB8AC3E}">
        <p14:creationId xmlns:p14="http://schemas.microsoft.com/office/powerpoint/2010/main" val="30280005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D2440-1689-C775-9BEC-0177398181AB}"/>
              </a:ext>
            </a:extLst>
          </p:cNvPr>
          <p:cNvSpPr>
            <a:spLocks noGrp="1"/>
          </p:cNvSpPr>
          <p:nvPr>
            <p:ph type="title"/>
          </p:nvPr>
        </p:nvSpPr>
        <p:spPr/>
        <p:txBody>
          <a:bodyPr/>
          <a:lstStyle/>
          <a:p>
            <a:r>
              <a:rPr lang="en-US" dirty="0"/>
              <a:t>Oxygen run</a:t>
            </a:r>
            <a:endParaRPr lang="en-GB" dirty="0"/>
          </a:p>
        </p:txBody>
      </p:sp>
      <p:pic>
        <p:nvPicPr>
          <p:cNvPr id="6" name="Picture 11" descr="Picture 11">
            <a:extLst>
              <a:ext uri="{FF2B5EF4-FFF2-40B4-BE49-F238E27FC236}">
                <a16:creationId xmlns:a16="http://schemas.microsoft.com/office/drawing/2014/main" id="{958C6C94-50EB-0269-F7F7-91EEFF5218C4}"/>
              </a:ext>
            </a:extLst>
          </p:cNvPr>
          <p:cNvPicPr>
            <a:picLocks noChangeAspect="1"/>
          </p:cNvPicPr>
          <p:nvPr/>
        </p:nvPicPr>
        <p:blipFill>
          <a:blip r:embed="rId2"/>
          <a:stretch>
            <a:fillRect/>
          </a:stretch>
        </p:blipFill>
        <p:spPr>
          <a:xfrm>
            <a:off x="1064945" y="3905979"/>
            <a:ext cx="3455025" cy="1801816"/>
          </a:xfrm>
          <a:prstGeom prst="rect">
            <a:avLst/>
          </a:prstGeom>
          <a:ln w="12700">
            <a:miter lim="400000"/>
          </a:ln>
        </p:spPr>
      </p:pic>
      <p:sp>
        <p:nvSpPr>
          <p:cNvPr id="14" name="TextBox 6">
            <a:extLst>
              <a:ext uri="{FF2B5EF4-FFF2-40B4-BE49-F238E27FC236}">
                <a16:creationId xmlns:a16="http://schemas.microsoft.com/office/drawing/2014/main" id="{A213D2B1-50CA-E521-0AEC-1A4C228C8EF8}"/>
              </a:ext>
            </a:extLst>
          </p:cNvPr>
          <p:cNvSpPr txBox="1"/>
          <p:nvPr/>
        </p:nvSpPr>
        <p:spPr>
          <a:xfrm>
            <a:off x="5463451" y="3935979"/>
            <a:ext cx="1962938"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1600">
                <a:latin typeface="Arial Narrow"/>
                <a:ea typeface="Arial Narrow"/>
                <a:cs typeface="Arial Narrow"/>
                <a:sym typeface="Arial Narrow"/>
              </a:defRPr>
            </a:pPr>
            <a:r>
              <a:rPr dirty="0"/>
              <a:t>Luminosity targets in nb</a:t>
            </a:r>
            <a:r>
              <a:rPr baseline="30000" dirty="0"/>
              <a:t>-1</a:t>
            </a:r>
          </a:p>
        </p:txBody>
      </p:sp>
      <p:grpSp>
        <p:nvGrpSpPr>
          <p:cNvPr id="15" name="Group 14">
            <a:extLst>
              <a:ext uri="{FF2B5EF4-FFF2-40B4-BE49-F238E27FC236}">
                <a16:creationId xmlns:a16="http://schemas.microsoft.com/office/drawing/2014/main" id="{F5621DAE-4735-A49C-2D53-E31EF2865813}"/>
              </a:ext>
            </a:extLst>
          </p:cNvPr>
          <p:cNvGrpSpPr/>
          <p:nvPr/>
        </p:nvGrpSpPr>
        <p:grpSpPr>
          <a:xfrm>
            <a:off x="8899565" y="245353"/>
            <a:ext cx="2934238" cy="5379012"/>
            <a:chOff x="7384521" y="1145152"/>
            <a:chExt cx="2934238" cy="5379012"/>
          </a:xfrm>
        </p:grpSpPr>
        <p:grpSp>
          <p:nvGrpSpPr>
            <p:cNvPr id="16" name="Rounded Rectangle 7">
              <a:extLst>
                <a:ext uri="{FF2B5EF4-FFF2-40B4-BE49-F238E27FC236}">
                  <a16:creationId xmlns:a16="http://schemas.microsoft.com/office/drawing/2014/main" id="{EE4F37CF-B107-A7ED-CFE1-95DBBBD78CC3}"/>
                </a:ext>
              </a:extLst>
            </p:cNvPr>
            <p:cNvGrpSpPr/>
            <p:nvPr/>
          </p:nvGrpSpPr>
          <p:grpSpPr>
            <a:xfrm>
              <a:off x="8476244" y="1484417"/>
              <a:ext cx="804714" cy="288033"/>
              <a:chOff x="0" y="0"/>
              <a:chExt cx="804712" cy="288032"/>
            </a:xfrm>
          </p:grpSpPr>
          <p:sp>
            <p:nvSpPr>
              <p:cNvPr id="59" name="Rounded Rectangle">
                <a:extLst>
                  <a:ext uri="{FF2B5EF4-FFF2-40B4-BE49-F238E27FC236}">
                    <a16:creationId xmlns:a16="http://schemas.microsoft.com/office/drawing/2014/main" id="{7E62B6BF-1B28-44F9-9C10-5C264B5B0F8F}"/>
                  </a:ext>
                </a:extLst>
              </p:cNvPr>
              <p:cNvSpPr/>
              <p:nvPr/>
            </p:nvSpPr>
            <p:spPr>
              <a:xfrm>
                <a:off x="0" y="0"/>
                <a:ext cx="804713" cy="288033"/>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60" name="Injection">
                <a:extLst>
                  <a:ext uri="{FF2B5EF4-FFF2-40B4-BE49-F238E27FC236}">
                    <a16:creationId xmlns:a16="http://schemas.microsoft.com/office/drawing/2014/main" id="{17A8F0F7-64B7-DA68-0264-DD4F5759AA41}"/>
                  </a:ext>
                </a:extLst>
              </p:cNvPr>
              <p:cNvSpPr txBox="1"/>
              <p:nvPr/>
            </p:nvSpPr>
            <p:spPr>
              <a:xfrm>
                <a:off x="72480" y="9396"/>
                <a:ext cx="659753" cy="269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2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ptos Narrow"/>
                    <a:sym typeface="Aptos Narrow"/>
                  </a:rPr>
                  <a:t>Injection</a:t>
                </a:r>
              </a:p>
            </p:txBody>
          </p:sp>
        </p:grpSp>
        <p:grpSp>
          <p:nvGrpSpPr>
            <p:cNvPr id="17" name="Rounded Rectangle 8">
              <a:extLst>
                <a:ext uri="{FF2B5EF4-FFF2-40B4-BE49-F238E27FC236}">
                  <a16:creationId xmlns:a16="http://schemas.microsoft.com/office/drawing/2014/main" id="{B3D3F4DB-5AC9-282D-F615-9E15161E88C4}"/>
                </a:ext>
              </a:extLst>
            </p:cNvPr>
            <p:cNvGrpSpPr/>
            <p:nvPr/>
          </p:nvGrpSpPr>
          <p:grpSpPr>
            <a:xfrm>
              <a:off x="8476244" y="2207891"/>
              <a:ext cx="804714" cy="1036516"/>
              <a:chOff x="0" y="0"/>
              <a:chExt cx="804712" cy="1036515"/>
            </a:xfrm>
          </p:grpSpPr>
          <p:sp>
            <p:nvSpPr>
              <p:cNvPr id="57" name="Rounded Rectangle">
                <a:extLst>
                  <a:ext uri="{FF2B5EF4-FFF2-40B4-BE49-F238E27FC236}">
                    <a16:creationId xmlns:a16="http://schemas.microsoft.com/office/drawing/2014/main" id="{46EA81F6-6D39-58ED-6326-1EE5F44E1ACA}"/>
                  </a:ext>
                </a:extLst>
              </p:cNvPr>
              <p:cNvSpPr/>
              <p:nvPr/>
            </p:nvSpPr>
            <p:spPr>
              <a:xfrm>
                <a:off x="0" y="0"/>
                <a:ext cx="804713" cy="1036516"/>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8" name="Ramp to 6.8 Z TeV,  β*=1m/…">
                <a:extLst>
                  <a:ext uri="{FF2B5EF4-FFF2-40B4-BE49-F238E27FC236}">
                    <a16:creationId xmlns:a16="http://schemas.microsoft.com/office/drawing/2014/main" id="{FE458A59-78DF-53B0-052E-021E087E2B88}"/>
                  </a:ext>
                </a:extLst>
              </p:cNvPr>
              <p:cNvSpPr txBox="1"/>
              <p:nvPr/>
            </p:nvSpPr>
            <p:spPr>
              <a:xfrm>
                <a:off x="97702" y="59787"/>
                <a:ext cx="609308"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dirty="0">
                    <a:ln>
                      <a:noFill/>
                    </a:ln>
                    <a:solidFill>
                      <a:srgbClr val="FFFFFF"/>
                    </a:solidFill>
                    <a:effectLst/>
                    <a:uLnTx/>
                    <a:uFillTx/>
                    <a:latin typeface="Aptos Narrow"/>
                    <a:ea typeface="Aptos Narrow"/>
                    <a:cs typeface="Aptos Narrow"/>
                    <a:sym typeface="Aptos Narrow"/>
                  </a:rPr>
                  <a:t>Ramp to 6.8 Z TeV,  β*=1m/</a:t>
                </a:r>
              </a:p>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dirty="0">
                    <a:ln>
                      <a:noFill/>
                    </a:ln>
                    <a:solidFill>
                      <a:srgbClr val="FFFFFF"/>
                    </a:solidFill>
                    <a:effectLst/>
                    <a:uLnTx/>
                    <a:uFillTx/>
                    <a:latin typeface="Aptos Narrow"/>
                    <a:ea typeface="Aptos Narrow"/>
                    <a:cs typeface="Aptos Narrow"/>
                    <a:sym typeface="Aptos Narrow"/>
                  </a:rPr>
                  <a:t>1.5m</a:t>
                </a:r>
              </a:p>
            </p:txBody>
          </p:sp>
        </p:grpSp>
        <p:sp>
          <p:nvSpPr>
            <p:cNvPr id="18" name="Right Arrow 11">
              <a:extLst>
                <a:ext uri="{FF2B5EF4-FFF2-40B4-BE49-F238E27FC236}">
                  <a16:creationId xmlns:a16="http://schemas.microsoft.com/office/drawing/2014/main" id="{DC0025DE-72C3-D16D-68EF-90A4DC646748}"/>
                </a:ext>
              </a:extLst>
            </p:cNvPr>
            <p:cNvSpPr/>
            <p:nvPr/>
          </p:nvSpPr>
          <p:spPr>
            <a:xfrm rot="5400000">
              <a:off x="8734582" y="1880452"/>
              <a:ext cx="288035"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19" name="Rounded Rectangle 8">
              <a:extLst>
                <a:ext uri="{FF2B5EF4-FFF2-40B4-BE49-F238E27FC236}">
                  <a16:creationId xmlns:a16="http://schemas.microsoft.com/office/drawing/2014/main" id="{0C878D42-5CBA-63E7-7C09-237DD666D92C}"/>
                </a:ext>
              </a:extLst>
            </p:cNvPr>
            <p:cNvGrpSpPr/>
            <p:nvPr/>
          </p:nvGrpSpPr>
          <p:grpSpPr>
            <a:xfrm>
              <a:off x="9513112" y="3590926"/>
              <a:ext cx="804511" cy="916941"/>
              <a:chOff x="0" y="0"/>
              <a:chExt cx="804510" cy="916939"/>
            </a:xfrm>
          </p:grpSpPr>
          <p:sp>
            <p:nvSpPr>
              <p:cNvPr id="55" name="Rounded Rectangle">
                <a:extLst>
                  <a:ext uri="{FF2B5EF4-FFF2-40B4-BE49-F238E27FC236}">
                    <a16:creationId xmlns:a16="http://schemas.microsoft.com/office/drawing/2014/main" id="{28E6C44D-E423-BCB3-51CF-BA23C79D0223}"/>
                  </a:ext>
                </a:extLst>
              </p:cNvPr>
              <p:cNvSpPr/>
              <p:nvPr/>
            </p:nvSpPr>
            <p:spPr>
              <a:xfrm>
                <a:off x="0" y="62426"/>
                <a:ext cx="804511" cy="792089"/>
              </a:xfrm>
              <a:prstGeom prst="roundRect">
                <a:avLst>
                  <a:gd name="adj" fmla="val 16667"/>
                </a:avLst>
              </a:prstGeom>
              <a:solidFill>
                <a:srgbClr val="C0504D"/>
              </a:solidFill>
              <a:ln w="25400" cap="flat">
                <a:solidFill>
                  <a:srgbClr val="953735"/>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endPar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endParaRPr>
              </a:p>
            </p:txBody>
          </p:sp>
          <p:sp>
            <p:nvSpPr>
              <p:cNvPr id="56" name="Squeeze β*=0.5m 1m">
                <a:extLst>
                  <a:ext uri="{FF2B5EF4-FFF2-40B4-BE49-F238E27FC236}">
                    <a16:creationId xmlns:a16="http://schemas.microsoft.com/office/drawing/2014/main" id="{C384451E-635E-2439-726A-68C392ABF4C1}"/>
                  </a:ext>
                </a:extLst>
              </p:cNvPr>
              <p:cNvSpPr txBox="1"/>
              <p:nvPr/>
            </p:nvSpPr>
            <p:spPr>
              <a:xfrm>
                <a:off x="97086" y="0"/>
                <a:ext cx="610337"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Squeeze β*=0.5m</a:t>
                </a:r>
                <a:b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b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1m</a:t>
                </a:r>
              </a:p>
            </p:txBody>
          </p:sp>
        </p:grpSp>
        <p:sp>
          <p:nvSpPr>
            <p:cNvPr id="20" name="Right Arrow 11">
              <a:extLst>
                <a:ext uri="{FF2B5EF4-FFF2-40B4-BE49-F238E27FC236}">
                  <a16:creationId xmlns:a16="http://schemas.microsoft.com/office/drawing/2014/main" id="{02F5D1CE-3CBF-54D1-ED94-5E6EFC26FC18}"/>
                </a:ext>
              </a:extLst>
            </p:cNvPr>
            <p:cNvSpPr/>
            <p:nvPr/>
          </p:nvSpPr>
          <p:spPr>
            <a:xfrm rot="5400000">
              <a:off x="9786686" y="4497412"/>
              <a:ext cx="249212" cy="242566"/>
            </a:xfrm>
            <a:prstGeom prst="rightArrow">
              <a:avLst>
                <a:gd name="adj1" fmla="val 50000"/>
                <a:gd name="adj2" fmla="val 50000"/>
              </a:avLst>
            </a:prstGeom>
            <a:solidFill>
              <a:srgbClr val="C0504D"/>
            </a:solidFill>
            <a:ln w="25400">
              <a:solidFill>
                <a:srgbClr val="953735"/>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endPar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endParaRPr>
            </a:p>
          </p:txBody>
        </p:sp>
        <p:grpSp>
          <p:nvGrpSpPr>
            <p:cNvPr id="21" name="Rounded Rectangle 8">
              <a:extLst>
                <a:ext uri="{FF2B5EF4-FFF2-40B4-BE49-F238E27FC236}">
                  <a16:creationId xmlns:a16="http://schemas.microsoft.com/office/drawing/2014/main" id="{1D3A58C4-2315-302C-5030-6AACF7B343F9}"/>
                </a:ext>
              </a:extLst>
            </p:cNvPr>
            <p:cNvGrpSpPr/>
            <p:nvPr/>
          </p:nvGrpSpPr>
          <p:grpSpPr>
            <a:xfrm>
              <a:off x="8476244" y="3649904"/>
              <a:ext cx="804714" cy="301308"/>
              <a:chOff x="0" y="0"/>
              <a:chExt cx="804712" cy="301306"/>
            </a:xfrm>
          </p:grpSpPr>
          <p:sp>
            <p:nvSpPr>
              <p:cNvPr id="53" name="Rounded Rectangle">
                <a:extLst>
                  <a:ext uri="{FF2B5EF4-FFF2-40B4-BE49-F238E27FC236}">
                    <a16:creationId xmlns:a16="http://schemas.microsoft.com/office/drawing/2014/main" id="{BEFB0D5D-6BFB-C00E-B33A-D7CF0A0F74FB}"/>
                  </a:ext>
                </a:extLst>
              </p:cNvPr>
              <p:cNvSpPr/>
              <p:nvPr/>
            </p:nvSpPr>
            <p:spPr>
              <a:xfrm>
                <a:off x="0" y="0"/>
                <a:ext cx="804713" cy="301307"/>
              </a:xfrm>
              <a:prstGeom prst="roundRect">
                <a:avLst>
                  <a:gd name="adj" fmla="val 16667"/>
                </a:avLst>
              </a:prstGeom>
              <a:solidFill>
                <a:srgbClr val="8064A2"/>
              </a:solidFill>
              <a:ln w="25400" cap="flat">
                <a:solidFill>
                  <a:srgbClr val="604A7B"/>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4" name="Physics">
                <a:extLst>
                  <a:ext uri="{FF2B5EF4-FFF2-40B4-BE49-F238E27FC236}">
                    <a16:creationId xmlns:a16="http://schemas.microsoft.com/office/drawing/2014/main" id="{33D56D1D-9017-8706-FC64-18AAB8F66464}"/>
                  </a:ext>
                </a:extLst>
              </p:cNvPr>
              <p:cNvSpPr txBox="1"/>
              <p:nvPr/>
            </p:nvSpPr>
            <p:spPr>
              <a:xfrm>
                <a:off x="73128" y="22383"/>
                <a:ext cx="658457" cy="2565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1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100" b="0" i="0" u="none" strike="noStrike" kern="0" cap="none" spc="0" normalizeH="0" baseline="0" noProof="0">
                    <a:ln>
                      <a:noFill/>
                    </a:ln>
                    <a:solidFill>
                      <a:srgbClr val="FFFFFF"/>
                    </a:solidFill>
                    <a:effectLst/>
                    <a:uLnTx/>
                    <a:uFillTx/>
                    <a:latin typeface="Aptos Narrow"/>
                    <a:sym typeface="Aptos Narrow"/>
                  </a:rPr>
                  <a:t>Physics</a:t>
                </a:r>
              </a:p>
            </p:txBody>
          </p:sp>
        </p:grpSp>
        <p:sp>
          <p:nvSpPr>
            <p:cNvPr id="22" name="Right Arrow 11">
              <a:extLst>
                <a:ext uri="{FF2B5EF4-FFF2-40B4-BE49-F238E27FC236}">
                  <a16:creationId xmlns:a16="http://schemas.microsoft.com/office/drawing/2014/main" id="{EA06A0F6-7864-B43F-E498-2F8FB4AE3590}"/>
                </a:ext>
              </a:extLst>
            </p:cNvPr>
            <p:cNvSpPr/>
            <p:nvPr/>
          </p:nvSpPr>
          <p:spPr>
            <a:xfrm rot="5400000">
              <a:off x="8728816" y="3325873"/>
              <a:ext cx="301311" cy="242566"/>
            </a:xfrm>
            <a:prstGeom prst="rightArrow">
              <a:avLst>
                <a:gd name="adj1" fmla="val 50000"/>
                <a:gd name="adj2" fmla="val 50000"/>
              </a:avLst>
            </a:prstGeom>
            <a:solidFill>
              <a:srgbClr val="8064A2"/>
            </a:solidFill>
            <a:ln w="25400">
              <a:solidFill>
                <a:srgbClr val="604A7B"/>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endPar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endParaRPr>
            </a:p>
          </p:txBody>
        </p:sp>
        <p:grpSp>
          <p:nvGrpSpPr>
            <p:cNvPr id="23" name="Rounded Rectangle 7">
              <a:extLst>
                <a:ext uri="{FF2B5EF4-FFF2-40B4-BE49-F238E27FC236}">
                  <a16:creationId xmlns:a16="http://schemas.microsoft.com/office/drawing/2014/main" id="{105626BE-94FE-3BB7-C526-6B13C8443865}"/>
                </a:ext>
              </a:extLst>
            </p:cNvPr>
            <p:cNvGrpSpPr/>
            <p:nvPr/>
          </p:nvGrpSpPr>
          <p:grpSpPr>
            <a:xfrm>
              <a:off x="9514045" y="1484417"/>
              <a:ext cx="804714" cy="288033"/>
              <a:chOff x="0" y="0"/>
              <a:chExt cx="804712" cy="288032"/>
            </a:xfrm>
          </p:grpSpPr>
          <p:sp>
            <p:nvSpPr>
              <p:cNvPr id="51" name="Rounded Rectangle">
                <a:extLst>
                  <a:ext uri="{FF2B5EF4-FFF2-40B4-BE49-F238E27FC236}">
                    <a16:creationId xmlns:a16="http://schemas.microsoft.com/office/drawing/2014/main" id="{7845E179-EBE9-F9E4-3612-728E056E8146}"/>
                  </a:ext>
                </a:extLst>
              </p:cNvPr>
              <p:cNvSpPr/>
              <p:nvPr/>
            </p:nvSpPr>
            <p:spPr>
              <a:xfrm>
                <a:off x="0" y="0"/>
                <a:ext cx="804713" cy="288033"/>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2" name="Injection">
                <a:extLst>
                  <a:ext uri="{FF2B5EF4-FFF2-40B4-BE49-F238E27FC236}">
                    <a16:creationId xmlns:a16="http://schemas.microsoft.com/office/drawing/2014/main" id="{636ABD40-3BD2-97E1-42B4-2E2A960A93F9}"/>
                  </a:ext>
                </a:extLst>
              </p:cNvPr>
              <p:cNvSpPr txBox="1"/>
              <p:nvPr/>
            </p:nvSpPr>
            <p:spPr>
              <a:xfrm>
                <a:off x="72480" y="9396"/>
                <a:ext cx="659753" cy="269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2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ptos Narrow"/>
                    <a:sym typeface="Aptos Narrow"/>
                  </a:rPr>
                  <a:t>Injection</a:t>
                </a:r>
              </a:p>
            </p:txBody>
          </p:sp>
        </p:grpSp>
        <p:grpSp>
          <p:nvGrpSpPr>
            <p:cNvPr id="24" name="Rounded Rectangle 8">
              <a:extLst>
                <a:ext uri="{FF2B5EF4-FFF2-40B4-BE49-F238E27FC236}">
                  <a16:creationId xmlns:a16="http://schemas.microsoft.com/office/drawing/2014/main" id="{78D26D76-8D0F-FF7D-CB79-6BE7158D4E16}"/>
                </a:ext>
              </a:extLst>
            </p:cNvPr>
            <p:cNvGrpSpPr/>
            <p:nvPr/>
          </p:nvGrpSpPr>
          <p:grpSpPr>
            <a:xfrm>
              <a:off x="9508936" y="4805091"/>
              <a:ext cx="804714" cy="301308"/>
              <a:chOff x="0" y="0"/>
              <a:chExt cx="804712" cy="301306"/>
            </a:xfrm>
          </p:grpSpPr>
          <p:sp>
            <p:nvSpPr>
              <p:cNvPr id="49" name="Rounded Rectangle">
                <a:extLst>
                  <a:ext uri="{FF2B5EF4-FFF2-40B4-BE49-F238E27FC236}">
                    <a16:creationId xmlns:a16="http://schemas.microsoft.com/office/drawing/2014/main" id="{78F04ADA-3254-B8C0-925A-4A34BE42DC7C}"/>
                  </a:ext>
                </a:extLst>
              </p:cNvPr>
              <p:cNvSpPr/>
              <p:nvPr/>
            </p:nvSpPr>
            <p:spPr>
              <a:xfrm>
                <a:off x="0" y="0"/>
                <a:ext cx="804713" cy="301307"/>
              </a:xfrm>
              <a:prstGeom prst="roundRect">
                <a:avLst>
                  <a:gd name="adj" fmla="val 16667"/>
                </a:avLst>
              </a:prstGeom>
              <a:solidFill>
                <a:srgbClr val="C0504D"/>
              </a:solidFill>
              <a:ln w="25400" cap="flat">
                <a:solidFill>
                  <a:srgbClr val="953735"/>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0" name="Physics">
                <a:extLst>
                  <a:ext uri="{FF2B5EF4-FFF2-40B4-BE49-F238E27FC236}">
                    <a16:creationId xmlns:a16="http://schemas.microsoft.com/office/drawing/2014/main" id="{3A0A26DD-8951-27EC-82DE-72C9036710CC}"/>
                  </a:ext>
                </a:extLst>
              </p:cNvPr>
              <p:cNvSpPr txBox="1"/>
              <p:nvPr/>
            </p:nvSpPr>
            <p:spPr>
              <a:xfrm>
                <a:off x="73128" y="22383"/>
                <a:ext cx="658457" cy="2565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1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100" b="0" i="0" u="none" strike="noStrike" kern="0" cap="none" spc="0" normalizeH="0" baseline="0" noProof="0">
                    <a:ln>
                      <a:noFill/>
                    </a:ln>
                    <a:solidFill>
                      <a:srgbClr val="FFFFFF"/>
                    </a:solidFill>
                    <a:effectLst/>
                    <a:uLnTx/>
                    <a:uFillTx/>
                    <a:latin typeface="Aptos Narrow"/>
                    <a:sym typeface="Aptos Narrow"/>
                  </a:rPr>
                  <a:t>Physics</a:t>
                </a:r>
              </a:p>
            </p:txBody>
          </p:sp>
        </p:grpSp>
        <p:grpSp>
          <p:nvGrpSpPr>
            <p:cNvPr id="25" name="Rounded Rectangle 8">
              <a:extLst>
                <a:ext uri="{FF2B5EF4-FFF2-40B4-BE49-F238E27FC236}">
                  <a16:creationId xmlns:a16="http://schemas.microsoft.com/office/drawing/2014/main" id="{69D58B13-D8C5-7D7F-8C13-C5503CB4284A}"/>
                </a:ext>
              </a:extLst>
            </p:cNvPr>
            <p:cNvGrpSpPr/>
            <p:nvPr/>
          </p:nvGrpSpPr>
          <p:grpSpPr>
            <a:xfrm>
              <a:off x="9508936" y="2207891"/>
              <a:ext cx="804714" cy="1036516"/>
              <a:chOff x="0" y="0"/>
              <a:chExt cx="804712" cy="1036515"/>
            </a:xfrm>
          </p:grpSpPr>
          <p:sp>
            <p:nvSpPr>
              <p:cNvPr id="47" name="Rounded Rectangle">
                <a:extLst>
                  <a:ext uri="{FF2B5EF4-FFF2-40B4-BE49-F238E27FC236}">
                    <a16:creationId xmlns:a16="http://schemas.microsoft.com/office/drawing/2014/main" id="{49E82787-5DE4-D76E-D2EF-900129436034}"/>
                  </a:ext>
                </a:extLst>
              </p:cNvPr>
              <p:cNvSpPr/>
              <p:nvPr/>
            </p:nvSpPr>
            <p:spPr>
              <a:xfrm>
                <a:off x="0" y="0"/>
                <a:ext cx="804713" cy="1036516"/>
              </a:xfrm>
              <a:prstGeom prst="roundRect">
                <a:avLst>
                  <a:gd name="adj" fmla="val 16667"/>
                </a:avLst>
              </a:prstGeom>
              <a:solidFill>
                <a:srgbClr val="C0504D"/>
              </a:solidFill>
              <a:ln w="25400" cap="flat">
                <a:solidFill>
                  <a:srgbClr val="953735"/>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8" name="Ramp to 5.36 Z TeV,  β*=1m/…">
                <a:extLst>
                  <a:ext uri="{FF2B5EF4-FFF2-40B4-BE49-F238E27FC236}">
                    <a16:creationId xmlns:a16="http://schemas.microsoft.com/office/drawing/2014/main" id="{2C32AAEA-9ADD-8FC1-42E9-7421B3ED3F7B}"/>
                  </a:ext>
                </a:extLst>
              </p:cNvPr>
              <p:cNvSpPr txBox="1"/>
              <p:nvPr/>
            </p:nvSpPr>
            <p:spPr>
              <a:xfrm>
                <a:off x="97702" y="59787"/>
                <a:ext cx="609308"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Ramp to 5.36 Z TeV,  β*=1m/</a:t>
                </a:r>
              </a:p>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1.5m</a:t>
                </a:r>
              </a:p>
            </p:txBody>
          </p:sp>
        </p:grpSp>
        <p:sp>
          <p:nvSpPr>
            <p:cNvPr id="26" name="Right Arrow 11">
              <a:extLst>
                <a:ext uri="{FF2B5EF4-FFF2-40B4-BE49-F238E27FC236}">
                  <a16:creationId xmlns:a16="http://schemas.microsoft.com/office/drawing/2014/main" id="{595A3F35-0C1D-481E-B7F9-6AD63E774EDC}"/>
                </a:ext>
              </a:extLst>
            </p:cNvPr>
            <p:cNvSpPr/>
            <p:nvPr/>
          </p:nvSpPr>
          <p:spPr>
            <a:xfrm rot="5400000">
              <a:off x="9767274" y="1880452"/>
              <a:ext cx="288035"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7" name="Right Arrow 11">
              <a:extLst>
                <a:ext uri="{FF2B5EF4-FFF2-40B4-BE49-F238E27FC236}">
                  <a16:creationId xmlns:a16="http://schemas.microsoft.com/office/drawing/2014/main" id="{537F29C0-9132-52D6-5A8F-17771872D791}"/>
                </a:ext>
              </a:extLst>
            </p:cNvPr>
            <p:cNvSpPr/>
            <p:nvPr/>
          </p:nvSpPr>
          <p:spPr>
            <a:xfrm rot="5400000">
              <a:off x="9761508" y="3325873"/>
              <a:ext cx="301311" cy="242566"/>
            </a:xfrm>
            <a:prstGeom prst="rightArrow">
              <a:avLst>
                <a:gd name="adj1" fmla="val 50000"/>
                <a:gd name="adj2" fmla="val 50000"/>
              </a:avLst>
            </a:prstGeom>
            <a:solidFill>
              <a:srgbClr val="C0504D"/>
            </a:solidFill>
            <a:ln w="25400">
              <a:solidFill>
                <a:srgbClr val="953735"/>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endPar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endParaRPr>
            </a:p>
          </p:txBody>
        </p:sp>
        <p:sp>
          <p:nvSpPr>
            <p:cNvPr id="28" name="TextBox 142">
              <a:extLst>
                <a:ext uri="{FF2B5EF4-FFF2-40B4-BE49-F238E27FC236}">
                  <a16:creationId xmlns:a16="http://schemas.microsoft.com/office/drawing/2014/main" id="{471BA43D-E8CA-8FE2-1394-9A4E9E558B62}"/>
                </a:ext>
              </a:extLst>
            </p:cNvPr>
            <p:cNvSpPr txBox="1"/>
            <p:nvPr/>
          </p:nvSpPr>
          <p:spPr>
            <a:xfrm>
              <a:off x="8751210" y="1159436"/>
              <a:ext cx="572044" cy="269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200" u="sng">
                  <a:effectLst>
                    <a:outerShdw blurRad="38100" dist="38100" dir="2700000" rotWithShape="0">
                      <a:srgbClr val="000000">
                        <a:alpha val="43137"/>
                      </a:srgbClr>
                    </a:outerShdw>
                  </a:effectLst>
                  <a:latin typeface="Arial Narrow"/>
                  <a:ea typeface="Arial Narrow"/>
                  <a:cs typeface="Arial Narrow"/>
                  <a:sym typeface="Arial Narrow"/>
                </a:defRPr>
              </a:lvl1pPr>
            </a:lstStyle>
            <a:p>
              <a:pPr marL="0" marR="0" lvl="0" indent="0" defTabSz="914378" eaLnBrk="1" fontAlgn="auto" latinLnBrk="0" hangingPunct="1">
                <a:lnSpc>
                  <a:spcPct val="100000"/>
                </a:lnSpc>
                <a:spcBef>
                  <a:spcPts val="0"/>
                </a:spcBef>
                <a:spcAft>
                  <a:spcPts val="0"/>
                </a:spcAft>
                <a:buClrTx/>
                <a:buSzTx/>
                <a:buFontTx/>
                <a:buNone/>
                <a:tabLst/>
                <a:defRPr/>
              </a:pPr>
              <a:r>
                <a:rPr kumimoji="0" sz="1200" b="0" i="0" u="sng" strike="noStrike" kern="0" cap="none" spc="0" normalizeH="0" baseline="0" noProof="0">
                  <a:ln>
                    <a:noFill/>
                  </a:ln>
                  <a:solidFill>
                    <a:srgbClr val="000000"/>
                  </a:solidFill>
                  <a:effectLst>
                    <a:outerShdw blurRad="38100" dist="38100" dir="2700000" rotWithShape="0">
                      <a:srgbClr val="000000">
                        <a:alpha val="43137"/>
                      </a:srgbClr>
                    </a:outerShdw>
                  </a:effectLst>
                  <a:uLnTx/>
                  <a:uFillTx/>
                  <a:latin typeface="Arial Narrow"/>
                  <a:sym typeface="Arial Narrow"/>
                </a:rPr>
                <a:t>p-O</a:t>
              </a:r>
            </a:p>
          </p:txBody>
        </p:sp>
        <p:sp>
          <p:nvSpPr>
            <p:cNvPr id="29" name="TextBox 143">
              <a:extLst>
                <a:ext uri="{FF2B5EF4-FFF2-40B4-BE49-F238E27FC236}">
                  <a16:creationId xmlns:a16="http://schemas.microsoft.com/office/drawing/2014/main" id="{883DCDF0-562A-68CC-A34C-C72F72D94BAE}"/>
                </a:ext>
              </a:extLst>
            </p:cNvPr>
            <p:cNvSpPr txBox="1"/>
            <p:nvPr/>
          </p:nvSpPr>
          <p:spPr>
            <a:xfrm>
              <a:off x="9723091" y="1165572"/>
              <a:ext cx="484625" cy="269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200" u="sng">
                  <a:effectLst>
                    <a:outerShdw blurRad="38100" dist="38100" dir="2700000" rotWithShape="0">
                      <a:srgbClr val="000000">
                        <a:alpha val="43137"/>
                      </a:srgbClr>
                    </a:outerShdw>
                  </a:effectLst>
                  <a:latin typeface="Arial Narrow"/>
                  <a:ea typeface="Arial Narrow"/>
                  <a:cs typeface="Arial Narrow"/>
                  <a:sym typeface="Arial Narrow"/>
                </a:defRPr>
              </a:lvl1pPr>
            </a:lstStyle>
            <a:p>
              <a:pPr marL="0" marR="0" lvl="0" indent="0" defTabSz="914378" eaLnBrk="1" fontAlgn="auto" latinLnBrk="0" hangingPunct="1">
                <a:lnSpc>
                  <a:spcPct val="100000"/>
                </a:lnSpc>
                <a:spcBef>
                  <a:spcPts val="0"/>
                </a:spcBef>
                <a:spcAft>
                  <a:spcPts val="0"/>
                </a:spcAft>
                <a:buClrTx/>
                <a:buSzTx/>
                <a:buFontTx/>
                <a:buNone/>
                <a:tabLst/>
                <a:defRPr/>
              </a:pPr>
              <a:r>
                <a:rPr kumimoji="0" sz="1200" b="0" i="0" u="sng" strike="noStrike" kern="0" cap="none" spc="0" normalizeH="0" baseline="0" noProof="0">
                  <a:ln>
                    <a:noFill/>
                  </a:ln>
                  <a:solidFill>
                    <a:srgbClr val="000000"/>
                  </a:solidFill>
                  <a:effectLst>
                    <a:outerShdw blurRad="38100" dist="38100" dir="2700000" rotWithShape="0">
                      <a:srgbClr val="000000">
                        <a:alpha val="43137"/>
                      </a:srgbClr>
                    </a:outerShdw>
                  </a:effectLst>
                  <a:uLnTx/>
                  <a:uFillTx/>
                  <a:latin typeface="Arial Narrow"/>
                  <a:sym typeface="Arial Narrow"/>
                </a:rPr>
                <a:t>O-O</a:t>
              </a:r>
            </a:p>
          </p:txBody>
        </p:sp>
        <p:sp>
          <p:nvSpPr>
            <p:cNvPr id="30" name="TextBox 169">
              <a:extLst>
                <a:ext uri="{FF2B5EF4-FFF2-40B4-BE49-F238E27FC236}">
                  <a16:creationId xmlns:a16="http://schemas.microsoft.com/office/drawing/2014/main" id="{B1003252-33BA-B4BD-8F89-1ECF332AC0C9}"/>
                </a:ext>
              </a:extLst>
            </p:cNvPr>
            <p:cNvSpPr txBox="1"/>
            <p:nvPr/>
          </p:nvSpPr>
          <p:spPr>
            <a:xfrm rot="18734116">
              <a:off x="8955506" y="5678346"/>
              <a:ext cx="1106860" cy="584775"/>
            </a:xfrm>
            <a:prstGeom prst="rect">
              <a:avLst/>
            </a:prstGeom>
            <a:gradFill>
              <a:gsLst>
                <a:gs pos="0">
                  <a:srgbClr val="9BBB59">
                    <a:hueOff val="263624"/>
                    <a:satOff val="55948"/>
                    <a:lumOff val="27907"/>
                  </a:srgbClr>
                </a:gs>
                <a:gs pos="35000">
                  <a:srgbClr val="E4FDBF"/>
                </a:gs>
                <a:gs pos="100000">
                  <a:srgbClr val="9BBB59">
                    <a:hueOff val="321486"/>
                    <a:satOff val="58119"/>
                    <a:lumOff val="40966"/>
                  </a:srgbClr>
                </a:gs>
              </a:gsLst>
              <a:lin ang="16200000"/>
            </a:gradFill>
            <a:ln>
              <a:solidFill>
                <a:srgbClr val="98B955"/>
              </a:solidFill>
            </a:ln>
            <a:effectLst>
              <a:outerShdw blurRad="38100" dist="20000" dir="5400000" rotWithShape="0">
                <a:srgbClr val="000000">
                  <a:alpha val="38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1600">
                  <a:latin typeface="Arial Narrow"/>
                  <a:ea typeface="Arial Narrow"/>
                  <a:cs typeface="Arial Narrow"/>
                  <a:sym typeface="Arial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600" b="0" i="0" u="none" strike="noStrike" kern="0" cap="none" spc="0" normalizeH="0" baseline="0" noProof="0" dirty="0">
                  <a:ln>
                    <a:noFill/>
                  </a:ln>
                  <a:solidFill>
                    <a:srgbClr val="000000"/>
                  </a:solidFill>
                  <a:effectLst/>
                  <a:uLnTx/>
                  <a:uFillTx/>
                  <a:latin typeface="Arial Narrow"/>
                  <a:sym typeface="Arial Narrow"/>
                </a:rPr>
                <a:t>Preferred by experiments</a:t>
              </a:r>
            </a:p>
          </p:txBody>
        </p:sp>
        <p:grpSp>
          <p:nvGrpSpPr>
            <p:cNvPr id="31" name="Rounded Rectangle 7">
              <a:extLst>
                <a:ext uri="{FF2B5EF4-FFF2-40B4-BE49-F238E27FC236}">
                  <a16:creationId xmlns:a16="http://schemas.microsoft.com/office/drawing/2014/main" id="{CB9923A4-61B1-CC02-BFCF-D0D2C5A11230}"/>
                </a:ext>
              </a:extLst>
            </p:cNvPr>
            <p:cNvGrpSpPr/>
            <p:nvPr/>
          </p:nvGrpSpPr>
          <p:grpSpPr>
            <a:xfrm>
              <a:off x="7414216" y="1469806"/>
              <a:ext cx="804713" cy="288034"/>
              <a:chOff x="0" y="0"/>
              <a:chExt cx="804712" cy="288032"/>
            </a:xfrm>
          </p:grpSpPr>
          <p:sp>
            <p:nvSpPr>
              <p:cNvPr id="45" name="Rounded Rectangle">
                <a:extLst>
                  <a:ext uri="{FF2B5EF4-FFF2-40B4-BE49-F238E27FC236}">
                    <a16:creationId xmlns:a16="http://schemas.microsoft.com/office/drawing/2014/main" id="{5EC72854-9A69-A695-372E-3189CCBA6363}"/>
                  </a:ext>
                </a:extLst>
              </p:cNvPr>
              <p:cNvSpPr/>
              <p:nvPr/>
            </p:nvSpPr>
            <p:spPr>
              <a:xfrm>
                <a:off x="0" y="0"/>
                <a:ext cx="804713" cy="288033"/>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6" name="Injection">
                <a:extLst>
                  <a:ext uri="{FF2B5EF4-FFF2-40B4-BE49-F238E27FC236}">
                    <a16:creationId xmlns:a16="http://schemas.microsoft.com/office/drawing/2014/main" id="{7B554082-DE41-2268-66C0-B1A49ED6A047}"/>
                  </a:ext>
                </a:extLst>
              </p:cNvPr>
              <p:cNvSpPr txBox="1"/>
              <p:nvPr/>
            </p:nvSpPr>
            <p:spPr>
              <a:xfrm>
                <a:off x="72480" y="9396"/>
                <a:ext cx="659753" cy="269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2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200" b="0" i="0" u="none" strike="noStrike" kern="0" cap="none" spc="0" normalizeH="0" baseline="0" noProof="0">
                    <a:ln>
                      <a:noFill/>
                    </a:ln>
                    <a:solidFill>
                      <a:srgbClr val="FFFFFF"/>
                    </a:solidFill>
                    <a:effectLst/>
                    <a:uLnTx/>
                    <a:uFillTx/>
                    <a:latin typeface="Aptos Narrow"/>
                    <a:sym typeface="Aptos Narrow"/>
                  </a:rPr>
                  <a:t>Injection</a:t>
                </a:r>
              </a:p>
            </p:txBody>
          </p:sp>
        </p:grpSp>
        <p:grpSp>
          <p:nvGrpSpPr>
            <p:cNvPr id="32" name="Rounded Rectangle 8">
              <a:extLst>
                <a:ext uri="{FF2B5EF4-FFF2-40B4-BE49-F238E27FC236}">
                  <a16:creationId xmlns:a16="http://schemas.microsoft.com/office/drawing/2014/main" id="{06280783-BB80-E2F1-DB23-D82DA9E45D00}"/>
                </a:ext>
              </a:extLst>
            </p:cNvPr>
            <p:cNvGrpSpPr/>
            <p:nvPr/>
          </p:nvGrpSpPr>
          <p:grpSpPr>
            <a:xfrm>
              <a:off x="7414216" y="2193279"/>
              <a:ext cx="804713" cy="1036517"/>
              <a:chOff x="0" y="0"/>
              <a:chExt cx="804712" cy="1036515"/>
            </a:xfrm>
          </p:grpSpPr>
          <p:sp>
            <p:nvSpPr>
              <p:cNvPr id="43" name="Rounded Rectangle">
                <a:extLst>
                  <a:ext uri="{FF2B5EF4-FFF2-40B4-BE49-F238E27FC236}">
                    <a16:creationId xmlns:a16="http://schemas.microsoft.com/office/drawing/2014/main" id="{C7A0B530-25DB-B0F7-23D4-B130B5A4D6DA}"/>
                  </a:ext>
                </a:extLst>
              </p:cNvPr>
              <p:cNvSpPr/>
              <p:nvPr/>
            </p:nvSpPr>
            <p:spPr>
              <a:xfrm>
                <a:off x="0" y="0"/>
                <a:ext cx="804713" cy="1036516"/>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4" name="Ramp to 6.8 Z TeV,  β*=1m/…">
                <a:extLst>
                  <a:ext uri="{FF2B5EF4-FFF2-40B4-BE49-F238E27FC236}">
                    <a16:creationId xmlns:a16="http://schemas.microsoft.com/office/drawing/2014/main" id="{890DFA3C-21CB-5386-1651-A8FC139CA53A}"/>
                  </a:ext>
                </a:extLst>
              </p:cNvPr>
              <p:cNvSpPr txBox="1"/>
              <p:nvPr/>
            </p:nvSpPr>
            <p:spPr>
              <a:xfrm>
                <a:off x="97702" y="59787"/>
                <a:ext cx="609308"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Ramp to 6.8 Z TeV,  β*=1m/</a:t>
                </a:r>
              </a:p>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1.5m</a:t>
                </a:r>
              </a:p>
            </p:txBody>
          </p:sp>
        </p:grpSp>
        <p:sp>
          <p:nvSpPr>
            <p:cNvPr id="33" name="Right Arrow 11">
              <a:extLst>
                <a:ext uri="{FF2B5EF4-FFF2-40B4-BE49-F238E27FC236}">
                  <a16:creationId xmlns:a16="http://schemas.microsoft.com/office/drawing/2014/main" id="{D8566E0D-1EBD-0913-C66E-139FAF04AB5A}"/>
                </a:ext>
              </a:extLst>
            </p:cNvPr>
            <p:cNvSpPr/>
            <p:nvPr/>
          </p:nvSpPr>
          <p:spPr>
            <a:xfrm rot="5400000">
              <a:off x="7672554" y="1865842"/>
              <a:ext cx="288034"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4" name="TextBox 10">
              <a:extLst>
                <a:ext uri="{FF2B5EF4-FFF2-40B4-BE49-F238E27FC236}">
                  <a16:creationId xmlns:a16="http://schemas.microsoft.com/office/drawing/2014/main" id="{CDA9E517-A0D4-B830-52F1-0F4467C95B5F}"/>
                </a:ext>
              </a:extLst>
            </p:cNvPr>
            <p:cNvSpPr txBox="1"/>
            <p:nvPr/>
          </p:nvSpPr>
          <p:spPr>
            <a:xfrm>
              <a:off x="7555390" y="1145152"/>
              <a:ext cx="572044"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200" u="sng">
                  <a:effectLst>
                    <a:outerShdw blurRad="38100" dist="38100" dir="2700000" rotWithShape="0">
                      <a:srgbClr val="000000">
                        <a:alpha val="43137"/>
                      </a:srgbClr>
                    </a:outerShdw>
                  </a:effectLst>
                  <a:latin typeface="Arial Narrow"/>
                  <a:ea typeface="Arial Narrow"/>
                  <a:cs typeface="Arial Narrow"/>
                  <a:sym typeface="Arial Narrow"/>
                </a:defRPr>
              </a:lvl1pPr>
            </a:lstStyle>
            <a:p>
              <a:pPr marL="0" marR="0" lvl="0" indent="0" defTabSz="914378" eaLnBrk="1" fontAlgn="auto" latinLnBrk="0" hangingPunct="1">
                <a:lnSpc>
                  <a:spcPct val="100000"/>
                </a:lnSpc>
                <a:spcBef>
                  <a:spcPts val="0"/>
                </a:spcBef>
                <a:spcAft>
                  <a:spcPts val="0"/>
                </a:spcAft>
                <a:buClrTx/>
                <a:buSzTx/>
                <a:buFontTx/>
                <a:buNone/>
                <a:tabLst/>
                <a:defRPr/>
              </a:pPr>
              <a:r>
                <a:rPr lang="en-US" kern="0" dirty="0">
                  <a:solidFill>
                    <a:srgbClr val="000000"/>
                  </a:solidFill>
                </a:rPr>
                <a:t>Pb-Pb</a:t>
              </a:r>
              <a:endParaRPr kumimoji="0" sz="1200" b="0" i="0" u="sng" strike="noStrike" kern="0" cap="none" spc="0" normalizeH="0" baseline="0" noProof="0" dirty="0">
                <a:ln>
                  <a:noFill/>
                </a:ln>
                <a:solidFill>
                  <a:srgbClr val="000000"/>
                </a:solidFill>
                <a:effectLst>
                  <a:outerShdw blurRad="38100" dist="38100" dir="2700000" rotWithShape="0">
                    <a:srgbClr val="000000">
                      <a:alpha val="43137"/>
                    </a:srgbClr>
                  </a:outerShdw>
                </a:effectLst>
                <a:uLnTx/>
                <a:uFillTx/>
                <a:latin typeface="Arial Narrow"/>
                <a:sym typeface="Arial Narrow"/>
              </a:endParaRPr>
            </a:p>
          </p:txBody>
        </p:sp>
        <p:sp>
          <p:nvSpPr>
            <p:cNvPr id="35" name="Right Arrow 11">
              <a:extLst>
                <a:ext uri="{FF2B5EF4-FFF2-40B4-BE49-F238E27FC236}">
                  <a16:creationId xmlns:a16="http://schemas.microsoft.com/office/drawing/2014/main" id="{DF3805F4-5119-3F43-089B-6B407A09CA61}"/>
                </a:ext>
              </a:extLst>
            </p:cNvPr>
            <p:cNvSpPr/>
            <p:nvPr/>
          </p:nvSpPr>
          <p:spPr>
            <a:xfrm rot="5400000">
              <a:off x="7666788" y="3311261"/>
              <a:ext cx="301310"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36" name="Rounded Rectangle 8">
              <a:extLst>
                <a:ext uri="{FF2B5EF4-FFF2-40B4-BE49-F238E27FC236}">
                  <a16:creationId xmlns:a16="http://schemas.microsoft.com/office/drawing/2014/main" id="{871FBB16-F308-2A04-D343-9AB9320EAE62}"/>
                </a:ext>
              </a:extLst>
            </p:cNvPr>
            <p:cNvGrpSpPr/>
            <p:nvPr/>
          </p:nvGrpSpPr>
          <p:grpSpPr>
            <a:xfrm>
              <a:off x="7388695" y="3573256"/>
              <a:ext cx="804512" cy="916941"/>
              <a:chOff x="0" y="0"/>
              <a:chExt cx="804510" cy="916939"/>
            </a:xfrm>
          </p:grpSpPr>
          <p:sp>
            <p:nvSpPr>
              <p:cNvPr id="41" name="Rounded Rectangle">
                <a:extLst>
                  <a:ext uri="{FF2B5EF4-FFF2-40B4-BE49-F238E27FC236}">
                    <a16:creationId xmlns:a16="http://schemas.microsoft.com/office/drawing/2014/main" id="{DC1AD264-88C4-413F-C55E-944D39848D5A}"/>
                  </a:ext>
                </a:extLst>
              </p:cNvPr>
              <p:cNvSpPr/>
              <p:nvPr/>
            </p:nvSpPr>
            <p:spPr>
              <a:xfrm>
                <a:off x="0" y="62426"/>
                <a:ext cx="804511" cy="792089"/>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2" name="Squeeze β*=0.5m 1m">
                <a:extLst>
                  <a:ext uri="{FF2B5EF4-FFF2-40B4-BE49-F238E27FC236}">
                    <a16:creationId xmlns:a16="http://schemas.microsoft.com/office/drawing/2014/main" id="{71890408-0118-432F-AC3F-A25CCA02E6FA}"/>
                  </a:ext>
                </a:extLst>
              </p:cNvPr>
              <p:cNvSpPr txBox="1"/>
              <p:nvPr/>
            </p:nvSpPr>
            <p:spPr>
              <a:xfrm>
                <a:off x="97086" y="0"/>
                <a:ext cx="610337" cy="9169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marL="0" marR="0" lvl="0" indent="0" algn="ctr" defTabSz="914378" eaLnBrk="1" fontAlgn="auto" latinLnBrk="0" hangingPunct="1">
                  <a:lnSpc>
                    <a:spcPct val="100000"/>
                  </a:lnSpc>
                  <a:spcBef>
                    <a:spcPts val="0"/>
                  </a:spcBef>
                  <a:spcAft>
                    <a:spcPts val="0"/>
                  </a:spcAft>
                  <a:buClrTx/>
                  <a:buSzTx/>
                  <a:buFontTx/>
                  <a:buNone/>
                  <a:tabLst/>
                  <a:defRPr sz="1100">
                    <a:solidFill>
                      <a:srgbClr val="FFFFFF"/>
                    </a:solidFill>
                    <a:latin typeface="Aptos Narrow"/>
                    <a:ea typeface="Aptos Narrow"/>
                    <a:cs typeface="Aptos Narrow"/>
                    <a:sym typeface="Aptos Narrow"/>
                  </a:defRPr>
                </a:pP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Squeeze β*=0.5m</a:t>
                </a:r>
                <a:b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br>
                <a:r>
                  <a:rPr kumimoji="0" sz="1100" b="0" i="0" u="none" strike="noStrike" kern="0" cap="none" spc="0" normalizeH="0" baseline="0" noProof="0">
                    <a:ln>
                      <a:noFill/>
                    </a:ln>
                    <a:solidFill>
                      <a:srgbClr val="FFFFFF"/>
                    </a:solidFill>
                    <a:effectLst/>
                    <a:uLnTx/>
                    <a:uFillTx/>
                    <a:latin typeface="Aptos Narrow"/>
                    <a:ea typeface="Aptos Narrow"/>
                    <a:cs typeface="Aptos Narrow"/>
                    <a:sym typeface="Aptos Narrow"/>
                  </a:rPr>
                  <a:t>1m</a:t>
                </a:r>
              </a:p>
            </p:txBody>
          </p:sp>
        </p:grpSp>
        <p:sp>
          <p:nvSpPr>
            <p:cNvPr id="37" name="Right Arrow 11">
              <a:extLst>
                <a:ext uri="{FF2B5EF4-FFF2-40B4-BE49-F238E27FC236}">
                  <a16:creationId xmlns:a16="http://schemas.microsoft.com/office/drawing/2014/main" id="{9DDBA2A8-62CF-E48B-FB9B-7F414DE86F75}"/>
                </a:ext>
              </a:extLst>
            </p:cNvPr>
            <p:cNvSpPr/>
            <p:nvPr/>
          </p:nvSpPr>
          <p:spPr>
            <a:xfrm rot="5400000">
              <a:off x="7662270" y="4479742"/>
              <a:ext cx="249212" cy="242566"/>
            </a:xfrm>
            <a:prstGeom prst="rightArrow">
              <a:avLst>
                <a:gd name="adj1" fmla="val 50000"/>
                <a:gd name="adj2" fmla="val 50000"/>
              </a:avLst>
            </a:prstGeom>
            <a:solidFill>
              <a:srgbClr val="4F81BD"/>
            </a:solidFill>
            <a:ln w="25400">
              <a:solidFill>
                <a:srgbClr val="3A5E8A"/>
              </a:solidFill>
            </a:ln>
          </p:spPr>
          <p:txBody>
            <a:bodyPr lIns="45719" rIns="45719" anchor="ctr"/>
            <a:lstStyle/>
            <a:p>
              <a:pPr marL="0" marR="0" lvl="0" indent="0" algn="ctr" defTabSz="914378" eaLnBrk="1" fontAlgn="auto" latinLnBrk="0" hangingPunct="1">
                <a:lnSpc>
                  <a:spcPct val="100000"/>
                </a:lnSpc>
                <a:spcBef>
                  <a:spcPts val="0"/>
                </a:spcBef>
                <a:spcAft>
                  <a:spcPts val="0"/>
                </a:spcAft>
                <a:buClrTx/>
                <a:buSzTx/>
                <a:buFontTx/>
                <a:buNone/>
                <a:tabLst/>
                <a:defRPr sz="1400">
                  <a:solidFill>
                    <a:srgbClr val="FFFFFF"/>
                  </a:solidFill>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38" name="Rounded Rectangle 8">
              <a:extLst>
                <a:ext uri="{FF2B5EF4-FFF2-40B4-BE49-F238E27FC236}">
                  <a16:creationId xmlns:a16="http://schemas.microsoft.com/office/drawing/2014/main" id="{C36FDF04-6909-68CB-A4CA-106AE44462DA}"/>
                </a:ext>
              </a:extLst>
            </p:cNvPr>
            <p:cNvGrpSpPr/>
            <p:nvPr/>
          </p:nvGrpSpPr>
          <p:grpSpPr>
            <a:xfrm>
              <a:off x="7384521" y="4787421"/>
              <a:ext cx="804713" cy="301308"/>
              <a:chOff x="0" y="0"/>
              <a:chExt cx="804712" cy="301306"/>
            </a:xfrm>
          </p:grpSpPr>
          <p:sp>
            <p:nvSpPr>
              <p:cNvPr id="39" name="Rounded Rectangle">
                <a:extLst>
                  <a:ext uri="{FF2B5EF4-FFF2-40B4-BE49-F238E27FC236}">
                    <a16:creationId xmlns:a16="http://schemas.microsoft.com/office/drawing/2014/main" id="{45B85FB9-6AAA-25EB-486C-B7A48755DAE5}"/>
                  </a:ext>
                </a:extLst>
              </p:cNvPr>
              <p:cNvSpPr/>
              <p:nvPr/>
            </p:nvSpPr>
            <p:spPr>
              <a:xfrm>
                <a:off x="0" y="0"/>
                <a:ext cx="804713" cy="301307"/>
              </a:xfrm>
              <a:prstGeom prst="roundRect">
                <a:avLst>
                  <a:gd name="adj" fmla="val 16667"/>
                </a:avLst>
              </a:prstGeom>
              <a:solidFill>
                <a:srgbClr val="4F81BD"/>
              </a:solidFill>
              <a:ln w="25400" cap="flat">
                <a:solidFill>
                  <a:srgbClr val="3A5E8A"/>
                </a:solidFill>
                <a:prstDash val="solid"/>
                <a:round/>
              </a:ln>
              <a:effectLst/>
            </p:spPr>
            <p:txBody>
              <a:bodyPr wrap="square" lIns="45719" tIns="45719" rIns="45719" bIns="45719" numCol="1" anchor="ctr">
                <a:noAutofit/>
              </a:bodyPr>
              <a:lstStyle/>
              <a:p>
                <a:pPr marL="0" marR="0" lvl="0" indent="0" algn="ctr" defTabSz="914378" eaLnBrk="1" fontAlgn="auto" latinLnBrk="0" hangingPunct="1">
                  <a:lnSpc>
                    <a:spcPct val="100000"/>
                  </a:lnSpc>
                  <a:spcBef>
                    <a:spcPts val="0"/>
                  </a:spcBef>
                  <a:spcAft>
                    <a:spcPts val="0"/>
                  </a:spcAft>
                  <a:buClrTx/>
                  <a:buSzTx/>
                  <a:buFontTx/>
                  <a:buNone/>
                  <a:tabLst/>
                  <a:defRPr>
                    <a:solidFill>
                      <a:srgbClr val="FFFFFF"/>
                    </a:solidFill>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40" name="Physics">
                <a:extLst>
                  <a:ext uri="{FF2B5EF4-FFF2-40B4-BE49-F238E27FC236}">
                    <a16:creationId xmlns:a16="http://schemas.microsoft.com/office/drawing/2014/main" id="{7D62B228-BE50-24FB-6C85-9CDFC950E52C}"/>
                  </a:ext>
                </a:extLst>
              </p:cNvPr>
              <p:cNvSpPr txBox="1"/>
              <p:nvPr/>
            </p:nvSpPr>
            <p:spPr>
              <a:xfrm>
                <a:off x="73128" y="22383"/>
                <a:ext cx="658457" cy="2565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100">
                    <a:solidFill>
                      <a:srgbClr val="FFFFFF"/>
                    </a:solidFill>
                    <a:latin typeface="Aptos Narrow"/>
                    <a:ea typeface="Aptos Narrow"/>
                    <a:cs typeface="Aptos Narrow"/>
                    <a:sym typeface="Aptos Narrow"/>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sz="1100" b="0" i="0" u="none" strike="noStrike" kern="0" cap="none" spc="0" normalizeH="0" baseline="0" noProof="0">
                    <a:ln>
                      <a:noFill/>
                    </a:ln>
                    <a:solidFill>
                      <a:srgbClr val="FFFFFF"/>
                    </a:solidFill>
                    <a:effectLst/>
                    <a:uLnTx/>
                    <a:uFillTx/>
                    <a:latin typeface="Aptos Narrow"/>
                    <a:sym typeface="Aptos Narrow"/>
                  </a:rPr>
                  <a:t>Physics</a:t>
                </a:r>
              </a:p>
            </p:txBody>
          </p:sp>
        </p:grpSp>
      </p:grpSp>
      <p:pic>
        <p:nvPicPr>
          <p:cNvPr id="5" name="Picture 4">
            <a:extLst>
              <a:ext uri="{FF2B5EF4-FFF2-40B4-BE49-F238E27FC236}">
                <a16:creationId xmlns:a16="http://schemas.microsoft.com/office/drawing/2014/main" id="{EB5B7800-1672-7CD0-7C49-BE9A5C7971F8}"/>
              </a:ext>
            </a:extLst>
          </p:cNvPr>
          <p:cNvPicPr>
            <a:picLocks noChangeAspect="1"/>
          </p:cNvPicPr>
          <p:nvPr/>
        </p:nvPicPr>
        <p:blipFill>
          <a:blip r:embed="rId3"/>
          <a:stretch>
            <a:fillRect/>
          </a:stretch>
        </p:blipFill>
        <p:spPr>
          <a:xfrm>
            <a:off x="4713748" y="3736240"/>
            <a:ext cx="3054803" cy="2009501"/>
          </a:xfrm>
          <a:prstGeom prst="rect">
            <a:avLst/>
          </a:prstGeom>
        </p:spPr>
      </p:pic>
      <p:sp>
        <p:nvSpPr>
          <p:cNvPr id="8" name="TextBox 7">
            <a:extLst>
              <a:ext uri="{FF2B5EF4-FFF2-40B4-BE49-F238E27FC236}">
                <a16:creationId xmlns:a16="http://schemas.microsoft.com/office/drawing/2014/main" id="{558AD948-311B-C2AE-AA25-496D26D12804}"/>
              </a:ext>
            </a:extLst>
          </p:cNvPr>
          <p:cNvSpPr txBox="1"/>
          <p:nvPr/>
        </p:nvSpPr>
        <p:spPr>
          <a:xfrm>
            <a:off x="412060" y="1258907"/>
            <a:ext cx="8089254" cy="2323713"/>
          </a:xfrm>
          <a:prstGeom prst="rect">
            <a:avLst/>
          </a:prstGeom>
          <a:noFill/>
        </p:spPr>
        <p:txBody>
          <a:bodyPr wrap="square">
            <a:spAutoFit/>
          </a:bodyPr>
          <a:lstStyle/>
          <a:p>
            <a:pPr marL="36513" indent="0">
              <a:spcBef>
                <a:spcPts val="1200"/>
              </a:spcBef>
              <a:buNone/>
            </a:pPr>
            <a:r>
              <a:rPr lang="en-US" sz="2400" b="1" dirty="0">
                <a:solidFill>
                  <a:schemeClr val="tx1">
                    <a:lumMod val="60000"/>
                    <a:lumOff val="40000"/>
                  </a:schemeClr>
                </a:solidFill>
                <a:latin typeface="+mn-lt"/>
              </a:rPr>
              <a:t>8 days </a:t>
            </a:r>
            <a:r>
              <a:rPr lang="en-US" sz="2400" dirty="0">
                <a:latin typeface="+mn-lt"/>
              </a:rPr>
              <a:t>allocated for Oxygen - setup and physics</a:t>
            </a:r>
          </a:p>
          <a:p>
            <a:pPr marL="322263" indent="-285750">
              <a:spcBef>
                <a:spcPts val="1200"/>
              </a:spcBef>
              <a:buFont typeface="Arial" panose="020B0604020202020204" pitchFamily="34" charset="0"/>
              <a:buChar char="•"/>
            </a:pPr>
            <a:r>
              <a:rPr lang="en-US" sz="1800" b="1" dirty="0">
                <a:latin typeface="+mn-lt"/>
              </a:rPr>
              <a:t>Requests from the experiments</a:t>
            </a:r>
            <a:r>
              <a:rPr lang="en-US" sz="1800" dirty="0">
                <a:latin typeface="+mn-lt"/>
              </a:rPr>
              <a:t> </a:t>
            </a:r>
            <a:r>
              <a:rPr lang="en-US" dirty="0">
                <a:latin typeface="+mn-lt"/>
              </a:rPr>
              <a:t>require 3 distinct machine configurations</a:t>
            </a:r>
            <a:r>
              <a:rPr lang="en-US" sz="1800" dirty="0">
                <a:latin typeface="+mn-lt"/>
              </a:rPr>
              <a:t> (</a:t>
            </a:r>
            <a:r>
              <a:rPr lang="en-US" sz="1800" dirty="0" err="1">
                <a:latin typeface="+mn-lt"/>
              </a:rPr>
              <a:t>LHCf</a:t>
            </a:r>
            <a:r>
              <a:rPr lang="en-US" sz="1800" dirty="0">
                <a:latin typeface="+mn-lt"/>
              </a:rPr>
              <a:t> β* </a:t>
            </a:r>
            <a:r>
              <a:rPr lang="en-US" sz="1800" dirty="0">
                <a:latin typeface="+mn-lt"/>
                <a:sym typeface="Symbol" panose="05050102010706020507" pitchFamily="18" charset="2"/>
              </a:rPr>
              <a:t> 1m</a:t>
            </a:r>
            <a:r>
              <a:rPr lang="en-US" sz="1800" dirty="0">
                <a:latin typeface="+mn-lt"/>
              </a:rPr>
              <a:t>, OO at 5.36 TeV)</a:t>
            </a:r>
          </a:p>
          <a:p>
            <a:pPr marL="379413" indent="-342900">
              <a:spcBef>
                <a:spcPts val="1200"/>
              </a:spcBef>
              <a:buFont typeface="Arial" panose="020B0604020202020204" pitchFamily="34" charset="0"/>
              <a:buChar char="•"/>
            </a:pPr>
            <a:r>
              <a:rPr lang="en-US" sz="2000" dirty="0">
                <a:latin typeface="+mn-lt"/>
              </a:rPr>
              <a:t>Estimates indicate that </a:t>
            </a:r>
            <a:r>
              <a:rPr lang="en-US" sz="2000" b="1" dirty="0">
                <a:latin typeface="+mn-lt"/>
              </a:rPr>
              <a:t>some targets are difficult to reach</a:t>
            </a:r>
            <a:r>
              <a:rPr lang="en-US" sz="2000" dirty="0">
                <a:latin typeface="+mn-lt"/>
              </a:rPr>
              <a:t>. Time estimates range between </a:t>
            </a:r>
            <a:r>
              <a:rPr lang="en-US" sz="2000" b="1" dirty="0">
                <a:solidFill>
                  <a:schemeClr val="tx1">
                    <a:lumMod val="60000"/>
                    <a:lumOff val="40000"/>
                  </a:schemeClr>
                </a:solidFill>
                <a:latin typeface="+mn-lt"/>
              </a:rPr>
              <a:t>7 days</a:t>
            </a:r>
            <a:r>
              <a:rPr lang="en-US" sz="2000" dirty="0">
                <a:solidFill>
                  <a:schemeClr val="tx1">
                    <a:lumMod val="60000"/>
                    <a:lumOff val="40000"/>
                  </a:schemeClr>
                </a:solidFill>
                <a:latin typeface="+mn-lt"/>
              </a:rPr>
              <a:t> </a:t>
            </a:r>
            <a:r>
              <a:rPr lang="en-US" sz="2000" dirty="0">
                <a:latin typeface="+mn-lt"/>
              </a:rPr>
              <a:t>(perfect availability) and </a:t>
            </a:r>
            <a:r>
              <a:rPr lang="en-US" sz="2000" b="1" dirty="0">
                <a:solidFill>
                  <a:schemeClr val="tx1">
                    <a:lumMod val="60000"/>
                    <a:lumOff val="40000"/>
                  </a:schemeClr>
                </a:solidFill>
                <a:latin typeface="+mn-lt"/>
              </a:rPr>
              <a:t>9 days</a:t>
            </a:r>
          </a:p>
          <a:p>
            <a:pPr marL="322263" indent="-285750">
              <a:spcBef>
                <a:spcPts val="600"/>
              </a:spcBef>
              <a:buFont typeface="Arial" panose="020B0604020202020204" pitchFamily="34" charset="0"/>
              <a:buChar char="•"/>
            </a:pPr>
            <a:r>
              <a:rPr lang="en-GB" sz="2000" dirty="0">
                <a:effectLst/>
                <a:latin typeface="Helvetica" pitchFamily="2" charset="0"/>
              </a:rPr>
              <a:t>Short runs are </a:t>
            </a:r>
            <a:r>
              <a:rPr lang="en-GB" sz="2000" b="1" dirty="0">
                <a:effectLst/>
                <a:latin typeface="Helvetica" pitchFamily="2" charset="0"/>
              </a:rPr>
              <a:t>very sensitive to</a:t>
            </a:r>
            <a:r>
              <a:rPr lang="en-GB" sz="2000" dirty="0">
                <a:effectLst/>
                <a:latin typeface="Helvetica" pitchFamily="2" charset="0"/>
              </a:rPr>
              <a:t> </a:t>
            </a:r>
            <a:r>
              <a:rPr lang="en-GB" sz="2000" b="1" dirty="0">
                <a:effectLst/>
                <a:latin typeface="Helvetica" pitchFamily="2" charset="0"/>
              </a:rPr>
              <a:t>availability</a:t>
            </a:r>
          </a:p>
        </p:txBody>
      </p:sp>
    </p:spTree>
    <p:extLst>
      <p:ext uri="{BB962C8B-B14F-4D97-AF65-F5344CB8AC3E}">
        <p14:creationId xmlns:p14="http://schemas.microsoft.com/office/powerpoint/2010/main" val="16442694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2C234-4612-7C38-996C-D9FEC020354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BD513C0-C941-5A51-29E1-BD03165366AE}"/>
              </a:ext>
            </a:extLst>
          </p:cNvPr>
          <p:cNvSpPr>
            <a:spLocks noGrp="1"/>
          </p:cNvSpPr>
          <p:nvPr>
            <p:ph type="title"/>
          </p:nvPr>
        </p:nvSpPr>
        <p:spPr>
          <a:xfrm>
            <a:off x="609601" y="274638"/>
            <a:ext cx="5640020" cy="714265"/>
          </a:xfrm>
        </p:spPr>
        <p:txBody>
          <a:bodyPr/>
          <a:lstStyle/>
          <a:p>
            <a:r>
              <a:rPr lang="en-GB" dirty="0"/>
              <a:t>LS3 planning</a:t>
            </a:r>
          </a:p>
        </p:txBody>
      </p:sp>
      <p:pic>
        <p:nvPicPr>
          <p:cNvPr id="8" name="Google Shape;314;p45">
            <a:extLst>
              <a:ext uri="{FF2B5EF4-FFF2-40B4-BE49-F238E27FC236}">
                <a16:creationId xmlns:a16="http://schemas.microsoft.com/office/drawing/2014/main" id="{1FE885C0-CE26-0EA4-5D81-CD0109F8B0DC}"/>
              </a:ext>
            </a:extLst>
          </p:cNvPr>
          <p:cNvPicPr preferRelativeResize="0">
            <a:picLocks noChangeAspect="1"/>
          </p:cNvPicPr>
          <p:nvPr/>
        </p:nvPicPr>
        <p:blipFill>
          <a:blip r:embed="rId3">
            <a:alphaModFix/>
          </a:blip>
          <a:stretch>
            <a:fillRect/>
          </a:stretch>
        </p:blipFill>
        <p:spPr>
          <a:xfrm>
            <a:off x="378294" y="894270"/>
            <a:ext cx="5640021" cy="3447715"/>
          </a:xfrm>
          <a:prstGeom prst="rect">
            <a:avLst/>
          </a:prstGeom>
          <a:noFill/>
          <a:ln>
            <a:noFill/>
          </a:ln>
        </p:spPr>
      </p:pic>
      <p:pic>
        <p:nvPicPr>
          <p:cNvPr id="2" name="Picture 1">
            <a:extLst>
              <a:ext uri="{FF2B5EF4-FFF2-40B4-BE49-F238E27FC236}">
                <a16:creationId xmlns:a16="http://schemas.microsoft.com/office/drawing/2014/main" id="{8CDE3C6C-0080-7CF2-D3C7-6386AFABE55B}"/>
              </a:ext>
            </a:extLst>
          </p:cNvPr>
          <p:cNvPicPr>
            <a:picLocks noChangeAspect="1"/>
          </p:cNvPicPr>
          <p:nvPr/>
        </p:nvPicPr>
        <p:blipFill>
          <a:blip r:embed="rId4"/>
          <a:srcRect l="29695"/>
          <a:stretch/>
        </p:blipFill>
        <p:spPr>
          <a:xfrm>
            <a:off x="6367031" y="5176427"/>
            <a:ext cx="5632794" cy="553162"/>
          </a:xfrm>
          <a:prstGeom prst="rect">
            <a:avLst/>
          </a:prstGeom>
        </p:spPr>
      </p:pic>
      <p:sp>
        <p:nvSpPr>
          <p:cNvPr id="4" name="TextBox 3">
            <a:extLst>
              <a:ext uri="{FF2B5EF4-FFF2-40B4-BE49-F238E27FC236}">
                <a16:creationId xmlns:a16="http://schemas.microsoft.com/office/drawing/2014/main" id="{13A43006-7B30-9462-5430-7E6BCCD6DCD0}"/>
              </a:ext>
            </a:extLst>
          </p:cNvPr>
          <p:cNvSpPr txBox="1"/>
          <p:nvPr/>
        </p:nvSpPr>
        <p:spPr>
          <a:xfrm>
            <a:off x="6173685" y="1623965"/>
            <a:ext cx="5836685" cy="2539157"/>
          </a:xfrm>
          <a:prstGeom prst="rect">
            <a:avLst/>
          </a:prstGeom>
          <a:noFill/>
        </p:spPr>
        <p:txBody>
          <a:bodyPr wrap="square" lIns="0" tIns="0" rIns="0" bIns="0" rtlCol="0">
            <a:spAutoFit/>
          </a:bodyPr>
          <a:lstStyle/>
          <a:p>
            <a:pPr marL="285750" indent="-285750">
              <a:spcBef>
                <a:spcPts val="600"/>
              </a:spcBef>
              <a:spcAft>
                <a:spcPts val="0"/>
              </a:spcAft>
              <a:buFont typeface="Arial" panose="020B0604020202020204" pitchFamily="34" charset="0"/>
              <a:buChar char="•"/>
            </a:pPr>
            <a:r>
              <a:rPr lang="en-GB" sz="2200" b="1" dirty="0">
                <a:solidFill>
                  <a:schemeClr val="tx1">
                    <a:lumMod val="60000"/>
                    <a:lumOff val="40000"/>
                  </a:schemeClr>
                </a:solidFill>
                <a:latin typeface="+mn-lt"/>
              </a:rPr>
              <a:t>LS3 start</a:t>
            </a:r>
            <a:r>
              <a:rPr lang="en-CH" sz="2200" b="1" dirty="0">
                <a:solidFill>
                  <a:schemeClr val="tx1">
                    <a:lumMod val="60000"/>
                    <a:lumOff val="40000"/>
                  </a:schemeClr>
                </a:solidFill>
                <a:latin typeface="+mn-lt"/>
              </a:rPr>
              <a:t> </a:t>
            </a:r>
            <a:r>
              <a:rPr lang="en-GB" sz="2200" b="1" dirty="0">
                <a:latin typeface="+mn-lt"/>
              </a:rPr>
              <a:t>delayed </a:t>
            </a:r>
            <a:r>
              <a:rPr lang="en-GB" sz="2200" dirty="0">
                <a:latin typeface="+mn-lt"/>
              </a:rPr>
              <a:t>to 29</a:t>
            </a:r>
            <a:r>
              <a:rPr lang="en-GB" sz="2200" baseline="30000" dirty="0">
                <a:latin typeface="+mn-lt"/>
              </a:rPr>
              <a:t>th</a:t>
            </a:r>
            <a:r>
              <a:rPr lang="en-GB" sz="2200" dirty="0">
                <a:latin typeface="+mn-lt"/>
              </a:rPr>
              <a:t> June 2026</a:t>
            </a:r>
          </a:p>
          <a:p>
            <a:pPr marL="285750" indent="-285750" algn="l">
              <a:spcBef>
                <a:spcPts val="1200"/>
              </a:spcBef>
              <a:spcAft>
                <a:spcPts val="0"/>
              </a:spcAft>
              <a:buFont typeface="Arial" panose="020B0604020202020204" pitchFamily="34" charset="0"/>
              <a:buChar char="•"/>
            </a:pPr>
            <a:r>
              <a:rPr lang="en-US" sz="2200" b="1" dirty="0">
                <a:solidFill>
                  <a:schemeClr val="tx1">
                    <a:lumMod val="60000"/>
                    <a:lumOff val="40000"/>
                  </a:schemeClr>
                </a:solidFill>
                <a:latin typeface="+mn-lt"/>
              </a:rPr>
              <a:t>LS3 goal</a:t>
            </a:r>
            <a:r>
              <a:rPr lang="en-US" sz="2200" b="1" dirty="0">
                <a:latin typeface="+mn-lt"/>
              </a:rPr>
              <a:t>: </a:t>
            </a:r>
            <a:r>
              <a:rPr lang="en-US" sz="2200" dirty="0">
                <a:latin typeface="+mn-lt"/>
              </a:rPr>
              <a:t>47 months beam to beam</a:t>
            </a:r>
          </a:p>
          <a:p>
            <a:pPr marL="742950" lvl="1" indent="-285750">
              <a:spcBef>
                <a:spcPts val="600"/>
              </a:spcBef>
              <a:spcAft>
                <a:spcPts val="0"/>
              </a:spcAft>
              <a:buFont typeface="Arial" panose="020B0604020202020204" pitchFamily="34" charset="0"/>
              <a:buChar char="•"/>
            </a:pPr>
            <a:r>
              <a:rPr lang="en-US" sz="1600" dirty="0">
                <a:latin typeface="+mn-lt"/>
              </a:rPr>
              <a:t>Still ~1.5 month to optimize, promising options being discussed, expected to converge </a:t>
            </a:r>
            <a:r>
              <a:rPr lang="en-US" sz="1600" u="sng" dirty="0">
                <a:latin typeface="+mn-lt"/>
              </a:rPr>
              <a:t>by June 2025</a:t>
            </a:r>
          </a:p>
          <a:p>
            <a:pPr marL="285750" indent="-285750" algn="l">
              <a:spcBef>
                <a:spcPts val="1200"/>
              </a:spcBef>
              <a:spcAft>
                <a:spcPts val="0"/>
              </a:spcAft>
              <a:buFont typeface="Arial" panose="020B0604020202020204" pitchFamily="34" charset="0"/>
              <a:buChar char="•"/>
            </a:pPr>
            <a:r>
              <a:rPr lang="en-GB" sz="2200" b="1" dirty="0">
                <a:latin typeface="+mn-lt"/>
              </a:rPr>
              <a:t>Early June 2030: </a:t>
            </a:r>
            <a:r>
              <a:rPr lang="en-GB" sz="2200" b="1" dirty="0">
                <a:solidFill>
                  <a:schemeClr val="tx1">
                    <a:lumMod val="60000"/>
                    <a:lumOff val="40000"/>
                  </a:schemeClr>
                </a:solidFill>
                <a:latin typeface="+mn-lt"/>
              </a:rPr>
              <a:t>beam back </a:t>
            </a:r>
            <a:r>
              <a:rPr lang="en-GB" sz="2200" dirty="0">
                <a:latin typeface="+mn-lt"/>
              </a:rPr>
              <a:t>in the LHC</a:t>
            </a:r>
          </a:p>
          <a:p>
            <a:pPr marL="742950" lvl="1" indent="-285750">
              <a:spcBef>
                <a:spcPts val="600"/>
              </a:spcBef>
              <a:spcAft>
                <a:spcPts val="0"/>
              </a:spcAft>
              <a:buFont typeface="Arial" panose="020B0604020202020204" pitchFamily="34" charset="0"/>
              <a:buChar char="•"/>
            </a:pPr>
            <a:r>
              <a:rPr lang="en-GB" sz="1600" dirty="0">
                <a:latin typeface="+mn-lt"/>
              </a:rPr>
              <a:t>Experiments caverns closure </a:t>
            </a:r>
            <a:r>
              <a:rPr lang="en-GB" sz="1600" u="sng" dirty="0">
                <a:latin typeface="+mn-lt"/>
              </a:rPr>
              <a:t>mid-May ‘30 </a:t>
            </a:r>
          </a:p>
          <a:p>
            <a:pPr marL="742950" lvl="1" indent="-285750">
              <a:spcBef>
                <a:spcPts val="600"/>
              </a:spcBef>
              <a:spcAft>
                <a:spcPts val="0"/>
              </a:spcAft>
              <a:buFont typeface="Arial" panose="020B0604020202020204" pitchFamily="34" charset="0"/>
              <a:buChar char="•"/>
            </a:pPr>
            <a:r>
              <a:rPr lang="en-GB" sz="1600" dirty="0">
                <a:latin typeface="+mn-lt"/>
              </a:rPr>
              <a:t>Beam vacuum valves opening </a:t>
            </a:r>
            <a:r>
              <a:rPr lang="en-GB" sz="1600" u="sng" dirty="0">
                <a:latin typeface="+mn-lt"/>
              </a:rPr>
              <a:t>end-May ‘30</a:t>
            </a:r>
          </a:p>
        </p:txBody>
      </p:sp>
      <p:pic>
        <p:nvPicPr>
          <p:cNvPr id="5" name="Picture 4">
            <a:extLst>
              <a:ext uri="{FF2B5EF4-FFF2-40B4-BE49-F238E27FC236}">
                <a16:creationId xmlns:a16="http://schemas.microsoft.com/office/drawing/2014/main" id="{FBA420A9-E1E9-E296-3E67-548B422860B1}"/>
              </a:ext>
            </a:extLst>
          </p:cNvPr>
          <p:cNvPicPr>
            <a:picLocks noChangeAspect="1"/>
          </p:cNvPicPr>
          <p:nvPr/>
        </p:nvPicPr>
        <p:blipFill>
          <a:blip r:embed="rId5"/>
          <a:stretch>
            <a:fillRect/>
          </a:stretch>
        </p:blipFill>
        <p:spPr>
          <a:xfrm>
            <a:off x="383964" y="4619555"/>
            <a:ext cx="5730241" cy="1113745"/>
          </a:xfrm>
          <a:prstGeom prst="rect">
            <a:avLst/>
          </a:prstGeom>
        </p:spPr>
      </p:pic>
    </p:spTree>
    <p:extLst>
      <p:ext uri="{BB962C8B-B14F-4D97-AF65-F5344CB8AC3E}">
        <p14:creationId xmlns:p14="http://schemas.microsoft.com/office/powerpoint/2010/main" val="3824694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B4B3B-EE03-2B6E-C7B7-B8315B38F9A9}"/>
            </a:ext>
          </a:extLst>
        </p:cNvPr>
        <p:cNvGrpSpPr/>
        <p:nvPr/>
      </p:nvGrpSpPr>
      <p:grpSpPr>
        <a:xfrm>
          <a:off x="0" y="0"/>
          <a:ext cx="0" cy="0"/>
          <a:chOff x="0" y="0"/>
          <a:chExt cx="0" cy="0"/>
        </a:xfrm>
      </p:grpSpPr>
      <p:sp>
        <p:nvSpPr>
          <p:cNvPr id="5" name="Title 2">
            <a:extLst>
              <a:ext uri="{FF2B5EF4-FFF2-40B4-BE49-F238E27FC236}">
                <a16:creationId xmlns:a16="http://schemas.microsoft.com/office/drawing/2014/main" id="{D5F17310-AAFB-F93C-56D7-FDFFB7D0A572}"/>
              </a:ext>
            </a:extLst>
          </p:cNvPr>
          <p:cNvSpPr>
            <a:spLocks noGrp="1"/>
          </p:cNvSpPr>
          <p:nvPr>
            <p:ph type="title"/>
          </p:nvPr>
        </p:nvSpPr>
        <p:spPr>
          <a:xfrm>
            <a:off x="609601" y="274638"/>
            <a:ext cx="5640020" cy="714265"/>
          </a:xfrm>
        </p:spPr>
        <p:txBody>
          <a:bodyPr/>
          <a:lstStyle/>
          <a:p>
            <a:r>
              <a:rPr lang="en-GB" dirty="0"/>
              <a:t>Conclusions</a:t>
            </a:r>
          </a:p>
        </p:txBody>
      </p:sp>
      <p:sp>
        <p:nvSpPr>
          <p:cNvPr id="6" name="TextBox 5">
            <a:extLst>
              <a:ext uri="{FF2B5EF4-FFF2-40B4-BE49-F238E27FC236}">
                <a16:creationId xmlns:a16="http://schemas.microsoft.com/office/drawing/2014/main" id="{498F08C3-AFE7-2BB6-70C1-C159829FDB28}"/>
              </a:ext>
            </a:extLst>
          </p:cNvPr>
          <p:cNvSpPr txBox="1"/>
          <p:nvPr/>
        </p:nvSpPr>
        <p:spPr>
          <a:xfrm>
            <a:off x="719300" y="1409576"/>
            <a:ext cx="10446160" cy="4016484"/>
          </a:xfrm>
          <a:prstGeom prst="rect">
            <a:avLst/>
          </a:prstGeom>
          <a:noFill/>
        </p:spPr>
        <p:txBody>
          <a:bodyPr wrap="square">
            <a:spAutoFit/>
          </a:bodyPr>
          <a:lstStyle/>
          <a:p>
            <a:pPr marL="342900" indent="-342900">
              <a:spcBef>
                <a:spcPts val="1200"/>
              </a:spcBef>
              <a:buFont typeface="Arial" panose="020B0604020202020204" pitchFamily="34" charset="0"/>
              <a:buChar char="•"/>
            </a:pPr>
            <a:r>
              <a:rPr lang="en-GB" sz="2500" dirty="0">
                <a:latin typeface="+mn-lt"/>
              </a:rPr>
              <a:t>2025 run has started and the LHC is </a:t>
            </a:r>
            <a:r>
              <a:rPr lang="en-US" sz="2500" b="1" dirty="0">
                <a:solidFill>
                  <a:schemeClr val="tx1">
                    <a:lumMod val="60000"/>
                    <a:lumOff val="40000"/>
                  </a:schemeClr>
                </a:solidFill>
                <a:latin typeface="+mn-lt"/>
              </a:rPr>
              <a:t>ready for 2025</a:t>
            </a:r>
            <a:r>
              <a:rPr lang="en-US" sz="2500" b="1" dirty="0">
                <a:latin typeface="+mn-lt"/>
              </a:rPr>
              <a:t> </a:t>
            </a:r>
            <a:r>
              <a:rPr lang="en-US" sz="2500" b="1" dirty="0">
                <a:solidFill>
                  <a:schemeClr val="tx1">
                    <a:lumMod val="60000"/>
                    <a:lumOff val="40000"/>
                  </a:schemeClr>
                </a:solidFill>
                <a:latin typeface="+mn-lt"/>
              </a:rPr>
              <a:t>goals</a:t>
            </a:r>
          </a:p>
          <a:p>
            <a:pPr marL="800100" lvl="1" indent="-342900">
              <a:spcBef>
                <a:spcPts val="600"/>
              </a:spcBef>
              <a:buFont typeface="Arial" panose="020B0604020202020204" pitchFamily="34" charset="0"/>
              <a:buChar char="•"/>
            </a:pPr>
            <a:r>
              <a:rPr lang="en-US" sz="2000" dirty="0">
                <a:latin typeface="+mn-lt"/>
              </a:rPr>
              <a:t>Stable operation with </a:t>
            </a:r>
            <a:r>
              <a:rPr lang="en-US" sz="2000" b="1" dirty="0">
                <a:latin typeface="+mn-lt"/>
              </a:rPr>
              <a:t>1.6x10</a:t>
            </a:r>
            <a:r>
              <a:rPr lang="en-US" sz="2000" b="1" baseline="30000" dirty="0">
                <a:latin typeface="+mn-lt"/>
              </a:rPr>
              <a:t>11</a:t>
            </a:r>
            <a:r>
              <a:rPr lang="en-US" sz="2000" b="1" dirty="0">
                <a:latin typeface="+mn-lt"/>
              </a:rPr>
              <a:t> ppb</a:t>
            </a:r>
            <a:r>
              <a:rPr lang="en-US" sz="2000" dirty="0">
                <a:latin typeface="+mn-lt"/>
              </a:rPr>
              <a:t> until the end of summer</a:t>
            </a:r>
          </a:p>
          <a:p>
            <a:pPr marL="800100" lvl="1" indent="-342900">
              <a:spcBef>
                <a:spcPts val="600"/>
              </a:spcBef>
              <a:buFont typeface="Arial" panose="020B0604020202020204" pitchFamily="34" charset="0"/>
              <a:buChar char="•"/>
            </a:pPr>
            <a:r>
              <a:rPr lang="en-US" sz="2000" b="0" dirty="0">
                <a:latin typeface="+mn-lt"/>
              </a:rPr>
              <a:t>Increase bunch intensity to reach </a:t>
            </a:r>
            <a:r>
              <a:rPr lang="en-US" sz="2000" b="1" dirty="0">
                <a:latin typeface="+mn-lt"/>
              </a:rPr>
              <a:t>1.8x10</a:t>
            </a:r>
            <a:r>
              <a:rPr lang="en-US" sz="2000" b="1" baseline="30000" dirty="0">
                <a:latin typeface="+mn-lt"/>
              </a:rPr>
              <a:t>11</a:t>
            </a:r>
            <a:r>
              <a:rPr lang="en-US" sz="2000" b="1" dirty="0">
                <a:latin typeface="+mn-lt"/>
              </a:rPr>
              <a:t> ppb </a:t>
            </a:r>
            <a:r>
              <a:rPr lang="en-US" sz="2000" b="0" dirty="0">
                <a:latin typeface="+mn-lt"/>
              </a:rPr>
              <a:t>before the ION run</a:t>
            </a:r>
          </a:p>
          <a:p>
            <a:pPr marL="800100" lvl="1" indent="-342900">
              <a:spcBef>
                <a:spcPts val="600"/>
              </a:spcBef>
              <a:buFont typeface="Arial" panose="020B0604020202020204" pitchFamily="34" charset="0"/>
              <a:buChar char="•"/>
            </a:pPr>
            <a:r>
              <a:rPr lang="en-US" sz="2000" b="1" dirty="0">
                <a:solidFill>
                  <a:schemeClr val="tx1">
                    <a:lumMod val="60000"/>
                    <a:lumOff val="40000"/>
                  </a:schemeClr>
                </a:solidFill>
                <a:latin typeface="+mn-lt"/>
              </a:rPr>
              <a:t>~120 fb</a:t>
            </a:r>
            <a:r>
              <a:rPr lang="en-US" sz="2000" b="1" baseline="30000" dirty="0">
                <a:solidFill>
                  <a:schemeClr val="tx1">
                    <a:lumMod val="60000"/>
                    <a:lumOff val="40000"/>
                  </a:schemeClr>
                </a:solidFill>
                <a:latin typeface="+mn-lt"/>
              </a:rPr>
              <a:t>-1</a:t>
            </a:r>
            <a:r>
              <a:rPr lang="en-US" sz="2000" b="1" dirty="0">
                <a:latin typeface="+mn-lt"/>
              </a:rPr>
              <a:t>,</a:t>
            </a:r>
            <a:r>
              <a:rPr lang="en-US" sz="2000" b="1" dirty="0">
                <a:solidFill>
                  <a:schemeClr val="tx1">
                    <a:lumMod val="60000"/>
                    <a:lumOff val="40000"/>
                  </a:schemeClr>
                </a:solidFill>
                <a:latin typeface="+mn-lt"/>
              </a:rPr>
              <a:t> ~11 fb</a:t>
            </a:r>
            <a:r>
              <a:rPr lang="en-US" sz="2000" b="1" baseline="30000" dirty="0">
                <a:solidFill>
                  <a:schemeClr val="tx1">
                    <a:lumMod val="60000"/>
                    <a:lumOff val="40000"/>
                  </a:schemeClr>
                </a:solidFill>
                <a:latin typeface="+mn-lt"/>
              </a:rPr>
              <a:t>-1</a:t>
            </a:r>
            <a:r>
              <a:rPr lang="en-US" sz="2000" b="1" dirty="0">
                <a:solidFill>
                  <a:schemeClr val="tx1">
                    <a:lumMod val="60000"/>
                    <a:lumOff val="40000"/>
                  </a:schemeClr>
                </a:solidFill>
                <a:latin typeface="+mn-lt"/>
              </a:rPr>
              <a:t>, ~65 pb</a:t>
            </a:r>
            <a:r>
              <a:rPr lang="en-US" sz="2000" b="1" baseline="30000" dirty="0">
                <a:solidFill>
                  <a:schemeClr val="tx1">
                    <a:lumMod val="60000"/>
                    <a:lumOff val="40000"/>
                  </a:schemeClr>
                </a:solidFill>
                <a:latin typeface="+mn-lt"/>
              </a:rPr>
              <a:t>-1</a:t>
            </a:r>
            <a:r>
              <a:rPr lang="en-US" sz="2000" b="1" dirty="0">
                <a:solidFill>
                  <a:schemeClr val="tx1">
                    <a:lumMod val="60000"/>
                    <a:lumOff val="40000"/>
                  </a:schemeClr>
                </a:solidFill>
                <a:latin typeface="+mn-lt"/>
              </a:rPr>
              <a:t> </a:t>
            </a:r>
            <a:r>
              <a:rPr lang="en-US" sz="2000" dirty="0">
                <a:latin typeface="+mn-lt"/>
              </a:rPr>
              <a:t>can be in reach in 2025, </a:t>
            </a:r>
            <a:r>
              <a:rPr lang="en-US" sz="2000" u="sng" dirty="0">
                <a:latin typeface="+mn-lt"/>
              </a:rPr>
              <a:t>assuming 2024-like availability</a:t>
            </a:r>
          </a:p>
          <a:p>
            <a:pPr marL="342900" indent="-342900">
              <a:spcBef>
                <a:spcPts val="1800"/>
              </a:spcBef>
              <a:buFont typeface="Arial" panose="020B0604020202020204" pitchFamily="34" charset="0"/>
              <a:buChar char="•"/>
            </a:pPr>
            <a:r>
              <a:rPr lang="en-US" sz="2500" b="1" dirty="0">
                <a:solidFill>
                  <a:schemeClr val="tx1">
                    <a:lumMod val="60000"/>
                    <a:lumOff val="40000"/>
                  </a:schemeClr>
                </a:solidFill>
                <a:latin typeface="+mn-lt"/>
              </a:rPr>
              <a:t>Pushing bunch intensity</a:t>
            </a:r>
            <a:r>
              <a:rPr lang="en-US" sz="2500" b="0" dirty="0">
                <a:latin typeface="+mn-lt"/>
              </a:rPr>
              <a:t> </a:t>
            </a:r>
            <a:r>
              <a:rPr lang="en-US" sz="2500" dirty="0">
                <a:latin typeface="+mn-lt"/>
              </a:rPr>
              <a:t>during Run3 is </a:t>
            </a:r>
            <a:r>
              <a:rPr lang="en-US" sz="2500" b="1" dirty="0">
                <a:latin typeface="+mn-lt"/>
              </a:rPr>
              <a:t>key</a:t>
            </a:r>
            <a:r>
              <a:rPr lang="en-US" sz="2500" dirty="0">
                <a:latin typeface="+mn-lt"/>
              </a:rPr>
              <a:t> </a:t>
            </a:r>
            <a:r>
              <a:rPr lang="en-US" sz="2500" b="1" dirty="0">
                <a:latin typeface="+mn-lt"/>
              </a:rPr>
              <a:t>to unveil potential limitations</a:t>
            </a:r>
            <a:r>
              <a:rPr lang="en-US" sz="2500" dirty="0">
                <a:latin typeface="+mn-lt"/>
              </a:rPr>
              <a:t> before LS3 and prepare the road to High Luminosity LHC</a:t>
            </a:r>
          </a:p>
          <a:p>
            <a:pPr marL="342900" indent="-342900">
              <a:spcBef>
                <a:spcPts val="1800"/>
              </a:spcBef>
              <a:buFont typeface="Arial" panose="020B0604020202020204" pitchFamily="34" charset="0"/>
              <a:buChar char="•"/>
            </a:pPr>
            <a:r>
              <a:rPr lang="en-US" sz="2500" dirty="0">
                <a:latin typeface="+mn-lt"/>
              </a:rPr>
              <a:t>It looks easy, </a:t>
            </a:r>
            <a:r>
              <a:rPr lang="en-GB" sz="2500" dirty="0">
                <a:latin typeface="+mn-lt"/>
              </a:rPr>
              <a:t>but the fact that we can operate the LHC at such a high level is a </a:t>
            </a:r>
            <a:r>
              <a:rPr lang="en-GB" sz="2500" b="1" dirty="0">
                <a:solidFill>
                  <a:schemeClr val="tx1">
                    <a:lumMod val="60000"/>
                    <a:lumOff val="40000"/>
                  </a:schemeClr>
                </a:solidFill>
                <a:latin typeface="+mn-lt"/>
              </a:rPr>
              <a:t>tremendous achievement </a:t>
            </a:r>
            <a:r>
              <a:rPr lang="en-GB" sz="2500" dirty="0">
                <a:latin typeface="+mn-lt"/>
              </a:rPr>
              <a:t>and a true reflection of the </a:t>
            </a:r>
            <a:r>
              <a:rPr lang="en-GB" sz="2500" b="1" dirty="0">
                <a:solidFill>
                  <a:schemeClr val="tx1">
                    <a:lumMod val="60000"/>
                    <a:lumOff val="40000"/>
                  </a:schemeClr>
                </a:solidFill>
                <a:latin typeface="+mn-lt"/>
              </a:rPr>
              <a:t>incredible dedication </a:t>
            </a:r>
            <a:r>
              <a:rPr lang="en-GB" sz="2500" dirty="0">
                <a:latin typeface="+mn-lt"/>
              </a:rPr>
              <a:t>of everyone involved!</a:t>
            </a:r>
          </a:p>
        </p:txBody>
      </p:sp>
      <p:pic>
        <p:nvPicPr>
          <p:cNvPr id="2" name="Picture 1" descr="A yellow post-it note with a red push pin&#10;&#10;AI-generated content may be incorrect.">
            <a:extLst>
              <a:ext uri="{FF2B5EF4-FFF2-40B4-BE49-F238E27FC236}">
                <a16:creationId xmlns:a16="http://schemas.microsoft.com/office/drawing/2014/main" id="{987E9493-D100-AB9C-3234-DFE4D76DE5BA}"/>
              </a:ext>
            </a:extLst>
          </p:cNvPr>
          <p:cNvPicPr>
            <a:picLocks noChangeAspect="1"/>
          </p:cNvPicPr>
          <p:nvPr/>
        </p:nvPicPr>
        <p:blipFill>
          <a:blip r:embed="rId2">
            <a:extLst>
              <a:ext uri="{28A0092B-C50C-407E-A947-70E740481C1C}">
                <a14:useLocalDpi xmlns:a14="http://schemas.microsoft.com/office/drawing/2010/main" val="0"/>
              </a:ext>
            </a:extLst>
          </a:blip>
          <a:srcRect l="17777" t="9786" r="16786"/>
          <a:stretch/>
        </p:blipFill>
        <p:spPr>
          <a:xfrm>
            <a:off x="9936500" y="274638"/>
            <a:ext cx="1997060" cy="2067158"/>
          </a:xfrm>
          <a:prstGeom prst="rect">
            <a:avLst/>
          </a:prstGeom>
        </p:spPr>
      </p:pic>
    </p:spTree>
    <p:extLst>
      <p:ext uri="{BB962C8B-B14F-4D97-AF65-F5344CB8AC3E}">
        <p14:creationId xmlns:p14="http://schemas.microsoft.com/office/powerpoint/2010/main" val="139089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DBAB7-FFC9-F640-2C57-9FF4BFB359F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F856FB6-3D60-B73F-EAA4-5B8148CFDB71}"/>
              </a:ext>
            </a:extLst>
          </p:cNvPr>
          <p:cNvSpPr>
            <a:spLocks noGrp="1"/>
          </p:cNvSpPr>
          <p:nvPr>
            <p:ph type="title"/>
          </p:nvPr>
        </p:nvSpPr>
        <p:spPr>
          <a:xfrm>
            <a:off x="4175750" y="2714735"/>
            <a:ext cx="5640020" cy="714265"/>
          </a:xfrm>
        </p:spPr>
        <p:txBody>
          <a:bodyPr>
            <a:noAutofit/>
          </a:bodyPr>
          <a:lstStyle/>
          <a:p>
            <a:r>
              <a:rPr lang="en-GB" sz="6600" dirty="0"/>
              <a:t>SPARE</a:t>
            </a:r>
          </a:p>
        </p:txBody>
      </p:sp>
    </p:spTree>
    <p:extLst>
      <p:ext uri="{BB962C8B-B14F-4D97-AF65-F5344CB8AC3E}">
        <p14:creationId xmlns:p14="http://schemas.microsoft.com/office/powerpoint/2010/main" val="1728449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CFE99-A9E1-64C1-526D-ACDFE7505F42}"/>
            </a:ext>
          </a:extLst>
        </p:cNvPr>
        <p:cNvGrpSpPr/>
        <p:nvPr/>
      </p:nvGrpSpPr>
      <p:grpSpPr>
        <a:xfrm>
          <a:off x="0" y="0"/>
          <a:ext cx="0" cy="0"/>
          <a:chOff x="0" y="0"/>
          <a:chExt cx="0" cy="0"/>
        </a:xfrm>
      </p:grpSpPr>
      <p:sp>
        <p:nvSpPr>
          <p:cNvPr id="20" name="Title 2">
            <a:extLst>
              <a:ext uri="{FF2B5EF4-FFF2-40B4-BE49-F238E27FC236}">
                <a16:creationId xmlns:a16="http://schemas.microsoft.com/office/drawing/2014/main" id="{8FE59A07-8743-910B-DB78-AEC8E8856954}"/>
              </a:ext>
            </a:extLst>
          </p:cNvPr>
          <p:cNvSpPr>
            <a:spLocks noGrp="1"/>
          </p:cNvSpPr>
          <p:nvPr>
            <p:ph type="title"/>
          </p:nvPr>
        </p:nvSpPr>
        <p:spPr>
          <a:xfrm>
            <a:off x="609600" y="274638"/>
            <a:ext cx="7637079" cy="714265"/>
          </a:xfrm>
        </p:spPr>
        <p:txBody>
          <a:bodyPr>
            <a:normAutofit/>
          </a:bodyPr>
          <a:lstStyle/>
          <a:p>
            <a:r>
              <a:rPr lang="en-GB" dirty="0"/>
              <a:t>2026 draft schedule</a:t>
            </a:r>
          </a:p>
        </p:txBody>
      </p:sp>
      <p:pic>
        <p:nvPicPr>
          <p:cNvPr id="6" name="Picture 5">
            <a:extLst>
              <a:ext uri="{FF2B5EF4-FFF2-40B4-BE49-F238E27FC236}">
                <a16:creationId xmlns:a16="http://schemas.microsoft.com/office/drawing/2014/main" id="{159036FA-843C-F673-1B70-E0A2838D21F6}"/>
              </a:ext>
            </a:extLst>
          </p:cNvPr>
          <p:cNvPicPr>
            <a:picLocks noChangeAspect="1"/>
          </p:cNvPicPr>
          <p:nvPr/>
        </p:nvPicPr>
        <p:blipFill>
          <a:blip r:embed="rId2"/>
          <a:srcRect l="9817" t="11919" r="10190" b="50000"/>
          <a:stretch/>
        </p:blipFill>
        <p:spPr>
          <a:xfrm>
            <a:off x="245018" y="1393535"/>
            <a:ext cx="6385063" cy="4301360"/>
          </a:xfrm>
          <a:prstGeom prst="rect">
            <a:avLst/>
          </a:prstGeom>
        </p:spPr>
      </p:pic>
      <p:pic>
        <p:nvPicPr>
          <p:cNvPr id="7" name="Picture 6">
            <a:extLst>
              <a:ext uri="{FF2B5EF4-FFF2-40B4-BE49-F238E27FC236}">
                <a16:creationId xmlns:a16="http://schemas.microsoft.com/office/drawing/2014/main" id="{326032D9-04C8-C23E-8A3B-665497AD8BED}"/>
              </a:ext>
            </a:extLst>
          </p:cNvPr>
          <p:cNvPicPr>
            <a:picLocks noChangeAspect="1"/>
          </p:cNvPicPr>
          <p:nvPr/>
        </p:nvPicPr>
        <p:blipFill>
          <a:blip r:embed="rId2"/>
          <a:srcRect l="14014" t="78000" r="20208" b="10800"/>
          <a:stretch/>
        </p:blipFill>
        <p:spPr>
          <a:xfrm>
            <a:off x="6909143" y="402537"/>
            <a:ext cx="4867040" cy="1172732"/>
          </a:xfrm>
          <a:prstGeom prst="rect">
            <a:avLst/>
          </a:prstGeom>
        </p:spPr>
      </p:pic>
      <p:pic>
        <p:nvPicPr>
          <p:cNvPr id="8" name="Picture 7">
            <a:extLst>
              <a:ext uri="{FF2B5EF4-FFF2-40B4-BE49-F238E27FC236}">
                <a16:creationId xmlns:a16="http://schemas.microsoft.com/office/drawing/2014/main" id="{3939FB27-A3D7-50D2-AB7B-978644249D7F}"/>
              </a:ext>
            </a:extLst>
          </p:cNvPr>
          <p:cNvPicPr>
            <a:picLocks noChangeAspect="1"/>
          </p:cNvPicPr>
          <p:nvPr/>
        </p:nvPicPr>
        <p:blipFill>
          <a:blip r:embed="rId2"/>
          <a:srcRect l="9262" t="49356" r="8925" b="21523"/>
          <a:stretch/>
        </p:blipFill>
        <p:spPr>
          <a:xfrm>
            <a:off x="6750326" y="2468875"/>
            <a:ext cx="5184675" cy="2611540"/>
          </a:xfrm>
          <a:prstGeom prst="rect">
            <a:avLst/>
          </a:prstGeom>
        </p:spPr>
      </p:pic>
    </p:spTree>
    <p:extLst>
      <p:ext uri="{BB962C8B-B14F-4D97-AF65-F5344CB8AC3E}">
        <p14:creationId xmlns:p14="http://schemas.microsoft.com/office/powerpoint/2010/main" val="13823874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915E1-D265-552B-407E-A746B85A48B7}"/>
            </a:ext>
          </a:extLst>
        </p:cNvPr>
        <p:cNvGrpSpPr/>
        <p:nvPr/>
      </p:nvGrpSpPr>
      <p:grpSpPr>
        <a:xfrm>
          <a:off x="0" y="0"/>
          <a:ext cx="0" cy="0"/>
          <a:chOff x="0" y="0"/>
          <a:chExt cx="0" cy="0"/>
        </a:xfrm>
      </p:grpSpPr>
      <p:sp>
        <p:nvSpPr>
          <p:cNvPr id="20" name="Title 2">
            <a:extLst>
              <a:ext uri="{FF2B5EF4-FFF2-40B4-BE49-F238E27FC236}">
                <a16:creationId xmlns:a16="http://schemas.microsoft.com/office/drawing/2014/main" id="{41A71D28-D033-0877-A45D-1FCBF108FDB9}"/>
              </a:ext>
            </a:extLst>
          </p:cNvPr>
          <p:cNvSpPr>
            <a:spLocks noGrp="1"/>
          </p:cNvSpPr>
          <p:nvPr>
            <p:ph type="title"/>
          </p:nvPr>
        </p:nvSpPr>
        <p:spPr>
          <a:xfrm>
            <a:off x="609600" y="274638"/>
            <a:ext cx="7637079" cy="714265"/>
          </a:xfrm>
        </p:spPr>
        <p:txBody>
          <a:bodyPr>
            <a:normAutofit/>
          </a:bodyPr>
          <a:lstStyle/>
          <a:p>
            <a:r>
              <a:rPr lang="en-GB" dirty="0"/>
              <a:t>Heat-load – the problem</a:t>
            </a:r>
          </a:p>
        </p:txBody>
      </p:sp>
      <p:sp>
        <p:nvSpPr>
          <p:cNvPr id="4" name="Rectangle 3">
            <a:extLst>
              <a:ext uri="{FF2B5EF4-FFF2-40B4-BE49-F238E27FC236}">
                <a16:creationId xmlns:a16="http://schemas.microsoft.com/office/drawing/2014/main" id="{C3F4A256-CCF9-D9B4-830B-564E39BF65E2}"/>
              </a:ext>
            </a:extLst>
          </p:cNvPr>
          <p:cNvSpPr/>
          <p:nvPr/>
        </p:nvSpPr>
        <p:spPr>
          <a:xfrm>
            <a:off x="6267566" y="3314451"/>
            <a:ext cx="1368000" cy="1818645"/>
          </a:xfrm>
          <a:prstGeom prst="rect">
            <a:avLst/>
          </a:prstGeom>
          <a:solidFill>
            <a:schemeClr val="bg2">
              <a:lumMod val="20000"/>
              <a:lumOff val="80000"/>
            </a:schemeClr>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500" b="1" dirty="0">
                <a:solidFill>
                  <a:srgbClr val="303030"/>
                </a:solidFill>
              </a:rPr>
              <a:t>BASE</a:t>
            </a:r>
          </a:p>
          <a:p>
            <a:pPr algn="ctr"/>
            <a:endParaRPr lang="en-US" sz="1500" b="1" dirty="0">
              <a:solidFill>
                <a:srgbClr val="303030"/>
              </a:solidFill>
            </a:endParaRPr>
          </a:p>
          <a:p>
            <a:pPr algn="ctr"/>
            <a:r>
              <a:rPr lang="en-US" sz="1200" dirty="0">
                <a:solidFill>
                  <a:srgbClr val="303030"/>
                </a:solidFill>
              </a:rPr>
              <a:t>(2 K loops, thermal shields, DFB, SAM, RF, etc.)</a:t>
            </a:r>
          </a:p>
        </p:txBody>
      </p:sp>
      <p:sp>
        <p:nvSpPr>
          <p:cNvPr id="5" name="Rectangle 4">
            <a:extLst>
              <a:ext uri="{FF2B5EF4-FFF2-40B4-BE49-F238E27FC236}">
                <a16:creationId xmlns:a16="http://schemas.microsoft.com/office/drawing/2014/main" id="{D15A7408-72EA-9560-7097-9705B4887241}"/>
              </a:ext>
            </a:extLst>
          </p:cNvPr>
          <p:cNvSpPr/>
          <p:nvPr/>
        </p:nvSpPr>
        <p:spPr>
          <a:xfrm>
            <a:off x="6267564" y="1701441"/>
            <a:ext cx="1368000" cy="1380272"/>
          </a:xfrm>
          <a:prstGeom prst="rect">
            <a:avLst/>
          </a:prstGeom>
          <a:solidFill>
            <a:srgbClr val="FF6600"/>
          </a:solidFill>
          <a:effectLst/>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1400" dirty="0"/>
              <a:t>Beam screen*</a:t>
            </a:r>
          </a:p>
          <a:p>
            <a:pPr algn="ctr"/>
            <a:r>
              <a:rPr lang="en-US" sz="1100" dirty="0"/>
              <a:t>170 W/</a:t>
            </a:r>
            <a:r>
              <a:rPr lang="en-US" sz="1100" dirty="0" err="1"/>
              <a:t>hc</a:t>
            </a:r>
            <a:endParaRPr lang="en-US" sz="1100" dirty="0"/>
          </a:p>
        </p:txBody>
      </p:sp>
      <p:sp>
        <p:nvSpPr>
          <p:cNvPr id="7" name="TextBox 6">
            <a:extLst>
              <a:ext uri="{FF2B5EF4-FFF2-40B4-BE49-F238E27FC236}">
                <a16:creationId xmlns:a16="http://schemas.microsoft.com/office/drawing/2014/main" id="{4C4115F8-CA7B-E744-F057-374A60428560}"/>
              </a:ext>
            </a:extLst>
          </p:cNvPr>
          <p:cNvSpPr txBox="1"/>
          <p:nvPr/>
        </p:nvSpPr>
        <p:spPr>
          <a:xfrm>
            <a:off x="6077212" y="5224885"/>
            <a:ext cx="1640619" cy="492443"/>
          </a:xfrm>
          <a:prstGeom prst="rect">
            <a:avLst/>
          </a:prstGeom>
          <a:noFill/>
        </p:spPr>
        <p:txBody>
          <a:bodyPr wrap="square" lIns="0" tIns="0" rIns="0" bIns="0" rtlCol="0">
            <a:spAutoFit/>
          </a:bodyPr>
          <a:lstStyle/>
          <a:p>
            <a:pPr algn="ctr"/>
            <a:r>
              <a:rPr lang="en-US" b="1" dirty="0">
                <a:solidFill>
                  <a:srgbClr val="00B050"/>
                </a:solidFill>
                <a:latin typeface="Bahnschrift" panose="020B0502040204020203" pitchFamily="34" charset="0"/>
              </a:rPr>
              <a:t>LHC</a:t>
            </a:r>
          </a:p>
          <a:p>
            <a:pPr algn="ctr"/>
            <a:r>
              <a:rPr lang="en-US" sz="1400" dirty="0">
                <a:solidFill>
                  <a:srgbClr val="00B050"/>
                </a:solidFill>
                <a:latin typeface="Bahnschrift" panose="020B0502040204020203" pitchFamily="34" charset="0"/>
              </a:rPr>
              <a:t>Today</a:t>
            </a:r>
          </a:p>
        </p:txBody>
      </p:sp>
      <p:sp>
        <p:nvSpPr>
          <p:cNvPr id="8" name="TextBox 7">
            <a:extLst>
              <a:ext uri="{FF2B5EF4-FFF2-40B4-BE49-F238E27FC236}">
                <a16:creationId xmlns:a16="http://schemas.microsoft.com/office/drawing/2014/main" id="{B024939B-F9AD-5B1A-389F-FE40237A003E}"/>
              </a:ext>
            </a:extLst>
          </p:cNvPr>
          <p:cNvSpPr txBox="1"/>
          <p:nvPr/>
        </p:nvSpPr>
        <p:spPr>
          <a:xfrm>
            <a:off x="7884066" y="5252387"/>
            <a:ext cx="1786933" cy="492443"/>
          </a:xfrm>
          <a:prstGeom prst="rect">
            <a:avLst/>
          </a:prstGeom>
          <a:noFill/>
        </p:spPr>
        <p:txBody>
          <a:bodyPr wrap="square" lIns="0" tIns="0" rIns="0" bIns="0" rtlCol="0">
            <a:spAutoFit/>
          </a:bodyPr>
          <a:lstStyle/>
          <a:p>
            <a:pPr algn="ctr"/>
            <a:r>
              <a:rPr lang="en-US" b="1" dirty="0">
                <a:solidFill>
                  <a:srgbClr val="00B050"/>
                </a:solidFill>
                <a:latin typeface="Bahnschrift" panose="020B0502040204020203" pitchFamily="34" charset="0"/>
              </a:rPr>
              <a:t>HL-LHC</a:t>
            </a:r>
          </a:p>
          <a:p>
            <a:pPr algn="ctr"/>
            <a:r>
              <a:rPr lang="en-US" sz="1400" dirty="0">
                <a:solidFill>
                  <a:srgbClr val="00B050"/>
                </a:solidFill>
                <a:latin typeface="Bahnschrift" panose="020B0502040204020203" pitchFamily="34" charset="0"/>
              </a:rPr>
              <a:t>(without BST)</a:t>
            </a:r>
          </a:p>
        </p:txBody>
      </p:sp>
      <p:sp>
        <p:nvSpPr>
          <p:cNvPr id="9" name="Rectangle 8">
            <a:extLst>
              <a:ext uri="{FF2B5EF4-FFF2-40B4-BE49-F238E27FC236}">
                <a16:creationId xmlns:a16="http://schemas.microsoft.com/office/drawing/2014/main" id="{04A4B41C-3AC0-DC3E-E6E7-0E64E0281A7E}"/>
              </a:ext>
            </a:extLst>
          </p:cNvPr>
          <p:cNvSpPr/>
          <p:nvPr/>
        </p:nvSpPr>
        <p:spPr>
          <a:xfrm>
            <a:off x="8107445" y="3335242"/>
            <a:ext cx="1368000" cy="1847766"/>
          </a:xfrm>
          <a:prstGeom prst="rect">
            <a:avLst/>
          </a:prstGeom>
          <a:solidFill>
            <a:schemeClr val="bg2">
              <a:lumMod val="20000"/>
              <a:lumOff val="80000"/>
            </a:schemeClr>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600" b="1" dirty="0">
                <a:solidFill>
                  <a:srgbClr val="303030"/>
                </a:solidFill>
              </a:rPr>
              <a:t>BASE</a:t>
            </a:r>
          </a:p>
          <a:p>
            <a:pPr algn="ctr"/>
            <a:endParaRPr lang="en-US" sz="1600" b="1" dirty="0">
              <a:solidFill>
                <a:srgbClr val="303030"/>
              </a:solidFill>
            </a:endParaRPr>
          </a:p>
          <a:p>
            <a:pPr algn="ctr"/>
            <a:r>
              <a:rPr lang="en-US" sz="1200" dirty="0">
                <a:solidFill>
                  <a:srgbClr val="303030"/>
                </a:solidFill>
              </a:rPr>
              <a:t>(2 K loops, thermal shields, DFB, SAM, RF, etc.)</a:t>
            </a:r>
          </a:p>
        </p:txBody>
      </p:sp>
      <p:sp>
        <p:nvSpPr>
          <p:cNvPr id="10" name="Rectangle 9">
            <a:extLst>
              <a:ext uri="{FF2B5EF4-FFF2-40B4-BE49-F238E27FC236}">
                <a16:creationId xmlns:a16="http://schemas.microsoft.com/office/drawing/2014/main" id="{2EC80507-AAD7-DF10-66F1-2E041F5AF03F}"/>
              </a:ext>
            </a:extLst>
          </p:cNvPr>
          <p:cNvSpPr/>
          <p:nvPr/>
        </p:nvSpPr>
        <p:spPr>
          <a:xfrm>
            <a:off x="8107444" y="587030"/>
            <a:ext cx="1368000" cy="2748210"/>
          </a:xfrm>
          <a:prstGeom prst="rect">
            <a:avLst/>
          </a:prstGeom>
          <a:solidFill>
            <a:srgbClr val="FF66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1400" dirty="0"/>
              <a:t>Beam screen*</a:t>
            </a:r>
          </a:p>
          <a:p>
            <a:pPr algn="ctr"/>
            <a:r>
              <a:rPr lang="en-US" sz="1100" dirty="0"/>
              <a:t>285 W/</a:t>
            </a:r>
            <a:r>
              <a:rPr lang="en-US" sz="1100" dirty="0" err="1"/>
              <a:t>hc</a:t>
            </a:r>
            <a:endParaRPr lang="en-US" sz="1100" dirty="0"/>
          </a:p>
        </p:txBody>
      </p:sp>
      <p:sp>
        <p:nvSpPr>
          <p:cNvPr id="11" name="TextBox 10">
            <a:extLst>
              <a:ext uri="{FF2B5EF4-FFF2-40B4-BE49-F238E27FC236}">
                <a16:creationId xmlns:a16="http://schemas.microsoft.com/office/drawing/2014/main" id="{6D2B02C1-4615-DFBE-021D-532C352A0363}"/>
              </a:ext>
            </a:extLst>
          </p:cNvPr>
          <p:cNvSpPr txBox="1"/>
          <p:nvPr/>
        </p:nvSpPr>
        <p:spPr>
          <a:xfrm>
            <a:off x="9661449" y="5252387"/>
            <a:ext cx="1811251" cy="492443"/>
          </a:xfrm>
          <a:prstGeom prst="rect">
            <a:avLst/>
          </a:prstGeom>
          <a:noFill/>
        </p:spPr>
        <p:txBody>
          <a:bodyPr wrap="square" lIns="0" tIns="0" rIns="0" bIns="0" rtlCol="0">
            <a:spAutoFit/>
          </a:bodyPr>
          <a:lstStyle/>
          <a:p>
            <a:pPr algn="ctr"/>
            <a:r>
              <a:rPr lang="en-US" b="1" dirty="0">
                <a:solidFill>
                  <a:srgbClr val="00B050"/>
                </a:solidFill>
                <a:latin typeface="Bahnschrift" panose="020B0502040204020203" pitchFamily="34" charset="0"/>
              </a:rPr>
              <a:t>HL-LHC</a:t>
            </a:r>
          </a:p>
          <a:p>
            <a:pPr algn="ctr"/>
            <a:r>
              <a:rPr lang="en-US" sz="1400" dirty="0">
                <a:solidFill>
                  <a:srgbClr val="00B050"/>
                </a:solidFill>
                <a:latin typeface="Bahnschrift" panose="020B0502040204020203" pitchFamily="34" charset="0"/>
              </a:rPr>
              <a:t>(with BST)</a:t>
            </a:r>
          </a:p>
        </p:txBody>
      </p:sp>
      <p:sp>
        <p:nvSpPr>
          <p:cNvPr id="12" name="Rectangle 11">
            <a:extLst>
              <a:ext uri="{FF2B5EF4-FFF2-40B4-BE49-F238E27FC236}">
                <a16:creationId xmlns:a16="http://schemas.microsoft.com/office/drawing/2014/main" id="{BEE54452-D8FC-EECF-68D6-48D93B3A4A34}"/>
              </a:ext>
            </a:extLst>
          </p:cNvPr>
          <p:cNvSpPr/>
          <p:nvPr/>
        </p:nvSpPr>
        <p:spPr>
          <a:xfrm>
            <a:off x="9930285" y="3335242"/>
            <a:ext cx="1368000" cy="1847766"/>
          </a:xfrm>
          <a:prstGeom prst="rect">
            <a:avLst/>
          </a:prstGeom>
          <a:solidFill>
            <a:schemeClr val="bg2">
              <a:lumMod val="20000"/>
              <a:lumOff val="80000"/>
            </a:schemeClr>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600" b="1" dirty="0">
                <a:solidFill>
                  <a:srgbClr val="303030"/>
                </a:solidFill>
              </a:rPr>
              <a:t>BASE</a:t>
            </a:r>
          </a:p>
          <a:p>
            <a:pPr algn="ctr"/>
            <a:endParaRPr lang="en-US" sz="1600" b="1" dirty="0">
              <a:solidFill>
                <a:srgbClr val="303030"/>
              </a:solidFill>
            </a:endParaRPr>
          </a:p>
          <a:p>
            <a:pPr algn="ctr"/>
            <a:r>
              <a:rPr lang="en-US" sz="1200" dirty="0">
                <a:solidFill>
                  <a:srgbClr val="303030"/>
                </a:solidFill>
              </a:rPr>
              <a:t>(2 K loops, thermal shields, DFB, SAM, RF, etc.)</a:t>
            </a:r>
          </a:p>
        </p:txBody>
      </p:sp>
      <p:sp>
        <p:nvSpPr>
          <p:cNvPr id="13" name="Rectangle 12">
            <a:extLst>
              <a:ext uri="{FF2B5EF4-FFF2-40B4-BE49-F238E27FC236}">
                <a16:creationId xmlns:a16="http://schemas.microsoft.com/office/drawing/2014/main" id="{F2201E1F-7504-6D82-C318-DE96A6C785E9}"/>
              </a:ext>
            </a:extLst>
          </p:cNvPr>
          <p:cNvSpPr/>
          <p:nvPr/>
        </p:nvSpPr>
        <p:spPr>
          <a:xfrm>
            <a:off x="9930284" y="1787461"/>
            <a:ext cx="1368000" cy="1547781"/>
          </a:xfrm>
          <a:prstGeom prst="rect">
            <a:avLst/>
          </a:prstGeom>
          <a:solidFill>
            <a:srgbClr val="FF66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1400" dirty="0"/>
              <a:t>Beam screen*</a:t>
            </a:r>
          </a:p>
          <a:p>
            <a:pPr algn="ctr"/>
            <a:r>
              <a:rPr lang="en-GB" sz="1100" dirty="0"/>
              <a:t>160 W/</a:t>
            </a:r>
            <a:r>
              <a:rPr lang="en-GB" sz="1100" dirty="0" err="1"/>
              <a:t>hc</a:t>
            </a:r>
            <a:endParaRPr lang="en-GB" sz="1100" dirty="0"/>
          </a:p>
        </p:txBody>
      </p:sp>
      <p:sp>
        <p:nvSpPr>
          <p:cNvPr id="19" name="TextBox 18">
            <a:extLst>
              <a:ext uri="{FF2B5EF4-FFF2-40B4-BE49-F238E27FC236}">
                <a16:creationId xmlns:a16="http://schemas.microsoft.com/office/drawing/2014/main" id="{97C3E6B5-1E51-E478-A567-33A1CEAEA71C}"/>
              </a:ext>
            </a:extLst>
          </p:cNvPr>
          <p:cNvSpPr txBox="1"/>
          <p:nvPr/>
        </p:nvSpPr>
        <p:spPr>
          <a:xfrm>
            <a:off x="584885" y="5359040"/>
            <a:ext cx="2293898" cy="369332"/>
          </a:xfrm>
          <a:prstGeom prst="rect">
            <a:avLst/>
          </a:prstGeom>
          <a:noFill/>
        </p:spPr>
        <p:txBody>
          <a:bodyPr wrap="square" lIns="0" tIns="0" rIns="0" bIns="0" rtlCol="0">
            <a:spAutoFit/>
          </a:bodyPr>
          <a:lstStyle/>
          <a:p>
            <a:pPr algn="l"/>
            <a:r>
              <a:rPr lang="en-US" sz="1200" i="1" dirty="0">
                <a:solidFill>
                  <a:schemeClr val="bg1">
                    <a:lumMod val="50000"/>
                  </a:schemeClr>
                </a:solidFill>
              </a:rPr>
              <a:t>NB: The graphics are not scaled, they are only illustrative</a:t>
            </a:r>
            <a:endParaRPr lang="en-GB" sz="1200" i="1" dirty="0">
              <a:solidFill>
                <a:schemeClr val="bg1">
                  <a:lumMod val="50000"/>
                </a:schemeClr>
              </a:solidFill>
            </a:endParaRPr>
          </a:p>
        </p:txBody>
      </p:sp>
      <p:sp>
        <p:nvSpPr>
          <p:cNvPr id="21" name="TextBox 20">
            <a:extLst>
              <a:ext uri="{FF2B5EF4-FFF2-40B4-BE49-F238E27FC236}">
                <a16:creationId xmlns:a16="http://schemas.microsoft.com/office/drawing/2014/main" id="{52C91457-868D-41B9-7DF9-F65C538A73CF}"/>
              </a:ext>
            </a:extLst>
          </p:cNvPr>
          <p:cNvSpPr txBox="1"/>
          <p:nvPr/>
        </p:nvSpPr>
        <p:spPr>
          <a:xfrm>
            <a:off x="299163" y="1124700"/>
            <a:ext cx="2916462" cy="1107996"/>
          </a:xfrm>
          <a:prstGeom prst="rect">
            <a:avLst/>
          </a:prstGeom>
          <a:noFill/>
        </p:spPr>
        <p:txBody>
          <a:bodyPr wrap="square" lIns="0" tIns="0" rIns="0" bIns="0" rtlCol="0">
            <a:spAutoFit/>
          </a:bodyPr>
          <a:lstStyle/>
          <a:p>
            <a:pPr algn="ctr"/>
            <a:r>
              <a:rPr lang="en-US" sz="1600" b="1" i="1" dirty="0">
                <a:solidFill>
                  <a:srgbClr val="00B0F0"/>
                </a:solidFill>
              </a:rPr>
              <a:t>Cryogenic operation margin</a:t>
            </a:r>
          </a:p>
          <a:p>
            <a:pPr algn="ctr"/>
            <a:r>
              <a:rPr lang="en-US" sz="1400" i="1" dirty="0">
                <a:solidFill>
                  <a:srgbClr val="00B0F0"/>
                </a:solidFill>
                <a:sym typeface="Wingdings" panose="05000000000000000000" pitchFamily="2" charset="2"/>
              </a:rPr>
              <a:t>for daily operation</a:t>
            </a:r>
          </a:p>
          <a:p>
            <a:pPr algn="ctr"/>
            <a:r>
              <a:rPr lang="en-US" sz="1400" i="1" dirty="0">
                <a:solidFill>
                  <a:srgbClr val="00B0F0"/>
                </a:solidFill>
                <a:sym typeface="Wingdings" panose="05000000000000000000" pitchFamily="2" charset="2"/>
              </a:rPr>
              <a:t>(handle transients during </a:t>
            </a:r>
          </a:p>
          <a:p>
            <a:pPr algn="ctr"/>
            <a:r>
              <a:rPr lang="en-US" sz="1400" i="1" dirty="0">
                <a:solidFill>
                  <a:srgbClr val="00B0F0"/>
                </a:solidFill>
                <a:sym typeface="Wingdings" panose="05000000000000000000" pitchFamily="2" charset="2"/>
              </a:rPr>
              <a:t>injection and magnet ramping)</a:t>
            </a:r>
          </a:p>
          <a:p>
            <a:pPr algn="ctr"/>
            <a:r>
              <a:rPr lang="en-US" sz="1400" i="1" dirty="0">
                <a:solidFill>
                  <a:srgbClr val="00B0F0"/>
                </a:solidFill>
                <a:sym typeface="Wingdings" panose="05000000000000000000" pitchFamily="2" charset="2"/>
              </a:rPr>
              <a:t>+ facing disturbances</a:t>
            </a:r>
            <a:endParaRPr lang="en-GB" sz="1400" i="1" dirty="0">
              <a:solidFill>
                <a:srgbClr val="00B0F0"/>
              </a:solidFill>
            </a:endParaRPr>
          </a:p>
        </p:txBody>
      </p:sp>
      <p:sp>
        <p:nvSpPr>
          <p:cNvPr id="22" name="Rectangle 21">
            <a:extLst>
              <a:ext uri="{FF2B5EF4-FFF2-40B4-BE49-F238E27FC236}">
                <a16:creationId xmlns:a16="http://schemas.microsoft.com/office/drawing/2014/main" id="{2D990DBF-20D6-E64C-6F73-F144379A7BE7}"/>
              </a:ext>
            </a:extLst>
          </p:cNvPr>
          <p:cNvSpPr/>
          <p:nvPr/>
        </p:nvSpPr>
        <p:spPr>
          <a:xfrm>
            <a:off x="6267566" y="1560344"/>
            <a:ext cx="1368000" cy="123693"/>
          </a:xfrm>
          <a:prstGeom prst="rect">
            <a:avLst/>
          </a:prstGeom>
          <a:solidFill>
            <a:srgbClr val="00B0F0"/>
          </a:solidFill>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000" dirty="0"/>
              <a:t>Operational margin</a:t>
            </a:r>
            <a:endParaRPr lang="en-GB" sz="1000" dirty="0"/>
          </a:p>
        </p:txBody>
      </p:sp>
      <p:sp>
        <p:nvSpPr>
          <p:cNvPr id="23" name="Rectangle 22">
            <a:extLst>
              <a:ext uri="{FF2B5EF4-FFF2-40B4-BE49-F238E27FC236}">
                <a16:creationId xmlns:a16="http://schemas.microsoft.com/office/drawing/2014/main" id="{9E106BC2-F47D-95A6-8D9E-6C71A4549680}"/>
              </a:ext>
            </a:extLst>
          </p:cNvPr>
          <p:cNvSpPr/>
          <p:nvPr/>
        </p:nvSpPr>
        <p:spPr>
          <a:xfrm>
            <a:off x="9930284" y="1556098"/>
            <a:ext cx="1368000" cy="231363"/>
          </a:xfrm>
          <a:prstGeom prst="rect">
            <a:avLst/>
          </a:prstGeom>
          <a:solidFill>
            <a:srgbClr val="00B0F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000" dirty="0"/>
              <a:t>Operational margin</a:t>
            </a:r>
            <a:endParaRPr lang="en-GB" sz="1000" dirty="0"/>
          </a:p>
        </p:txBody>
      </p:sp>
      <p:cxnSp>
        <p:nvCxnSpPr>
          <p:cNvPr id="24" name="Straight Arrow Connector 23">
            <a:extLst>
              <a:ext uri="{FF2B5EF4-FFF2-40B4-BE49-F238E27FC236}">
                <a16:creationId xmlns:a16="http://schemas.microsoft.com/office/drawing/2014/main" id="{D9EF2EED-4C4C-D262-B4B1-3AD97DCA0D43}"/>
              </a:ext>
            </a:extLst>
          </p:cNvPr>
          <p:cNvCxnSpPr>
            <a:cxnSpLocks/>
          </p:cNvCxnSpPr>
          <p:nvPr/>
        </p:nvCxnSpPr>
        <p:spPr>
          <a:xfrm>
            <a:off x="3177220" y="1662370"/>
            <a:ext cx="727096"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70C51BF-8D9E-A305-479B-C098815C631E}"/>
              </a:ext>
            </a:extLst>
          </p:cNvPr>
          <p:cNvSpPr txBox="1"/>
          <p:nvPr/>
        </p:nvSpPr>
        <p:spPr>
          <a:xfrm>
            <a:off x="8562804" y="731658"/>
            <a:ext cx="429458" cy="492443"/>
          </a:xfrm>
          <a:prstGeom prst="rect">
            <a:avLst/>
          </a:prstGeom>
          <a:noFill/>
        </p:spPr>
        <p:txBody>
          <a:bodyPr wrap="square" lIns="0" tIns="0" rIns="0" bIns="0" rtlCol="0">
            <a:spAutoFit/>
          </a:bodyPr>
          <a:lstStyle/>
          <a:p>
            <a:pPr algn="l"/>
            <a:r>
              <a:rPr lang="en-US" sz="3200" dirty="0">
                <a:solidFill>
                  <a:schemeClr val="bg1"/>
                </a:solidFill>
                <a:sym typeface="Wingdings" panose="05000000000000000000" pitchFamily="2" charset="2"/>
              </a:rPr>
              <a:t></a:t>
            </a:r>
            <a:endParaRPr lang="en-GB" sz="3200" dirty="0">
              <a:solidFill>
                <a:schemeClr val="bg1"/>
              </a:solidFill>
            </a:endParaRPr>
          </a:p>
        </p:txBody>
      </p:sp>
      <p:sp>
        <p:nvSpPr>
          <p:cNvPr id="28" name="Rectangle 27">
            <a:extLst>
              <a:ext uri="{FF2B5EF4-FFF2-40B4-BE49-F238E27FC236}">
                <a16:creationId xmlns:a16="http://schemas.microsoft.com/office/drawing/2014/main" id="{FAC83463-C4BA-25D6-D77F-4212F7AB6B1E}"/>
              </a:ext>
            </a:extLst>
          </p:cNvPr>
          <p:cNvSpPr/>
          <p:nvPr/>
        </p:nvSpPr>
        <p:spPr>
          <a:xfrm>
            <a:off x="4357245" y="2699971"/>
            <a:ext cx="1368000" cy="2450437"/>
          </a:xfrm>
          <a:prstGeom prst="rect">
            <a:avLst/>
          </a:prstGeom>
          <a:solidFill>
            <a:schemeClr val="bg2">
              <a:lumMod val="20000"/>
              <a:lumOff val="80000"/>
            </a:schemeClr>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500" b="1" dirty="0">
                <a:solidFill>
                  <a:srgbClr val="303030"/>
                </a:solidFill>
              </a:rPr>
              <a:t>BASE</a:t>
            </a:r>
          </a:p>
          <a:p>
            <a:pPr algn="ctr"/>
            <a:endParaRPr lang="en-US" sz="1500" b="1" dirty="0">
              <a:solidFill>
                <a:srgbClr val="303030"/>
              </a:solidFill>
            </a:endParaRPr>
          </a:p>
          <a:p>
            <a:pPr algn="ctr"/>
            <a:r>
              <a:rPr lang="en-US" sz="1200" dirty="0">
                <a:solidFill>
                  <a:srgbClr val="303030"/>
                </a:solidFill>
              </a:rPr>
              <a:t>(2 K loops, thermal shields, DFB, SAM, RF, etc.)</a:t>
            </a:r>
          </a:p>
        </p:txBody>
      </p:sp>
      <p:sp>
        <p:nvSpPr>
          <p:cNvPr id="29" name="Rectangle 28">
            <a:extLst>
              <a:ext uri="{FF2B5EF4-FFF2-40B4-BE49-F238E27FC236}">
                <a16:creationId xmlns:a16="http://schemas.microsoft.com/office/drawing/2014/main" id="{27627A9F-61C5-2FAF-DB97-57F70C41EB3E}"/>
              </a:ext>
            </a:extLst>
          </p:cNvPr>
          <p:cNvSpPr/>
          <p:nvPr/>
        </p:nvSpPr>
        <p:spPr>
          <a:xfrm>
            <a:off x="4357245" y="1559284"/>
            <a:ext cx="1368000" cy="194756"/>
          </a:xfrm>
          <a:prstGeom prst="rect">
            <a:avLst/>
          </a:prstGeom>
          <a:solidFill>
            <a:srgbClr val="00B0F0"/>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000" dirty="0"/>
              <a:t>Operational margin</a:t>
            </a:r>
            <a:endParaRPr lang="en-GB" sz="1000" dirty="0"/>
          </a:p>
        </p:txBody>
      </p:sp>
      <p:sp>
        <p:nvSpPr>
          <p:cNvPr id="30" name="Rectangle 29">
            <a:extLst>
              <a:ext uri="{FF2B5EF4-FFF2-40B4-BE49-F238E27FC236}">
                <a16:creationId xmlns:a16="http://schemas.microsoft.com/office/drawing/2014/main" id="{7C7EAB15-FDE7-E754-71C7-B755B91CB601}"/>
              </a:ext>
            </a:extLst>
          </p:cNvPr>
          <p:cNvSpPr/>
          <p:nvPr/>
        </p:nvSpPr>
        <p:spPr>
          <a:xfrm>
            <a:off x="4357245" y="1755101"/>
            <a:ext cx="1368000" cy="726108"/>
          </a:xfrm>
          <a:prstGeom prst="rect">
            <a:avLst/>
          </a:prstGeom>
          <a:solidFill>
            <a:srgbClr val="FF6600"/>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1400" dirty="0"/>
              <a:t>Beam screen </a:t>
            </a:r>
          </a:p>
          <a:p>
            <a:pPr algn="ctr"/>
            <a:r>
              <a:rPr lang="en-US" sz="1100" dirty="0"/>
              <a:t>84 W/h</a:t>
            </a:r>
            <a:endParaRPr lang="en-GB" sz="1200" dirty="0"/>
          </a:p>
        </p:txBody>
      </p:sp>
      <p:sp>
        <p:nvSpPr>
          <p:cNvPr id="32" name="TextBox 31">
            <a:extLst>
              <a:ext uri="{FF2B5EF4-FFF2-40B4-BE49-F238E27FC236}">
                <a16:creationId xmlns:a16="http://schemas.microsoft.com/office/drawing/2014/main" id="{1FF8852F-77C7-4880-C2E8-8F209FFE687A}"/>
              </a:ext>
            </a:extLst>
          </p:cNvPr>
          <p:cNvSpPr txBox="1"/>
          <p:nvPr/>
        </p:nvSpPr>
        <p:spPr>
          <a:xfrm>
            <a:off x="4335339" y="5183008"/>
            <a:ext cx="1331553" cy="492443"/>
          </a:xfrm>
          <a:prstGeom prst="rect">
            <a:avLst/>
          </a:prstGeom>
          <a:noFill/>
        </p:spPr>
        <p:txBody>
          <a:bodyPr wrap="square" lIns="0" tIns="0" rIns="0" bIns="0" rtlCol="0">
            <a:spAutoFit/>
          </a:bodyPr>
          <a:lstStyle/>
          <a:p>
            <a:pPr algn="ctr"/>
            <a:r>
              <a:rPr lang="en-US" b="1" dirty="0">
                <a:solidFill>
                  <a:srgbClr val="00B050"/>
                </a:solidFill>
                <a:latin typeface="Bahnschrift" panose="020B0502040204020203" pitchFamily="34" charset="0"/>
              </a:rPr>
              <a:t>LHC</a:t>
            </a:r>
          </a:p>
          <a:p>
            <a:pPr algn="ctr"/>
            <a:r>
              <a:rPr lang="en-US" sz="1400" dirty="0">
                <a:solidFill>
                  <a:srgbClr val="00B050"/>
                </a:solidFill>
                <a:latin typeface="Bahnschrift" panose="020B0502040204020203" pitchFamily="34" charset="0"/>
              </a:rPr>
              <a:t>Design Report</a:t>
            </a:r>
          </a:p>
        </p:txBody>
      </p:sp>
      <p:sp>
        <p:nvSpPr>
          <p:cNvPr id="34" name="TextBox 33">
            <a:extLst>
              <a:ext uri="{FF2B5EF4-FFF2-40B4-BE49-F238E27FC236}">
                <a16:creationId xmlns:a16="http://schemas.microsoft.com/office/drawing/2014/main" id="{BF56A7B5-E1F2-7310-31C0-0C0086016004}"/>
              </a:ext>
            </a:extLst>
          </p:cNvPr>
          <p:cNvSpPr txBox="1"/>
          <p:nvPr/>
        </p:nvSpPr>
        <p:spPr>
          <a:xfrm>
            <a:off x="6487824" y="121551"/>
            <a:ext cx="5637762" cy="184666"/>
          </a:xfrm>
          <a:prstGeom prst="rect">
            <a:avLst/>
          </a:prstGeom>
          <a:noFill/>
        </p:spPr>
        <p:txBody>
          <a:bodyPr wrap="none" lIns="0" tIns="0" rIns="0" bIns="0" rtlCol="0">
            <a:spAutoFit/>
          </a:bodyPr>
          <a:lstStyle/>
          <a:p>
            <a:pPr algn="l"/>
            <a:r>
              <a:rPr lang="en-US" sz="1200" i="1" dirty="0">
                <a:solidFill>
                  <a:schemeClr val="tx2"/>
                </a:solidFill>
              </a:rPr>
              <a:t>*Beam screen values are given as example, as e-cloud varies along the machine</a:t>
            </a:r>
            <a:endParaRPr lang="en-GB" sz="1200" i="1" dirty="0">
              <a:solidFill>
                <a:schemeClr val="tx2"/>
              </a:solidFill>
            </a:endParaRPr>
          </a:p>
        </p:txBody>
      </p:sp>
      <p:sp>
        <p:nvSpPr>
          <p:cNvPr id="37" name="Rectangle 36">
            <a:extLst>
              <a:ext uri="{FF2B5EF4-FFF2-40B4-BE49-F238E27FC236}">
                <a16:creationId xmlns:a16="http://schemas.microsoft.com/office/drawing/2014/main" id="{9A4996DE-CF26-B8C2-CF84-CDFA332ECB90}"/>
              </a:ext>
            </a:extLst>
          </p:cNvPr>
          <p:cNvSpPr/>
          <p:nvPr/>
        </p:nvSpPr>
        <p:spPr>
          <a:xfrm>
            <a:off x="4357245" y="2469541"/>
            <a:ext cx="1368000" cy="235045"/>
          </a:xfrm>
          <a:prstGeom prst="rect">
            <a:avLst/>
          </a:prstGeom>
          <a:solidFill>
            <a:srgbClr val="00CC99"/>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500" dirty="0">
                <a:solidFill>
                  <a:srgbClr val="303030"/>
                </a:solidFill>
              </a:rPr>
              <a:t>Inner Triplet</a:t>
            </a:r>
            <a:endParaRPr lang="en-US" sz="1200" dirty="0">
              <a:solidFill>
                <a:srgbClr val="303030"/>
              </a:solidFill>
            </a:endParaRPr>
          </a:p>
        </p:txBody>
      </p:sp>
      <p:sp>
        <p:nvSpPr>
          <p:cNvPr id="38" name="Rectangle 37">
            <a:extLst>
              <a:ext uri="{FF2B5EF4-FFF2-40B4-BE49-F238E27FC236}">
                <a16:creationId xmlns:a16="http://schemas.microsoft.com/office/drawing/2014/main" id="{B9394E36-5EA2-2BAF-78EC-8FDA3B777251}"/>
              </a:ext>
            </a:extLst>
          </p:cNvPr>
          <p:cNvSpPr/>
          <p:nvPr/>
        </p:nvSpPr>
        <p:spPr>
          <a:xfrm>
            <a:off x="6267566" y="3081713"/>
            <a:ext cx="1368000" cy="235045"/>
          </a:xfrm>
          <a:prstGeom prst="rect">
            <a:avLst/>
          </a:prstGeom>
          <a:solidFill>
            <a:srgbClr val="00CC99"/>
          </a:solidFill>
          <a:ln>
            <a:solidFill>
              <a:schemeClr val="tx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1500" dirty="0">
                <a:solidFill>
                  <a:srgbClr val="303030"/>
                </a:solidFill>
              </a:rPr>
              <a:t>Inner Triplet</a:t>
            </a:r>
            <a:endParaRPr lang="en-US" sz="1200" dirty="0">
              <a:solidFill>
                <a:srgbClr val="303030"/>
              </a:solidFill>
            </a:endParaRPr>
          </a:p>
        </p:txBody>
      </p:sp>
      <p:cxnSp>
        <p:nvCxnSpPr>
          <p:cNvPr id="40" name="Straight Arrow Connector 39">
            <a:extLst>
              <a:ext uri="{FF2B5EF4-FFF2-40B4-BE49-F238E27FC236}">
                <a16:creationId xmlns:a16="http://schemas.microsoft.com/office/drawing/2014/main" id="{2FC982E8-BE09-5D7A-773C-2F4940092E06}"/>
              </a:ext>
            </a:extLst>
          </p:cNvPr>
          <p:cNvCxnSpPr/>
          <p:nvPr/>
        </p:nvCxnSpPr>
        <p:spPr>
          <a:xfrm>
            <a:off x="4153907" y="1484554"/>
            <a:ext cx="0" cy="3648542"/>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D76CB781-D899-6656-FF58-B2E63CB3F174}"/>
              </a:ext>
            </a:extLst>
          </p:cNvPr>
          <p:cNvSpPr txBox="1"/>
          <p:nvPr/>
        </p:nvSpPr>
        <p:spPr>
          <a:xfrm>
            <a:off x="1330445" y="2921168"/>
            <a:ext cx="2001244" cy="1015663"/>
          </a:xfrm>
          <a:prstGeom prst="rect">
            <a:avLst/>
          </a:prstGeom>
          <a:noFill/>
        </p:spPr>
        <p:txBody>
          <a:bodyPr wrap="square" rtlCol="0">
            <a:spAutoFit/>
          </a:bodyPr>
          <a:lstStyle/>
          <a:p>
            <a:pPr algn="ctr"/>
            <a:r>
              <a:rPr lang="en-CH" sz="2000" dirty="0"/>
              <a:t>1 cryoplant capacity</a:t>
            </a:r>
          </a:p>
          <a:p>
            <a:pPr algn="ctr"/>
            <a:r>
              <a:rPr lang="en-CH" sz="2000" dirty="0"/>
              <a:t>~18 kW @4.5 K</a:t>
            </a:r>
          </a:p>
        </p:txBody>
      </p:sp>
      <p:cxnSp>
        <p:nvCxnSpPr>
          <p:cNvPr id="6" name="Straight Connector 5">
            <a:extLst>
              <a:ext uri="{FF2B5EF4-FFF2-40B4-BE49-F238E27FC236}">
                <a16:creationId xmlns:a16="http://schemas.microsoft.com/office/drawing/2014/main" id="{B03693C6-EAEF-83EE-4B90-4E090F40BD31}"/>
              </a:ext>
            </a:extLst>
          </p:cNvPr>
          <p:cNvCxnSpPr>
            <a:cxnSpLocks/>
          </p:cNvCxnSpPr>
          <p:nvPr/>
        </p:nvCxnSpPr>
        <p:spPr>
          <a:xfrm>
            <a:off x="4329370" y="1534466"/>
            <a:ext cx="337522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89E59A6-E05E-97F5-6B25-14ACA21F19FA}"/>
              </a:ext>
            </a:extLst>
          </p:cNvPr>
          <p:cNvCxnSpPr>
            <a:cxnSpLocks/>
          </p:cNvCxnSpPr>
          <p:nvPr/>
        </p:nvCxnSpPr>
        <p:spPr>
          <a:xfrm>
            <a:off x="7883426" y="1532068"/>
            <a:ext cx="3589274" cy="24028"/>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02550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E9661-9A29-5510-2B04-D9EF41439845}"/>
            </a:ext>
          </a:extLst>
        </p:cNvPr>
        <p:cNvGrpSpPr/>
        <p:nvPr/>
      </p:nvGrpSpPr>
      <p:grpSpPr>
        <a:xfrm>
          <a:off x="0" y="0"/>
          <a:ext cx="0" cy="0"/>
          <a:chOff x="0" y="0"/>
          <a:chExt cx="0" cy="0"/>
        </a:xfrm>
      </p:grpSpPr>
      <p:sp>
        <p:nvSpPr>
          <p:cNvPr id="20" name="Title 2">
            <a:extLst>
              <a:ext uri="{FF2B5EF4-FFF2-40B4-BE49-F238E27FC236}">
                <a16:creationId xmlns:a16="http://schemas.microsoft.com/office/drawing/2014/main" id="{7DE9392B-6BF1-DD46-7298-2D9758152AB9}"/>
              </a:ext>
            </a:extLst>
          </p:cNvPr>
          <p:cNvSpPr>
            <a:spLocks noGrp="1"/>
          </p:cNvSpPr>
          <p:nvPr>
            <p:ph type="title"/>
          </p:nvPr>
        </p:nvSpPr>
        <p:spPr>
          <a:xfrm>
            <a:off x="609600" y="274638"/>
            <a:ext cx="7637079" cy="714265"/>
          </a:xfrm>
        </p:spPr>
        <p:txBody>
          <a:bodyPr>
            <a:normAutofit/>
          </a:bodyPr>
          <a:lstStyle/>
          <a:p>
            <a:r>
              <a:rPr lang="en-GB" dirty="0"/>
              <a:t>HL-LHC operation</a:t>
            </a:r>
          </a:p>
        </p:txBody>
      </p:sp>
      <p:pic>
        <p:nvPicPr>
          <p:cNvPr id="4" name="Google Shape;243;p40">
            <a:extLst>
              <a:ext uri="{FF2B5EF4-FFF2-40B4-BE49-F238E27FC236}">
                <a16:creationId xmlns:a16="http://schemas.microsoft.com/office/drawing/2014/main" id="{855959B4-F9E1-D6C8-66B6-9AB6D15E1352}"/>
              </a:ext>
            </a:extLst>
          </p:cNvPr>
          <p:cNvPicPr preferRelativeResize="0"/>
          <p:nvPr/>
        </p:nvPicPr>
        <p:blipFill>
          <a:blip r:embed="rId2">
            <a:alphaModFix/>
          </a:blip>
          <a:srcRect r="11004"/>
          <a:stretch/>
        </p:blipFill>
        <p:spPr>
          <a:xfrm>
            <a:off x="181631" y="1577843"/>
            <a:ext cx="5530320" cy="3059803"/>
          </a:xfrm>
          <a:prstGeom prst="rect">
            <a:avLst/>
          </a:prstGeom>
          <a:noFill/>
          <a:ln>
            <a:noFill/>
          </a:ln>
        </p:spPr>
      </p:pic>
      <p:sp>
        <p:nvSpPr>
          <p:cNvPr id="9" name="Google Shape;325;p46">
            <a:extLst>
              <a:ext uri="{FF2B5EF4-FFF2-40B4-BE49-F238E27FC236}">
                <a16:creationId xmlns:a16="http://schemas.microsoft.com/office/drawing/2014/main" id="{40EF2C6A-D50C-E204-1920-BB03C0756708}"/>
              </a:ext>
            </a:extLst>
          </p:cNvPr>
          <p:cNvSpPr txBox="1"/>
          <p:nvPr/>
        </p:nvSpPr>
        <p:spPr>
          <a:xfrm>
            <a:off x="268763" y="4819153"/>
            <a:ext cx="5952775" cy="52319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2200" b="1" dirty="0">
                <a:solidFill>
                  <a:schemeClr val="tx1">
                    <a:lumMod val="60000"/>
                    <a:lumOff val="40000"/>
                  </a:schemeClr>
                </a:solidFill>
                <a:latin typeface="+mn-lt"/>
              </a:rPr>
              <a:t>Recent update</a:t>
            </a:r>
            <a:r>
              <a:rPr lang="en" sz="2200" dirty="0">
                <a:solidFill>
                  <a:schemeClr val="dk2"/>
                </a:solidFill>
                <a:latin typeface="+mn-lt"/>
              </a:rPr>
              <a:t>: IONS operation in 2031-2041</a:t>
            </a:r>
            <a:endParaRPr sz="2200" dirty="0">
              <a:solidFill>
                <a:schemeClr val="dk2"/>
              </a:solidFill>
              <a:latin typeface="+mn-lt"/>
            </a:endParaRPr>
          </a:p>
        </p:txBody>
      </p:sp>
      <p:pic>
        <p:nvPicPr>
          <p:cNvPr id="10" name="Picture 9">
            <a:extLst>
              <a:ext uri="{FF2B5EF4-FFF2-40B4-BE49-F238E27FC236}">
                <a16:creationId xmlns:a16="http://schemas.microsoft.com/office/drawing/2014/main" id="{A50B0262-5E6A-67BF-4A24-AA28DA622D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2844" y="501365"/>
            <a:ext cx="5212758" cy="5212758"/>
          </a:xfrm>
          <a:prstGeom prst="rect">
            <a:avLst/>
          </a:prstGeom>
        </p:spPr>
      </p:pic>
      <p:pic>
        <p:nvPicPr>
          <p:cNvPr id="3" name="Google Shape;243;p40">
            <a:extLst>
              <a:ext uri="{FF2B5EF4-FFF2-40B4-BE49-F238E27FC236}">
                <a16:creationId xmlns:a16="http://schemas.microsoft.com/office/drawing/2014/main" id="{8159B3DD-4D53-BC02-C92A-9EE14A6E73F4}"/>
              </a:ext>
            </a:extLst>
          </p:cNvPr>
          <p:cNvPicPr preferRelativeResize="0"/>
          <p:nvPr/>
        </p:nvPicPr>
        <p:blipFill>
          <a:blip r:embed="rId2">
            <a:alphaModFix/>
          </a:blip>
          <a:srcRect l="92705" r="-740"/>
          <a:stretch/>
        </p:blipFill>
        <p:spPr>
          <a:xfrm>
            <a:off x="5722273" y="1585292"/>
            <a:ext cx="499265" cy="3059803"/>
          </a:xfrm>
          <a:prstGeom prst="rect">
            <a:avLst/>
          </a:prstGeom>
          <a:noFill/>
          <a:ln>
            <a:noFill/>
          </a:ln>
        </p:spPr>
      </p:pic>
      <p:sp>
        <p:nvSpPr>
          <p:cNvPr id="5" name="Oval 4">
            <a:extLst>
              <a:ext uri="{FF2B5EF4-FFF2-40B4-BE49-F238E27FC236}">
                <a16:creationId xmlns:a16="http://schemas.microsoft.com/office/drawing/2014/main" id="{CC675D30-57E6-C592-57BB-D5C1AE1F61B2}"/>
              </a:ext>
            </a:extLst>
          </p:cNvPr>
          <p:cNvSpPr/>
          <p:nvPr/>
        </p:nvSpPr>
        <p:spPr>
          <a:xfrm>
            <a:off x="9898095" y="3236975"/>
            <a:ext cx="614480" cy="576075"/>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021192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F2CA4-01EE-44C5-5386-E0C16CAB325A}"/>
            </a:ext>
          </a:extLst>
        </p:cNvPr>
        <p:cNvGrpSpPr/>
        <p:nvPr/>
      </p:nvGrpSpPr>
      <p:grpSpPr>
        <a:xfrm>
          <a:off x="0" y="0"/>
          <a:ext cx="0" cy="0"/>
          <a:chOff x="0" y="0"/>
          <a:chExt cx="0" cy="0"/>
        </a:xfrm>
      </p:grpSpPr>
      <p:grpSp>
        <p:nvGrpSpPr>
          <p:cNvPr id="1116" name="Group 1115">
            <a:extLst>
              <a:ext uri="{FF2B5EF4-FFF2-40B4-BE49-F238E27FC236}">
                <a16:creationId xmlns:a16="http://schemas.microsoft.com/office/drawing/2014/main" id="{34A69B9E-5BF3-9958-0A4E-66576214ECF8}"/>
              </a:ext>
            </a:extLst>
          </p:cNvPr>
          <p:cNvGrpSpPr/>
          <p:nvPr/>
        </p:nvGrpSpPr>
        <p:grpSpPr>
          <a:xfrm>
            <a:off x="109518" y="1221476"/>
            <a:ext cx="1811202" cy="1255533"/>
            <a:chOff x="109518" y="1221476"/>
            <a:chExt cx="1811202" cy="1255533"/>
          </a:xfrm>
        </p:grpSpPr>
        <p:sp>
          <p:nvSpPr>
            <p:cNvPr id="24" name="TextBox 23">
              <a:extLst>
                <a:ext uri="{FF2B5EF4-FFF2-40B4-BE49-F238E27FC236}">
                  <a16:creationId xmlns:a16="http://schemas.microsoft.com/office/drawing/2014/main" id="{A32FE526-654B-712E-0FAC-186482FF78BF}"/>
                </a:ext>
              </a:extLst>
            </p:cNvPr>
            <p:cNvSpPr txBox="1"/>
            <p:nvPr/>
          </p:nvSpPr>
          <p:spPr>
            <a:xfrm>
              <a:off x="158434" y="1221476"/>
              <a:ext cx="1762286" cy="646331"/>
            </a:xfrm>
            <a:prstGeom prst="rect">
              <a:avLst/>
            </a:prstGeom>
            <a:noFill/>
          </p:spPr>
          <p:txBody>
            <a:bodyPr wrap="square" lIns="0" tIns="0" rIns="0" bIns="0" rtlCol="0">
              <a:spAutoFit/>
            </a:bodyPr>
            <a:lstStyle/>
            <a:p>
              <a:r>
                <a:rPr lang="en-GB" sz="1400" dirty="0"/>
                <a:t> </a:t>
              </a:r>
              <a:r>
                <a:rPr lang="en-CH" sz="1400" b="1" dirty="0">
                  <a:latin typeface="+mn-lt"/>
                </a:rPr>
                <a:t>First injection:</a:t>
              </a:r>
              <a:r>
                <a:rPr lang="en-CH" sz="1400" dirty="0">
                  <a:latin typeface="+mn-lt"/>
                </a:rPr>
                <a:t> 8</a:t>
              </a:r>
              <a:r>
                <a:rPr lang="en-CH" sz="1400" baseline="30000" dirty="0">
                  <a:latin typeface="+mn-lt"/>
                </a:rPr>
                <a:t>th</a:t>
              </a:r>
              <a:r>
                <a:rPr lang="en-CH" sz="1400" dirty="0">
                  <a:latin typeface="+mn-lt"/>
                </a:rPr>
                <a:t> March (3 days early)</a:t>
              </a:r>
            </a:p>
            <a:p>
              <a:pPr algn="l"/>
              <a:endParaRPr lang="en-GB" sz="1400" dirty="0"/>
            </a:p>
          </p:txBody>
        </p:sp>
        <p:pic>
          <p:nvPicPr>
            <p:cNvPr id="25" name="Picture 24">
              <a:extLst>
                <a:ext uri="{FF2B5EF4-FFF2-40B4-BE49-F238E27FC236}">
                  <a16:creationId xmlns:a16="http://schemas.microsoft.com/office/drawing/2014/main" id="{03C13AF4-A0B8-D528-4F08-F67C0FD205FA}"/>
                </a:ext>
              </a:extLst>
            </p:cNvPr>
            <p:cNvPicPr>
              <a:picLocks noChangeAspect="1"/>
            </p:cNvPicPr>
            <p:nvPr/>
          </p:nvPicPr>
          <p:blipFill>
            <a:blip r:embed="rId3"/>
            <a:stretch>
              <a:fillRect/>
            </a:stretch>
          </p:blipFill>
          <p:spPr>
            <a:xfrm>
              <a:off x="109518" y="1688183"/>
              <a:ext cx="1811202" cy="788826"/>
            </a:xfrm>
            <a:prstGeom prst="rect">
              <a:avLst/>
            </a:prstGeom>
          </p:spPr>
        </p:pic>
      </p:grpSp>
      <p:grpSp>
        <p:nvGrpSpPr>
          <p:cNvPr id="49" name="Group 48">
            <a:extLst>
              <a:ext uri="{FF2B5EF4-FFF2-40B4-BE49-F238E27FC236}">
                <a16:creationId xmlns:a16="http://schemas.microsoft.com/office/drawing/2014/main" id="{B6CA1835-3619-BC85-5E0C-EF5D0EB7ECE5}"/>
              </a:ext>
            </a:extLst>
          </p:cNvPr>
          <p:cNvGrpSpPr/>
          <p:nvPr/>
        </p:nvGrpSpPr>
        <p:grpSpPr>
          <a:xfrm>
            <a:off x="2325036" y="3889860"/>
            <a:ext cx="2426789" cy="2176294"/>
            <a:chOff x="312470" y="4212537"/>
            <a:chExt cx="2426789" cy="2176294"/>
          </a:xfrm>
        </p:grpSpPr>
        <p:sp>
          <p:nvSpPr>
            <p:cNvPr id="26" name="TextBox 25">
              <a:extLst>
                <a:ext uri="{FF2B5EF4-FFF2-40B4-BE49-F238E27FC236}">
                  <a16:creationId xmlns:a16="http://schemas.microsoft.com/office/drawing/2014/main" id="{9F4A9170-9248-B8BC-CFF7-D6A34221A78C}"/>
                </a:ext>
              </a:extLst>
            </p:cNvPr>
            <p:cNvSpPr txBox="1"/>
            <p:nvPr/>
          </p:nvSpPr>
          <p:spPr>
            <a:xfrm>
              <a:off x="312470" y="4212537"/>
              <a:ext cx="2426789" cy="646331"/>
            </a:xfrm>
            <a:prstGeom prst="rect">
              <a:avLst/>
            </a:prstGeom>
            <a:noFill/>
          </p:spPr>
          <p:txBody>
            <a:bodyPr wrap="square" lIns="0" tIns="0" rIns="0" bIns="0" rtlCol="0">
              <a:spAutoFit/>
            </a:bodyPr>
            <a:lstStyle/>
            <a:p>
              <a:r>
                <a:rPr lang="en-GB" sz="1400" b="1" dirty="0"/>
                <a:t>First Stable Beams @6.8 TeV </a:t>
              </a:r>
              <a:r>
                <a:rPr lang="en-GB" sz="1400" dirty="0"/>
                <a:t>5</a:t>
              </a:r>
              <a:r>
                <a:rPr lang="en-GB" sz="1400" baseline="30000" dirty="0"/>
                <a:t>th</a:t>
              </a:r>
              <a:r>
                <a:rPr lang="en-GB" sz="1400" dirty="0"/>
                <a:t> April (3 days early)</a:t>
              </a:r>
            </a:p>
            <a:p>
              <a:pPr algn="l"/>
              <a:endParaRPr lang="en-GB" sz="1400" dirty="0"/>
            </a:p>
          </p:txBody>
        </p:sp>
        <p:pic>
          <p:nvPicPr>
            <p:cNvPr id="47" name="Picture 46">
              <a:extLst>
                <a:ext uri="{FF2B5EF4-FFF2-40B4-BE49-F238E27FC236}">
                  <a16:creationId xmlns:a16="http://schemas.microsoft.com/office/drawing/2014/main" id="{DECCC20F-2A20-A632-0098-3370E04F27E0}"/>
                </a:ext>
              </a:extLst>
            </p:cNvPr>
            <p:cNvPicPr>
              <a:picLocks noChangeAspect="1"/>
            </p:cNvPicPr>
            <p:nvPr/>
          </p:nvPicPr>
          <p:blipFill>
            <a:blip r:embed="rId4"/>
            <a:stretch>
              <a:fillRect/>
            </a:stretch>
          </p:blipFill>
          <p:spPr>
            <a:xfrm>
              <a:off x="886208" y="4670679"/>
              <a:ext cx="1279313" cy="1071456"/>
            </a:xfrm>
            <a:prstGeom prst="rect">
              <a:avLst/>
            </a:prstGeom>
          </p:spPr>
        </p:pic>
        <p:sp>
          <p:nvSpPr>
            <p:cNvPr id="48" name="TextBox 47">
              <a:extLst>
                <a:ext uri="{FF2B5EF4-FFF2-40B4-BE49-F238E27FC236}">
                  <a16:creationId xmlns:a16="http://schemas.microsoft.com/office/drawing/2014/main" id="{F10A112F-4BC6-59BD-0C14-C5384DB805F4}"/>
                </a:ext>
              </a:extLst>
            </p:cNvPr>
            <p:cNvSpPr txBox="1"/>
            <p:nvPr/>
          </p:nvSpPr>
          <p:spPr>
            <a:xfrm>
              <a:off x="585205" y="5742500"/>
              <a:ext cx="1881319" cy="646331"/>
            </a:xfrm>
            <a:prstGeom prst="rect">
              <a:avLst/>
            </a:prstGeom>
            <a:noFill/>
          </p:spPr>
          <p:txBody>
            <a:bodyPr wrap="square" lIns="0" tIns="0" rIns="0" bIns="0" rtlCol="0">
              <a:spAutoFit/>
            </a:bodyPr>
            <a:lstStyle/>
            <a:p>
              <a:pPr algn="ctr"/>
              <a:r>
                <a:rPr lang="en-GB" sz="1400" dirty="0"/>
                <a:t>LHCb VELO closed for the 1</a:t>
              </a:r>
              <a:r>
                <a:rPr lang="en-GB" sz="1400" baseline="30000" dirty="0"/>
                <a:t>st</a:t>
              </a:r>
              <a:r>
                <a:rPr lang="en-GB" sz="1400" dirty="0"/>
                <a:t> time</a:t>
              </a:r>
            </a:p>
            <a:p>
              <a:pPr algn="ctr"/>
              <a:endParaRPr lang="en-GB" sz="1400" dirty="0"/>
            </a:p>
          </p:txBody>
        </p:sp>
      </p:grpSp>
      <p:grpSp>
        <p:nvGrpSpPr>
          <p:cNvPr id="1120" name="Group 1119">
            <a:extLst>
              <a:ext uri="{FF2B5EF4-FFF2-40B4-BE49-F238E27FC236}">
                <a16:creationId xmlns:a16="http://schemas.microsoft.com/office/drawing/2014/main" id="{B5CB3A96-E193-6E6C-5022-C09B17DFBF3C}"/>
              </a:ext>
            </a:extLst>
          </p:cNvPr>
          <p:cNvGrpSpPr/>
          <p:nvPr/>
        </p:nvGrpSpPr>
        <p:grpSpPr>
          <a:xfrm>
            <a:off x="4801084" y="1619496"/>
            <a:ext cx="1811202" cy="1038786"/>
            <a:chOff x="5431217" y="804235"/>
            <a:chExt cx="1811202" cy="1038786"/>
          </a:xfrm>
        </p:grpSpPr>
        <p:sp>
          <p:nvSpPr>
            <p:cNvPr id="29" name="TextBox 28">
              <a:extLst>
                <a:ext uri="{FF2B5EF4-FFF2-40B4-BE49-F238E27FC236}">
                  <a16:creationId xmlns:a16="http://schemas.microsoft.com/office/drawing/2014/main" id="{FA3EE6F7-6C3D-B473-A565-C2FC0FB3B8F6}"/>
                </a:ext>
              </a:extLst>
            </p:cNvPr>
            <p:cNvSpPr txBox="1"/>
            <p:nvPr/>
          </p:nvSpPr>
          <p:spPr>
            <a:xfrm>
              <a:off x="5431217" y="804235"/>
              <a:ext cx="1811202" cy="430887"/>
            </a:xfrm>
            <a:prstGeom prst="rect">
              <a:avLst/>
            </a:prstGeom>
            <a:noFill/>
          </p:spPr>
          <p:txBody>
            <a:bodyPr wrap="square" lIns="0" tIns="0" rIns="0" bIns="0" rtlCol="0">
              <a:spAutoFit/>
            </a:bodyPr>
            <a:lstStyle/>
            <a:p>
              <a:pPr algn="l"/>
              <a:r>
                <a:rPr lang="en-GB" sz="1400" b="1" dirty="0"/>
                <a:t>1200 bunches </a:t>
              </a:r>
              <a:r>
                <a:rPr lang="en-GB" sz="1400" dirty="0"/>
                <a:t>on 14</a:t>
              </a:r>
              <a:r>
                <a:rPr lang="en-GB" sz="1400" baseline="30000" dirty="0"/>
                <a:t>th</a:t>
              </a:r>
              <a:r>
                <a:rPr lang="en-GB" sz="1400" dirty="0"/>
                <a:t> April (10 days early)</a:t>
              </a:r>
            </a:p>
          </p:txBody>
        </p:sp>
        <p:pic>
          <p:nvPicPr>
            <p:cNvPr id="58" name="Picture 57">
              <a:extLst>
                <a:ext uri="{FF2B5EF4-FFF2-40B4-BE49-F238E27FC236}">
                  <a16:creationId xmlns:a16="http://schemas.microsoft.com/office/drawing/2014/main" id="{488685B5-EC1C-D39E-4002-F29D603AEF6C}"/>
                </a:ext>
              </a:extLst>
            </p:cNvPr>
            <p:cNvPicPr>
              <a:picLocks noChangeAspect="1"/>
            </p:cNvPicPr>
            <p:nvPr/>
          </p:nvPicPr>
          <p:blipFill>
            <a:blip r:embed="rId5"/>
            <a:stretch>
              <a:fillRect/>
            </a:stretch>
          </p:blipFill>
          <p:spPr>
            <a:xfrm>
              <a:off x="5456922" y="1478449"/>
              <a:ext cx="1663682" cy="364572"/>
            </a:xfrm>
            <a:prstGeom prst="rect">
              <a:avLst/>
            </a:prstGeom>
          </p:spPr>
        </p:pic>
      </p:grpSp>
      <p:grpSp>
        <p:nvGrpSpPr>
          <p:cNvPr id="1117" name="Group 1116">
            <a:extLst>
              <a:ext uri="{FF2B5EF4-FFF2-40B4-BE49-F238E27FC236}">
                <a16:creationId xmlns:a16="http://schemas.microsoft.com/office/drawing/2014/main" id="{C4C76BD7-1A8F-A1FA-FBAB-E3F8E9AEDC3C}"/>
              </a:ext>
            </a:extLst>
          </p:cNvPr>
          <p:cNvGrpSpPr/>
          <p:nvPr/>
        </p:nvGrpSpPr>
        <p:grpSpPr>
          <a:xfrm>
            <a:off x="144504" y="3978952"/>
            <a:ext cx="2114361" cy="1879497"/>
            <a:chOff x="283742" y="4404235"/>
            <a:chExt cx="2114361" cy="1879497"/>
          </a:xfrm>
        </p:grpSpPr>
        <p:sp>
          <p:nvSpPr>
            <p:cNvPr id="1026" name="TextBox 1025">
              <a:extLst>
                <a:ext uri="{FF2B5EF4-FFF2-40B4-BE49-F238E27FC236}">
                  <a16:creationId xmlns:a16="http://schemas.microsoft.com/office/drawing/2014/main" id="{3A47A5C8-1BC4-1B27-4746-5A86EE554CB4}"/>
                </a:ext>
              </a:extLst>
            </p:cNvPr>
            <p:cNvSpPr txBox="1"/>
            <p:nvPr/>
          </p:nvSpPr>
          <p:spPr>
            <a:xfrm>
              <a:off x="283742" y="4404235"/>
              <a:ext cx="2114361" cy="430887"/>
            </a:xfrm>
            <a:prstGeom prst="rect">
              <a:avLst/>
            </a:prstGeom>
            <a:noFill/>
          </p:spPr>
          <p:txBody>
            <a:bodyPr wrap="none" lIns="0" tIns="0" rIns="0" bIns="0" rtlCol="0">
              <a:spAutoFit/>
            </a:bodyPr>
            <a:lstStyle/>
            <a:p>
              <a:pPr algn="l"/>
              <a:r>
                <a:rPr lang="en-GB" sz="1400" b="1" dirty="0"/>
                <a:t>Reverse Polarity optics</a:t>
              </a:r>
              <a:r>
                <a:rPr lang="en-GB" sz="1400" dirty="0"/>
                <a:t> </a:t>
              </a:r>
            </a:p>
            <a:p>
              <a:pPr algn="l"/>
              <a:r>
                <a:rPr lang="en-GB" sz="1400" dirty="0"/>
                <a:t>commissioned (~ +1 week)</a:t>
              </a:r>
            </a:p>
          </p:txBody>
        </p:sp>
        <p:pic>
          <p:nvPicPr>
            <p:cNvPr id="1035" name="Picture 1034">
              <a:extLst>
                <a:ext uri="{FF2B5EF4-FFF2-40B4-BE49-F238E27FC236}">
                  <a16:creationId xmlns:a16="http://schemas.microsoft.com/office/drawing/2014/main" id="{4BAEE279-8EA4-4770-EE9D-48B5710DB975}"/>
                </a:ext>
              </a:extLst>
            </p:cNvPr>
            <p:cNvPicPr>
              <a:picLocks noChangeAspect="1"/>
            </p:cNvPicPr>
            <p:nvPr/>
          </p:nvPicPr>
          <p:blipFill rotWithShape="1">
            <a:blip r:embed="rId6">
              <a:extLst>
                <a:ext uri="{28A0092B-C50C-407E-A947-70E740481C1C}">
                  <a14:useLocalDpi xmlns:a14="http://schemas.microsoft.com/office/drawing/2010/main" val="0"/>
                </a:ext>
              </a:extLst>
            </a:blip>
            <a:srcRect l="13483" t="6038" r="9273" b="3526"/>
            <a:stretch/>
          </p:blipFill>
          <p:spPr>
            <a:xfrm>
              <a:off x="461188" y="4861286"/>
              <a:ext cx="1619914" cy="1422446"/>
            </a:xfrm>
            <a:prstGeom prst="rect">
              <a:avLst/>
            </a:prstGeom>
            <a:ln>
              <a:solidFill>
                <a:srgbClr val="FF0000"/>
              </a:solidFill>
            </a:ln>
          </p:spPr>
        </p:pic>
      </p:grpSp>
      <p:grpSp>
        <p:nvGrpSpPr>
          <p:cNvPr id="1121" name="Group 1120">
            <a:extLst>
              <a:ext uri="{FF2B5EF4-FFF2-40B4-BE49-F238E27FC236}">
                <a16:creationId xmlns:a16="http://schemas.microsoft.com/office/drawing/2014/main" id="{3F62508E-06B0-427F-12C8-C261AEC15EB1}"/>
              </a:ext>
            </a:extLst>
          </p:cNvPr>
          <p:cNvGrpSpPr/>
          <p:nvPr/>
        </p:nvGrpSpPr>
        <p:grpSpPr>
          <a:xfrm>
            <a:off x="5014120" y="3980647"/>
            <a:ext cx="2015849" cy="1573335"/>
            <a:chOff x="5490716" y="4487925"/>
            <a:chExt cx="2150647" cy="1573335"/>
          </a:xfrm>
        </p:grpSpPr>
        <p:sp>
          <p:nvSpPr>
            <p:cNvPr id="32" name="TextBox 31">
              <a:extLst>
                <a:ext uri="{FF2B5EF4-FFF2-40B4-BE49-F238E27FC236}">
                  <a16:creationId xmlns:a16="http://schemas.microsoft.com/office/drawing/2014/main" id="{15BAF4EF-62B5-6534-1F2E-D57135169EDB}"/>
                </a:ext>
              </a:extLst>
            </p:cNvPr>
            <p:cNvSpPr txBox="1"/>
            <p:nvPr/>
          </p:nvSpPr>
          <p:spPr>
            <a:xfrm>
              <a:off x="5516816" y="4487925"/>
              <a:ext cx="1798718" cy="646331"/>
            </a:xfrm>
            <a:prstGeom prst="rect">
              <a:avLst/>
            </a:prstGeom>
            <a:noFill/>
          </p:spPr>
          <p:txBody>
            <a:bodyPr wrap="square" lIns="0" tIns="0" rIns="0" bIns="0" rtlCol="0">
              <a:spAutoFit/>
            </a:bodyPr>
            <a:lstStyle/>
            <a:p>
              <a:pPr algn="ctr"/>
              <a:endParaRPr lang="en-GB" sz="1400" b="1" dirty="0"/>
            </a:p>
            <a:p>
              <a:pPr algn="ctr"/>
              <a:r>
                <a:rPr lang="en-GB" sz="1400" b="1" dirty="0"/>
                <a:t>β* limited to 36 cm </a:t>
              </a:r>
              <a:r>
                <a:rPr lang="en-GB" sz="1400" dirty="0"/>
                <a:t>17</a:t>
              </a:r>
              <a:r>
                <a:rPr lang="en-GB" sz="1400" baseline="30000" dirty="0"/>
                <a:t>th</a:t>
              </a:r>
              <a:r>
                <a:rPr lang="en-GB" sz="1400" dirty="0"/>
                <a:t> April</a:t>
              </a:r>
            </a:p>
          </p:txBody>
        </p:sp>
        <p:pic>
          <p:nvPicPr>
            <p:cNvPr id="1050" name="Picture 1049">
              <a:extLst>
                <a:ext uri="{FF2B5EF4-FFF2-40B4-BE49-F238E27FC236}">
                  <a16:creationId xmlns:a16="http://schemas.microsoft.com/office/drawing/2014/main" id="{C9A500AC-3338-844E-36AA-6EFC9C3F880C}"/>
                </a:ext>
              </a:extLst>
            </p:cNvPr>
            <p:cNvPicPr>
              <a:picLocks noChangeAspect="1"/>
            </p:cNvPicPr>
            <p:nvPr/>
          </p:nvPicPr>
          <p:blipFill>
            <a:blip r:embed="rId7"/>
            <a:stretch>
              <a:fillRect/>
            </a:stretch>
          </p:blipFill>
          <p:spPr>
            <a:xfrm>
              <a:off x="5490716" y="5130643"/>
              <a:ext cx="2150647" cy="930617"/>
            </a:xfrm>
            <a:prstGeom prst="rect">
              <a:avLst/>
            </a:prstGeom>
          </p:spPr>
        </p:pic>
      </p:grpSp>
      <p:grpSp>
        <p:nvGrpSpPr>
          <p:cNvPr id="1119" name="Group 1118">
            <a:extLst>
              <a:ext uri="{FF2B5EF4-FFF2-40B4-BE49-F238E27FC236}">
                <a16:creationId xmlns:a16="http://schemas.microsoft.com/office/drawing/2014/main" id="{C192E78D-87FF-9A7E-77F0-05EB973FC6AE}"/>
              </a:ext>
            </a:extLst>
          </p:cNvPr>
          <p:cNvGrpSpPr/>
          <p:nvPr/>
        </p:nvGrpSpPr>
        <p:grpSpPr>
          <a:xfrm>
            <a:off x="2196896" y="1290948"/>
            <a:ext cx="2540246" cy="1822252"/>
            <a:chOff x="2850966" y="870992"/>
            <a:chExt cx="2540246" cy="1822252"/>
          </a:xfrm>
        </p:grpSpPr>
        <p:sp>
          <p:nvSpPr>
            <p:cNvPr id="8" name="TextBox 7">
              <a:extLst>
                <a:ext uri="{FF2B5EF4-FFF2-40B4-BE49-F238E27FC236}">
                  <a16:creationId xmlns:a16="http://schemas.microsoft.com/office/drawing/2014/main" id="{CEDBDA19-DA11-3EB9-8BE8-48F625570221}"/>
                </a:ext>
              </a:extLst>
            </p:cNvPr>
            <p:cNvSpPr txBox="1"/>
            <p:nvPr/>
          </p:nvSpPr>
          <p:spPr>
            <a:xfrm>
              <a:off x="2888924" y="870992"/>
              <a:ext cx="2502288" cy="430887"/>
            </a:xfrm>
            <a:prstGeom prst="rect">
              <a:avLst/>
            </a:prstGeom>
            <a:noFill/>
          </p:spPr>
          <p:txBody>
            <a:bodyPr wrap="none" lIns="0" tIns="0" rIns="0" bIns="0" rtlCol="0">
              <a:spAutoFit/>
            </a:bodyPr>
            <a:lstStyle/>
            <a:p>
              <a:pPr algn="l"/>
              <a:r>
                <a:rPr lang="en-GB" sz="1400" b="1" dirty="0"/>
                <a:t>Bunch length control/target </a:t>
              </a:r>
              <a:endParaRPr lang="en-GB" sz="1400" dirty="0"/>
            </a:p>
            <a:p>
              <a:pPr algn="l"/>
              <a:r>
                <a:rPr lang="en-GB" sz="1400" dirty="0"/>
                <a:t>Limit RF module heating risk</a:t>
              </a:r>
            </a:p>
          </p:txBody>
        </p:sp>
        <p:pic>
          <p:nvPicPr>
            <p:cNvPr id="1058" name="Picture 1057">
              <a:extLst>
                <a:ext uri="{FF2B5EF4-FFF2-40B4-BE49-F238E27FC236}">
                  <a16:creationId xmlns:a16="http://schemas.microsoft.com/office/drawing/2014/main" id="{CD8AE9FD-0716-E99B-86E9-4BE883465DB9}"/>
                </a:ext>
              </a:extLst>
            </p:cNvPr>
            <p:cNvPicPr>
              <a:picLocks noChangeAspect="1"/>
            </p:cNvPicPr>
            <p:nvPr/>
          </p:nvPicPr>
          <p:blipFill>
            <a:blip r:embed="rId8"/>
            <a:stretch>
              <a:fillRect/>
            </a:stretch>
          </p:blipFill>
          <p:spPr>
            <a:xfrm>
              <a:off x="2850966" y="1530296"/>
              <a:ext cx="2387783" cy="1162948"/>
            </a:xfrm>
            <a:prstGeom prst="rect">
              <a:avLst/>
            </a:prstGeom>
          </p:spPr>
        </p:pic>
      </p:grpSp>
      <p:grpSp>
        <p:nvGrpSpPr>
          <p:cNvPr id="1122" name="Group 1121">
            <a:extLst>
              <a:ext uri="{FF2B5EF4-FFF2-40B4-BE49-F238E27FC236}">
                <a16:creationId xmlns:a16="http://schemas.microsoft.com/office/drawing/2014/main" id="{B8FB324F-3AED-D121-DEAC-7BE9FBD03D20}"/>
              </a:ext>
            </a:extLst>
          </p:cNvPr>
          <p:cNvGrpSpPr/>
          <p:nvPr/>
        </p:nvGrpSpPr>
        <p:grpSpPr>
          <a:xfrm>
            <a:off x="5865570" y="273074"/>
            <a:ext cx="1795363" cy="917734"/>
            <a:chOff x="7001600" y="2101740"/>
            <a:chExt cx="1795363" cy="917734"/>
          </a:xfrm>
        </p:grpSpPr>
        <p:sp>
          <p:nvSpPr>
            <p:cNvPr id="7" name="TextBox 6">
              <a:extLst>
                <a:ext uri="{FF2B5EF4-FFF2-40B4-BE49-F238E27FC236}">
                  <a16:creationId xmlns:a16="http://schemas.microsoft.com/office/drawing/2014/main" id="{33F24170-75D6-C120-6C50-41A2774A373B}"/>
                </a:ext>
              </a:extLst>
            </p:cNvPr>
            <p:cNvSpPr txBox="1"/>
            <p:nvPr/>
          </p:nvSpPr>
          <p:spPr>
            <a:xfrm>
              <a:off x="7001600" y="2101740"/>
              <a:ext cx="1795363" cy="430887"/>
            </a:xfrm>
            <a:prstGeom prst="rect">
              <a:avLst/>
            </a:prstGeom>
            <a:noFill/>
          </p:spPr>
          <p:txBody>
            <a:bodyPr wrap="none" lIns="0" tIns="0" rIns="0" bIns="0" rtlCol="0">
              <a:spAutoFit/>
            </a:bodyPr>
            <a:lstStyle/>
            <a:p>
              <a:pPr algn="ctr"/>
              <a:r>
                <a:rPr lang="en-GB" sz="1400" b="1" dirty="0" err="1"/>
                <a:t>VdM</a:t>
              </a:r>
              <a:r>
                <a:rPr lang="en-GB" sz="1400" b="1" dirty="0"/>
                <a:t> &amp; Calibration </a:t>
              </a:r>
            </a:p>
            <a:p>
              <a:pPr algn="ctr"/>
              <a:r>
                <a:rPr lang="en-GB" sz="1400" b="1" dirty="0"/>
                <a:t>Runs</a:t>
              </a:r>
              <a:r>
                <a:rPr lang="en-GB" sz="1400" dirty="0"/>
                <a:t>, 16</a:t>
              </a:r>
              <a:r>
                <a:rPr lang="en-GB" sz="1400" baseline="30000" dirty="0"/>
                <a:t>th</a:t>
              </a:r>
              <a:r>
                <a:rPr lang="en-GB" sz="1400" dirty="0"/>
                <a:t> – 20</a:t>
              </a:r>
              <a:r>
                <a:rPr lang="en-GB" sz="1400" baseline="30000" dirty="0"/>
                <a:t>th</a:t>
              </a:r>
              <a:r>
                <a:rPr lang="en-GB" sz="1400" dirty="0"/>
                <a:t> May </a:t>
              </a:r>
            </a:p>
          </p:txBody>
        </p:sp>
        <p:pic>
          <p:nvPicPr>
            <p:cNvPr id="1072" name="Picture 1071">
              <a:extLst>
                <a:ext uri="{FF2B5EF4-FFF2-40B4-BE49-F238E27FC236}">
                  <a16:creationId xmlns:a16="http://schemas.microsoft.com/office/drawing/2014/main" id="{B24ECD94-1F55-F9B0-25C3-F133D89844CA}"/>
                </a:ext>
              </a:extLst>
            </p:cNvPr>
            <p:cNvPicPr>
              <a:picLocks noChangeAspect="1"/>
            </p:cNvPicPr>
            <p:nvPr/>
          </p:nvPicPr>
          <p:blipFill>
            <a:blip r:embed="rId9"/>
            <a:stretch>
              <a:fillRect/>
            </a:stretch>
          </p:blipFill>
          <p:spPr>
            <a:xfrm>
              <a:off x="7065168" y="2539245"/>
              <a:ext cx="1597685" cy="480229"/>
            </a:xfrm>
            <a:prstGeom prst="rect">
              <a:avLst/>
            </a:prstGeom>
          </p:spPr>
        </p:pic>
      </p:grpSp>
      <p:grpSp>
        <p:nvGrpSpPr>
          <p:cNvPr id="1123" name="Group 1122">
            <a:extLst>
              <a:ext uri="{FF2B5EF4-FFF2-40B4-BE49-F238E27FC236}">
                <a16:creationId xmlns:a16="http://schemas.microsoft.com/office/drawing/2014/main" id="{362F96AE-53CC-51F9-6F6B-DE9B228A89EB}"/>
              </a:ext>
            </a:extLst>
          </p:cNvPr>
          <p:cNvGrpSpPr/>
          <p:nvPr/>
        </p:nvGrpSpPr>
        <p:grpSpPr>
          <a:xfrm>
            <a:off x="6691533" y="1741154"/>
            <a:ext cx="1526919" cy="1504106"/>
            <a:chOff x="8261638" y="4506386"/>
            <a:chExt cx="1526919" cy="1504106"/>
          </a:xfrm>
        </p:grpSpPr>
        <p:sp>
          <p:nvSpPr>
            <p:cNvPr id="31" name="TextBox 30">
              <a:extLst>
                <a:ext uri="{FF2B5EF4-FFF2-40B4-BE49-F238E27FC236}">
                  <a16:creationId xmlns:a16="http://schemas.microsoft.com/office/drawing/2014/main" id="{9535E149-56B8-A68D-55E3-F90539628B71}"/>
                </a:ext>
              </a:extLst>
            </p:cNvPr>
            <p:cNvSpPr txBox="1"/>
            <p:nvPr/>
          </p:nvSpPr>
          <p:spPr>
            <a:xfrm>
              <a:off x="8409917" y="4506386"/>
              <a:ext cx="1115691" cy="430887"/>
            </a:xfrm>
            <a:prstGeom prst="rect">
              <a:avLst/>
            </a:prstGeom>
            <a:noFill/>
          </p:spPr>
          <p:txBody>
            <a:bodyPr wrap="none" lIns="0" tIns="0" rIns="0" bIns="0" rtlCol="0">
              <a:spAutoFit/>
            </a:bodyPr>
            <a:lstStyle/>
            <a:p>
              <a:pPr algn="ctr"/>
              <a:r>
                <a:rPr lang="en-GB" sz="1400" b="1" dirty="0"/>
                <a:t>BCMS beams</a:t>
              </a:r>
            </a:p>
            <a:p>
              <a:pPr algn="ctr"/>
              <a:r>
                <a:rPr lang="en-GB" sz="1400" dirty="0"/>
                <a:t>May</a:t>
              </a:r>
            </a:p>
          </p:txBody>
        </p:sp>
        <p:pic>
          <p:nvPicPr>
            <p:cNvPr id="1081" name="Picture 1080">
              <a:extLst>
                <a:ext uri="{FF2B5EF4-FFF2-40B4-BE49-F238E27FC236}">
                  <a16:creationId xmlns:a16="http://schemas.microsoft.com/office/drawing/2014/main" id="{8EC286AE-733D-8221-9F3B-F8F894F64243}"/>
                </a:ext>
              </a:extLst>
            </p:cNvPr>
            <p:cNvPicPr>
              <a:picLocks noChangeAspect="1"/>
            </p:cNvPicPr>
            <p:nvPr/>
          </p:nvPicPr>
          <p:blipFill>
            <a:blip r:embed="rId10"/>
            <a:stretch>
              <a:fillRect/>
            </a:stretch>
          </p:blipFill>
          <p:spPr>
            <a:xfrm>
              <a:off x="8261638" y="4952514"/>
              <a:ext cx="1526919" cy="1057978"/>
            </a:xfrm>
            <a:prstGeom prst="rect">
              <a:avLst/>
            </a:prstGeom>
          </p:spPr>
        </p:pic>
      </p:grpSp>
      <p:grpSp>
        <p:nvGrpSpPr>
          <p:cNvPr id="1126" name="Group 1125">
            <a:extLst>
              <a:ext uri="{FF2B5EF4-FFF2-40B4-BE49-F238E27FC236}">
                <a16:creationId xmlns:a16="http://schemas.microsoft.com/office/drawing/2014/main" id="{1C58CDE4-7714-BDED-5A81-BA7A6517ABA8}"/>
              </a:ext>
            </a:extLst>
          </p:cNvPr>
          <p:cNvGrpSpPr/>
          <p:nvPr/>
        </p:nvGrpSpPr>
        <p:grpSpPr>
          <a:xfrm>
            <a:off x="7386611" y="4017573"/>
            <a:ext cx="1663681" cy="1766821"/>
            <a:chOff x="8687352" y="916261"/>
            <a:chExt cx="1663681" cy="1766821"/>
          </a:xfrm>
        </p:grpSpPr>
        <p:sp>
          <p:nvSpPr>
            <p:cNvPr id="10" name="TextBox 9">
              <a:extLst>
                <a:ext uri="{FF2B5EF4-FFF2-40B4-BE49-F238E27FC236}">
                  <a16:creationId xmlns:a16="http://schemas.microsoft.com/office/drawing/2014/main" id="{66D7A7DC-CF4E-6FB3-57E2-965D8A517CAB}"/>
                </a:ext>
              </a:extLst>
            </p:cNvPr>
            <p:cNvSpPr txBox="1"/>
            <p:nvPr/>
          </p:nvSpPr>
          <p:spPr>
            <a:xfrm>
              <a:off x="8706195" y="916261"/>
              <a:ext cx="1513834" cy="430887"/>
            </a:xfrm>
            <a:prstGeom prst="rect">
              <a:avLst/>
            </a:prstGeom>
            <a:noFill/>
          </p:spPr>
          <p:txBody>
            <a:bodyPr wrap="square" lIns="0" tIns="0" rIns="0" bIns="0" rtlCol="0">
              <a:spAutoFit/>
            </a:bodyPr>
            <a:lstStyle/>
            <a:p>
              <a:pPr algn="ctr"/>
              <a:r>
                <a:rPr lang="en-GB" sz="1400" b="1" dirty="0"/>
                <a:t>β* back to 30 cm </a:t>
              </a:r>
              <a:r>
                <a:rPr lang="en-GB" sz="1400" dirty="0"/>
                <a:t>17</a:t>
              </a:r>
              <a:r>
                <a:rPr lang="en-GB" sz="1400" baseline="30000" dirty="0"/>
                <a:t>th</a:t>
              </a:r>
              <a:r>
                <a:rPr lang="en-GB" sz="1400" dirty="0"/>
                <a:t> June</a:t>
              </a:r>
            </a:p>
          </p:txBody>
        </p:sp>
        <p:pic>
          <p:nvPicPr>
            <p:cNvPr id="1097" name="Picture 2" descr="Fig. 1. An illustration of multi-stage cleaning in the transverse beam planes. Primary collimators intercept the protons that are lost from the beam core. The leakage from this single-stage cleaning would be well above the quench limit of superconducting magnets. Secondary collimators and absorbers are used in insertion regions IR3 and IR7 to intercept halo protons and hadronic showers produced by beam particles interacting with the collimator jaws during the multi-turn process. Additional tertiary collimators ensure further protection close to the experiments.">
              <a:extLst>
                <a:ext uri="{FF2B5EF4-FFF2-40B4-BE49-F238E27FC236}">
                  <a16:creationId xmlns:a16="http://schemas.microsoft.com/office/drawing/2014/main" id="{E4E4C518-458C-416C-7274-305ED2E0AD8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87352" y="1466218"/>
              <a:ext cx="1663681" cy="1216864"/>
            </a:xfrm>
            <a:prstGeom prst="rect">
              <a:avLst/>
            </a:prstGeom>
            <a:noFill/>
            <a:extLst>
              <a:ext uri="{909E8E84-426E-40DD-AFC4-6F175D3DCCD1}">
                <a14:hiddenFill xmlns:a14="http://schemas.microsoft.com/office/drawing/2010/main">
                  <a:solidFill>
                    <a:srgbClr val="FFFFFF"/>
                  </a:solidFill>
                </a14:hiddenFill>
              </a:ext>
            </a:extLst>
          </p:spPr>
        </p:pic>
      </p:grpSp>
      <p:sp>
        <p:nvSpPr>
          <p:cNvPr id="42" name="Title 2">
            <a:extLst>
              <a:ext uri="{FF2B5EF4-FFF2-40B4-BE49-F238E27FC236}">
                <a16:creationId xmlns:a16="http://schemas.microsoft.com/office/drawing/2014/main" id="{D5563804-7954-9B57-717B-136EF1936D11}"/>
              </a:ext>
            </a:extLst>
          </p:cNvPr>
          <p:cNvSpPr>
            <a:spLocks noGrp="1"/>
          </p:cNvSpPr>
          <p:nvPr>
            <p:ph type="title"/>
          </p:nvPr>
        </p:nvSpPr>
        <p:spPr>
          <a:xfrm>
            <a:off x="609601" y="274638"/>
            <a:ext cx="7944319" cy="714265"/>
          </a:xfrm>
          <a:noFill/>
        </p:spPr>
        <p:txBody>
          <a:bodyPr>
            <a:normAutofit/>
          </a:bodyPr>
          <a:lstStyle/>
          <a:p>
            <a:r>
              <a:rPr lang="en-GB" dirty="0"/>
              <a:t>LHC in 2024</a:t>
            </a:r>
          </a:p>
        </p:txBody>
      </p:sp>
      <p:pic>
        <p:nvPicPr>
          <p:cNvPr id="44" name="Picture 43" descr="A green and gold bottle of champagne&#10;&#10;Description automatically generated">
            <a:extLst>
              <a:ext uri="{FF2B5EF4-FFF2-40B4-BE49-F238E27FC236}">
                <a16:creationId xmlns:a16="http://schemas.microsoft.com/office/drawing/2014/main" id="{CC677C9F-107E-E9B5-922E-F9B0DC76E8C9}"/>
              </a:ext>
            </a:extLst>
          </p:cNvPr>
          <p:cNvPicPr>
            <a:picLocks noChangeAspect="1"/>
          </p:cNvPicPr>
          <p:nvPr/>
        </p:nvPicPr>
        <p:blipFill>
          <a:blip r:embed="rId12">
            <a:extLst>
              <a:ext uri="{28A0092B-C50C-407E-A947-70E740481C1C}">
                <a14:useLocalDpi xmlns:a14="http://schemas.microsoft.com/office/drawing/2010/main" val="0"/>
              </a:ext>
            </a:extLst>
          </a:blip>
          <a:srcRect l="7041" r="3634"/>
          <a:stretch/>
        </p:blipFill>
        <p:spPr>
          <a:xfrm>
            <a:off x="8817100" y="2540965"/>
            <a:ext cx="735350" cy="696010"/>
          </a:xfrm>
          <a:prstGeom prst="rect">
            <a:avLst/>
          </a:prstGeom>
        </p:spPr>
      </p:pic>
      <p:sp>
        <p:nvSpPr>
          <p:cNvPr id="45" name="TextBox 44">
            <a:extLst>
              <a:ext uri="{FF2B5EF4-FFF2-40B4-BE49-F238E27FC236}">
                <a16:creationId xmlns:a16="http://schemas.microsoft.com/office/drawing/2014/main" id="{62C0A20E-2873-A6CC-FF4D-5220847EFB22}"/>
              </a:ext>
            </a:extLst>
          </p:cNvPr>
          <p:cNvSpPr txBox="1"/>
          <p:nvPr/>
        </p:nvSpPr>
        <p:spPr>
          <a:xfrm>
            <a:off x="8515515" y="2200040"/>
            <a:ext cx="1526918" cy="215444"/>
          </a:xfrm>
          <a:prstGeom prst="rect">
            <a:avLst/>
          </a:prstGeom>
          <a:noFill/>
        </p:spPr>
        <p:txBody>
          <a:bodyPr wrap="square" lIns="0" tIns="0" rIns="0" bIns="0" rtlCol="0">
            <a:spAutoFit/>
          </a:bodyPr>
          <a:lstStyle/>
          <a:p>
            <a:pPr algn="l"/>
            <a:r>
              <a:rPr lang="en-GB" sz="1400" b="1" dirty="0"/>
              <a:t>Beyond 110 fb</a:t>
            </a:r>
            <a:r>
              <a:rPr lang="en-GB" sz="1400" b="1" baseline="30000" dirty="0"/>
              <a:t>-1</a:t>
            </a:r>
            <a:endParaRPr lang="en-GB" sz="1400" baseline="30000" dirty="0"/>
          </a:p>
        </p:txBody>
      </p:sp>
      <p:pic>
        <p:nvPicPr>
          <p:cNvPr id="46" name="Picture 45">
            <a:extLst>
              <a:ext uri="{FF2B5EF4-FFF2-40B4-BE49-F238E27FC236}">
                <a16:creationId xmlns:a16="http://schemas.microsoft.com/office/drawing/2014/main" id="{3B1B84E6-EBCC-1FD5-69F4-C41EE8A6DDE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288570" y="2042963"/>
            <a:ext cx="1817560" cy="175187"/>
          </a:xfrm>
          <a:prstGeom prst="rect">
            <a:avLst/>
          </a:prstGeom>
        </p:spPr>
      </p:pic>
      <p:sp>
        <p:nvSpPr>
          <p:cNvPr id="53" name="TextBox 52">
            <a:extLst>
              <a:ext uri="{FF2B5EF4-FFF2-40B4-BE49-F238E27FC236}">
                <a16:creationId xmlns:a16="http://schemas.microsoft.com/office/drawing/2014/main" id="{A9040B5A-D032-706D-D0F0-D7F929C6EE1E}"/>
              </a:ext>
            </a:extLst>
          </p:cNvPr>
          <p:cNvSpPr txBox="1"/>
          <p:nvPr/>
        </p:nvSpPr>
        <p:spPr>
          <a:xfrm>
            <a:off x="10279889" y="1367750"/>
            <a:ext cx="1817559" cy="584775"/>
          </a:xfrm>
          <a:prstGeom prst="rect">
            <a:avLst/>
          </a:prstGeom>
          <a:noFill/>
        </p:spPr>
        <p:txBody>
          <a:bodyPr wrap="square" lIns="0" tIns="0" rIns="0" bIns="0" rtlCol="0">
            <a:spAutoFit/>
          </a:bodyPr>
          <a:lstStyle/>
          <a:p>
            <a:pPr algn="ctr"/>
            <a:r>
              <a:rPr lang="en-GB" sz="1400" b="1" dirty="0"/>
              <a:t>IONS run</a:t>
            </a:r>
          </a:p>
          <a:p>
            <a:pPr algn="ctr"/>
            <a:r>
              <a:rPr lang="en-GB" sz="1200" dirty="0"/>
              <a:t>(YETS started on 25</a:t>
            </a:r>
            <a:r>
              <a:rPr lang="en-GB" sz="1200" baseline="30000" dirty="0"/>
              <a:t>th</a:t>
            </a:r>
            <a:r>
              <a:rPr lang="en-GB" sz="1200" dirty="0"/>
              <a:t> November)</a:t>
            </a:r>
            <a:endParaRPr lang="en-GB" sz="1200" baseline="30000" dirty="0"/>
          </a:p>
        </p:txBody>
      </p:sp>
      <p:sp>
        <p:nvSpPr>
          <p:cNvPr id="54" name="TextBox 53">
            <a:extLst>
              <a:ext uri="{FF2B5EF4-FFF2-40B4-BE49-F238E27FC236}">
                <a16:creationId xmlns:a16="http://schemas.microsoft.com/office/drawing/2014/main" id="{674AF6DB-31ED-7E50-D592-32C0EE01C715}"/>
              </a:ext>
            </a:extLst>
          </p:cNvPr>
          <p:cNvSpPr txBox="1"/>
          <p:nvPr/>
        </p:nvSpPr>
        <p:spPr>
          <a:xfrm>
            <a:off x="9629260" y="3991536"/>
            <a:ext cx="1608613" cy="615553"/>
          </a:xfrm>
          <a:prstGeom prst="rect">
            <a:avLst/>
          </a:prstGeom>
          <a:noFill/>
        </p:spPr>
        <p:txBody>
          <a:bodyPr wrap="square" lIns="0" tIns="0" rIns="0" bIns="0" rtlCol="0">
            <a:spAutoFit/>
          </a:bodyPr>
          <a:lstStyle/>
          <a:p>
            <a:pPr algn="ctr"/>
            <a:r>
              <a:rPr lang="en-GB" sz="1400" b="1" dirty="0"/>
              <a:t>pp reference run </a:t>
            </a:r>
            <a:r>
              <a:rPr lang="en-GB" sz="1400" dirty="0"/>
              <a:t>28</a:t>
            </a:r>
            <a:r>
              <a:rPr lang="en-GB" sz="1400" baseline="30000" dirty="0"/>
              <a:t>th</a:t>
            </a:r>
            <a:r>
              <a:rPr lang="en-GB" sz="1400" dirty="0"/>
              <a:t> Oct – 2</a:t>
            </a:r>
            <a:r>
              <a:rPr lang="en-GB" sz="1400" baseline="30000" dirty="0"/>
              <a:t>nd</a:t>
            </a:r>
            <a:r>
              <a:rPr lang="en-GB" sz="1400" dirty="0"/>
              <a:t> Nov</a:t>
            </a:r>
          </a:p>
          <a:p>
            <a:pPr algn="ctr"/>
            <a:r>
              <a:rPr lang="en-GB" sz="1200" dirty="0"/>
              <a:t>90% availability</a:t>
            </a:r>
          </a:p>
        </p:txBody>
      </p:sp>
      <p:pic>
        <p:nvPicPr>
          <p:cNvPr id="2" name="Picture 1" descr="A diagram of a program&#10;&#10;Description automatically generated with medium confidence">
            <a:extLst>
              <a:ext uri="{FF2B5EF4-FFF2-40B4-BE49-F238E27FC236}">
                <a16:creationId xmlns:a16="http://schemas.microsoft.com/office/drawing/2014/main" id="{844D32E2-223A-7DF2-5CF1-6F3CF1C36F9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82996" y="4711334"/>
            <a:ext cx="1514354" cy="1084910"/>
          </a:xfrm>
          <a:prstGeom prst="rect">
            <a:avLst/>
          </a:prstGeom>
        </p:spPr>
      </p:pic>
      <p:sp>
        <p:nvSpPr>
          <p:cNvPr id="3" name="TextBox 2">
            <a:extLst>
              <a:ext uri="{FF2B5EF4-FFF2-40B4-BE49-F238E27FC236}">
                <a16:creationId xmlns:a16="http://schemas.microsoft.com/office/drawing/2014/main" id="{5190FA27-0406-C133-7FFA-158CD0FAC370}"/>
              </a:ext>
            </a:extLst>
          </p:cNvPr>
          <p:cNvSpPr txBox="1"/>
          <p:nvPr/>
        </p:nvSpPr>
        <p:spPr>
          <a:xfrm>
            <a:off x="1070811" y="3429000"/>
            <a:ext cx="500458" cy="369332"/>
          </a:xfrm>
          <a:prstGeom prst="rect">
            <a:avLst/>
          </a:prstGeom>
          <a:noFill/>
        </p:spPr>
        <p:txBody>
          <a:bodyPr wrap="none" rtlCol="0">
            <a:spAutoFit/>
          </a:bodyPr>
          <a:lstStyle/>
          <a:p>
            <a:r>
              <a:rPr lang="en-CH" b="1" dirty="0">
                <a:solidFill>
                  <a:schemeClr val="bg1"/>
                </a:solidFill>
              </a:rPr>
              <a:t>Q1</a:t>
            </a:r>
          </a:p>
        </p:txBody>
      </p:sp>
      <p:sp>
        <p:nvSpPr>
          <p:cNvPr id="4" name="TextBox 3">
            <a:extLst>
              <a:ext uri="{FF2B5EF4-FFF2-40B4-BE49-F238E27FC236}">
                <a16:creationId xmlns:a16="http://schemas.microsoft.com/office/drawing/2014/main" id="{F2C0A85E-4E1D-75B0-8BA7-71ECCD11D688}"/>
              </a:ext>
            </a:extLst>
          </p:cNvPr>
          <p:cNvSpPr txBox="1"/>
          <p:nvPr/>
        </p:nvSpPr>
        <p:spPr>
          <a:xfrm>
            <a:off x="10546109" y="3452203"/>
            <a:ext cx="537327" cy="369332"/>
          </a:xfrm>
          <a:prstGeom prst="rect">
            <a:avLst/>
          </a:prstGeom>
          <a:noFill/>
        </p:spPr>
        <p:txBody>
          <a:bodyPr wrap="none" rtlCol="0">
            <a:spAutoFit/>
          </a:bodyPr>
          <a:lstStyle/>
          <a:p>
            <a:r>
              <a:rPr lang="en-CH" b="1" dirty="0">
                <a:solidFill>
                  <a:schemeClr val="bg1"/>
                </a:solidFill>
              </a:rPr>
              <a:t>Q4</a:t>
            </a:r>
          </a:p>
        </p:txBody>
      </p:sp>
      <p:sp>
        <p:nvSpPr>
          <p:cNvPr id="5" name="Rectangle 4">
            <a:extLst>
              <a:ext uri="{FF2B5EF4-FFF2-40B4-BE49-F238E27FC236}">
                <a16:creationId xmlns:a16="http://schemas.microsoft.com/office/drawing/2014/main" id="{0B5D7D31-5B82-5566-C0CF-08E5780B2668}"/>
              </a:ext>
            </a:extLst>
          </p:cNvPr>
          <p:cNvSpPr/>
          <p:nvPr/>
        </p:nvSpPr>
        <p:spPr>
          <a:xfrm>
            <a:off x="195491" y="3470029"/>
            <a:ext cx="11814875"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ABF0F39A-2C79-C17D-F68A-F6FD0095BB63}"/>
              </a:ext>
            </a:extLst>
          </p:cNvPr>
          <p:cNvCxnSpPr>
            <a:cxnSpLocks/>
          </p:cNvCxnSpPr>
          <p:nvPr/>
        </p:nvCxnSpPr>
        <p:spPr>
          <a:xfrm>
            <a:off x="281929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D0F38366-D077-C78B-7530-6D2F9350D1D3}"/>
              </a:ext>
            </a:extLst>
          </p:cNvPr>
          <p:cNvCxnSpPr>
            <a:cxnSpLocks/>
          </p:cNvCxnSpPr>
          <p:nvPr/>
        </p:nvCxnSpPr>
        <p:spPr>
          <a:xfrm>
            <a:off x="4131203"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74D1C182-CAFF-BF49-B2A1-510880D4A179}"/>
              </a:ext>
            </a:extLst>
          </p:cNvPr>
          <p:cNvCxnSpPr>
            <a:cxnSpLocks/>
          </p:cNvCxnSpPr>
          <p:nvPr/>
        </p:nvCxnSpPr>
        <p:spPr>
          <a:xfrm>
            <a:off x="5443107"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A6DB004B-AE27-2F2B-8174-93B557A2F4B6}"/>
              </a:ext>
            </a:extLst>
          </p:cNvPr>
          <p:cNvCxnSpPr>
            <a:cxnSpLocks/>
          </p:cNvCxnSpPr>
          <p:nvPr/>
        </p:nvCxnSpPr>
        <p:spPr>
          <a:xfrm>
            <a:off x="675501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7268013B-4D38-F43A-876F-4797D3A659D7}"/>
              </a:ext>
            </a:extLst>
          </p:cNvPr>
          <p:cNvCxnSpPr>
            <a:cxnSpLocks/>
          </p:cNvCxnSpPr>
          <p:nvPr/>
        </p:nvCxnSpPr>
        <p:spPr>
          <a:xfrm>
            <a:off x="8066915"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C052C0D-2047-ABB2-5756-2D7E7D6C506E}"/>
              </a:ext>
            </a:extLst>
          </p:cNvPr>
          <p:cNvCxnSpPr>
            <a:cxnSpLocks/>
          </p:cNvCxnSpPr>
          <p:nvPr/>
        </p:nvCxnSpPr>
        <p:spPr>
          <a:xfrm>
            <a:off x="9378819"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3069156-DDA4-053E-BDC9-55B036159690}"/>
              </a:ext>
            </a:extLst>
          </p:cNvPr>
          <p:cNvCxnSpPr>
            <a:cxnSpLocks/>
          </p:cNvCxnSpPr>
          <p:nvPr/>
        </p:nvCxnSpPr>
        <p:spPr>
          <a:xfrm>
            <a:off x="195491" y="3470029"/>
            <a:ext cx="0" cy="30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4DE8BC62-543C-1F4C-169A-5E8C2C70D8A8}"/>
              </a:ext>
            </a:extLst>
          </p:cNvPr>
          <p:cNvCxnSpPr>
            <a:cxnSpLocks/>
          </p:cNvCxnSpPr>
          <p:nvPr/>
        </p:nvCxnSpPr>
        <p:spPr>
          <a:xfrm>
            <a:off x="12002631"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AA63185-01C0-AE57-4CED-91D8905F393B}"/>
              </a:ext>
            </a:extLst>
          </p:cNvPr>
          <p:cNvSpPr txBox="1"/>
          <p:nvPr/>
        </p:nvSpPr>
        <p:spPr>
          <a:xfrm>
            <a:off x="424825" y="3451480"/>
            <a:ext cx="755335" cy="323165"/>
          </a:xfrm>
          <a:prstGeom prst="rect">
            <a:avLst/>
          </a:prstGeom>
          <a:noFill/>
        </p:spPr>
        <p:txBody>
          <a:bodyPr wrap="none" rtlCol="0">
            <a:spAutoFit/>
          </a:bodyPr>
          <a:lstStyle/>
          <a:p>
            <a:r>
              <a:rPr lang="en-CH" sz="1500" dirty="0">
                <a:solidFill>
                  <a:schemeClr val="bg1"/>
                </a:solidFill>
              </a:rPr>
              <a:t>March</a:t>
            </a:r>
          </a:p>
        </p:txBody>
      </p:sp>
      <p:sp>
        <p:nvSpPr>
          <p:cNvPr id="20" name="TextBox 19">
            <a:extLst>
              <a:ext uri="{FF2B5EF4-FFF2-40B4-BE49-F238E27FC236}">
                <a16:creationId xmlns:a16="http://schemas.microsoft.com/office/drawing/2014/main" id="{B5F856EC-543B-CDFA-B7CE-F1B0CC2CF888}"/>
              </a:ext>
            </a:extLst>
          </p:cNvPr>
          <p:cNvSpPr txBox="1"/>
          <p:nvPr/>
        </p:nvSpPr>
        <p:spPr>
          <a:xfrm>
            <a:off x="1818827" y="3451480"/>
            <a:ext cx="628698" cy="323165"/>
          </a:xfrm>
          <a:prstGeom prst="rect">
            <a:avLst/>
          </a:prstGeom>
          <a:noFill/>
        </p:spPr>
        <p:txBody>
          <a:bodyPr wrap="none" rtlCol="0">
            <a:spAutoFit/>
          </a:bodyPr>
          <a:lstStyle/>
          <a:p>
            <a:r>
              <a:rPr lang="en-CH" sz="1500" dirty="0">
                <a:solidFill>
                  <a:schemeClr val="bg1"/>
                </a:solidFill>
              </a:rPr>
              <a:t>April</a:t>
            </a:r>
          </a:p>
        </p:txBody>
      </p:sp>
      <p:sp>
        <p:nvSpPr>
          <p:cNvPr id="21" name="TextBox 20">
            <a:extLst>
              <a:ext uri="{FF2B5EF4-FFF2-40B4-BE49-F238E27FC236}">
                <a16:creationId xmlns:a16="http://schemas.microsoft.com/office/drawing/2014/main" id="{9D7049E9-06DF-061C-B173-69EAA2580308}"/>
              </a:ext>
            </a:extLst>
          </p:cNvPr>
          <p:cNvSpPr txBox="1"/>
          <p:nvPr/>
        </p:nvSpPr>
        <p:spPr>
          <a:xfrm>
            <a:off x="3215625" y="3451480"/>
            <a:ext cx="551754" cy="323165"/>
          </a:xfrm>
          <a:prstGeom prst="rect">
            <a:avLst/>
          </a:prstGeom>
          <a:noFill/>
        </p:spPr>
        <p:txBody>
          <a:bodyPr wrap="none" rtlCol="0">
            <a:spAutoFit/>
          </a:bodyPr>
          <a:lstStyle/>
          <a:p>
            <a:r>
              <a:rPr lang="en-CH" sz="1500" dirty="0">
                <a:solidFill>
                  <a:schemeClr val="bg1"/>
                </a:solidFill>
              </a:rPr>
              <a:t>May</a:t>
            </a:r>
          </a:p>
        </p:txBody>
      </p:sp>
      <p:sp>
        <p:nvSpPr>
          <p:cNvPr id="22" name="TextBox 21">
            <a:extLst>
              <a:ext uri="{FF2B5EF4-FFF2-40B4-BE49-F238E27FC236}">
                <a16:creationId xmlns:a16="http://schemas.microsoft.com/office/drawing/2014/main" id="{B8C20ACA-990B-3F30-DEFE-CECC7DB53391}"/>
              </a:ext>
            </a:extLst>
          </p:cNvPr>
          <p:cNvSpPr txBox="1"/>
          <p:nvPr/>
        </p:nvSpPr>
        <p:spPr>
          <a:xfrm>
            <a:off x="4444585" y="3451480"/>
            <a:ext cx="619080" cy="323165"/>
          </a:xfrm>
          <a:prstGeom prst="rect">
            <a:avLst/>
          </a:prstGeom>
          <a:noFill/>
        </p:spPr>
        <p:txBody>
          <a:bodyPr wrap="none" rtlCol="0">
            <a:spAutoFit/>
          </a:bodyPr>
          <a:lstStyle/>
          <a:p>
            <a:r>
              <a:rPr lang="en-CH" sz="1500" dirty="0">
                <a:solidFill>
                  <a:schemeClr val="bg1"/>
                </a:solidFill>
              </a:rPr>
              <a:t>June</a:t>
            </a:r>
          </a:p>
        </p:txBody>
      </p:sp>
      <p:sp>
        <p:nvSpPr>
          <p:cNvPr id="28" name="TextBox 27">
            <a:extLst>
              <a:ext uri="{FF2B5EF4-FFF2-40B4-BE49-F238E27FC236}">
                <a16:creationId xmlns:a16="http://schemas.microsoft.com/office/drawing/2014/main" id="{85D9FBE0-EB64-B7F9-8C3D-19239A6A712C}"/>
              </a:ext>
            </a:extLst>
          </p:cNvPr>
          <p:cNvSpPr txBox="1"/>
          <p:nvPr/>
        </p:nvSpPr>
        <p:spPr>
          <a:xfrm>
            <a:off x="5782167" y="3451480"/>
            <a:ext cx="564578" cy="323165"/>
          </a:xfrm>
          <a:prstGeom prst="rect">
            <a:avLst/>
          </a:prstGeom>
          <a:noFill/>
        </p:spPr>
        <p:txBody>
          <a:bodyPr wrap="none" rtlCol="0">
            <a:spAutoFit/>
          </a:bodyPr>
          <a:lstStyle/>
          <a:p>
            <a:r>
              <a:rPr lang="en-CH" sz="1500" dirty="0">
                <a:solidFill>
                  <a:schemeClr val="bg1"/>
                </a:solidFill>
              </a:rPr>
              <a:t>July</a:t>
            </a:r>
          </a:p>
        </p:txBody>
      </p:sp>
      <p:sp>
        <p:nvSpPr>
          <p:cNvPr id="33" name="TextBox 32">
            <a:extLst>
              <a:ext uri="{FF2B5EF4-FFF2-40B4-BE49-F238E27FC236}">
                <a16:creationId xmlns:a16="http://schemas.microsoft.com/office/drawing/2014/main" id="{A3154658-10ED-8472-67A9-331E50324A0F}"/>
              </a:ext>
            </a:extLst>
          </p:cNvPr>
          <p:cNvSpPr txBox="1"/>
          <p:nvPr/>
        </p:nvSpPr>
        <p:spPr>
          <a:xfrm>
            <a:off x="8137080" y="3451480"/>
            <a:ext cx="1184940" cy="323165"/>
          </a:xfrm>
          <a:prstGeom prst="rect">
            <a:avLst/>
          </a:prstGeom>
          <a:noFill/>
        </p:spPr>
        <p:txBody>
          <a:bodyPr wrap="none" rtlCol="0">
            <a:spAutoFit/>
          </a:bodyPr>
          <a:lstStyle/>
          <a:p>
            <a:r>
              <a:rPr lang="en-CH" sz="1500" dirty="0">
                <a:solidFill>
                  <a:schemeClr val="bg1"/>
                </a:solidFill>
              </a:rPr>
              <a:t>September</a:t>
            </a:r>
          </a:p>
        </p:txBody>
      </p:sp>
      <p:sp>
        <p:nvSpPr>
          <p:cNvPr id="34" name="TextBox 33">
            <a:extLst>
              <a:ext uri="{FF2B5EF4-FFF2-40B4-BE49-F238E27FC236}">
                <a16:creationId xmlns:a16="http://schemas.microsoft.com/office/drawing/2014/main" id="{ACE77B98-1A63-9C98-19B6-129622F37416}"/>
              </a:ext>
            </a:extLst>
          </p:cNvPr>
          <p:cNvSpPr txBox="1"/>
          <p:nvPr/>
        </p:nvSpPr>
        <p:spPr>
          <a:xfrm>
            <a:off x="9590855" y="3451480"/>
            <a:ext cx="942887" cy="323165"/>
          </a:xfrm>
          <a:prstGeom prst="rect">
            <a:avLst/>
          </a:prstGeom>
          <a:noFill/>
        </p:spPr>
        <p:txBody>
          <a:bodyPr wrap="none" rtlCol="0">
            <a:spAutoFit/>
          </a:bodyPr>
          <a:lstStyle/>
          <a:p>
            <a:r>
              <a:rPr lang="en-CH" sz="1500" dirty="0">
                <a:solidFill>
                  <a:schemeClr val="bg1"/>
                </a:solidFill>
              </a:rPr>
              <a:t>October</a:t>
            </a:r>
          </a:p>
        </p:txBody>
      </p:sp>
      <p:cxnSp>
        <p:nvCxnSpPr>
          <p:cNvPr id="38" name="Straight Connector 37">
            <a:extLst>
              <a:ext uri="{FF2B5EF4-FFF2-40B4-BE49-F238E27FC236}">
                <a16:creationId xmlns:a16="http://schemas.microsoft.com/office/drawing/2014/main" id="{F946CB34-4492-E799-F9B8-14695149CAEF}"/>
              </a:ext>
            </a:extLst>
          </p:cNvPr>
          <p:cNvCxnSpPr>
            <a:cxnSpLocks/>
          </p:cNvCxnSpPr>
          <p:nvPr/>
        </p:nvCxnSpPr>
        <p:spPr>
          <a:xfrm flipH="1" flipV="1">
            <a:off x="195491" y="3420225"/>
            <a:ext cx="10197153" cy="5091"/>
          </a:xfrm>
          <a:prstGeom prst="line">
            <a:avLst/>
          </a:prstGeom>
          <a:ln w="19050">
            <a:solidFill>
              <a:srgbClr val="0000FF"/>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DA64F773-2C9D-BDED-E932-72D0EC7DDB8F}"/>
              </a:ext>
            </a:extLst>
          </p:cNvPr>
          <p:cNvSpPr txBox="1"/>
          <p:nvPr/>
        </p:nvSpPr>
        <p:spPr>
          <a:xfrm>
            <a:off x="4401968" y="3152001"/>
            <a:ext cx="849122" cy="276999"/>
          </a:xfrm>
          <a:prstGeom prst="rect">
            <a:avLst/>
          </a:prstGeom>
          <a:noFill/>
        </p:spPr>
        <p:txBody>
          <a:bodyPr wrap="square">
            <a:spAutoFit/>
          </a:bodyPr>
          <a:lstStyle/>
          <a:p>
            <a:r>
              <a:rPr lang="en-GB" sz="1200" b="1" dirty="0">
                <a:solidFill>
                  <a:srgbClr val="0000FF"/>
                </a:solidFill>
              </a:rPr>
              <a:t>pp</a:t>
            </a:r>
            <a:r>
              <a:rPr lang="en-CH" sz="1200" b="1" dirty="0">
                <a:solidFill>
                  <a:srgbClr val="0000FF"/>
                </a:solidFill>
              </a:rPr>
              <a:t> run</a:t>
            </a:r>
            <a:endParaRPr lang="en-CH" sz="1200" dirty="0">
              <a:solidFill>
                <a:srgbClr val="0000FF"/>
              </a:solidFill>
            </a:endParaRPr>
          </a:p>
        </p:txBody>
      </p:sp>
      <p:cxnSp>
        <p:nvCxnSpPr>
          <p:cNvPr id="41" name="Straight Connector 40">
            <a:extLst>
              <a:ext uri="{FF2B5EF4-FFF2-40B4-BE49-F238E27FC236}">
                <a16:creationId xmlns:a16="http://schemas.microsoft.com/office/drawing/2014/main" id="{4A300F03-B704-AAE5-B719-D1EA2FE1714D}"/>
              </a:ext>
            </a:extLst>
          </p:cNvPr>
          <p:cNvCxnSpPr>
            <a:cxnSpLocks/>
          </p:cNvCxnSpPr>
          <p:nvPr/>
        </p:nvCxnSpPr>
        <p:spPr>
          <a:xfrm>
            <a:off x="1507395"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BECA665E-2D45-EDC8-5C7A-7C76EE8947E8}"/>
              </a:ext>
            </a:extLst>
          </p:cNvPr>
          <p:cNvSpPr txBox="1"/>
          <p:nvPr/>
        </p:nvSpPr>
        <p:spPr>
          <a:xfrm>
            <a:off x="7012784" y="3451480"/>
            <a:ext cx="811441" cy="323165"/>
          </a:xfrm>
          <a:prstGeom prst="rect">
            <a:avLst/>
          </a:prstGeom>
          <a:noFill/>
        </p:spPr>
        <p:txBody>
          <a:bodyPr wrap="none" rtlCol="0">
            <a:spAutoFit/>
          </a:bodyPr>
          <a:lstStyle/>
          <a:p>
            <a:r>
              <a:rPr lang="en-CH" sz="1500" dirty="0">
                <a:solidFill>
                  <a:schemeClr val="bg1"/>
                </a:solidFill>
              </a:rPr>
              <a:t>August</a:t>
            </a:r>
          </a:p>
        </p:txBody>
      </p:sp>
      <p:cxnSp>
        <p:nvCxnSpPr>
          <p:cNvPr id="50" name="Straight Connector 49">
            <a:extLst>
              <a:ext uri="{FF2B5EF4-FFF2-40B4-BE49-F238E27FC236}">
                <a16:creationId xmlns:a16="http://schemas.microsoft.com/office/drawing/2014/main" id="{D2140C12-2226-E442-7710-600E7D535B6F}"/>
              </a:ext>
            </a:extLst>
          </p:cNvPr>
          <p:cNvCxnSpPr>
            <a:cxnSpLocks/>
          </p:cNvCxnSpPr>
          <p:nvPr/>
        </p:nvCxnSpPr>
        <p:spPr>
          <a:xfrm flipH="1">
            <a:off x="10833579" y="3420225"/>
            <a:ext cx="1169052" cy="13786"/>
          </a:xfrm>
          <a:prstGeom prst="line">
            <a:avLst/>
          </a:prstGeom>
          <a:ln w="19050">
            <a:solidFill>
              <a:srgbClr val="FFC00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55DCD79-6309-4C16-7E92-AD25A2552152}"/>
              </a:ext>
            </a:extLst>
          </p:cNvPr>
          <p:cNvSpPr txBox="1"/>
          <p:nvPr/>
        </p:nvSpPr>
        <p:spPr>
          <a:xfrm>
            <a:off x="10950539" y="3164967"/>
            <a:ext cx="922047" cy="276999"/>
          </a:xfrm>
          <a:prstGeom prst="rect">
            <a:avLst/>
          </a:prstGeom>
          <a:noFill/>
        </p:spPr>
        <p:txBody>
          <a:bodyPr wrap="none" rtlCol="0">
            <a:spAutoFit/>
          </a:bodyPr>
          <a:lstStyle/>
          <a:p>
            <a:r>
              <a:rPr lang="en-CH" sz="1200" b="1" dirty="0">
                <a:solidFill>
                  <a:srgbClr val="FFC000"/>
                </a:solidFill>
              </a:rPr>
              <a:t>IONS run</a:t>
            </a:r>
          </a:p>
        </p:txBody>
      </p:sp>
      <p:cxnSp>
        <p:nvCxnSpPr>
          <p:cNvPr id="55" name="Straight Connector 54">
            <a:extLst>
              <a:ext uri="{FF2B5EF4-FFF2-40B4-BE49-F238E27FC236}">
                <a16:creationId xmlns:a16="http://schemas.microsoft.com/office/drawing/2014/main" id="{E480F623-C5C0-F1BC-5E4E-5BA88D7B42C9}"/>
              </a:ext>
            </a:extLst>
          </p:cNvPr>
          <p:cNvCxnSpPr>
            <a:cxnSpLocks/>
          </p:cNvCxnSpPr>
          <p:nvPr/>
        </p:nvCxnSpPr>
        <p:spPr>
          <a:xfrm>
            <a:off x="10690723" y="3470029"/>
            <a:ext cx="0" cy="304800"/>
          </a:xfrm>
          <a:prstGeom prst="line">
            <a:avLst/>
          </a:prstGeom>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47319989-E3B4-C4C9-B6F7-CE2D2B22CE31}"/>
              </a:ext>
            </a:extLst>
          </p:cNvPr>
          <p:cNvSpPr txBox="1"/>
          <p:nvPr/>
        </p:nvSpPr>
        <p:spPr>
          <a:xfrm>
            <a:off x="10833579" y="3451480"/>
            <a:ext cx="1099981" cy="323165"/>
          </a:xfrm>
          <a:prstGeom prst="rect">
            <a:avLst/>
          </a:prstGeom>
          <a:noFill/>
        </p:spPr>
        <p:txBody>
          <a:bodyPr wrap="none" rtlCol="0">
            <a:spAutoFit/>
          </a:bodyPr>
          <a:lstStyle/>
          <a:p>
            <a:r>
              <a:rPr lang="en-CH" sz="1500" dirty="0">
                <a:solidFill>
                  <a:schemeClr val="bg1"/>
                </a:solidFill>
              </a:rPr>
              <a:t>November</a:t>
            </a:r>
          </a:p>
        </p:txBody>
      </p:sp>
      <p:cxnSp>
        <p:nvCxnSpPr>
          <p:cNvPr id="57" name="Straight Connector 56">
            <a:extLst>
              <a:ext uri="{FF2B5EF4-FFF2-40B4-BE49-F238E27FC236}">
                <a16:creationId xmlns:a16="http://schemas.microsoft.com/office/drawing/2014/main" id="{9CBFDBF1-8A37-7612-E6BA-1F1BBB43E0CE}"/>
              </a:ext>
            </a:extLst>
          </p:cNvPr>
          <p:cNvCxnSpPr>
            <a:cxnSpLocks/>
          </p:cNvCxnSpPr>
          <p:nvPr/>
        </p:nvCxnSpPr>
        <p:spPr>
          <a:xfrm flipH="1">
            <a:off x="10406408" y="3418840"/>
            <a:ext cx="413407" cy="0"/>
          </a:xfrm>
          <a:prstGeom prst="line">
            <a:avLst/>
          </a:prstGeom>
          <a:ln w="19050">
            <a:solidFill>
              <a:srgbClr val="008E40"/>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CD884B1F-C982-7A60-AD1B-D80C22121B86}"/>
              </a:ext>
            </a:extLst>
          </p:cNvPr>
          <p:cNvSpPr txBox="1"/>
          <p:nvPr/>
        </p:nvSpPr>
        <p:spPr>
          <a:xfrm>
            <a:off x="10282145" y="3152001"/>
            <a:ext cx="797520" cy="276999"/>
          </a:xfrm>
          <a:prstGeom prst="rect">
            <a:avLst/>
          </a:prstGeom>
          <a:noFill/>
        </p:spPr>
        <p:txBody>
          <a:bodyPr wrap="square">
            <a:spAutoFit/>
          </a:bodyPr>
          <a:lstStyle/>
          <a:p>
            <a:r>
              <a:rPr lang="en-GB" sz="1200" b="1" dirty="0">
                <a:solidFill>
                  <a:srgbClr val="00B050"/>
                </a:solidFill>
              </a:rPr>
              <a:t>ref</a:t>
            </a:r>
            <a:r>
              <a:rPr lang="en-CH" sz="1200" b="1" dirty="0">
                <a:solidFill>
                  <a:srgbClr val="00B050"/>
                </a:solidFill>
              </a:rPr>
              <a:t> run</a:t>
            </a:r>
            <a:endParaRPr lang="en-CH" sz="1200" dirty="0">
              <a:solidFill>
                <a:srgbClr val="00B050"/>
              </a:solidFill>
            </a:endParaRPr>
          </a:p>
        </p:txBody>
      </p:sp>
      <p:sp>
        <p:nvSpPr>
          <p:cNvPr id="15" name="TextBox 14">
            <a:extLst>
              <a:ext uri="{FF2B5EF4-FFF2-40B4-BE49-F238E27FC236}">
                <a16:creationId xmlns:a16="http://schemas.microsoft.com/office/drawing/2014/main" id="{B141F243-F1F5-48BE-5F84-B229A7350B39}"/>
              </a:ext>
            </a:extLst>
          </p:cNvPr>
          <p:cNvSpPr txBox="1"/>
          <p:nvPr/>
        </p:nvSpPr>
        <p:spPr>
          <a:xfrm>
            <a:off x="8430228" y="710579"/>
            <a:ext cx="1526918" cy="646331"/>
          </a:xfrm>
          <a:prstGeom prst="rect">
            <a:avLst/>
          </a:prstGeom>
          <a:noFill/>
        </p:spPr>
        <p:txBody>
          <a:bodyPr wrap="square" lIns="0" tIns="0" rIns="0" bIns="0" rtlCol="0">
            <a:spAutoFit/>
          </a:bodyPr>
          <a:lstStyle/>
          <a:p>
            <a:pPr algn="ctr"/>
            <a:r>
              <a:rPr lang="en-GB" sz="1400" b="1" dirty="0"/>
              <a:t>Stable Lumi</a:t>
            </a:r>
          </a:p>
          <a:p>
            <a:pPr algn="ctr"/>
            <a:r>
              <a:rPr lang="en-GB" sz="1400" b="1" dirty="0"/>
              <a:t>Production </a:t>
            </a:r>
          </a:p>
          <a:p>
            <a:pPr algn="ctr"/>
            <a:r>
              <a:rPr lang="en-GB" sz="1400" dirty="0"/>
              <a:t>Summer period</a:t>
            </a:r>
          </a:p>
        </p:txBody>
      </p:sp>
      <p:pic>
        <p:nvPicPr>
          <p:cNvPr id="17" name="Picture 16" descr="A graph showing a graph&#10;&#10;Description automatically generated with medium confidence">
            <a:extLst>
              <a:ext uri="{FF2B5EF4-FFF2-40B4-BE49-F238E27FC236}">
                <a16:creationId xmlns:a16="http://schemas.microsoft.com/office/drawing/2014/main" id="{E6171CEF-4E15-3B36-1428-7E4881FF4011}"/>
              </a:ext>
            </a:extLst>
          </p:cNvPr>
          <p:cNvPicPr>
            <a:picLocks noChangeAspect="1"/>
          </p:cNvPicPr>
          <p:nvPr/>
        </p:nvPicPr>
        <p:blipFill>
          <a:blip r:embed="rId15">
            <a:extLst>
              <a:ext uri="{28A0092B-C50C-407E-A947-70E740481C1C}">
                <a14:useLocalDpi xmlns:a14="http://schemas.microsoft.com/office/drawing/2010/main" val="0"/>
              </a:ext>
            </a:extLst>
          </a:blip>
          <a:srcRect l="320" t="11556" r="2790" b="10831"/>
          <a:stretch/>
        </p:blipFill>
        <p:spPr>
          <a:xfrm>
            <a:off x="8420511" y="1421340"/>
            <a:ext cx="1536635" cy="646330"/>
          </a:xfrm>
          <a:prstGeom prst="rect">
            <a:avLst/>
          </a:prstGeom>
        </p:spPr>
      </p:pic>
      <p:sp>
        <p:nvSpPr>
          <p:cNvPr id="27" name="TextBox 26">
            <a:extLst>
              <a:ext uri="{FF2B5EF4-FFF2-40B4-BE49-F238E27FC236}">
                <a16:creationId xmlns:a16="http://schemas.microsoft.com/office/drawing/2014/main" id="{08759C43-F2E3-3E62-252E-07BFC695E12D}"/>
              </a:ext>
            </a:extLst>
          </p:cNvPr>
          <p:cNvSpPr txBox="1"/>
          <p:nvPr/>
        </p:nvSpPr>
        <p:spPr>
          <a:xfrm>
            <a:off x="10331126" y="2347264"/>
            <a:ext cx="1817560" cy="677108"/>
          </a:xfrm>
          <a:prstGeom prst="rect">
            <a:avLst/>
          </a:prstGeom>
          <a:noFill/>
        </p:spPr>
        <p:txBody>
          <a:bodyPr wrap="square">
            <a:spAutoFit/>
          </a:bodyPr>
          <a:lstStyle/>
          <a:p>
            <a:r>
              <a:rPr lang="en-GB" sz="1400" b="1" dirty="0"/>
              <a:t>1.9 nb</a:t>
            </a:r>
            <a:r>
              <a:rPr lang="en-GB" sz="1400" b="1" baseline="30000" dirty="0"/>
              <a:t>-1</a:t>
            </a:r>
            <a:r>
              <a:rPr lang="en-GB" sz="1400" b="1" dirty="0"/>
              <a:t> in IP1/2/5</a:t>
            </a:r>
          </a:p>
          <a:p>
            <a:pPr algn="ctr"/>
            <a:r>
              <a:rPr lang="en-GB" sz="1200" dirty="0"/>
              <a:t>(same as 2023 in 50% of the time)</a:t>
            </a:r>
            <a:endParaRPr lang="en-CH" sz="1200" dirty="0"/>
          </a:p>
        </p:txBody>
      </p:sp>
      <p:pic>
        <p:nvPicPr>
          <p:cNvPr id="30" name="Picture 29" descr="A green and gold bottle of champagne&#10;&#10;Description automatically generated">
            <a:extLst>
              <a:ext uri="{FF2B5EF4-FFF2-40B4-BE49-F238E27FC236}">
                <a16:creationId xmlns:a16="http://schemas.microsoft.com/office/drawing/2014/main" id="{3B15DD12-283A-D6B9-1B14-A27373E199F3}"/>
              </a:ext>
            </a:extLst>
          </p:cNvPr>
          <p:cNvPicPr>
            <a:picLocks noChangeAspect="1"/>
          </p:cNvPicPr>
          <p:nvPr/>
        </p:nvPicPr>
        <p:blipFill>
          <a:blip r:embed="rId12">
            <a:extLst>
              <a:ext uri="{28A0092B-C50C-407E-A947-70E740481C1C}">
                <a14:useLocalDpi xmlns:a14="http://schemas.microsoft.com/office/drawing/2010/main" val="0"/>
              </a:ext>
            </a:extLst>
          </a:blip>
          <a:srcRect l="7041" r="3634"/>
          <a:stretch/>
        </p:blipFill>
        <p:spPr>
          <a:xfrm>
            <a:off x="10872231" y="476649"/>
            <a:ext cx="735350" cy="696010"/>
          </a:xfrm>
          <a:prstGeom prst="rect">
            <a:avLst/>
          </a:prstGeom>
        </p:spPr>
      </p:pic>
    </p:spTree>
    <p:extLst>
      <p:ext uri="{BB962C8B-B14F-4D97-AF65-F5344CB8AC3E}">
        <p14:creationId xmlns:p14="http://schemas.microsoft.com/office/powerpoint/2010/main" val="1257797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p:bldP spid="54" grpId="0"/>
      <p:bldP spid="15"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6AE274-9D06-A017-3A34-301112A0F28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15B28FB-32D2-E778-6AA8-26642E36C751}"/>
              </a:ext>
            </a:extLst>
          </p:cNvPr>
          <p:cNvSpPr>
            <a:spLocks noGrp="1"/>
          </p:cNvSpPr>
          <p:nvPr>
            <p:ph type="title"/>
          </p:nvPr>
        </p:nvSpPr>
        <p:spPr>
          <a:xfrm>
            <a:off x="609601" y="274638"/>
            <a:ext cx="4150951" cy="714265"/>
          </a:xfrm>
        </p:spPr>
        <p:txBody>
          <a:bodyPr>
            <a:normAutofit/>
          </a:bodyPr>
          <a:lstStyle/>
          <a:p>
            <a:r>
              <a:rPr lang="en-GB" dirty="0"/>
              <a:t>2024 production</a:t>
            </a:r>
          </a:p>
        </p:txBody>
      </p:sp>
      <p:sp>
        <p:nvSpPr>
          <p:cNvPr id="8" name="TextBox 7">
            <a:extLst>
              <a:ext uri="{FF2B5EF4-FFF2-40B4-BE49-F238E27FC236}">
                <a16:creationId xmlns:a16="http://schemas.microsoft.com/office/drawing/2014/main" id="{8381E2CC-2CAD-FD28-1025-6695916DB60E}"/>
              </a:ext>
            </a:extLst>
          </p:cNvPr>
          <p:cNvSpPr txBox="1"/>
          <p:nvPr/>
        </p:nvSpPr>
        <p:spPr>
          <a:xfrm>
            <a:off x="220035" y="1278320"/>
            <a:ext cx="3717826" cy="2062103"/>
          </a:xfrm>
          <a:prstGeom prst="rect">
            <a:avLst/>
          </a:prstGeom>
          <a:noFill/>
        </p:spPr>
        <p:txBody>
          <a:bodyPr wrap="square">
            <a:spAutoFit/>
          </a:bodyPr>
          <a:lstStyle/>
          <a:p>
            <a:pPr marL="342900" indent="-342900">
              <a:spcBef>
                <a:spcPts val="600"/>
              </a:spcBef>
              <a:buFont typeface="Arial" panose="020B0604020202020204" pitchFamily="34" charset="0"/>
              <a:buChar char="•"/>
            </a:pPr>
            <a:r>
              <a:rPr lang="en-GB" b="1" dirty="0">
                <a:latin typeface="+mn-lt"/>
              </a:rPr>
              <a:t>124 fb</a:t>
            </a:r>
            <a:r>
              <a:rPr lang="en-GB" b="1" baseline="30000" dirty="0">
                <a:latin typeface="+mn-lt"/>
              </a:rPr>
              <a:t>-1</a:t>
            </a:r>
            <a:r>
              <a:rPr lang="en-GB" b="1" dirty="0">
                <a:latin typeface="+mn-lt"/>
              </a:rPr>
              <a:t> </a:t>
            </a:r>
            <a:r>
              <a:rPr lang="en-GB" dirty="0">
                <a:latin typeface="+mn-lt"/>
              </a:rPr>
              <a:t>in ATLAS/CMS</a:t>
            </a:r>
          </a:p>
          <a:p>
            <a:pPr marL="342900" indent="-342900">
              <a:spcBef>
                <a:spcPts val="600"/>
              </a:spcBef>
              <a:buFont typeface="Arial" panose="020B0604020202020204" pitchFamily="34" charset="0"/>
              <a:buChar char="•"/>
            </a:pPr>
            <a:r>
              <a:rPr lang="en-GB" b="1" dirty="0">
                <a:solidFill>
                  <a:schemeClr val="tx1"/>
                </a:solidFill>
                <a:latin typeface="+mn-lt"/>
              </a:rPr>
              <a:t>11 fb</a:t>
            </a:r>
            <a:r>
              <a:rPr lang="en-GB" b="1" baseline="30000" dirty="0">
                <a:solidFill>
                  <a:schemeClr val="tx1"/>
                </a:solidFill>
                <a:latin typeface="+mn-lt"/>
              </a:rPr>
              <a:t>-1</a:t>
            </a:r>
            <a:r>
              <a:rPr lang="en-GB" b="1" dirty="0">
                <a:solidFill>
                  <a:schemeClr val="tx1"/>
                </a:solidFill>
                <a:latin typeface="+mn-lt"/>
              </a:rPr>
              <a:t> </a:t>
            </a:r>
            <a:r>
              <a:rPr lang="en-GB" dirty="0">
                <a:solidFill>
                  <a:schemeClr val="tx1"/>
                </a:solidFill>
                <a:latin typeface="+mn-lt"/>
              </a:rPr>
              <a:t>in LHCb</a:t>
            </a:r>
          </a:p>
          <a:p>
            <a:pPr marL="342900" indent="-342900">
              <a:spcBef>
                <a:spcPts val="600"/>
              </a:spcBef>
              <a:buFont typeface="Arial" panose="020B0604020202020204" pitchFamily="34" charset="0"/>
              <a:buChar char="•"/>
            </a:pPr>
            <a:r>
              <a:rPr lang="en-GB" b="1" dirty="0">
                <a:latin typeface="+mn-lt"/>
              </a:rPr>
              <a:t>67.5 pb</a:t>
            </a:r>
            <a:r>
              <a:rPr lang="en-GB" b="1" baseline="30000" dirty="0">
                <a:latin typeface="+mn-lt"/>
              </a:rPr>
              <a:t>-1</a:t>
            </a:r>
            <a:r>
              <a:rPr lang="en-GB" b="1" dirty="0">
                <a:latin typeface="+mn-lt"/>
              </a:rPr>
              <a:t> </a:t>
            </a:r>
            <a:r>
              <a:rPr lang="en-GB" dirty="0">
                <a:latin typeface="+mn-lt"/>
              </a:rPr>
              <a:t>in ALICE</a:t>
            </a:r>
            <a:endParaRPr lang="en-GB" dirty="0">
              <a:solidFill>
                <a:schemeClr val="tx1"/>
              </a:solidFill>
              <a:latin typeface="+mn-lt"/>
            </a:endParaRPr>
          </a:p>
          <a:p>
            <a:pPr marL="342900" indent="-342900">
              <a:spcBef>
                <a:spcPts val="600"/>
              </a:spcBef>
              <a:buFont typeface="Arial" panose="020B0604020202020204" pitchFamily="34" charset="0"/>
              <a:buChar char="•"/>
            </a:pPr>
            <a:r>
              <a:rPr lang="en-GB" dirty="0">
                <a:solidFill>
                  <a:schemeClr val="tx1"/>
                </a:solidFill>
                <a:latin typeface="+mn-lt"/>
              </a:rPr>
              <a:t>Highest </a:t>
            </a:r>
            <a:r>
              <a:rPr lang="en-GB" b="1" dirty="0">
                <a:solidFill>
                  <a:schemeClr val="tx1"/>
                </a:solidFill>
                <a:latin typeface="+mn-lt"/>
              </a:rPr>
              <a:t>production</a:t>
            </a:r>
            <a:r>
              <a:rPr lang="en-GB" dirty="0">
                <a:solidFill>
                  <a:schemeClr val="tx1"/>
                </a:solidFill>
                <a:latin typeface="+mn-lt"/>
              </a:rPr>
              <a:t> </a:t>
            </a:r>
            <a:r>
              <a:rPr lang="en-GB" b="1" dirty="0">
                <a:solidFill>
                  <a:schemeClr val="tx1"/>
                </a:solidFill>
                <a:latin typeface="+mn-lt"/>
              </a:rPr>
              <a:t>rate </a:t>
            </a:r>
            <a:r>
              <a:rPr lang="en-GB" dirty="0">
                <a:solidFill>
                  <a:schemeClr val="tx1"/>
                </a:solidFill>
                <a:latin typeface="+mn-lt"/>
              </a:rPr>
              <a:t>ever</a:t>
            </a:r>
          </a:p>
          <a:p>
            <a:pPr marL="342900" indent="-342900">
              <a:spcBef>
                <a:spcPts val="600"/>
              </a:spcBef>
              <a:buFont typeface="Arial" panose="020B0604020202020204" pitchFamily="34" charset="0"/>
              <a:buChar char="•"/>
            </a:pPr>
            <a:r>
              <a:rPr lang="en-GB" dirty="0">
                <a:latin typeface="+mn-lt"/>
              </a:rPr>
              <a:t>Single </a:t>
            </a:r>
            <a:r>
              <a:rPr lang="en-GB" b="1" dirty="0">
                <a:solidFill>
                  <a:srgbClr val="980000"/>
                </a:solidFill>
                <a:latin typeface="+mn-lt"/>
              </a:rPr>
              <a:t>most productive</a:t>
            </a:r>
            <a:r>
              <a:rPr lang="en-GB" b="1" dirty="0">
                <a:latin typeface="+mn-lt"/>
              </a:rPr>
              <a:t> </a:t>
            </a:r>
            <a:r>
              <a:rPr lang="en-GB" dirty="0">
                <a:latin typeface="+mn-lt"/>
              </a:rPr>
              <a:t>year in LHC history so far!</a:t>
            </a:r>
            <a:endParaRPr lang="en-GB" dirty="0">
              <a:solidFill>
                <a:schemeClr val="tx1"/>
              </a:solidFill>
              <a:latin typeface="+mn-lt"/>
            </a:endParaRPr>
          </a:p>
        </p:txBody>
      </p:sp>
      <p:pic>
        <p:nvPicPr>
          <p:cNvPr id="5" name="Picture 4" descr="A graph showing a graph&#10;&#10;Description automatically generated with medium confidence">
            <a:extLst>
              <a:ext uri="{FF2B5EF4-FFF2-40B4-BE49-F238E27FC236}">
                <a16:creationId xmlns:a16="http://schemas.microsoft.com/office/drawing/2014/main" id="{C8348A4F-1718-F7FE-6D1E-190D58795DC6}"/>
              </a:ext>
            </a:extLst>
          </p:cNvPr>
          <p:cNvPicPr>
            <a:picLocks noChangeAspect="1"/>
          </p:cNvPicPr>
          <p:nvPr/>
        </p:nvPicPr>
        <p:blipFill>
          <a:blip r:embed="rId3">
            <a:extLst>
              <a:ext uri="{28A0092B-C50C-407E-A947-70E740481C1C}">
                <a14:useLocalDpi xmlns:a14="http://schemas.microsoft.com/office/drawing/2010/main" val="0"/>
              </a:ext>
            </a:extLst>
          </a:blip>
          <a:srcRect t="5531" b="5071"/>
          <a:stretch/>
        </p:blipFill>
        <p:spPr>
          <a:xfrm>
            <a:off x="4014191" y="740650"/>
            <a:ext cx="3656414" cy="1716373"/>
          </a:xfrm>
          <a:prstGeom prst="rect">
            <a:avLst/>
          </a:prstGeom>
        </p:spPr>
      </p:pic>
      <p:pic>
        <p:nvPicPr>
          <p:cNvPr id="2" name="Picture 1">
            <a:extLst>
              <a:ext uri="{FF2B5EF4-FFF2-40B4-BE49-F238E27FC236}">
                <a16:creationId xmlns:a16="http://schemas.microsoft.com/office/drawing/2014/main" id="{B5B5A6B7-719B-8653-EC09-37F83E3482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453" y="3583077"/>
            <a:ext cx="2641348" cy="2185401"/>
          </a:xfrm>
          <a:prstGeom prst="rect">
            <a:avLst/>
          </a:prstGeom>
        </p:spPr>
      </p:pic>
      <p:pic>
        <p:nvPicPr>
          <p:cNvPr id="6" name="Picture 5">
            <a:extLst>
              <a:ext uri="{FF2B5EF4-FFF2-40B4-BE49-F238E27FC236}">
                <a16:creationId xmlns:a16="http://schemas.microsoft.com/office/drawing/2014/main" id="{56AF7DF9-8290-8525-E2DD-3BB9E93170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9861" y="3490089"/>
            <a:ext cx="3411762" cy="2281616"/>
          </a:xfrm>
          <a:prstGeom prst="rect">
            <a:avLst/>
          </a:prstGeom>
        </p:spPr>
      </p:pic>
      <p:sp>
        <p:nvSpPr>
          <p:cNvPr id="12" name="TextBox 11">
            <a:extLst>
              <a:ext uri="{FF2B5EF4-FFF2-40B4-BE49-F238E27FC236}">
                <a16:creationId xmlns:a16="http://schemas.microsoft.com/office/drawing/2014/main" id="{C722351C-A9E5-F53F-D019-2FD9347BA947}"/>
              </a:ext>
            </a:extLst>
          </p:cNvPr>
          <p:cNvSpPr txBox="1"/>
          <p:nvPr/>
        </p:nvSpPr>
        <p:spPr>
          <a:xfrm>
            <a:off x="4559801" y="2584090"/>
            <a:ext cx="2534729" cy="646331"/>
          </a:xfrm>
          <a:prstGeom prst="rect">
            <a:avLst/>
          </a:prstGeom>
          <a:noFill/>
          <a:ln>
            <a:solidFill>
              <a:schemeClr val="tx1"/>
            </a:solidFill>
          </a:ln>
        </p:spPr>
        <p:txBody>
          <a:bodyPr wrap="square" rtlCol="0">
            <a:spAutoFit/>
          </a:bodyPr>
          <a:lstStyle/>
          <a:p>
            <a:pPr marL="139700" indent="-139700">
              <a:spcBef>
                <a:spcPts val="0"/>
              </a:spcBef>
              <a:buFont typeface="Arial" panose="020B0604020202020204" pitchFamily="34" charset="0"/>
              <a:buChar char="•"/>
            </a:pPr>
            <a:r>
              <a:rPr lang="en-CH" sz="1200" b="1" dirty="0">
                <a:latin typeface="+mj-lt"/>
              </a:rPr>
              <a:t>2024 AVG</a:t>
            </a:r>
            <a:r>
              <a:rPr lang="en-CH" sz="1200" dirty="0">
                <a:latin typeface="+mj-lt"/>
              </a:rPr>
              <a:t> rate = 0.83 fb</a:t>
            </a:r>
            <a:r>
              <a:rPr lang="en-CH" sz="1200" baseline="30000" dirty="0">
                <a:latin typeface="+mj-lt"/>
              </a:rPr>
              <a:t>-1</a:t>
            </a:r>
            <a:r>
              <a:rPr lang="en-CH" sz="1200" dirty="0">
                <a:latin typeface="+mj-lt"/>
              </a:rPr>
              <a:t>/24h</a:t>
            </a:r>
          </a:p>
          <a:p>
            <a:pPr marL="139700" indent="-139700">
              <a:spcBef>
                <a:spcPts val="0"/>
              </a:spcBef>
              <a:buFont typeface="Arial" panose="020B0604020202020204" pitchFamily="34" charset="0"/>
              <a:buChar char="•"/>
            </a:pPr>
            <a:r>
              <a:rPr lang="en-CH" sz="1200" b="1" dirty="0">
                <a:latin typeface="+mj-lt"/>
              </a:rPr>
              <a:t>2024 highest</a:t>
            </a:r>
            <a:r>
              <a:rPr lang="en-CH" sz="1200" dirty="0">
                <a:latin typeface="+mj-lt"/>
              </a:rPr>
              <a:t> rate = 1.5 fb</a:t>
            </a:r>
            <a:r>
              <a:rPr lang="en-CH" sz="1200" baseline="30000" dirty="0">
                <a:latin typeface="+mj-lt"/>
              </a:rPr>
              <a:t>-1</a:t>
            </a:r>
            <a:r>
              <a:rPr lang="en-CH" sz="1200" dirty="0">
                <a:latin typeface="+mj-lt"/>
              </a:rPr>
              <a:t>/24h</a:t>
            </a:r>
          </a:p>
          <a:p>
            <a:pPr algn="ctr"/>
            <a:r>
              <a:rPr lang="en-CH" sz="1200" dirty="0">
                <a:latin typeface="+mj-lt"/>
              </a:rPr>
              <a:t>(midnight to midnight)</a:t>
            </a:r>
          </a:p>
        </p:txBody>
      </p:sp>
      <p:sp>
        <p:nvSpPr>
          <p:cNvPr id="13" name="TextBox 12">
            <a:extLst>
              <a:ext uri="{FF2B5EF4-FFF2-40B4-BE49-F238E27FC236}">
                <a16:creationId xmlns:a16="http://schemas.microsoft.com/office/drawing/2014/main" id="{F18CC463-F0B9-1814-9DA9-E14636F7A4D1}"/>
              </a:ext>
            </a:extLst>
          </p:cNvPr>
          <p:cNvSpPr txBox="1"/>
          <p:nvPr/>
        </p:nvSpPr>
        <p:spPr>
          <a:xfrm>
            <a:off x="4329556" y="4446231"/>
            <a:ext cx="590226" cy="369332"/>
          </a:xfrm>
          <a:prstGeom prst="rect">
            <a:avLst/>
          </a:prstGeom>
          <a:noFill/>
        </p:spPr>
        <p:txBody>
          <a:bodyPr wrap="none" rtlCol="0">
            <a:spAutoFit/>
          </a:bodyPr>
          <a:lstStyle/>
          <a:p>
            <a:r>
              <a:rPr lang="en-CH" b="1" dirty="0"/>
              <a:t>LS1</a:t>
            </a:r>
          </a:p>
        </p:txBody>
      </p:sp>
      <p:sp>
        <p:nvSpPr>
          <p:cNvPr id="14" name="TextBox 13">
            <a:extLst>
              <a:ext uri="{FF2B5EF4-FFF2-40B4-BE49-F238E27FC236}">
                <a16:creationId xmlns:a16="http://schemas.microsoft.com/office/drawing/2014/main" id="{738D1603-58F5-10A5-4EC6-476FE7E3AC48}"/>
              </a:ext>
            </a:extLst>
          </p:cNvPr>
          <p:cNvSpPr txBox="1"/>
          <p:nvPr/>
        </p:nvSpPr>
        <p:spPr>
          <a:xfrm>
            <a:off x="5443301" y="4435635"/>
            <a:ext cx="627095" cy="369332"/>
          </a:xfrm>
          <a:prstGeom prst="rect">
            <a:avLst/>
          </a:prstGeom>
          <a:noFill/>
        </p:spPr>
        <p:txBody>
          <a:bodyPr wrap="none" rtlCol="0">
            <a:spAutoFit/>
          </a:bodyPr>
          <a:lstStyle/>
          <a:p>
            <a:r>
              <a:rPr lang="en-CH" b="1" dirty="0"/>
              <a:t>LS2</a:t>
            </a:r>
          </a:p>
        </p:txBody>
      </p:sp>
      <p:pic>
        <p:nvPicPr>
          <p:cNvPr id="9" name="Google Shape;273;p30">
            <a:extLst>
              <a:ext uri="{FF2B5EF4-FFF2-40B4-BE49-F238E27FC236}">
                <a16:creationId xmlns:a16="http://schemas.microsoft.com/office/drawing/2014/main" id="{47530180-0F85-3BCF-8795-2D1B61843362}"/>
              </a:ext>
            </a:extLst>
          </p:cNvPr>
          <p:cNvPicPr preferRelativeResize="0"/>
          <p:nvPr/>
        </p:nvPicPr>
        <p:blipFill>
          <a:blip r:embed="rId6">
            <a:alphaModFix/>
          </a:blip>
          <a:stretch>
            <a:fillRect/>
          </a:stretch>
        </p:blipFill>
        <p:spPr>
          <a:xfrm>
            <a:off x="7824225" y="702244"/>
            <a:ext cx="3610070" cy="2419515"/>
          </a:xfrm>
          <a:prstGeom prst="rect">
            <a:avLst/>
          </a:prstGeom>
          <a:noFill/>
          <a:ln>
            <a:noFill/>
          </a:ln>
        </p:spPr>
      </p:pic>
      <p:sp>
        <p:nvSpPr>
          <p:cNvPr id="15" name="TextBox 14">
            <a:extLst>
              <a:ext uri="{FF2B5EF4-FFF2-40B4-BE49-F238E27FC236}">
                <a16:creationId xmlns:a16="http://schemas.microsoft.com/office/drawing/2014/main" id="{B79B3C16-7162-EB62-15AA-C4B9CC5B4927}"/>
              </a:ext>
            </a:extLst>
          </p:cNvPr>
          <p:cNvSpPr txBox="1"/>
          <p:nvPr/>
        </p:nvSpPr>
        <p:spPr>
          <a:xfrm>
            <a:off x="7248924" y="3221459"/>
            <a:ext cx="4723041" cy="2539157"/>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GB" b="1" dirty="0">
                <a:effectLst/>
                <a:latin typeface="+mn-lt"/>
              </a:rPr>
              <a:t>IP1/2/5</a:t>
            </a:r>
            <a:r>
              <a:rPr lang="en-GB" dirty="0">
                <a:effectLst/>
                <a:latin typeface="+mn-lt"/>
              </a:rPr>
              <a:t>: Almost same</a:t>
            </a:r>
            <a:r>
              <a:rPr lang="en-GB" dirty="0">
                <a:latin typeface="+mn-lt"/>
              </a:rPr>
              <a:t> </a:t>
            </a:r>
            <a:r>
              <a:rPr lang="en-GB" dirty="0">
                <a:effectLst/>
                <a:latin typeface="+mn-lt"/>
              </a:rPr>
              <a:t>luminosity as 2023, in about half the time, </a:t>
            </a:r>
            <a:r>
              <a:rPr lang="en-GB" dirty="0">
                <a:latin typeface="+mn-lt"/>
              </a:rPr>
              <a:t>achieving the (ambitious) target of </a:t>
            </a:r>
            <a:r>
              <a:rPr lang="en-GB" b="1" dirty="0">
                <a:latin typeface="+mn-lt"/>
              </a:rPr>
              <a:t>1.9 nb</a:t>
            </a:r>
            <a:r>
              <a:rPr lang="en-GB" b="1" baseline="30000" dirty="0">
                <a:latin typeface="+mn-lt"/>
              </a:rPr>
              <a:t>-1</a:t>
            </a:r>
          </a:p>
          <a:p>
            <a:pPr marL="285750" indent="-285750">
              <a:spcBef>
                <a:spcPts val="600"/>
              </a:spcBef>
              <a:buFont typeface="Arial" panose="020B0604020202020204" pitchFamily="34" charset="0"/>
              <a:buChar char="•"/>
            </a:pPr>
            <a:r>
              <a:rPr lang="en-GB" b="1" dirty="0">
                <a:effectLst/>
                <a:latin typeface="+mn-lt"/>
              </a:rPr>
              <a:t>IP8</a:t>
            </a:r>
            <a:r>
              <a:rPr lang="en-GB" dirty="0">
                <a:effectLst/>
                <a:latin typeface="+mn-lt"/>
              </a:rPr>
              <a:t>: About double the 2023</a:t>
            </a:r>
            <a:r>
              <a:rPr lang="en-GB" dirty="0">
                <a:latin typeface="+mn-lt"/>
              </a:rPr>
              <a:t> </a:t>
            </a:r>
            <a:r>
              <a:rPr lang="en-GB" dirty="0">
                <a:effectLst/>
                <a:latin typeface="+mn-lt"/>
              </a:rPr>
              <a:t>luminosity in about half the time</a:t>
            </a:r>
          </a:p>
          <a:p>
            <a:pPr marL="285750" indent="-285750">
              <a:spcBef>
                <a:spcPts val="600"/>
              </a:spcBef>
              <a:buFont typeface="Arial" panose="020B0604020202020204" pitchFamily="34" charset="0"/>
              <a:buChar char="•"/>
            </a:pPr>
            <a:r>
              <a:rPr lang="en-GB" b="1" dirty="0">
                <a:latin typeface="+mn-lt"/>
              </a:rPr>
              <a:t>~30% higher intensity </a:t>
            </a:r>
            <a:r>
              <a:rPr lang="en-GB" dirty="0">
                <a:latin typeface="+mn-lt"/>
              </a:rPr>
              <a:t>with </a:t>
            </a:r>
            <a:br>
              <a:rPr lang="en-GB" dirty="0">
                <a:latin typeface="+mn-lt"/>
              </a:rPr>
            </a:br>
            <a:r>
              <a:rPr lang="en-GB" dirty="0">
                <a:latin typeface="+mn-lt"/>
              </a:rPr>
              <a:t>performance </a:t>
            </a:r>
            <a:r>
              <a:rPr lang="en-GB" b="1" dirty="0">
                <a:solidFill>
                  <a:schemeClr val="tx1">
                    <a:lumMod val="60000"/>
                    <a:lumOff val="40000"/>
                  </a:schemeClr>
                </a:solidFill>
                <a:latin typeface="+mn-lt"/>
              </a:rPr>
              <a:t>beyond HL-LHC projection</a:t>
            </a:r>
          </a:p>
          <a:p>
            <a:pPr marL="285750" indent="-285750">
              <a:spcBef>
                <a:spcPts val="600"/>
              </a:spcBef>
              <a:buFont typeface="Arial" panose="020B0604020202020204" pitchFamily="34" charset="0"/>
              <a:buChar char="•"/>
            </a:pPr>
            <a:r>
              <a:rPr lang="en-GB" b="1" dirty="0">
                <a:latin typeface="+mn-lt"/>
              </a:rPr>
              <a:t>~2h of levelling </a:t>
            </a:r>
            <a:r>
              <a:rPr lang="en-GB" dirty="0">
                <a:latin typeface="+mn-lt"/>
              </a:rPr>
              <a:t>at </a:t>
            </a:r>
            <a:r>
              <a:rPr lang="en-GB" dirty="0">
                <a:latin typeface="+mn-lt"/>
                <a:cs typeface="Calibri" panose="020F0502020204030204" pitchFamily="34" charset="0"/>
              </a:rPr>
              <a:t>6.4x10</a:t>
            </a:r>
            <a:r>
              <a:rPr lang="en-GB" baseline="30000" dirty="0">
                <a:latin typeface="+mn-lt"/>
                <a:cs typeface="Calibri" panose="020F0502020204030204" pitchFamily="34" charset="0"/>
              </a:rPr>
              <a:t>27</a:t>
            </a:r>
            <a:r>
              <a:rPr lang="en-GB" dirty="0">
                <a:latin typeface="+mn-lt"/>
                <a:cs typeface="Calibri" panose="020F0502020204030204" pitchFamily="34" charset="0"/>
              </a:rPr>
              <a:t> cm</a:t>
            </a:r>
            <a:r>
              <a:rPr lang="en-GB" baseline="30000" dirty="0">
                <a:latin typeface="+mn-lt"/>
                <a:cs typeface="Calibri" panose="020F0502020204030204" pitchFamily="34" charset="0"/>
              </a:rPr>
              <a:t>-2</a:t>
            </a:r>
            <a:r>
              <a:rPr lang="en-GB" dirty="0">
                <a:latin typeface="+mn-lt"/>
                <a:cs typeface="Calibri" panose="020F0502020204030204" pitchFamily="34" charset="0"/>
              </a:rPr>
              <a:t> s</a:t>
            </a:r>
            <a:r>
              <a:rPr lang="en-GB" baseline="30000" dirty="0">
                <a:latin typeface="+mn-lt"/>
                <a:cs typeface="Calibri" panose="020F0502020204030204" pitchFamily="34" charset="0"/>
              </a:rPr>
              <a:t>-1</a:t>
            </a:r>
            <a:r>
              <a:rPr lang="en-GB" dirty="0">
                <a:latin typeface="+mn-lt"/>
                <a:cs typeface="Calibri" panose="020F0502020204030204" pitchFamily="34" charset="0"/>
              </a:rPr>
              <a:t> </a:t>
            </a:r>
          </a:p>
        </p:txBody>
      </p:sp>
      <p:sp>
        <p:nvSpPr>
          <p:cNvPr id="17" name="TextBox 16">
            <a:extLst>
              <a:ext uri="{FF2B5EF4-FFF2-40B4-BE49-F238E27FC236}">
                <a16:creationId xmlns:a16="http://schemas.microsoft.com/office/drawing/2014/main" id="{7C7972B0-ABB8-733D-9A68-6E137612A188}"/>
              </a:ext>
            </a:extLst>
          </p:cNvPr>
          <p:cNvSpPr txBox="1"/>
          <p:nvPr/>
        </p:nvSpPr>
        <p:spPr>
          <a:xfrm>
            <a:off x="9147478" y="271357"/>
            <a:ext cx="1177844" cy="430887"/>
          </a:xfrm>
          <a:prstGeom prst="rect">
            <a:avLst/>
          </a:prstGeom>
          <a:noFill/>
        </p:spPr>
        <p:txBody>
          <a:bodyPr wrap="square">
            <a:spAutoFit/>
          </a:bodyPr>
          <a:lstStyle/>
          <a:p>
            <a:pPr algn="ctr"/>
            <a:r>
              <a:rPr lang="en-GB" sz="2200" b="1" dirty="0"/>
              <a:t>IONS</a:t>
            </a:r>
            <a:endParaRPr lang="en-CH" sz="2200" b="1" dirty="0"/>
          </a:p>
        </p:txBody>
      </p:sp>
    </p:spTree>
    <p:extLst>
      <p:ext uri="{BB962C8B-B14F-4D97-AF65-F5344CB8AC3E}">
        <p14:creationId xmlns:p14="http://schemas.microsoft.com/office/powerpoint/2010/main" val="159346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B6808-EA4B-5938-9239-CA3BBDB999C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40197D7-124B-6041-00FB-AFD15FF570EA}"/>
              </a:ext>
            </a:extLst>
          </p:cNvPr>
          <p:cNvSpPr>
            <a:spLocks noGrp="1"/>
          </p:cNvSpPr>
          <p:nvPr>
            <p:ph type="title"/>
          </p:nvPr>
        </p:nvSpPr>
        <p:spPr>
          <a:xfrm>
            <a:off x="609601" y="274638"/>
            <a:ext cx="5640020" cy="714265"/>
          </a:xfrm>
        </p:spPr>
        <p:txBody>
          <a:bodyPr/>
          <a:lstStyle/>
          <a:p>
            <a:r>
              <a:rPr lang="en-GB" dirty="0"/>
              <a:t>Outline</a:t>
            </a:r>
          </a:p>
        </p:txBody>
      </p:sp>
      <p:sp>
        <p:nvSpPr>
          <p:cNvPr id="2" name="TextBox 1">
            <a:extLst>
              <a:ext uri="{FF2B5EF4-FFF2-40B4-BE49-F238E27FC236}">
                <a16:creationId xmlns:a16="http://schemas.microsoft.com/office/drawing/2014/main" id="{3857D61C-D1FA-A15B-C1AC-E90B40F0702A}"/>
              </a:ext>
            </a:extLst>
          </p:cNvPr>
          <p:cNvSpPr txBox="1"/>
          <p:nvPr/>
        </p:nvSpPr>
        <p:spPr>
          <a:xfrm>
            <a:off x="1804242" y="1690062"/>
            <a:ext cx="8890757" cy="3406061"/>
          </a:xfrm>
          <a:prstGeom prst="rect">
            <a:avLst/>
          </a:prstGeom>
          <a:noFill/>
        </p:spPr>
        <p:txBody>
          <a:bodyPr wrap="square">
            <a:spAutoFit/>
          </a:bodyPr>
          <a:lstStyle/>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2024</a:t>
            </a:r>
            <a:r>
              <a:rPr lang="en-CH" sz="3500" dirty="0">
                <a:solidFill>
                  <a:schemeClr val="tx1">
                    <a:alpha val="35000"/>
                  </a:schemeClr>
                </a:solidFill>
                <a:latin typeface="+mn-lt"/>
              </a:rPr>
              <a:t> </a:t>
            </a:r>
            <a:r>
              <a:rPr lang="en-CH" sz="3500" b="1" dirty="0">
                <a:solidFill>
                  <a:schemeClr val="tx1">
                    <a:alpha val="35000"/>
                  </a:schemeClr>
                </a:solidFill>
                <a:latin typeface="+mn-lt"/>
              </a:rPr>
              <a:t>run</a:t>
            </a:r>
            <a:r>
              <a:rPr lang="en-CH" sz="3500" dirty="0">
                <a:solidFill>
                  <a:schemeClr val="tx1">
                    <a:alpha val="35000"/>
                  </a:schemeClr>
                </a:solidFill>
                <a:latin typeface="+mn-lt"/>
              </a:rPr>
              <a:t> highlights</a:t>
            </a:r>
          </a:p>
          <a:p>
            <a:pPr marL="457200" indent="-457200">
              <a:spcBef>
                <a:spcPts val="1800"/>
              </a:spcBef>
              <a:buFont typeface="Arial" panose="020B0604020202020204" pitchFamily="34" charset="0"/>
              <a:buChar char="•"/>
            </a:pPr>
            <a:r>
              <a:rPr lang="en-CH" sz="3500" b="1" dirty="0">
                <a:latin typeface="+mn-lt"/>
              </a:rPr>
              <a:t>2025</a:t>
            </a:r>
            <a:r>
              <a:rPr lang="en-CH" sz="3500" dirty="0">
                <a:latin typeface="+mn-lt"/>
              </a:rPr>
              <a:t> </a:t>
            </a:r>
            <a:r>
              <a:rPr lang="en-CH" sz="3500" b="1" dirty="0">
                <a:latin typeface="+mn-lt"/>
              </a:rPr>
              <a:t>configuration</a:t>
            </a:r>
            <a:r>
              <a:rPr lang="en-CH" sz="3500" dirty="0">
                <a:latin typeface="+mn-lt"/>
              </a:rPr>
              <a:t> and key aspects</a:t>
            </a:r>
            <a:endParaRPr lang="en-US" sz="3500" dirty="0">
              <a:latin typeface="+mn-lt"/>
            </a:endParaRPr>
          </a:p>
          <a:p>
            <a:pPr marL="457200" indent="-457200">
              <a:spcBef>
                <a:spcPts val="1800"/>
              </a:spcBef>
              <a:buFont typeface="Arial" panose="020B0604020202020204" pitchFamily="34" charset="0"/>
              <a:buChar char="•"/>
            </a:pPr>
            <a:r>
              <a:rPr lang="en-US" sz="3500" b="1" dirty="0">
                <a:solidFill>
                  <a:schemeClr val="tx1">
                    <a:alpha val="35000"/>
                  </a:schemeClr>
                </a:solidFill>
                <a:latin typeface="+mn-lt"/>
              </a:rPr>
              <a:t>Beam intensity </a:t>
            </a:r>
            <a:r>
              <a:rPr lang="en-US" sz="3500" dirty="0">
                <a:solidFill>
                  <a:schemeClr val="tx1">
                    <a:alpha val="35000"/>
                  </a:schemeClr>
                </a:solidFill>
                <a:latin typeface="+mn-lt"/>
              </a:rPr>
              <a:t>limitations and plans</a:t>
            </a:r>
          </a:p>
          <a:p>
            <a:pPr marL="457200" indent="-457200">
              <a:spcBef>
                <a:spcPts val="1800"/>
              </a:spcBef>
              <a:buFont typeface="Arial" panose="020B0604020202020204" pitchFamily="34" charset="0"/>
              <a:buChar char="•"/>
            </a:pPr>
            <a:r>
              <a:rPr lang="en-CH" sz="3500" b="1" dirty="0">
                <a:solidFill>
                  <a:schemeClr val="tx1">
                    <a:alpha val="35000"/>
                  </a:schemeClr>
                </a:solidFill>
                <a:latin typeface="+mn-lt"/>
              </a:rPr>
              <a:t>2025</a:t>
            </a:r>
            <a:r>
              <a:rPr lang="en-CH" sz="3500" dirty="0">
                <a:solidFill>
                  <a:schemeClr val="tx1">
                    <a:alpha val="35000"/>
                  </a:schemeClr>
                </a:solidFill>
                <a:latin typeface="+mn-lt"/>
              </a:rPr>
              <a:t> </a:t>
            </a:r>
            <a:r>
              <a:rPr lang="en-CH" sz="3500" b="1" dirty="0">
                <a:solidFill>
                  <a:schemeClr val="tx1">
                    <a:alpha val="35000"/>
                  </a:schemeClr>
                </a:solidFill>
                <a:latin typeface="+mn-lt"/>
              </a:rPr>
              <a:t>schedule</a:t>
            </a:r>
            <a:r>
              <a:rPr lang="en-CH" sz="3500" dirty="0">
                <a:solidFill>
                  <a:schemeClr val="tx1">
                    <a:alpha val="35000"/>
                  </a:schemeClr>
                </a:solidFill>
                <a:latin typeface="+mn-lt"/>
              </a:rPr>
              <a:t> and projections</a:t>
            </a:r>
          </a:p>
          <a:p>
            <a:pPr marL="914400" lvl="1" indent="-457200">
              <a:spcBef>
                <a:spcPts val="1000"/>
              </a:spcBef>
              <a:buFont typeface="Arial" panose="020B0604020202020204" pitchFamily="34" charset="0"/>
              <a:buChar char="•"/>
            </a:pPr>
            <a:r>
              <a:rPr lang="en-CH" sz="2200" dirty="0">
                <a:solidFill>
                  <a:schemeClr val="tx1">
                    <a:alpha val="35000"/>
                  </a:schemeClr>
                </a:solidFill>
                <a:latin typeface="+mn-lt"/>
              </a:rPr>
              <a:t>+ considerations on IONS run</a:t>
            </a:r>
            <a:endParaRPr lang="en-US" sz="2200" dirty="0">
              <a:solidFill>
                <a:schemeClr val="tx1">
                  <a:alpha val="35000"/>
                </a:schemeClr>
              </a:solidFill>
              <a:latin typeface="+mn-lt"/>
            </a:endParaRPr>
          </a:p>
        </p:txBody>
      </p:sp>
    </p:spTree>
    <p:extLst>
      <p:ext uri="{BB962C8B-B14F-4D97-AF65-F5344CB8AC3E}">
        <p14:creationId xmlns:p14="http://schemas.microsoft.com/office/powerpoint/2010/main" val="2299150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EC3F2-1FE0-B4C7-F578-5622B4B35AEA}"/>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EBD27473-2EF5-6B7B-0710-9CBB8C288F7F}"/>
              </a:ext>
            </a:extLst>
          </p:cNvPr>
          <p:cNvSpPr txBox="1"/>
          <p:nvPr/>
        </p:nvSpPr>
        <p:spPr>
          <a:xfrm>
            <a:off x="440034" y="1110416"/>
            <a:ext cx="6731305" cy="4637167"/>
          </a:xfrm>
          <a:prstGeom prst="rect">
            <a:avLst/>
          </a:prstGeom>
          <a:noFill/>
        </p:spPr>
        <p:txBody>
          <a:bodyPr wrap="square">
            <a:spAutoFit/>
          </a:bodyPr>
          <a:lstStyle/>
          <a:p>
            <a:pPr marL="322263" indent="-285750">
              <a:spcBef>
                <a:spcPts val="600"/>
              </a:spcBef>
              <a:buFont typeface="Arial" panose="020B0604020202020204" pitchFamily="34" charset="0"/>
              <a:buChar char="•"/>
            </a:pPr>
            <a:r>
              <a:rPr lang="en-US" sz="2200" b="1" dirty="0">
                <a:latin typeface="+mn-lt"/>
              </a:rPr>
              <a:t>Radiation dose </a:t>
            </a:r>
            <a:r>
              <a:rPr lang="en-US" sz="2200" dirty="0">
                <a:latin typeface="+mn-lt"/>
              </a:rPr>
              <a:t>on </a:t>
            </a:r>
            <a:r>
              <a:rPr lang="en-US" sz="2200" b="1" dirty="0">
                <a:solidFill>
                  <a:schemeClr val="tx1">
                    <a:lumMod val="60000"/>
                    <a:lumOff val="40000"/>
                  </a:schemeClr>
                </a:solidFill>
                <a:latin typeface="+mn-lt"/>
              </a:rPr>
              <a:t>inner triplet </a:t>
            </a:r>
            <a:r>
              <a:rPr lang="en-GB" sz="2200" b="1" dirty="0">
                <a:solidFill>
                  <a:schemeClr val="tx1">
                    <a:lumMod val="60000"/>
                    <a:lumOff val="40000"/>
                  </a:schemeClr>
                </a:solidFill>
                <a:latin typeface="+mn-lt"/>
              </a:rPr>
              <a:t>magnets</a:t>
            </a:r>
            <a:r>
              <a:rPr lang="en-GB" sz="2200" dirty="0">
                <a:latin typeface="+mn-lt"/>
              </a:rPr>
              <a:t> located next to the high-luminosity interaction points, is approaching </a:t>
            </a:r>
            <a:r>
              <a:rPr lang="en-US" sz="2200" dirty="0">
                <a:latin typeface="+mn-lt"/>
              </a:rPr>
              <a:t>levels close to the </a:t>
            </a:r>
            <a:r>
              <a:rPr lang="en-US" sz="2200" b="1" dirty="0">
                <a:latin typeface="+mn-lt"/>
              </a:rPr>
              <a:t>estimated damage thresholds</a:t>
            </a:r>
          </a:p>
          <a:p>
            <a:pPr marL="779463" lvl="1" indent="-285750">
              <a:spcBef>
                <a:spcPts val="600"/>
              </a:spcBef>
              <a:buFont typeface="Arial" panose="020B0604020202020204" pitchFamily="34" charset="0"/>
              <a:buChar char="•"/>
            </a:pPr>
            <a:r>
              <a:rPr lang="en-US" dirty="0">
                <a:latin typeface="+mn-lt"/>
              </a:rPr>
              <a:t>though they </a:t>
            </a:r>
            <a:r>
              <a:rPr lang="en-GB" dirty="0">
                <a:latin typeface="+mn-lt"/>
              </a:rPr>
              <a:t>carry significant uncertainties</a:t>
            </a:r>
          </a:p>
          <a:p>
            <a:pPr marL="322263" indent="-285750">
              <a:spcBef>
                <a:spcPts val="600"/>
              </a:spcBef>
              <a:buFont typeface="Arial" panose="020B0604020202020204" pitchFamily="34" charset="0"/>
              <a:buChar char="•"/>
            </a:pPr>
            <a:r>
              <a:rPr lang="en-US" sz="2200" dirty="0">
                <a:latin typeface="+mn-lt"/>
              </a:rPr>
              <a:t>A </a:t>
            </a:r>
            <a:r>
              <a:rPr lang="en-US" sz="2200" b="1" dirty="0">
                <a:solidFill>
                  <a:schemeClr val="tx2">
                    <a:lumMod val="60000"/>
                    <a:lumOff val="40000"/>
                  </a:schemeClr>
                </a:solidFill>
                <a:latin typeface="+mn-lt"/>
              </a:rPr>
              <a:t>failure</a:t>
            </a:r>
            <a:r>
              <a:rPr lang="en-US" sz="2200" dirty="0">
                <a:latin typeface="+mn-lt"/>
              </a:rPr>
              <a:t> of one of these magnets could lead to </a:t>
            </a:r>
            <a:r>
              <a:rPr lang="en-US" sz="2200" b="1" dirty="0">
                <a:latin typeface="+mn-lt"/>
              </a:rPr>
              <a:t>substantial downtime </a:t>
            </a:r>
            <a:r>
              <a:rPr lang="en-US" sz="2200" dirty="0">
                <a:latin typeface="+mn-lt"/>
              </a:rPr>
              <a:t>for the LHC or even </a:t>
            </a:r>
            <a:r>
              <a:rPr lang="en-US" sz="2200" b="1" dirty="0">
                <a:latin typeface="+mn-lt"/>
              </a:rPr>
              <a:t>compromise the results </a:t>
            </a:r>
            <a:r>
              <a:rPr lang="en-US" sz="2200" dirty="0">
                <a:latin typeface="+mn-lt"/>
              </a:rPr>
              <a:t>of the nearby physics experiments</a:t>
            </a:r>
          </a:p>
          <a:p>
            <a:pPr marL="322263" indent="-285750">
              <a:spcBef>
                <a:spcPts val="600"/>
              </a:spcBef>
              <a:buFont typeface="Arial" panose="020B0604020202020204" pitchFamily="34" charset="0"/>
              <a:buChar char="•"/>
            </a:pPr>
            <a:r>
              <a:rPr lang="en-GB" sz="2200" dirty="0">
                <a:latin typeface="+mn-lt"/>
              </a:rPr>
              <a:t>To address this risk </a:t>
            </a:r>
            <a:r>
              <a:rPr lang="en-US" sz="2200" dirty="0">
                <a:latin typeface="+mn-lt"/>
              </a:rPr>
              <a:t>a </a:t>
            </a:r>
            <a:r>
              <a:rPr lang="en-US" sz="2200" b="1" dirty="0">
                <a:latin typeface="+mn-lt"/>
              </a:rPr>
              <a:t>taskforce</a:t>
            </a:r>
            <a:r>
              <a:rPr lang="en-US" sz="2200" dirty="0">
                <a:latin typeface="+mn-lt"/>
              </a:rPr>
              <a:t> was established in 2022 to study </a:t>
            </a:r>
            <a:r>
              <a:rPr lang="en-GB" sz="2200" dirty="0">
                <a:effectLst/>
                <a:latin typeface="+mn-lt"/>
                <a:ea typeface="Calibri" panose="020F0502020204030204" pitchFamily="34" charset="0"/>
              </a:rPr>
              <a:t>the impact of radiation on equipment lifetime in the inner triplet regions and to propose </a:t>
            </a:r>
            <a:r>
              <a:rPr lang="en-GB" sz="2200" b="1" dirty="0">
                <a:solidFill>
                  <a:schemeClr val="tx1">
                    <a:lumMod val="60000"/>
                    <a:lumOff val="40000"/>
                  </a:schemeClr>
                </a:solidFill>
                <a:latin typeface="+mn-lt"/>
              </a:rPr>
              <a:t>possible mitigations</a:t>
            </a:r>
            <a:endParaRPr lang="en-GB" sz="2200" dirty="0">
              <a:effectLst/>
              <a:latin typeface="+mn-lt"/>
              <a:ea typeface="Calibri" panose="020F0502020204030204" pitchFamily="34" charset="0"/>
            </a:endParaRPr>
          </a:p>
        </p:txBody>
      </p:sp>
      <p:sp>
        <p:nvSpPr>
          <p:cNvPr id="13" name="Title 1">
            <a:extLst>
              <a:ext uri="{FF2B5EF4-FFF2-40B4-BE49-F238E27FC236}">
                <a16:creationId xmlns:a16="http://schemas.microsoft.com/office/drawing/2014/main" id="{F1088B12-5687-14E4-DFEC-34C49A6B43E6}"/>
              </a:ext>
            </a:extLst>
          </p:cNvPr>
          <p:cNvSpPr>
            <a:spLocks noGrp="1"/>
          </p:cNvSpPr>
          <p:nvPr>
            <p:ph type="title"/>
          </p:nvPr>
        </p:nvSpPr>
        <p:spPr>
          <a:xfrm>
            <a:off x="609600" y="274638"/>
            <a:ext cx="6561739" cy="714265"/>
          </a:xfrm>
        </p:spPr>
        <p:txBody>
          <a:bodyPr/>
          <a:lstStyle/>
          <a:p>
            <a:r>
              <a:rPr lang="en-US" dirty="0"/>
              <a:t>Triplet radiation – the problem</a:t>
            </a:r>
            <a:endParaRPr lang="en-GB" dirty="0"/>
          </a:p>
        </p:txBody>
      </p:sp>
      <p:sp>
        <p:nvSpPr>
          <p:cNvPr id="16" name="Rectangle 2">
            <a:extLst>
              <a:ext uri="{FF2B5EF4-FFF2-40B4-BE49-F238E27FC236}">
                <a16:creationId xmlns:a16="http://schemas.microsoft.com/office/drawing/2014/main" id="{2BF122AB-825B-9F77-5BF0-113734329FFE}"/>
              </a:ext>
            </a:extLst>
          </p:cNvPr>
          <p:cNvSpPr>
            <a:spLocks noChangeArrowheads="1"/>
          </p:cNvSpPr>
          <p:nvPr/>
        </p:nvSpPr>
        <p:spPr bwMode="auto">
          <a:xfrm>
            <a:off x="7555390" y="1777585"/>
            <a:ext cx="4338836" cy="313876"/>
          </a:xfrm>
          <a:prstGeom prst="rect">
            <a:avLst/>
          </a:prstGeom>
          <a:noFill/>
          <a:ln w="9525">
            <a:noFill/>
            <a:miter lim="800000"/>
            <a:headEnd/>
            <a:tailEnd/>
          </a:ln>
        </p:spPr>
        <p:txBody>
          <a:bodyPr anchor="ctr"/>
          <a:lstStyle/>
          <a:p>
            <a:pPr algn="ctr"/>
            <a:r>
              <a:rPr lang="en-US" sz="1400" b="1" dirty="0">
                <a:solidFill>
                  <a:schemeClr val="accent1">
                    <a:lumMod val="10000"/>
                  </a:schemeClr>
                </a:solidFill>
              </a:rPr>
              <a:t>Limiting quadrupole in Interaction Region (IR) 5</a:t>
            </a:r>
          </a:p>
        </p:txBody>
      </p:sp>
      <p:pic>
        <p:nvPicPr>
          <p:cNvPr id="17" name="Picture 16">
            <a:extLst>
              <a:ext uri="{FF2B5EF4-FFF2-40B4-BE49-F238E27FC236}">
                <a16:creationId xmlns:a16="http://schemas.microsoft.com/office/drawing/2014/main" id="{DCBC377B-53F1-BDE1-CDFD-D533EA42F2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8010768" y="1423928"/>
            <a:ext cx="3200438" cy="4572054"/>
          </a:xfrm>
          <a:prstGeom prst="rect">
            <a:avLst/>
          </a:prstGeom>
        </p:spPr>
      </p:pic>
    </p:spTree>
    <p:extLst>
      <p:ext uri="{BB962C8B-B14F-4D97-AF65-F5344CB8AC3E}">
        <p14:creationId xmlns:p14="http://schemas.microsoft.com/office/powerpoint/2010/main" val="2061127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1A12BD-EC58-238B-872C-3461281845CE}"/>
            </a:ext>
          </a:extLst>
        </p:cNvPr>
        <p:cNvGrpSpPr/>
        <p:nvPr/>
      </p:nvGrpSpPr>
      <p:grpSpPr>
        <a:xfrm>
          <a:off x="0" y="0"/>
          <a:ext cx="0" cy="0"/>
          <a:chOff x="0" y="0"/>
          <a:chExt cx="0" cy="0"/>
        </a:xfrm>
      </p:grpSpPr>
      <p:sp>
        <p:nvSpPr>
          <p:cNvPr id="13" name="Title 1">
            <a:extLst>
              <a:ext uri="{FF2B5EF4-FFF2-40B4-BE49-F238E27FC236}">
                <a16:creationId xmlns:a16="http://schemas.microsoft.com/office/drawing/2014/main" id="{0101D90E-B046-875F-D521-4D34F18AC683}"/>
              </a:ext>
            </a:extLst>
          </p:cNvPr>
          <p:cNvSpPr>
            <a:spLocks noGrp="1"/>
          </p:cNvSpPr>
          <p:nvPr>
            <p:ph type="title"/>
          </p:nvPr>
        </p:nvSpPr>
        <p:spPr>
          <a:xfrm>
            <a:off x="609600" y="274638"/>
            <a:ext cx="6561739" cy="714265"/>
          </a:xfrm>
        </p:spPr>
        <p:txBody>
          <a:bodyPr/>
          <a:lstStyle/>
          <a:p>
            <a:r>
              <a:rPr lang="en-US" dirty="0"/>
              <a:t>Triplet radiation – the solution</a:t>
            </a:r>
            <a:endParaRPr lang="en-GB" dirty="0"/>
          </a:p>
        </p:txBody>
      </p:sp>
      <p:sp>
        <p:nvSpPr>
          <p:cNvPr id="3" name="TextBox 2">
            <a:extLst>
              <a:ext uri="{FF2B5EF4-FFF2-40B4-BE49-F238E27FC236}">
                <a16:creationId xmlns:a16="http://schemas.microsoft.com/office/drawing/2014/main" id="{02D8EE5E-C527-28BB-0F90-C23223FB5B75}"/>
              </a:ext>
            </a:extLst>
          </p:cNvPr>
          <p:cNvSpPr txBox="1"/>
          <p:nvPr/>
        </p:nvSpPr>
        <p:spPr>
          <a:xfrm>
            <a:off x="258441" y="1278320"/>
            <a:ext cx="6561739" cy="2113399"/>
          </a:xfrm>
          <a:prstGeom prst="rect">
            <a:avLst/>
          </a:prstGeom>
          <a:noFill/>
        </p:spPr>
        <p:txBody>
          <a:bodyPr wrap="square">
            <a:spAutoFit/>
          </a:bodyPr>
          <a:lstStyle/>
          <a:p>
            <a:pPr marL="322263" indent="-285750">
              <a:spcBef>
                <a:spcPts val="400"/>
              </a:spcBef>
              <a:buFont typeface="Arial" panose="020B0604020202020204" pitchFamily="34" charset="0"/>
              <a:buChar char="•"/>
            </a:pPr>
            <a:r>
              <a:rPr lang="en-GB" sz="2000" dirty="0">
                <a:latin typeface="+mn-lt"/>
              </a:rPr>
              <a:t>The </a:t>
            </a:r>
            <a:r>
              <a:rPr lang="en-GB" sz="2000" b="1" dirty="0">
                <a:latin typeface="+mn-lt"/>
              </a:rPr>
              <a:t>dose</a:t>
            </a:r>
            <a:r>
              <a:rPr lang="en-GB" sz="2000" dirty="0">
                <a:latin typeface="+mn-lt"/>
              </a:rPr>
              <a:t> can be spread over </a:t>
            </a:r>
            <a:r>
              <a:rPr lang="en-GB" sz="2000" b="1" dirty="0">
                <a:solidFill>
                  <a:schemeClr val="tx2">
                    <a:lumMod val="60000"/>
                    <a:lumOff val="40000"/>
                  </a:schemeClr>
                </a:solidFill>
                <a:latin typeface="+mn-lt"/>
              </a:rPr>
              <a:t>different azimuths</a:t>
            </a:r>
            <a:r>
              <a:rPr lang="en-GB" sz="2000" dirty="0">
                <a:solidFill>
                  <a:schemeClr val="tx2">
                    <a:lumMod val="60000"/>
                    <a:lumOff val="40000"/>
                  </a:schemeClr>
                </a:solidFill>
                <a:latin typeface="+mn-lt"/>
              </a:rPr>
              <a:t> </a:t>
            </a:r>
            <a:r>
              <a:rPr lang="en-GB" sz="2000" dirty="0">
                <a:latin typeface="+mn-lt"/>
              </a:rPr>
              <a:t>by:</a:t>
            </a:r>
          </a:p>
          <a:p>
            <a:pPr marL="779463" lvl="1" indent="-285750">
              <a:spcBef>
                <a:spcPts val="400"/>
              </a:spcBef>
              <a:buFont typeface="Arial" panose="020B0604020202020204" pitchFamily="34" charset="0"/>
              <a:buChar char="•"/>
            </a:pPr>
            <a:r>
              <a:rPr lang="en-GB" sz="1700" u="sng" dirty="0">
                <a:latin typeface="+mn-lt"/>
              </a:rPr>
              <a:t>Inverting</a:t>
            </a:r>
            <a:r>
              <a:rPr lang="en-GB" sz="1700" dirty="0">
                <a:latin typeface="+mn-lt"/>
              </a:rPr>
              <a:t> quadrupole </a:t>
            </a:r>
            <a:r>
              <a:rPr lang="en-GB" sz="1700" u="sng" dirty="0">
                <a:latin typeface="+mn-lt"/>
              </a:rPr>
              <a:t>polarities</a:t>
            </a:r>
            <a:r>
              <a:rPr lang="en-GB" sz="1700" dirty="0">
                <a:latin typeface="+mn-lt"/>
              </a:rPr>
              <a:t> </a:t>
            </a:r>
            <a:r>
              <a:rPr lang="en-GB" sz="1600" dirty="0">
                <a:latin typeface="+mn-lt"/>
              </a:rPr>
              <a:t>(</a:t>
            </a:r>
            <a:r>
              <a:rPr lang="en-GB" sz="1600" i="1" dirty="0">
                <a:latin typeface="+mn-lt"/>
              </a:rPr>
              <a:t>Reversed Polarity</a:t>
            </a:r>
            <a:r>
              <a:rPr lang="en-GB" sz="1600" dirty="0">
                <a:latin typeface="+mn-lt"/>
              </a:rPr>
              <a:t> optics)</a:t>
            </a:r>
          </a:p>
          <a:p>
            <a:pPr marL="779463" lvl="1" indent="-285750">
              <a:spcBef>
                <a:spcPts val="400"/>
              </a:spcBef>
              <a:buFont typeface="Arial" panose="020B0604020202020204" pitchFamily="34" charset="0"/>
              <a:buChar char="•"/>
            </a:pPr>
            <a:r>
              <a:rPr lang="en-GB" sz="1700" u="sng" dirty="0">
                <a:latin typeface="+mn-lt"/>
              </a:rPr>
              <a:t>Change crossing angles</a:t>
            </a:r>
            <a:r>
              <a:rPr lang="en-GB" sz="1700" dirty="0">
                <a:latin typeface="+mn-lt"/>
              </a:rPr>
              <a:t> sign and/or plane</a:t>
            </a:r>
          </a:p>
          <a:p>
            <a:pPr marL="342900" indent="-342900">
              <a:spcBef>
                <a:spcPts val="1000"/>
              </a:spcBef>
              <a:buFont typeface="Arial" panose="020B0604020202020204" pitchFamily="34" charset="0"/>
              <a:buChar char="•"/>
            </a:pPr>
            <a:r>
              <a:rPr lang="en-GB" sz="2000" dirty="0">
                <a:latin typeface="+mn-lt"/>
              </a:rPr>
              <a:t>There are in principle </a:t>
            </a:r>
            <a:r>
              <a:rPr lang="en-GB" sz="2000" b="1" dirty="0">
                <a:solidFill>
                  <a:schemeClr val="tx2">
                    <a:lumMod val="60000"/>
                    <a:lumOff val="40000"/>
                  </a:schemeClr>
                </a:solidFill>
                <a:latin typeface="+mn-lt"/>
              </a:rPr>
              <a:t>8 configurations</a:t>
            </a:r>
            <a:r>
              <a:rPr lang="en-GB" sz="2000" dirty="0">
                <a:latin typeface="+mn-lt"/>
              </a:rPr>
              <a:t>, however only 4 are possible, due to stability requirements</a:t>
            </a:r>
          </a:p>
          <a:p>
            <a:pPr marL="800100" lvl="1" indent="-342900">
              <a:spcBef>
                <a:spcPts val="400"/>
              </a:spcBef>
              <a:buFont typeface="Arial" panose="020B0604020202020204" pitchFamily="34" charset="0"/>
              <a:buChar char="•"/>
            </a:pPr>
            <a:r>
              <a:rPr lang="en-GB" sz="1700" dirty="0">
                <a:latin typeface="+mn-lt"/>
              </a:rPr>
              <a:t>Alternate H-V or V-H crossing angle plane in IR1 and IR5</a:t>
            </a:r>
          </a:p>
        </p:txBody>
      </p:sp>
      <p:pic>
        <p:nvPicPr>
          <p:cNvPr id="2" name="Picture 1">
            <a:extLst>
              <a:ext uri="{FF2B5EF4-FFF2-40B4-BE49-F238E27FC236}">
                <a16:creationId xmlns:a16="http://schemas.microsoft.com/office/drawing/2014/main" id="{63195ED7-BAC0-0385-8BE3-11D075047841}"/>
              </a:ext>
            </a:extLst>
          </p:cNvPr>
          <p:cNvPicPr>
            <a:picLocks noChangeAspect="1"/>
          </p:cNvPicPr>
          <p:nvPr/>
        </p:nvPicPr>
        <p:blipFill>
          <a:blip r:embed="rId2"/>
          <a:srcRect t="7983" b="-1"/>
          <a:stretch/>
        </p:blipFill>
        <p:spPr>
          <a:xfrm>
            <a:off x="9142975" y="945470"/>
            <a:ext cx="2783422" cy="3616450"/>
          </a:xfrm>
          <a:prstGeom prst="rect">
            <a:avLst/>
          </a:prstGeom>
        </p:spPr>
      </p:pic>
      <p:pic>
        <p:nvPicPr>
          <p:cNvPr id="4" name="Google Shape;56;p11">
            <a:extLst>
              <a:ext uri="{FF2B5EF4-FFF2-40B4-BE49-F238E27FC236}">
                <a16:creationId xmlns:a16="http://schemas.microsoft.com/office/drawing/2014/main" id="{16DDAEC3-79F6-87B3-BC92-7EDC13054DE4}"/>
              </a:ext>
            </a:extLst>
          </p:cNvPr>
          <p:cNvPicPr preferRelativeResize="0">
            <a:picLocks noChangeAspect="1"/>
          </p:cNvPicPr>
          <p:nvPr/>
        </p:nvPicPr>
        <p:blipFill>
          <a:blip r:embed="rId3">
            <a:alphaModFix/>
          </a:blip>
          <a:stretch>
            <a:fillRect/>
          </a:stretch>
        </p:blipFill>
        <p:spPr>
          <a:xfrm>
            <a:off x="6864100" y="1892800"/>
            <a:ext cx="2131628" cy="1968843"/>
          </a:xfrm>
          <a:prstGeom prst="rect">
            <a:avLst/>
          </a:prstGeom>
          <a:noFill/>
          <a:ln>
            <a:noFill/>
          </a:ln>
        </p:spPr>
      </p:pic>
      <p:sp>
        <p:nvSpPr>
          <p:cNvPr id="8" name="TextBox 7">
            <a:extLst>
              <a:ext uri="{FF2B5EF4-FFF2-40B4-BE49-F238E27FC236}">
                <a16:creationId xmlns:a16="http://schemas.microsoft.com/office/drawing/2014/main" id="{EE7954DB-BFEC-3D9F-1114-EDAE786F9485}"/>
              </a:ext>
            </a:extLst>
          </p:cNvPr>
          <p:cNvSpPr txBox="1"/>
          <p:nvPr/>
        </p:nvSpPr>
        <p:spPr>
          <a:xfrm>
            <a:off x="258440" y="3544215"/>
            <a:ext cx="11771283" cy="2210862"/>
          </a:xfrm>
          <a:prstGeom prst="rect">
            <a:avLst/>
          </a:prstGeom>
          <a:noFill/>
        </p:spPr>
        <p:txBody>
          <a:bodyPr wrap="square">
            <a:spAutoFit/>
          </a:bodyPr>
          <a:lstStyle/>
          <a:p>
            <a:pPr marL="342900" indent="-342900">
              <a:spcBef>
                <a:spcPts val="1000"/>
              </a:spcBef>
              <a:buFont typeface="Arial" panose="020B0604020202020204" pitchFamily="34" charset="0"/>
              <a:buChar char="•"/>
            </a:pPr>
            <a:r>
              <a:rPr lang="en-GB" sz="2200" b="1" dirty="0">
                <a:solidFill>
                  <a:schemeClr val="tx2">
                    <a:lumMod val="60000"/>
                    <a:lumOff val="40000"/>
                  </a:schemeClr>
                </a:solidFill>
                <a:latin typeface="+mn-lt"/>
              </a:rPr>
              <a:t>2024:</a:t>
            </a:r>
            <a:r>
              <a:rPr lang="en-GB" sz="2200" dirty="0">
                <a:latin typeface="+mn-lt"/>
              </a:rPr>
              <a:t> </a:t>
            </a:r>
            <a:r>
              <a:rPr lang="en-CH" sz="2200" b="1" i="1" dirty="0">
                <a:latin typeface="+mn-lt"/>
              </a:rPr>
              <a:t>RP optics </a:t>
            </a:r>
            <a:r>
              <a:rPr lang="en-CH" sz="2200" b="1" dirty="0">
                <a:latin typeface="+mn-lt"/>
              </a:rPr>
              <a:t>in Interaction Region (IR)1</a:t>
            </a:r>
          </a:p>
          <a:p>
            <a:pPr marL="779463" lvl="1" indent="-285750">
              <a:spcBef>
                <a:spcPts val="400"/>
              </a:spcBef>
              <a:buFont typeface="Arial" panose="020B0604020202020204" pitchFamily="34" charset="0"/>
              <a:buChar char="•"/>
            </a:pPr>
            <a:r>
              <a:rPr lang="en-CH" u="sng" dirty="0">
                <a:latin typeface="+mn-lt"/>
              </a:rPr>
              <a:t>Significant reduction</a:t>
            </a:r>
            <a:r>
              <a:rPr lang="en-CH" dirty="0">
                <a:latin typeface="+mn-lt"/>
              </a:rPr>
              <a:t> of radiation dose on IR1 magnets</a:t>
            </a:r>
          </a:p>
          <a:p>
            <a:pPr marL="779463" lvl="1" indent="-285750">
              <a:spcBef>
                <a:spcPts val="400"/>
              </a:spcBef>
              <a:buFont typeface="Arial" panose="020B0604020202020204" pitchFamily="34" charset="0"/>
              <a:buChar char="•"/>
            </a:pPr>
            <a:r>
              <a:rPr lang="en-CH" dirty="0">
                <a:latin typeface="+mn-lt"/>
              </a:rPr>
              <a:t>Increased background for Forward physics detectors</a:t>
            </a:r>
          </a:p>
          <a:p>
            <a:pPr marL="342900" indent="-342900">
              <a:spcBef>
                <a:spcPts val="1000"/>
              </a:spcBef>
              <a:buFont typeface="Arial" panose="020B0604020202020204" pitchFamily="34" charset="0"/>
              <a:buChar char="•"/>
            </a:pPr>
            <a:r>
              <a:rPr lang="en-GB" sz="2200" b="1" dirty="0">
                <a:solidFill>
                  <a:schemeClr val="tx2">
                    <a:lumMod val="60000"/>
                    <a:lumOff val="40000"/>
                  </a:schemeClr>
                </a:solidFill>
                <a:latin typeface="+mn-lt"/>
              </a:rPr>
              <a:t>2025:</a:t>
            </a:r>
            <a:r>
              <a:rPr lang="en-GB" sz="2200" b="1" dirty="0">
                <a:latin typeface="+mn-lt"/>
              </a:rPr>
              <a:t> </a:t>
            </a:r>
            <a:r>
              <a:rPr lang="en-CH" sz="2200" b="1" i="1" dirty="0">
                <a:latin typeface="+mn-lt"/>
              </a:rPr>
              <a:t>RP optics </a:t>
            </a:r>
            <a:r>
              <a:rPr lang="en-CH" sz="2200" b="1" dirty="0">
                <a:latin typeface="+mn-lt"/>
              </a:rPr>
              <a:t>in IR5 &amp; </a:t>
            </a:r>
            <a:r>
              <a:rPr lang="en-CH" sz="2200" dirty="0">
                <a:latin typeface="+mn-lt"/>
              </a:rPr>
              <a:t>restored</a:t>
            </a:r>
            <a:r>
              <a:rPr lang="en-CH" sz="2200" b="1" dirty="0">
                <a:latin typeface="+mn-lt"/>
              </a:rPr>
              <a:t> “nominal” optics in IR1  + </a:t>
            </a:r>
            <a:r>
              <a:rPr lang="en-CH" sz="2200" b="1" u="sng" dirty="0">
                <a:latin typeface="+mn-lt"/>
              </a:rPr>
              <a:t>crossing plane inversion</a:t>
            </a:r>
          </a:p>
          <a:p>
            <a:pPr marL="779463" lvl="1" indent="-285750">
              <a:spcBef>
                <a:spcPts val="400"/>
              </a:spcBef>
              <a:buFont typeface="Arial" panose="020B0604020202020204" pitchFamily="34" charset="0"/>
              <a:buChar char="•"/>
            </a:pPr>
            <a:r>
              <a:rPr lang="en-CH" u="sng" dirty="0">
                <a:latin typeface="+mn-lt"/>
              </a:rPr>
              <a:t>Significant reduction</a:t>
            </a:r>
            <a:r>
              <a:rPr lang="en-CH" dirty="0">
                <a:latin typeface="+mn-lt"/>
              </a:rPr>
              <a:t> of radiation dose on IR5 magnets</a:t>
            </a:r>
          </a:p>
          <a:p>
            <a:pPr marL="779463" lvl="1" indent="-285750">
              <a:spcBef>
                <a:spcPts val="400"/>
              </a:spcBef>
              <a:buFont typeface="Arial" panose="020B0604020202020204" pitchFamily="34" charset="0"/>
              <a:buChar char="•"/>
            </a:pPr>
            <a:r>
              <a:rPr lang="en-CH" dirty="0">
                <a:latin typeface="+mn-lt"/>
              </a:rPr>
              <a:t>Situation restored for Forward physics detectors</a:t>
            </a:r>
          </a:p>
        </p:txBody>
      </p:sp>
      <p:sp>
        <p:nvSpPr>
          <p:cNvPr id="9" name="TextBox 8">
            <a:extLst>
              <a:ext uri="{FF2B5EF4-FFF2-40B4-BE49-F238E27FC236}">
                <a16:creationId xmlns:a16="http://schemas.microsoft.com/office/drawing/2014/main" id="{70AF929E-86E1-1CA2-10FF-2371077B003E}"/>
              </a:ext>
            </a:extLst>
          </p:cNvPr>
          <p:cNvSpPr txBox="1"/>
          <p:nvPr/>
        </p:nvSpPr>
        <p:spPr>
          <a:xfrm rot="5400000">
            <a:off x="10885322" y="2386150"/>
            <a:ext cx="2113957" cy="276999"/>
          </a:xfrm>
          <a:prstGeom prst="rect">
            <a:avLst/>
          </a:prstGeom>
          <a:noFill/>
        </p:spPr>
        <p:txBody>
          <a:bodyPr wrap="square">
            <a:spAutoFit/>
          </a:bodyPr>
          <a:lstStyle/>
          <a:p>
            <a:r>
              <a:rPr lang="en-CH" sz="1200" b="1" dirty="0">
                <a:solidFill>
                  <a:schemeClr val="accent1">
                    <a:lumMod val="10000"/>
                  </a:schemeClr>
                </a:solidFill>
                <a:latin typeface="+mn-lt"/>
              </a:rPr>
              <a:t>ex. of 2024 change in IR1</a:t>
            </a:r>
            <a:endParaRPr lang="en-CH" sz="1200" dirty="0">
              <a:solidFill>
                <a:schemeClr val="accent1">
                  <a:lumMod val="10000"/>
                </a:schemeClr>
              </a:solidFill>
            </a:endParaRPr>
          </a:p>
        </p:txBody>
      </p:sp>
      <p:sp>
        <p:nvSpPr>
          <p:cNvPr id="11" name="TextBox 10">
            <a:extLst>
              <a:ext uri="{FF2B5EF4-FFF2-40B4-BE49-F238E27FC236}">
                <a16:creationId xmlns:a16="http://schemas.microsoft.com/office/drawing/2014/main" id="{5272CDAF-F447-C38B-3A52-1D346AFAA281}"/>
              </a:ext>
            </a:extLst>
          </p:cNvPr>
          <p:cNvSpPr txBox="1"/>
          <p:nvPr/>
        </p:nvSpPr>
        <p:spPr>
          <a:xfrm>
            <a:off x="9143080" y="639394"/>
            <a:ext cx="2935419" cy="276999"/>
          </a:xfrm>
          <a:prstGeom prst="rect">
            <a:avLst/>
          </a:prstGeom>
          <a:noFill/>
        </p:spPr>
        <p:txBody>
          <a:bodyPr wrap="none" rtlCol="0">
            <a:spAutoFit/>
          </a:bodyPr>
          <a:lstStyle/>
          <a:p>
            <a:r>
              <a:rPr lang="en-CH" sz="1200" b="1" dirty="0">
                <a:solidFill>
                  <a:schemeClr val="accent1">
                    <a:lumMod val="10000"/>
                  </a:schemeClr>
                </a:solidFill>
              </a:rPr>
              <a:t>Longitudinal distribution of radiation</a:t>
            </a:r>
          </a:p>
        </p:txBody>
      </p:sp>
    </p:spTree>
    <p:extLst>
      <p:ext uri="{BB962C8B-B14F-4D97-AF65-F5344CB8AC3E}">
        <p14:creationId xmlns:p14="http://schemas.microsoft.com/office/powerpoint/2010/main" val="2588110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6AA10-A4B9-1C1B-BF43-CE1663770257}"/>
            </a:ext>
          </a:extLst>
        </p:cNvPr>
        <p:cNvGrpSpPr/>
        <p:nvPr/>
      </p:nvGrpSpPr>
      <p:grpSpPr>
        <a:xfrm>
          <a:off x="0" y="0"/>
          <a:ext cx="0" cy="0"/>
          <a:chOff x="0" y="0"/>
          <a:chExt cx="0" cy="0"/>
        </a:xfrm>
      </p:grpSpPr>
      <p:sp>
        <p:nvSpPr>
          <p:cNvPr id="13" name="Title 1">
            <a:extLst>
              <a:ext uri="{FF2B5EF4-FFF2-40B4-BE49-F238E27FC236}">
                <a16:creationId xmlns:a16="http://schemas.microsoft.com/office/drawing/2014/main" id="{3DDFBAB2-51D9-1011-B841-A3FA65940BD0}"/>
              </a:ext>
            </a:extLst>
          </p:cNvPr>
          <p:cNvSpPr>
            <a:spLocks noGrp="1"/>
          </p:cNvSpPr>
          <p:nvPr>
            <p:ph type="title"/>
          </p:nvPr>
        </p:nvSpPr>
        <p:spPr>
          <a:xfrm>
            <a:off x="609600" y="274638"/>
            <a:ext cx="6561739" cy="714265"/>
          </a:xfrm>
        </p:spPr>
        <p:txBody>
          <a:bodyPr/>
          <a:lstStyle/>
          <a:p>
            <a:r>
              <a:rPr lang="en-US" dirty="0"/>
              <a:t>Triplet radiation – consequence</a:t>
            </a:r>
            <a:endParaRPr lang="en-GB" dirty="0"/>
          </a:p>
        </p:txBody>
      </p:sp>
      <p:pic>
        <p:nvPicPr>
          <p:cNvPr id="2" name="Picture 22">
            <a:extLst>
              <a:ext uri="{FF2B5EF4-FFF2-40B4-BE49-F238E27FC236}">
                <a16:creationId xmlns:a16="http://schemas.microsoft.com/office/drawing/2014/main" id="{5AE9A245-41B3-B513-4C08-837CBE8ECE6A}"/>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573363" y="3152641"/>
            <a:ext cx="3437007" cy="2691143"/>
          </a:xfrm>
          <a:prstGeom prst="rect">
            <a:avLst/>
          </a:prstGeom>
          <a:noFill/>
          <a:ln w="9525">
            <a:solidFill>
              <a:srgbClr val="0055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a:extLst>
              <a:ext uri="{FF2B5EF4-FFF2-40B4-BE49-F238E27FC236}">
                <a16:creationId xmlns:a16="http://schemas.microsoft.com/office/drawing/2014/main" id="{EC16BE37-5D01-25CD-405E-210A0EF6439E}"/>
              </a:ext>
            </a:extLst>
          </p:cNvPr>
          <p:cNvPicPr>
            <a:picLocks noChangeAspect="1"/>
          </p:cNvPicPr>
          <p:nvPr/>
        </p:nvPicPr>
        <p:blipFill>
          <a:blip r:embed="rId3"/>
          <a:stretch>
            <a:fillRect/>
          </a:stretch>
        </p:blipFill>
        <p:spPr>
          <a:xfrm>
            <a:off x="335072" y="4855379"/>
            <a:ext cx="2048161" cy="685896"/>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3B0735DD-DDB8-F174-D4A0-D19C6947F76D}"/>
              </a:ext>
            </a:extLst>
          </p:cNvPr>
          <p:cNvPicPr>
            <a:picLocks noChangeAspect="1"/>
          </p:cNvPicPr>
          <p:nvPr/>
        </p:nvPicPr>
        <p:blipFill>
          <a:blip r:embed="rId4"/>
          <a:stretch>
            <a:fillRect/>
          </a:stretch>
        </p:blipFill>
        <p:spPr>
          <a:xfrm>
            <a:off x="2833786" y="5141112"/>
            <a:ext cx="1867161" cy="562053"/>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2AED976E-A74C-D098-6E28-2E6FD4F86B35}"/>
              </a:ext>
            </a:extLst>
          </p:cNvPr>
          <p:cNvSpPr txBox="1"/>
          <p:nvPr/>
        </p:nvSpPr>
        <p:spPr>
          <a:xfrm>
            <a:off x="296845" y="1077761"/>
            <a:ext cx="7378728" cy="3426579"/>
          </a:xfrm>
          <a:prstGeom prst="rect">
            <a:avLst/>
          </a:prstGeom>
          <a:noFill/>
        </p:spPr>
        <p:txBody>
          <a:bodyPr wrap="square">
            <a:spAutoFit/>
          </a:bodyPr>
          <a:lstStyle/>
          <a:p>
            <a:pPr marL="0" indent="0" fontAlgn="auto">
              <a:spcAft>
                <a:spcPts val="0"/>
              </a:spcAft>
              <a:buClr>
                <a:srgbClr val="0055A0"/>
              </a:buClr>
              <a:buNone/>
              <a:defRPr/>
            </a:pPr>
            <a:r>
              <a:rPr kumimoji="0" lang="en-US" sz="2200" b="0" i="0" u="none" strike="noStrike" kern="1200" cap="none" spc="0" normalizeH="0" baseline="0" noProof="0" dirty="0">
                <a:ln>
                  <a:noFill/>
                </a:ln>
                <a:effectLst/>
                <a:uLnTx/>
                <a:uFillTx/>
                <a:latin typeface="+mn-lt"/>
                <a:ea typeface="+mn-ea"/>
                <a:cs typeface="+mn-cs"/>
              </a:rPr>
              <a:t>The </a:t>
            </a:r>
            <a:r>
              <a:rPr kumimoji="0" lang="en-US" sz="2200" b="1" i="0" u="none" strike="noStrike" kern="1200" cap="none" spc="0" normalizeH="0" baseline="0" noProof="0" dirty="0">
                <a:ln>
                  <a:noFill/>
                </a:ln>
                <a:effectLst/>
                <a:uLnTx/>
                <a:uFillTx/>
                <a:latin typeface="+mn-lt"/>
                <a:ea typeface="+mn-ea"/>
                <a:cs typeface="+mn-cs"/>
              </a:rPr>
              <a:t>Inner Triplet </a:t>
            </a:r>
            <a:r>
              <a:rPr kumimoji="0" lang="en-US" sz="2200" b="1" i="0" u="none" strike="noStrike" kern="1200" cap="none" spc="0" normalizeH="0" baseline="0" noProof="0" dirty="0">
                <a:ln>
                  <a:noFill/>
                </a:ln>
                <a:solidFill>
                  <a:schemeClr val="tx2">
                    <a:lumMod val="60000"/>
                    <a:lumOff val="40000"/>
                  </a:schemeClr>
                </a:solidFill>
                <a:effectLst/>
                <a:uLnTx/>
                <a:uFillTx/>
                <a:latin typeface="+mn-lt"/>
                <a:ea typeface="+mn-ea"/>
                <a:cs typeface="+mn-cs"/>
              </a:rPr>
              <a:t>beam screen</a:t>
            </a:r>
            <a:r>
              <a:rPr kumimoji="0" lang="en-US" sz="2200" b="1" i="0" u="none" strike="noStrike" kern="1200" cap="none" spc="0" normalizeH="0" noProof="0" dirty="0">
                <a:ln>
                  <a:noFill/>
                </a:ln>
                <a:solidFill>
                  <a:schemeClr val="tx2">
                    <a:lumMod val="60000"/>
                    <a:lumOff val="40000"/>
                  </a:schemeClr>
                </a:solidFill>
                <a:effectLst/>
                <a:uLnTx/>
                <a:uFillTx/>
                <a:latin typeface="+mn-lt"/>
                <a:ea typeface="+mn-ea"/>
                <a:cs typeface="+mn-cs"/>
              </a:rPr>
              <a:t> shape</a:t>
            </a:r>
            <a:r>
              <a:rPr kumimoji="0" lang="en-US" sz="2200" b="1" i="0" u="none" strike="noStrike" kern="1200" cap="none" spc="0" normalizeH="0" baseline="0" noProof="0" dirty="0">
                <a:ln>
                  <a:noFill/>
                </a:ln>
                <a:solidFill>
                  <a:schemeClr val="tx2">
                    <a:lumMod val="60000"/>
                    <a:lumOff val="40000"/>
                  </a:schemeClr>
                </a:solidFill>
                <a:effectLst/>
                <a:uLnTx/>
                <a:uFillTx/>
                <a:latin typeface="+mn-lt"/>
                <a:ea typeface="+mn-ea"/>
                <a:cs typeface="+mn-cs"/>
              </a:rPr>
              <a:t> is asymmetric</a:t>
            </a:r>
            <a:r>
              <a:rPr kumimoji="0" lang="en-US" sz="2200" b="0" i="0" u="none" strike="noStrike" kern="1200" cap="none" spc="0" normalizeH="0" baseline="0" noProof="0" dirty="0">
                <a:ln>
                  <a:noFill/>
                </a:ln>
                <a:effectLst/>
                <a:uLnTx/>
                <a:uFillTx/>
                <a:latin typeface="+mn-lt"/>
                <a:ea typeface="+mn-ea"/>
                <a:cs typeface="+mn-cs"/>
              </a:rPr>
              <a:t>, arranged for larger aperture in the “standard” crossing plane</a:t>
            </a:r>
            <a:r>
              <a:rPr kumimoji="0" lang="en-US" sz="2200" b="0" i="0" u="none" strike="noStrike" kern="1200" cap="none" spc="0" normalizeH="0" noProof="0" dirty="0">
                <a:ln>
                  <a:noFill/>
                </a:ln>
                <a:effectLst/>
                <a:uLnTx/>
                <a:uFillTx/>
                <a:latin typeface="+mn-lt"/>
                <a:ea typeface="+mn-ea"/>
                <a:cs typeface="+mn-cs"/>
              </a:rPr>
              <a:t> </a:t>
            </a:r>
            <a:r>
              <a:rPr kumimoji="0" lang="en-US" b="0" i="0" u="none" strike="noStrike" kern="1200" cap="none" spc="0" normalizeH="0" noProof="0" dirty="0">
                <a:ln>
                  <a:noFill/>
                </a:ln>
                <a:effectLst/>
                <a:uLnTx/>
                <a:uFillTx/>
                <a:latin typeface="+mn-lt"/>
                <a:ea typeface="+mn-ea"/>
                <a:cs typeface="+mn-cs"/>
              </a:rPr>
              <a:t>(</a:t>
            </a:r>
            <a:r>
              <a:rPr lang="en-US" dirty="0">
                <a:latin typeface="+mn-lt"/>
              </a:rPr>
              <a:t>beam size in IT quadrupoles is </a:t>
            </a:r>
            <a:r>
              <a:rPr lang="en-US" dirty="0">
                <a:latin typeface="+mn-lt"/>
                <a:sym typeface="Symbol" panose="05050102010706020507" pitchFamily="18" charset="2"/>
              </a:rPr>
              <a:t> 1/</a:t>
            </a:r>
            <a:r>
              <a:rPr kumimoji="0" lang="en-US" b="0" i="0" u="none" strike="noStrike" kern="1200" cap="none" spc="0" normalizeH="0" noProof="0" dirty="0">
                <a:ln>
                  <a:noFill/>
                </a:ln>
                <a:effectLst/>
                <a:uLnTx/>
                <a:uFillTx/>
                <a:latin typeface="+mn-lt"/>
                <a:ea typeface="+mn-ea"/>
                <a:cs typeface="+mn-cs"/>
              </a:rPr>
              <a:t>)</a:t>
            </a:r>
            <a:r>
              <a:rPr kumimoji="0" lang="en-US" sz="2200" b="0" i="0" u="none" strike="noStrike" kern="1200" cap="none" spc="0" normalizeH="0" noProof="0" dirty="0">
                <a:ln>
                  <a:noFill/>
                </a:ln>
                <a:effectLst/>
                <a:uLnTx/>
                <a:uFillTx/>
                <a:latin typeface="+mn-lt"/>
                <a:ea typeface="+mn-ea"/>
                <a:cs typeface="+mn-cs"/>
              </a:rPr>
              <a:t>:</a:t>
            </a:r>
            <a:endParaRPr kumimoji="0" lang="en-US" sz="2200" b="0" i="0" u="none" strike="noStrike" kern="1200" cap="none" spc="0" normalizeH="0" baseline="0" noProof="0" dirty="0">
              <a:ln>
                <a:noFill/>
              </a:ln>
              <a:effectLst/>
              <a:uLnTx/>
              <a:uFillTx/>
              <a:latin typeface="+mn-lt"/>
              <a:ea typeface="+mn-ea"/>
              <a:cs typeface="+mn-cs"/>
            </a:endParaRPr>
          </a:p>
          <a:p>
            <a:pPr marL="285750" indent="-285750" fontAlgn="auto">
              <a:spcBef>
                <a:spcPts val="600"/>
              </a:spcBef>
              <a:spcAft>
                <a:spcPts val="0"/>
              </a:spcAft>
              <a:buClr>
                <a:srgbClr val="0055A0"/>
              </a:buClr>
              <a:buSzPct val="120000"/>
              <a:buFont typeface="Arial" panose="020B0604020202020204" pitchFamily="34" charset="0"/>
              <a:buChar char="•"/>
              <a:defRPr/>
            </a:pPr>
            <a:r>
              <a:rPr lang="en-US" sz="2000" dirty="0">
                <a:latin typeface="+mn-lt"/>
              </a:rPr>
              <a:t>With </a:t>
            </a:r>
            <a:r>
              <a:rPr lang="en-US" sz="2000" b="1" dirty="0">
                <a:latin typeface="+mn-lt"/>
              </a:rPr>
              <a:t>inversion of planes</a:t>
            </a:r>
            <a:r>
              <a:rPr lang="en-US" sz="2000" dirty="0">
                <a:latin typeface="+mn-lt"/>
              </a:rPr>
              <a:t>, the </a:t>
            </a:r>
            <a:r>
              <a:rPr lang="en-US" sz="2000" b="1" dirty="0">
                <a:latin typeface="+mn-lt"/>
              </a:rPr>
              <a:t>aperture</a:t>
            </a:r>
            <a:r>
              <a:rPr lang="en-US" sz="2000" dirty="0">
                <a:latin typeface="+mn-lt"/>
              </a:rPr>
              <a:t> in the crossing angle plane is </a:t>
            </a:r>
            <a:r>
              <a:rPr lang="en-US" sz="2000" b="1" dirty="0">
                <a:latin typeface="+mn-lt"/>
              </a:rPr>
              <a:t>significantly reduced</a:t>
            </a:r>
          </a:p>
          <a:p>
            <a:pPr marL="742950" lvl="1" indent="-285750" fontAlgn="auto">
              <a:spcBef>
                <a:spcPts val="400"/>
              </a:spcBef>
              <a:spcAft>
                <a:spcPts val="0"/>
              </a:spcAft>
              <a:buClr>
                <a:srgbClr val="0055A0"/>
              </a:buClr>
              <a:buSzPct val="120000"/>
              <a:buFont typeface="Arial" panose="020B0604020202020204" pitchFamily="34" charset="0"/>
              <a:buChar char="•"/>
              <a:defRPr/>
            </a:pPr>
            <a:r>
              <a:rPr kumimoji="0" lang="en-US" i="0" u="sng" strike="noStrike" kern="1200" cap="none" spc="0" normalizeH="0" baseline="0" noProof="0" dirty="0">
                <a:ln>
                  <a:noFill/>
                </a:ln>
                <a:effectLst/>
                <a:uLnTx/>
                <a:uFillTx/>
                <a:latin typeface="+mn-lt"/>
                <a:ea typeface="+mn-ea"/>
                <a:cs typeface="+mn-cs"/>
              </a:rPr>
              <a:t>Less</a:t>
            </a:r>
            <a:r>
              <a:rPr lang="en-US" u="sng" dirty="0">
                <a:latin typeface="+mn-lt"/>
              </a:rPr>
              <a:t> aperture</a:t>
            </a:r>
            <a:r>
              <a:rPr lang="en-US" b="1" dirty="0">
                <a:latin typeface="+mn-lt"/>
              </a:rPr>
              <a:t> </a:t>
            </a:r>
            <a:r>
              <a:rPr lang="en-US" dirty="0">
                <a:latin typeface="+mn-lt"/>
              </a:rPr>
              <a:t>in the rotated crossing plane:</a:t>
            </a:r>
            <a:r>
              <a:rPr lang="en-US" dirty="0">
                <a:latin typeface="+mn-lt"/>
                <a:sym typeface="Wingdings" panose="05000000000000000000" pitchFamily="2" charset="2"/>
              </a:rPr>
              <a:t> </a:t>
            </a:r>
            <a:r>
              <a:rPr lang="en-US" sz="1600" dirty="0">
                <a:latin typeface="+mn-lt"/>
                <a:sym typeface="Wingdings" panose="05000000000000000000" pitchFamily="2" charset="2"/>
              </a:rPr>
              <a:t>minimum β* increases from 30 cm (2024 value) to 60 cm</a:t>
            </a:r>
          </a:p>
          <a:p>
            <a:pPr marL="742950" lvl="1" indent="-285750" fontAlgn="auto">
              <a:spcBef>
                <a:spcPts val="400"/>
              </a:spcBef>
              <a:spcAft>
                <a:spcPts val="0"/>
              </a:spcAft>
              <a:buClr>
                <a:srgbClr val="0055A0"/>
              </a:buClr>
              <a:buSzPct val="120000"/>
              <a:buFont typeface="Arial" panose="020B0604020202020204" pitchFamily="34" charset="0"/>
              <a:buChar char="•"/>
              <a:defRPr/>
            </a:pPr>
            <a:r>
              <a:rPr lang="en-US" u="sng" dirty="0">
                <a:latin typeface="+mn-lt"/>
                <a:sym typeface="Wingdings" panose="05000000000000000000" pitchFamily="2" charset="2"/>
              </a:rPr>
              <a:t>More aperture</a:t>
            </a:r>
            <a:r>
              <a:rPr lang="en-US" b="1" dirty="0">
                <a:latin typeface="+mn-lt"/>
                <a:sym typeface="Wingdings" panose="05000000000000000000" pitchFamily="2" charset="2"/>
              </a:rPr>
              <a:t> </a:t>
            </a:r>
            <a:r>
              <a:rPr lang="en-US" dirty="0">
                <a:latin typeface="+mn-lt"/>
                <a:sym typeface="Wingdings" panose="05000000000000000000" pitchFamily="2" charset="2"/>
              </a:rPr>
              <a:t>in the rotated separation plane: </a:t>
            </a:r>
            <a:r>
              <a:rPr lang="en-US" sz="1600" dirty="0">
                <a:latin typeface="+mn-lt"/>
                <a:sym typeface="Wingdings" panose="05000000000000000000" pitchFamily="2" charset="2"/>
              </a:rPr>
              <a:t>minimum β* decreases from 30 cm to 18 cm</a:t>
            </a:r>
          </a:p>
          <a:p>
            <a:pPr marL="0" indent="0" fontAlgn="auto">
              <a:spcBef>
                <a:spcPts val="600"/>
              </a:spcBef>
              <a:spcAft>
                <a:spcPts val="0"/>
              </a:spcAft>
              <a:buClr>
                <a:srgbClr val="0055A0"/>
              </a:buClr>
              <a:buNone/>
              <a:defRPr/>
            </a:pPr>
            <a:r>
              <a:rPr lang="en-US" sz="2200" b="1" dirty="0">
                <a:solidFill>
                  <a:schemeClr val="tx2">
                    <a:lumMod val="60000"/>
                    <a:lumOff val="40000"/>
                  </a:schemeClr>
                </a:solidFill>
                <a:latin typeface="+mn-lt"/>
                <a:sym typeface="Wingdings" panose="05000000000000000000" pitchFamily="2" charset="2"/>
              </a:rPr>
              <a:t>Flat optics:</a:t>
            </a:r>
            <a:r>
              <a:rPr lang="en-US" sz="2200" b="1" dirty="0">
                <a:latin typeface="+mn-lt"/>
                <a:sym typeface="Wingdings" panose="05000000000000000000" pitchFamily="2" charset="2"/>
              </a:rPr>
              <a:t> luminosity ~equivalent</a:t>
            </a:r>
            <a:endParaRPr kumimoji="0" lang="en-US" sz="2200" b="0" i="0" u="none" strike="noStrike" kern="1200" cap="none" spc="0" normalizeH="0" baseline="0" noProof="0" dirty="0">
              <a:ln>
                <a:noFill/>
              </a:ln>
              <a:effectLst/>
              <a:uLnTx/>
              <a:uFillTx/>
              <a:latin typeface="+mn-lt"/>
              <a:ea typeface="+mn-ea"/>
              <a:cs typeface="+mn-cs"/>
            </a:endParaRPr>
          </a:p>
        </p:txBody>
      </p:sp>
      <p:pic>
        <p:nvPicPr>
          <p:cNvPr id="9" name="Picture 8" descr="crossing-angle.jpg">
            <a:extLst>
              <a:ext uri="{FF2B5EF4-FFF2-40B4-BE49-F238E27FC236}">
                <a16:creationId xmlns:a16="http://schemas.microsoft.com/office/drawing/2014/main" id="{CF2005F6-11D7-FA04-627B-CA591C82D7F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17478" y="4334929"/>
            <a:ext cx="3144417" cy="1508855"/>
          </a:xfrm>
          <a:prstGeom prst="rect">
            <a:avLst/>
          </a:prstGeom>
          <a:ln>
            <a:solidFill>
              <a:schemeClr val="tx2"/>
            </a:solidFill>
          </a:ln>
        </p:spPr>
      </p:pic>
      <p:pic>
        <p:nvPicPr>
          <p:cNvPr id="10" name="Picture 9">
            <a:extLst>
              <a:ext uri="{FF2B5EF4-FFF2-40B4-BE49-F238E27FC236}">
                <a16:creationId xmlns:a16="http://schemas.microsoft.com/office/drawing/2014/main" id="{F86472CE-531A-D076-6A7D-E448D31550AD}"/>
              </a:ext>
            </a:extLst>
          </p:cNvPr>
          <p:cNvPicPr>
            <a:picLocks noChangeAspect="1"/>
          </p:cNvPicPr>
          <p:nvPr/>
        </p:nvPicPr>
        <p:blipFill>
          <a:blip r:embed="rId6"/>
          <a:stretch>
            <a:fillRect/>
          </a:stretch>
        </p:blipFill>
        <p:spPr>
          <a:xfrm>
            <a:off x="7862630" y="292393"/>
            <a:ext cx="4197751" cy="2325070"/>
          </a:xfrm>
          <a:prstGeom prst="rect">
            <a:avLst/>
          </a:prstGeom>
        </p:spPr>
      </p:pic>
    </p:spTree>
    <p:extLst>
      <p:ext uri="{BB962C8B-B14F-4D97-AF65-F5344CB8AC3E}">
        <p14:creationId xmlns:p14="http://schemas.microsoft.com/office/powerpoint/2010/main" val="2546345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4FDC2-53C2-46CA-1A91-919C00C4F355}"/>
              </a:ext>
            </a:extLst>
          </p:cNvPr>
          <p:cNvSpPr>
            <a:spLocks noGrp="1"/>
          </p:cNvSpPr>
          <p:nvPr>
            <p:ph type="title"/>
          </p:nvPr>
        </p:nvSpPr>
        <p:spPr/>
        <p:txBody>
          <a:bodyPr/>
          <a:lstStyle/>
          <a:p>
            <a:r>
              <a:rPr lang="en-US" dirty="0"/>
              <a:t>Levelling in physics – why?</a:t>
            </a:r>
            <a:endParaRPr lang="en-GB" dirty="0"/>
          </a:p>
        </p:txBody>
      </p:sp>
      <p:sp>
        <p:nvSpPr>
          <p:cNvPr id="5" name="TextBox 4">
            <a:extLst>
              <a:ext uri="{FF2B5EF4-FFF2-40B4-BE49-F238E27FC236}">
                <a16:creationId xmlns:a16="http://schemas.microsoft.com/office/drawing/2014/main" id="{C6263B54-F7A9-B497-6FAF-1DB258D28EBF}"/>
              </a:ext>
            </a:extLst>
          </p:cNvPr>
          <p:cNvSpPr txBox="1"/>
          <p:nvPr/>
        </p:nvSpPr>
        <p:spPr>
          <a:xfrm>
            <a:off x="227653" y="1585560"/>
            <a:ext cx="6943686" cy="3754874"/>
          </a:xfrm>
          <a:prstGeom prst="rect">
            <a:avLst/>
          </a:prstGeom>
          <a:noFill/>
        </p:spPr>
        <p:txBody>
          <a:bodyPr wrap="square">
            <a:spAutoFit/>
          </a:bodyPr>
          <a:lstStyle/>
          <a:p>
            <a:pPr marL="285750" indent="-285750" fontAlgn="auto">
              <a:spcAft>
                <a:spcPts val="0"/>
              </a:spcAft>
              <a:buFont typeface="Arial" panose="020B0604020202020204" pitchFamily="34" charset="0"/>
              <a:buChar char="•"/>
            </a:pPr>
            <a:r>
              <a:rPr lang="en-GB" sz="2200" dirty="0">
                <a:latin typeface="+mn-lt"/>
              </a:rPr>
              <a:t>The LHC can operate at more than twice its </a:t>
            </a:r>
            <a:r>
              <a:rPr lang="en-GB" sz="2200" b="1" dirty="0">
                <a:solidFill>
                  <a:schemeClr val="tx2">
                    <a:lumMod val="60000"/>
                    <a:lumOff val="40000"/>
                  </a:schemeClr>
                </a:solidFill>
                <a:latin typeface="+mn-lt"/>
              </a:rPr>
              <a:t>nominal peak luminosity</a:t>
            </a:r>
            <a:r>
              <a:rPr lang="en-GB" sz="2200" dirty="0">
                <a:latin typeface="+mn-lt"/>
              </a:rPr>
              <a:t> of </a:t>
            </a:r>
            <a:r>
              <a:rPr lang="en-GB" sz="2200" i="0" u="none" strike="noStrike" dirty="0">
                <a:effectLst/>
                <a:latin typeface="+mn-lt"/>
              </a:rPr>
              <a:t>1x10</a:t>
            </a:r>
            <a:r>
              <a:rPr lang="en-GB" sz="2200" i="0" u="none" strike="noStrike" baseline="30000" dirty="0">
                <a:effectLst/>
                <a:latin typeface="+mn-lt"/>
              </a:rPr>
              <a:t>34</a:t>
            </a:r>
            <a:r>
              <a:rPr lang="en-GB" sz="2200" i="0" u="none" strike="noStrike" dirty="0">
                <a:effectLst/>
                <a:latin typeface="+mn-lt"/>
              </a:rPr>
              <a:t> cm</a:t>
            </a:r>
            <a:r>
              <a:rPr lang="en-GB" sz="2200" i="0" u="none" strike="noStrike" baseline="30000" dirty="0">
                <a:effectLst/>
                <a:latin typeface="+mn-lt"/>
              </a:rPr>
              <a:t>-2</a:t>
            </a:r>
            <a:r>
              <a:rPr lang="en-GB" sz="2200" i="0" u="none" strike="noStrike" dirty="0">
                <a:effectLst/>
                <a:latin typeface="+mn-lt"/>
              </a:rPr>
              <a:t> s</a:t>
            </a:r>
            <a:r>
              <a:rPr lang="en-GB" sz="2200" i="0" u="none" strike="noStrike" baseline="30000" dirty="0">
                <a:effectLst/>
                <a:latin typeface="+mn-lt"/>
              </a:rPr>
              <a:t>-1</a:t>
            </a:r>
            <a:endParaRPr lang="en-GB" sz="2200" dirty="0">
              <a:latin typeface="+mn-lt"/>
            </a:endParaRPr>
          </a:p>
          <a:p>
            <a:pPr marL="285750" indent="-285750" fontAlgn="auto">
              <a:spcBef>
                <a:spcPts val="1200"/>
              </a:spcBef>
              <a:spcAft>
                <a:spcPts val="0"/>
              </a:spcAft>
              <a:buFont typeface="Arial" panose="020B0604020202020204" pitchFamily="34" charset="0"/>
              <a:buChar char="•"/>
            </a:pPr>
            <a:r>
              <a:rPr lang="en-GB" sz="2200" dirty="0">
                <a:latin typeface="+mn-lt"/>
              </a:rPr>
              <a:t>However, the </a:t>
            </a:r>
            <a:r>
              <a:rPr lang="en-GB" sz="2200" b="1" dirty="0">
                <a:solidFill>
                  <a:schemeClr val="tx2">
                    <a:lumMod val="60000"/>
                    <a:lumOff val="40000"/>
                  </a:schemeClr>
                </a:solidFill>
                <a:latin typeface="+mn-lt"/>
              </a:rPr>
              <a:t>instantaneous</a:t>
            </a:r>
            <a:r>
              <a:rPr lang="en-GB" sz="2200" dirty="0">
                <a:solidFill>
                  <a:schemeClr val="tx2">
                    <a:lumMod val="60000"/>
                    <a:lumOff val="40000"/>
                  </a:schemeClr>
                </a:solidFill>
                <a:latin typeface="+mn-lt"/>
              </a:rPr>
              <a:t> </a:t>
            </a:r>
            <a:r>
              <a:rPr lang="en-GB" sz="2200" b="1" dirty="0">
                <a:solidFill>
                  <a:schemeClr val="tx2">
                    <a:lumMod val="60000"/>
                    <a:lumOff val="40000"/>
                  </a:schemeClr>
                </a:solidFill>
                <a:latin typeface="+mn-lt"/>
              </a:rPr>
              <a:t>luminosity</a:t>
            </a:r>
            <a:r>
              <a:rPr lang="en-GB" sz="2200" dirty="0">
                <a:solidFill>
                  <a:schemeClr val="tx2">
                    <a:lumMod val="60000"/>
                    <a:lumOff val="40000"/>
                  </a:schemeClr>
                </a:solidFill>
                <a:latin typeface="+mn-lt"/>
              </a:rPr>
              <a:t> </a:t>
            </a:r>
            <a:r>
              <a:rPr lang="en-GB" sz="2200" dirty="0">
                <a:latin typeface="+mn-lt"/>
              </a:rPr>
              <a:t>needs to be kept </a:t>
            </a:r>
            <a:r>
              <a:rPr lang="en-GB" sz="2200" b="1" dirty="0">
                <a:latin typeface="+mn-lt"/>
              </a:rPr>
              <a:t>under control</a:t>
            </a:r>
            <a:r>
              <a:rPr lang="en-GB" sz="2200" dirty="0">
                <a:latin typeface="+mn-lt"/>
              </a:rPr>
              <a:t>, due to:</a:t>
            </a:r>
          </a:p>
          <a:p>
            <a:pPr marL="742950" lvl="1" indent="-285750" fontAlgn="auto">
              <a:spcBef>
                <a:spcPts val="600"/>
              </a:spcBef>
              <a:spcAft>
                <a:spcPts val="0"/>
              </a:spcAft>
              <a:buFont typeface="Arial" panose="020B0604020202020204" pitchFamily="34" charset="0"/>
              <a:buChar char="•"/>
            </a:pPr>
            <a:r>
              <a:rPr lang="en-GB" u="sng" dirty="0">
                <a:latin typeface="+mn-lt"/>
              </a:rPr>
              <a:t>heat load</a:t>
            </a:r>
            <a:r>
              <a:rPr lang="en-GB" b="1" dirty="0">
                <a:latin typeface="+mn-lt"/>
              </a:rPr>
              <a:t> </a:t>
            </a:r>
            <a:r>
              <a:rPr lang="en-GB" dirty="0">
                <a:latin typeface="+mn-lt"/>
              </a:rPr>
              <a:t>to the cryogenic system of the superconducting magnets close to the interaction points</a:t>
            </a:r>
          </a:p>
          <a:p>
            <a:pPr marL="742950" lvl="1" indent="-285750" fontAlgn="auto">
              <a:spcBef>
                <a:spcPts val="600"/>
              </a:spcBef>
              <a:spcAft>
                <a:spcPts val="0"/>
              </a:spcAft>
              <a:buFont typeface="Arial" panose="020B0604020202020204" pitchFamily="34" charset="0"/>
              <a:buChar char="•"/>
            </a:pPr>
            <a:r>
              <a:rPr lang="en-GB" u="sng" dirty="0">
                <a:latin typeface="+mn-lt"/>
              </a:rPr>
              <a:t>event pile-up</a:t>
            </a:r>
            <a:r>
              <a:rPr lang="en-GB" b="1" dirty="0">
                <a:latin typeface="+mn-lt"/>
              </a:rPr>
              <a:t> </a:t>
            </a:r>
            <a:r>
              <a:rPr lang="en-GB" dirty="0">
                <a:latin typeface="+mn-lt"/>
              </a:rPr>
              <a:t>in the experiments</a:t>
            </a:r>
          </a:p>
          <a:p>
            <a:pPr marL="285750" indent="-285750" fontAlgn="auto">
              <a:spcBef>
                <a:spcPts val="1200"/>
              </a:spcBef>
              <a:spcAft>
                <a:spcPts val="0"/>
              </a:spcAft>
              <a:buFont typeface="Arial" panose="020B0604020202020204" pitchFamily="34" charset="0"/>
              <a:buChar char="•"/>
            </a:pPr>
            <a:r>
              <a:rPr lang="en-GB" sz="2200" dirty="0">
                <a:latin typeface="+mn-lt"/>
              </a:rPr>
              <a:t>For this reason, the </a:t>
            </a:r>
            <a:r>
              <a:rPr lang="en-GB" sz="2200" b="1" dirty="0">
                <a:latin typeface="+mn-lt"/>
              </a:rPr>
              <a:t>instantaneous luminosity </a:t>
            </a:r>
            <a:r>
              <a:rPr lang="en-GB" sz="2200" dirty="0">
                <a:latin typeface="+mn-lt"/>
              </a:rPr>
              <a:t>during a physics fill is </a:t>
            </a:r>
            <a:r>
              <a:rPr lang="en-GB" sz="2200" b="1" dirty="0">
                <a:solidFill>
                  <a:schemeClr val="tx2">
                    <a:lumMod val="60000"/>
                    <a:lumOff val="40000"/>
                  </a:schemeClr>
                </a:solidFill>
                <a:latin typeface="+mn-lt"/>
              </a:rPr>
              <a:t>limited</a:t>
            </a:r>
            <a:r>
              <a:rPr lang="en-GB" sz="2200" dirty="0">
                <a:latin typeface="+mn-lt"/>
              </a:rPr>
              <a:t> to ~2.1x10</a:t>
            </a:r>
            <a:r>
              <a:rPr lang="en-GB" sz="2200" baseline="30000" dirty="0">
                <a:latin typeface="+mn-lt"/>
              </a:rPr>
              <a:t>34</a:t>
            </a:r>
            <a:r>
              <a:rPr lang="en-GB" sz="2200" dirty="0">
                <a:latin typeface="+mn-lt"/>
              </a:rPr>
              <a:t> cm</a:t>
            </a:r>
            <a:r>
              <a:rPr lang="en-GB" sz="2200" baseline="30000" dirty="0">
                <a:latin typeface="+mn-lt"/>
              </a:rPr>
              <a:t>-2</a:t>
            </a:r>
            <a:r>
              <a:rPr lang="en-GB" sz="2200" dirty="0">
                <a:latin typeface="+mn-lt"/>
              </a:rPr>
              <a:t> s</a:t>
            </a:r>
            <a:r>
              <a:rPr lang="en-GB" sz="2200" baseline="30000" dirty="0">
                <a:latin typeface="+mn-lt"/>
              </a:rPr>
              <a:t>-1</a:t>
            </a:r>
            <a:r>
              <a:rPr lang="en-GB" sz="2200" dirty="0">
                <a:latin typeface="+mn-lt"/>
              </a:rPr>
              <a:t>, until the point of natural decay is reached</a:t>
            </a:r>
          </a:p>
        </p:txBody>
      </p:sp>
      <p:pic>
        <p:nvPicPr>
          <p:cNvPr id="16" name="Picture 15">
            <a:extLst>
              <a:ext uri="{FF2B5EF4-FFF2-40B4-BE49-F238E27FC236}">
                <a16:creationId xmlns:a16="http://schemas.microsoft.com/office/drawing/2014/main" id="{FE8D60F0-D1F4-D635-6B82-EF1E2479A079}"/>
              </a:ext>
            </a:extLst>
          </p:cNvPr>
          <p:cNvPicPr>
            <a:picLocks noChangeAspect="1"/>
          </p:cNvPicPr>
          <p:nvPr/>
        </p:nvPicPr>
        <p:blipFill>
          <a:blip r:embed="rId2">
            <a:extLst>
              <a:ext uri="{28A0092B-C50C-407E-A947-70E740481C1C}">
                <a14:useLocalDpi xmlns:a14="http://schemas.microsoft.com/office/drawing/2010/main" val="0"/>
              </a:ext>
            </a:extLst>
          </a:blip>
          <a:srcRect l="984" t="63505" r="74647" b="1653"/>
          <a:stretch/>
        </p:blipFill>
        <p:spPr>
          <a:xfrm>
            <a:off x="7371122" y="1313305"/>
            <a:ext cx="4562438" cy="4151160"/>
          </a:xfrm>
          <a:prstGeom prst="rect">
            <a:avLst/>
          </a:prstGeom>
          <a:ln>
            <a:solidFill>
              <a:schemeClr val="tx1"/>
            </a:solidFill>
          </a:ln>
        </p:spPr>
      </p:pic>
    </p:spTree>
    <p:extLst>
      <p:ext uri="{BB962C8B-B14F-4D97-AF65-F5344CB8AC3E}">
        <p14:creationId xmlns:p14="http://schemas.microsoft.com/office/powerpoint/2010/main" val="3326543257"/>
      </p:ext>
    </p:extLst>
  </p:cSld>
  <p:clrMapOvr>
    <a:masterClrMapping/>
  </p:clrMapOvr>
</p:sld>
</file>

<file path=ppt/theme/theme1.xml><?xml version="1.0" encoding="utf-8"?>
<a:theme xmlns:a="http://schemas.openxmlformats.org/drawingml/2006/main" name="Fred 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45675</TotalTime>
  <Words>2004</Words>
  <Application>Microsoft Macintosh PowerPoint</Application>
  <PresentationFormat>Widescreen</PresentationFormat>
  <Paragraphs>301</Paragraphs>
  <Slides>27</Slides>
  <Notes>10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27</vt:i4>
      </vt:variant>
    </vt:vector>
  </HeadingPairs>
  <TitlesOfParts>
    <vt:vector size="38" baseType="lpstr">
      <vt:lpstr>Aptos Narrow</vt:lpstr>
      <vt:lpstr>Arial</vt:lpstr>
      <vt:lpstr>Arial Narrow</vt:lpstr>
      <vt:lpstr>Bahnschrift</vt:lpstr>
      <vt:lpstr>Calibri</vt:lpstr>
      <vt:lpstr>Comic Sans MS</vt:lpstr>
      <vt:lpstr>Helvetica</vt:lpstr>
      <vt:lpstr>Lucida Grande</vt:lpstr>
      <vt:lpstr>Symbol</vt:lpstr>
      <vt:lpstr>Wingdings</vt:lpstr>
      <vt:lpstr>Fred 2</vt:lpstr>
      <vt:lpstr>PowerPoint Presentation</vt:lpstr>
      <vt:lpstr>Outline</vt:lpstr>
      <vt:lpstr>LHC in 2024</vt:lpstr>
      <vt:lpstr>2024 production</vt:lpstr>
      <vt:lpstr>Outline</vt:lpstr>
      <vt:lpstr>Triplet radiation – the problem</vt:lpstr>
      <vt:lpstr>Triplet radiation – the solution</vt:lpstr>
      <vt:lpstr>Triplet radiation – consequence</vt:lpstr>
      <vt:lpstr>Levelling in physics – why?</vt:lpstr>
      <vt:lpstr>Levelling in physics</vt:lpstr>
      <vt:lpstr>Outline</vt:lpstr>
      <vt:lpstr>Intensity limitation – warm vacuum modules</vt:lpstr>
      <vt:lpstr>Intensity limitation – heat load</vt:lpstr>
      <vt:lpstr>Intensity limitation – heat load</vt:lpstr>
      <vt:lpstr>2025 proton-proton operation</vt:lpstr>
      <vt:lpstr>Towards HL-LHC intensity</vt:lpstr>
      <vt:lpstr>Outline</vt:lpstr>
      <vt:lpstr>2025 schedule</vt:lpstr>
      <vt:lpstr>Availability</vt:lpstr>
      <vt:lpstr>pp run performance estimate</vt:lpstr>
      <vt:lpstr>Oxygen run</vt:lpstr>
      <vt:lpstr>LS3 planning</vt:lpstr>
      <vt:lpstr>Conclusions</vt:lpstr>
      <vt:lpstr>SPARE</vt:lpstr>
      <vt:lpstr>2026 draft schedule</vt:lpstr>
      <vt:lpstr>Heat-load – the problem</vt:lpstr>
      <vt:lpstr>HL-LHC operation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 Wenninger</dc:creator>
  <cp:lastModifiedBy>Matteo Solfaroli Camillocci</cp:lastModifiedBy>
  <cp:revision>9374</cp:revision>
  <cp:lastPrinted>2014-08-28T12:09:23Z</cp:lastPrinted>
  <dcterms:created xsi:type="dcterms:W3CDTF">1601-01-01T00:00:00Z</dcterms:created>
  <dcterms:modified xsi:type="dcterms:W3CDTF">2025-05-04T23:33:56Z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