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25" r:id="rId2"/>
    <p:sldId id="293" r:id="rId3"/>
    <p:sldId id="297" r:id="rId4"/>
    <p:sldId id="309" r:id="rId5"/>
    <p:sldId id="308" r:id="rId6"/>
    <p:sldId id="301" r:id="rId7"/>
    <p:sldId id="318" r:id="rId8"/>
    <p:sldId id="306" r:id="rId9"/>
    <p:sldId id="303" r:id="rId10"/>
    <p:sldId id="310" r:id="rId11"/>
    <p:sldId id="305" r:id="rId12"/>
    <p:sldId id="313" r:id="rId13"/>
    <p:sldId id="316" r:id="rId14"/>
    <p:sldId id="311" r:id="rId15"/>
    <p:sldId id="302" r:id="rId16"/>
    <p:sldId id="317" r:id="rId17"/>
    <p:sldId id="299" r:id="rId18"/>
    <p:sldId id="324" r:id="rId19"/>
    <p:sldId id="319" r:id="rId20"/>
    <p:sldId id="323" r:id="rId21"/>
    <p:sldId id="320" r:id="rId22"/>
    <p:sldId id="28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7D3D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53"/>
    <p:restoredTop sz="80346"/>
  </p:normalViewPr>
  <p:slideViewPr>
    <p:cSldViewPr snapToGrid="0" snapToObjects="1">
      <p:cViewPr varScale="1">
        <p:scale>
          <a:sx n="87" d="100"/>
          <a:sy n="87" d="100"/>
        </p:scale>
        <p:origin x="552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b="1" i="0" dirty="0">
                <a:solidFill>
                  <a:srgbClr val="17E3B2"/>
                </a:solidFill>
                <a:effectLst/>
              </a:rPr>
              <a:t>The “public </a:t>
            </a:r>
            <a:r>
              <a:rPr lang="fr-CH" b="1" i="0" dirty="0" err="1">
                <a:solidFill>
                  <a:srgbClr val="17E3B2"/>
                </a:solidFill>
                <a:effectLst/>
              </a:rPr>
              <a:t>space</a:t>
            </a:r>
            <a:r>
              <a:rPr lang="fr-CH" b="1" i="0" dirty="0">
                <a:solidFill>
                  <a:srgbClr val="17E3B2"/>
                </a:solidFill>
                <a:effectLst/>
              </a:rPr>
              <a:t>”</a:t>
            </a:r>
            <a:r>
              <a:rPr lang="fr-CH" b="0" i="0" dirty="0">
                <a:solidFill>
                  <a:srgbClr val="FFFFFF"/>
                </a:solidFill>
                <a:effectLst/>
              </a:rPr>
              <a:t> = key component of modern </a:t>
            </a:r>
            <a:r>
              <a:rPr lang="fr-CH" b="0" i="0" dirty="0" err="1">
                <a:solidFill>
                  <a:srgbClr val="FFFFFF"/>
                </a:solidFill>
                <a:effectLst/>
              </a:rPr>
              <a:t>democracy</a:t>
            </a:r>
            <a:r>
              <a:rPr lang="fr-CH" b="0" i="0" dirty="0">
                <a:solidFill>
                  <a:srgbClr val="FFFFFF"/>
                </a:solidFill>
                <a:effectLst/>
              </a:rPr>
              <a:t> (Habermas, 1991) -&gt; </a:t>
            </a:r>
            <a:r>
              <a:rPr lang="fr-CH" b="0" i="0" dirty="0">
                <a:solidFill>
                  <a:srgbClr val="FBFBF9"/>
                </a:solidFill>
                <a:effectLst/>
              </a:rPr>
              <a:t>Digital </a:t>
            </a:r>
            <a:r>
              <a:rPr lang="fr-CH" b="0" i="0" dirty="0" err="1">
                <a:solidFill>
                  <a:srgbClr val="FBFBF9"/>
                </a:solidFill>
                <a:effectLst/>
              </a:rPr>
              <a:t>Environment</a:t>
            </a:r>
            <a:r>
              <a:rPr lang="fr-CH" b="0" i="0" dirty="0">
                <a:solidFill>
                  <a:srgbClr val="FBFBF9"/>
                </a:solidFill>
                <a:effectLst/>
              </a:rPr>
              <a:t> </a:t>
            </a:r>
            <a:r>
              <a:rPr lang="fr-CH" b="0" i="0" dirty="0">
                <a:solidFill>
                  <a:srgbClr val="FFFFFF"/>
                </a:solidFill>
                <a:effectLst/>
              </a:rPr>
              <a:t>= modern public </a:t>
            </a:r>
            <a:r>
              <a:rPr lang="fr-CH" b="0" i="0" dirty="0" err="1">
                <a:solidFill>
                  <a:srgbClr val="FFFFFF"/>
                </a:solidFill>
                <a:effectLst/>
              </a:rPr>
              <a:t>space</a:t>
            </a:r>
            <a:r>
              <a:rPr lang="fr-CH" b="0" i="0" dirty="0">
                <a:solidFill>
                  <a:srgbClr val="FFFFFF"/>
                </a:solidFill>
                <a:effectLst/>
              </a:rPr>
              <a:t> to source information and </a:t>
            </a:r>
            <a:r>
              <a:rPr lang="fr-CH" b="0" i="0" dirty="0" err="1">
                <a:solidFill>
                  <a:srgbClr val="FFFFFF"/>
                </a:solidFill>
                <a:effectLst/>
              </a:rPr>
              <a:t>exercise</a:t>
            </a:r>
            <a:r>
              <a:rPr lang="fr-CH" b="0" i="0" dirty="0">
                <a:solidFill>
                  <a:srgbClr val="FFFFFF"/>
                </a:solidFill>
                <a:effectLst/>
              </a:rPr>
              <a:t> </a:t>
            </a:r>
            <a:r>
              <a:rPr lang="fr-CH" b="0" i="0" dirty="0" err="1">
                <a:solidFill>
                  <a:srgbClr val="FFFFFF"/>
                </a:solidFill>
                <a:effectLst/>
              </a:rPr>
              <a:t>freedom</a:t>
            </a:r>
            <a:r>
              <a:rPr lang="fr-CH" b="0" i="0" dirty="0">
                <a:solidFill>
                  <a:srgbClr val="FFFFFF"/>
                </a:solidFill>
                <a:effectLst/>
              </a:rPr>
              <a:t> of expression (</a:t>
            </a:r>
            <a:r>
              <a:rPr lang="fr-CH" b="0" i="0" dirty="0" err="1">
                <a:solidFill>
                  <a:srgbClr val="FFFFFF"/>
                </a:solidFill>
                <a:effectLst/>
              </a:rPr>
              <a:t>Visentin</a:t>
            </a:r>
            <a:r>
              <a:rPr lang="fr-CH" b="0" i="0" dirty="0">
                <a:solidFill>
                  <a:srgbClr val="FFFFFF"/>
                </a:solidFill>
                <a:effectLst/>
              </a:rPr>
              <a:t> and Di Domenico, 2021) </a:t>
            </a:r>
          </a:p>
          <a:p>
            <a:endParaRPr lang="fr-CH" b="0" i="0" dirty="0">
              <a:solidFill>
                <a:srgbClr val="FFFFFF"/>
              </a:solidFill>
              <a:effectLst/>
            </a:endParaRPr>
          </a:p>
          <a:p>
            <a:r>
              <a:rPr lang="fr-FR" sz="1200" b="0" dirty="0" err="1"/>
              <a:t>Ever-changing</a:t>
            </a:r>
            <a:r>
              <a:rPr lang="fr-FR" sz="1200" b="0" dirty="0"/>
              <a:t> </a:t>
            </a:r>
            <a:r>
              <a:rPr lang="fr-FR" sz="1200" b="0" dirty="0" err="1"/>
              <a:t>landscape</a:t>
            </a:r>
            <a:r>
              <a:rPr lang="fr-FR" sz="1200" b="0" dirty="0"/>
              <a:t>: platforms, formats, trends, audiences,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76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Meltwater</a:t>
            </a:r>
            <a:r>
              <a:rPr lang="fr-FR" dirty="0"/>
              <a:t> </a:t>
            </a:r>
            <a:r>
              <a:rPr lang="fr-FR" dirty="0" err="1"/>
              <a:t>search</a:t>
            </a:r>
            <a:r>
              <a:rPr lang="fr-FR" dirty="0"/>
              <a:t> for the </a:t>
            </a:r>
            <a:r>
              <a:rPr lang="fr-FR" dirty="0" err="1"/>
              <a:t>past</a:t>
            </a:r>
            <a:r>
              <a:rPr lang="fr-FR" dirty="0"/>
              <a:t> </a:t>
            </a:r>
            <a:r>
              <a:rPr lang="fr-FR" dirty="0" err="1"/>
              <a:t>year</a:t>
            </a:r>
            <a:endParaRPr lang="fr-FR" dirty="0"/>
          </a:p>
          <a:p>
            <a:pPr algn="l"/>
            <a:r>
              <a:rPr lang="fr-FR" sz="1200" dirty="0"/>
              <a:t>8 April: </a:t>
            </a:r>
            <a:r>
              <a:rPr lang="fr-FR" sz="1200" dirty="0" err="1"/>
              <a:t>solar</a:t>
            </a:r>
            <a:r>
              <a:rPr lang="fr-FR" sz="1200" dirty="0"/>
              <a:t> </a:t>
            </a:r>
            <a:r>
              <a:rPr lang="fr-FR" sz="1200" dirty="0" err="1"/>
              <a:t>eclipse</a:t>
            </a:r>
            <a:r>
              <a:rPr lang="fr-FR" sz="1200" dirty="0"/>
              <a:t>, Peter Higgs </a:t>
            </a:r>
            <a:r>
              <a:rPr lang="fr-FR" sz="1200" dirty="0" err="1"/>
              <a:t>passed</a:t>
            </a:r>
            <a:r>
              <a:rPr lang="fr-FR" sz="1200" dirty="0"/>
              <a:t> </a:t>
            </a:r>
            <a:r>
              <a:rPr lang="fr-FR" sz="1200" dirty="0" err="1"/>
              <a:t>away</a:t>
            </a:r>
            <a:endParaRPr lang="fr-FR" sz="1200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530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Graphs: g</a:t>
            </a:r>
            <a:r>
              <a:rPr lang="en-CH"/>
              <a:t>ive </a:t>
            </a:r>
            <a:r>
              <a:rPr lang="en-CH" dirty="0"/>
              <a:t>us some insight on what we should act on but not a fully accurate 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40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43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Images:</a:t>
            </a:r>
          </a:p>
          <a:p>
            <a:r>
              <a:rPr lang="fr-FR" dirty="0"/>
              <a:t>https://</a:t>
            </a:r>
            <a:r>
              <a:rPr lang="fr-FR" dirty="0" err="1"/>
              <a:t>cds.cern.ch</a:t>
            </a:r>
            <a:r>
              <a:rPr lang="fr-FR" dirty="0"/>
              <a:t>/record/2927571?ln=</a:t>
            </a:r>
            <a:r>
              <a:rPr lang="fr-FR" dirty="0" err="1"/>
              <a:t>fr</a:t>
            </a:r>
            <a:r>
              <a:rPr lang="fr-FR" dirty="0"/>
              <a:t> </a:t>
            </a:r>
          </a:p>
          <a:p>
            <a:r>
              <a:rPr lang="fr-FR" dirty="0"/>
              <a:t>https://</a:t>
            </a:r>
            <a:r>
              <a:rPr lang="fr-FR" dirty="0" err="1"/>
              <a:t>cds.cern.ch</a:t>
            </a:r>
            <a:r>
              <a:rPr lang="fr-FR" dirty="0"/>
              <a:t>/record/2673004?ln=</a:t>
            </a:r>
            <a:r>
              <a:rPr lang="fr-FR" dirty="0" err="1"/>
              <a:t>fr</a:t>
            </a:r>
            <a:endParaRPr lang="fr-FR" dirty="0"/>
          </a:p>
          <a:p>
            <a:r>
              <a:rPr lang="fr-FR" dirty="0"/>
              <a:t>https://</a:t>
            </a:r>
            <a:r>
              <a:rPr lang="fr-FR" dirty="0" err="1"/>
              <a:t>www.instagram.com</a:t>
            </a:r>
            <a:r>
              <a:rPr lang="fr-FR" dirty="0"/>
              <a:t>/</a:t>
            </a:r>
            <a:r>
              <a:rPr lang="fr-FR" dirty="0" err="1"/>
              <a:t>reel</a:t>
            </a:r>
            <a:r>
              <a:rPr lang="fr-FR" dirty="0"/>
              <a:t>/DIx_1pRopVH/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448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https://</a:t>
            </a:r>
            <a:r>
              <a:rPr lang="fr-FR" dirty="0" err="1"/>
              <a:t>cds.cern.ch</a:t>
            </a:r>
            <a:r>
              <a:rPr lang="fr-FR" dirty="0"/>
              <a:t>/record/1763615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019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23 </a:t>
            </a:r>
            <a:r>
              <a:rPr lang="fr-FR" dirty="0" err="1"/>
              <a:t>influencers</a:t>
            </a:r>
            <a:r>
              <a:rPr lang="fr-FR" dirty="0"/>
              <a:t> </a:t>
            </a:r>
            <a:r>
              <a:rPr lang="fr-FR" dirty="0" err="1"/>
              <a:t>visits</a:t>
            </a:r>
            <a:r>
              <a:rPr lang="fr-FR" dirty="0"/>
              <a:t> </a:t>
            </a:r>
            <a:r>
              <a:rPr lang="fr-FR" dirty="0" err="1"/>
              <a:t>since</a:t>
            </a:r>
            <a:r>
              <a:rPr lang="fr-FR" dirty="0"/>
              <a:t> 2023 </a:t>
            </a:r>
            <a:r>
              <a:rPr lang="fr-FR" dirty="0" err="1"/>
              <a:t>including</a:t>
            </a:r>
            <a:r>
              <a:rPr lang="fr-FR" dirty="0"/>
              <a:t> the 2 </a:t>
            </a:r>
            <a:r>
              <a:rPr lang="fr-FR" dirty="0" err="1"/>
              <a:t>locals</a:t>
            </a:r>
            <a:r>
              <a:rPr lang="fr-FR" dirty="0"/>
              <a:t> – </a:t>
            </a:r>
            <a:r>
              <a:rPr lang="fr-FR" dirty="0" err="1"/>
              <a:t>allowing</a:t>
            </a:r>
            <a:r>
              <a:rPr lang="fr-FR" dirty="0"/>
              <a:t> us to </a:t>
            </a:r>
            <a:r>
              <a:rPr lang="fr-FR" dirty="0" err="1"/>
              <a:t>reach</a:t>
            </a:r>
            <a:r>
              <a:rPr lang="fr-FR" dirty="0"/>
              <a:t> networks </a:t>
            </a:r>
            <a:r>
              <a:rPr lang="fr-FR" dirty="0" err="1"/>
              <a:t>where</a:t>
            </a:r>
            <a:r>
              <a:rPr lang="fr-FR" dirty="0"/>
              <a:t> </a:t>
            </a:r>
            <a:r>
              <a:rPr lang="fr-FR" dirty="0" err="1"/>
              <a:t>we</a:t>
            </a:r>
            <a:r>
              <a:rPr lang="fr-FR" dirty="0"/>
              <a:t> are not </a:t>
            </a:r>
            <a:r>
              <a:rPr lang="fr-FR" dirty="0" err="1"/>
              <a:t>usually</a:t>
            </a:r>
            <a:r>
              <a:rPr lang="fr-FR" dirty="0"/>
              <a:t> </a:t>
            </a:r>
            <a:r>
              <a:rPr lang="fr-FR" dirty="0" err="1"/>
              <a:t>present</a:t>
            </a:r>
            <a:r>
              <a:rPr lang="fr-FR" dirty="0"/>
              <a:t> in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88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</a:t>
            </a:r>
            <a:r>
              <a:rPr lang="en-CH"/>
              <a:t>hat we want to do better:</a:t>
            </a:r>
            <a:r>
              <a:rPr lang="fr-CH" dirty="0"/>
              <a:t> </a:t>
            </a:r>
            <a:r>
              <a:rPr lang="en-CH"/>
              <a:t>co-creative with the experiments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Coordination </a:t>
            </a:r>
            <a:r>
              <a:rPr lang="fr-FR" dirty="0" err="1"/>
              <a:t>during</a:t>
            </a:r>
            <a:r>
              <a:rPr lang="fr-FR" dirty="0"/>
              <a:t> </a:t>
            </a:r>
            <a:r>
              <a:rPr lang="fr-FR" dirty="0" err="1"/>
              <a:t>milestones</a:t>
            </a:r>
            <a:r>
              <a:rPr lang="fr-FR" dirty="0"/>
              <a:t> (i.e. </a:t>
            </a:r>
            <a:r>
              <a:rPr lang="fr-FR" dirty="0" err="1"/>
              <a:t>campaigns</a:t>
            </a:r>
            <a:r>
              <a:rPr lang="fr-FR" dirty="0"/>
              <a:t>, </a:t>
            </a:r>
            <a:r>
              <a:rPr lang="fr-FR" dirty="0" err="1"/>
              <a:t>press</a:t>
            </a:r>
            <a:r>
              <a:rPr lang="fr-FR" dirty="0"/>
              <a:t> releases, </a:t>
            </a:r>
            <a:r>
              <a:rPr lang="fr-FR" dirty="0" err="1"/>
              <a:t>prizes</a:t>
            </a:r>
            <a:r>
              <a:rPr lang="fr-FR" dirty="0"/>
              <a:t>, </a:t>
            </a:r>
            <a:r>
              <a:rPr lang="fr-FR" dirty="0" err="1"/>
              <a:t>results</a:t>
            </a:r>
            <a:r>
              <a:rPr lang="fr-FR" dirty="0"/>
              <a:t>)</a:t>
            </a:r>
          </a:p>
          <a:p>
            <a:endParaRPr lang="en-CH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89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255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ds.cern.ch/record/765008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751402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cds.cern.ch/record/1783009" TargetMode="External"/><Relationship Id="rId4" Type="http://schemas.openxmlformats.org/officeDocument/2006/relationships/hyperlink" Target="https://journals.sagepub.com/doi/pdf/10.1177/0963662517733368?casa_token=Inks1flcCWMAAAAA:ZHdy_pDfO1zr81SxN4s-i7gvvltaioNYfLA3tOpEZgC1rF5rhYbBqO8ttCT0C_5ZmC59FpIwEGhT2v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hyperlink" Target="https://archive-ouverte.unige.ch/unige:178581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C1EC234-8013-E257-4D6C-0AF9FF885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8EC47A5-5AF2-8A38-6399-9C85B7BB8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43179F-1794-6457-6B16-C2E06B80F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6" name="Image 5" descr="Une image contenant texte, habits, personne, capture d’écran&#10;&#10;Le contenu généré par l’IA peut être incorrect.">
            <a:extLst>
              <a:ext uri="{FF2B5EF4-FFF2-40B4-BE49-F238E27FC236}">
                <a16:creationId xmlns:a16="http://schemas.microsoft.com/office/drawing/2014/main" id="{0940AC53-C0F0-00F8-9AE6-B9EE09651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" y="-13908"/>
            <a:ext cx="12190760" cy="6857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732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D6B1E1-86FD-484C-CDB1-FA95DD2456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20A5-656E-3E19-77E4-01C3E83BA8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38156"/>
            <a:ext cx="9144000" cy="2387600"/>
          </a:xfrm>
        </p:spPr>
        <p:txBody>
          <a:bodyPr/>
          <a:lstStyle/>
          <a:p>
            <a:r>
              <a:rPr lang="fr-FR" sz="4000" dirty="0"/>
              <a:t>II. A </a:t>
            </a:r>
            <a:r>
              <a:rPr lang="fr-FR" sz="4000" dirty="0" err="1"/>
              <a:t>glimpse</a:t>
            </a:r>
            <a:r>
              <a:rPr lang="fr-FR" sz="4000" dirty="0"/>
              <a:t> </a:t>
            </a:r>
            <a:r>
              <a:rPr lang="fr-FR" sz="4000" dirty="0" err="1"/>
              <a:t>into</a:t>
            </a:r>
            <a:r>
              <a:rPr lang="fr-FR" sz="4000" dirty="0"/>
              <a:t> </a:t>
            </a:r>
            <a:r>
              <a:rPr lang="fr-CH" sz="4000" dirty="0" err="1"/>
              <a:t>CERN’s</a:t>
            </a:r>
            <a:r>
              <a:rPr lang="fr-CH" sz="4000" dirty="0"/>
              <a:t> </a:t>
            </a:r>
            <a:br>
              <a:rPr lang="fr-CH" sz="4000" dirty="0"/>
            </a:br>
            <a:r>
              <a:rPr lang="fr-CH" sz="4000" dirty="0"/>
              <a:t>Social Media </a:t>
            </a:r>
            <a:r>
              <a:rPr lang="fr-CH" sz="4000" dirty="0" err="1"/>
              <a:t>strategy</a:t>
            </a:r>
            <a:br>
              <a:rPr lang="fr-CH" sz="4000" dirty="0"/>
            </a:br>
            <a:r>
              <a:rPr lang="fr-FR" sz="4000" dirty="0"/>
              <a:t>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ACB189-705B-F02C-1F5F-383A8CF4E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13D33D-FB2B-37AD-9F3E-8E907174E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C89B0EE-5143-D5E6-0954-DD6FEF3E7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94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0AC6FA9-CC2B-CF6F-CB71-E903C1C78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2212" y="1351342"/>
            <a:ext cx="6351800" cy="4655917"/>
          </a:xfrm>
        </p:spPr>
        <p:txBody>
          <a:bodyPr>
            <a:normAutofit fontScale="92500" lnSpcReduction="10000"/>
          </a:bodyPr>
          <a:lstStyle/>
          <a:p>
            <a:r>
              <a:rPr lang="fr-CH" dirty="0"/>
              <a:t>Our mandate: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b="0" dirty="0" err="1"/>
              <a:t>Safeguard</a:t>
            </a:r>
            <a:r>
              <a:rPr lang="fr-CH" b="0" dirty="0"/>
              <a:t> </a:t>
            </a:r>
            <a:r>
              <a:rPr lang="fr-CH" b="0" dirty="0" err="1"/>
              <a:t>CERN’s</a:t>
            </a:r>
            <a:r>
              <a:rPr lang="fr-CH" b="0" dirty="0"/>
              <a:t> e-</a:t>
            </a:r>
            <a:r>
              <a:rPr lang="fr-CH" b="0" dirty="0" err="1"/>
              <a:t>reputation</a:t>
            </a:r>
            <a:r>
              <a:rPr lang="fr-CH" b="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b="0" dirty="0" err="1"/>
              <a:t>Deliver</a:t>
            </a:r>
            <a:r>
              <a:rPr lang="fr-CH" b="0" dirty="0"/>
              <a:t> key messages to key audiences (</a:t>
            </a:r>
            <a:r>
              <a:rPr lang="fr-CH" b="0" dirty="0" err="1"/>
              <a:t>reach</a:t>
            </a:r>
            <a:r>
              <a:rPr lang="fr-CH" b="0" dirty="0"/>
              <a:t>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b="0" dirty="0" err="1"/>
              <a:t>Grow</a:t>
            </a:r>
            <a:r>
              <a:rPr lang="fr-CH" b="0" dirty="0"/>
              <a:t> and engage </a:t>
            </a:r>
            <a:r>
              <a:rPr lang="fr-CH" b="0" dirty="0" err="1"/>
              <a:t>our</a:t>
            </a:r>
            <a:r>
              <a:rPr lang="fr-CH" b="0" dirty="0"/>
              <a:t> digital </a:t>
            </a:r>
            <a:r>
              <a:rPr lang="fr-CH" b="0" dirty="0" err="1"/>
              <a:t>communities</a:t>
            </a:r>
            <a:r>
              <a:rPr lang="fr-CH" b="0" dirty="0"/>
              <a:t> (</a:t>
            </a:r>
            <a:r>
              <a:rPr lang="fr-CH" b="0" dirty="0" err="1"/>
              <a:t>eng</a:t>
            </a:r>
            <a:r>
              <a:rPr lang="fr-CH" b="0" dirty="0"/>
              <a:t>. rate)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b="0" dirty="0" err="1"/>
              <a:t>Earn</a:t>
            </a:r>
            <a:r>
              <a:rPr lang="fr-CH" b="0" dirty="0"/>
              <a:t> support for </a:t>
            </a:r>
            <a:r>
              <a:rPr lang="fr-CH" b="0" dirty="0" err="1"/>
              <a:t>CERN’s</a:t>
            </a:r>
            <a:r>
              <a:rPr lang="fr-CH" b="0" dirty="0"/>
              <a:t> mission (sentiment) </a:t>
            </a:r>
          </a:p>
          <a:p>
            <a:endParaRPr lang="fr-CH" dirty="0"/>
          </a:p>
          <a:p>
            <a:r>
              <a:rPr lang="fr-CH" dirty="0"/>
              <a:t>Our goals 2021—2025: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b="0" dirty="0" err="1"/>
              <a:t>Create</a:t>
            </a:r>
            <a:r>
              <a:rPr lang="fr-CH" b="0" dirty="0"/>
              <a:t> high-</a:t>
            </a:r>
            <a:r>
              <a:rPr lang="fr-CH" b="0" dirty="0" err="1"/>
              <a:t>quality</a:t>
            </a:r>
            <a:r>
              <a:rPr lang="fr-CH" b="0" dirty="0"/>
              <a:t>, </a:t>
            </a:r>
            <a:r>
              <a:rPr lang="fr-CH" b="0" dirty="0" err="1"/>
              <a:t>channel-specific</a:t>
            </a:r>
            <a:r>
              <a:rPr lang="fr-CH" b="0" dirty="0"/>
              <a:t> content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b="0" dirty="0" err="1"/>
              <a:t>Build</a:t>
            </a:r>
            <a:r>
              <a:rPr lang="fr-CH" b="0" dirty="0"/>
              <a:t> </a:t>
            </a:r>
            <a:r>
              <a:rPr lang="fr-CH" b="0" dirty="0" err="1"/>
              <a:t>stronger</a:t>
            </a:r>
            <a:r>
              <a:rPr lang="fr-CH" b="0" dirty="0"/>
              <a:t> collaboration </a:t>
            </a:r>
            <a:r>
              <a:rPr lang="fr-CH" b="0" dirty="0" err="1"/>
              <a:t>with</a:t>
            </a:r>
            <a:r>
              <a:rPr lang="fr-CH" b="0" dirty="0"/>
              <a:t> </a:t>
            </a:r>
          </a:p>
          <a:p>
            <a:pPr marL="838350" lvl="1" indent="-514350">
              <a:buAutoNum type="romanLcParenR"/>
            </a:pPr>
            <a:r>
              <a:rPr lang="fr-CH" b="0" dirty="0"/>
              <a:t>the CERN </a:t>
            </a:r>
            <a:r>
              <a:rPr lang="fr-CH" b="0" dirty="0" err="1"/>
              <a:t>ecosystem</a:t>
            </a:r>
            <a:r>
              <a:rPr lang="fr-CH" b="0" dirty="0"/>
              <a:t>, </a:t>
            </a:r>
          </a:p>
          <a:p>
            <a:pPr marL="838350" lvl="1" indent="-514350">
              <a:buAutoNum type="romanLcParenR"/>
            </a:pPr>
            <a:r>
              <a:rPr lang="fr-CH" b="0" dirty="0" err="1"/>
              <a:t>peer</a:t>
            </a:r>
            <a:r>
              <a:rPr lang="fr-CH" b="0" dirty="0"/>
              <a:t> organisations, </a:t>
            </a:r>
          </a:p>
          <a:p>
            <a:pPr marL="838350" lvl="1" indent="-514350">
              <a:buAutoNum type="romanLcParenR"/>
            </a:pPr>
            <a:r>
              <a:rPr lang="fr-CH" b="0" dirty="0" err="1"/>
              <a:t>internal</a:t>
            </a:r>
            <a:r>
              <a:rPr lang="fr-CH" b="0" dirty="0"/>
              <a:t>/</a:t>
            </a:r>
            <a:r>
              <a:rPr lang="fr-CH" b="0" dirty="0" err="1"/>
              <a:t>external</a:t>
            </a:r>
            <a:r>
              <a:rPr lang="fr-CH" b="0" dirty="0"/>
              <a:t> </a:t>
            </a:r>
            <a:r>
              <a:rPr lang="fr-CH" b="0" dirty="0" err="1"/>
              <a:t>ambassadors</a:t>
            </a:r>
            <a:endParaRPr lang="fr-CH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b="0" dirty="0" err="1"/>
              <a:t>Proactively</a:t>
            </a:r>
            <a:r>
              <a:rPr lang="fr-CH" b="0" dirty="0"/>
              <a:t> engage </a:t>
            </a:r>
            <a:r>
              <a:rPr lang="fr-CH" b="0" dirty="0" err="1"/>
              <a:t>CERN’s</a:t>
            </a:r>
            <a:r>
              <a:rPr lang="fr-CH" b="0" dirty="0"/>
              <a:t> digital </a:t>
            </a:r>
            <a:r>
              <a:rPr lang="fr-CH" b="0" dirty="0" err="1"/>
              <a:t>community</a:t>
            </a:r>
            <a:endParaRPr lang="fr-FR" b="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F04A1DC-C076-B4BC-60C7-49B585954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Overview</a:t>
            </a:r>
            <a:r>
              <a:rPr lang="fr-FR" dirty="0"/>
              <a:t> of </a:t>
            </a:r>
            <a:r>
              <a:rPr lang="fr-FR" dirty="0" err="1"/>
              <a:t>CERN’s</a:t>
            </a:r>
            <a:r>
              <a:rPr lang="fr-FR" dirty="0"/>
              <a:t> social media </a:t>
            </a:r>
            <a:r>
              <a:rPr lang="fr-FR" dirty="0" err="1"/>
              <a:t>presence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0287D13-6EB7-F7EA-545E-D66E2F05D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EAFC56F-B4D8-5D33-7508-37D8A8372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335786-9680-0F54-38A1-8FC6D4C82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Image 7" descr="Une image contenant tex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0F6DCE08-477B-4F6C-6693-29D5D8C33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19" y="1031500"/>
            <a:ext cx="4238575" cy="5295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603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F888AB-248D-3A7B-4316-A981B4F58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CERN’s</a:t>
            </a:r>
            <a:r>
              <a:rPr lang="fr-FR" dirty="0"/>
              <a:t> content –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makes</a:t>
            </a:r>
            <a:r>
              <a:rPr lang="fr-FR" dirty="0"/>
              <a:t> us </a:t>
            </a:r>
            <a:r>
              <a:rPr lang="fr-FR" dirty="0" err="1"/>
              <a:t>special</a:t>
            </a:r>
            <a:r>
              <a:rPr lang="fr-FR" dirty="0"/>
              <a:t>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0B51953-BEE0-3640-CCBC-8690F6557AB9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fr-FR" dirty="0"/>
              <a:t>Machines </a:t>
            </a:r>
          </a:p>
          <a:p>
            <a:r>
              <a:rPr lang="fr-FR" dirty="0"/>
              <a:t>&amp; </a:t>
            </a:r>
            <a:r>
              <a:rPr lang="fr-FR" dirty="0" err="1"/>
              <a:t>technology</a:t>
            </a:r>
            <a:endParaRPr lang="fr-FR" dirty="0"/>
          </a:p>
        </p:txBody>
      </p:sp>
      <p:pic>
        <p:nvPicPr>
          <p:cNvPr id="15" name="Espace réservé pour une image  14" descr="Une image contenant chaussures, habits, Pièce auto, personne&#10;&#10;Le contenu généré par l’IA peut être incorrect.">
            <a:extLst>
              <a:ext uri="{FF2B5EF4-FFF2-40B4-BE49-F238E27FC236}">
                <a16:creationId xmlns:a16="http://schemas.microsoft.com/office/drawing/2014/main" id="{1A8E5B42-4A4D-3DDD-4374-476681C8C26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l="12057" r="12057"/>
          <a:stretch>
            <a:fillRect/>
          </a:stretch>
        </p:blipFill>
        <p:spPr/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524853-75EA-6B78-5599-0D3A1F1C315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9FF4C77-D089-148A-619A-2FDA38821B8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1B3205-6198-73E8-DC2F-9839E3EE51F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22DABDCA-96AB-14AC-3944-9D025217F75A}"/>
              </a:ext>
            </a:extLst>
          </p:cNvPr>
          <p:cNvSpPr>
            <a:spLocks noGrp="1"/>
          </p:cNvSpPr>
          <p:nvPr>
            <p:ph type="body" idx="20"/>
          </p:nvPr>
        </p:nvSpPr>
        <p:spPr/>
        <p:txBody>
          <a:bodyPr/>
          <a:lstStyle/>
          <a:p>
            <a:r>
              <a:rPr lang="fr-FR" dirty="0"/>
              <a:t>Experts</a:t>
            </a:r>
          </a:p>
        </p:txBody>
      </p:sp>
      <p:pic>
        <p:nvPicPr>
          <p:cNvPr id="17" name="Espace réservé pour une image  16" descr="Une image contenant habits, personne, Visage humain, intérieur&#10;&#10;Le contenu généré par l’IA peut être incorrect.">
            <a:extLst>
              <a:ext uri="{FF2B5EF4-FFF2-40B4-BE49-F238E27FC236}">
                <a16:creationId xmlns:a16="http://schemas.microsoft.com/office/drawing/2014/main" id="{360D437D-1313-081A-4274-573595B429E8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4"/>
          <a:srcRect t="25303" b="25303"/>
          <a:stretch>
            <a:fillRect/>
          </a:stretch>
        </p:blipFill>
        <p:spPr>
          <a:xfrm>
            <a:off x="3662" y="1601376"/>
            <a:ext cx="3959225" cy="3477297"/>
          </a:xfrm>
        </p:spPr>
      </p:pic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15F5FB92-B395-F83F-7918-BD8A6BF2AFF3}"/>
              </a:ext>
            </a:extLst>
          </p:cNvPr>
          <p:cNvSpPr>
            <a:spLocks noGrp="1"/>
          </p:cNvSpPr>
          <p:nvPr>
            <p:ph type="body" idx="22"/>
          </p:nvPr>
        </p:nvSpPr>
        <p:spPr/>
        <p:txBody>
          <a:bodyPr/>
          <a:lstStyle/>
          <a:p>
            <a:r>
              <a:rPr lang="fr-FR" dirty="0"/>
              <a:t>Innovation, </a:t>
            </a:r>
            <a:r>
              <a:rPr lang="fr-FR" dirty="0" err="1"/>
              <a:t>preparing</a:t>
            </a:r>
            <a:endParaRPr lang="fr-FR" dirty="0"/>
          </a:p>
          <a:p>
            <a:r>
              <a:rPr lang="fr-FR" dirty="0"/>
              <a:t> for the future</a:t>
            </a:r>
          </a:p>
        </p:txBody>
      </p:sp>
      <p:pic>
        <p:nvPicPr>
          <p:cNvPr id="19" name="Espace réservé pour une image  18" descr="Une image contenant ingénierie, habits, machine, tuyau&#10;&#10;Le contenu généré par l’IA peut être incorrect.">
            <a:extLst>
              <a:ext uri="{FF2B5EF4-FFF2-40B4-BE49-F238E27FC236}">
                <a16:creationId xmlns:a16="http://schemas.microsoft.com/office/drawing/2014/main" id="{6168F3D6-DA00-857F-4ABF-F96611343B73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rcRect l="12040" r="120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00126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No caption">
            <a:extLst>
              <a:ext uri="{FF2B5EF4-FFF2-40B4-BE49-F238E27FC236}">
                <a16:creationId xmlns:a16="http://schemas.microsoft.com/office/drawing/2014/main" id="{74BFDBA3-592E-C6C3-A7C9-DAC0131CA9FB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16" b="1761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415423-A7B1-BE9E-E876-79067AB82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4F07A3-F86D-6111-A0EE-4B83D8C5A0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-71214"/>
            <a:ext cx="3583068" cy="6417536"/>
          </a:xfrm>
        </p:spPr>
        <p:txBody>
          <a:bodyPr/>
          <a:lstStyle/>
          <a:p>
            <a:r>
              <a:rPr lang="fr-FR" dirty="0"/>
              <a:t>… as </a:t>
            </a:r>
            <a:r>
              <a:rPr lang="fr-FR" dirty="0" err="1"/>
              <a:t>well</a:t>
            </a:r>
            <a:r>
              <a:rPr lang="fr-FR" dirty="0"/>
              <a:t> as </a:t>
            </a:r>
            <a:r>
              <a:rPr lang="fr-FR" dirty="0" err="1"/>
              <a:t>our</a:t>
            </a:r>
            <a:r>
              <a:rPr lang="fr-FR" dirty="0"/>
              <a:t> (contribution to) </a:t>
            </a:r>
            <a:r>
              <a:rPr lang="fr-FR" dirty="0" err="1"/>
              <a:t>history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127BD9-ECC3-DFA0-B1E9-F696646F8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B63E49-7107-607C-96A0-936B16931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CEF52C4-7FF7-22AD-D234-068D1A412858}"/>
              </a:ext>
            </a:extLst>
          </p:cNvPr>
          <p:cNvSpPr txBox="1"/>
          <p:nvPr/>
        </p:nvSpPr>
        <p:spPr>
          <a:xfrm>
            <a:off x="108488" y="6069049"/>
            <a:ext cx="308416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100" i="1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Image: SPS tunnel construction, 1974</a:t>
            </a:r>
            <a:endParaRPr lang="fr-FR" sz="11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183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F6D559-F601-A8E1-A621-3D3B9EA2CB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CC1F1C-7EB7-0B2C-FFF0-514D801E1A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041400"/>
            <a:ext cx="10668000" cy="2387600"/>
          </a:xfrm>
        </p:spPr>
        <p:txBody>
          <a:bodyPr/>
          <a:lstStyle/>
          <a:p>
            <a:r>
              <a:rPr lang="fr-FR" sz="4000" dirty="0"/>
              <a:t>III. </a:t>
            </a:r>
            <a:r>
              <a:rPr lang="fr-CH" sz="4000" dirty="0"/>
              <a:t>How </a:t>
            </a:r>
            <a:r>
              <a:rPr lang="fr-CH" sz="4000" dirty="0" err="1"/>
              <a:t>we</a:t>
            </a:r>
            <a:r>
              <a:rPr lang="fr-CH" sz="4000" dirty="0"/>
              <a:t> </a:t>
            </a:r>
            <a:r>
              <a:rPr lang="fr-CH" sz="4000" dirty="0" err="1"/>
              <a:t>collaborate</a:t>
            </a:r>
            <a:r>
              <a:rPr lang="fr-CH" sz="4000" dirty="0"/>
              <a:t> </a:t>
            </a:r>
            <a:r>
              <a:rPr lang="fr-CH" sz="4000" dirty="0" err="1"/>
              <a:t>with</a:t>
            </a:r>
            <a:r>
              <a:rPr lang="fr-CH" sz="4000" dirty="0"/>
              <a:t> </a:t>
            </a:r>
            <a:r>
              <a:rPr lang="fr-CH" sz="4000" dirty="0" err="1"/>
              <a:t>our</a:t>
            </a:r>
            <a:r>
              <a:rPr lang="fr-CH" sz="4000" dirty="0"/>
              <a:t> </a:t>
            </a:r>
            <a:r>
              <a:rPr lang="fr-CH" sz="4000" dirty="0" err="1"/>
              <a:t>community</a:t>
            </a:r>
            <a:endParaRPr lang="fr-FR" sz="40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A8DB15A-E00E-182F-6946-0F4ABDE5BD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97908"/>
            <a:ext cx="9144000" cy="1655762"/>
          </a:xfrm>
        </p:spPr>
        <p:txBody>
          <a:bodyPr/>
          <a:lstStyle/>
          <a:p>
            <a:r>
              <a:rPr lang="fr-FR" dirty="0"/>
              <a:t>CERN &amp; LHC </a:t>
            </a:r>
            <a:r>
              <a:rPr lang="fr-FR" dirty="0" err="1"/>
              <a:t>experiments</a:t>
            </a:r>
            <a:r>
              <a:rPr lang="fr-FR" dirty="0"/>
              <a:t> on Social Media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FFDE8D-97FF-E2CB-432C-946968A36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37DE09-4D76-30F0-4E83-D9E0F4874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7F10B4-08FC-1AEB-074D-FFC23D682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688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BBB7343-9642-AC75-E1B6-32B289838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79" y="289230"/>
            <a:ext cx="11376025" cy="1065742"/>
          </a:xfrm>
        </p:spPr>
        <p:txBody>
          <a:bodyPr/>
          <a:lstStyle/>
          <a:p>
            <a:r>
              <a:rPr lang="fr-FR" dirty="0"/>
              <a:t>But first… </a:t>
            </a:r>
            <a:r>
              <a:rPr lang="fr-FR" dirty="0" err="1"/>
              <a:t>who</a:t>
            </a:r>
            <a:r>
              <a:rPr lang="fr-FR" dirty="0"/>
              <a:t> do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collaborate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?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A24A76B-35B0-41BF-2DA4-BFB53B918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149D61-8C13-6170-88E3-F330D7BCF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A537A9-FA42-4906-5433-DF1B949B5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Image 9" descr="Une image contenant texte, capture d’écran, Police, logo&#10;&#10;Le contenu généré par l’IA peut être incorrect.">
            <a:extLst>
              <a:ext uri="{FF2B5EF4-FFF2-40B4-BE49-F238E27FC236}">
                <a16:creationId xmlns:a16="http://schemas.microsoft.com/office/drawing/2014/main" id="{5E1E2FAF-030F-8FC7-04D2-1AC57F67F7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400" y="1178860"/>
            <a:ext cx="5687882" cy="476813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5DFE66E-084C-C7C9-1A5A-AD4C8F6E2C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2200" y="3728288"/>
            <a:ext cx="3920844" cy="237931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35E6301-1839-4F84-57A1-88D4A560FA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8244" y="1178860"/>
            <a:ext cx="3922822" cy="237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778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E64FD7-EF4C-7875-CC80-64A476A4D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Collaboration </a:t>
            </a:r>
            <a:r>
              <a:rPr lang="fr-FR" dirty="0" err="1"/>
              <a:t>with</a:t>
            </a:r>
            <a:r>
              <a:rPr lang="fr-FR" dirty="0"/>
              <a:t> LHC </a:t>
            </a:r>
            <a:r>
              <a:rPr lang="fr-FR" dirty="0" err="1"/>
              <a:t>experiments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B46B35-EF3D-E4DB-A0EC-CA4A889F1F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8" y="1306557"/>
            <a:ext cx="3708401" cy="668337"/>
          </a:xfrm>
        </p:spPr>
        <p:txBody>
          <a:bodyPr>
            <a:normAutofit/>
          </a:bodyPr>
          <a:lstStyle/>
          <a:p>
            <a:pPr algn="ctr"/>
            <a:r>
              <a:rPr lang="fr-FR" dirty="0" err="1">
                <a:solidFill>
                  <a:schemeClr val="accent3"/>
                </a:solidFill>
              </a:rPr>
              <a:t>Monthly</a:t>
            </a:r>
            <a:r>
              <a:rPr lang="fr-FR" dirty="0">
                <a:solidFill>
                  <a:schemeClr val="accent3"/>
                </a:solidFill>
              </a:rPr>
              <a:t> meetings </a:t>
            </a:r>
            <a:r>
              <a:rPr lang="fr-FR" dirty="0" err="1">
                <a:solidFill>
                  <a:schemeClr val="accent3"/>
                </a:solidFill>
              </a:rPr>
              <a:t>with</a:t>
            </a:r>
            <a:r>
              <a:rPr lang="fr-FR" dirty="0">
                <a:solidFill>
                  <a:schemeClr val="accent3"/>
                </a:solidFill>
              </a:rPr>
              <a:t> </a:t>
            </a:r>
            <a:r>
              <a:rPr lang="fr-FR" dirty="0" err="1">
                <a:solidFill>
                  <a:schemeClr val="accent3"/>
                </a:solidFill>
              </a:rPr>
              <a:t>outreach</a:t>
            </a:r>
            <a:r>
              <a:rPr lang="fr-FR" dirty="0">
                <a:solidFill>
                  <a:schemeClr val="accent3"/>
                </a:solidFill>
              </a:rPr>
              <a:t> teams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20A26B3-CA5E-313A-E377-00DEA67A21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068101" y="1384727"/>
            <a:ext cx="3713187" cy="655634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chemeClr val="accent3"/>
                </a:solidFill>
              </a:rPr>
              <a:t>Collaborative </a:t>
            </a:r>
            <a:r>
              <a:rPr lang="fr-FR" dirty="0" err="1">
                <a:solidFill>
                  <a:schemeClr val="accent3"/>
                </a:solidFill>
              </a:rPr>
              <a:t>posts</a:t>
            </a:r>
            <a:endParaRPr lang="fr-FR" dirty="0">
              <a:solidFill>
                <a:schemeClr val="accent3"/>
              </a:solidFill>
            </a:endParaRPr>
          </a:p>
          <a:p>
            <a:pPr algn="ctr"/>
            <a:endParaRPr lang="fr-FR" dirty="0">
              <a:solidFill>
                <a:schemeClr val="accent3"/>
              </a:solidFill>
            </a:endParaRPr>
          </a:p>
        </p:txBody>
      </p:sp>
      <p:pic>
        <p:nvPicPr>
          <p:cNvPr id="13" name="Espace réservé pour une image  12">
            <a:extLst>
              <a:ext uri="{FF2B5EF4-FFF2-40B4-BE49-F238E27FC236}">
                <a16:creationId xmlns:a16="http://schemas.microsoft.com/office/drawing/2014/main" id="{85E5415E-8916-072A-7A27-B5C39526970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-776" t="1" r="776" b="31152"/>
          <a:stretch/>
        </p:blipFill>
        <p:spPr>
          <a:xfrm>
            <a:off x="8220556" y="2279999"/>
            <a:ext cx="3708400" cy="3656362"/>
          </a:xfr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1EEC3BB-09D8-6704-4235-1B05C073C7B6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41799" y="1356899"/>
            <a:ext cx="3708401" cy="668337"/>
          </a:xfrm>
        </p:spPr>
        <p:txBody>
          <a:bodyPr/>
          <a:lstStyle/>
          <a:p>
            <a:pPr algn="ctr"/>
            <a:r>
              <a:rPr lang="fr-FR" dirty="0">
                <a:solidFill>
                  <a:schemeClr val="accent3"/>
                </a:solidFill>
              </a:rPr>
              <a:t>Coordination </a:t>
            </a:r>
            <a:r>
              <a:rPr lang="fr-FR" dirty="0" err="1">
                <a:solidFill>
                  <a:schemeClr val="accent3"/>
                </a:solidFill>
              </a:rPr>
              <a:t>during</a:t>
            </a:r>
            <a:r>
              <a:rPr lang="fr-FR" dirty="0">
                <a:solidFill>
                  <a:schemeClr val="accent3"/>
                </a:solidFill>
              </a:rPr>
              <a:t> </a:t>
            </a:r>
            <a:r>
              <a:rPr lang="fr-FR" dirty="0" err="1">
                <a:solidFill>
                  <a:schemeClr val="accent3"/>
                </a:solidFill>
              </a:rPr>
              <a:t>milestones</a:t>
            </a:r>
            <a:endParaRPr lang="fr-FR" dirty="0">
              <a:solidFill>
                <a:schemeClr val="accent3"/>
              </a:solidFill>
            </a:endParaRPr>
          </a:p>
        </p:txBody>
      </p:sp>
      <p:pic>
        <p:nvPicPr>
          <p:cNvPr id="14" name="Espace réservé pour une image  13">
            <a:extLst>
              <a:ext uri="{FF2B5EF4-FFF2-40B4-BE49-F238E27FC236}">
                <a16:creationId xmlns:a16="http://schemas.microsoft.com/office/drawing/2014/main" id="{85EB2577-2EE3-720B-CCA5-A68A3917B1DE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t="18255" b="18255"/>
          <a:stretch>
            <a:fillRect/>
          </a:stretch>
        </p:blipFill>
        <p:spPr>
          <a:xfrm>
            <a:off x="4316653" y="2279999"/>
            <a:ext cx="3708400" cy="3779837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FBC2FA-64CE-463A-937C-DA31723E6A7E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FABA59F4-509D-0176-0F15-C7A8F92E6C9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C44579D3-0BDE-4AD7-5813-A82E5A713C9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45C3158B-09C7-27B8-27F5-E92A8E7ED1CC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5" r="17255"/>
          <a:stretch>
            <a:fillRect/>
          </a:stretch>
        </p:blipFill>
        <p:spPr bwMode="auto">
          <a:xfrm>
            <a:off x="407988" y="2279999"/>
            <a:ext cx="3713162" cy="377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022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E468F3-3972-DCCB-0F26-2C996C3BD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FFB2C0-E211-6680-9E1B-D30192CCA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7B2038-EE8F-8527-67AA-C73835B69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BFC342D-2569-C991-9CE3-8BAAC0C11E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8876" y="1430781"/>
            <a:ext cx="2672585" cy="417959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F7B35A1-75AB-91BB-6837-829175F582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109" y="1457648"/>
            <a:ext cx="2678036" cy="415272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76785D9-50A9-1DCA-70AF-5C3ABAC6BC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7635" y="1457648"/>
            <a:ext cx="2645880" cy="415272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66C07E6-11F1-C13C-C7ED-F274270D3C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1457648"/>
            <a:ext cx="2636281" cy="4152726"/>
          </a:xfrm>
          <a:prstGeom prst="rect">
            <a:avLst/>
          </a:prstGeom>
        </p:spPr>
      </p:pic>
      <p:sp>
        <p:nvSpPr>
          <p:cNvPr id="14" name="Titre 2">
            <a:extLst>
              <a:ext uri="{FF2B5EF4-FFF2-40B4-BE49-F238E27FC236}">
                <a16:creationId xmlns:a16="http://schemas.microsoft.com/office/drawing/2014/main" id="{8A91835C-AC78-BF83-FEDB-F8DCF2CC7CD6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Physics AND the people behind 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79416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2A772E-08D5-4BB9-0680-F5C67DE72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8DCFC4-2745-D760-78FC-52B83999B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8247C7-2D60-7A3C-975D-3240D0753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itre 2">
            <a:extLst>
              <a:ext uri="{FF2B5EF4-FFF2-40B4-BE49-F238E27FC236}">
                <a16:creationId xmlns:a16="http://schemas.microsoft.com/office/drawing/2014/main" id="{D2B18803-84EB-B36F-4323-426C57F0F3F2}"/>
              </a:ext>
            </a:extLst>
          </p:cNvPr>
          <p:cNvSpPr txBox="1">
            <a:spLocks/>
          </p:cNvSpPr>
          <p:nvPr/>
        </p:nvSpPr>
        <p:spPr>
          <a:xfrm>
            <a:off x="272521" y="414412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err="1"/>
              <a:t>Featuring</a:t>
            </a:r>
            <a:r>
              <a:rPr lang="fr-FR" sz="3200" dirty="0"/>
              <a:t> </a:t>
            </a:r>
            <a:r>
              <a:rPr lang="fr-FR" sz="3200" dirty="0" err="1"/>
              <a:t>great</a:t>
            </a:r>
            <a:r>
              <a:rPr lang="fr-FR" sz="3200" dirty="0"/>
              <a:t> </a:t>
            </a:r>
            <a:r>
              <a:rPr lang="fr-FR" sz="3200" dirty="0" err="1"/>
              <a:t>work</a:t>
            </a:r>
            <a:r>
              <a:rPr lang="fr-FR" sz="3200" dirty="0"/>
              <a:t> for a </a:t>
            </a:r>
            <a:r>
              <a:rPr lang="fr-FR" sz="3200" dirty="0" err="1"/>
              <a:t>greater</a:t>
            </a:r>
            <a:r>
              <a:rPr lang="fr-FR" sz="3200" dirty="0"/>
              <a:t> audience to </a:t>
            </a:r>
            <a:r>
              <a:rPr lang="fr-FR" sz="3200" dirty="0" err="1"/>
              <a:t>see</a:t>
            </a:r>
            <a:endParaRPr lang="fr-FR" sz="3200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5CDCCF8-9916-24BE-BD7D-52142A293D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650" y="1135289"/>
            <a:ext cx="2468544" cy="244822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4569A4E-5166-9360-8E4B-B0F7BC35E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2561" y="3429000"/>
            <a:ext cx="3225800" cy="250818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ED0E6E0-34FF-47A1-8F49-18460B87AA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8361" y="1135289"/>
            <a:ext cx="3262474" cy="255155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4F5D7C3-1BA3-649A-C069-468AFCB5A2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7032" y="3262578"/>
            <a:ext cx="2905318" cy="284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3255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FDE3E71-12CB-FC15-6004-3CE6F05BC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Inspiring</a:t>
            </a:r>
            <a:r>
              <a:rPr lang="fr-FR" dirty="0"/>
              <a:t> the </a:t>
            </a:r>
            <a:r>
              <a:rPr lang="fr-FR" dirty="0" err="1"/>
              <a:t>next</a:t>
            </a:r>
            <a:r>
              <a:rPr lang="fr-FR" dirty="0"/>
              <a:t> </a:t>
            </a:r>
            <a:r>
              <a:rPr lang="fr-FR" dirty="0" err="1"/>
              <a:t>generations</a:t>
            </a:r>
            <a:r>
              <a:rPr lang="fr-FR" dirty="0"/>
              <a:t>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3A1811-CA15-9426-1CF9-C356950DC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7C9744-7365-5914-BE54-B779B32F9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AB9671-F0EB-0E19-1580-7ABBD23DF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BAEEA97-1FDD-375A-DCBC-D6E8E2F4E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3478" y="1439335"/>
            <a:ext cx="2691134" cy="417959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3558F8D-3568-A432-AC6B-F4B052004F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4344" y="1439335"/>
            <a:ext cx="2404532" cy="4193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462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6A4E71-F4FA-AC41-A05A-7AC0E88FD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Behind @CERN there is…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66D0C-2A21-AF4D-B8D1-6869ED2D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98A5B-3A8D-1342-91BC-30FBA585A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82D27-59B6-F246-8209-32519D465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5F9A28E-EB56-A61E-426C-4FCA8E3B78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8890" y="1214898"/>
            <a:ext cx="5904271" cy="442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4755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F98FC1F-2DA2-0467-625C-45252191C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985" y="427143"/>
            <a:ext cx="11376025" cy="1065742"/>
          </a:xfrm>
        </p:spPr>
        <p:txBody>
          <a:bodyPr/>
          <a:lstStyle/>
          <a:p>
            <a:r>
              <a:rPr lang="fr-FR" sz="3200" dirty="0"/>
              <a:t>CERN champions – </a:t>
            </a:r>
            <a:r>
              <a:rPr lang="fr-FR" sz="3200" dirty="0" err="1"/>
              <a:t>you</a:t>
            </a:r>
            <a:r>
              <a:rPr lang="fr-FR" sz="3200" dirty="0"/>
              <a:t> </a:t>
            </a:r>
            <a:r>
              <a:rPr lang="fr-FR" sz="3200" dirty="0" err="1"/>
              <a:t>could</a:t>
            </a:r>
            <a:r>
              <a:rPr lang="fr-FR" sz="3200" dirty="0"/>
              <a:t> </a:t>
            </a:r>
            <a:r>
              <a:rPr lang="fr-FR" sz="3200" dirty="0" err="1"/>
              <a:t>be</a:t>
            </a:r>
            <a:r>
              <a:rPr lang="fr-FR" sz="3200" dirty="0"/>
              <a:t> the </a:t>
            </a:r>
            <a:r>
              <a:rPr lang="fr-FR" sz="3200" dirty="0" err="1"/>
              <a:t>next</a:t>
            </a:r>
            <a:r>
              <a:rPr lang="fr-FR" sz="3200" dirty="0"/>
              <a:t> one…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36013FB-128D-DD34-36AC-3630056E5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EBBB158-975E-B7EF-D7B0-F9E81F8B4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FA8D56-A7E9-377B-16F1-9E29ED7C1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8A72707-D818-067E-9969-A94D7339F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060" y="1421468"/>
            <a:ext cx="2051992" cy="3623838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31489801-FBCC-9EA9-2C08-15B765DE8F9A}"/>
              </a:ext>
            </a:extLst>
          </p:cNvPr>
          <p:cNvSpPr txBox="1">
            <a:spLocks/>
          </p:cNvSpPr>
          <p:nvPr/>
        </p:nvSpPr>
        <p:spPr>
          <a:xfrm>
            <a:off x="261985" y="5333351"/>
            <a:ext cx="3708401" cy="668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@</a:t>
            </a:r>
            <a:r>
              <a:rPr lang="fr-FR" sz="16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neutralina.lu</a:t>
            </a:r>
            <a:endParaRPr lang="fr-FR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r-FR" sz="1600" dirty="0"/>
              <a:t>CMS </a:t>
            </a:r>
            <a:r>
              <a:rPr lang="fr-FR" sz="1600" dirty="0" err="1"/>
              <a:t>Experiment</a:t>
            </a:r>
            <a:endParaRPr lang="fr-FR" sz="1600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F9B9DD8-184D-E140-EBFC-EA1D32A30F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1209" y="1452352"/>
            <a:ext cx="2336964" cy="3623838"/>
          </a:xfrm>
          <a:prstGeom prst="rect">
            <a:avLst/>
          </a:prstGeom>
        </p:spPr>
      </p:pic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74D91B52-2AFB-C0CB-9209-04BA59697A76}"/>
              </a:ext>
            </a:extLst>
          </p:cNvPr>
          <p:cNvSpPr txBox="1">
            <a:spLocks/>
          </p:cNvSpPr>
          <p:nvPr/>
        </p:nvSpPr>
        <p:spPr>
          <a:xfrm>
            <a:off x="4393514" y="5333350"/>
            <a:ext cx="3708401" cy="668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@</a:t>
            </a:r>
            <a:r>
              <a:rPr lang="fr-FR" sz="16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pauladesire</a:t>
            </a:r>
            <a:endParaRPr lang="fr-FR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r-FR" sz="1600" dirty="0" err="1"/>
              <a:t>Beams</a:t>
            </a:r>
            <a:r>
              <a:rPr lang="fr-FR" sz="1600" dirty="0"/>
              <a:t> </a:t>
            </a:r>
            <a:r>
              <a:rPr lang="fr-FR" sz="1600" dirty="0" err="1"/>
              <a:t>department</a:t>
            </a:r>
            <a:endParaRPr lang="fr-FR" sz="1600" dirty="0"/>
          </a:p>
        </p:txBody>
      </p:sp>
      <p:sp>
        <p:nvSpPr>
          <p:cNvPr id="12" name="Espace réservé du texte 2">
            <a:extLst>
              <a:ext uri="{FF2B5EF4-FFF2-40B4-BE49-F238E27FC236}">
                <a16:creationId xmlns:a16="http://schemas.microsoft.com/office/drawing/2014/main" id="{B82E7754-DD94-3A86-C950-13152F894341}"/>
              </a:ext>
            </a:extLst>
          </p:cNvPr>
          <p:cNvSpPr txBox="1">
            <a:spLocks/>
          </p:cNvSpPr>
          <p:nvPr/>
        </p:nvSpPr>
        <p:spPr>
          <a:xfrm>
            <a:off x="8425490" y="5264318"/>
            <a:ext cx="3708401" cy="668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@</a:t>
            </a:r>
            <a:r>
              <a:rPr lang="fr-FR" sz="16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particleclara</a:t>
            </a:r>
            <a:endParaRPr lang="fr-FR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fr-FR" sz="1600" dirty="0"/>
              <a:t>ATLAS </a:t>
            </a:r>
            <a:r>
              <a:rPr lang="fr-FR" sz="1600" dirty="0" err="1"/>
              <a:t>Experiment</a:t>
            </a:r>
            <a:endParaRPr lang="fr-FR" sz="1600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C714E7C-1D69-0301-7FAF-28024F32DB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1568" y="1452352"/>
            <a:ext cx="2336964" cy="359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0113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5FDEF5-E2CD-2289-C591-7CEADC68D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00" y="529099"/>
            <a:ext cx="11376025" cy="1065742"/>
          </a:xfrm>
        </p:spPr>
        <p:txBody>
          <a:bodyPr/>
          <a:lstStyle/>
          <a:p>
            <a:pPr algn="ctr"/>
            <a:r>
              <a:rPr lang="fr-FR" dirty="0" err="1"/>
              <a:t>Any</a:t>
            </a:r>
            <a:r>
              <a:rPr lang="fr-FR" dirty="0"/>
              <a:t> questions/</a:t>
            </a:r>
            <a:r>
              <a:rPr lang="fr-FR" dirty="0" err="1"/>
              <a:t>comments</a:t>
            </a:r>
            <a:r>
              <a:rPr lang="fr-FR" dirty="0"/>
              <a:t>?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E05C68-C18D-1EB1-34DC-ED5CB0FAD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0712C5F-5772-BC96-1A5B-FFCEFAA76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D9CDA86-7661-67AB-15F0-CF113A5EA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7CB6262-F1CC-1A2F-B9A7-4B08D091007A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19" b="22019"/>
          <a:stretch>
            <a:fillRect/>
          </a:stretch>
        </p:blipFill>
        <p:spPr bwMode="auto">
          <a:xfrm>
            <a:off x="1012079" y="1252136"/>
            <a:ext cx="10095467" cy="422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2EFB9055-73DB-63BD-C0E7-679D3BE9B7BD}"/>
              </a:ext>
            </a:extLst>
          </p:cNvPr>
          <p:cNvSpPr txBox="1">
            <a:spLocks/>
          </p:cNvSpPr>
          <p:nvPr/>
        </p:nvSpPr>
        <p:spPr>
          <a:xfrm>
            <a:off x="403200" y="5674899"/>
            <a:ext cx="11162267" cy="36512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err="1">
                <a:solidFill>
                  <a:schemeClr val="tx2"/>
                </a:solidFill>
              </a:rPr>
              <a:t>Ideas</a:t>
            </a:r>
            <a:r>
              <a:rPr lang="fr-FR" dirty="0">
                <a:solidFill>
                  <a:schemeClr val="tx2"/>
                </a:solidFill>
              </a:rPr>
              <a:t>, questions or stories: </a:t>
            </a:r>
            <a:r>
              <a:rPr lang="fr-FR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social.media@cern.ch</a:t>
            </a:r>
            <a:endParaRPr lang="fr-FR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9103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18CC6BDF-0D14-D319-AB08-CC772D40E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5733" y="1911350"/>
            <a:ext cx="2271184" cy="2315936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827EACEC-6887-E1B6-A205-3344D7589C4F}"/>
              </a:ext>
            </a:extLst>
          </p:cNvPr>
          <p:cNvSpPr txBox="1">
            <a:spLocks/>
          </p:cNvSpPr>
          <p:nvPr/>
        </p:nvSpPr>
        <p:spPr>
          <a:xfrm>
            <a:off x="-1815067" y="2896129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dirty="0"/>
              <a:t>Follow @CERN: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036318A-E855-2369-8953-5FA9946BC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123" y="1627908"/>
            <a:ext cx="6005691" cy="460851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CH" sz="2000" dirty="0" err="1"/>
              <a:t>CERN’s</a:t>
            </a:r>
            <a:r>
              <a:rPr lang="fr-CH" sz="2000" dirty="0"/>
              <a:t> e-</a:t>
            </a:r>
            <a:r>
              <a:rPr lang="fr-CH" sz="2000" dirty="0" err="1"/>
              <a:t>reputation</a:t>
            </a:r>
            <a:r>
              <a:rPr lang="fr-CH" sz="2000" dirty="0"/>
              <a:t>: </a:t>
            </a:r>
            <a:r>
              <a:rPr lang="fr-CH" sz="2000" dirty="0" err="1"/>
              <a:t>where</a:t>
            </a:r>
            <a:r>
              <a:rPr lang="fr-CH" sz="2000" dirty="0"/>
              <a:t> are </a:t>
            </a:r>
            <a:r>
              <a:rPr lang="fr-CH" sz="2000" dirty="0" err="1"/>
              <a:t>we</a:t>
            </a:r>
            <a:r>
              <a:rPr lang="fr-CH" sz="2000" dirty="0"/>
              <a:t> </a:t>
            </a:r>
            <a:r>
              <a:rPr lang="fr-CH" sz="2000" dirty="0" err="1"/>
              <a:t>today</a:t>
            </a:r>
            <a:r>
              <a:rPr lang="fr-CH" sz="2000" dirty="0"/>
              <a:t>?</a:t>
            </a:r>
          </a:p>
          <a:p>
            <a:pPr marL="457200" indent="-457200">
              <a:buFont typeface="+mj-lt"/>
              <a:buAutoNum type="arabicPeriod"/>
            </a:pPr>
            <a:endParaRPr lang="fr-CH" sz="2000" dirty="0"/>
          </a:p>
          <a:p>
            <a:pPr marL="457200" indent="-457200">
              <a:buFont typeface="+mj-lt"/>
              <a:buAutoNum type="arabicPeriod"/>
            </a:pPr>
            <a:r>
              <a:rPr lang="fr-CH" sz="2000" dirty="0" err="1"/>
              <a:t>CERN’s</a:t>
            </a:r>
            <a:r>
              <a:rPr lang="fr-CH" sz="2000" dirty="0"/>
              <a:t> Social Media </a:t>
            </a:r>
            <a:r>
              <a:rPr lang="fr-CH" sz="2000" dirty="0" err="1"/>
              <a:t>strategy</a:t>
            </a:r>
            <a:endParaRPr lang="fr-CH" sz="2000" dirty="0"/>
          </a:p>
          <a:p>
            <a:pPr marL="457200" indent="-457200">
              <a:buFont typeface="+mj-lt"/>
              <a:buAutoNum type="arabicPeriod"/>
            </a:pPr>
            <a:endParaRPr lang="fr-CH" sz="2000" dirty="0"/>
          </a:p>
          <a:p>
            <a:pPr marL="457200" indent="-457200">
              <a:buFont typeface="+mj-lt"/>
              <a:buAutoNum type="arabicPeriod"/>
            </a:pPr>
            <a:r>
              <a:rPr lang="fr-CH" sz="2000" dirty="0"/>
              <a:t>Collaboration </a:t>
            </a:r>
            <a:r>
              <a:rPr lang="fr-CH" sz="2000" dirty="0" err="1"/>
              <a:t>with</a:t>
            </a:r>
            <a:r>
              <a:rPr lang="fr-CH" sz="2000" dirty="0"/>
              <a:t> the LHC </a:t>
            </a:r>
            <a:r>
              <a:rPr lang="fr-CH" sz="2000" dirty="0" err="1"/>
              <a:t>experiments</a:t>
            </a:r>
            <a:r>
              <a:rPr lang="fr-CH" sz="2000" dirty="0"/>
              <a:t> on social media</a:t>
            </a:r>
          </a:p>
          <a:p>
            <a:pPr marL="457200" indent="-457200">
              <a:buFont typeface="+mj-lt"/>
              <a:buAutoNum type="arabicPeriod"/>
            </a:pPr>
            <a:endParaRPr lang="fr-CH" sz="2000" dirty="0"/>
          </a:p>
          <a:p>
            <a:pPr marL="457200" indent="-457200">
              <a:buFont typeface="+mj-lt"/>
              <a:buAutoNum type="arabicPeriod"/>
            </a:pPr>
            <a:r>
              <a:rPr lang="fr-CH" sz="2000" dirty="0"/>
              <a:t>Q&amp;A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151E096-DB10-D7B6-5DBC-90F8FC86F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Today’s</a:t>
            </a:r>
            <a:r>
              <a:rPr lang="fr-FR" dirty="0"/>
              <a:t> agenda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FA25E8-56AD-2F1D-7844-EA2FA8905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7A509B-B550-6829-3562-D5F1F8090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BC16E6-0C04-0B45-21C4-B3978BBDB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 descr="No caption">
            <a:extLst>
              <a:ext uri="{FF2B5EF4-FFF2-40B4-BE49-F238E27FC236}">
                <a16:creationId xmlns:a16="http://schemas.microsoft.com/office/drawing/2014/main" id="{FB3E9B1E-1B9A-BC77-11AE-94440B540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37" y="1"/>
            <a:ext cx="5883263" cy="6312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AAEA721-8F84-7C8C-03F0-1A1959C00592}"/>
              </a:ext>
            </a:extLst>
          </p:cNvPr>
          <p:cNvSpPr txBox="1"/>
          <p:nvPr/>
        </p:nvSpPr>
        <p:spPr>
          <a:xfrm>
            <a:off x="230124" y="6071529"/>
            <a:ext cx="61063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375"/>
              </a:spcAft>
            </a:pPr>
            <a:r>
              <a:rPr lang="fr-CH" sz="1100" b="0" i="1" dirty="0">
                <a:solidFill>
                  <a:srgbClr val="444444"/>
                </a:solidFill>
                <a:effectLst/>
                <a:hlinkClick r:id="rId3"/>
              </a:rPr>
              <a:t>Image: A group of </a:t>
            </a:r>
            <a:r>
              <a:rPr lang="fr-CH" sz="1100" b="0" i="1" dirty="0" err="1">
                <a:solidFill>
                  <a:srgbClr val="444444"/>
                </a:solidFill>
                <a:effectLst/>
                <a:hlinkClick r:id="rId3"/>
              </a:rPr>
              <a:t>theoretical</a:t>
            </a:r>
            <a:r>
              <a:rPr lang="fr-CH" sz="1100" b="0" i="1" dirty="0">
                <a:solidFill>
                  <a:srgbClr val="444444"/>
                </a:solidFill>
                <a:effectLst/>
                <a:hlinkClick r:id="rId3"/>
              </a:rPr>
              <a:t> </a:t>
            </a:r>
            <a:r>
              <a:rPr lang="fr-CH" sz="1100" b="0" i="1" dirty="0" err="1">
                <a:solidFill>
                  <a:srgbClr val="444444"/>
                </a:solidFill>
                <a:effectLst/>
                <a:hlinkClick r:id="rId3"/>
              </a:rPr>
              <a:t>physicists</a:t>
            </a:r>
            <a:r>
              <a:rPr lang="fr-CH" sz="1100" b="0" i="1" dirty="0">
                <a:solidFill>
                  <a:srgbClr val="444444"/>
                </a:solidFill>
                <a:effectLst/>
                <a:hlinkClick r:id="rId3"/>
              </a:rPr>
              <a:t> </a:t>
            </a:r>
            <a:r>
              <a:rPr lang="fr-CH" sz="1100" b="0" i="1" dirty="0" err="1">
                <a:solidFill>
                  <a:srgbClr val="444444"/>
                </a:solidFill>
                <a:effectLst/>
                <a:hlinkClick r:id="rId3"/>
              </a:rPr>
              <a:t>having</a:t>
            </a:r>
            <a:r>
              <a:rPr lang="fr-CH" sz="1100" b="0" i="1" dirty="0">
                <a:solidFill>
                  <a:srgbClr val="444444"/>
                </a:solidFill>
                <a:effectLst/>
                <a:hlinkClick r:id="rId3"/>
              </a:rPr>
              <a:t> a discussion, 1978</a:t>
            </a:r>
            <a:endParaRPr lang="fr-CH" sz="1100" b="0" i="1" dirty="0">
              <a:solidFill>
                <a:srgbClr val="44444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85873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963168-FFB1-41C4-6F10-6E326F4945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/>
          <a:lstStyle/>
          <a:p>
            <a:r>
              <a:rPr lang="fr-FR" sz="4000" dirty="0"/>
              <a:t>I. </a:t>
            </a:r>
            <a:r>
              <a:rPr lang="fr-FR" sz="4000" dirty="0" err="1"/>
              <a:t>Overview</a:t>
            </a:r>
            <a:r>
              <a:rPr lang="fr-FR" sz="4000" dirty="0"/>
              <a:t> of </a:t>
            </a:r>
            <a:r>
              <a:rPr lang="fr-CH" sz="4000" dirty="0" err="1"/>
              <a:t>CERN’s</a:t>
            </a:r>
            <a:r>
              <a:rPr lang="fr-CH" sz="4000" dirty="0"/>
              <a:t> e-</a:t>
            </a:r>
            <a:r>
              <a:rPr lang="fr-CH" sz="4000" dirty="0" err="1"/>
              <a:t>reputation</a:t>
            </a:r>
            <a:br>
              <a:rPr lang="fr-CH" sz="4000" dirty="0"/>
            </a:br>
            <a:r>
              <a:rPr lang="fr-FR" sz="4000" dirty="0"/>
              <a:t>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62EEC3E-E07F-34D1-D143-799F77A176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69231"/>
            <a:ext cx="9144000" cy="1655762"/>
          </a:xfrm>
        </p:spPr>
        <p:txBody>
          <a:bodyPr/>
          <a:lstStyle/>
          <a:p>
            <a:r>
              <a:rPr lang="fr-FR" dirty="0"/>
              <a:t>Digital </a:t>
            </a:r>
            <a:r>
              <a:rPr lang="fr-FR" dirty="0" err="1"/>
              <a:t>landscape</a:t>
            </a:r>
            <a:r>
              <a:rPr lang="fr-FR" dirty="0"/>
              <a:t>, </a:t>
            </a:r>
            <a:r>
              <a:rPr lang="fr-FR" dirty="0" err="1"/>
              <a:t>evaluation</a:t>
            </a:r>
            <a:r>
              <a:rPr lang="fr-FR" dirty="0"/>
              <a:t> &amp; monitoring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E888F53-1956-F15D-5AB7-E56D8732D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7E780C6-27B0-431D-8E69-B2316C64C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A7568A8-3E8B-4037-D1D2-6EBF7597A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718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3BE6CF-9B70-884E-87A1-3EA20B474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989" y="71664"/>
            <a:ext cx="5240643" cy="1007242"/>
          </a:xfrm>
        </p:spPr>
        <p:txBody>
          <a:bodyPr/>
          <a:lstStyle/>
          <a:p>
            <a:r>
              <a:rPr lang="fr-FR" sz="2400" dirty="0"/>
              <a:t>The </a:t>
            </a:r>
            <a:r>
              <a:rPr lang="fr-FR" sz="2400" dirty="0" err="1"/>
              <a:t>current</a:t>
            </a:r>
            <a:r>
              <a:rPr lang="fr-FR" sz="2400" dirty="0"/>
              <a:t> digital </a:t>
            </a:r>
            <a:r>
              <a:rPr lang="fr-FR" sz="2400" dirty="0" err="1"/>
              <a:t>environment</a:t>
            </a:r>
            <a:endParaRPr lang="fr-FR" sz="24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6DB37F1-E668-BE59-7866-2B5CE8276B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4002" y="719498"/>
            <a:ext cx="6543368" cy="5051607"/>
          </a:xfrm>
        </p:spPr>
        <p:txBody>
          <a:bodyPr>
            <a:noAutofit/>
          </a:bodyPr>
          <a:lstStyle/>
          <a:p>
            <a:r>
              <a:rPr lang="fr-FR" sz="1400" dirty="0">
                <a:solidFill>
                  <a:srgbClr val="0B7D3D"/>
                </a:solidFill>
              </a:rPr>
              <a:t>YES</a:t>
            </a:r>
          </a:p>
          <a:p>
            <a:r>
              <a:rPr lang="fr-FR" sz="1400" b="0" dirty="0"/>
              <a:t>Social media = a modern public </a:t>
            </a:r>
            <a:r>
              <a:rPr lang="fr-FR" sz="1400" b="0" dirty="0" err="1"/>
              <a:t>space</a:t>
            </a:r>
            <a:r>
              <a:rPr lang="fr-FR" sz="1400" b="0" dirty="0"/>
              <a:t> to…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0" dirty="0"/>
              <a:t>Source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0" dirty="0"/>
              <a:t>Express </a:t>
            </a:r>
            <a:r>
              <a:rPr lang="fr-FR" sz="1400" b="0" dirty="0" err="1"/>
              <a:t>your</a:t>
            </a:r>
            <a:r>
              <a:rPr lang="fr-FR" sz="1400" b="0" dirty="0"/>
              <a:t> opinion </a:t>
            </a:r>
            <a:r>
              <a:rPr lang="fr-FR" sz="1400" b="0" dirty="0" err="1"/>
              <a:t>freely</a:t>
            </a:r>
            <a:endParaRPr lang="fr-FR" sz="14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0" dirty="0" err="1"/>
              <a:t>Connect</a:t>
            </a:r>
            <a:r>
              <a:rPr lang="fr-FR" sz="1400" b="0" dirty="0"/>
              <a:t>, engage &amp; </a:t>
            </a:r>
            <a:r>
              <a:rPr lang="fr-FR" sz="1400" b="0" dirty="0" err="1"/>
              <a:t>grow</a:t>
            </a:r>
            <a:r>
              <a:rPr lang="fr-FR" sz="1400" b="0" dirty="0"/>
              <a:t> a </a:t>
            </a:r>
            <a:r>
              <a:rPr lang="fr-FR" sz="1400" b="0" dirty="0" err="1"/>
              <a:t>community</a:t>
            </a:r>
            <a:endParaRPr lang="fr-FR" sz="1400" b="0" dirty="0"/>
          </a:p>
          <a:p>
            <a:endParaRPr lang="fr-FR" sz="1400" b="0" dirty="0"/>
          </a:p>
          <a:p>
            <a:r>
              <a:rPr lang="fr-FR" sz="1400" dirty="0">
                <a:solidFill>
                  <a:srgbClr val="C00000"/>
                </a:solidFill>
              </a:rPr>
              <a:t>BUT…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b="0" dirty="0" err="1"/>
              <a:t>Ever-changing</a:t>
            </a:r>
            <a:r>
              <a:rPr lang="fr-FR" sz="1400" b="0" dirty="0"/>
              <a:t> </a:t>
            </a:r>
            <a:r>
              <a:rPr lang="fr-FR" sz="1400" b="0" dirty="0" err="1"/>
              <a:t>landscape</a:t>
            </a:r>
            <a:r>
              <a:rPr lang="fr-FR" sz="1400" b="0" dirty="0"/>
              <a:t> -&gt; </a:t>
            </a:r>
            <a:r>
              <a:rPr lang="fr-FR" sz="1400" b="0" dirty="0" err="1"/>
              <a:t>necessary</a:t>
            </a:r>
            <a:r>
              <a:rPr lang="fr-FR" sz="1400" b="0" dirty="0"/>
              <a:t> content customisation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b="0" dirty="0" err="1"/>
              <a:t>Highly</a:t>
            </a:r>
            <a:r>
              <a:rPr lang="fr-FR" sz="1400" b="0" dirty="0"/>
              <a:t> </a:t>
            </a:r>
            <a:r>
              <a:rPr lang="fr-FR" sz="1400" b="0" dirty="0" err="1"/>
              <a:t>competitive</a:t>
            </a:r>
            <a:r>
              <a:rPr lang="fr-FR" sz="1400" b="0" dirty="0"/>
              <a:t> </a:t>
            </a:r>
            <a:r>
              <a:rPr lang="fr-FR" sz="1400" b="0" dirty="0" err="1"/>
              <a:t>environment</a:t>
            </a:r>
            <a:endParaRPr lang="fr-FR" sz="1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b="0" dirty="0"/>
              <a:t>Emergence of </a:t>
            </a:r>
            <a:r>
              <a:rPr lang="fr-FR" sz="1400" b="0" dirty="0" err="1"/>
              <a:t>TikTok</a:t>
            </a:r>
            <a:r>
              <a:rPr lang="fr-FR" sz="1400" b="0" dirty="0"/>
              <a:t> as the main source of information for </a:t>
            </a:r>
            <a:r>
              <a:rPr lang="fr-FR" sz="1400" b="0" dirty="0" err="1"/>
              <a:t>young</a:t>
            </a:r>
            <a:r>
              <a:rPr lang="fr-FR" sz="1400" b="0" dirty="0"/>
              <a:t> audiences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b="0" dirty="0" err="1"/>
              <a:t>Conspiracy</a:t>
            </a:r>
            <a:r>
              <a:rPr lang="fr-FR" sz="1400" b="0" dirty="0"/>
              <a:t> </a:t>
            </a:r>
            <a:r>
              <a:rPr lang="fr-FR" sz="1400" b="0" dirty="0" err="1"/>
              <a:t>theories</a:t>
            </a:r>
            <a:endParaRPr lang="fr-FR" sz="1400" b="0" dirty="0"/>
          </a:p>
          <a:p>
            <a:endParaRPr lang="fr-FR" sz="1400" dirty="0"/>
          </a:p>
          <a:p>
            <a:r>
              <a:rPr lang="fr-FR" sz="1400" dirty="0" err="1"/>
              <a:t>Result</a:t>
            </a:r>
            <a:r>
              <a:rPr lang="fr-FR" sz="1400" dirty="0"/>
              <a:t> : </a:t>
            </a:r>
          </a:p>
          <a:p>
            <a:r>
              <a:rPr lang="fr-CH" sz="1400" b="0" i="0" dirty="0">
                <a:solidFill>
                  <a:srgbClr val="303030"/>
                </a:solidFill>
                <a:effectLst/>
              </a:rPr>
              <a:t>“</a:t>
            </a:r>
            <a:r>
              <a:rPr lang="fr-CH" sz="1400" b="0" i="0" dirty="0" err="1">
                <a:solidFill>
                  <a:srgbClr val="303030"/>
                </a:solidFill>
                <a:effectLst/>
              </a:rPr>
              <a:t>With</a:t>
            </a:r>
            <a:r>
              <a:rPr lang="fr-CH" sz="1400" b="0" i="0" dirty="0">
                <a:solidFill>
                  <a:srgbClr val="303030"/>
                </a:solidFill>
                <a:effectLst/>
              </a:rPr>
              <a:t> </a:t>
            </a:r>
            <a:r>
              <a:rPr lang="fr-CH" sz="1400" b="0" i="0" dirty="0" err="1">
                <a:solidFill>
                  <a:srgbClr val="303030"/>
                </a:solidFill>
                <a:effectLst/>
              </a:rPr>
              <a:t>scientists</a:t>
            </a:r>
            <a:r>
              <a:rPr lang="fr-CH" sz="1400" b="0" i="0" dirty="0">
                <a:solidFill>
                  <a:srgbClr val="303030"/>
                </a:solidFill>
                <a:effectLst/>
              </a:rPr>
              <a:t> </a:t>
            </a:r>
            <a:r>
              <a:rPr lang="fr-CH" sz="1400" b="0" i="0" dirty="0" err="1">
                <a:solidFill>
                  <a:srgbClr val="303030"/>
                </a:solidFill>
                <a:effectLst/>
              </a:rPr>
              <a:t>publicly</a:t>
            </a:r>
            <a:r>
              <a:rPr lang="fr-CH" sz="1400" b="0" i="0" dirty="0">
                <a:solidFill>
                  <a:srgbClr val="303030"/>
                </a:solidFill>
                <a:effectLst/>
              </a:rPr>
              <a:t> </a:t>
            </a:r>
            <a:r>
              <a:rPr lang="fr-CH" sz="1400" b="0" i="0" dirty="0" err="1">
                <a:solidFill>
                  <a:srgbClr val="303030"/>
                </a:solidFill>
                <a:effectLst/>
              </a:rPr>
              <a:t>debating</a:t>
            </a:r>
            <a:r>
              <a:rPr lang="fr-CH" sz="1400" b="0" i="0" dirty="0">
                <a:solidFill>
                  <a:srgbClr val="303030"/>
                </a:solidFill>
                <a:effectLst/>
              </a:rPr>
              <a:t> in real time </a:t>
            </a:r>
            <a:r>
              <a:rPr lang="fr-CH" sz="1400" b="0" i="0" dirty="0" err="1">
                <a:solidFill>
                  <a:srgbClr val="303030"/>
                </a:solidFill>
                <a:effectLst/>
              </a:rPr>
              <a:t>through</a:t>
            </a:r>
            <a:r>
              <a:rPr lang="fr-CH" sz="1400" b="0" i="0" dirty="0">
                <a:solidFill>
                  <a:srgbClr val="303030"/>
                </a:solidFill>
                <a:effectLst/>
              </a:rPr>
              <a:t> Twitter and blogs, and </a:t>
            </a:r>
            <a:r>
              <a:rPr lang="fr-CH" sz="1400" b="0" i="0" dirty="0" err="1">
                <a:solidFill>
                  <a:srgbClr val="303030"/>
                </a:solidFill>
                <a:effectLst/>
              </a:rPr>
              <a:t>citizens</a:t>
            </a:r>
            <a:r>
              <a:rPr lang="fr-CH" sz="1400" b="0" i="0" dirty="0">
                <a:solidFill>
                  <a:srgbClr val="303030"/>
                </a:solidFill>
                <a:effectLst/>
              </a:rPr>
              <a:t> </a:t>
            </a:r>
            <a:r>
              <a:rPr lang="fr-CH" sz="1400" b="0" i="0" dirty="0" err="1">
                <a:solidFill>
                  <a:srgbClr val="303030"/>
                </a:solidFill>
                <a:effectLst/>
              </a:rPr>
              <a:t>being</a:t>
            </a:r>
            <a:r>
              <a:rPr lang="fr-CH" sz="1400" b="0" i="0" dirty="0">
                <a:solidFill>
                  <a:srgbClr val="303030"/>
                </a:solidFill>
                <a:effectLst/>
              </a:rPr>
              <a:t> able to </a:t>
            </a:r>
            <a:r>
              <a:rPr lang="fr-CH" sz="1400" b="0" i="0" dirty="0" err="1">
                <a:solidFill>
                  <a:srgbClr val="303030"/>
                </a:solidFill>
                <a:effectLst/>
              </a:rPr>
              <a:t>access</a:t>
            </a:r>
            <a:r>
              <a:rPr lang="fr-CH" sz="1400" b="0" i="0" dirty="0">
                <a:solidFill>
                  <a:srgbClr val="303030"/>
                </a:solidFill>
                <a:effectLst/>
              </a:rPr>
              <a:t> new </a:t>
            </a:r>
            <a:r>
              <a:rPr lang="fr-CH" sz="1400" b="0" i="0" dirty="0" err="1">
                <a:solidFill>
                  <a:srgbClr val="303030"/>
                </a:solidFill>
                <a:effectLst/>
              </a:rPr>
              <a:t>research</a:t>
            </a:r>
            <a:r>
              <a:rPr lang="fr-CH" sz="1400" b="0" i="0" dirty="0">
                <a:solidFill>
                  <a:srgbClr val="303030"/>
                </a:solidFill>
                <a:effectLst/>
              </a:rPr>
              <a:t> in real time, </a:t>
            </a:r>
            <a:r>
              <a:rPr lang="fr-CH" sz="1400" b="1" i="0" dirty="0">
                <a:solidFill>
                  <a:schemeClr val="accent3"/>
                </a:solidFill>
                <a:effectLst/>
              </a:rPr>
              <a:t>science communication</a:t>
            </a:r>
            <a:r>
              <a:rPr lang="fr-CH" sz="1400" b="0" i="0" dirty="0">
                <a:solidFill>
                  <a:schemeClr val="accent3"/>
                </a:solidFill>
                <a:effectLst/>
              </a:rPr>
              <a:t> </a:t>
            </a:r>
            <a:r>
              <a:rPr lang="fr-CH" sz="1400" b="0" i="0" dirty="0">
                <a:solidFill>
                  <a:srgbClr val="303030"/>
                </a:solidFill>
                <a:effectLst/>
              </a:rPr>
              <a:t>(as </a:t>
            </a:r>
            <a:r>
              <a:rPr lang="fr-CH" sz="1400" b="0" i="0" dirty="0" err="1">
                <a:solidFill>
                  <a:srgbClr val="303030"/>
                </a:solidFill>
                <a:effectLst/>
              </a:rPr>
              <a:t>well</a:t>
            </a:r>
            <a:r>
              <a:rPr lang="fr-CH" sz="1400" b="0" i="0" dirty="0">
                <a:solidFill>
                  <a:srgbClr val="303030"/>
                </a:solidFill>
                <a:effectLst/>
              </a:rPr>
              <a:t> as the distinction </a:t>
            </a:r>
            <a:r>
              <a:rPr lang="fr-CH" sz="1400" b="0" i="0" dirty="0" err="1">
                <a:solidFill>
                  <a:srgbClr val="303030"/>
                </a:solidFill>
                <a:effectLst/>
              </a:rPr>
              <a:t>between</a:t>
            </a:r>
            <a:r>
              <a:rPr lang="fr-CH" sz="1400" b="0" i="0" dirty="0">
                <a:solidFill>
                  <a:srgbClr val="303030"/>
                </a:solidFill>
                <a:effectLst/>
              </a:rPr>
              <a:t> experts and non-experts) </a:t>
            </a:r>
            <a:r>
              <a:rPr lang="fr-CH" sz="1400" b="1" i="0" dirty="0">
                <a:solidFill>
                  <a:schemeClr val="accent3"/>
                </a:solidFill>
                <a:effectLst/>
              </a:rPr>
              <a:t>has </a:t>
            </a:r>
            <a:r>
              <a:rPr lang="fr-CH" sz="1400" b="1" i="0" dirty="0" err="1">
                <a:solidFill>
                  <a:schemeClr val="accent3"/>
                </a:solidFill>
                <a:effectLst/>
              </a:rPr>
              <a:t>never</a:t>
            </a:r>
            <a:r>
              <a:rPr lang="fr-CH" sz="1400" b="1" i="0" dirty="0">
                <a:solidFill>
                  <a:schemeClr val="accent3"/>
                </a:solidFill>
                <a:effectLst/>
              </a:rPr>
              <a:t> been </a:t>
            </a:r>
            <a:r>
              <a:rPr lang="fr-CH" sz="1400" b="1" i="0" dirty="0" err="1">
                <a:solidFill>
                  <a:schemeClr val="accent3"/>
                </a:solidFill>
                <a:effectLst/>
              </a:rPr>
              <a:t>so</a:t>
            </a:r>
            <a:r>
              <a:rPr lang="fr-CH" sz="1400" b="1" i="0" dirty="0">
                <a:solidFill>
                  <a:schemeClr val="accent3"/>
                </a:solidFill>
                <a:effectLst/>
              </a:rPr>
              <a:t> </a:t>
            </a:r>
            <a:r>
              <a:rPr lang="fr-CH" sz="1400" b="1" i="0" dirty="0" err="1">
                <a:solidFill>
                  <a:schemeClr val="accent3"/>
                </a:solidFill>
                <a:effectLst/>
              </a:rPr>
              <a:t>fluid</a:t>
            </a:r>
            <a:r>
              <a:rPr lang="fr-CH" sz="1400" b="1" i="0" dirty="0">
                <a:solidFill>
                  <a:schemeClr val="accent3"/>
                </a:solidFill>
                <a:effectLst/>
              </a:rPr>
              <a:t> and </a:t>
            </a:r>
            <a:r>
              <a:rPr lang="fr-CH" sz="1400" b="1" i="0" dirty="0" err="1">
                <a:solidFill>
                  <a:schemeClr val="accent3"/>
                </a:solidFill>
                <a:effectLst/>
              </a:rPr>
              <a:t>porou</a:t>
            </a:r>
            <a:r>
              <a:rPr lang="fr-CH" sz="1400" i="0" dirty="0" err="1">
                <a:solidFill>
                  <a:schemeClr val="accent3"/>
                </a:solidFill>
                <a:effectLst/>
              </a:rPr>
              <a:t>s</a:t>
            </a:r>
            <a:r>
              <a:rPr lang="fr-CH" sz="1400" b="0" i="0" dirty="0">
                <a:solidFill>
                  <a:srgbClr val="303030"/>
                </a:solidFill>
                <a:effectLst/>
              </a:rPr>
              <a:t>.” (</a:t>
            </a:r>
            <a:r>
              <a:rPr lang="fr-CH" sz="1400" b="0" i="0" dirty="0" err="1">
                <a:solidFill>
                  <a:srgbClr val="303030"/>
                </a:solidFill>
                <a:effectLst/>
              </a:rPr>
              <a:t>Bucchi</a:t>
            </a:r>
            <a:r>
              <a:rPr lang="fr-CH" sz="1400" b="0" i="0" dirty="0">
                <a:solidFill>
                  <a:srgbClr val="303030"/>
                </a:solidFill>
                <a:effectLst/>
              </a:rPr>
              <a:t>, 2017)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2747F2C-7AC6-A109-BB49-6930AD59296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B635EE-AB35-5830-4FB4-B688152D4B9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900545E-9FA9-8D7D-648B-C52D247DDCE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50" name="Picture 2" descr="No caption">
            <a:extLst>
              <a:ext uri="{FF2B5EF4-FFF2-40B4-BE49-F238E27FC236}">
                <a16:creationId xmlns:a16="http://schemas.microsoft.com/office/drawing/2014/main" id="{53675C6C-9D54-A2B7-83BE-3E303FF37593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" r="2324"/>
          <a:stretch>
            <a:fillRect/>
          </a:stretch>
        </p:blipFill>
        <p:spPr bwMode="auto">
          <a:xfrm>
            <a:off x="6951357" y="0"/>
            <a:ext cx="5240643" cy="630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B6AB8BA-9C52-5582-99D5-F4DE30994B08}"/>
              </a:ext>
            </a:extLst>
          </p:cNvPr>
          <p:cNvSpPr txBox="1"/>
          <p:nvPr/>
        </p:nvSpPr>
        <p:spPr>
          <a:xfrm>
            <a:off x="407989" y="5913383"/>
            <a:ext cx="704746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8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Bucchi</a:t>
            </a:r>
            <a:r>
              <a:rPr lang="fr-CH" sz="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, M. (2017). </a:t>
            </a:r>
            <a:r>
              <a:rPr lang="fr-CH" sz="8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Credibility</a:t>
            </a:r>
            <a:r>
              <a:rPr lang="fr-CH" sz="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, expertise and the challenges of science communication 2.0. </a:t>
            </a:r>
            <a:r>
              <a:rPr lang="fr-CH" sz="8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Public </a:t>
            </a:r>
            <a:r>
              <a:rPr lang="fr-CH" sz="800" b="0" i="1" dirty="0" err="1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understanding</a:t>
            </a:r>
            <a:r>
              <a:rPr lang="fr-CH" sz="8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 of science</a:t>
            </a:r>
            <a:r>
              <a:rPr lang="fr-CH" sz="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, </a:t>
            </a:r>
            <a:r>
              <a:rPr lang="fr-CH" sz="8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26</a:t>
            </a:r>
            <a:r>
              <a:rPr lang="fr-CH" sz="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hlinkClick r:id="rId4"/>
              </a:rPr>
              <a:t>(8), 890-893</a:t>
            </a:r>
            <a:r>
              <a:rPr lang="fr-CH" sz="8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algn="l"/>
            <a:endParaRPr lang="fr-FR" sz="800" i="1" dirty="0">
              <a:hlinkClick r:id="rId5"/>
            </a:endParaRPr>
          </a:p>
          <a:p>
            <a:pPr algn="l"/>
            <a:r>
              <a:rPr lang="fr-FR" sz="800" i="1" dirty="0">
                <a:hlinkClick r:id="rId5"/>
              </a:rPr>
              <a:t>Image: Rugby match in front of CERN’s main building, 1977</a:t>
            </a:r>
            <a:endParaRPr lang="fr-FR" sz="800" i="1" dirty="0"/>
          </a:p>
        </p:txBody>
      </p:sp>
    </p:spTree>
    <p:extLst>
      <p:ext uri="{BB962C8B-B14F-4D97-AF65-F5344CB8AC3E}">
        <p14:creationId xmlns:p14="http://schemas.microsoft.com/office/powerpoint/2010/main" val="88746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8546902-DD96-7C6E-4759-5305F8072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647" y="1098205"/>
            <a:ext cx="7654091" cy="825065"/>
          </a:xfrm>
        </p:spPr>
        <p:txBody>
          <a:bodyPr>
            <a:normAutofit/>
          </a:bodyPr>
          <a:lstStyle/>
          <a:p>
            <a:r>
              <a:rPr lang="fr-FR" sz="1400" dirty="0" err="1"/>
              <a:t>Analysis</a:t>
            </a:r>
            <a:r>
              <a:rPr lang="fr-FR" sz="1400" dirty="0"/>
              <a:t> </a:t>
            </a:r>
            <a:r>
              <a:rPr lang="fr-FR" sz="1400" dirty="0" err="1"/>
              <a:t>period</a:t>
            </a:r>
            <a:r>
              <a:rPr lang="fr-FR" sz="1400" dirty="0"/>
              <a:t>: </a:t>
            </a:r>
            <a:r>
              <a:rPr lang="fr-FR" sz="1400" b="0" dirty="0"/>
              <a:t>1 April 2024 – 1 April 2025 </a:t>
            </a:r>
            <a:r>
              <a:rPr lang="fr-FR" sz="1100" b="0" i="1" dirty="0"/>
              <a:t>(Data </a:t>
            </a:r>
            <a:r>
              <a:rPr lang="fr-FR" sz="1100" b="0" i="1" dirty="0" err="1"/>
              <a:t>collected</a:t>
            </a:r>
            <a:r>
              <a:rPr lang="fr-FR" sz="1100" b="0" i="1" dirty="0"/>
              <a:t> on: 30 April 2025)</a:t>
            </a:r>
          </a:p>
          <a:p>
            <a:r>
              <a:rPr lang="fr-FR" sz="1400" dirty="0"/>
              <a:t>Key </a:t>
            </a:r>
            <a:r>
              <a:rPr lang="fr-FR" sz="1400" dirty="0" err="1"/>
              <a:t>numbers</a:t>
            </a:r>
            <a:r>
              <a:rPr lang="fr-FR" sz="1400" dirty="0"/>
              <a:t>: 657k </a:t>
            </a:r>
            <a:r>
              <a:rPr lang="fr-FR" sz="1400" dirty="0">
                <a:solidFill>
                  <a:schemeClr val="accent3"/>
                </a:solidFill>
              </a:rPr>
              <a:t>mentions</a:t>
            </a:r>
            <a:r>
              <a:rPr lang="fr-FR" sz="1400" dirty="0"/>
              <a:t>; 4.68M </a:t>
            </a:r>
            <a:r>
              <a:rPr lang="fr-FR" sz="1400" dirty="0">
                <a:solidFill>
                  <a:schemeClr val="accent3"/>
                </a:solidFill>
              </a:rPr>
              <a:t>engagements; </a:t>
            </a:r>
            <a:r>
              <a:rPr lang="fr-FR" sz="1400" b="0" dirty="0">
                <a:solidFill>
                  <a:srgbClr val="2F2F2F"/>
                </a:solidFill>
              </a:rPr>
              <a:t>(4.42B </a:t>
            </a:r>
            <a:r>
              <a:rPr lang="fr-FR" sz="1400" b="0" dirty="0" err="1">
                <a:solidFill>
                  <a:srgbClr val="2F2F2F"/>
                </a:solidFill>
              </a:rPr>
              <a:t>reach</a:t>
            </a:r>
            <a:r>
              <a:rPr lang="fr-FR" sz="1400" b="0" dirty="0">
                <a:solidFill>
                  <a:srgbClr val="2F2F2F"/>
                </a:solidFill>
              </a:rPr>
              <a:t>)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2A06457-95E8-4DAF-3385-53849DD3E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29509"/>
          </a:xfrm>
        </p:spPr>
        <p:txBody>
          <a:bodyPr/>
          <a:lstStyle/>
          <a:p>
            <a:r>
              <a:rPr lang="fr-FR" sz="2800" dirty="0"/>
              <a:t>Our online </a:t>
            </a:r>
            <a:r>
              <a:rPr lang="fr-FR" sz="2800" dirty="0" err="1"/>
              <a:t>reputation</a:t>
            </a:r>
            <a:r>
              <a:rPr lang="fr-FR" sz="2800" dirty="0"/>
              <a:t> – </a:t>
            </a:r>
            <a:r>
              <a:rPr lang="fr-FR" sz="2800" dirty="0" err="1"/>
              <a:t>what</a:t>
            </a:r>
            <a:r>
              <a:rPr lang="fr-FR" sz="2800" dirty="0"/>
              <a:t> do </a:t>
            </a:r>
            <a:r>
              <a:rPr lang="fr-FR" sz="2800" dirty="0" err="1"/>
              <a:t>others</a:t>
            </a:r>
            <a:r>
              <a:rPr lang="fr-FR" sz="2800" dirty="0"/>
              <a:t> </a:t>
            </a:r>
            <a:r>
              <a:rPr lang="fr-FR" sz="2800" dirty="0" err="1"/>
              <a:t>say</a:t>
            </a:r>
            <a:r>
              <a:rPr lang="fr-FR" sz="2800" dirty="0"/>
              <a:t> about CERN?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9FD4DD-7C20-B599-F30B-A9B7508C6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948F98-8775-D78A-584A-4D16636E2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C99C71-8289-57CF-7DB4-183DE577B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44B906B-4C9D-985D-9BC7-04D18FE7FC6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0123" b="8987"/>
          <a:stretch/>
        </p:blipFill>
        <p:spPr>
          <a:xfrm>
            <a:off x="272394" y="3042722"/>
            <a:ext cx="6671510" cy="274611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729E6FB-DE7E-439A-A10C-189083E2BDB4}"/>
              </a:ext>
            </a:extLst>
          </p:cNvPr>
          <p:cNvSpPr txBox="1"/>
          <p:nvPr/>
        </p:nvSpPr>
        <p:spPr>
          <a:xfrm>
            <a:off x="993479" y="5912779"/>
            <a:ext cx="524184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200" i="1" dirty="0"/>
              <a:t>Mentions trend</a:t>
            </a:r>
          </a:p>
          <a:p>
            <a:pPr algn="ctr"/>
            <a:r>
              <a:rPr lang="fr-FR" sz="1200" i="1" dirty="0"/>
              <a:t>= </a:t>
            </a:r>
            <a:r>
              <a:rPr lang="fr-CH" sz="1200" b="0" i="0" dirty="0" err="1">
                <a:solidFill>
                  <a:srgbClr val="212121"/>
                </a:solidFill>
                <a:effectLst/>
                <a:latin typeface="Helvetica Neue" panose="02000503000000020004" pitchFamily="2" charset="0"/>
              </a:rPr>
              <a:t>aggregate</a:t>
            </a:r>
            <a:r>
              <a:rPr lang="fr-CH" sz="1200" b="0" i="0" dirty="0">
                <a:solidFill>
                  <a:srgbClr val="212121"/>
                </a:solidFill>
                <a:effectLst/>
                <a:latin typeface="Helvetica Neue" panose="02000503000000020004" pitchFamily="2" charset="0"/>
              </a:rPr>
              <a:t> trend of mention </a:t>
            </a:r>
            <a:r>
              <a:rPr lang="fr-CH" sz="1200" b="0" i="0" dirty="0" err="1">
                <a:solidFill>
                  <a:srgbClr val="212121"/>
                </a:solidFill>
                <a:effectLst/>
                <a:latin typeface="Helvetica Neue" panose="02000503000000020004" pitchFamily="2" charset="0"/>
              </a:rPr>
              <a:t>activity</a:t>
            </a:r>
            <a:r>
              <a:rPr lang="fr-CH" sz="1200" b="0" i="0" dirty="0">
                <a:solidFill>
                  <a:srgbClr val="212121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fr-CH" sz="1200" b="0" i="0" dirty="0" err="1">
                <a:solidFill>
                  <a:srgbClr val="212121"/>
                </a:solidFill>
                <a:effectLst/>
                <a:latin typeface="Helvetica Neue" panose="02000503000000020004" pitchFamily="2" charset="0"/>
              </a:rPr>
              <a:t>across</a:t>
            </a:r>
            <a:r>
              <a:rPr lang="fr-CH" sz="1200" b="0" i="0" dirty="0">
                <a:solidFill>
                  <a:srgbClr val="212121"/>
                </a:solidFill>
                <a:effectLst/>
                <a:latin typeface="Helvetica Neue" panose="02000503000000020004" pitchFamily="2" charset="0"/>
              </a:rPr>
              <a:t> sources</a:t>
            </a:r>
            <a:endParaRPr lang="fr-FR" sz="1200" i="1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23DCFC8-F86E-F743-257D-7007326C9E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5110" y="854711"/>
            <a:ext cx="3027469" cy="317808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EDAE8237-5D93-CCCD-C5BE-3D66014AAE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7453" y="3550635"/>
            <a:ext cx="3248275" cy="192866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D296A1E-7BB9-52F3-4F33-DA301523AA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5110" y="4514966"/>
            <a:ext cx="3027469" cy="166214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CF4A375-D3A7-C798-C0FB-CE72BA9717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83689" y="228842"/>
            <a:ext cx="1847713" cy="3388855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662BFF6A-E379-B61B-AF31-0D77EAC694A6}"/>
              </a:ext>
            </a:extLst>
          </p:cNvPr>
          <p:cNvSpPr txBox="1"/>
          <p:nvPr/>
        </p:nvSpPr>
        <p:spPr>
          <a:xfrm rot="20845287">
            <a:off x="693575" y="2390663"/>
            <a:ext cx="495945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200" dirty="0"/>
              <a:t>April: #</a:t>
            </a:r>
            <a:r>
              <a:rPr lang="fr-FR" sz="1200" dirty="0" err="1"/>
              <a:t>BeamTime</a:t>
            </a:r>
            <a:r>
              <a:rPr lang="fr-FR" sz="1200" dirty="0"/>
              <a:t> (LHC restart)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8DFBC4C-C789-D39C-57A7-95C1B93E5712}"/>
              </a:ext>
            </a:extLst>
          </p:cNvPr>
          <p:cNvSpPr txBox="1"/>
          <p:nvPr/>
        </p:nvSpPr>
        <p:spPr>
          <a:xfrm rot="20845287">
            <a:off x="3574992" y="3637868"/>
            <a:ext cx="495945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200" dirty="0" err="1"/>
              <a:t>September</a:t>
            </a:r>
            <a:r>
              <a:rPr lang="fr-FR" sz="1200" dirty="0"/>
              <a:t>: #CERN70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B896A61-C991-0702-4830-428B78B7628C}"/>
              </a:ext>
            </a:extLst>
          </p:cNvPr>
          <p:cNvSpPr txBox="1"/>
          <p:nvPr/>
        </p:nvSpPr>
        <p:spPr>
          <a:xfrm rot="20845287">
            <a:off x="5217966" y="3898844"/>
            <a:ext cx="495945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200" dirty="0" err="1"/>
              <a:t>February</a:t>
            </a:r>
            <a:r>
              <a:rPr lang="fr-FR" sz="1200" dirty="0"/>
              <a:t>: #</a:t>
            </a:r>
            <a:r>
              <a:rPr lang="fr-FR" sz="1200" dirty="0" err="1"/>
              <a:t>WomenInScience</a:t>
            </a:r>
            <a:endParaRPr lang="fr-FR" sz="1200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4C55EF4-8683-A673-310C-520FB5EB54AD}"/>
              </a:ext>
            </a:extLst>
          </p:cNvPr>
          <p:cNvSpPr txBox="1"/>
          <p:nvPr/>
        </p:nvSpPr>
        <p:spPr>
          <a:xfrm rot="20845287">
            <a:off x="2688996" y="3483250"/>
            <a:ext cx="495945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1200" dirty="0" err="1"/>
              <a:t>summer</a:t>
            </a:r>
            <a:r>
              <a:rPr lang="fr-FR" sz="1200" dirty="0"/>
              <a:t>: #</a:t>
            </a:r>
            <a:r>
              <a:rPr lang="fr-FR" sz="1200" dirty="0" err="1"/>
              <a:t>CERNScienceGateway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490042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7AD7B7F-F978-A286-C435-5AB28B4F0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277366-91B8-22F8-107D-2F2B0551D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4256520-F6B8-DD14-E32B-F2E5BA6EE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94C5DDC-3C97-5925-595E-1BCF08231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76" y="1457575"/>
            <a:ext cx="3526947" cy="319191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36359AE-FE5E-DFF1-7044-F1673626C9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2037" y="1356425"/>
            <a:ext cx="3643887" cy="36313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EAE24D9-8E52-0855-6454-92FBA3A8AD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8082" y="1457575"/>
            <a:ext cx="315642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429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AC93C5-CD41-98F7-CEBD-BC48E4692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326" y="967030"/>
            <a:ext cx="8323415" cy="4608512"/>
          </a:xfrm>
        </p:spPr>
        <p:txBody>
          <a:bodyPr>
            <a:normAutofit/>
          </a:bodyPr>
          <a:lstStyle/>
          <a:p>
            <a:r>
              <a:rPr lang="en-CH" sz="2000" dirty="0"/>
              <a:t>Where &amp; who spreads them: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b="0" dirty="0"/>
              <a:t>X (Twitter): conspiracy accounts &amp; content creators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b="0" dirty="0"/>
              <a:t>TikTok: conspiracy accounts, content creators, personal accounts</a:t>
            </a:r>
          </a:p>
          <a:p>
            <a:endParaRPr lang="en-CH" sz="2000" b="0" dirty="0"/>
          </a:p>
          <a:p>
            <a:r>
              <a:rPr lang="en-CH" sz="2000" dirty="0"/>
              <a:t>3 main theories:</a:t>
            </a:r>
          </a:p>
          <a:p>
            <a:endParaRPr lang="en-CH" sz="2000" dirty="0"/>
          </a:p>
          <a:p>
            <a:endParaRPr lang="en-CH" sz="2000" dirty="0"/>
          </a:p>
          <a:p>
            <a:endParaRPr lang="en-CH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25C538-CA89-28BA-110B-4CF734FAA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326" y="200961"/>
            <a:ext cx="11376025" cy="1065742"/>
          </a:xfrm>
        </p:spPr>
        <p:txBody>
          <a:bodyPr/>
          <a:lstStyle/>
          <a:p>
            <a:r>
              <a:rPr lang="en-CH" dirty="0"/>
              <a:t>What about CERN conspiracy theories?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4666C7-69A0-C634-3ED5-B779401E3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C9B8D-9798-E7B7-3376-9D47B5A93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07EF3-7FFF-4F82-3287-6518BF637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374746-759B-CCA9-9B94-89CAD64619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326" y="3271286"/>
            <a:ext cx="5439735" cy="20117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D014D2-9B2C-E3AF-9350-30F20544F25B}"/>
              </a:ext>
            </a:extLst>
          </p:cNvPr>
          <p:cNvSpPr txBox="1"/>
          <p:nvPr/>
        </p:nvSpPr>
        <p:spPr>
          <a:xfrm>
            <a:off x="238864" y="5909847"/>
            <a:ext cx="56489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0" i="1" dirty="0" err="1">
                <a:solidFill>
                  <a:srgbClr val="2F2F2F"/>
                </a:solidFill>
                <a:effectLst/>
                <a:hlinkClick r:id="rId4"/>
              </a:rPr>
              <a:t>Moisa</a:t>
            </a:r>
            <a:r>
              <a:rPr lang="en-GB" sz="800" b="0" i="1" dirty="0">
                <a:solidFill>
                  <a:srgbClr val="2F2F2F"/>
                </a:solidFill>
                <a:effectLst/>
                <a:hlinkClick r:id="rId4"/>
              </a:rPr>
              <a:t>, B. (2024). Dans quelle </a:t>
            </a:r>
            <a:r>
              <a:rPr lang="en-GB" sz="800" b="0" i="1" dirty="0" err="1">
                <a:solidFill>
                  <a:srgbClr val="2F2F2F"/>
                </a:solidFill>
                <a:effectLst/>
                <a:hlinkClick r:id="rId4"/>
              </a:rPr>
              <a:t>mesure</a:t>
            </a:r>
            <a:r>
              <a:rPr lang="en-GB" sz="800" b="0" i="1" dirty="0">
                <a:solidFill>
                  <a:srgbClr val="2F2F2F"/>
                </a:solidFill>
                <a:effectLst/>
                <a:hlinkClick r:id="rId4"/>
              </a:rPr>
              <a:t> les </a:t>
            </a:r>
            <a:r>
              <a:rPr lang="en-GB" sz="800" b="0" i="1" dirty="0" err="1">
                <a:solidFill>
                  <a:srgbClr val="2F2F2F"/>
                </a:solidFill>
                <a:effectLst/>
                <a:hlinkClick r:id="rId4"/>
              </a:rPr>
              <a:t>théories</a:t>
            </a:r>
            <a:r>
              <a:rPr lang="en-GB" sz="800" b="0" i="1" dirty="0">
                <a:solidFill>
                  <a:srgbClr val="2F2F2F"/>
                </a:solidFill>
                <a:effectLst/>
                <a:hlinkClick r:id="rId4"/>
              </a:rPr>
              <a:t> du complot </a:t>
            </a:r>
            <a:r>
              <a:rPr lang="en-GB" sz="800" b="0" i="1" dirty="0" err="1">
                <a:solidFill>
                  <a:srgbClr val="2F2F2F"/>
                </a:solidFill>
                <a:effectLst/>
                <a:hlinkClick r:id="rId4"/>
              </a:rPr>
              <a:t>diffusées</a:t>
            </a:r>
            <a:r>
              <a:rPr lang="en-GB" sz="800" b="0" i="1" dirty="0">
                <a:solidFill>
                  <a:srgbClr val="2F2F2F"/>
                </a:solidFill>
                <a:effectLst/>
                <a:hlinkClick r:id="rId4"/>
              </a:rPr>
              <a:t> sur les </a:t>
            </a:r>
            <a:r>
              <a:rPr lang="en-GB" sz="800" b="0" i="1" dirty="0" err="1">
                <a:solidFill>
                  <a:srgbClr val="2F2F2F"/>
                </a:solidFill>
                <a:effectLst/>
                <a:hlinkClick r:id="rId4"/>
              </a:rPr>
              <a:t>réseaux</a:t>
            </a:r>
            <a:r>
              <a:rPr lang="en-GB" sz="800" b="0" i="1" dirty="0">
                <a:solidFill>
                  <a:srgbClr val="2F2F2F"/>
                </a:solidFill>
                <a:effectLst/>
                <a:hlinkClick r:id="rId4"/>
              </a:rPr>
              <a:t> </a:t>
            </a:r>
            <a:r>
              <a:rPr lang="en-GB" sz="800" b="0" i="1" dirty="0" err="1">
                <a:solidFill>
                  <a:srgbClr val="2F2F2F"/>
                </a:solidFill>
                <a:effectLst/>
                <a:hlinkClick r:id="rId4"/>
              </a:rPr>
              <a:t>sociaux</a:t>
            </a:r>
            <a:r>
              <a:rPr lang="en-GB" sz="800" b="0" i="1" dirty="0">
                <a:solidFill>
                  <a:srgbClr val="2F2F2F"/>
                </a:solidFill>
                <a:effectLst/>
                <a:hlinkClick r:id="rId4"/>
              </a:rPr>
              <a:t> </a:t>
            </a:r>
            <a:r>
              <a:rPr lang="en-GB" sz="800" b="0" i="1" dirty="0" err="1">
                <a:solidFill>
                  <a:srgbClr val="2F2F2F"/>
                </a:solidFill>
                <a:effectLst/>
                <a:hlinkClick r:id="rId4"/>
              </a:rPr>
              <a:t>affectent</a:t>
            </a:r>
            <a:r>
              <a:rPr lang="en-GB" sz="800" b="0" i="1" dirty="0">
                <a:solidFill>
                  <a:srgbClr val="2F2F2F"/>
                </a:solidFill>
                <a:effectLst/>
                <a:hlinkClick r:id="rId4"/>
              </a:rPr>
              <a:t> </a:t>
            </a:r>
            <a:r>
              <a:rPr lang="en-GB" sz="800" b="0" i="1" dirty="0" err="1">
                <a:solidFill>
                  <a:srgbClr val="2F2F2F"/>
                </a:solidFill>
                <a:effectLst/>
                <a:hlinkClick r:id="rId4"/>
              </a:rPr>
              <a:t>l’e-réputation</a:t>
            </a:r>
            <a:r>
              <a:rPr lang="en-GB" sz="800" b="0" i="1" dirty="0">
                <a:solidFill>
                  <a:srgbClr val="2F2F2F"/>
                </a:solidFill>
                <a:effectLst/>
                <a:hlinkClick r:id="rId4"/>
              </a:rPr>
              <a:t> </a:t>
            </a:r>
            <a:r>
              <a:rPr lang="en-GB" sz="800" b="0" i="1" dirty="0" err="1">
                <a:solidFill>
                  <a:srgbClr val="2F2F2F"/>
                </a:solidFill>
                <a:effectLst/>
                <a:hlinkClick r:id="rId4"/>
              </a:rPr>
              <a:t>d’une</a:t>
            </a:r>
            <a:r>
              <a:rPr lang="en-GB" sz="800" b="0" i="1" dirty="0">
                <a:solidFill>
                  <a:srgbClr val="2F2F2F"/>
                </a:solidFill>
                <a:effectLst/>
                <a:hlinkClick r:id="rId4"/>
              </a:rPr>
              <a:t> organisation </a:t>
            </a:r>
            <a:r>
              <a:rPr lang="en-GB" sz="800" b="0" i="1" dirty="0" err="1">
                <a:solidFill>
                  <a:srgbClr val="2F2F2F"/>
                </a:solidFill>
                <a:effectLst/>
                <a:hlinkClick r:id="rId4"/>
              </a:rPr>
              <a:t>internationale</a:t>
            </a:r>
            <a:r>
              <a:rPr lang="en-GB" sz="800" b="0" i="1" dirty="0">
                <a:solidFill>
                  <a:srgbClr val="2F2F2F"/>
                </a:solidFill>
                <a:effectLst/>
                <a:hlinkClick r:id="rId4"/>
              </a:rPr>
              <a:t> ? Étude de </a:t>
            </a:r>
            <a:r>
              <a:rPr lang="en-GB" sz="800" b="0" i="1" dirty="0" err="1">
                <a:solidFill>
                  <a:srgbClr val="2F2F2F"/>
                </a:solidFill>
                <a:effectLst/>
                <a:hlinkClick r:id="rId4"/>
              </a:rPr>
              <a:t>cas</a:t>
            </a:r>
            <a:r>
              <a:rPr lang="en-GB" sz="800" b="0" i="1" dirty="0">
                <a:solidFill>
                  <a:srgbClr val="2F2F2F"/>
                </a:solidFill>
                <a:effectLst/>
                <a:hlinkClick r:id="rId4"/>
              </a:rPr>
              <a:t> des </a:t>
            </a:r>
            <a:r>
              <a:rPr lang="en-GB" sz="800" b="0" i="1" dirty="0" err="1">
                <a:solidFill>
                  <a:srgbClr val="2F2F2F"/>
                </a:solidFill>
                <a:effectLst/>
                <a:hlinkClick r:id="rId4"/>
              </a:rPr>
              <a:t>discours</a:t>
            </a:r>
            <a:r>
              <a:rPr lang="en-GB" sz="800" b="0" i="1" dirty="0">
                <a:solidFill>
                  <a:srgbClr val="2F2F2F"/>
                </a:solidFill>
                <a:effectLst/>
                <a:hlinkClick r:id="rId4"/>
              </a:rPr>
              <a:t> </a:t>
            </a:r>
            <a:r>
              <a:rPr lang="en-GB" sz="800" b="0" i="1" dirty="0" err="1">
                <a:solidFill>
                  <a:srgbClr val="2F2F2F"/>
                </a:solidFill>
                <a:effectLst/>
                <a:hlinkClick r:id="rId4"/>
              </a:rPr>
              <a:t>complotistes</a:t>
            </a:r>
            <a:r>
              <a:rPr lang="en-GB" sz="800" b="0" i="1" dirty="0">
                <a:solidFill>
                  <a:srgbClr val="2F2F2F"/>
                </a:solidFill>
                <a:effectLst/>
                <a:hlinkClick r:id="rId4"/>
              </a:rPr>
              <a:t> </a:t>
            </a:r>
            <a:r>
              <a:rPr lang="en-GB" sz="800" b="0" i="1" dirty="0" err="1">
                <a:solidFill>
                  <a:srgbClr val="2F2F2F"/>
                </a:solidFill>
                <a:effectLst/>
                <a:hlinkClick r:id="rId4"/>
              </a:rPr>
              <a:t>autour</a:t>
            </a:r>
            <a:r>
              <a:rPr lang="en-GB" sz="800" b="0" i="1" dirty="0">
                <a:solidFill>
                  <a:srgbClr val="2F2F2F"/>
                </a:solidFill>
                <a:effectLst/>
                <a:hlinkClick r:id="rId4"/>
              </a:rPr>
              <a:t> du CERN sur X et TikTok.</a:t>
            </a:r>
            <a:endParaRPr lang="en-CH" sz="800" i="1" dirty="0">
              <a:solidFill>
                <a:srgbClr val="2F2F2F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FEBA438-BB88-4DEC-C31A-FCD4F857E6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3847" y="3149160"/>
            <a:ext cx="2487477" cy="31135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76421E-4305-0105-6299-6C034C084C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19197" y="3149160"/>
            <a:ext cx="2487477" cy="26099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A626334-355C-DA0F-7D39-23DD0F4BB230}"/>
              </a:ext>
            </a:extLst>
          </p:cNvPr>
          <p:cNvSpPr txBox="1"/>
          <p:nvPr/>
        </p:nvSpPr>
        <p:spPr>
          <a:xfrm>
            <a:off x="7257049" y="2489126"/>
            <a:ext cx="13492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Distribution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54B3FD9-79CB-E994-D929-A3569500EE04}"/>
              </a:ext>
            </a:extLst>
          </p:cNvPr>
          <p:cNvSpPr txBox="1"/>
          <p:nvPr/>
        </p:nvSpPr>
        <p:spPr>
          <a:xfrm>
            <a:off x="9550347" y="2483264"/>
            <a:ext cx="235632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dirty="0"/>
              <a:t>How other users react to this type of content</a:t>
            </a:r>
          </a:p>
        </p:txBody>
      </p:sp>
    </p:spTree>
    <p:extLst>
      <p:ext uri="{BB962C8B-B14F-4D97-AF65-F5344CB8AC3E}">
        <p14:creationId xmlns:p14="http://schemas.microsoft.com/office/powerpoint/2010/main" val="4191154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8EE3C498-AD69-C8E1-3CCF-187CC6350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39335"/>
            <a:ext cx="11376024" cy="4608512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fr-CH" dirty="0"/>
              <a:t>Data </a:t>
            </a:r>
            <a:r>
              <a:rPr lang="fr-CH" dirty="0" err="1"/>
              <a:t>collected</a:t>
            </a:r>
            <a:r>
              <a:rPr lang="fr-CH" dirty="0"/>
              <a:t> on XXXX, </a:t>
            </a:r>
            <a:r>
              <a:rPr lang="fr-CH" dirty="0" err="1"/>
              <a:t>analysis</a:t>
            </a:r>
            <a:r>
              <a:rPr lang="fr-CH" dirty="0"/>
              <a:t> </a:t>
            </a:r>
            <a:r>
              <a:rPr lang="fr-CH" dirty="0" err="1"/>
              <a:t>period</a:t>
            </a:r>
            <a:r>
              <a:rPr lang="fr-CH" dirty="0"/>
              <a:t>: XXXX</a:t>
            </a:r>
          </a:p>
          <a:p>
            <a:endParaRPr lang="fr-CH" dirty="0"/>
          </a:p>
          <a:p>
            <a:pPr marL="342900" indent="-342900">
              <a:buFont typeface="Wingdings" pitchFamily="2" charset="2"/>
              <a:buChar char="Ø"/>
            </a:pPr>
            <a:r>
              <a:rPr lang="fr-CH" dirty="0"/>
              <a:t>4 main KPIs: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fr-CH" b="1" dirty="0"/>
              <a:t>Impressions</a:t>
            </a:r>
            <a:r>
              <a:rPr lang="fr-CH" dirty="0"/>
              <a:t>: </a:t>
            </a:r>
            <a:r>
              <a:rPr lang="fr-CH" dirty="0" err="1"/>
              <a:t>number</a:t>
            </a:r>
            <a:r>
              <a:rPr lang="fr-CH" dirty="0"/>
              <a:t> of times a </a:t>
            </a:r>
            <a:r>
              <a:rPr lang="fr-CH" dirty="0" err="1"/>
              <a:t>piece</a:t>
            </a:r>
            <a:r>
              <a:rPr lang="fr-CH" dirty="0"/>
              <a:t> of content </a:t>
            </a:r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seen</a:t>
            </a:r>
            <a:r>
              <a:rPr lang="fr-CH" dirty="0"/>
              <a:t> – </a:t>
            </a:r>
            <a:r>
              <a:rPr lang="fr-CH" dirty="0" err="1"/>
              <a:t>it’s</a:t>
            </a:r>
            <a:r>
              <a:rPr lang="fr-CH" dirty="0"/>
              <a:t> a </a:t>
            </a:r>
            <a:r>
              <a:rPr lang="fr-CH" dirty="0" err="1"/>
              <a:t>measure</a:t>
            </a:r>
            <a:r>
              <a:rPr lang="fr-CH" dirty="0"/>
              <a:t> of </a:t>
            </a:r>
            <a:r>
              <a:rPr lang="fr-CH" dirty="0" err="1"/>
              <a:t>reach</a:t>
            </a:r>
            <a:r>
              <a:rPr lang="fr-CH" dirty="0"/>
              <a:t> and </a:t>
            </a:r>
            <a:r>
              <a:rPr lang="fr-CH" dirty="0" err="1"/>
              <a:t>overestimation</a:t>
            </a:r>
            <a:r>
              <a:rPr lang="fr-CH" dirty="0"/>
              <a:t> of the </a:t>
            </a:r>
            <a:r>
              <a:rPr lang="fr-CH" dirty="0" err="1"/>
              <a:t>number</a:t>
            </a:r>
            <a:r>
              <a:rPr lang="fr-CH" dirty="0"/>
              <a:t> of people </a:t>
            </a:r>
            <a:r>
              <a:rPr lang="fr-CH" dirty="0" err="1"/>
              <a:t>who</a:t>
            </a:r>
            <a:r>
              <a:rPr lang="fr-CH" dirty="0"/>
              <a:t> have </a:t>
            </a:r>
            <a:r>
              <a:rPr lang="fr-CH" dirty="0" err="1"/>
              <a:t>seen</a:t>
            </a:r>
            <a:r>
              <a:rPr lang="fr-CH" dirty="0"/>
              <a:t>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same</a:t>
            </a:r>
            <a:r>
              <a:rPr lang="fr-CH" dirty="0"/>
              <a:t> </a:t>
            </a:r>
            <a:r>
              <a:rPr lang="fr-CH" dirty="0" err="1"/>
              <a:t>piece</a:t>
            </a:r>
            <a:r>
              <a:rPr lang="fr-CH" dirty="0"/>
              <a:t> of content. 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fr-CH" b="1" dirty="0"/>
              <a:t>Engagements</a:t>
            </a:r>
            <a:r>
              <a:rPr lang="fr-CH" dirty="0"/>
              <a:t>: all actions </a:t>
            </a:r>
            <a:r>
              <a:rPr lang="fr-CH" dirty="0" err="1"/>
              <a:t>taken</a:t>
            </a:r>
            <a:r>
              <a:rPr lang="fr-CH" dirty="0"/>
              <a:t> on a </a:t>
            </a:r>
            <a:r>
              <a:rPr lang="fr-CH" dirty="0" err="1"/>
              <a:t>piece</a:t>
            </a:r>
            <a:r>
              <a:rPr lang="fr-CH" dirty="0"/>
              <a:t> of content – like, </a:t>
            </a:r>
            <a:r>
              <a:rPr lang="fr-CH" dirty="0" err="1"/>
              <a:t>reactions</a:t>
            </a:r>
            <a:r>
              <a:rPr lang="fr-CH" dirty="0"/>
              <a:t>, comment, </a:t>
            </a:r>
            <a:r>
              <a:rPr lang="fr-CH" dirty="0" err="1"/>
              <a:t>shares</a:t>
            </a:r>
            <a:r>
              <a:rPr lang="fr-CH" dirty="0"/>
              <a:t>. 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fr-CH" b="1" dirty="0"/>
              <a:t>Engagement rate</a:t>
            </a:r>
            <a:r>
              <a:rPr lang="fr-CH" dirty="0"/>
              <a:t>: actions/impressions, </a:t>
            </a:r>
            <a:r>
              <a:rPr lang="fr-CH" dirty="0" err="1"/>
              <a:t>it’s</a:t>
            </a:r>
            <a:r>
              <a:rPr lang="fr-CH" dirty="0"/>
              <a:t> a </a:t>
            </a:r>
            <a:r>
              <a:rPr lang="fr-CH" dirty="0" err="1"/>
              <a:t>measure</a:t>
            </a:r>
            <a:r>
              <a:rPr lang="fr-CH" dirty="0"/>
              <a:t> of how </a:t>
            </a:r>
            <a:r>
              <a:rPr lang="fr-CH" dirty="0" err="1"/>
              <a:t>engaging</a:t>
            </a:r>
            <a:r>
              <a:rPr lang="fr-CH" dirty="0"/>
              <a:t> a </a:t>
            </a:r>
            <a:r>
              <a:rPr lang="fr-CH" dirty="0" err="1"/>
              <a:t>piece</a:t>
            </a:r>
            <a:r>
              <a:rPr lang="fr-CH" dirty="0"/>
              <a:t> of content </a:t>
            </a:r>
            <a:r>
              <a:rPr lang="fr-CH" dirty="0" err="1"/>
              <a:t>was</a:t>
            </a:r>
            <a:r>
              <a:rPr lang="fr-CH" dirty="0"/>
              <a:t>. </a:t>
            </a:r>
          </a:p>
          <a:p>
            <a:pPr marL="666900" lvl="1" indent="-342900">
              <a:buFont typeface="Wingdings" pitchFamily="2" charset="2"/>
              <a:buChar char="Ø"/>
            </a:pPr>
            <a:r>
              <a:rPr lang="fr-CH" b="1" dirty="0"/>
              <a:t>Mentions: </a:t>
            </a:r>
            <a:r>
              <a:rPr lang="fr-CH" dirty="0" err="1"/>
              <a:t>number</a:t>
            </a:r>
            <a:r>
              <a:rPr lang="fr-CH" dirty="0"/>
              <a:t> of times </a:t>
            </a:r>
            <a:r>
              <a:rPr lang="fr-CH" dirty="0" err="1"/>
              <a:t>our</a:t>
            </a:r>
            <a:r>
              <a:rPr lang="fr-CH" dirty="0"/>
              <a:t> hashtags/keywords </a:t>
            </a:r>
            <a:r>
              <a:rPr lang="fr-CH" dirty="0" err="1"/>
              <a:t>appeared</a:t>
            </a:r>
            <a:r>
              <a:rPr lang="fr-CH" dirty="0"/>
              <a:t> on </a:t>
            </a:r>
            <a:r>
              <a:rPr lang="fr-CH" dirty="0" err="1"/>
              <a:t>other</a:t>
            </a:r>
            <a:r>
              <a:rPr lang="fr-CH" dirty="0"/>
              <a:t> profiles </a:t>
            </a:r>
            <a:r>
              <a:rPr lang="fr-CH" dirty="0" err="1"/>
              <a:t>across</a:t>
            </a:r>
            <a:r>
              <a:rPr lang="fr-CH" dirty="0"/>
              <a:t> all platforms </a:t>
            </a:r>
          </a:p>
          <a:p>
            <a:pPr lvl="1" indent="0">
              <a:buNone/>
            </a:pPr>
            <a:endParaRPr lang="fr-CH" dirty="0"/>
          </a:p>
          <a:p>
            <a:pPr marL="342900" indent="-342900">
              <a:buFont typeface="Wingdings" pitchFamily="2" charset="2"/>
              <a:buChar char="Ø"/>
            </a:pPr>
            <a:r>
              <a:rPr lang="fr-CH" dirty="0"/>
              <a:t>Raw data </a:t>
            </a:r>
            <a:r>
              <a:rPr lang="fr-CH" dirty="0" err="1"/>
              <a:t>saved</a:t>
            </a:r>
            <a:r>
              <a:rPr lang="fr-CH" dirty="0"/>
              <a:t>; data </a:t>
            </a:r>
            <a:r>
              <a:rPr lang="fr-CH" dirty="0" err="1"/>
              <a:t>collected</a:t>
            </a:r>
            <a:r>
              <a:rPr lang="fr-CH" dirty="0"/>
              <a:t> in a collaborative </a:t>
            </a:r>
            <a:r>
              <a:rPr lang="fr-CH" dirty="0" err="1"/>
              <a:t>spreadsheet</a:t>
            </a:r>
            <a:r>
              <a:rPr lang="fr-CH" dirty="0"/>
              <a:t> for </a:t>
            </a:r>
            <a:r>
              <a:rPr lang="fr-CH" dirty="0" err="1"/>
              <a:t>analysis</a:t>
            </a:r>
            <a:endParaRPr lang="fr-CH" dirty="0"/>
          </a:p>
          <a:p>
            <a:endParaRPr lang="fr-CH" dirty="0"/>
          </a:p>
          <a:p>
            <a:pPr marL="342900" indent="-342900">
              <a:buFont typeface="Wingdings" pitchFamily="2" charset="2"/>
              <a:buChar char="Ø"/>
            </a:pPr>
            <a:r>
              <a:rPr lang="fr-CH" dirty="0"/>
              <a:t>Data </a:t>
            </a:r>
            <a:r>
              <a:rPr lang="fr-CH" dirty="0" err="1"/>
              <a:t>collected</a:t>
            </a:r>
            <a:r>
              <a:rPr lang="fr-CH" dirty="0"/>
              <a:t> </a:t>
            </a:r>
            <a:r>
              <a:rPr lang="fr-CH" dirty="0" err="1"/>
              <a:t>using</a:t>
            </a:r>
            <a:r>
              <a:rPr lang="fr-CH" dirty="0"/>
              <a:t> </a:t>
            </a:r>
            <a:r>
              <a:rPr lang="fr-CH" dirty="0" err="1"/>
              <a:t>Meltwater</a:t>
            </a:r>
            <a:r>
              <a:rPr lang="fr-CH" dirty="0"/>
              <a:t> + </a:t>
            </a:r>
            <a:r>
              <a:rPr lang="fr-CH" dirty="0" err="1"/>
              <a:t>analytics</a:t>
            </a:r>
            <a:r>
              <a:rPr lang="fr-CH" dirty="0"/>
              <a:t> </a:t>
            </a:r>
            <a:r>
              <a:rPr lang="fr-CH" dirty="0" err="1"/>
              <a:t>provided</a:t>
            </a:r>
            <a:r>
              <a:rPr lang="fr-CH" dirty="0"/>
              <a:t> by the </a:t>
            </a:r>
            <a:r>
              <a:rPr lang="fr-CH" dirty="0" err="1"/>
              <a:t>different</a:t>
            </a:r>
            <a:r>
              <a:rPr lang="fr-CH" dirty="0"/>
              <a:t> platforms</a:t>
            </a:r>
          </a:p>
          <a:p>
            <a:endParaRPr lang="fr-CH" dirty="0"/>
          </a:p>
          <a:p>
            <a:pPr marL="342900" indent="-342900">
              <a:buFont typeface="Wingdings" pitchFamily="2" charset="2"/>
              <a:buChar char="Ø"/>
            </a:pPr>
            <a:r>
              <a:rPr lang="fr-CH" dirty="0"/>
              <a:t> Questions or </a:t>
            </a:r>
            <a:r>
              <a:rPr lang="fr-CH" dirty="0" err="1"/>
              <a:t>comments</a:t>
            </a:r>
            <a:r>
              <a:rPr lang="fr-CH" dirty="0"/>
              <a:t>, </a:t>
            </a:r>
            <a:r>
              <a:rPr lang="fr-CH" dirty="0" err="1"/>
              <a:t>please</a:t>
            </a:r>
            <a:r>
              <a:rPr lang="fr-CH" dirty="0"/>
              <a:t> </a:t>
            </a:r>
            <a:r>
              <a:rPr lang="fr-CH" dirty="0" err="1"/>
              <a:t>reach</a:t>
            </a:r>
            <a:r>
              <a:rPr lang="fr-CH" dirty="0"/>
              <a:t> out to: </a:t>
            </a:r>
            <a:r>
              <a:rPr lang="fr-CH" dirty="0" err="1">
                <a:solidFill>
                  <a:schemeClr val="accent2"/>
                </a:solidFill>
              </a:rPr>
              <a:t>social.media@cern.ch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4EB176F-3E38-E2D6-491B-863BF8C94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How do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evaluate</a:t>
            </a:r>
            <a:r>
              <a:rPr lang="fr-FR" dirty="0"/>
              <a:t> &amp; monitor?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B1B9A9-7081-061E-6ADD-BADE18ED4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8 May 2025 | LHCP Taipei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88555E-3A9D-6B40-EC3B-06535301D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Bianca Moisa | CERN &amp; LHC Experiments on Social Media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C44D53-CEF8-67AD-00FE-FCCB4499A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MeltWater | NodeXL">
            <a:extLst>
              <a:ext uri="{FF2B5EF4-FFF2-40B4-BE49-F238E27FC236}">
                <a16:creationId xmlns:a16="http://schemas.microsoft.com/office/drawing/2014/main" id="{9F39385A-E95E-E863-9DC7-5FED8FF5B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0864" y="906464"/>
            <a:ext cx="3229947" cy="104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2822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3377</TotalTime>
  <Words>1284</Words>
  <Application>Microsoft Macintosh PowerPoint</Application>
  <PresentationFormat>Grand écran</PresentationFormat>
  <Paragraphs>192</Paragraphs>
  <Slides>22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7" baseType="lpstr">
      <vt:lpstr>Arial</vt:lpstr>
      <vt:lpstr>Calibri</vt:lpstr>
      <vt:lpstr>Helvetica Neue</vt:lpstr>
      <vt:lpstr>Wingdings</vt:lpstr>
      <vt:lpstr>Thème Office</vt:lpstr>
      <vt:lpstr>Présentation PowerPoint</vt:lpstr>
      <vt:lpstr>Behind @CERN there is…</vt:lpstr>
      <vt:lpstr>Today’s agenda</vt:lpstr>
      <vt:lpstr>I. Overview of CERN’s e-reputation  </vt:lpstr>
      <vt:lpstr>The current digital environment</vt:lpstr>
      <vt:lpstr>Our online reputation – what do others say about CERN? </vt:lpstr>
      <vt:lpstr>Présentation PowerPoint</vt:lpstr>
      <vt:lpstr>What about CERN conspiracy theories?</vt:lpstr>
      <vt:lpstr>How do we evaluate &amp; monitor?</vt:lpstr>
      <vt:lpstr>II. A glimpse into CERN’s  Social Media strategy  </vt:lpstr>
      <vt:lpstr>Overview of CERN’s social media presence</vt:lpstr>
      <vt:lpstr>CERN’s content – what makes us special?</vt:lpstr>
      <vt:lpstr>Présentation PowerPoint</vt:lpstr>
      <vt:lpstr>III. How we collaborate with our community</vt:lpstr>
      <vt:lpstr>But first… who do we collaborate with?</vt:lpstr>
      <vt:lpstr>Collaboration with LHC experiments</vt:lpstr>
      <vt:lpstr>Présentation PowerPoint</vt:lpstr>
      <vt:lpstr>Présentation PowerPoint</vt:lpstr>
      <vt:lpstr>Inspiring the next generations </vt:lpstr>
      <vt:lpstr>CERN champions – you could be the next one…</vt:lpstr>
      <vt:lpstr>Any questions/comments?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&amp; LHC Experiments Social Media</dc:title>
  <dc:creator>Bianca Moisa</dc:creator>
  <cp:lastModifiedBy>Bianca Moisa</cp:lastModifiedBy>
  <cp:revision>53</cp:revision>
  <dcterms:created xsi:type="dcterms:W3CDTF">2025-04-23T12:18:17Z</dcterms:created>
  <dcterms:modified xsi:type="dcterms:W3CDTF">2025-05-07T00:25:26Z</dcterms:modified>
</cp:coreProperties>
</file>