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" ContentType="image/tif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32"/>
  </p:notesMasterIdLst>
  <p:sldIdLst>
    <p:sldId id="257" r:id="rId2"/>
    <p:sldId id="275" r:id="rId3"/>
    <p:sldId id="288" r:id="rId4"/>
    <p:sldId id="266" r:id="rId5"/>
    <p:sldId id="267" r:id="rId6"/>
    <p:sldId id="261" r:id="rId7"/>
    <p:sldId id="269" r:id="rId8"/>
    <p:sldId id="272" r:id="rId9"/>
    <p:sldId id="277" r:id="rId10"/>
    <p:sldId id="276" r:id="rId11"/>
    <p:sldId id="278" r:id="rId12"/>
    <p:sldId id="264" r:id="rId13"/>
    <p:sldId id="279" r:id="rId14"/>
    <p:sldId id="280" r:id="rId15"/>
    <p:sldId id="281" r:id="rId16"/>
    <p:sldId id="274" r:id="rId17"/>
    <p:sldId id="265" r:id="rId18"/>
    <p:sldId id="286" r:id="rId19"/>
    <p:sldId id="263" r:id="rId20"/>
    <p:sldId id="289" r:id="rId21"/>
    <p:sldId id="292" r:id="rId22"/>
    <p:sldId id="293" r:id="rId23"/>
    <p:sldId id="290" r:id="rId24"/>
    <p:sldId id="285" r:id="rId25"/>
    <p:sldId id="283" r:id="rId26"/>
    <p:sldId id="284" r:id="rId27"/>
    <p:sldId id="271" r:id="rId28"/>
    <p:sldId id="268" r:id="rId29"/>
    <p:sldId id="294" r:id="rId30"/>
    <p:sldId id="287" r:id="rId3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71797E"/>
    <a:srgbClr val="CD7F32"/>
    <a:srgbClr val="E8D4D4"/>
    <a:srgbClr val="CBD1DF"/>
    <a:srgbClr val="FFBDBD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94" d="100"/>
          <a:sy n="194" d="100"/>
        </p:scale>
        <p:origin x="120" y="92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7980DB-4E85-435E-9989-661AC077312A}" type="datetimeFigureOut">
              <a:rPr lang="en-GB" smtClean="0"/>
              <a:t>03/06/2024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D68E16-C74B-4602-9FA5-F7495F12EF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1620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505200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3 June 2024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505200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/>
              <a:t>3 June 2024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dirty="0"/>
              <a:t>Drag </a:t>
            </a:r>
            <a:r>
              <a:rPr kumimoji="0" lang="fr-CH" dirty="0" err="1"/>
              <a:t>picture</a:t>
            </a:r>
            <a:r>
              <a:rPr kumimoji="0" lang="fr-CH"/>
              <a:t>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505200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3 June 2024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58680"/>
            <a:ext cx="8226854" cy="2280264"/>
          </a:xfrm>
        </p:spPr>
        <p:txBody>
          <a:bodyPr anchor="b"/>
          <a:lstStyle>
            <a:lvl1pPr algn="l">
              <a:lnSpc>
                <a:spcPct val="105000"/>
              </a:lnSpc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505200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/>
              <a:t>3 June 2024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8226854" cy="1769978"/>
          </a:xfrm>
        </p:spPr>
        <p:txBody>
          <a:bodyPr lIns="45720" tIns="0" rIns="45720" bIns="0" anchor="t"/>
          <a:lstStyle>
            <a:lvl1pPr marL="0" indent="0" algn="l">
              <a:lnSpc>
                <a:spcPct val="105000"/>
              </a:lnSpc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82742"/>
            <a:ext cx="8226854" cy="2256201"/>
          </a:xfrm>
        </p:spPr>
        <p:txBody>
          <a:bodyPr anchor="b"/>
          <a:lstStyle>
            <a:lvl1pPr algn="l">
              <a:lnSpc>
                <a:spcPct val="105000"/>
              </a:lnSpc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8226854" cy="2233194"/>
          </a:xfrm>
        </p:spPr>
        <p:txBody>
          <a:bodyPr lIns="45720" tIns="0" rIns="45720" bIns="0" anchor="t"/>
          <a:lstStyle>
            <a:lvl1pPr marL="0" indent="0" algn="l">
              <a:lnSpc>
                <a:spcPct val="105000"/>
              </a:lnSpc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l">
              <a:defRPr sz="4000"/>
            </a:lvl1pPr>
          </a:lstStyle>
          <a:p>
            <a:r>
              <a:rPr kumimoji="0" lang="en-GB" noProof="0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60363" indent="-360363">
              <a:lnSpc>
                <a:spcPct val="105000"/>
              </a:lnSpc>
              <a:defRPr sz="2800"/>
            </a:lvl1pPr>
            <a:lvl2pPr marL="720000" indent="-360000">
              <a:lnSpc>
                <a:spcPct val="105000"/>
              </a:lnSpc>
              <a:defRPr sz="2400"/>
            </a:lvl2pPr>
            <a:lvl3pPr marL="1044000" indent="-324000">
              <a:lnSpc>
                <a:spcPct val="105000"/>
              </a:lnSpc>
              <a:defRPr sz="2000"/>
            </a:lvl3pPr>
            <a:lvl4pPr marL="1350000" indent="-306000">
              <a:lnSpc>
                <a:spcPct val="105000"/>
              </a:lnSpc>
              <a:defRPr sz="1800"/>
            </a:lvl4pPr>
            <a:lvl5pPr marL="1638000" indent="-288000">
              <a:lnSpc>
                <a:spcPct val="105000"/>
              </a:lnSpc>
              <a:defRPr sz="1600"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505200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/>
              <a:t>3 June 2024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 marL="360000" indent="-360000" eaLnBrk="1" latinLnBrk="0" hangingPunct="1">
              <a:defRPr sz="2400"/>
            </a:lvl1pPr>
            <a:lvl2pPr marL="720000" indent="-360000" eaLnBrk="1" latinLnBrk="0" hangingPunct="1">
              <a:defRPr sz="2200"/>
            </a:lvl2pPr>
            <a:lvl3pPr marL="1044000" indent="-324000" eaLnBrk="1" latinLnBrk="0" hangingPunct="1">
              <a:defRPr sz="2000"/>
            </a:lvl3pPr>
            <a:lvl4pPr marL="1350000" indent="-306000" eaLnBrk="1" latinLnBrk="0" hangingPunct="1">
              <a:defRPr sz="1800"/>
            </a:lvl4pPr>
            <a:lvl5pPr marL="1638000" indent="-288000" eaLnBrk="1" latinLnBrk="0" hangingPunct="1">
              <a:defRPr sz="1600"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 marL="360000" indent="-360000">
              <a:defRPr sz="2400"/>
            </a:lvl1pPr>
            <a:lvl2pPr marL="720000" indent="-360000">
              <a:defRPr sz="2200"/>
            </a:lvl2pPr>
            <a:lvl3pPr marL="1044000" indent="-324000">
              <a:defRPr sz="2000"/>
            </a:lvl3pPr>
            <a:lvl4pPr marL="1350000" indent="-306000">
              <a:defRPr sz="1800"/>
            </a:lvl4pPr>
            <a:lvl5pPr marL="1638000" indent="-288000">
              <a:defRPr sz="16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505200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/>
              <a:t>3 June 2024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 marL="360000" indent="-360000">
              <a:defRPr sz="2400"/>
            </a:lvl1pPr>
            <a:lvl2pPr marL="720000" indent="-360000">
              <a:defRPr sz="2400"/>
            </a:lvl2pPr>
            <a:lvl3pPr marL="1044000" indent="-324000">
              <a:defRPr sz="2000"/>
            </a:lvl3pPr>
            <a:lvl4pPr marL="1350000" indent="-306000">
              <a:defRPr sz="1800"/>
            </a:lvl4pPr>
            <a:lvl5pPr marL="1638000" indent="-288000">
              <a:defRPr sz="16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 marL="360000" indent="-360000">
              <a:defRPr sz="2400"/>
            </a:lvl1pPr>
            <a:lvl2pPr marL="720000" indent="-360000">
              <a:defRPr sz="2400"/>
            </a:lvl2pPr>
            <a:lvl3pPr marL="1044000" indent="-324000">
              <a:defRPr sz="2000"/>
            </a:lvl3pPr>
            <a:lvl4pPr marL="1350000" indent="-306000">
              <a:defRPr sz="1800"/>
            </a:lvl4pPr>
            <a:lvl5pPr marL="1638000" indent="-288000">
              <a:defRPr sz="16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505200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/>
              <a:t>3 June 2024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GB" noProof="0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493776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Char char="•"/>
              <a:tabLst/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905256" marR="0" lvl="1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/>
            </a:pP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1092708" marR="0" lvl="2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5000"/>
              <a:buFont typeface="Arial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  <a:p>
            <a:pPr marL="1385316" marR="0" lvl="3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Fourth level</a:t>
            </a:r>
          </a:p>
          <a:p>
            <a:pPr marL="1650492" marR="0" lvl="4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100000"/>
              <a:buFont typeface="Arial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505200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/>
              <a:t>3 June 2024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0000" marR="0" indent="-360000" algn="l" defTabSz="914400" rtl="0" eaLnBrk="1" fontAlgn="auto" latinLnBrk="0" hangingPunct="1">
        <a:lnSpc>
          <a:spcPct val="105000"/>
        </a:lnSpc>
        <a:spcBef>
          <a:spcPct val="20000"/>
        </a:spcBef>
        <a:spcAft>
          <a:spcPts val="0"/>
        </a:spcAft>
        <a:buClr>
          <a:srgbClr val="0055A0"/>
        </a:buClr>
        <a:buSzPct val="80000"/>
        <a:buFont typeface="Arial"/>
        <a:buChar char="•"/>
        <a:tabLst/>
        <a:defRPr kumimoji="0" lang="en-GB" sz="1800" kern="1200" noProof="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905256" marR="0" indent="-457200" algn="l" defTabSz="914400" rtl="0" eaLnBrk="1" fontAlgn="auto" latinLnBrk="0" hangingPunct="1">
        <a:lnSpc>
          <a:spcPct val="105000"/>
        </a:lnSpc>
        <a:spcBef>
          <a:spcPct val="20000"/>
        </a:spcBef>
        <a:spcAft>
          <a:spcPts val="0"/>
        </a:spcAft>
        <a:buClr>
          <a:srgbClr val="0055A0"/>
        </a:buClr>
        <a:buSzPct val="90000"/>
        <a:buFont typeface="Arial"/>
        <a:buChar char="•"/>
        <a:tabLst/>
        <a:defRPr kumimoji="0" lang="en-GB" sz="2800" kern="1200" noProof="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1092708" marR="0" indent="-342900" algn="l" defTabSz="914400" rtl="0" eaLnBrk="1" fontAlgn="auto" latinLnBrk="0" hangingPunct="1">
        <a:lnSpc>
          <a:spcPct val="105000"/>
        </a:lnSpc>
        <a:spcBef>
          <a:spcPct val="20000"/>
        </a:spcBef>
        <a:spcAft>
          <a:spcPts val="0"/>
        </a:spcAft>
        <a:buClr>
          <a:srgbClr val="0055A0"/>
        </a:buClr>
        <a:buSzPct val="85000"/>
        <a:buFont typeface="Arial"/>
        <a:buChar char="•"/>
        <a:tabLst/>
        <a:defRPr kumimoji="0" lang="en-GB" sz="2800" kern="1200" noProof="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385316" marR="0" indent="-342900" algn="l" defTabSz="914400" rtl="0" eaLnBrk="1" fontAlgn="auto" latinLnBrk="0" hangingPunct="1">
        <a:lnSpc>
          <a:spcPct val="105000"/>
        </a:lnSpc>
        <a:spcBef>
          <a:spcPct val="20000"/>
        </a:spcBef>
        <a:spcAft>
          <a:spcPts val="0"/>
        </a:spcAft>
        <a:buClr>
          <a:srgbClr val="0055A0"/>
        </a:buClr>
        <a:buSzPct val="90000"/>
        <a:buFont typeface="Arial"/>
        <a:buChar char="•"/>
        <a:tabLst/>
        <a:defRPr kumimoji="0" lang="en-GB" sz="2800" kern="1200" noProof="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650492" marR="0" indent="-342900" algn="l" defTabSz="914400" rtl="0" eaLnBrk="1" fontAlgn="auto" latinLnBrk="0" hangingPunct="1">
        <a:lnSpc>
          <a:spcPct val="105000"/>
        </a:lnSpc>
        <a:spcBef>
          <a:spcPct val="20000"/>
        </a:spcBef>
        <a:spcAft>
          <a:spcPts val="0"/>
        </a:spcAft>
        <a:buClr>
          <a:srgbClr val="0055A0"/>
        </a:buClr>
        <a:buSzPct val="100000"/>
        <a:buFont typeface="Arial"/>
        <a:buChar char="•"/>
        <a:tabLst/>
        <a:defRPr kumimoji="0" lang="en-GB" sz="2800" kern="1200" noProof="0" dirty="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6.jpg"/><Relationship Id="rId7" Type="http://schemas.openxmlformats.org/officeDocument/2006/relationships/hyperlink" Target="https://www.doi.org/10.1016/J.CALPHAD.2022.102409" TargetMode="External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g"/><Relationship Id="rId5" Type="http://schemas.openxmlformats.org/officeDocument/2006/relationships/image" Target="../media/image28.jpg"/><Relationship Id="rId10" Type="http://schemas.openxmlformats.org/officeDocument/2006/relationships/image" Target="../media/image30.png"/><Relationship Id="rId4" Type="http://schemas.openxmlformats.org/officeDocument/2006/relationships/image" Target="../media/image27.jpg"/><Relationship Id="rId9" Type="http://schemas.openxmlformats.org/officeDocument/2006/relationships/slide" Target="slide2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doi.org/10.1109/TASC.2021.3063675" TargetMode="External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doi.org/10.1063/1.4866865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doi.org/10.1109/TASC.2021.3057560" TargetMode="External"/><Relationship Id="rId5" Type="http://schemas.openxmlformats.org/officeDocument/2006/relationships/hyperlink" Target="https://www.doi.org/10.1088/1361-6668/ACB17A" TargetMode="External"/><Relationship Id="rId4" Type="http://schemas.openxmlformats.org/officeDocument/2006/relationships/image" Target="../media/image39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oi.org/10.1038/s41598-021-97353-w" TargetMode="External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cds.cern.ch/record/2887249/files/English.pdf" TargetMode="External"/><Relationship Id="rId4" Type="http://schemas.openxmlformats.org/officeDocument/2006/relationships/image" Target="../media/image4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g"/><Relationship Id="rId5" Type="http://schemas.openxmlformats.org/officeDocument/2006/relationships/image" Target="../media/image45.jpg"/><Relationship Id="rId4" Type="http://schemas.openxmlformats.org/officeDocument/2006/relationships/image" Target="../media/image43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oi.org/10.1109/TASC.2019.2896469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8.emf"/><Relationship Id="rId7" Type="http://schemas.openxmlformats.org/officeDocument/2006/relationships/image" Target="../media/image180.png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49.png"/><Relationship Id="rId10" Type="http://schemas.openxmlformats.org/officeDocument/2006/relationships/image" Target="../media/image480.png"/><Relationship Id="rId4" Type="http://schemas.openxmlformats.org/officeDocument/2006/relationships/hyperlink" Target="https://doi.org/10.1007/BF00554367" TargetMode="External"/><Relationship Id="rId9" Type="http://schemas.openxmlformats.org/officeDocument/2006/relationships/slide" Target="slide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sv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0.png"/><Relationship Id="rId5" Type="http://schemas.openxmlformats.org/officeDocument/2006/relationships/slide" Target="slide10.xml"/><Relationship Id="rId4" Type="http://schemas.openxmlformats.org/officeDocument/2006/relationships/image" Target="../media/image4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sv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tif"/><Relationship Id="rId13" Type="http://schemas.openxmlformats.org/officeDocument/2006/relationships/slide" Target="slide18.xml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png"/><Relationship Id="rId11" Type="http://schemas.openxmlformats.org/officeDocument/2006/relationships/image" Target="../media/image62.png"/><Relationship Id="rId5" Type="http://schemas.openxmlformats.org/officeDocument/2006/relationships/image" Target="../media/image56.png"/><Relationship Id="rId15" Type="http://schemas.openxmlformats.org/officeDocument/2006/relationships/hyperlink" Target="https://indico.cern.ch/event/1235920/contributions/5221884/" TargetMode="External"/><Relationship Id="rId10" Type="http://schemas.openxmlformats.org/officeDocument/2006/relationships/image" Target="../media/image61.tiff"/><Relationship Id="rId4" Type="http://schemas.openxmlformats.org/officeDocument/2006/relationships/image" Target="../media/image55.png"/><Relationship Id="rId9" Type="http://schemas.openxmlformats.org/officeDocument/2006/relationships/image" Target="../media/image60.png"/><Relationship Id="rId14" Type="http://schemas.openxmlformats.org/officeDocument/2006/relationships/image" Target="../media/image58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fs.magnet.fsu.edu/~lee/asc/pdf_papers/theses/cs17phd.pdf" TargetMode="External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109/TASC.2024.3375274" TargetMode="External"/><Relationship Id="rId3" Type="http://schemas.openxmlformats.org/officeDocument/2006/relationships/image" Target="../media/image12.png"/><Relationship Id="rId7" Type="http://schemas.openxmlformats.org/officeDocument/2006/relationships/hyperlink" Target="https://doi.org/10.1109/TASC.2023.3254497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emf"/><Relationship Id="rId5" Type="http://schemas.openxmlformats.org/officeDocument/2006/relationships/image" Target="../media/image13.png"/><Relationship Id="rId4" Type="http://schemas.openxmlformats.org/officeDocument/2006/relationships/hyperlink" Target="https://www.doi.org/10.1109/TASC.2013.2285314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6.png"/><Relationship Id="rId7" Type="http://schemas.openxmlformats.org/officeDocument/2006/relationships/image" Target="../media/image170.png"/><Relationship Id="rId12" Type="http://schemas.openxmlformats.org/officeDocument/2006/relationships/hyperlink" Target="https://doi.org/10.1109/TASC.2011.2106473" TargetMode="External"/><Relationship Id="rId2" Type="http://schemas.openxmlformats.org/officeDocument/2006/relationships/image" Target="../media/image15.tif"/><Relationship Id="rId1" Type="http://schemas.openxmlformats.org/officeDocument/2006/relationships/slideLayout" Target="../slideLayouts/slideLayout7.xml"/><Relationship Id="rId6" Type="http://schemas.openxmlformats.org/officeDocument/2006/relationships/slide" Target="slide28.xml"/><Relationship Id="rId11" Type="http://schemas.openxmlformats.org/officeDocument/2006/relationships/hyperlink" Target="https://doi.org/10.1109/77.919835" TargetMode="External"/><Relationship Id="rId5" Type="http://schemas.openxmlformats.org/officeDocument/2006/relationships/image" Target="../media/image17.png"/><Relationship Id="rId10" Type="http://schemas.openxmlformats.org/officeDocument/2006/relationships/image" Target="../media/image180.png"/><Relationship Id="rId4" Type="http://schemas.openxmlformats.org/officeDocument/2006/relationships/hyperlink" Target="https://fs.magnet.fsu.edu/~lee/asc/pdf_papers/theses/cs17phd.pdf" TargetMode="External"/><Relationship Id="rId9" Type="http://schemas.openxmlformats.org/officeDocument/2006/relationships/slide" Target="slide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oi.org/10.1016/J.INTERMET.2016.09.008" TargetMode="External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fs.magnet.fsu.edu/~lee/asc/pdf_papers/theses/cs17phd.pdf" TargetMode="Externa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doi.org/10.1016/j.matchar.2020.110563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doi.org/10.1109/TASC.2021.3063675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86E224-A662-9EE1-238B-37FEB2504A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Materials Studies of Processes in </a:t>
            </a:r>
            <a:br>
              <a:rPr lang="en-GB" sz="3200" dirty="0"/>
            </a:br>
            <a:r>
              <a:rPr lang="en-GB" sz="3200" dirty="0"/>
              <a:t>Internal Oxidation Nb</a:t>
            </a:r>
            <a:r>
              <a:rPr lang="en-GB" sz="3200" baseline="-25000" dirty="0"/>
              <a:t>3</a:t>
            </a:r>
            <a:r>
              <a:rPr lang="en-GB" sz="3200" dirty="0"/>
              <a:t>Sn wires: </a:t>
            </a:r>
            <a:br>
              <a:rPr lang="en-GB" sz="3200" dirty="0"/>
            </a:br>
            <a:r>
              <a:rPr lang="en-GB" sz="3200" dirty="0"/>
              <a:t>TU </a:t>
            </a:r>
            <a:r>
              <a:rPr lang="en-GB" sz="3200" dirty="0" err="1"/>
              <a:t>Bergakademie</a:t>
            </a:r>
            <a:r>
              <a:rPr lang="en-GB" sz="3200" dirty="0"/>
              <a:t> Freiberg Collaboration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02B604-817D-108A-05D9-DD688348CC9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/>
              <a:t>3 June 2024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575F1C-8C67-83B2-3CC1-4DCB98CA5F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A7F715-74FC-D0E8-DEA2-EBCE0DC043DA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GB" dirty="0"/>
              <a:t>Simon C. Hopkins, T. Boutboul (TE-MSC-LSC)</a:t>
            </a:r>
          </a:p>
          <a:p>
            <a:r>
              <a:rPr lang="en-GB" dirty="0"/>
              <a:t>G. Rosaz (TE-VSC-SCC)</a:t>
            </a:r>
          </a:p>
          <a:p>
            <a:endParaRPr lang="en-GB" dirty="0"/>
          </a:p>
          <a:p>
            <a:r>
              <a:rPr lang="en-GB" dirty="0"/>
              <a:t>211</a:t>
            </a:r>
            <a:r>
              <a:rPr lang="en-GB" baseline="30000" dirty="0"/>
              <a:t>th</a:t>
            </a:r>
            <a:r>
              <a:rPr lang="en-GB" dirty="0"/>
              <a:t> TE-TM Meeting, 3 June 2024</a:t>
            </a:r>
          </a:p>
          <a:p>
            <a:endParaRPr lang="en-GB" dirty="0"/>
          </a:p>
          <a:p>
            <a:r>
              <a:rPr lang="en-GB" dirty="0"/>
              <a:t>With thanks to A. </a:t>
            </a:r>
            <a:r>
              <a:rPr lang="en-GB" dirty="0" err="1"/>
              <a:t>Leineweber</a:t>
            </a:r>
            <a:r>
              <a:rPr lang="en-GB" dirty="0"/>
              <a:t>, J. Lachmann and S. Waschull (TU </a:t>
            </a:r>
            <a:r>
              <a:rPr lang="en-GB" dirty="0" err="1"/>
              <a:t>Bergakademie</a:t>
            </a:r>
            <a:r>
              <a:rPr lang="en-GB" dirty="0"/>
              <a:t> Freiberg)</a:t>
            </a:r>
          </a:p>
        </p:txBody>
      </p:sp>
    </p:spTree>
    <p:extLst>
      <p:ext uri="{BB962C8B-B14F-4D97-AF65-F5344CB8AC3E}">
        <p14:creationId xmlns:p14="http://schemas.microsoft.com/office/powerpoint/2010/main" val="41883121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FCDBF5-1ABE-E5A2-48DB-909568E44E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Cu-Nb-Sn Phase Diagram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C04FE7-5F3F-7CD5-0C34-4CFCEBD66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994205"/>
            <a:ext cx="4564887" cy="3372970"/>
          </a:xfrm>
        </p:spPr>
        <p:txBody>
          <a:bodyPr>
            <a:normAutofit fontScale="62500" lnSpcReduction="20000"/>
          </a:bodyPr>
          <a:lstStyle/>
          <a:p>
            <a:r>
              <a:rPr lang="en-GB" dirty="0"/>
              <a:t>Phase equilibria were studied by microscopy and thermal analysis of Nb-Sn and Cu-Nb-Sn samples:</a:t>
            </a:r>
          </a:p>
          <a:p>
            <a:pPr lvl="1"/>
            <a:r>
              <a:rPr lang="en-GB" dirty="0"/>
              <a:t>Powder pellets</a:t>
            </a:r>
          </a:p>
          <a:p>
            <a:pPr lvl="1"/>
            <a:r>
              <a:rPr lang="en-GB" dirty="0"/>
              <a:t>Diffusion couples: Cu and Sn sputtered on Nb</a:t>
            </a:r>
          </a:p>
          <a:p>
            <a:r>
              <a:rPr lang="en-GB" dirty="0"/>
              <a:t>CALPHAD re-evaluation of Cu-Nb-Sn phase diagram, including </a:t>
            </a:r>
            <a:r>
              <a:rPr lang="en-GB" dirty="0" err="1"/>
              <a:t>nausite</a:t>
            </a:r>
            <a:endParaRPr lang="en-GB" dirty="0"/>
          </a:p>
          <a:p>
            <a:r>
              <a:rPr lang="en-GB" dirty="0"/>
              <a:t>Later collaboration (KE5074) extended this to consider the effects of Ta and O</a:t>
            </a:r>
          </a:p>
          <a:p>
            <a:pPr lvl="1"/>
            <a:r>
              <a:rPr lang="en-GB" dirty="0"/>
              <a:t>(</a:t>
            </a:r>
            <a:r>
              <a:rPr lang="en-GB" dirty="0" err="1"/>
              <a:t>Ta,Cu</a:t>
            </a:r>
            <a:r>
              <a:rPr lang="en-GB" dirty="0"/>
              <a:t>)Sn</a:t>
            </a:r>
            <a:r>
              <a:rPr lang="en-GB" baseline="-25000" dirty="0"/>
              <a:t>2</a:t>
            </a:r>
            <a:r>
              <a:rPr lang="en-GB" dirty="0"/>
              <a:t> identified</a:t>
            </a:r>
          </a:p>
          <a:p>
            <a:pPr lvl="1"/>
            <a:r>
              <a:rPr lang="en-GB" dirty="0"/>
              <a:t>First steps towards analysing </a:t>
            </a:r>
            <a:br>
              <a:rPr lang="en-GB" dirty="0"/>
            </a:br>
            <a:r>
              <a:rPr lang="en-GB" dirty="0"/>
              <a:t>internal oxidation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E17B35-F801-0AFB-0D31-DD08EE038BA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3 June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B62B46-CCB2-0FA9-ED12-B9A3608233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CC8ADBA7-27A2-9710-8413-97D977642708}"/>
              </a:ext>
            </a:extLst>
          </p:cNvPr>
          <p:cNvGrpSpPr/>
          <p:nvPr/>
        </p:nvGrpSpPr>
        <p:grpSpPr>
          <a:xfrm>
            <a:off x="5084055" y="1115383"/>
            <a:ext cx="3599999" cy="2477590"/>
            <a:chOff x="5084055" y="1780015"/>
            <a:chExt cx="3599999" cy="2477590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56DD9DE7-E731-4675-0578-E4628F25F4E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5084055" y="1780015"/>
              <a:ext cx="3599999" cy="2477590"/>
            </a:xfrm>
            <a:prstGeom prst="rect">
              <a:avLst/>
            </a:prstGeom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A04391FB-8631-86B1-A3C8-5A6A9142893C}"/>
                </a:ext>
              </a:extLst>
            </p:cNvPr>
            <p:cNvSpPr txBox="1"/>
            <p:nvPr/>
          </p:nvSpPr>
          <p:spPr>
            <a:xfrm>
              <a:off x="7210796" y="1780015"/>
              <a:ext cx="481779" cy="210478"/>
            </a:xfrm>
            <a:prstGeom prst="roundRect">
              <a:avLst/>
            </a:prstGeom>
            <a:solidFill>
              <a:schemeClr val="dk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lIns="36000" tIns="18000" rIns="36000" bIns="18000" rtlCol="0">
              <a:spAutoFit/>
            </a:bodyPr>
            <a:lstStyle/>
            <a:p>
              <a:r>
                <a:rPr lang="en-GB" sz="1000" dirty="0"/>
                <a:t>450 °C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76966346-66B4-9D7F-58BC-3273227A9523}"/>
              </a:ext>
            </a:extLst>
          </p:cNvPr>
          <p:cNvGrpSpPr/>
          <p:nvPr/>
        </p:nvGrpSpPr>
        <p:grpSpPr>
          <a:xfrm>
            <a:off x="5084056" y="1115383"/>
            <a:ext cx="3599998" cy="2477590"/>
            <a:chOff x="1705201" y="2164355"/>
            <a:chExt cx="3599998" cy="2477590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61DF2CBC-DAC4-4C4F-69EC-7E0D2197B88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705201" y="2164355"/>
              <a:ext cx="3599998" cy="2477590"/>
            </a:xfrm>
            <a:prstGeom prst="rect">
              <a:avLst/>
            </a:prstGeom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9DEFE96D-F2DC-5690-6042-BF2DF6396648}"/>
                </a:ext>
              </a:extLst>
            </p:cNvPr>
            <p:cNvSpPr txBox="1"/>
            <p:nvPr/>
          </p:nvSpPr>
          <p:spPr>
            <a:xfrm>
              <a:off x="3831942" y="2164355"/>
              <a:ext cx="481779" cy="210478"/>
            </a:xfrm>
            <a:prstGeom prst="roundRect">
              <a:avLst/>
            </a:prstGeom>
            <a:solidFill>
              <a:schemeClr val="dk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lIns="36000" tIns="18000" rIns="36000" bIns="18000" rtlCol="0">
              <a:spAutoFit/>
            </a:bodyPr>
            <a:lstStyle/>
            <a:p>
              <a:r>
                <a:rPr lang="en-GB" sz="1000" dirty="0"/>
                <a:t>400 °C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0A4709C-FE30-CB12-27E1-44927E3D17E7}"/>
              </a:ext>
            </a:extLst>
          </p:cNvPr>
          <p:cNvGrpSpPr/>
          <p:nvPr/>
        </p:nvGrpSpPr>
        <p:grpSpPr>
          <a:xfrm>
            <a:off x="5084056" y="1115383"/>
            <a:ext cx="3599998" cy="2477590"/>
            <a:chOff x="1807455" y="2411668"/>
            <a:chExt cx="3599998" cy="2477590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44CDDD3A-9142-183D-486F-38FEDCD8AE0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1807455" y="2411668"/>
              <a:ext cx="3599998" cy="2477590"/>
            </a:xfrm>
            <a:prstGeom prst="rect">
              <a:avLst/>
            </a:prstGeom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602055AA-E356-6262-FF9F-288A79E9F275}"/>
                </a:ext>
              </a:extLst>
            </p:cNvPr>
            <p:cNvSpPr txBox="1"/>
            <p:nvPr/>
          </p:nvSpPr>
          <p:spPr>
            <a:xfrm>
              <a:off x="3934196" y="2411668"/>
              <a:ext cx="481779" cy="210478"/>
            </a:xfrm>
            <a:prstGeom prst="roundRect">
              <a:avLst/>
            </a:prstGeom>
            <a:solidFill>
              <a:schemeClr val="dk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lIns="36000" tIns="18000" rIns="36000" bIns="18000" rtlCol="0">
              <a:spAutoFit/>
            </a:bodyPr>
            <a:lstStyle/>
            <a:p>
              <a:r>
                <a:rPr lang="en-GB" sz="1000" dirty="0"/>
                <a:t>370 °C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8F4E9A8-1612-8BBE-1AF2-C0D9CE2FA267}"/>
              </a:ext>
            </a:extLst>
          </p:cNvPr>
          <p:cNvGrpSpPr/>
          <p:nvPr/>
        </p:nvGrpSpPr>
        <p:grpSpPr>
          <a:xfrm>
            <a:off x="5084056" y="1115383"/>
            <a:ext cx="3599998" cy="2477590"/>
            <a:chOff x="1451425" y="1897490"/>
            <a:chExt cx="3599998" cy="2477590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1087CD8C-6147-8D00-FAE6-201BFEFEEF3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/>
            <a:stretch/>
          </p:blipFill>
          <p:spPr>
            <a:xfrm>
              <a:off x="1451425" y="1897490"/>
              <a:ext cx="3599998" cy="2477590"/>
            </a:xfrm>
            <a:prstGeom prst="rect">
              <a:avLst/>
            </a:prstGeom>
          </p:spPr>
        </p:pic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FC37BCE1-37B4-6BAC-F9B7-E61D9558320B}"/>
                </a:ext>
              </a:extLst>
            </p:cNvPr>
            <p:cNvSpPr txBox="1"/>
            <p:nvPr/>
          </p:nvSpPr>
          <p:spPr>
            <a:xfrm>
              <a:off x="3578166" y="1897490"/>
              <a:ext cx="481779" cy="210478"/>
            </a:xfrm>
            <a:prstGeom prst="roundRect">
              <a:avLst/>
            </a:prstGeom>
            <a:solidFill>
              <a:schemeClr val="dk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lIns="36000" tIns="18000" rIns="36000" bIns="18000" rtlCol="0">
              <a:spAutoFit/>
            </a:bodyPr>
            <a:lstStyle/>
            <a:p>
              <a:r>
                <a:rPr lang="en-GB" sz="1000" dirty="0"/>
                <a:t>300 °C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D14A569F-6B13-2547-C876-B239EAE10E6B}"/>
              </a:ext>
            </a:extLst>
          </p:cNvPr>
          <p:cNvGrpSpPr/>
          <p:nvPr/>
        </p:nvGrpSpPr>
        <p:grpSpPr>
          <a:xfrm>
            <a:off x="5084054" y="1115383"/>
            <a:ext cx="3600000" cy="2477590"/>
            <a:chOff x="1416929" y="1579990"/>
            <a:chExt cx="3600000" cy="2477590"/>
          </a:xfrm>
        </p:grpSpPr>
        <p:pic>
          <p:nvPicPr>
            <p:cNvPr id="43" name="Picture 42" descr="Chart&#10;&#10;Description automatically generated">
              <a:extLst>
                <a:ext uri="{FF2B5EF4-FFF2-40B4-BE49-F238E27FC236}">
                  <a16:creationId xmlns:a16="http://schemas.microsoft.com/office/drawing/2014/main" id="{7ACEBE0A-8F56-ACC1-03BB-B1AEB192674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416929" y="1579990"/>
              <a:ext cx="3600000" cy="2477590"/>
            </a:xfrm>
            <a:prstGeom prst="rect">
              <a:avLst/>
            </a:prstGeom>
          </p:spPr>
        </p:pic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F45E502F-564B-C7D3-58F7-A0461519FF32}"/>
                </a:ext>
              </a:extLst>
            </p:cNvPr>
            <p:cNvSpPr txBox="1"/>
            <p:nvPr/>
          </p:nvSpPr>
          <p:spPr>
            <a:xfrm>
              <a:off x="3543671" y="1579990"/>
              <a:ext cx="481779" cy="210478"/>
            </a:xfrm>
            <a:prstGeom prst="roundRect">
              <a:avLst/>
            </a:prstGeom>
            <a:solidFill>
              <a:schemeClr val="dk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lIns="36000" tIns="18000" rIns="36000" bIns="18000" rtlCol="0">
              <a:spAutoFit/>
            </a:bodyPr>
            <a:lstStyle/>
            <a:p>
              <a:r>
                <a:rPr lang="en-GB" sz="1000" dirty="0"/>
                <a:t>210 °C</a:t>
              </a:r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89D1694D-3393-23F6-BF50-562F71A08754}"/>
              </a:ext>
            </a:extLst>
          </p:cNvPr>
          <p:cNvSpPr txBox="1"/>
          <p:nvPr/>
        </p:nvSpPr>
        <p:spPr>
          <a:xfrm>
            <a:off x="7489785" y="2167906"/>
            <a:ext cx="577914" cy="176426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36000" tIns="18000" rIns="36000" bIns="18000" rtlCol="0">
            <a:spAutoFit/>
          </a:bodyPr>
          <a:lstStyle/>
          <a:p>
            <a:r>
              <a:rPr lang="el-GR" sz="800" dirty="0">
                <a:solidFill>
                  <a:srgbClr val="BB2DB8"/>
                </a:solidFill>
              </a:rPr>
              <a:t>η</a:t>
            </a:r>
            <a:r>
              <a:rPr lang="en-GB" sz="800" dirty="0">
                <a:solidFill>
                  <a:srgbClr val="BB2DB8"/>
                </a:solidFill>
              </a:rPr>
              <a:t> (Cu</a:t>
            </a:r>
            <a:r>
              <a:rPr lang="en-GB" sz="800" baseline="-25000" dirty="0">
                <a:solidFill>
                  <a:srgbClr val="BB2DB8"/>
                </a:solidFill>
              </a:rPr>
              <a:t>6</a:t>
            </a:r>
            <a:r>
              <a:rPr lang="en-GB" sz="800" dirty="0">
                <a:solidFill>
                  <a:srgbClr val="BB2DB8"/>
                </a:solidFill>
              </a:rPr>
              <a:t>Sn</a:t>
            </a:r>
            <a:r>
              <a:rPr lang="en-GB" sz="800" baseline="-25000" dirty="0">
                <a:solidFill>
                  <a:srgbClr val="BB2DB8"/>
                </a:solidFill>
              </a:rPr>
              <a:t>5</a:t>
            </a:r>
            <a:r>
              <a:rPr lang="en-GB" sz="800" dirty="0">
                <a:solidFill>
                  <a:srgbClr val="BB2DB8"/>
                </a:solidFill>
              </a:rPr>
              <a:t>)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7D55182-6F27-D594-97F7-4B3777D80056}"/>
              </a:ext>
            </a:extLst>
          </p:cNvPr>
          <p:cNvSpPr txBox="1"/>
          <p:nvPr/>
        </p:nvSpPr>
        <p:spPr>
          <a:xfrm>
            <a:off x="5359360" y="3268268"/>
            <a:ext cx="219944" cy="176426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36000" tIns="18000" rIns="36000" bIns="18000" rtlCol="0">
            <a:spAutoFit/>
          </a:bodyPr>
          <a:lstStyle/>
          <a:p>
            <a:r>
              <a:rPr lang="en-GB" sz="800" dirty="0">
                <a:solidFill>
                  <a:srgbClr val="000000"/>
                </a:solidFill>
              </a:rPr>
              <a:t>Nb</a:t>
            </a:r>
            <a:endParaRPr lang="en-GB" sz="800" baseline="-25000" dirty="0">
              <a:solidFill>
                <a:srgbClr val="000000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56B6819-4A64-0B23-DA3F-FA5259A43198}"/>
              </a:ext>
            </a:extLst>
          </p:cNvPr>
          <p:cNvSpPr txBox="1"/>
          <p:nvPr/>
        </p:nvSpPr>
        <p:spPr>
          <a:xfrm>
            <a:off x="8012706" y="3099301"/>
            <a:ext cx="500387" cy="176426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36000" tIns="18000" rIns="36000" bIns="18000" rtlCol="0">
            <a:spAutoFit/>
          </a:bodyPr>
          <a:lstStyle/>
          <a:p>
            <a:r>
              <a:rPr lang="el-GR" sz="800" dirty="0">
                <a:solidFill>
                  <a:srgbClr val="1918B7"/>
                </a:solidFill>
              </a:rPr>
              <a:t>α</a:t>
            </a:r>
            <a:r>
              <a:rPr lang="en-GB" sz="800" dirty="0">
                <a:solidFill>
                  <a:srgbClr val="1918B7"/>
                </a:solidFill>
              </a:rPr>
              <a:t> Cu(Sn)</a:t>
            </a:r>
            <a:endParaRPr lang="en-GB" sz="800" baseline="-25000" dirty="0">
              <a:solidFill>
                <a:srgbClr val="1918B7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1F6B31E-8945-5056-DB4B-3F74BAC2C711}"/>
              </a:ext>
            </a:extLst>
          </p:cNvPr>
          <p:cNvSpPr txBox="1"/>
          <p:nvPr/>
        </p:nvSpPr>
        <p:spPr>
          <a:xfrm>
            <a:off x="7749317" y="2605630"/>
            <a:ext cx="526779" cy="176426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36000" tIns="18000" rIns="36000" bIns="18000" rtlCol="0">
            <a:spAutoFit/>
          </a:bodyPr>
          <a:lstStyle/>
          <a:p>
            <a:r>
              <a:rPr lang="el-GR" sz="800" dirty="0">
                <a:solidFill>
                  <a:srgbClr val="806F15"/>
                </a:solidFill>
              </a:rPr>
              <a:t>ε</a:t>
            </a:r>
            <a:r>
              <a:rPr lang="en-GB" sz="800" dirty="0">
                <a:solidFill>
                  <a:srgbClr val="806F15"/>
                </a:solidFill>
              </a:rPr>
              <a:t> (Cu</a:t>
            </a:r>
            <a:r>
              <a:rPr lang="en-GB" sz="800" baseline="-25000" dirty="0">
                <a:solidFill>
                  <a:srgbClr val="806F15"/>
                </a:solidFill>
              </a:rPr>
              <a:t>3</a:t>
            </a:r>
            <a:r>
              <a:rPr lang="en-GB" sz="800" dirty="0">
                <a:solidFill>
                  <a:srgbClr val="806F15"/>
                </a:solidFill>
              </a:rPr>
              <a:t>Sn)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B12A93E-8C8E-2BC6-2B7C-3F5623456F78}"/>
              </a:ext>
            </a:extLst>
          </p:cNvPr>
          <p:cNvSpPr txBox="1"/>
          <p:nvPr/>
        </p:nvSpPr>
        <p:spPr>
          <a:xfrm>
            <a:off x="5324470" y="1742805"/>
            <a:ext cx="433622" cy="312634"/>
          </a:xfrm>
          <a:prstGeom prst="roundRect">
            <a:avLst/>
          </a:prstGeom>
          <a:solidFill>
            <a:srgbClr val="DDDDDD">
              <a:alpha val="50196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36000" tIns="18000" rIns="36000" bIns="18000" rtlCol="0">
            <a:spAutoFit/>
          </a:bodyPr>
          <a:lstStyle/>
          <a:p>
            <a:r>
              <a:rPr lang="en-GB" sz="800" dirty="0">
                <a:solidFill>
                  <a:srgbClr val="8F2ECE"/>
                </a:solidFill>
              </a:rPr>
              <a:t>NbSn</a:t>
            </a:r>
            <a:r>
              <a:rPr lang="en-GB" sz="800" baseline="-25000" dirty="0">
                <a:solidFill>
                  <a:srgbClr val="8F2ECE"/>
                </a:solidFill>
              </a:rPr>
              <a:t>2</a:t>
            </a:r>
            <a:r>
              <a:rPr lang="en-GB" sz="800" dirty="0">
                <a:solidFill>
                  <a:srgbClr val="8F2ECE"/>
                </a:solidFill>
              </a:rPr>
              <a:t>/</a:t>
            </a:r>
            <a:br>
              <a:rPr lang="en-GB" sz="800" dirty="0">
                <a:solidFill>
                  <a:srgbClr val="8F2ECE"/>
                </a:solidFill>
              </a:rPr>
            </a:br>
            <a:r>
              <a:rPr lang="en-GB" sz="800" dirty="0" err="1">
                <a:solidFill>
                  <a:srgbClr val="8F2ECE"/>
                </a:solidFill>
              </a:rPr>
              <a:t>nausite</a:t>
            </a:r>
            <a:endParaRPr lang="en-GB" sz="800" dirty="0">
              <a:solidFill>
                <a:srgbClr val="8F2ECE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0669A22-1FCA-4110-64E3-E9EA8D4CF440}"/>
              </a:ext>
            </a:extLst>
          </p:cNvPr>
          <p:cNvSpPr txBox="1"/>
          <p:nvPr/>
        </p:nvSpPr>
        <p:spPr>
          <a:xfrm>
            <a:off x="5022086" y="2629445"/>
            <a:ext cx="383544" cy="176426"/>
          </a:xfrm>
          <a:prstGeom prst="roundRect">
            <a:avLst/>
          </a:prstGeom>
          <a:solidFill>
            <a:srgbClr val="DDDDDD">
              <a:alpha val="50196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36000" tIns="18000" rIns="36000" bIns="18000" rtlCol="0">
            <a:spAutoFit/>
          </a:bodyPr>
          <a:lstStyle/>
          <a:p>
            <a:r>
              <a:rPr lang="en-GB" sz="800" dirty="0">
                <a:solidFill>
                  <a:srgbClr val="7BECEE"/>
                </a:solidFill>
              </a:rPr>
              <a:t>Nb</a:t>
            </a:r>
            <a:r>
              <a:rPr lang="en-GB" sz="800" baseline="-25000" dirty="0">
                <a:solidFill>
                  <a:srgbClr val="7BECEE"/>
                </a:solidFill>
              </a:rPr>
              <a:t>3</a:t>
            </a:r>
            <a:r>
              <a:rPr lang="en-GB" sz="800" dirty="0">
                <a:solidFill>
                  <a:srgbClr val="7BECEE"/>
                </a:solidFill>
              </a:rPr>
              <a:t>Sn</a:t>
            </a:r>
            <a:endParaRPr lang="en-GB" sz="800" baseline="-25000" dirty="0">
              <a:solidFill>
                <a:srgbClr val="7BECEE"/>
              </a:solidFill>
            </a:endParaRP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A8522E6C-7C75-7BB6-A5A7-3639DA838110}"/>
              </a:ext>
            </a:extLst>
          </p:cNvPr>
          <p:cNvCxnSpPr>
            <a:stCxn id="49" idx="3"/>
          </p:cNvCxnSpPr>
          <p:nvPr/>
        </p:nvCxnSpPr>
        <p:spPr>
          <a:xfrm flipV="1">
            <a:off x="5758092" y="1897592"/>
            <a:ext cx="595083" cy="15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55BB9987-85DA-ABF9-1CE1-7A244B8E5818}"/>
              </a:ext>
            </a:extLst>
          </p:cNvPr>
          <p:cNvCxnSpPr/>
          <p:nvPr/>
        </p:nvCxnSpPr>
        <p:spPr>
          <a:xfrm>
            <a:off x="5405630" y="2717658"/>
            <a:ext cx="49987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B98AEC87-A07B-8FEE-BD08-7C33B049727C}"/>
              </a:ext>
            </a:extLst>
          </p:cNvPr>
          <p:cNvSpPr txBox="1"/>
          <p:nvPr/>
        </p:nvSpPr>
        <p:spPr>
          <a:xfrm>
            <a:off x="6852305" y="1132409"/>
            <a:ext cx="214764" cy="176426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36000" tIns="18000" rIns="36000" bIns="18000" rtlCol="0">
            <a:spAutoFit/>
          </a:bodyPr>
          <a:lstStyle/>
          <a:p>
            <a:r>
              <a:rPr lang="en-GB" sz="800" dirty="0">
                <a:solidFill>
                  <a:srgbClr val="D07D58"/>
                </a:solidFill>
              </a:rPr>
              <a:t>Sn</a:t>
            </a:r>
            <a:endParaRPr lang="en-GB" sz="800" baseline="-25000" dirty="0">
              <a:solidFill>
                <a:srgbClr val="D07D58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D2781DC-B786-BECB-ADB1-8E1F00D5C991}"/>
              </a:ext>
            </a:extLst>
          </p:cNvPr>
          <p:cNvSpPr txBox="1"/>
          <p:nvPr/>
        </p:nvSpPr>
        <p:spPr>
          <a:xfrm>
            <a:off x="5047301" y="3753999"/>
            <a:ext cx="3824772" cy="405683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36000" tIns="18000" rIns="36000" bIns="18000" rtlCol="0">
            <a:spAutoFit/>
          </a:bodyPr>
          <a:lstStyle/>
          <a:p>
            <a:r>
              <a:rPr lang="en-US" sz="800" dirty="0"/>
              <a:t>J. Lachmann </a:t>
            </a:r>
            <a:r>
              <a:rPr lang="en-US" sz="800" i="1" dirty="0"/>
              <a:t>et al.</a:t>
            </a:r>
            <a:r>
              <a:rPr lang="en-US" sz="800" dirty="0"/>
              <a:t>, Thermodynamic re-modelling of the Cu–Nb–Sn system: Integrating the </a:t>
            </a:r>
            <a:r>
              <a:rPr lang="en-US" sz="800" dirty="0" err="1"/>
              <a:t>nausite</a:t>
            </a:r>
            <a:r>
              <a:rPr lang="en-US" sz="800" dirty="0"/>
              <a:t> phase, </a:t>
            </a:r>
            <a:r>
              <a:rPr lang="en-US" sz="800" i="1" dirty="0"/>
              <a:t>CALPHAD</a:t>
            </a:r>
            <a:r>
              <a:rPr lang="en-US" sz="800" dirty="0"/>
              <a:t> </a:t>
            </a:r>
            <a:r>
              <a:rPr lang="en-US" sz="800" b="1" dirty="0"/>
              <a:t>77</a:t>
            </a:r>
            <a:r>
              <a:rPr lang="en-US" sz="800" dirty="0"/>
              <a:t> 102409 (2022), </a:t>
            </a:r>
            <a:r>
              <a:rPr lang="en-GB" sz="700" dirty="0">
                <a:solidFill>
                  <a:schemeClr val="bg1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10.1016/J.CALPHAD.2022.102409</a:t>
            </a:r>
            <a:endParaRPr lang="en-US" sz="8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7" name="Slide Zoom 6">
                <a:extLst>
                  <a:ext uri="{FF2B5EF4-FFF2-40B4-BE49-F238E27FC236}">
                    <a16:creationId xmlns:a16="http://schemas.microsoft.com/office/drawing/2014/main" id="{E095BE52-9C19-2CC4-BCB4-522614738FFD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617309057"/>
                  </p:ext>
                </p:extLst>
              </p:nvPr>
            </p:nvGraphicFramePr>
            <p:xfrm>
              <a:off x="3807483" y="3444694"/>
              <a:ext cx="960000" cy="540000"/>
            </p:xfrm>
            <a:graphic>
              <a:graphicData uri="http://schemas.microsoft.com/office/powerpoint/2016/slidezoom">
                <pslz:sldZm>
                  <pslz:sldZmObj sldId="294" cId="2247515719">
                    <pslz:zmPr id="{B97B7DE9-13E4-4474-B12C-E6F424E2E049}" returnToParent="0" transitionDur="1000">
                      <p166:blipFill xmlns:p166="http://schemas.microsoft.com/office/powerpoint/2016/6/main">
                        <a:blip r:embed="rId8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960000" cy="54000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7" name="Slide Zoom 6">
                <a:hlinkClick r:id="rId9" action="ppaction://hlinksldjump"/>
                <a:extLst>
                  <a:ext uri="{FF2B5EF4-FFF2-40B4-BE49-F238E27FC236}">
                    <a16:creationId xmlns:a16="http://schemas.microsoft.com/office/drawing/2014/main" id="{E095BE52-9C19-2CC4-BCB4-522614738FFD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807483" y="3444694"/>
                <a:ext cx="960000" cy="54000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05826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033682-2A03-5E23-BA8A-71A36DB53B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Phase Transformations in Wires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E50F62-A3FD-70D2-CB44-B41B27B96D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6"/>
            <a:ext cx="5229381" cy="1454026"/>
          </a:xfrm>
        </p:spPr>
        <p:txBody>
          <a:bodyPr>
            <a:normAutofit fontScale="62500" lnSpcReduction="20000"/>
          </a:bodyPr>
          <a:lstStyle/>
          <a:p>
            <a:r>
              <a:rPr lang="en-GB" dirty="0"/>
              <a:t>CERN and TUBAF also conducted a joint study of phase transformations in wire samples</a:t>
            </a:r>
          </a:p>
          <a:p>
            <a:pPr lvl="1"/>
            <a:r>
              <a:rPr lang="en-GB" dirty="0"/>
              <a:t>Tested generality of Sanabria’s observations of RRP</a:t>
            </a:r>
            <a:r>
              <a:rPr lang="en-GB" baseline="30000" dirty="0"/>
              <a:t>®</a:t>
            </a:r>
            <a:r>
              <a:rPr lang="en-GB" dirty="0"/>
              <a:t> for other RRP</a:t>
            </a:r>
            <a:r>
              <a:rPr lang="en-GB" baseline="30000" dirty="0"/>
              <a:t>®</a:t>
            </a:r>
            <a:r>
              <a:rPr lang="en-GB" dirty="0"/>
              <a:t> designs, and for R&amp;D distributed barrier and distributed tin wires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C7FD91-CAD9-4ADC-4AB7-BD3BAC3E15C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/>
              <a:t>3 June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C084D6-FF1E-4B97-39E0-6338B1C402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F1471931-E0AA-07F3-2156-1AE4760C8F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3558" y="1029676"/>
            <a:ext cx="1350959" cy="10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>
            <a:extLst>
              <a:ext uri="{FF2B5EF4-FFF2-40B4-BE49-F238E27FC236}">
                <a16:creationId xmlns:a16="http://schemas.microsoft.com/office/drawing/2014/main" id="{55667528-8697-2236-6332-146297A12D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2317" y="1029676"/>
            <a:ext cx="1344989" cy="10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3E7A29B1-26C5-5CBD-731B-C9A6DE7152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9528" y="2068384"/>
            <a:ext cx="1344989" cy="10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>
            <a:extLst>
              <a:ext uri="{FF2B5EF4-FFF2-40B4-BE49-F238E27FC236}">
                <a16:creationId xmlns:a16="http://schemas.microsoft.com/office/drawing/2014/main" id="{885D68E8-0CA5-6D7A-F5CC-53D951BE71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2317" y="2068384"/>
            <a:ext cx="1344989" cy="10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>
            <a:extLst>
              <a:ext uri="{FF2B5EF4-FFF2-40B4-BE49-F238E27FC236}">
                <a16:creationId xmlns:a16="http://schemas.microsoft.com/office/drawing/2014/main" id="{87ACC5E7-D4CE-E23E-D90F-DDC906538D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9528" y="3107092"/>
            <a:ext cx="1344989" cy="10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>
            <a:extLst>
              <a:ext uri="{FF2B5EF4-FFF2-40B4-BE49-F238E27FC236}">
                <a16:creationId xmlns:a16="http://schemas.microsoft.com/office/drawing/2014/main" id="{CDEC88C7-CB4D-0928-8C79-B218A2859C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2317" y="3107092"/>
            <a:ext cx="1344989" cy="10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3D02CDD-3F5E-FA37-9516-D1D7681DB951}"/>
              </a:ext>
            </a:extLst>
          </p:cNvPr>
          <p:cNvSpPr txBox="1"/>
          <p:nvPr/>
        </p:nvSpPr>
        <p:spPr>
          <a:xfrm>
            <a:off x="6494889" y="800042"/>
            <a:ext cx="268301" cy="210478"/>
          </a:xfrm>
          <a:prstGeom prst="round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36000" tIns="18000" rIns="36000" bIns="18000" rtlCol="0">
            <a:spAutoFit/>
          </a:bodyPr>
          <a:lstStyle/>
          <a:p>
            <a:r>
              <a:rPr lang="en-GB" sz="1000" dirty="0"/>
              <a:t>0 h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9BBE54E-67F5-F692-1DFA-68B4DD2C8754}"/>
              </a:ext>
            </a:extLst>
          </p:cNvPr>
          <p:cNvSpPr txBox="1"/>
          <p:nvPr/>
        </p:nvSpPr>
        <p:spPr>
          <a:xfrm>
            <a:off x="7835756" y="800042"/>
            <a:ext cx="338109" cy="210478"/>
          </a:xfrm>
          <a:prstGeom prst="round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36000" tIns="18000" rIns="36000" bIns="18000" rtlCol="0">
            <a:spAutoFit/>
          </a:bodyPr>
          <a:lstStyle/>
          <a:p>
            <a:r>
              <a:rPr lang="en-GB" sz="1000" dirty="0"/>
              <a:t>48 h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3B3F9A4-A1DB-44F7-F13D-9DEE3CD9D5B3}"/>
              </a:ext>
            </a:extLst>
          </p:cNvPr>
          <p:cNvSpPr txBox="1"/>
          <p:nvPr/>
        </p:nvSpPr>
        <p:spPr>
          <a:xfrm rot="16200000">
            <a:off x="5431254" y="2449965"/>
            <a:ext cx="776733" cy="210478"/>
          </a:xfrm>
          <a:prstGeom prst="round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36000" tIns="18000" rIns="36000" bIns="18000" rtlCol="0">
            <a:spAutoFit/>
          </a:bodyPr>
          <a:lstStyle/>
          <a:p>
            <a:r>
              <a:rPr lang="en-GB" sz="1000" dirty="0"/>
              <a:t>RRP</a:t>
            </a:r>
            <a:r>
              <a:rPr lang="en-GB" sz="1000" baseline="30000" dirty="0"/>
              <a:t>®</a:t>
            </a:r>
            <a:r>
              <a:rPr lang="en-GB" sz="1000" dirty="0"/>
              <a:t> 1 mm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54A2D92-4B6F-4AB5-9396-3582C8B7976D}"/>
              </a:ext>
            </a:extLst>
          </p:cNvPr>
          <p:cNvSpPr txBox="1"/>
          <p:nvPr/>
        </p:nvSpPr>
        <p:spPr>
          <a:xfrm rot="16200000">
            <a:off x="5614299" y="1428437"/>
            <a:ext cx="410642" cy="210478"/>
          </a:xfrm>
          <a:prstGeom prst="round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36000" tIns="18000" rIns="36000" bIns="18000" rtlCol="0">
            <a:spAutoFit/>
          </a:bodyPr>
          <a:lstStyle/>
          <a:p>
            <a:r>
              <a:rPr lang="en-GB" sz="1000" dirty="0"/>
              <a:t>TVEL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5F6AC07-1F39-7954-6DCE-BEAB6C0479EF}"/>
              </a:ext>
            </a:extLst>
          </p:cNvPr>
          <p:cNvSpPr txBox="1"/>
          <p:nvPr/>
        </p:nvSpPr>
        <p:spPr>
          <a:xfrm rot="16200000">
            <a:off x="5529840" y="3505852"/>
            <a:ext cx="579563" cy="210478"/>
          </a:xfrm>
          <a:prstGeom prst="round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36000" tIns="18000" rIns="36000" bIns="18000" rtlCol="0">
            <a:spAutoFit/>
          </a:bodyPr>
          <a:lstStyle/>
          <a:p>
            <a:r>
              <a:rPr lang="en-GB" sz="1000" dirty="0"/>
              <a:t>JASTEC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B39BADC-1E69-23AC-057E-AE0AA5912953}"/>
              </a:ext>
            </a:extLst>
          </p:cNvPr>
          <p:cNvSpPr txBox="1"/>
          <p:nvPr/>
        </p:nvSpPr>
        <p:spPr>
          <a:xfrm>
            <a:off x="5953558" y="4139189"/>
            <a:ext cx="2730496" cy="24622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ym typeface="Wingdings" panose="05000000000000000000" pitchFamily="2" charset="2"/>
              </a:rPr>
              <a:t>BEI of samples quenched from 400 °C</a:t>
            </a:r>
            <a:endParaRPr lang="en-GB" sz="10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26AB7DD-09C6-5388-9709-60D6CEE993CF}"/>
              </a:ext>
            </a:extLst>
          </p:cNvPr>
          <p:cNvSpPr txBox="1"/>
          <p:nvPr/>
        </p:nvSpPr>
        <p:spPr>
          <a:xfrm>
            <a:off x="5986675" y="3222725"/>
            <a:ext cx="118254" cy="164306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18000" tIns="0" rIns="18000" bIns="0" rtlCol="0">
            <a:spAutoFit/>
          </a:bodyPr>
          <a:lstStyle/>
          <a:p>
            <a:r>
              <a:rPr lang="el-GR" sz="1000" dirty="0"/>
              <a:t>η</a:t>
            </a:r>
            <a:endParaRPr lang="en-GB" sz="1000" baseline="-250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6DF2012-BD6B-1B73-EAAB-43F038CF1D55}"/>
              </a:ext>
            </a:extLst>
          </p:cNvPr>
          <p:cNvSpPr txBox="1"/>
          <p:nvPr/>
        </p:nvSpPr>
        <p:spPr>
          <a:xfrm>
            <a:off x="6966335" y="3285526"/>
            <a:ext cx="104066" cy="162818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18000" tIns="0" rIns="18000" bIns="0" rtlCol="0">
            <a:spAutoFit/>
          </a:bodyPr>
          <a:lstStyle/>
          <a:p>
            <a:r>
              <a:rPr lang="el-GR" sz="1000" dirty="0"/>
              <a:t>ε</a:t>
            </a:r>
            <a:endParaRPr lang="en-GB" sz="1000" baseline="-25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6C011C8-E6FF-D8D3-3FC6-32DBABF8D14B}"/>
              </a:ext>
            </a:extLst>
          </p:cNvPr>
          <p:cNvSpPr txBox="1"/>
          <p:nvPr/>
        </p:nvSpPr>
        <p:spPr>
          <a:xfrm>
            <a:off x="6561928" y="1446644"/>
            <a:ext cx="118254" cy="164306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18000" tIns="0" rIns="18000" bIns="0" rtlCol="0">
            <a:spAutoFit/>
          </a:bodyPr>
          <a:lstStyle/>
          <a:p>
            <a:r>
              <a:rPr lang="el-GR" sz="1000" dirty="0"/>
              <a:t>η</a:t>
            </a:r>
            <a:endParaRPr lang="en-GB" sz="1000" baseline="-25000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DD30F8B-FDE3-58D4-11FE-6AE9D7E83134}"/>
              </a:ext>
            </a:extLst>
          </p:cNvPr>
          <p:cNvCxnSpPr>
            <a:stCxn id="22" idx="2"/>
          </p:cNvCxnSpPr>
          <p:nvPr/>
        </p:nvCxnSpPr>
        <p:spPr>
          <a:xfrm>
            <a:off x="7311788" y="1005579"/>
            <a:ext cx="494543" cy="48752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57EEAF0D-9AE0-DB89-0893-7A783172837D}"/>
              </a:ext>
            </a:extLst>
          </p:cNvPr>
          <p:cNvSpPr txBox="1"/>
          <p:nvPr/>
        </p:nvSpPr>
        <p:spPr>
          <a:xfrm>
            <a:off x="7070401" y="835320"/>
            <a:ext cx="482774" cy="170259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18000" tIns="0" rIns="18000" bIns="0" rtlCol="0">
            <a:spAutoFit/>
          </a:bodyPr>
          <a:lstStyle/>
          <a:p>
            <a:r>
              <a:rPr lang="en-GB" sz="1000" dirty="0" err="1"/>
              <a:t>Nausite</a:t>
            </a:r>
            <a:endParaRPr lang="en-GB" sz="1000" baseline="-250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11AEA4F-E5AA-57BA-F49C-9AFB19C35CE6}"/>
              </a:ext>
            </a:extLst>
          </p:cNvPr>
          <p:cNvSpPr txBox="1"/>
          <p:nvPr/>
        </p:nvSpPr>
        <p:spPr>
          <a:xfrm>
            <a:off x="1272087" y="2431250"/>
            <a:ext cx="3824772" cy="405683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36000" tIns="18000" rIns="36000" bIns="18000" rtlCol="0">
            <a:spAutoFit/>
          </a:bodyPr>
          <a:lstStyle/>
          <a:p>
            <a:r>
              <a:rPr lang="en-US" sz="800" dirty="0"/>
              <a:t>S. C. Hopkins </a:t>
            </a:r>
            <a:r>
              <a:rPr lang="en-US" sz="800" i="1" dirty="0"/>
              <a:t>et al.</a:t>
            </a:r>
            <a:r>
              <a:rPr lang="en-US" sz="800" dirty="0"/>
              <a:t>, Phase Evolution During Heat Treatment of Nb</a:t>
            </a:r>
            <a:r>
              <a:rPr lang="en-US" sz="800" baseline="-25000" dirty="0"/>
              <a:t>3</a:t>
            </a:r>
            <a:r>
              <a:rPr lang="en-US" sz="800" dirty="0"/>
              <a:t>Sn Wires Under Development for the FCC Study, </a:t>
            </a:r>
            <a:br>
              <a:rPr lang="en-US" sz="800" dirty="0"/>
            </a:br>
            <a:r>
              <a:rPr lang="en-US" sz="800" i="1" dirty="0"/>
              <a:t>IEEE Trans. Appl. </a:t>
            </a:r>
            <a:r>
              <a:rPr lang="en-US" sz="800" i="1" dirty="0" err="1"/>
              <a:t>Supercond</a:t>
            </a:r>
            <a:r>
              <a:rPr lang="en-US" sz="800" i="1" dirty="0"/>
              <a:t>.</a:t>
            </a:r>
            <a:r>
              <a:rPr lang="en-US" sz="800" dirty="0"/>
              <a:t> </a:t>
            </a:r>
            <a:r>
              <a:rPr lang="en-US" sz="800" b="1" dirty="0"/>
              <a:t>31</a:t>
            </a:r>
            <a:r>
              <a:rPr lang="en-US" sz="800" dirty="0"/>
              <a:t> (5) 6000706 (2021), </a:t>
            </a:r>
            <a:r>
              <a:rPr lang="en-GB" sz="700" dirty="0">
                <a:solidFill>
                  <a:schemeClr val="bg1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10.1109/TASC.2021.3063675</a:t>
            </a:r>
            <a:endParaRPr lang="en-U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7435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F99E01-8739-EAA1-D293-9101100D4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Advancing Nb</a:t>
            </a:r>
            <a:r>
              <a:rPr lang="en-GB" baseline="-25000" dirty="0"/>
              <a:t>3</a:t>
            </a:r>
            <a:r>
              <a:rPr lang="en-GB" dirty="0"/>
              <a:t>Sn: </a:t>
            </a:r>
            <a:r>
              <a:rPr lang="en-GB" sz="3600" dirty="0"/>
              <a:t>Internal Oxidation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ADA3F9-84C9-1C40-C79F-B5274CA41E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2570262"/>
          </a:xfrm>
        </p:spPr>
        <p:txBody>
          <a:bodyPr>
            <a:normAutofit fontScale="62500" lnSpcReduction="20000"/>
          </a:bodyPr>
          <a:lstStyle/>
          <a:p>
            <a:r>
              <a:rPr lang="en-GB" dirty="0"/>
              <a:t>Flux pinning in conventional Nb</a:t>
            </a:r>
            <a:r>
              <a:rPr lang="en-GB" baseline="-25000" dirty="0"/>
              <a:t>3</a:t>
            </a:r>
            <a:r>
              <a:rPr lang="en-GB" dirty="0"/>
              <a:t>Sn wires is mostly on grain boundaries:</a:t>
            </a:r>
          </a:p>
          <a:p>
            <a:pPr lvl="1"/>
            <a:r>
              <a:rPr lang="en-GB" dirty="0"/>
              <a:t>Enhancing grain boundary pinning </a:t>
            </a:r>
            <a:r>
              <a:rPr lang="en-GB" dirty="0">
                <a:sym typeface="Wingdings" panose="05000000000000000000" pitchFamily="2" charset="2"/>
              </a:rPr>
              <a:t> refining grain size</a:t>
            </a:r>
            <a:br>
              <a:rPr lang="en-GB" dirty="0">
                <a:sym typeface="Wingdings" panose="05000000000000000000" pitchFamily="2" charset="2"/>
              </a:rPr>
            </a:br>
            <a:r>
              <a:rPr lang="en-GB" sz="1500" dirty="0">
                <a:sym typeface="Wingdings" panose="05000000000000000000" pitchFamily="2" charset="2"/>
              </a:rPr>
              <a:t>(compromise with Nb</a:t>
            </a:r>
            <a:r>
              <a:rPr lang="en-GB" sz="1500" baseline="-25000" dirty="0">
                <a:sym typeface="Wingdings" panose="05000000000000000000" pitchFamily="2" charset="2"/>
              </a:rPr>
              <a:t>3</a:t>
            </a:r>
            <a:r>
              <a:rPr lang="en-GB" sz="1500" dirty="0">
                <a:sym typeface="Wingdings" panose="05000000000000000000" pitchFamily="2" charset="2"/>
              </a:rPr>
              <a:t>Sn area, </a:t>
            </a:r>
            <a:r>
              <a:rPr lang="en-GB" sz="1500" i="1" dirty="0">
                <a:sym typeface="Wingdings" panose="05000000000000000000" pitchFamily="2" charset="2"/>
              </a:rPr>
              <a:t>B</a:t>
            </a:r>
            <a:r>
              <a:rPr lang="en-GB" sz="1500" i="1" baseline="-25000" dirty="0">
                <a:sym typeface="Wingdings" panose="05000000000000000000" pitchFamily="2" charset="2"/>
              </a:rPr>
              <a:t>c2</a:t>
            </a:r>
            <a:r>
              <a:rPr lang="en-GB" sz="1500" dirty="0">
                <a:sym typeface="Wingdings" panose="05000000000000000000" pitchFamily="2" charset="2"/>
              </a:rPr>
              <a:t>, heat treatment duration)</a:t>
            </a:r>
            <a:endParaRPr lang="en-GB" dirty="0">
              <a:sym typeface="Wingdings" panose="05000000000000000000" pitchFamily="2" charset="2"/>
            </a:endParaRPr>
          </a:p>
          <a:p>
            <a:pPr lvl="1"/>
            <a:r>
              <a:rPr lang="en-GB" dirty="0"/>
              <a:t>Adding point pinning </a:t>
            </a:r>
            <a:r>
              <a:rPr lang="en-GB" dirty="0">
                <a:sym typeface="Wingdings" panose="05000000000000000000" pitchFamily="2" charset="2"/>
              </a:rPr>
              <a:t> adding or growing precipitates</a:t>
            </a:r>
            <a:br>
              <a:rPr lang="en-GB" dirty="0">
                <a:sym typeface="Wingdings" panose="05000000000000000000" pitchFamily="2" charset="2"/>
              </a:rPr>
            </a:br>
            <a:r>
              <a:rPr lang="en-GB" sz="1500" dirty="0">
                <a:sym typeface="Wingdings" panose="05000000000000000000" pitchFamily="2" charset="2"/>
              </a:rPr>
              <a:t>(strengthening may impede wire drawing)</a:t>
            </a:r>
            <a:endParaRPr lang="en-GB" dirty="0"/>
          </a:p>
          <a:p>
            <a:r>
              <a:rPr lang="en-GB" dirty="0"/>
              <a:t>‘Internal oxidation’ has been proposed by Xu </a:t>
            </a:r>
            <a:r>
              <a:rPr lang="en-GB" i="1" dirty="0"/>
              <a:t>et al.</a:t>
            </a:r>
            <a:r>
              <a:rPr lang="en-GB" dirty="0"/>
              <a:t> (2014) as the solution:</a:t>
            </a:r>
          </a:p>
          <a:p>
            <a:pPr lvl="1"/>
            <a:r>
              <a:rPr lang="en-GB" dirty="0"/>
              <a:t>Add a readily oxidised solute element (Hf or Zr) to the Nb alloy (e.g. Nb-Ta-Hf)</a:t>
            </a:r>
          </a:p>
          <a:p>
            <a:pPr lvl="1"/>
            <a:r>
              <a:rPr lang="en-GB" dirty="0"/>
              <a:t>Embed a source of oxygen (e.g. SnO</a:t>
            </a:r>
            <a:r>
              <a:rPr lang="en-GB" baseline="-25000" dirty="0"/>
              <a:t>2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Precipitates (e.g. HfO</a:t>
            </a:r>
            <a:r>
              <a:rPr lang="en-GB" baseline="-25000" dirty="0"/>
              <a:t>2</a:t>
            </a:r>
            <a:r>
              <a:rPr lang="en-GB" dirty="0"/>
              <a:t>) form only on heat treatment, in Nb</a:t>
            </a:r>
            <a:r>
              <a:rPr lang="en-GB" baseline="-25000" dirty="0"/>
              <a:t>3</a:t>
            </a:r>
            <a:r>
              <a:rPr lang="en-GB" dirty="0"/>
              <a:t>Sn, and:</a:t>
            </a:r>
          </a:p>
          <a:p>
            <a:pPr lvl="2"/>
            <a:r>
              <a:rPr lang="en-GB" dirty="0"/>
              <a:t>Impede Nb</a:t>
            </a:r>
            <a:r>
              <a:rPr lang="en-GB" baseline="-25000" dirty="0"/>
              <a:t>3</a:t>
            </a:r>
            <a:r>
              <a:rPr lang="en-GB" dirty="0"/>
              <a:t>Sn grain growth </a:t>
            </a:r>
            <a:r>
              <a:rPr lang="en-GB" i="1" dirty="0"/>
              <a:t>and/or</a:t>
            </a:r>
          </a:p>
          <a:p>
            <a:pPr lvl="2"/>
            <a:r>
              <a:rPr lang="en-GB" dirty="0"/>
              <a:t>Provide point pinning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8DF14C-CCF7-BC3B-8A6D-38E8C40D01A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/>
              <a:t>3 June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0BF9D3-E735-080B-6444-BB4931940E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BA37BD1-5018-E524-77D5-5E3016585849}"/>
              </a:ext>
            </a:extLst>
          </p:cNvPr>
          <p:cNvSpPr txBox="1"/>
          <p:nvPr/>
        </p:nvSpPr>
        <p:spPr>
          <a:xfrm>
            <a:off x="885024" y="3484736"/>
            <a:ext cx="3124821" cy="15946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36000" tIns="18000" rIns="36000" bIns="18000" rtlCol="0">
            <a:spAutoFit/>
          </a:bodyPr>
          <a:lstStyle/>
          <a:p>
            <a:r>
              <a:rPr lang="en-US" sz="800" dirty="0"/>
              <a:t>X. Xu </a:t>
            </a:r>
            <a:r>
              <a:rPr lang="en-US" sz="800" i="1" dirty="0"/>
              <a:t>et al.</a:t>
            </a:r>
            <a:r>
              <a:rPr lang="en-US" sz="800" dirty="0"/>
              <a:t>, </a:t>
            </a:r>
            <a:r>
              <a:rPr lang="en-US" sz="800" i="1" dirty="0"/>
              <a:t>Appl. Phys. Lett.</a:t>
            </a:r>
            <a:r>
              <a:rPr lang="en-US" sz="800" dirty="0"/>
              <a:t> </a:t>
            </a:r>
            <a:r>
              <a:rPr lang="en-US" sz="800" b="1" dirty="0"/>
              <a:t>104</a:t>
            </a:r>
            <a:r>
              <a:rPr lang="en-US" sz="800" dirty="0"/>
              <a:t> 082602 (2014), </a:t>
            </a:r>
            <a:r>
              <a:rPr lang="en-GB" sz="700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10.1063/1.4866865</a:t>
            </a:r>
            <a:endParaRPr lang="en-U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042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F99E01-8739-EAA1-D293-9101100D41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/>
          <a:lstStyle/>
          <a:p>
            <a:r>
              <a:rPr lang="en-GB" dirty="0"/>
              <a:t>Advancing Nb</a:t>
            </a:r>
            <a:r>
              <a:rPr lang="en-GB" baseline="-25000" dirty="0"/>
              <a:t>3</a:t>
            </a:r>
            <a:r>
              <a:rPr lang="en-GB" dirty="0"/>
              <a:t>Sn: </a:t>
            </a:r>
            <a:r>
              <a:rPr lang="en-GB" sz="3600" dirty="0"/>
              <a:t>Internal Oxidation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ADA3F9-84C9-1C40-C79F-B5274CA41E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731150"/>
          </a:xfrm>
        </p:spPr>
        <p:txBody>
          <a:bodyPr>
            <a:normAutofit fontScale="40000" lnSpcReduction="20000"/>
          </a:bodyPr>
          <a:lstStyle/>
          <a:p>
            <a:r>
              <a:rPr lang="en-GB" dirty="0"/>
              <a:t>Implemented in Hyper Tech Research (Columbus, USA) in collaboration with Ohio State University and Fermilab</a:t>
            </a:r>
          </a:p>
          <a:p>
            <a:pPr lvl="1"/>
            <a:r>
              <a:rPr lang="en-GB" dirty="0"/>
              <a:t>Nb</a:t>
            </a:r>
            <a:r>
              <a:rPr lang="en-GB" baseline="-25000" dirty="0"/>
              <a:t>3</a:t>
            </a:r>
            <a:r>
              <a:rPr lang="en-GB" dirty="0"/>
              <a:t>Sn grain sizes reduced to &lt; 50 nm</a:t>
            </a:r>
          </a:p>
          <a:p>
            <a:pPr lvl="1"/>
            <a:r>
              <a:rPr lang="en-GB" dirty="0"/>
              <a:t>Non-Cu </a:t>
            </a:r>
            <a:r>
              <a:rPr lang="en-GB" i="1" dirty="0" err="1"/>
              <a:t>J</a:t>
            </a:r>
            <a:r>
              <a:rPr lang="en-GB" i="1" baseline="-25000" dirty="0" err="1"/>
              <a:t>c</a:t>
            </a:r>
            <a:r>
              <a:rPr lang="en-GB" dirty="0"/>
              <a:t> exceeds FCC-</a:t>
            </a:r>
            <a:r>
              <a:rPr lang="en-GB" dirty="0" err="1"/>
              <a:t>hh</a:t>
            </a:r>
            <a:r>
              <a:rPr lang="en-GB" dirty="0"/>
              <a:t> target of 1500 A/cm</a:t>
            </a:r>
            <a:r>
              <a:rPr lang="en-GB" baseline="30000" dirty="0"/>
              <a:t>2</a:t>
            </a:r>
            <a:r>
              <a:rPr lang="en-GB" dirty="0"/>
              <a:t> at 4.2 K, 16 T</a:t>
            </a:r>
          </a:p>
          <a:p>
            <a:pPr lvl="1"/>
            <a:r>
              <a:rPr lang="en-GB" dirty="0"/>
              <a:t>Shifts pinning peak towards higher reduced field (</a:t>
            </a:r>
            <a:r>
              <a:rPr lang="en-GB" i="1" dirty="0"/>
              <a:t>B </a:t>
            </a:r>
            <a:r>
              <a:rPr lang="en-GB" dirty="0"/>
              <a:t>/ </a:t>
            </a:r>
            <a:r>
              <a:rPr lang="en-GB" i="1" dirty="0"/>
              <a:t>B</a:t>
            </a:r>
            <a:r>
              <a:rPr lang="en-GB" i="1" baseline="-25000" dirty="0"/>
              <a:t>irr</a:t>
            </a:r>
            <a:r>
              <a:rPr lang="en-GB" dirty="0"/>
              <a:t>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8DF14C-CCF7-BC3B-8A6D-38E8C40D01A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/>
              <a:t>3 June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0BF9D3-E735-080B-6444-BB4931940E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C754145-E1FF-5ABE-271A-8EC3CA3DE9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734936"/>
            <a:ext cx="2315820" cy="1903926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040F41D6-BDF7-163C-6AEB-2C70CDDE912F}"/>
              </a:ext>
            </a:extLst>
          </p:cNvPr>
          <p:cNvGrpSpPr/>
          <p:nvPr/>
        </p:nvGrpSpPr>
        <p:grpSpPr>
          <a:xfrm>
            <a:off x="2846708" y="1734936"/>
            <a:ext cx="2251280" cy="1173175"/>
            <a:chOff x="2768008" y="2659721"/>
            <a:chExt cx="2251280" cy="1173175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5BDC3543-EC30-641D-C629-B417037162E3}"/>
                </a:ext>
              </a:extLst>
            </p:cNvPr>
            <p:cNvGrpSpPr/>
            <p:nvPr/>
          </p:nvGrpSpPr>
          <p:grpSpPr>
            <a:xfrm>
              <a:off x="2768008" y="2659721"/>
              <a:ext cx="2251280" cy="864965"/>
              <a:chOff x="2963048" y="2996206"/>
              <a:chExt cx="2251280" cy="864965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E5EE6941-1754-4F50-A671-05A6C627155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963048" y="2996206"/>
                <a:ext cx="2251280" cy="864965"/>
              </a:xfrm>
              <a:prstGeom prst="rect">
                <a:avLst/>
              </a:prstGeom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EEC9FE6-05A4-3901-4DD9-540129AA5708}"/>
                  </a:ext>
                </a:extLst>
              </p:cNvPr>
              <p:cNvSpPr txBox="1"/>
              <p:nvPr/>
            </p:nvSpPr>
            <p:spPr>
              <a:xfrm>
                <a:off x="3903706" y="2996206"/>
                <a:ext cx="175295" cy="159462"/>
              </a:xfrm>
              <a:prstGeom prst="rect">
                <a:avLst/>
              </a:prstGeom>
              <a:solidFill>
                <a:schemeClr val="dk1">
                  <a:alpha val="5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wrap="none" lIns="36000" tIns="18000" rIns="36000" bIns="18000" rtlCol="0">
                <a:spAutoFit/>
              </a:bodyPr>
              <a:lstStyle/>
              <a:p>
                <a:r>
                  <a:rPr lang="en-GB" sz="800" dirty="0"/>
                  <a:t>Hf</a:t>
                </a:r>
                <a:endParaRPr lang="en-GB" sz="800" baseline="30000" dirty="0"/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BF67A71-2873-C3D5-0F48-EDC3042E5FA4}"/>
                  </a:ext>
                </a:extLst>
              </p:cNvPr>
              <p:cNvSpPr txBox="1"/>
              <p:nvPr/>
            </p:nvSpPr>
            <p:spPr>
              <a:xfrm>
                <a:off x="5045445" y="2996206"/>
                <a:ext cx="168883" cy="159462"/>
              </a:xfrm>
              <a:prstGeom prst="rect">
                <a:avLst/>
              </a:prstGeom>
              <a:solidFill>
                <a:schemeClr val="dk1">
                  <a:alpha val="5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wrap="none" lIns="36000" tIns="18000" rIns="36000" bIns="18000" rtlCol="0">
                <a:spAutoFit/>
              </a:bodyPr>
              <a:lstStyle/>
              <a:p>
                <a:r>
                  <a:rPr lang="en-GB" sz="800" dirty="0"/>
                  <a:t>Zr</a:t>
                </a:r>
                <a:endParaRPr lang="en-GB" sz="800" baseline="30000" dirty="0"/>
              </a:p>
            </p:txBody>
          </p: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13F318D-DDA1-F199-15AA-C8F9E31B662A}"/>
                </a:ext>
              </a:extLst>
            </p:cNvPr>
            <p:cNvSpPr txBox="1"/>
            <p:nvPr/>
          </p:nvSpPr>
          <p:spPr>
            <a:xfrm>
              <a:off x="2768008" y="3550323"/>
              <a:ext cx="2251280" cy="282573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lIns="36000" tIns="18000" rIns="36000" bIns="18000" rtlCol="0">
              <a:spAutoFit/>
            </a:bodyPr>
            <a:lstStyle/>
            <a:p>
              <a:pPr algn="ctr"/>
              <a:r>
                <a:rPr lang="en-GB" sz="800" dirty="0"/>
                <a:t>SEM cross-sections of reacted Hyper Tech Hf- and Zr- alloyed internal oxidation PIT wires</a:t>
              </a:r>
              <a:endParaRPr lang="en-GB" sz="800" baseline="30000" dirty="0"/>
            </a:p>
          </p:txBody>
        </p: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250A4D1D-C0A5-055B-1B5C-83E91BDD4E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4707" y="1734936"/>
            <a:ext cx="2829347" cy="174092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46740E8A-C612-F194-64CF-02719E375EC9}"/>
              </a:ext>
            </a:extLst>
          </p:cNvPr>
          <p:cNvSpPr txBox="1"/>
          <p:nvPr/>
        </p:nvSpPr>
        <p:spPr>
          <a:xfrm>
            <a:off x="457200" y="3674990"/>
            <a:ext cx="2315820" cy="282573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GB" sz="800" dirty="0"/>
              <a:t>Non-Cu </a:t>
            </a:r>
            <a:r>
              <a:rPr lang="en-GB" sz="800" i="1" dirty="0" err="1"/>
              <a:t>J</a:t>
            </a:r>
            <a:r>
              <a:rPr lang="en-GB" sz="800" i="1" baseline="-25000" dirty="0" err="1"/>
              <a:t>c</a:t>
            </a:r>
            <a:r>
              <a:rPr lang="en-GB" sz="800" dirty="0"/>
              <a:t> (4.2 K) of internal oxidised wires compared to HL-LHC wire and FCC target</a:t>
            </a:r>
            <a:endParaRPr lang="en-GB" sz="800" baseline="300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1BE622D-41BF-431F-0DF2-3186CFDDDB04}"/>
              </a:ext>
            </a:extLst>
          </p:cNvPr>
          <p:cNvSpPr txBox="1"/>
          <p:nvPr/>
        </p:nvSpPr>
        <p:spPr>
          <a:xfrm>
            <a:off x="5902275" y="3502898"/>
            <a:ext cx="2781779" cy="15946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36000" tIns="18000" rIns="36000" bIns="18000" rtlCol="0">
            <a:spAutoFit/>
          </a:bodyPr>
          <a:lstStyle/>
          <a:p>
            <a:pPr algn="r"/>
            <a:r>
              <a:rPr lang="en-GB" sz="800" dirty="0"/>
              <a:t>Grain boundary and point pinning contributions in APC wire</a:t>
            </a:r>
            <a:endParaRPr lang="en-GB" sz="800" baseline="30000" dirty="0"/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96C7E293-49CD-A848-DAE2-0C157F1B4F5F}"/>
              </a:ext>
            </a:extLst>
          </p:cNvPr>
          <p:cNvSpPr txBox="1">
            <a:spLocks/>
          </p:cNvSpPr>
          <p:nvPr/>
        </p:nvSpPr>
        <p:spPr>
          <a:xfrm>
            <a:off x="457200" y="4032770"/>
            <a:ext cx="8229600" cy="443226"/>
          </a:xfrm>
          <a:prstGeom prst="rect">
            <a:avLst/>
          </a:prstGeom>
        </p:spPr>
        <p:txBody>
          <a:bodyPr vert="horz">
            <a:normAutofit fontScale="40000" lnSpcReduction="20000"/>
          </a:bodyPr>
          <a:lstStyle>
            <a:lvl1pPr marL="360363" marR="0" indent="-360363" algn="l" defTabSz="914400" rtl="0" eaLnBrk="1" fontAlgn="auto" latinLnBrk="0" hangingPunct="1">
              <a:lnSpc>
                <a:spcPct val="105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Char char="•"/>
              <a:tabLst/>
              <a:defRPr kumimoji="0" lang="en-GB" sz="2800" kern="1200" noProof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000" marR="0" indent="-360000" algn="l" defTabSz="914400" rtl="0" eaLnBrk="1" fontAlgn="auto" latinLnBrk="0" hangingPunct="1">
              <a:lnSpc>
                <a:spcPct val="105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 kumimoji="0" lang="en-GB" sz="2400" kern="1200" noProof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4000" marR="0" indent="-324000" algn="l" defTabSz="914400" rtl="0" eaLnBrk="1" fontAlgn="auto" latinLnBrk="0" hangingPunct="1">
              <a:lnSpc>
                <a:spcPct val="105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5000"/>
              <a:buFont typeface="Arial"/>
              <a:buChar char="•"/>
              <a:tabLst/>
              <a:defRPr kumimoji="0" lang="en-GB" sz="2000" kern="1200" noProof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0000" marR="0" indent="-306000" algn="l" defTabSz="914400" rtl="0" eaLnBrk="1" fontAlgn="auto" latinLnBrk="0" hangingPunct="1">
              <a:lnSpc>
                <a:spcPct val="105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 kumimoji="0" lang="en-GB" sz="1800" kern="1200" noProof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38000" marR="0" indent="-288000" algn="l" defTabSz="914400" rtl="0" eaLnBrk="1" fontAlgn="auto" latinLnBrk="0" hangingPunct="1">
              <a:lnSpc>
                <a:spcPct val="105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100000"/>
              <a:buFont typeface="Arial"/>
              <a:buChar char="•"/>
              <a:tabLst/>
              <a:defRPr kumimoji="0" lang="en-GB" sz="1600" kern="1200" noProof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Very promising, but not yet an industrialised wire technology validated for accelerator magnet applications</a:t>
            </a:r>
          </a:p>
          <a:p>
            <a:pPr lvl="1"/>
            <a:r>
              <a:rPr lang="en-GB" dirty="0"/>
              <a:t>Still to be demonstrated: long length production, degradation on cabling, magnetothermal stability…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8DAD76E-BD1F-CCB8-2286-51130FC5EEEA}"/>
              </a:ext>
            </a:extLst>
          </p:cNvPr>
          <p:cNvSpPr txBox="1"/>
          <p:nvPr/>
        </p:nvSpPr>
        <p:spPr>
          <a:xfrm>
            <a:off x="2846842" y="2936714"/>
            <a:ext cx="2662043" cy="267184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36000" tIns="18000" rIns="36000" bIns="18000" rtlCol="0">
            <a:spAutoFit/>
          </a:bodyPr>
          <a:lstStyle/>
          <a:p>
            <a:r>
              <a:rPr lang="en-US" sz="800" dirty="0"/>
              <a:t>X. Xu </a:t>
            </a:r>
            <a:r>
              <a:rPr lang="en-US" sz="800" i="1" dirty="0"/>
              <a:t>et al.</a:t>
            </a:r>
            <a:r>
              <a:rPr lang="en-US" sz="800" dirty="0"/>
              <a:t>, </a:t>
            </a:r>
            <a:r>
              <a:rPr lang="en-US" sz="800" i="1" dirty="0" err="1"/>
              <a:t>Supercond</a:t>
            </a:r>
            <a:r>
              <a:rPr lang="en-US" sz="800" i="1" dirty="0"/>
              <a:t>. Sci. Technol.</a:t>
            </a:r>
            <a:r>
              <a:rPr lang="en-US" sz="800" dirty="0"/>
              <a:t> </a:t>
            </a:r>
            <a:r>
              <a:rPr lang="en-US" sz="800" b="1" dirty="0"/>
              <a:t>36</a:t>
            </a:r>
            <a:r>
              <a:rPr lang="en-US" sz="800" dirty="0"/>
              <a:t> 035012 (2023), </a:t>
            </a:r>
            <a:br>
              <a:rPr lang="en-US" sz="800" dirty="0"/>
            </a:br>
            <a:r>
              <a:rPr lang="en-GB" sz="700" dirty="0">
                <a:solidFill>
                  <a:schemeClr val="bg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10.1088/1361-6668/ACB17A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A1C92A9-E064-7211-5CF4-BED67D2874E1}"/>
              </a:ext>
            </a:extLst>
          </p:cNvPr>
          <p:cNvSpPr txBox="1"/>
          <p:nvPr/>
        </p:nvSpPr>
        <p:spPr>
          <a:xfrm>
            <a:off x="5230157" y="3689402"/>
            <a:ext cx="3456643" cy="267184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36000" tIns="18000" rIns="36000" bIns="18000" rtlCol="0">
            <a:spAutoFit/>
          </a:bodyPr>
          <a:lstStyle/>
          <a:p>
            <a:r>
              <a:rPr lang="en-US" sz="800" dirty="0"/>
              <a:t>J. Rochester </a:t>
            </a:r>
            <a:r>
              <a:rPr lang="en-US" sz="800" i="1" dirty="0"/>
              <a:t>et al.</a:t>
            </a:r>
            <a:r>
              <a:rPr lang="en-US" sz="800" dirty="0"/>
              <a:t>, </a:t>
            </a:r>
            <a:r>
              <a:rPr lang="en-US" sz="800" i="1" dirty="0"/>
              <a:t>IEEE Trans. Appl. </a:t>
            </a:r>
            <a:r>
              <a:rPr lang="en-US" sz="800" i="1" dirty="0" err="1"/>
              <a:t>Supercond</a:t>
            </a:r>
            <a:r>
              <a:rPr lang="en-US" sz="800" i="1" dirty="0"/>
              <a:t>.</a:t>
            </a:r>
            <a:r>
              <a:rPr lang="en-US" sz="800" dirty="0"/>
              <a:t> </a:t>
            </a:r>
            <a:r>
              <a:rPr lang="en-US" sz="800" b="1" dirty="0"/>
              <a:t>31</a:t>
            </a:r>
            <a:r>
              <a:rPr lang="en-US" sz="800" dirty="0"/>
              <a:t> (5) 8000205 (2021), </a:t>
            </a:r>
            <a:br>
              <a:rPr lang="en-US" sz="800" dirty="0"/>
            </a:br>
            <a:r>
              <a:rPr lang="en-GB" sz="700" dirty="0">
                <a:solidFill>
                  <a:schemeClr val="bg1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10.1109/TASC.2021.3057560</a:t>
            </a:r>
            <a:endParaRPr lang="en-U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3320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31B256-386D-90DD-B7D7-6DF81EE39A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Internal Oxidation: 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2A9E16-64F3-F6C4-79F9-47586F4A41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4"/>
            <a:ext cx="8229600" cy="3974176"/>
          </a:xfrm>
        </p:spPr>
        <p:txBody>
          <a:bodyPr>
            <a:normAutofit fontScale="55000" lnSpcReduction="20000"/>
          </a:bodyPr>
          <a:lstStyle/>
          <a:p>
            <a:r>
              <a:rPr lang="en-GB" dirty="0"/>
              <a:t>Considerable progress with building understanding – e.g. at UNIGE (KE4663):</a:t>
            </a:r>
          </a:p>
          <a:p>
            <a:pPr lvl="1"/>
            <a:r>
              <a:rPr lang="en-GB" dirty="0"/>
              <a:t>Alternative oxygen source configurations have been evaluated</a:t>
            </a:r>
          </a:p>
          <a:p>
            <a:pPr lvl="1"/>
            <a:r>
              <a:rPr lang="en-GB" dirty="0"/>
              <a:t>Established by XANES that HfO</a:t>
            </a:r>
            <a:r>
              <a:rPr lang="en-GB" baseline="-25000" dirty="0"/>
              <a:t>2</a:t>
            </a:r>
            <a:r>
              <a:rPr lang="en-GB" dirty="0"/>
              <a:t> precipitates form at the Nb</a:t>
            </a:r>
            <a:r>
              <a:rPr lang="en-GB" baseline="-25000" dirty="0"/>
              <a:t>3</a:t>
            </a:r>
            <a:r>
              <a:rPr lang="en-GB" dirty="0"/>
              <a:t>Sn growth front</a:t>
            </a:r>
          </a:p>
          <a:p>
            <a:r>
              <a:rPr lang="en-GB" dirty="0"/>
              <a:t>but significant questions remain, e.g.:</a:t>
            </a:r>
          </a:p>
          <a:p>
            <a:pPr lvl="1"/>
            <a:r>
              <a:rPr lang="en-GB" dirty="0"/>
              <a:t>Detailed understanding of oxide decomposition, oxygen transport, and interactions with Cu/Cu-Sn</a:t>
            </a:r>
          </a:p>
          <a:p>
            <a:pPr lvl="1"/>
            <a:r>
              <a:rPr lang="en-GB" dirty="0"/>
              <a:t>Effects of Zr/Hf alloying on Cu-Nb-Sn thermodynamics and diffusion kinetics</a:t>
            </a:r>
          </a:p>
          <a:p>
            <a:pPr lvl="1"/>
            <a:r>
              <a:rPr lang="en-GB" dirty="0"/>
              <a:t>Effects of Nb alloy microstructure on Nb</a:t>
            </a:r>
            <a:r>
              <a:rPr lang="en-GB" baseline="-25000" dirty="0"/>
              <a:t>3</a:t>
            </a:r>
            <a:r>
              <a:rPr lang="en-GB" dirty="0"/>
              <a:t>Sn growth</a:t>
            </a:r>
          </a:p>
          <a:p>
            <a:r>
              <a:rPr lang="en-GB" dirty="0"/>
              <a:t>Addressing fundamental questions is challenging in wire studies:</a:t>
            </a:r>
          </a:p>
          <a:p>
            <a:pPr lvl="1"/>
            <a:r>
              <a:rPr lang="en-GB" dirty="0"/>
              <a:t>Long lag between wire trials</a:t>
            </a:r>
          </a:p>
          <a:p>
            <a:pPr lvl="1"/>
            <a:r>
              <a:rPr lang="en-GB" dirty="0"/>
              <a:t>Complex geometry</a:t>
            </a:r>
          </a:p>
          <a:p>
            <a:pPr lvl="1"/>
            <a:r>
              <a:rPr lang="en-GB" dirty="0"/>
              <a:t>All processes coupled – e.g. Cu-Sn phase transformations, Nb</a:t>
            </a:r>
            <a:r>
              <a:rPr lang="en-GB" baseline="-25000" dirty="0"/>
              <a:t>3</a:t>
            </a:r>
            <a:r>
              <a:rPr lang="en-GB" dirty="0"/>
              <a:t>Sn growth, oxygen transport</a:t>
            </a:r>
          </a:p>
          <a:p>
            <a:r>
              <a:rPr lang="en-GB" dirty="0"/>
              <a:t>Key motivation for new TUBAF collaboration:</a:t>
            </a:r>
          </a:p>
          <a:p>
            <a:pPr lvl="1"/>
            <a:r>
              <a:rPr lang="en-GB" dirty="0"/>
              <a:t>Use diffusion couples to </a:t>
            </a:r>
            <a:r>
              <a:rPr lang="en-GB" b="1" dirty="0"/>
              <a:t>decouple</a:t>
            </a:r>
            <a:r>
              <a:rPr lang="en-GB" dirty="0"/>
              <a:t> processes and better understand their mechanisms</a:t>
            </a:r>
            <a:br>
              <a:rPr lang="en-GB" dirty="0"/>
            </a:br>
            <a:r>
              <a:rPr lang="en-GB" sz="1600" dirty="0"/>
              <a:t>(SnO</a:t>
            </a:r>
            <a:r>
              <a:rPr lang="en-GB" sz="1600" baseline="-25000" dirty="0"/>
              <a:t>2</a:t>
            </a:r>
            <a:r>
              <a:rPr lang="en-GB" sz="1600" dirty="0"/>
              <a:t> decomposition, O transport, HfO</a:t>
            </a:r>
            <a:r>
              <a:rPr lang="en-GB" sz="1600" baseline="-25000" dirty="0"/>
              <a:t>2</a:t>
            </a:r>
            <a:r>
              <a:rPr lang="en-GB" sz="1600" dirty="0"/>
              <a:t> precipitation, influence of Hf/Ta/O on Cu-Nb-Sn, Nb</a:t>
            </a:r>
            <a:r>
              <a:rPr lang="en-GB" sz="1600" baseline="-25000" dirty="0"/>
              <a:t>3</a:t>
            </a:r>
            <a:r>
              <a:rPr lang="en-GB" sz="1600" dirty="0"/>
              <a:t>Sn formation and grain coarsening)</a:t>
            </a:r>
            <a:endParaRPr lang="en-GB" dirty="0"/>
          </a:p>
          <a:p>
            <a:pPr lvl="1"/>
            <a:r>
              <a:rPr lang="en-GB" dirty="0"/>
              <a:t>Analyse wire samples to identify relevant model systems and validate applicability of conclusions</a:t>
            </a:r>
          </a:p>
          <a:p>
            <a:r>
              <a:rPr lang="en-GB" dirty="0"/>
              <a:t>3-year collaboration (KE5963) signed in March 2024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618148-8E4D-86EF-0B69-ADB5496F298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/>
              <a:t>3 June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49383F-2D2F-19EF-551C-069736B436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29231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064052-E943-7F84-8596-47EB0B205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/>
          <a:lstStyle/>
          <a:p>
            <a:r>
              <a:rPr lang="en-GB" dirty="0"/>
              <a:t>Methods: Lessons Learnt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300F1B-7BCC-3290-C8B8-8590F8551A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994205"/>
            <a:ext cx="5877763" cy="3406345"/>
          </a:xfrm>
        </p:spPr>
        <p:txBody>
          <a:bodyPr>
            <a:normAutofit fontScale="55000" lnSpcReduction="20000"/>
          </a:bodyPr>
          <a:lstStyle/>
          <a:p>
            <a:r>
              <a:rPr lang="en-GB" dirty="0"/>
              <a:t>Diffusion couple design</a:t>
            </a:r>
          </a:p>
          <a:p>
            <a:pPr lvl="1"/>
            <a:r>
              <a:rPr lang="en-GB" dirty="0"/>
              <a:t>Sn </a:t>
            </a:r>
            <a:r>
              <a:rPr lang="en-GB" dirty="0" err="1"/>
              <a:t>dewetting</a:t>
            </a:r>
            <a:r>
              <a:rPr lang="en-GB" dirty="0"/>
              <a:t>: use </a:t>
            </a:r>
            <a:r>
              <a:rPr lang="en-GB" dirty="0">
                <a:sym typeface="Wingdings" panose="05000000000000000000" pitchFamily="2" charset="2"/>
              </a:rPr>
              <a:t>higher-melting Cu-Sn alloys and structured films</a:t>
            </a:r>
            <a:endParaRPr lang="en-GB" dirty="0"/>
          </a:p>
          <a:p>
            <a:pPr lvl="1"/>
            <a:r>
              <a:rPr lang="en-GB" dirty="0"/>
              <a:t>Tune thicknesses and compositions to achieve representative Hf and O atomic fractions</a:t>
            </a:r>
          </a:p>
          <a:p>
            <a:r>
              <a:rPr lang="en-GB" dirty="0"/>
              <a:t>Purity</a:t>
            </a:r>
          </a:p>
          <a:p>
            <a:pPr lvl="1"/>
            <a:r>
              <a:rPr lang="en-GB" dirty="0"/>
              <a:t>Characterisation of substrate materials and purity control during deposition to avoid the influence of other oxygen sources</a:t>
            </a:r>
          </a:p>
          <a:p>
            <a:pPr lvl="2"/>
            <a:r>
              <a:rPr lang="en-GB" dirty="0"/>
              <a:t>cf. wire studies with Hf alloying and without an oxygen source in which HfO</a:t>
            </a:r>
            <a:r>
              <a:rPr lang="en-GB" baseline="-25000" dirty="0"/>
              <a:t>2</a:t>
            </a:r>
            <a:r>
              <a:rPr lang="en-GB" dirty="0"/>
              <a:t> precipitates were found</a:t>
            </a:r>
          </a:p>
          <a:p>
            <a:pPr lvl="2"/>
            <a:endParaRPr lang="en-GB" dirty="0"/>
          </a:p>
          <a:p>
            <a:r>
              <a:rPr lang="en-GB" dirty="0"/>
              <a:t>Superconducting characterisation of diffusion couple samples to close the loop with wire samples</a:t>
            </a:r>
          </a:p>
          <a:p>
            <a:pPr lvl="1"/>
            <a:r>
              <a:rPr lang="en-GB" dirty="0"/>
              <a:t>Prepare some samples in a form suitable for VSM at CERN</a:t>
            </a:r>
          </a:p>
          <a:p>
            <a:r>
              <a:rPr lang="en-GB" dirty="0"/>
              <a:t>Grain size determination of very fine-grained regions challenging: multiple methods needed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634CDF-3750-41C0-9598-E3F6712F952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/>
              <a:t>3 June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52FF70-A914-C520-163E-9B1A43CB00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FD069F4-2807-A186-DB3E-BABFD1293F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4963" y="994205"/>
            <a:ext cx="2349091" cy="188310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5F564E1-A9AB-C430-BF18-27A6115F0FA0}"/>
              </a:ext>
            </a:extLst>
          </p:cNvPr>
          <p:cNvSpPr txBox="1"/>
          <p:nvPr/>
        </p:nvSpPr>
        <p:spPr>
          <a:xfrm>
            <a:off x="6645206" y="2911330"/>
            <a:ext cx="1728606" cy="190240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36000" tIns="18000" rIns="36000" bIns="18000" rtlCol="0">
            <a:spAutoFit/>
          </a:bodyPr>
          <a:lstStyle/>
          <a:p>
            <a:pPr algn="ctr"/>
            <a:r>
              <a:rPr lang="en-GB" sz="1000" dirty="0" err="1"/>
              <a:t>Dewetting</a:t>
            </a:r>
            <a:r>
              <a:rPr lang="en-GB" sz="1000" dirty="0"/>
              <a:t> of Sn plated on Nb</a:t>
            </a:r>
            <a:endParaRPr lang="en-GB" sz="1000" baseline="30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E965241-20F3-2557-3759-2F476E0EE042}"/>
              </a:ext>
            </a:extLst>
          </p:cNvPr>
          <p:cNvSpPr txBox="1"/>
          <p:nvPr/>
        </p:nvSpPr>
        <p:spPr>
          <a:xfrm>
            <a:off x="1583800" y="2778837"/>
            <a:ext cx="3376493" cy="15946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36000" tIns="18000" rIns="36000" bIns="18000" rtlCol="0">
            <a:spAutoFit/>
          </a:bodyPr>
          <a:lstStyle/>
          <a:p>
            <a:r>
              <a:rPr lang="en-US" sz="800" dirty="0"/>
              <a:t>C. Tarantini </a:t>
            </a:r>
            <a:r>
              <a:rPr lang="en-US" sz="800" i="1" dirty="0"/>
              <a:t>et al.</a:t>
            </a:r>
            <a:r>
              <a:rPr lang="en-US" sz="800" dirty="0"/>
              <a:t>, </a:t>
            </a:r>
            <a:r>
              <a:rPr lang="en-US" sz="800" i="1" dirty="0"/>
              <a:t>Sci. Rep.</a:t>
            </a:r>
            <a:r>
              <a:rPr lang="en-US" sz="800" dirty="0"/>
              <a:t> </a:t>
            </a:r>
            <a:r>
              <a:rPr lang="en-US" sz="800" b="1" dirty="0"/>
              <a:t>11</a:t>
            </a:r>
            <a:r>
              <a:rPr lang="en-US" sz="800" dirty="0"/>
              <a:t> 17845 (2021), </a:t>
            </a:r>
            <a:r>
              <a:rPr lang="en-GB" sz="7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10.1038/s41598-021-97353-w</a:t>
            </a:r>
            <a:endParaRPr lang="en-U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9804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AB37E3-6266-DBF2-538A-F36EAE8147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Nb</a:t>
            </a:r>
            <a:r>
              <a:rPr lang="en-US" baseline="-25000" dirty="0"/>
              <a:t>3</a:t>
            </a:r>
            <a:r>
              <a:rPr lang="en-US" dirty="0"/>
              <a:t>Sn SRF Cavities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D22CF3-9FDB-B813-66E1-7FE821D7D1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4562475" cy="3203145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Cavities: transfer energy from an EM wave to the beam</a:t>
            </a:r>
          </a:p>
          <a:p>
            <a:r>
              <a:rPr lang="en-GB" dirty="0"/>
              <a:t>Current technology at CERN: Nb/Cu (LHC, HIE-ISOLDE)</a:t>
            </a:r>
          </a:p>
          <a:p>
            <a:r>
              <a:rPr lang="en-GB" dirty="0"/>
              <a:t>Objective: decrease by 10× the surface resistance at 4.5 K</a:t>
            </a:r>
            <a:br>
              <a:rPr lang="en-GB" dirty="0"/>
            </a:br>
            <a:endParaRPr lang="en-GB" dirty="0"/>
          </a:p>
          <a:p>
            <a:r>
              <a:rPr lang="en-GB" dirty="0"/>
              <a:t>Proposal: Replace Nb by Nb</a:t>
            </a:r>
            <a:r>
              <a:rPr lang="en-GB" baseline="-25000" dirty="0"/>
              <a:t>3</a:t>
            </a:r>
            <a:r>
              <a:rPr lang="en-GB" dirty="0"/>
              <a:t>Sn</a:t>
            </a:r>
          </a:p>
          <a:p>
            <a:r>
              <a:rPr lang="en-GB" dirty="0"/>
              <a:t>Material validated on bulk Nb cavities (expensive, high flux sensitivity)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54A138-F8A3-E030-2FF1-10F92E4736B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/>
              <a:t>3 June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F1405B-2E69-FCA3-1260-1129D5A526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3B1E92D-A3CF-7CA5-C709-C8F8110EC75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831" b="6970"/>
          <a:stretch/>
        </p:blipFill>
        <p:spPr>
          <a:xfrm>
            <a:off x="5386433" y="2466679"/>
            <a:ext cx="2528764" cy="18816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4358EB3-7106-5F9D-55E4-93E0E76DA4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2973" y="1000237"/>
            <a:ext cx="1802381" cy="1352690"/>
          </a:xfrm>
          <a:prstGeom prst="rect">
            <a:avLst/>
          </a:prstGeom>
        </p:spPr>
      </p:pic>
      <p:pic>
        <p:nvPicPr>
          <p:cNvPr id="8" name="Picture 2" descr="Accelerating: Radiofrequency cavities | CERN">
            <a:extLst>
              <a:ext uri="{FF2B5EF4-FFF2-40B4-BE49-F238E27FC236}">
                <a16:creationId xmlns:a16="http://schemas.microsoft.com/office/drawing/2014/main" id="{0D854C0A-C112-9BA7-3176-6E3D70E187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0815" y="994205"/>
            <a:ext cx="2035985" cy="1358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50821F6-C80D-601C-7779-6827A89577AA}"/>
              </a:ext>
            </a:extLst>
          </p:cNvPr>
          <p:cNvSpPr txBox="1"/>
          <p:nvPr/>
        </p:nvSpPr>
        <p:spPr>
          <a:xfrm>
            <a:off x="916737" y="2725229"/>
            <a:ext cx="2255993" cy="15946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36000" tIns="18000" rIns="36000" bIns="18000" rtlCol="0">
            <a:spAutoFit/>
          </a:bodyPr>
          <a:lstStyle/>
          <a:p>
            <a:r>
              <a:rPr lang="en-US" sz="800" dirty="0"/>
              <a:t>FCC mid-term report, </a:t>
            </a:r>
            <a:r>
              <a:rPr lang="en-US" sz="700" dirty="0">
                <a:solidFill>
                  <a:schemeClr val="bg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cds.cern.ch/record/2887249/</a:t>
            </a:r>
            <a:endParaRPr lang="en-U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3294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6847F3-DA7A-8B40-C469-2B2AB121A5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Nb</a:t>
            </a:r>
            <a:r>
              <a:rPr lang="en-GB" baseline="-25000" dirty="0"/>
              <a:t>3</a:t>
            </a:r>
            <a:r>
              <a:rPr lang="en-GB" dirty="0"/>
              <a:t>Sn SRF Cavities: A Comparison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AE0140-4197-E8D8-434D-575356C884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1376910"/>
          </a:xfrm>
        </p:spPr>
        <p:txBody>
          <a:bodyPr>
            <a:normAutofit fontScale="40000" lnSpcReduction="20000"/>
          </a:bodyPr>
          <a:lstStyle/>
          <a:p>
            <a:r>
              <a:rPr lang="en-GB" dirty="0"/>
              <a:t>Targets: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High </a:t>
            </a:r>
            <a:r>
              <a:rPr lang="en-GB" i="1" dirty="0" err="1">
                <a:sym typeface="Wingdings" panose="05000000000000000000" pitchFamily="2" charset="2"/>
              </a:rPr>
              <a:t>E</a:t>
            </a:r>
            <a:r>
              <a:rPr lang="en-GB" i="1" baseline="-25000" dirty="0" err="1">
                <a:sym typeface="Wingdings" panose="05000000000000000000" pitchFamily="2" charset="2"/>
              </a:rPr>
              <a:t>acc</a:t>
            </a:r>
            <a:r>
              <a:rPr lang="en-GB" dirty="0">
                <a:sym typeface="Wingdings" panose="05000000000000000000" pitchFamily="2" charset="2"/>
              </a:rPr>
              <a:t>  high peak field</a:t>
            </a:r>
          </a:p>
          <a:p>
            <a:pPr lvl="1"/>
            <a:r>
              <a:rPr lang="en-GB" dirty="0"/>
              <a:t>High quality factor </a:t>
            </a:r>
            <a:r>
              <a:rPr lang="en-GB" dirty="0">
                <a:sym typeface="Wingdings" panose="05000000000000000000" pitchFamily="2" charset="2"/>
              </a:rPr>
              <a:t> low surface resistance (~0.4 n</a:t>
            </a:r>
            <a:r>
              <a:rPr lang="el-GR" dirty="0">
                <a:sym typeface="Wingdings" panose="05000000000000000000" pitchFamily="2" charset="2"/>
              </a:rPr>
              <a:t>Ω</a:t>
            </a:r>
            <a:r>
              <a:rPr lang="en-GB" dirty="0">
                <a:sym typeface="Wingdings" panose="05000000000000000000" pitchFamily="2" charset="2"/>
              </a:rPr>
              <a:t>), high </a:t>
            </a:r>
            <a:r>
              <a:rPr lang="en-GB" i="1" dirty="0">
                <a:sym typeface="Wingdings" panose="05000000000000000000" pitchFamily="2" charset="2"/>
              </a:rPr>
              <a:t>T</a:t>
            </a:r>
            <a:r>
              <a:rPr lang="en-GB" i="1" baseline="-25000" dirty="0">
                <a:sym typeface="Wingdings" panose="05000000000000000000" pitchFamily="2" charset="2"/>
              </a:rPr>
              <a:t>c</a:t>
            </a:r>
            <a:r>
              <a:rPr lang="en-GB" dirty="0">
                <a:sym typeface="Wingdings" panose="05000000000000000000" pitchFamily="2" charset="2"/>
              </a:rPr>
              <a:t> (~18.3 K)</a:t>
            </a:r>
            <a:endParaRPr lang="en-GB" i="1" baseline="-25000" dirty="0">
              <a:sym typeface="Wingdings" panose="05000000000000000000" pitchFamily="2" charset="2"/>
            </a:endParaRPr>
          </a:p>
          <a:p>
            <a:r>
              <a:rPr lang="en-GB" dirty="0">
                <a:sym typeface="Wingdings" panose="05000000000000000000" pitchFamily="2" charset="2"/>
              </a:rPr>
              <a:t>Compared to wires: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Many of the same parameters are influential, but the desired condition is different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Operation in full </a:t>
            </a:r>
            <a:r>
              <a:rPr lang="en-GB" b="1" dirty="0">
                <a:sym typeface="Wingdings" panose="05000000000000000000" pitchFamily="2" charset="2"/>
              </a:rPr>
              <a:t>Meissner state </a:t>
            </a:r>
            <a:r>
              <a:rPr lang="en-GB" dirty="0">
                <a:sym typeface="Wingdings" panose="05000000000000000000" pitchFamily="2" charset="2"/>
              </a:rPr>
              <a:t>– flux penetration to be avoided at all costs!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Detailed knowledge and control required of phase diagram, interdiffusion, purity/alloying, microstructure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Temperature budget: Max 800 °C (cavity material integrity/flange brazing)</a:t>
            </a:r>
          </a:p>
          <a:p>
            <a:pPr lvl="1"/>
            <a:endParaRPr lang="en-GB" dirty="0">
              <a:sym typeface="Wingdings" panose="05000000000000000000" pitchFamily="2" charset="2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B14146-D512-0CB6-FBF4-0FCA1F237AB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/>
              <a:t>3 June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1E4383-5CA1-8317-EF9C-02F7934BE6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6898C5B-54A5-3F96-4080-BCB748004F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7522080"/>
              </p:ext>
            </p:extLst>
          </p:nvPr>
        </p:nvGraphicFramePr>
        <p:xfrm>
          <a:off x="457200" y="2371115"/>
          <a:ext cx="8138160" cy="19507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744980">
                  <a:extLst>
                    <a:ext uri="{9D8B030D-6E8A-4147-A177-3AD203B41FA5}">
                      <a16:colId xmlns:a16="http://schemas.microsoft.com/office/drawing/2014/main" val="897906844"/>
                    </a:ext>
                  </a:extLst>
                </a:gridCol>
                <a:gridCol w="3200400">
                  <a:extLst>
                    <a:ext uri="{9D8B030D-6E8A-4147-A177-3AD203B41FA5}">
                      <a16:colId xmlns:a16="http://schemas.microsoft.com/office/drawing/2014/main" val="160540984"/>
                    </a:ext>
                  </a:extLst>
                </a:gridCol>
                <a:gridCol w="3192780">
                  <a:extLst>
                    <a:ext uri="{9D8B030D-6E8A-4147-A177-3AD203B41FA5}">
                      <a16:colId xmlns:a16="http://schemas.microsoft.com/office/drawing/2014/main" val="2197867956"/>
                    </a:ext>
                  </a:extLst>
                </a:gridCol>
              </a:tblGrid>
              <a:tr h="228239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Wire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Cavity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1534169"/>
                  </a:ext>
                </a:extLst>
              </a:tr>
              <a:tr h="205415">
                <a:tc>
                  <a:txBody>
                    <a:bodyPr/>
                    <a:lstStyle/>
                    <a:p>
                      <a:r>
                        <a:rPr lang="en-GB" sz="1200" b="1" dirty="0"/>
                        <a:t>Key Aim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Maximise flux pinning, optimise </a:t>
                      </a:r>
                      <a:r>
                        <a:rPr lang="en-GB" sz="1200" b="1" i="1" dirty="0" err="1"/>
                        <a:t>F</a:t>
                      </a:r>
                      <a:r>
                        <a:rPr lang="en-GB" sz="1200" b="1" i="1" baseline="-25000" dirty="0" err="1"/>
                        <a:t>p</a:t>
                      </a:r>
                      <a:r>
                        <a:rPr lang="en-GB" sz="1200" b="1" dirty="0"/>
                        <a:t>(</a:t>
                      </a:r>
                      <a:r>
                        <a:rPr lang="en-GB" sz="1200" b="1" i="1" dirty="0"/>
                        <a:t>B</a:t>
                      </a:r>
                      <a:r>
                        <a:rPr lang="en-GB" sz="1200" b="1" dirty="0"/>
                        <a:t>)</a:t>
                      </a:r>
                      <a:endParaRPr lang="en-GB" sz="1200" b="1" i="0" baseline="0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rgbClr val="CBD1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/>
                        <a:t>Minimise resistance, avoid defects</a:t>
                      </a:r>
                      <a:endParaRPr lang="en-GB" sz="1200" b="1" i="0" baseline="0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rgbClr val="CBD1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957671"/>
                  </a:ext>
                </a:extLst>
              </a:tr>
              <a:tr h="205415">
                <a:tc>
                  <a:txBody>
                    <a:bodyPr/>
                    <a:lstStyle/>
                    <a:p>
                      <a:r>
                        <a:rPr lang="en-GB" sz="1200" dirty="0"/>
                        <a:t>Defects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chemeClr val="accent1"/>
                          </a:solidFill>
                        </a:rPr>
                        <a:t>Point pinning increases </a:t>
                      </a:r>
                      <a:r>
                        <a:rPr lang="en-GB" sz="1200" i="1" dirty="0" err="1">
                          <a:solidFill>
                            <a:schemeClr val="accent1"/>
                          </a:solidFill>
                          <a:sym typeface="Wingdings" panose="05000000000000000000" pitchFamily="2" charset="2"/>
                        </a:rPr>
                        <a:t>J</a:t>
                      </a:r>
                      <a:r>
                        <a:rPr lang="en-GB" sz="1200" i="1" baseline="-25000" dirty="0" err="1">
                          <a:solidFill>
                            <a:schemeClr val="accent1"/>
                          </a:solidFill>
                          <a:sym typeface="Wingdings" panose="05000000000000000000" pitchFamily="2" charset="2"/>
                        </a:rPr>
                        <a:t>c</a:t>
                      </a:r>
                      <a:r>
                        <a:rPr lang="en-GB" sz="1200" i="1" baseline="-25000" dirty="0">
                          <a:solidFill>
                            <a:schemeClr val="accent1"/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GB" sz="1200" i="0" baseline="0" dirty="0">
                          <a:solidFill>
                            <a:schemeClr val="accent1"/>
                          </a:solidFill>
                          <a:sym typeface="Wingdings" panose="05000000000000000000" pitchFamily="2" charset="2"/>
                        </a:rPr>
                        <a:t>at high field</a:t>
                      </a:r>
                      <a:endParaRPr lang="en-GB" sz="1200" i="0" baseline="0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chemeClr val="accent1"/>
                          </a:solidFill>
                        </a:rPr>
                        <a:t>Increase residual resistance</a:t>
                      </a:r>
                    </a:p>
                  </a:txBody>
                  <a:tcP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2350809"/>
                  </a:ext>
                </a:extLst>
              </a:tr>
              <a:tr h="205415">
                <a:tc>
                  <a:txBody>
                    <a:bodyPr/>
                    <a:lstStyle/>
                    <a:p>
                      <a:r>
                        <a:rPr lang="en-GB" sz="1200" dirty="0"/>
                        <a:t>Refined microstructure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chemeClr val="accent1"/>
                          </a:solidFill>
                        </a:rPr>
                        <a:t>Fine grains (&lt;100 nm) increase </a:t>
                      </a:r>
                      <a:r>
                        <a:rPr lang="en-GB" sz="1200" i="1" dirty="0" err="1">
                          <a:solidFill>
                            <a:schemeClr val="accent1"/>
                          </a:solidFill>
                        </a:rPr>
                        <a:t>F</a:t>
                      </a:r>
                      <a:r>
                        <a:rPr lang="en-GB" sz="1200" i="1" baseline="-25000" dirty="0" err="1">
                          <a:solidFill>
                            <a:schemeClr val="accent1"/>
                          </a:solidFill>
                        </a:rPr>
                        <a:t>p</a:t>
                      </a:r>
                      <a:r>
                        <a:rPr lang="en-GB" sz="1200" dirty="0">
                          <a:solidFill>
                            <a:schemeClr val="accent1"/>
                          </a:solidFill>
                        </a:rPr>
                        <a:t> </a:t>
                      </a:r>
                      <a:r>
                        <a:rPr lang="en-GB" sz="1200" dirty="0">
                          <a:solidFill>
                            <a:schemeClr val="accent1"/>
                          </a:solidFill>
                          <a:sym typeface="Wingdings" panose="05000000000000000000" pitchFamily="2" charset="2"/>
                        </a:rPr>
                        <a:t>and </a:t>
                      </a:r>
                      <a:r>
                        <a:rPr lang="en-GB" sz="1200" i="1" dirty="0" err="1">
                          <a:solidFill>
                            <a:schemeClr val="accent1"/>
                          </a:solidFill>
                          <a:sym typeface="Wingdings" panose="05000000000000000000" pitchFamily="2" charset="2"/>
                        </a:rPr>
                        <a:t>J</a:t>
                      </a:r>
                      <a:r>
                        <a:rPr lang="en-GB" sz="1200" i="1" baseline="-25000" dirty="0" err="1">
                          <a:solidFill>
                            <a:schemeClr val="accent1"/>
                          </a:solidFill>
                          <a:sym typeface="Wingdings" panose="05000000000000000000" pitchFamily="2" charset="2"/>
                        </a:rPr>
                        <a:t>c</a:t>
                      </a:r>
                      <a:endParaRPr lang="en-GB" sz="1200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chemeClr val="accent5"/>
                          </a:solidFill>
                        </a:rPr>
                        <a:t>Typically ~1 µm (</a:t>
                      </a:r>
                      <a:r>
                        <a:rPr lang="en-GB" sz="1200" dirty="0" err="1">
                          <a:solidFill>
                            <a:schemeClr val="accent5"/>
                          </a:solidFill>
                        </a:rPr>
                        <a:t>gb</a:t>
                      </a:r>
                      <a:r>
                        <a:rPr lang="en-GB" sz="1200" dirty="0">
                          <a:solidFill>
                            <a:schemeClr val="accent5"/>
                          </a:solidFill>
                        </a:rPr>
                        <a:t> losses possible)</a:t>
                      </a:r>
                    </a:p>
                  </a:txBody>
                  <a:tcPr>
                    <a:solidFill>
                      <a:srgbClr val="E8D4D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7828066"/>
                  </a:ext>
                </a:extLst>
              </a:tr>
              <a:tr h="205415">
                <a:tc>
                  <a:txBody>
                    <a:bodyPr/>
                    <a:lstStyle/>
                    <a:p>
                      <a:r>
                        <a:rPr lang="en-GB" sz="1200" dirty="0"/>
                        <a:t>Alloying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chemeClr val="accent1"/>
                          </a:solidFill>
                        </a:rPr>
                        <a:t>Ti/Ta increase </a:t>
                      </a:r>
                      <a:r>
                        <a:rPr lang="en-GB" sz="1200" i="1" dirty="0">
                          <a:solidFill>
                            <a:schemeClr val="accent1"/>
                          </a:solidFill>
                        </a:rPr>
                        <a:t>B</a:t>
                      </a:r>
                      <a:r>
                        <a:rPr lang="en-GB" sz="1200" i="1" baseline="-25000" dirty="0">
                          <a:solidFill>
                            <a:schemeClr val="accent1"/>
                          </a:solidFill>
                        </a:rPr>
                        <a:t>c2</a:t>
                      </a:r>
                      <a:r>
                        <a:rPr lang="en-GB" sz="1200" dirty="0">
                          <a:solidFill>
                            <a:schemeClr val="accent1"/>
                          </a:solidFill>
                        </a:rPr>
                        <a:t> </a:t>
                      </a:r>
                      <a:r>
                        <a:rPr lang="en-GB" sz="1200" dirty="0">
                          <a:solidFill>
                            <a:schemeClr val="accent1"/>
                          </a:solidFill>
                          <a:sym typeface="Wingdings" panose="05000000000000000000" pitchFamily="2" charset="2"/>
                        </a:rPr>
                        <a:t> increase </a:t>
                      </a:r>
                      <a:r>
                        <a:rPr lang="en-GB" sz="1200" i="1" dirty="0" err="1">
                          <a:solidFill>
                            <a:schemeClr val="accent1"/>
                          </a:solidFill>
                          <a:sym typeface="Wingdings" panose="05000000000000000000" pitchFamily="2" charset="2"/>
                        </a:rPr>
                        <a:t>J</a:t>
                      </a:r>
                      <a:r>
                        <a:rPr lang="en-GB" sz="1200" i="1" baseline="-25000" dirty="0" err="1">
                          <a:solidFill>
                            <a:schemeClr val="accent1"/>
                          </a:solidFill>
                          <a:sym typeface="Wingdings" panose="05000000000000000000" pitchFamily="2" charset="2"/>
                        </a:rPr>
                        <a:t>c</a:t>
                      </a:r>
                      <a:r>
                        <a:rPr lang="en-GB" sz="1200" dirty="0">
                          <a:solidFill>
                            <a:schemeClr val="accent1"/>
                          </a:solidFill>
                          <a:sym typeface="Wingdings" panose="05000000000000000000" pitchFamily="2" charset="2"/>
                        </a:rPr>
                        <a:t> at high field</a:t>
                      </a:r>
                      <a:endParaRPr lang="en-GB" sz="1200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accent1"/>
                          </a:solidFill>
                        </a:rPr>
                        <a:t>Increase residual resistance</a:t>
                      </a:r>
                    </a:p>
                  </a:txBody>
                  <a:tcP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4423127"/>
                  </a:ext>
                </a:extLst>
              </a:tr>
              <a:tr h="205415">
                <a:tc>
                  <a:txBody>
                    <a:bodyPr/>
                    <a:lstStyle/>
                    <a:p>
                      <a:r>
                        <a:rPr lang="en-GB" sz="1200" dirty="0"/>
                        <a:t>Presence of Cu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chemeClr val="accent1"/>
                          </a:solidFill>
                        </a:rPr>
                        <a:t>Favours Nb</a:t>
                      </a:r>
                      <a:r>
                        <a:rPr lang="en-GB" sz="1200" baseline="-25000" dirty="0">
                          <a:solidFill>
                            <a:schemeClr val="accent1"/>
                          </a:solidFill>
                        </a:rPr>
                        <a:t>3</a:t>
                      </a:r>
                      <a:r>
                        <a:rPr lang="en-GB" sz="1200" dirty="0">
                          <a:solidFill>
                            <a:schemeClr val="accent1"/>
                          </a:solidFill>
                        </a:rPr>
                        <a:t>Sn growth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chemeClr val="accent1"/>
                          </a:solidFill>
                        </a:rPr>
                        <a:t>Surface Cu contamination</a:t>
                      </a:r>
                    </a:p>
                  </a:txBody>
                  <a:tcP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6019065"/>
                  </a:ext>
                </a:extLst>
              </a:tr>
              <a:tr h="205415">
                <a:tc>
                  <a:txBody>
                    <a:bodyPr/>
                    <a:lstStyle/>
                    <a:p>
                      <a:r>
                        <a:rPr lang="en-GB" sz="1200" dirty="0"/>
                        <a:t>Stoichiometry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accent1"/>
                          </a:solidFill>
                        </a:rPr>
                        <a:t>Optimise </a:t>
                      </a:r>
                      <a:r>
                        <a:rPr lang="en-GB" sz="1200" i="1" dirty="0">
                          <a:solidFill>
                            <a:schemeClr val="accent1"/>
                          </a:solidFill>
                        </a:rPr>
                        <a:t>T</a:t>
                      </a:r>
                      <a:r>
                        <a:rPr lang="en-GB" sz="1200" i="1" baseline="-25000" dirty="0">
                          <a:solidFill>
                            <a:schemeClr val="accent1"/>
                          </a:solidFill>
                        </a:rPr>
                        <a:t>c</a:t>
                      </a:r>
                      <a:r>
                        <a:rPr lang="en-GB" sz="1200" dirty="0">
                          <a:solidFill>
                            <a:schemeClr val="accent1"/>
                          </a:solidFill>
                        </a:rPr>
                        <a:t> and </a:t>
                      </a:r>
                      <a:r>
                        <a:rPr lang="en-GB" sz="1200" i="1" dirty="0">
                          <a:solidFill>
                            <a:schemeClr val="accent1"/>
                          </a:solidFill>
                        </a:rPr>
                        <a:t>B</a:t>
                      </a:r>
                      <a:r>
                        <a:rPr lang="en-GB" sz="1200" i="1" baseline="-25000" dirty="0">
                          <a:solidFill>
                            <a:schemeClr val="accent1"/>
                          </a:solidFill>
                        </a:rPr>
                        <a:t>c2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chemeClr val="accent1"/>
                          </a:solidFill>
                        </a:rPr>
                        <a:t>Maximise </a:t>
                      </a:r>
                      <a:r>
                        <a:rPr lang="en-GB" sz="1200" i="1" dirty="0">
                          <a:solidFill>
                            <a:schemeClr val="accent1"/>
                          </a:solidFill>
                        </a:rPr>
                        <a:t>T</a:t>
                      </a:r>
                      <a:r>
                        <a:rPr lang="en-GB" sz="1200" i="1" baseline="-25000" dirty="0">
                          <a:solidFill>
                            <a:schemeClr val="accent1"/>
                          </a:solidFill>
                        </a:rPr>
                        <a:t>c</a:t>
                      </a:r>
                      <a:r>
                        <a:rPr lang="en-GB" sz="1200" i="0" baseline="0" dirty="0">
                          <a:solidFill>
                            <a:schemeClr val="accent1"/>
                          </a:solidFill>
                        </a:rPr>
                        <a:t>, avoid secondary phases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34060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11991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5EA24-B145-F179-93F5-7B06611E44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Methods Transferrable from SRF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CAE542-C0B6-0CD8-35E2-86D23680C3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5245100" cy="3415369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High Power Impulse Magnetron Sputtering </a:t>
            </a:r>
            <a:r>
              <a:rPr lang="en-GB" dirty="0"/>
              <a:t>(</a:t>
            </a:r>
            <a:r>
              <a:rPr lang="en-GB" dirty="0" err="1"/>
              <a:t>HiPIMS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Nb and Nb alloy/composite targets (e.g. for Nb</a:t>
            </a:r>
            <a:r>
              <a:rPr lang="en-GB" baseline="-25000" dirty="0"/>
              <a:t>3</a:t>
            </a:r>
            <a:r>
              <a:rPr lang="en-GB" dirty="0"/>
              <a:t>Sn)</a:t>
            </a:r>
          </a:p>
          <a:p>
            <a:pPr lvl="1"/>
            <a:r>
              <a:rPr lang="en-US" dirty="0"/>
              <a:t>Purity, cleanliness, UHV good practices (control O</a:t>
            </a:r>
            <a:r>
              <a:rPr lang="en-US" baseline="-25000" dirty="0"/>
              <a:t>2</a:t>
            </a:r>
            <a:r>
              <a:rPr lang="en-US" dirty="0"/>
              <a:t> sources)</a:t>
            </a:r>
          </a:p>
          <a:p>
            <a:pPr lvl="1"/>
            <a:r>
              <a:rPr lang="en-GB" dirty="0"/>
              <a:t>Macrostructure control: porosity</a:t>
            </a:r>
          </a:p>
          <a:p>
            <a:pPr lvl="1"/>
            <a:r>
              <a:rPr lang="en-GB" dirty="0"/>
              <a:t>Microstructure control e.g. by ion bombardment energy</a:t>
            </a:r>
          </a:p>
          <a:p>
            <a:pPr lvl="1"/>
            <a:r>
              <a:rPr lang="en-GB" dirty="0"/>
              <a:t>Nb surface preparation (electropolishing, Buffered Chemical Polish, etc.)</a:t>
            </a:r>
          </a:p>
          <a:p>
            <a:r>
              <a:rPr lang="en-GB" dirty="0"/>
              <a:t>Thin film characterisation:</a:t>
            </a:r>
          </a:p>
          <a:p>
            <a:pPr lvl="1"/>
            <a:r>
              <a:rPr lang="en-GB" dirty="0"/>
              <a:t>XPS profiling</a:t>
            </a:r>
          </a:p>
          <a:p>
            <a:pPr lvl="1"/>
            <a:r>
              <a:rPr lang="en-GB" dirty="0"/>
              <a:t>XRD (EN-MME)</a:t>
            </a:r>
          </a:p>
          <a:p>
            <a:pPr lvl="1"/>
            <a:r>
              <a:rPr lang="en-GB" dirty="0"/>
              <a:t>SHPM, VSM etc.</a:t>
            </a:r>
          </a:p>
          <a:p>
            <a:r>
              <a:rPr lang="en-GB" dirty="0"/>
              <a:t>Materials </a:t>
            </a:r>
          </a:p>
          <a:p>
            <a:pPr lvl="1"/>
            <a:r>
              <a:rPr lang="en-GB" dirty="0"/>
              <a:t>RRR 300 Nb</a:t>
            </a:r>
          </a:p>
          <a:p>
            <a:pPr lvl="1"/>
            <a:r>
              <a:rPr lang="en-GB" dirty="0"/>
              <a:t>Microstructural control by cold work – rolling studies (EN-MME)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C436EB-B227-BFEF-4CC8-48D5EBA3E9D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/>
              <a:t>3 June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790EA3-B548-A92E-F6C7-76B746DD4D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7" name="Slide Zoom 6">
                <a:extLst>
                  <a:ext uri="{FF2B5EF4-FFF2-40B4-BE49-F238E27FC236}">
                    <a16:creationId xmlns:a16="http://schemas.microsoft.com/office/drawing/2014/main" id="{2C59812B-8618-4388-102D-B00E8697F749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055657310"/>
                  </p:ext>
                </p:extLst>
              </p:nvPr>
            </p:nvGraphicFramePr>
            <p:xfrm>
              <a:off x="5347929" y="1896777"/>
              <a:ext cx="960000" cy="540000"/>
            </p:xfrm>
            <a:graphic>
              <a:graphicData uri="http://schemas.microsoft.com/office/powerpoint/2016/slidezoom">
                <pslz:sldZm>
                  <pslz:sldZmObj sldId="287" cId="2660763471">
                    <pslz:zmPr id="{2A41EE72-DF64-4188-9362-EC1B004BB502}" returnToParent="0" transitionDur="1000">
                      <p166:blipFill xmlns:p166="http://schemas.microsoft.com/office/powerpoint/2016/6/main">
                        <a:blip r:embed="rId2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960000" cy="54000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7" name="Slide Zoom 6">
                <a:hlinkClick r:id="rId3" action="ppaction://hlinksldjump"/>
                <a:extLst>
                  <a:ext uri="{FF2B5EF4-FFF2-40B4-BE49-F238E27FC236}">
                    <a16:creationId xmlns:a16="http://schemas.microsoft.com/office/drawing/2014/main" id="{2C59812B-8618-4388-102D-B00E8697F749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347929" y="1896777"/>
                <a:ext cx="960000" cy="54000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040840FB-2E03-D79D-2B22-2FDEAB316CC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8394" y="994205"/>
            <a:ext cx="2155660" cy="1616745"/>
          </a:xfrm>
          <a:prstGeom prst="rect">
            <a:avLst/>
          </a:prstGeom>
          <a:ln w="9525">
            <a:solidFill>
              <a:srgbClr val="30303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A0EFE3B-2BE1-A9C6-3EC8-B58B5EDA654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1637" r="45417" b="25955"/>
          <a:stretch/>
        </p:blipFill>
        <p:spPr>
          <a:xfrm rot="5400000">
            <a:off x="7029422" y="2768075"/>
            <a:ext cx="1784521" cy="1530238"/>
          </a:xfrm>
          <a:prstGeom prst="rect">
            <a:avLst/>
          </a:prstGeom>
          <a:ln w="3175">
            <a:solidFill>
              <a:srgbClr val="000000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166A175-7774-1594-1DC2-34FCF3FEC2B8}"/>
              </a:ext>
            </a:extLst>
          </p:cNvPr>
          <p:cNvSpPr txBox="1"/>
          <p:nvPr/>
        </p:nvSpPr>
        <p:spPr>
          <a:xfrm>
            <a:off x="5857875" y="3717569"/>
            <a:ext cx="1257516" cy="707886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en-GB" sz="1000" dirty="0" err="1">
                <a:sym typeface="Wingdings" panose="05000000000000000000" pitchFamily="2" charset="2"/>
              </a:rPr>
              <a:t>HiPIMS</a:t>
            </a:r>
            <a:r>
              <a:rPr lang="en-GB" sz="1000" dirty="0">
                <a:sym typeface="Wingdings" panose="05000000000000000000" pitchFamily="2" charset="2"/>
              </a:rPr>
              <a:t> glow discharge during a quadrupolar sample coating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14434EF-1713-18E6-3467-382A026207E5}"/>
              </a:ext>
            </a:extLst>
          </p:cNvPr>
          <p:cNvSpPr txBox="1"/>
          <p:nvPr/>
        </p:nvSpPr>
        <p:spPr>
          <a:xfrm>
            <a:off x="5857875" y="973285"/>
            <a:ext cx="627346" cy="55399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en-GB" sz="1000" dirty="0">
                <a:sym typeface="Wingdings" panose="05000000000000000000" pitchFamily="2" charset="2"/>
              </a:rPr>
              <a:t>UHV coating setup</a:t>
            </a:r>
          </a:p>
        </p:txBody>
      </p:sp>
    </p:spTree>
    <p:extLst>
      <p:ext uri="{BB962C8B-B14F-4D97-AF65-F5344CB8AC3E}">
        <p14:creationId xmlns:p14="http://schemas.microsoft.com/office/powerpoint/2010/main" val="3108302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0CDCDE-BAC8-94D6-C634-04B567481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Diffusion Couples: Basic Approach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BF250B-C7A3-5E22-23E2-86A1028669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453437"/>
          </a:xfrm>
        </p:spPr>
        <p:txBody>
          <a:bodyPr>
            <a:normAutofit fontScale="55000" lnSpcReduction="20000"/>
          </a:bodyPr>
          <a:lstStyle/>
          <a:p>
            <a:r>
              <a:rPr lang="en-GB" dirty="0"/>
              <a:t>Produce layered structures of:</a:t>
            </a:r>
          </a:p>
          <a:p>
            <a:pPr lvl="1"/>
            <a:r>
              <a:rPr lang="en-GB" dirty="0"/>
              <a:t>Nb and its alloys (‘Nb-X’: Nb, Nb-1Hf, Nb-4Ta-1Hf)</a:t>
            </a:r>
          </a:p>
          <a:p>
            <a:pPr lvl="1"/>
            <a:r>
              <a:rPr lang="en-GB" dirty="0"/>
              <a:t>Cu-Sn</a:t>
            </a:r>
          </a:p>
          <a:p>
            <a:pPr lvl="1"/>
            <a:r>
              <a:rPr lang="en-GB" dirty="0"/>
              <a:t>SnO</a:t>
            </a:r>
            <a:r>
              <a:rPr lang="en-GB" baseline="-25000" dirty="0"/>
              <a:t>2</a:t>
            </a:r>
            <a:r>
              <a:rPr lang="en-GB" dirty="0"/>
              <a:t> (oxygen source)</a:t>
            </a:r>
          </a:p>
          <a:p>
            <a:pPr lvl="1"/>
            <a:r>
              <a:rPr lang="en-GB" dirty="0"/>
              <a:t>‘Inert’ substrates (e.g. Y</a:t>
            </a:r>
            <a:r>
              <a:rPr lang="en-GB" baseline="-25000" dirty="0"/>
              <a:t>2</a:t>
            </a:r>
            <a:r>
              <a:rPr lang="en-GB" dirty="0"/>
              <a:t>O</a:t>
            </a:r>
            <a:r>
              <a:rPr lang="en-GB" baseline="-25000" dirty="0"/>
              <a:t>3</a:t>
            </a:r>
            <a:r>
              <a:rPr lang="en-GB" dirty="0"/>
              <a:t>, sapphire)</a:t>
            </a:r>
          </a:p>
          <a:p>
            <a:pPr marL="359637" lvl="1" indent="0">
              <a:buNone/>
            </a:pPr>
            <a:r>
              <a:rPr lang="en-GB" sz="2800" dirty="0"/>
              <a:t>using Nb-X sheets and sputtered films</a:t>
            </a:r>
          </a:p>
          <a:p>
            <a:r>
              <a:rPr lang="en-GB" dirty="0"/>
              <a:t>Perform heat treatments for different temperatures and durations, and analyse the resulting microstructures by:</a:t>
            </a:r>
          </a:p>
          <a:p>
            <a:pPr lvl="1"/>
            <a:r>
              <a:rPr lang="en-GB" dirty="0"/>
              <a:t>Optical microscopy</a:t>
            </a:r>
          </a:p>
          <a:p>
            <a:pPr lvl="1"/>
            <a:r>
              <a:rPr lang="en-GB" dirty="0"/>
              <a:t>Scanning Electron Microscopy (SEM; cross-section and top-view)</a:t>
            </a:r>
          </a:p>
          <a:p>
            <a:pPr lvl="1"/>
            <a:r>
              <a:rPr lang="en-GB" dirty="0"/>
              <a:t>X-ray diffraction</a:t>
            </a:r>
          </a:p>
          <a:p>
            <a:pPr lvl="1"/>
            <a:r>
              <a:rPr lang="en-GB" dirty="0"/>
              <a:t>Analyse grain sizes by Electron Backscatter Diffraction (EBSD) and/or Transmission Kikuchi Diffraction (TKD)</a:t>
            </a:r>
          </a:p>
          <a:p>
            <a:pPr lvl="1"/>
            <a:r>
              <a:rPr lang="en-GB" dirty="0"/>
              <a:t>For selected samples:</a:t>
            </a:r>
          </a:p>
          <a:p>
            <a:pPr lvl="2"/>
            <a:r>
              <a:rPr lang="en-GB" dirty="0"/>
              <a:t>Transmission Electron Microscopy (TEM) – e.g. for precipitate analysis</a:t>
            </a:r>
          </a:p>
          <a:p>
            <a:pPr lvl="2"/>
            <a:r>
              <a:rPr lang="en-GB" dirty="0"/>
              <a:t>Vibrating Sample Magnetometry (VSM) at CERN – comparative study of </a:t>
            </a:r>
            <a:r>
              <a:rPr lang="en-GB" i="1" dirty="0" err="1"/>
              <a:t>J</a:t>
            </a:r>
            <a:r>
              <a:rPr lang="en-GB" i="1" baseline="-25000" dirty="0" err="1"/>
              <a:t>c</a:t>
            </a:r>
            <a:r>
              <a:rPr lang="en-GB" dirty="0"/>
              <a:t>, </a:t>
            </a:r>
            <a:r>
              <a:rPr lang="en-GB" i="1" dirty="0"/>
              <a:t>T</a:t>
            </a:r>
            <a:r>
              <a:rPr lang="en-GB" i="1" baseline="-25000" dirty="0"/>
              <a:t>c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838D1D-33D1-E14B-1DF9-DE51B278621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/>
              <a:t>3 June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8F5FB0-0948-96C1-C058-FA62B738F4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42608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FED21-27A5-07DC-A50B-2C3ACC180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/>
          <a:lstStyle/>
          <a:p>
            <a:r>
              <a:rPr lang="en-US" dirty="0"/>
              <a:t>Introduction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E19763-E44D-1724-633D-4704288CC3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1830" y="986890"/>
            <a:ext cx="8229600" cy="3402230"/>
          </a:xfrm>
        </p:spPr>
        <p:txBody>
          <a:bodyPr>
            <a:normAutofit fontScale="62500" lnSpcReduction="20000"/>
          </a:bodyPr>
          <a:lstStyle/>
          <a:p>
            <a:r>
              <a:rPr lang="en-GB" dirty="0"/>
              <a:t>Magnet designs for proposed future energy-frontier hadron colliders impose challenging performance targets for Nb</a:t>
            </a:r>
            <a:r>
              <a:rPr lang="en-GB" baseline="-25000" dirty="0"/>
              <a:t>3</a:t>
            </a:r>
            <a:r>
              <a:rPr lang="en-GB" dirty="0"/>
              <a:t>Sn wire, including:</a:t>
            </a:r>
          </a:p>
          <a:p>
            <a:pPr lvl="1"/>
            <a:r>
              <a:rPr lang="en-GB" dirty="0"/>
              <a:t>non-Cu </a:t>
            </a:r>
            <a:r>
              <a:rPr lang="en-GB" i="1" dirty="0" err="1"/>
              <a:t>J</a:t>
            </a:r>
            <a:r>
              <a:rPr lang="en-GB" i="1" baseline="-25000" dirty="0" err="1"/>
              <a:t>c</a:t>
            </a:r>
            <a:r>
              <a:rPr lang="en-GB" dirty="0"/>
              <a:t> ≥ 1500 A/mm</a:t>
            </a:r>
            <a:r>
              <a:rPr lang="en-GB" baseline="30000" dirty="0"/>
              <a:t>2</a:t>
            </a:r>
            <a:r>
              <a:rPr lang="en-GB" dirty="0"/>
              <a:t> (16 T and 4.2 K)</a:t>
            </a:r>
          </a:p>
          <a:p>
            <a:pPr lvl="1"/>
            <a:r>
              <a:rPr lang="en-GB" i="1" dirty="0" err="1"/>
              <a:t>d</a:t>
            </a:r>
            <a:r>
              <a:rPr lang="en-GB" i="1" baseline="-25000" dirty="0" err="1"/>
              <a:t>eff</a:t>
            </a:r>
            <a:r>
              <a:rPr lang="en-GB" dirty="0"/>
              <a:t> ≤ 20 µm</a:t>
            </a:r>
          </a:p>
          <a:p>
            <a:r>
              <a:rPr lang="en-GB" dirty="0"/>
              <a:t>Internal oxidation methods show considerable potential to achieve these targets</a:t>
            </a:r>
          </a:p>
          <a:p>
            <a:r>
              <a:rPr lang="en-GB" dirty="0"/>
              <a:t>Collaborations in the context of the High Field Magnets (HFM) programme are developing the understanding needed to establish a scalable wire technology, and optimise wire designs and heat treatments</a:t>
            </a:r>
          </a:p>
          <a:p>
            <a:pPr lvl="1"/>
            <a:r>
              <a:rPr lang="en-GB" dirty="0"/>
              <a:t>UNIGE (KE4663) is working towards a rod-in-tube internal oxidation wire design, producing and characterising trial wires </a:t>
            </a:r>
          </a:p>
          <a:p>
            <a:pPr lvl="1"/>
            <a:r>
              <a:rPr lang="en-GB" dirty="0"/>
              <a:t>This presentation concerns a new collaboration agreement with TU </a:t>
            </a:r>
            <a:r>
              <a:rPr lang="en-GB" dirty="0" err="1"/>
              <a:t>Bergakademie</a:t>
            </a:r>
            <a:r>
              <a:rPr lang="en-GB" dirty="0"/>
              <a:t> Freiberg (KE5963) addressing the mechanisms of this process with fundamental materials studies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8D7D05-BA8B-D88B-FB35-055B919307F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/>
              <a:t>3 June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98C021-6CFC-047C-4934-052557E00E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3B1CF1F-0FE0-29EE-69DF-7623E32E4F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3100" y="175120"/>
            <a:ext cx="790953" cy="79095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01E7BA8-2260-AD09-6466-16D743486B19}"/>
              </a:ext>
            </a:extLst>
          </p:cNvPr>
          <p:cNvSpPr txBox="1"/>
          <p:nvPr/>
        </p:nvSpPr>
        <p:spPr>
          <a:xfrm>
            <a:off x="5638801" y="1621887"/>
            <a:ext cx="3062630" cy="267184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36000" tIns="18000" rIns="36000" bIns="18000" rtlCol="0">
            <a:spAutoFit/>
          </a:bodyPr>
          <a:lstStyle/>
          <a:p>
            <a:r>
              <a:rPr lang="en-GB" sz="800" dirty="0"/>
              <a:t>A. Ballarino et al., </a:t>
            </a:r>
            <a:r>
              <a:rPr lang="en-GB" sz="800" i="1" dirty="0"/>
              <a:t>IEEE Trans. Appl. </a:t>
            </a:r>
            <a:r>
              <a:rPr lang="en-GB" sz="800" i="1" dirty="0" err="1"/>
              <a:t>Supercond</a:t>
            </a:r>
            <a:r>
              <a:rPr lang="en-GB" sz="800" i="1" dirty="0"/>
              <a:t>.</a:t>
            </a:r>
            <a:r>
              <a:rPr lang="en-GB" sz="800" dirty="0"/>
              <a:t> 29 (5) 6001709, </a:t>
            </a:r>
            <a:r>
              <a:rPr lang="en-GB" sz="7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10.1109/TASC.2019.2896469</a:t>
            </a:r>
            <a:endParaRPr lang="en-GB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99551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0CDCDE-BAC8-94D6-C634-04B567481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Approaches: Cu-Sn and SnO</a:t>
            </a:r>
            <a:r>
              <a:rPr lang="en-GB" baseline="-25000" dirty="0"/>
              <a:t>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BF250B-C7A3-5E22-23E2-86A1028669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2622159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High-melting Cu-Sn substrates:</a:t>
            </a:r>
          </a:p>
          <a:p>
            <a:pPr lvl="1"/>
            <a:r>
              <a:rPr lang="en-GB" dirty="0"/>
              <a:t>Prepare &lt; 25 at.% Sn </a:t>
            </a:r>
            <a:r>
              <a:rPr lang="en-GB" b="1" dirty="0"/>
              <a:t>substrates</a:t>
            </a:r>
            <a:r>
              <a:rPr lang="en-GB" dirty="0"/>
              <a:t> by arc melting for heat treatments above 400 °C without melting</a:t>
            </a:r>
          </a:p>
          <a:p>
            <a:pPr lvl="1"/>
            <a:r>
              <a:rPr lang="en-GB" dirty="0" err="1"/>
              <a:t>Intermetallics</a:t>
            </a:r>
            <a:r>
              <a:rPr lang="en-GB" dirty="0"/>
              <a:t> (e.g. Cu</a:t>
            </a:r>
            <a:r>
              <a:rPr lang="en-GB" baseline="-25000" dirty="0"/>
              <a:t>3</a:t>
            </a:r>
            <a:r>
              <a:rPr lang="en-GB" dirty="0"/>
              <a:t>Sn) and Cu(Sn) solid solutions</a:t>
            </a:r>
          </a:p>
          <a:p>
            <a:r>
              <a:rPr lang="en-GB" dirty="0"/>
              <a:t>SnO</a:t>
            </a:r>
            <a:r>
              <a:rPr lang="en-GB" baseline="-25000" dirty="0"/>
              <a:t>2</a:t>
            </a:r>
            <a:r>
              <a:rPr lang="en-GB" dirty="0"/>
              <a:t> patterned films:</a:t>
            </a:r>
          </a:p>
          <a:p>
            <a:pPr lvl="1"/>
            <a:r>
              <a:rPr lang="en-GB" dirty="0"/>
              <a:t>Optimise sputter deposition of SnO</a:t>
            </a:r>
            <a:r>
              <a:rPr lang="en-GB" baseline="-25000" dirty="0"/>
              <a:t>2</a:t>
            </a:r>
          </a:p>
          <a:p>
            <a:pPr lvl="1"/>
            <a:r>
              <a:rPr lang="en-GB" dirty="0"/>
              <a:t>Create laterally structured SnO</a:t>
            </a:r>
            <a:r>
              <a:rPr lang="en-GB" baseline="-25000" dirty="0"/>
              <a:t>2</a:t>
            </a:r>
            <a:r>
              <a:rPr lang="en-GB" dirty="0"/>
              <a:t> coatings, e.g. by photolithography:</a:t>
            </a:r>
          </a:p>
          <a:p>
            <a:pPr lvl="2"/>
            <a:r>
              <a:rPr lang="en-GB" dirty="0"/>
              <a:t>Mitigate </a:t>
            </a:r>
            <a:r>
              <a:rPr lang="en-GB" dirty="0" err="1"/>
              <a:t>dewetting</a:t>
            </a:r>
            <a:r>
              <a:rPr lang="en-GB" dirty="0"/>
              <a:t> (additional metal interfaces)</a:t>
            </a:r>
          </a:p>
          <a:p>
            <a:pPr lvl="2"/>
            <a:r>
              <a:rPr lang="en-GB" dirty="0"/>
              <a:t>Provide internal reference away from without oxygen source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838D1D-33D1-E14B-1DF9-DE51B278621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/>
              <a:t>3 June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8F5FB0-0948-96C1-C058-FA62B738F4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4EDA952-5093-EF8F-A11D-699B5C65503E}"/>
              </a:ext>
            </a:extLst>
          </p:cNvPr>
          <p:cNvGrpSpPr/>
          <p:nvPr/>
        </p:nvGrpSpPr>
        <p:grpSpPr>
          <a:xfrm>
            <a:off x="2994736" y="3618558"/>
            <a:ext cx="3154529" cy="649125"/>
            <a:chOff x="457200" y="3618558"/>
            <a:chExt cx="3154529" cy="649125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59A7900-277C-D4F3-EAB4-143F1C0AAA88}"/>
                </a:ext>
              </a:extLst>
            </p:cNvPr>
            <p:cNvSpPr/>
            <p:nvPr/>
          </p:nvSpPr>
          <p:spPr>
            <a:xfrm>
              <a:off x="457201" y="3945814"/>
              <a:ext cx="2553005" cy="321869"/>
            </a:xfrm>
            <a:prstGeom prst="rect">
              <a:avLst/>
            </a:prstGeom>
            <a:solidFill>
              <a:srgbClr val="CD7F3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E2520A8-2B80-82B9-306B-8E0FFFCC69F2}"/>
                </a:ext>
              </a:extLst>
            </p:cNvPr>
            <p:cNvSpPr/>
            <p:nvPr/>
          </p:nvSpPr>
          <p:spPr>
            <a:xfrm>
              <a:off x="457200" y="3623945"/>
              <a:ext cx="2553005" cy="321869"/>
            </a:xfrm>
            <a:prstGeom prst="rect">
              <a:avLst/>
            </a:prstGeom>
            <a:solidFill>
              <a:srgbClr val="71797E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A42A2C1-1DC2-705A-9E0A-5846A88F66A5}"/>
                </a:ext>
              </a:extLst>
            </p:cNvPr>
            <p:cNvSpPr/>
            <p:nvPr/>
          </p:nvSpPr>
          <p:spPr>
            <a:xfrm>
              <a:off x="457201" y="3841268"/>
              <a:ext cx="224771" cy="104546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6E5D994-D688-E14E-8A5F-8469DDA05D10}"/>
                </a:ext>
              </a:extLst>
            </p:cNvPr>
            <p:cNvSpPr/>
            <p:nvPr/>
          </p:nvSpPr>
          <p:spPr>
            <a:xfrm>
              <a:off x="922848" y="3841268"/>
              <a:ext cx="224771" cy="104546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03F4A03-1D55-42E8-D5A4-BE0641C888AE}"/>
                </a:ext>
              </a:extLst>
            </p:cNvPr>
            <p:cNvSpPr/>
            <p:nvPr/>
          </p:nvSpPr>
          <p:spPr>
            <a:xfrm>
              <a:off x="1388495" y="3841268"/>
              <a:ext cx="224771" cy="104546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0D1D6A5-CE93-9B51-1775-2FE35B846AF3}"/>
                </a:ext>
              </a:extLst>
            </p:cNvPr>
            <p:cNvSpPr/>
            <p:nvPr/>
          </p:nvSpPr>
          <p:spPr>
            <a:xfrm>
              <a:off x="1854142" y="3841268"/>
              <a:ext cx="224771" cy="104546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9E74409-4CA2-2569-04F5-38E77B357A29}"/>
                </a:ext>
              </a:extLst>
            </p:cNvPr>
            <p:cNvSpPr/>
            <p:nvPr/>
          </p:nvSpPr>
          <p:spPr>
            <a:xfrm>
              <a:off x="2319789" y="3841268"/>
              <a:ext cx="224771" cy="104546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8FD6347-1AD0-41C1-FBD2-F7B881480161}"/>
                </a:ext>
              </a:extLst>
            </p:cNvPr>
            <p:cNvSpPr/>
            <p:nvPr/>
          </p:nvSpPr>
          <p:spPr>
            <a:xfrm>
              <a:off x="2785435" y="3841268"/>
              <a:ext cx="224771" cy="104546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808D917-B104-9D14-217C-170795E91000}"/>
                </a:ext>
              </a:extLst>
            </p:cNvPr>
            <p:cNvSpPr txBox="1"/>
            <p:nvPr/>
          </p:nvSpPr>
          <p:spPr>
            <a:xfrm>
              <a:off x="1460231" y="3983638"/>
              <a:ext cx="54694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>
                  <a:solidFill>
                    <a:schemeClr val="accent6"/>
                  </a:solidFill>
                </a:rPr>
                <a:t>Cu-Sn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885CB3B-E1B9-786A-535C-D0FB410D4AA0}"/>
                </a:ext>
              </a:extLst>
            </p:cNvPr>
            <p:cNvSpPr txBox="1"/>
            <p:nvPr/>
          </p:nvSpPr>
          <p:spPr>
            <a:xfrm>
              <a:off x="1495496" y="3618558"/>
              <a:ext cx="4764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>
                  <a:solidFill>
                    <a:schemeClr val="bg1"/>
                  </a:solidFill>
                </a:rPr>
                <a:t>Nb-X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25CD6B8-7459-1827-12FC-513AD86F6279}"/>
                </a:ext>
              </a:extLst>
            </p:cNvPr>
            <p:cNvSpPr txBox="1"/>
            <p:nvPr/>
          </p:nvSpPr>
          <p:spPr>
            <a:xfrm>
              <a:off x="3124095" y="3770795"/>
              <a:ext cx="4876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/>
                <a:t>SnO</a:t>
              </a:r>
              <a:r>
                <a:rPr lang="en-GB" sz="1000" baseline="-25000" dirty="0"/>
                <a:t>2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7DAB91B6-CA99-1B7A-6E6C-446D50C8CDE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91620" y="3893905"/>
              <a:ext cx="26347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BE484EB1-5A7B-9FB5-294E-DD8723929284}"/>
              </a:ext>
            </a:extLst>
          </p:cNvPr>
          <p:cNvGrpSpPr/>
          <p:nvPr/>
        </p:nvGrpSpPr>
        <p:grpSpPr>
          <a:xfrm>
            <a:off x="2126739" y="3899654"/>
            <a:ext cx="1493655" cy="368531"/>
            <a:chOff x="2126739" y="3899654"/>
            <a:chExt cx="1493655" cy="368531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424E905-59E2-5590-D324-EAC645A99652}"/>
                </a:ext>
              </a:extLst>
            </p:cNvPr>
            <p:cNvSpPr/>
            <p:nvPr/>
          </p:nvSpPr>
          <p:spPr>
            <a:xfrm>
              <a:off x="3529906" y="3899654"/>
              <a:ext cx="90488" cy="90488"/>
            </a:xfrm>
            <a:prstGeom prst="ellipse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A24AFAF4-E0B1-A438-35B0-B3915844A0FA}"/>
                </a:ext>
              </a:extLst>
            </p:cNvPr>
            <p:cNvSpPr/>
            <p:nvPr/>
          </p:nvSpPr>
          <p:spPr>
            <a:xfrm>
              <a:off x="3293754" y="3899654"/>
              <a:ext cx="90488" cy="90488"/>
            </a:xfrm>
            <a:prstGeom prst="ellipse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  <a:effectLst>
              <a:glow rad="2286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84B057F-E141-4D69-71D2-A77EC1292F02}"/>
                </a:ext>
              </a:extLst>
            </p:cNvPr>
            <p:cNvSpPr txBox="1"/>
            <p:nvPr/>
          </p:nvSpPr>
          <p:spPr>
            <a:xfrm>
              <a:off x="2126739" y="4145074"/>
              <a:ext cx="787075" cy="12311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/>
              <a:r>
                <a:rPr lang="en-GB" sz="800" dirty="0"/>
                <a:t>Internal oxidation</a:t>
              </a:r>
              <a:endParaRPr lang="en-GB" sz="800" baseline="-25000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66F22AE-0530-49A9-85FE-475C72364C17}"/>
                </a:ext>
              </a:extLst>
            </p:cNvPr>
            <p:cNvSpPr txBox="1"/>
            <p:nvPr/>
          </p:nvSpPr>
          <p:spPr>
            <a:xfrm>
              <a:off x="2437722" y="4031490"/>
              <a:ext cx="476092" cy="12311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/>
              <a:r>
                <a:rPr lang="en-GB" sz="800" dirty="0"/>
                <a:t>Reference</a:t>
              </a:r>
              <a:endParaRPr lang="en-GB" sz="800" baseline="-25000" dirty="0"/>
            </a:p>
          </p:txBody>
        </p:sp>
        <p:cxnSp>
          <p:nvCxnSpPr>
            <p:cNvPr id="29" name="Connector: Elbow 28">
              <a:extLst>
                <a:ext uri="{FF2B5EF4-FFF2-40B4-BE49-F238E27FC236}">
                  <a16:creationId xmlns:a16="http://schemas.microsoft.com/office/drawing/2014/main" id="{9184B582-C649-4A72-7186-62905677DD62}"/>
                </a:ext>
              </a:extLst>
            </p:cNvPr>
            <p:cNvCxnSpPr>
              <a:cxnSpLocks/>
              <a:stCxn id="24" idx="3"/>
              <a:endCxn id="20" idx="4"/>
            </p:cNvCxnSpPr>
            <p:nvPr/>
          </p:nvCxnSpPr>
          <p:spPr>
            <a:xfrm flipV="1">
              <a:off x="2913814" y="3990142"/>
              <a:ext cx="661336" cy="216488"/>
            </a:xfrm>
            <a:prstGeom prst="bentConnector2">
              <a:avLst/>
            </a:prstGeom>
            <a:ln w="6350">
              <a:solidFill>
                <a:schemeClr val="tx1"/>
              </a:solidFill>
              <a:tail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or: Elbow 40">
              <a:extLst>
                <a:ext uri="{FF2B5EF4-FFF2-40B4-BE49-F238E27FC236}">
                  <a16:creationId xmlns:a16="http://schemas.microsoft.com/office/drawing/2014/main" id="{F776B034-39EE-9BE8-29BC-689494F8029F}"/>
                </a:ext>
              </a:extLst>
            </p:cNvPr>
            <p:cNvCxnSpPr>
              <a:cxnSpLocks/>
              <a:stCxn id="25" idx="3"/>
              <a:endCxn id="21" idx="4"/>
            </p:cNvCxnSpPr>
            <p:nvPr/>
          </p:nvCxnSpPr>
          <p:spPr>
            <a:xfrm flipV="1">
              <a:off x="2913814" y="3990142"/>
              <a:ext cx="425184" cy="102904"/>
            </a:xfrm>
            <a:prstGeom prst="bentConnector2">
              <a:avLst/>
            </a:prstGeom>
            <a:ln w="6350">
              <a:solidFill>
                <a:schemeClr val="tx1"/>
              </a:solidFill>
              <a:tail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31862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0CDCDE-BAC8-94D6-C634-04B567481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Approaches: Nb-X</a:t>
            </a:r>
            <a:endParaRPr lang="en-GB" baseline="-25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BF250B-C7A3-5E22-23E2-86A1028669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392058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Nb-X sheets</a:t>
            </a:r>
          </a:p>
          <a:p>
            <a:pPr lvl="1"/>
            <a:r>
              <a:rPr lang="en-GB" dirty="0"/>
              <a:t>Plates/foils ~1 mm thick</a:t>
            </a:r>
          </a:p>
          <a:p>
            <a:pPr lvl="1"/>
            <a:r>
              <a:rPr lang="en-GB" dirty="0"/>
              <a:t>Assess effect of microstructure with annealing and different degrees of cold work</a:t>
            </a:r>
          </a:p>
          <a:p>
            <a:pPr lvl="1"/>
            <a:r>
              <a:rPr lang="en-GB" dirty="0"/>
              <a:t>Tests with RRR 300 Nb (certified purity) and different rolling reductions</a:t>
            </a:r>
          </a:p>
          <a:p>
            <a:r>
              <a:rPr lang="en-GB" dirty="0"/>
              <a:t>Nb-X sputtered films</a:t>
            </a:r>
          </a:p>
          <a:p>
            <a:pPr lvl="1"/>
            <a:r>
              <a:rPr lang="en-GB" dirty="0"/>
              <a:t>Coatings ~10 µm thick on ‘inert’ substrates (e.g. Y</a:t>
            </a:r>
            <a:r>
              <a:rPr lang="en-GB" baseline="-25000" dirty="0"/>
              <a:t>2</a:t>
            </a:r>
            <a:r>
              <a:rPr lang="en-GB" dirty="0"/>
              <a:t>O</a:t>
            </a:r>
            <a:r>
              <a:rPr lang="en-GB" baseline="-25000" dirty="0"/>
              <a:t>3</a:t>
            </a:r>
            <a:r>
              <a:rPr lang="en-GB" dirty="0"/>
              <a:t> or sapphire)</a:t>
            </a:r>
          </a:p>
          <a:p>
            <a:pPr lvl="1"/>
            <a:r>
              <a:rPr lang="en-GB" dirty="0"/>
              <a:t>Produced at TUBAF</a:t>
            </a:r>
          </a:p>
          <a:p>
            <a:pPr lvl="1"/>
            <a:r>
              <a:rPr lang="en-GB" dirty="0"/>
              <a:t>Produced </a:t>
            </a:r>
            <a:r>
              <a:rPr lang="en-GB"/>
              <a:t>at CERN by </a:t>
            </a:r>
            <a:r>
              <a:rPr lang="en-GB" dirty="0" err="1"/>
              <a:t>HiPIMS</a:t>
            </a:r>
            <a:r>
              <a:rPr lang="en-GB" dirty="0"/>
              <a:t>:</a:t>
            </a:r>
          </a:p>
          <a:p>
            <a:pPr lvl="2"/>
            <a:r>
              <a:rPr lang="en-GB" dirty="0"/>
              <a:t>Benchmarking for purity and defect populations</a:t>
            </a:r>
          </a:p>
          <a:p>
            <a:pPr lvl="2"/>
            <a:r>
              <a:rPr lang="en-GB" dirty="0"/>
              <a:t>Control of microstructure</a:t>
            </a:r>
          </a:p>
          <a:p>
            <a:pPr lvl="1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838D1D-33D1-E14B-1DF9-DE51B278621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/>
              <a:t>3 June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8F5FB0-0948-96C1-C058-FA62B738F4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16" name="Slide Zoom 15">
                <a:extLst>
                  <a:ext uri="{FF2B5EF4-FFF2-40B4-BE49-F238E27FC236}">
                    <a16:creationId xmlns:a16="http://schemas.microsoft.com/office/drawing/2014/main" id="{CAE8123B-A8D3-EF09-6290-8576A00D4024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676916745"/>
                  </p:ext>
                </p:extLst>
              </p:nvPr>
            </p:nvGraphicFramePr>
            <p:xfrm>
              <a:off x="7400566" y="4505627"/>
              <a:ext cx="960000" cy="540000"/>
            </p:xfrm>
            <a:graphic>
              <a:graphicData uri="http://schemas.microsoft.com/office/powerpoint/2016/slidezoom">
                <pslz:sldZm>
                  <pslz:sldZmObj sldId="287" cId="2660763471">
                    <pslz:zmPr id="{2A41EE72-DF64-4188-9362-EC1B004BB502}" returnToParent="0" transitionDur="1000">
                      <p166:blipFill xmlns:p166="http://schemas.microsoft.com/office/powerpoint/2016/6/main">
                        <a:blip r:embed="rId2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960000" cy="54000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16" name="Slide Zoom 15">
                <a:hlinkClick r:id="rId3" action="ppaction://hlinksldjump"/>
                <a:extLst>
                  <a:ext uri="{FF2B5EF4-FFF2-40B4-BE49-F238E27FC236}">
                    <a16:creationId xmlns:a16="http://schemas.microsoft.com/office/drawing/2014/main" id="{CAE8123B-A8D3-EF09-6290-8576A00D402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400566" y="4505627"/>
                <a:ext cx="960000" cy="54000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520262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39F73-EFCE-5F76-F50D-FE4081116C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/>
          <a:lstStyle/>
          <a:p>
            <a:r>
              <a:rPr lang="en-GB" dirty="0"/>
              <a:t>Diffusion Couple Configurations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86F8D4-7C8A-85A3-F1D3-FF7F200866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497220"/>
          </a:xfrm>
        </p:spPr>
        <p:txBody>
          <a:bodyPr>
            <a:normAutofit fontScale="47500" lnSpcReduction="20000"/>
          </a:bodyPr>
          <a:lstStyle/>
          <a:p>
            <a:r>
              <a:rPr lang="en-GB" dirty="0"/>
              <a:t>Expected configurations are shown schematically below</a:t>
            </a:r>
          </a:p>
          <a:p>
            <a:r>
              <a:rPr lang="en-GB" dirty="0"/>
              <a:t>Designs will be finalised after trials in the first year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6FE9F0-F04B-104D-A02A-5367D902394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/>
              <a:t>3 June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C4136E-4DBB-520A-990D-88B2179841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2388F24-930B-8598-068D-63BA69528E95}"/>
              </a:ext>
            </a:extLst>
          </p:cNvPr>
          <p:cNvGrpSpPr/>
          <p:nvPr/>
        </p:nvGrpSpPr>
        <p:grpSpPr>
          <a:xfrm>
            <a:off x="930275" y="1470652"/>
            <a:ext cx="3154529" cy="649125"/>
            <a:chOff x="457200" y="3618558"/>
            <a:chExt cx="3154529" cy="649125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01CB46A-6A96-B776-675A-5D2E068EBBD9}"/>
                </a:ext>
              </a:extLst>
            </p:cNvPr>
            <p:cNvSpPr/>
            <p:nvPr/>
          </p:nvSpPr>
          <p:spPr>
            <a:xfrm>
              <a:off x="457201" y="3945814"/>
              <a:ext cx="2553005" cy="321869"/>
            </a:xfrm>
            <a:prstGeom prst="rect">
              <a:avLst/>
            </a:prstGeom>
            <a:solidFill>
              <a:srgbClr val="CD7F3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E15DCE5-251E-1E54-95B1-3B01389652F7}"/>
                </a:ext>
              </a:extLst>
            </p:cNvPr>
            <p:cNvSpPr/>
            <p:nvPr/>
          </p:nvSpPr>
          <p:spPr>
            <a:xfrm>
              <a:off x="457200" y="3623945"/>
              <a:ext cx="2553005" cy="321869"/>
            </a:xfrm>
            <a:prstGeom prst="rect">
              <a:avLst/>
            </a:prstGeom>
            <a:solidFill>
              <a:srgbClr val="71797E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22AAA3E-CC73-28B8-AA0B-CEA23556F46E}"/>
                </a:ext>
              </a:extLst>
            </p:cNvPr>
            <p:cNvSpPr/>
            <p:nvPr/>
          </p:nvSpPr>
          <p:spPr>
            <a:xfrm>
              <a:off x="457201" y="3841268"/>
              <a:ext cx="224771" cy="104546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38E0CCA-C354-9678-8D6C-658F67F135AD}"/>
                </a:ext>
              </a:extLst>
            </p:cNvPr>
            <p:cNvSpPr/>
            <p:nvPr/>
          </p:nvSpPr>
          <p:spPr>
            <a:xfrm>
              <a:off x="922848" y="3841268"/>
              <a:ext cx="224771" cy="104546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C1F03A1-DCDD-46CB-9BA3-FA5869C297FB}"/>
                </a:ext>
              </a:extLst>
            </p:cNvPr>
            <p:cNvSpPr/>
            <p:nvPr/>
          </p:nvSpPr>
          <p:spPr>
            <a:xfrm>
              <a:off x="1388495" y="3841268"/>
              <a:ext cx="224771" cy="104546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39E1077-DA2E-CB19-CA60-8F729C1EFCD0}"/>
                </a:ext>
              </a:extLst>
            </p:cNvPr>
            <p:cNvSpPr/>
            <p:nvPr/>
          </p:nvSpPr>
          <p:spPr>
            <a:xfrm>
              <a:off x="1854142" y="3841268"/>
              <a:ext cx="224771" cy="104546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B68F90B-38C7-0A56-68CF-A673604B3CEC}"/>
                </a:ext>
              </a:extLst>
            </p:cNvPr>
            <p:cNvSpPr/>
            <p:nvPr/>
          </p:nvSpPr>
          <p:spPr>
            <a:xfrm>
              <a:off x="2319789" y="3841268"/>
              <a:ext cx="224771" cy="104546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2C175B2-F168-FF19-C247-47B537E0D684}"/>
                </a:ext>
              </a:extLst>
            </p:cNvPr>
            <p:cNvSpPr/>
            <p:nvPr/>
          </p:nvSpPr>
          <p:spPr>
            <a:xfrm>
              <a:off x="2785435" y="3841268"/>
              <a:ext cx="224771" cy="104546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5547265-6298-0A61-32E6-49BEF26EF565}"/>
                </a:ext>
              </a:extLst>
            </p:cNvPr>
            <p:cNvSpPr txBox="1"/>
            <p:nvPr/>
          </p:nvSpPr>
          <p:spPr>
            <a:xfrm>
              <a:off x="1460231" y="3983638"/>
              <a:ext cx="54694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>
                  <a:solidFill>
                    <a:schemeClr val="accent6"/>
                  </a:solidFill>
                </a:rPr>
                <a:t>Cu-Sn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8BE4ED6-EDA3-6295-B64A-17C4CDD99ECC}"/>
                </a:ext>
              </a:extLst>
            </p:cNvPr>
            <p:cNvSpPr txBox="1"/>
            <p:nvPr/>
          </p:nvSpPr>
          <p:spPr>
            <a:xfrm>
              <a:off x="1495496" y="3618558"/>
              <a:ext cx="4764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>
                  <a:solidFill>
                    <a:schemeClr val="bg1"/>
                  </a:solidFill>
                </a:rPr>
                <a:t>Nb-X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3DBCDFE-7177-1905-CB58-3DDBF97A0403}"/>
                </a:ext>
              </a:extLst>
            </p:cNvPr>
            <p:cNvSpPr txBox="1"/>
            <p:nvPr/>
          </p:nvSpPr>
          <p:spPr>
            <a:xfrm>
              <a:off x="3124095" y="3770795"/>
              <a:ext cx="4876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/>
                <a:t>SnO</a:t>
              </a:r>
              <a:r>
                <a:rPr lang="en-GB" sz="1000" baseline="-25000" dirty="0"/>
                <a:t>2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389FC1B0-DC73-35E7-AE6B-720BC4F6E04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91620" y="3893905"/>
              <a:ext cx="26347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DF636BDA-EB36-94A6-D1D8-E132C0F96CED}"/>
              </a:ext>
            </a:extLst>
          </p:cNvPr>
          <p:cNvGrpSpPr/>
          <p:nvPr/>
        </p:nvGrpSpPr>
        <p:grpSpPr>
          <a:xfrm>
            <a:off x="924286" y="2373970"/>
            <a:ext cx="3030629" cy="815414"/>
            <a:chOff x="3866229" y="2062101"/>
            <a:chExt cx="3030629" cy="815414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8587CC2-1A08-CCFD-1B6A-8E3D50D52429}"/>
                </a:ext>
              </a:extLst>
            </p:cNvPr>
            <p:cNvSpPr/>
            <p:nvPr/>
          </p:nvSpPr>
          <p:spPr>
            <a:xfrm>
              <a:off x="3869765" y="2322419"/>
              <a:ext cx="2553005" cy="224019"/>
            </a:xfrm>
            <a:prstGeom prst="rect">
              <a:avLst/>
            </a:prstGeom>
            <a:solidFill>
              <a:srgbClr val="CD7F3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80FA647-5B52-7B59-9A26-2690161EA47F}"/>
                </a:ext>
              </a:extLst>
            </p:cNvPr>
            <p:cNvSpPr/>
            <p:nvPr/>
          </p:nvSpPr>
          <p:spPr>
            <a:xfrm flipV="1">
              <a:off x="3869764" y="2555646"/>
              <a:ext cx="2553005" cy="321869"/>
            </a:xfrm>
            <a:prstGeom prst="rect">
              <a:avLst/>
            </a:prstGeom>
            <a:solidFill>
              <a:srgbClr val="71797E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2424447-43FA-9D87-E1A6-F0704DA0EB53}"/>
                </a:ext>
              </a:extLst>
            </p:cNvPr>
            <p:cNvSpPr/>
            <p:nvPr/>
          </p:nvSpPr>
          <p:spPr>
            <a:xfrm flipV="1">
              <a:off x="3869765" y="2445529"/>
              <a:ext cx="224771" cy="104546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6955321-7CA0-7AC3-BE52-1315E45A3616}"/>
                </a:ext>
              </a:extLst>
            </p:cNvPr>
            <p:cNvSpPr/>
            <p:nvPr/>
          </p:nvSpPr>
          <p:spPr>
            <a:xfrm flipV="1">
              <a:off x="4335412" y="2445529"/>
              <a:ext cx="224771" cy="104546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5F83AE8-98F7-5F25-8BDE-81FFD175D267}"/>
                </a:ext>
              </a:extLst>
            </p:cNvPr>
            <p:cNvSpPr/>
            <p:nvPr/>
          </p:nvSpPr>
          <p:spPr>
            <a:xfrm flipV="1">
              <a:off x="4801059" y="2445529"/>
              <a:ext cx="224771" cy="104546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1BBF6450-4256-A33A-A943-09BE618AE103}"/>
                </a:ext>
              </a:extLst>
            </p:cNvPr>
            <p:cNvSpPr/>
            <p:nvPr/>
          </p:nvSpPr>
          <p:spPr>
            <a:xfrm flipV="1">
              <a:off x="5266706" y="2445529"/>
              <a:ext cx="224771" cy="104546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C1638195-0C4B-DEE4-9D22-D919DB1C27B0}"/>
                </a:ext>
              </a:extLst>
            </p:cNvPr>
            <p:cNvSpPr/>
            <p:nvPr/>
          </p:nvSpPr>
          <p:spPr>
            <a:xfrm flipV="1">
              <a:off x="5732353" y="2445529"/>
              <a:ext cx="224771" cy="104546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F2400170-435F-ECD2-99C3-27B909616EB9}"/>
                </a:ext>
              </a:extLst>
            </p:cNvPr>
            <p:cNvSpPr/>
            <p:nvPr/>
          </p:nvSpPr>
          <p:spPr>
            <a:xfrm flipV="1">
              <a:off x="6197999" y="2445529"/>
              <a:ext cx="224771" cy="104546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F1A1F0B-C066-E04D-0370-17D1D71C7D1C}"/>
                </a:ext>
              </a:extLst>
            </p:cNvPr>
            <p:cNvSpPr txBox="1"/>
            <p:nvPr/>
          </p:nvSpPr>
          <p:spPr>
            <a:xfrm>
              <a:off x="4908060" y="2593470"/>
              <a:ext cx="4764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>
                  <a:solidFill>
                    <a:schemeClr val="bg1"/>
                  </a:solidFill>
                </a:rPr>
                <a:t>Nb-X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0046867-6044-35C6-3555-25CB79B0BCAC}"/>
                </a:ext>
              </a:extLst>
            </p:cNvPr>
            <p:cNvSpPr txBox="1"/>
            <p:nvPr/>
          </p:nvSpPr>
          <p:spPr>
            <a:xfrm>
              <a:off x="6593890" y="2423456"/>
              <a:ext cx="302968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sz="1000" dirty="0"/>
                <a:t>SnO</a:t>
              </a:r>
              <a:r>
                <a:rPr lang="en-GB" sz="1000" baseline="-25000" dirty="0"/>
                <a:t>2</a:t>
              </a: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1F7A5621-C99D-555B-1FA0-333C4329B7F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04184" y="2500400"/>
              <a:ext cx="26347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B084C878-7995-A210-C2F8-696955DE98AF}"/>
                </a:ext>
              </a:extLst>
            </p:cNvPr>
            <p:cNvSpPr/>
            <p:nvPr/>
          </p:nvSpPr>
          <p:spPr>
            <a:xfrm>
              <a:off x="3867997" y="2167841"/>
              <a:ext cx="2553005" cy="154578"/>
            </a:xfrm>
            <a:prstGeom prst="rect">
              <a:avLst/>
            </a:prstGeom>
            <a:solidFill>
              <a:srgbClr val="C0C0C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C8F2DEA-B218-1498-7BD5-B933728720B6}"/>
                </a:ext>
              </a:extLst>
            </p:cNvPr>
            <p:cNvSpPr txBox="1"/>
            <p:nvPr/>
          </p:nvSpPr>
          <p:spPr>
            <a:xfrm>
              <a:off x="4972180" y="2280993"/>
              <a:ext cx="34817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>
                  <a:solidFill>
                    <a:schemeClr val="accent6"/>
                  </a:solidFill>
                </a:rPr>
                <a:t>Cu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DC16D7B3-B2C7-DD62-6961-29ADDBF08138}"/>
                </a:ext>
              </a:extLst>
            </p:cNvPr>
            <p:cNvSpPr txBox="1"/>
            <p:nvPr/>
          </p:nvSpPr>
          <p:spPr>
            <a:xfrm>
              <a:off x="4974420" y="2120058"/>
              <a:ext cx="3401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>
                  <a:solidFill>
                    <a:schemeClr val="accent6"/>
                  </a:solidFill>
                </a:rPr>
                <a:t>Sn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737C2A00-B9AE-EF5C-3A5F-7B9E6669E5A4}"/>
                </a:ext>
              </a:extLst>
            </p:cNvPr>
            <p:cNvSpPr/>
            <p:nvPr/>
          </p:nvSpPr>
          <p:spPr>
            <a:xfrm>
              <a:off x="3866229" y="2111755"/>
              <a:ext cx="2553005" cy="51573"/>
            </a:xfrm>
            <a:prstGeom prst="rect">
              <a:avLst/>
            </a:prstGeom>
            <a:solidFill>
              <a:schemeClr val="accent6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06A13E7D-0D57-9D16-9D86-C4740AC82961}"/>
                </a:ext>
              </a:extLst>
            </p:cNvPr>
            <p:cNvSpPr txBox="1"/>
            <p:nvPr/>
          </p:nvSpPr>
          <p:spPr>
            <a:xfrm>
              <a:off x="6593890" y="2062101"/>
              <a:ext cx="121828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sz="1000" dirty="0"/>
                <a:t>W</a:t>
              </a:r>
              <a:endParaRPr lang="en-GB" sz="1000" baseline="-25000" dirty="0"/>
            </a:p>
          </p:txBody>
        </p: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A8293A98-8832-7F83-84F1-8177E47D623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04184" y="2139045"/>
              <a:ext cx="26347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51AD4829-36DC-8E0A-2D29-648E383C8BCF}"/>
              </a:ext>
            </a:extLst>
          </p:cNvPr>
          <p:cNvGrpSpPr/>
          <p:nvPr/>
        </p:nvGrpSpPr>
        <p:grpSpPr>
          <a:xfrm>
            <a:off x="930275" y="3443577"/>
            <a:ext cx="3027093" cy="793133"/>
            <a:chOff x="3834293" y="2350953"/>
            <a:chExt cx="3027093" cy="793133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5D32A327-49DB-C54B-7D3A-0DBB478E8055}"/>
                </a:ext>
              </a:extLst>
            </p:cNvPr>
            <p:cNvSpPr/>
            <p:nvPr/>
          </p:nvSpPr>
          <p:spPr>
            <a:xfrm>
              <a:off x="3834293" y="2447391"/>
              <a:ext cx="2553005" cy="321869"/>
            </a:xfrm>
            <a:prstGeom prst="rect">
              <a:avLst/>
            </a:prstGeom>
            <a:solidFill>
              <a:srgbClr val="CD7F3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F38D8E34-9BBD-0AE0-C67A-3EEEA63D7734}"/>
                </a:ext>
              </a:extLst>
            </p:cNvPr>
            <p:cNvSpPr/>
            <p:nvPr/>
          </p:nvSpPr>
          <p:spPr>
            <a:xfrm flipV="1">
              <a:off x="3834293" y="2777398"/>
              <a:ext cx="2553005" cy="165663"/>
            </a:xfrm>
            <a:prstGeom prst="rect">
              <a:avLst/>
            </a:prstGeom>
            <a:solidFill>
              <a:srgbClr val="71797E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879820F1-BDE3-73A7-AF71-4B19933FDBFB}"/>
                </a:ext>
              </a:extLst>
            </p:cNvPr>
            <p:cNvSpPr/>
            <p:nvPr/>
          </p:nvSpPr>
          <p:spPr>
            <a:xfrm flipV="1">
              <a:off x="3834293" y="2667283"/>
              <a:ext cx="224771" cy="104546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F2A2EC3D-8228-8D55-7955-A34360E16750}"/>
                </a:ext>
              </a:extLst>
            </p:cNvPr>
            <p:cNvSpPr/>
            <p:nvPr/>
          </p:nvSpPr>
          <p:spPr>
            <a:xfrm flipV="1">
              <a:off x="4299940" y="2667283"/>
              <a:ext cx="224771" cy="104546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4C789A38-CDD2-C0D9-9A72-D0265F01B284}"/>
                </a:ext>
              </a:extLst>
            </p:cNvPr>
            <p:cNvSpPr/>
            <p:nvPr/>
          </p:nvSpPr>
          <p:spPr>
            <a:xfrm flipV="1">
              <a:off x="4765587" y="2667283"/>
              <a:ext cx="224771" cy="104546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48644E8D-8589-6BC2-CE42-74774B95DA80}"/>
                </a:ext>
              </a:extLst>
            </p:cNvPr>
            <p:cNvSpPr/>
            <p:nvPr/>
          </p:nvSpPr>
          <p:spPr>
            <a:xfrm flipV="1">
              <a:off x="5231234" y="2667283"/>
              <a:ext cx="224771" cy="104546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B20A01E1-FF3B-E476-5C78-C864D50B9492}"/>
                </a:ext>
              </a:extLst>
            </p:cNvPr>
            <p:cNvSpPr/>
            <p:nvPr/>
          </p:nvSpPr>
          <p:spPr>
            <a:xfrm flipV="1">
              <a:off x="5696881" y="2667283"/>
              <a:ext cx="224771" cy="104546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DE6953C3-2843-5E66-CEC9-D281652B5367}"/>
                </a:ext>
              </a:extLst>
            </p:cNvPr>
            <p:cNvSpPr/>
            <p:nvPr/>
          </p:nvSpPr>
          <p:spPr>
            <a:xfrm flipV="1">
              <a:off x="6162527" y="2667283"/>
              <a:ext cx="224771" cy="104546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66DE3BAE-65EE-45DE-260B-354B8068399E}"/>
                </a:ext>
              </a:extLst>
            </p:cNvPr>
            <p:cNvSpPr txBox="1"/>
            <p:nvPr/>
          </p:nvSpPr>
          <p:spPr>
            <a:xfrm>
              <a:off x="4872588" y="2727117"/>
              <a:ext cx="4764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>
                  <a:solidFill>
                    <a:schemeClr val="bg1"/>
                  </a:solidFill>
                </a:rPr>
                <a:t>Nb-X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3C15B18-E237-23C7-9084-4EDE9D9262AA}"/>
                </a:ext>
              </a:extLst>
            </p:cNvPr>
            <p:cNvSpPr txBox="1"/>
            <p:nvPr/>
          </p:nvSpPr>
          <p:spPr>
            <a:xfrm>
              <a:off x="6558418" y="2645210"/>
              <a:ext cx="302968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sz="1000" dirty="0"/>
                <a:t>SnO</a:t>
              </a:r>
              <a:r>
                <a:rPr lang="en-GB" sz="1000" baseline="-25000" dirty="0"/>
                <a:t>2</a:t>
              </a:r>
            </a:p>
          </p:txBody>
        </p: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F7162139-70CD-DF34-0857-E184A7C13BF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268712" y="2722154"/>
              <a:ext cx="26347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D8C64081-980F-E2CB-3462-36D6320363AD}"/>
                </a:ext>
              </a:extLst>
            </p:cNvPr>
            <p:cNvSpPr/>
            <p:nvPr/>
          </p:nvSpPr>
          <p:spPr>
            <a:xfrm>
              <a:off x="3834293" y="2940545"/>
              <a:ext cx="2553005" cy="203541"/>
            </a:xfrm>
            <a:prstGeom prst="rect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85F47E1F-E082-DC71-4124-0FDC4599E7AE}"/>
                </a:ext>
              </a:extLst>
            </p:cNvPr>
            <p:cNvSpPr txBox="1"/>
            <p:nvPr/>
          </p:nvSpPr>
          <p:spPr>
            <a:xfrm>
              <a:off x="4983356" y="2965371"/>
              <a:ext cx="254878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sz="1000" dirty="0"/>
                <a:t>Inert</a:t>
              </a:r>
              <a:endParaRPr lang="en-GB" sz="1000" baseline="-25000" dirty="0"/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35CC53CE-BE73-BACF-61B1-D7FFD1AB431D}"/>
                </a:ext>
              </a:extLst>
            </p:cNvPr>
            <p:cNvSpPr txBox="1"/>
            <p:nvPr/>
          </p:nvSpPr>
          <p:spPr>
            <a:xfrm>
              <a:off x="4837323" y="2439970"/>
              <a:ext cx="54694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>
                  <a:solidFill>
                    <a:schemeClr val="accent6"/>
                  </a:solidFill>
                </a:rPr>
                <a:t>Cu-Sn</a:t>
              </a:r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857D1DC6-5968-70B2-49DA-A4FEEF06814B}"/>
                </a:ext>
              </a:extLst>
            </p:cNvPr>
            <p:cNvSpPr/>
            <p:nvPr/>
          </p:nvSpPr>
          <p:spPr>
            <a:xfrm>
              <a:off x="3834293" y="2400607"/>
              <a:ext cx="2553005" cy="51573"/>
            </a:xfrm>
            <a:prstGeom prst="rect">
              <a:avLst/>
            </a:prstGeom>
            <a:solidFill>
              <a:schemeClr val="accent6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174396C0-87B6-F831-CDDC-ACA6EF55BF40}"/>
                </a:ext>
              </a:extLst>
            </p:cNvPr>
            <p:cNvSpPr txBox="1"/>
            <p:nvPr/>
          </p:nvSpPr>
          <p:spPr>
            <a:xfrm>
              <a:off x="6561954" y="2350953"/>
              <a:ext cx="121828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sz="1000" dirty="0"/>
                <a:t>W</a:t>
              </a:r>
              <a:endParaRPr lang="en-GB" sz="1000" baseline="-25000" dirty="0"/>
            </a:p>
          </p:txBody>
        </p:sp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0303F552-924F-F1B4-4E17-E0BD574C764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272248" y="2427897"/>
              <a:ext cx="26347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74" name="Content Placeholder 2">
            <a:extLst>
              <a:ext uri="{FF2B5EF4-FFF2-40B4-BE49-F238E27FC236}">
                <a16:creationId xmlns:a16="http://schemas.microsoft.com/office/drawing/2014/main" id="{3964CB74-1D8A-3FAE-B574-B90C7E713807}"/>
              </a:ext>
            </a:extLst>
          </p:cNvPr>
          <p:cNvSpPr txBox="1">
            <a:spLocks/>
          </p:cNvSpPr>
          <p:nvPr/>
        </p:nvSpPr>
        <p:spPr>
          <a:xfrm>
            <a:off x="4184650" y="1451159"/>
            <a:ext cx="4499404" cy="2410726"/>
          </a:xfrm>
          <a:prstGeom prst="rect">
            <a:avLst/>
          </a:prstGeom>
        </p:spPr>
        <p:txBody>
          <a:bodyPr vert="horz">
            <a:normAutofit fontScale="47500" lnSpcReduction="20000"/>
          </a:bodyPr>
          <a:lstStyle>
            <a:lvl1pPr marL="360363" marR="0" indent="-360363" algn="l" defTabSz="914400" rtl="0" eaLnBrk="1" fontAlgn="auto" latinLnBrk="0" hangingPunct="1">
              <a:lnSpc>
                <a:spcPct val="105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Char char="•"/>
              <a:tabLst/>
              <a:defRPr kumimoji="0" lang="en-GB" sz="2800" kern="1200" noProof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000" marR="0" indent="-360000" algn="l" defTabSz="914400" rtl="0" eaLnBrk="1" fontAlgn="auto" latinLnBrk="0" hangingPunct="1">
              <a:lnSpc>
                <a:spcPct val="105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 kumimoji="0" lang="en-GB" sz="2400" kern="1200" noProof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4000" marR="0" indent="-324000" algn="l" defTabSz="914400" rtl="0" eaLnBrk="1" fontAlgn="auto" latinLnBrk="0" hangingPunct="1">
              <a:lnSpc>
                <a:spcPct val="105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5000"/>
              <a:buFont typeface="Arial"/>
              <a:buChar char="•"/>
              <a:tabLst/>
              <a:defRPr kumimoji="0" lang="en-GB" sz="2000" kern="1200" noProof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0000" marR="0" indent="-306000" algn="l" defTabSz="914400" rtl="0" eaLnBrk="1" fontAlgn="auto" latinLnBrk="0" hangingPunct="1">
              <a:lnSpc>
                <a:spcPct val="105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 kumimoji="0" lang="en-GB" sz="1800" kern="1200" noProof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38000" marR="0" indent="-288000" algn="l" defTabSz="914400" rtl="0" eaLnBrk="1" fontAlgn="auto" latinLnBrk="0" hangingPunct="1">
              <a:lnSpc>
                <a:spcPct val="105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100000"/>
              <a:buFont typeface="Arial"/>
              <a:buChar char="•"/>
              <a:tabLst/>
              <a:defRPr kumimoji="0" lang="en-GB" sz="1600" kern="1200" noProof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These configurations are flexible enough to allow:</a:t>
            </a:r>
          </a:p>
          <a:p>
            <a:pPr lvl="1"/>
            <a:r>
              <a:rPr lang="en-GB" dirty="0"/>
              <a:t>Cu-rich (Cu-Sn substrate) and Sn-rich (Cu/Sn coatings) compositions</a:t>
            </a:r>
          </a:p>
          <a:p>
            <a:pPr lvl="1"/>
            <a:r>
              <a:rPr lang="en-GB" dirty="0"/>
              <a:t>SnO</a:t>
            </a:r>
            <a:r>
              <a:rPr lang="en-GB" baseline="-25000" dirty="0"/>
              <a:t>2</a:t>
            </a:r>
            <a:r>
              <a:rPr lang="en-GB" dirty="0"/>
              <a:t> decomposition and O transport with (Nb-Ta-Hf) and without (Nb) Hf oxide precipitation</a:t>
            </a:r>
          </a:p>
          <a:p>
            <a:pPr lvl="1"/>
            <a:r>
              <a:rPr lang="en-GB" dirty="0"/>
              <a:t>Behaviour with and without an intentionally added oxygen source:</a:t>
            </a:r>
          </a:p>
          <a:p>
            <a:pPr lvl="2"/>
            <a:r>
              <a:rPr lang="en-GB" dirty="0"/>
              <a:t>As shown – internal reference between SnO</a:t>
            </a:r>
            <a:r>
              <a:rPr lang="en-GB" baseline="-25000" dirty="0"/>
              <a:t>2</a:t>
            </a:r>
            <a:r>
              <a:rPr lang="en-GB" dirty="0"/>
              <a:t> patterned strips</a:t>
            </a:r>
          </a:p>
          <a:p>
            <a:pPr lvl="2"/>
            <a:r>
              <a:rPr lang="en-GB" dirty="0"/>
              <a:t>Samples produced with and without SnO</a:t>
            </a:r>
            <a:r>
              <a:rPr lang="en-GB" baseline="-25000" dirty="0"/>
              <a:t>2</a:t>
            </a:r>
            <a:r>
              <a:rPr lang="en-GB" dirty="0"/>
              <a:t> layer</a:t>
            </a:r>
          </a:p>
          <a:p>
            <a:r>
              <a:rPr lang="en-GB" dirty="0"/>
              <a:t>All with control of starting Nb alloy microstructure</a:t>
            </a:r>
          </a:p>
        </p:txBody>
      </p:sp>
    </p:spTree>
    <p:extLst>
      <p:ext uri="{BB962C8B-B14F-4D97-AF65-F5344CB8AC3E}">
        <p14:creationId xmlns:p14="http://schemas.microsoft.com/office/powerpoint/2010/main" val="18743970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0CDCDE-BAC8-94D6-C634-04B567481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Wire Studies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BF250B-C7A3-5E22-23E2-86A1028669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4"/>
            <a:ext cx="8229600" cy="2644345"/>
          </a:xfrm>
        </p:spPr>
        <p:txBody>
          <a:bodyPr>
            <a:normAutofit fontScale="55000" lnSpcReduction="20000"/>
          </a:bodyPr>
          <a:lstStyle/>
          <a:p>
            <a:r>
              <a:rPr lang="en-GB" dirty="0"/>
              <a:t>Analysis of wire samples provided by CERN:</a:t>
            </a:r>
          </a:p>
          <a:p>
            <a:pPr lvl="1"/>
            <a:r>
              <a:rPr lang="en-GB" dirty="0"/>
              <a:t>Consistent comparison of microstructures (e.g. Nb</a:t>
            </a:r>
            <a:r>
              <a:rPr lang="en-GB" baseline="-25000" dirty="0"/>
              <a:t>3</a:t>
            </a:r>
            <a:r>
              <a:rPr lang="en-GB" dirty="0"/>
              <a:t>Sn grain sizes) in wires from different sources</a:t>
            </a:r>
          </a:p>
          <a:p>
            <a:pPr lvl="1"/>
            <a:r>
              <a:rPr lang="en-GB" dirty="0"/>
              <a:t>Comparison with diffusion couples to identify inconsistencies or interesting cases for further study</a:t>
            </a:r>
          </a:p>
          <a:p>
            <a:pPr lvl="1"/>
            <a:r>
              <a:rPr lang="en-GB" dirty="0"/>
              <a:t>Correlations with </a:t>
            </a:r>
            <a:r>
              <a:rPr lang="en-GB" i="1" dirty="0" err="1"/>
              <a:t>I</a:t>
            </a:r>
            <a:r>
              <a:rPr lang="en-GB" i="1" baseline="-25000" dirty="0" err="1"/>
              <a:t>c</a:t>
            </a:r>
            <a:r>
              <a:rPr lang="en-GB" dirty="0"/>
              <a:t> measured at CERN </a:t>
            </a:r>
            <a:r>
              <a:rPr lang="en-GB" dirty="0">
                <a:sym typeface="Wingdings" panose="05000000000000000000" pitchFamily="2" charset="2"/>
              </a:rPr>
              <a:t> understanding of microstructural effects and heat treatment optimisation</a:t>
            </a:r>
          </a:p>
          <a:p>
            <a:r>
              <a:rPr lang="en-GB" dirty="0">
                <a:sym typeface="Wingdings" panose="05000000000000000000" pitchFamily="2" charset="2"/>
              </a:rPr>
              <a:t>Supported by complementary studies in TE-MSC-LSC:</a:t>
            </a:r>
          </a:p>
          <a:p>
            <a:pPr lvl="1"/>
            <a:r>
              <a:rPr lang="en-GB" dirty="0"/>
              <a:t>Ejection furnace: microscopy, VSM and RRR measurements of samples at different stages of the heat treatment</a:t>
            </a:r>
          </a:p>
          <a:p>
            <a:pPr lvl="1"/>
            <a:r>
              <a:rPr lang="en-GB" dirty="0"/>
              <a:t>Studies of rolled wire samples and cables when sufficient internal oxidation wire is available</a:t>
            </a:r>
          </a:p>
          <a:p>
            <a:r>
              <a:rPr lang="en-GB" dirty="0"/>
              <a:t>Supports development of wire activities e.g. in UNIGE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838D1D-33D1-E14B-1DF9-DE51B278621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/>
              <a:t>3 June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8F5FB0-0948-96C1-C058-FA62B738F4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07784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8A5462-E850-46AB-D389-7A4EDEA90F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946" y="175120"/>
            <a:ext cx="8226854" cy="705332"/>
          </a:xfrm>
        </p:spPr>
        <p:txBody>
          <a:bodyPr/>
          <a:lstStyle/>
          <a:p>
            <a:r>
              <a:rPr lang="en-GB" dirty="0"/>
              <a:t>Work Plan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F6D7BF-416E-7708-C2E8-C4D904925E0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/>
              <a:t>3 June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ED5FE9-941C-66CD-A2F1-018B4559A9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45C3B76-90AC-6649-42D5-1EFF860AD3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824299"/>
              </p:ext>
            </p:extLst>
          </p:nvPr>
        </p:nvGraphicFramePr>
        <p:xfrm>
          <a:off x="459946" y="1014570"/>
          <a:ext cx="8226856" cy="2711419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352075">
                  <a:extLst>
                    <a:ext uri="{9D8B030D-6E8A-4147-A177-3AD203B41FA5}">
                      <a16:colId xmlns:a16="http://schemas.microsoft.com/office/drawing/2014/main" val="2230799847"/>
                    </a:ext>
                  </a:extLst>
                </a:gridCol>
                <a:gridCol w="492325">
                  <a:extLst>
                    <a:ext uri="{9D8B030D-6E8A-4147-A177-3AD203B41FA5}">
                      <a16:colId xmlns:a16="http://schemas.microsoft.com/office/drawing/2014/main" val="2808435751"/>
                    </a:ext>
                  </a:extLst>
                </a:gridCol>
                <a:gridCol w="4017471">
                  <a:extLst>
                    <a:ext uri="{9D8B030D-6E8A-4147-A177-3AD203B41FA5}">
                      <a16:colId xmlns:a16="http://schemas.microsoft.com/office/drawing/2014/main" val="2696948586"/>
                    </a:ext>
                  </a:extLst>
                </a:gridCol>
                <a:gridCol w="258845">
                  <a:extLst>
                    <a:ext uri="{9D8B030D-6E8A-4147-A177-3AD203B41FA5}">
                      <a16:colId xmlns:a16="http://schemas.microsoft.com/office/drawing/2014/main" val="2520238391"/>
                    </a:ext>
                  </a:extLst>
                </a:gridCol>
                <a:gridCol w="258845">
                  <a:extLst>
                    <a:ext uri="{9D8B030D-6E8A-4147-A177-3AD203B41FA5}">
                      <a16:colId xmlns:a16="http://schemas.microsoft.com/office/drawing/2014/main" val="3772092717"/>
                    </a:ext>
                  </a:extLst>
                </a:gridCol>
                <a:gridCol w="258845">
                  <a:extLst>
                    <a:ext uri="{9D8B030D-6E8A-4147-A177-3AD203B41FA5}">
                      <a16:colId xmlns:a16="http://schemas.microsoft.com/office/drawing/2014/main" val="1162282723"/>
                    </a:ext>
                  </a:extLst>
                </a:gridCol>
                <a:gridCol w="258845">
                  <a:extLst>
                    <a:ext uri="{9D8B030D-6E8A-4147-A177-3AD203B41FA5}">
                      <a16:colId xmlns:a16="http://schemas.microsoft.com/office/drawing/2014/main" val="2799308182"/>
                    </a:ext>
                  </a:extLst>
                </a:gridCol>
                <a:gridCol w="258845">
                  <a:extLst>
                    <a:ext uri="{9D8B030D-6E8A-4147-A177-3AD203B41FA5}">
                      <a16:colId xmlns:a16="http://schemas.microsoft.com/office/drawing/2014/main" val="4210107053"/>
                    </a:ext>
                  </a:extLst>
                </a:gridCol>
                <a:gridCol w="258845">
                  <a:extLst>
                    <a:ext uri="{9D8B030D-6E8A-4147-A177-3AD203B41FA5}">
                      <a16:colId xmlns:a16="http://schemas.microsoft.com/office/drawing/2014/main" val="2297344102"/>
                    </a:ext>
                  </a:extLst>
                </a:gridCol>
                <a:gridCol w="258845">
                  <a:extLst>
                    <a:ext uri="{9D8B030D-6E8A-4147-A177-3AD203B41FA5}">
                      <a16:colId xmlns:a16="http://schemas.microsoft.com/office/drawing/2014/main" val="2588955142"/>
                    </a:ext>
                  </a:extLst>
                </a:gridCol>
                <a:gridCol w="258845">
                  <a:extLst>
                    <a:ext uri="{9D8B030D-6E8A-4147-A177-3AD203B41FA5}">
                      <a16:colId xmlns:a16="http://schemas.microsoft.com/office/drawing/2014/main" val="2598356687"/>
                    </a:ext>
                  </a:extLst>
                </a:gridCol>
                <a:gridCol w="258845">
                  <a:extLst>
                    <a:ext uri="{9D8B030D-6E8A-4147-A177-3AD203B41FA5}">
                      <a16:colId xmlns:a16="http://schemas.microsoft.com/office/drawing/2014/main" val="205225195"/>
                    </a:ext>
                  </a:extLst>
                </a:gridCol>
                <a:gridCol w="258845">
                  <a:extLst>
                    <a:ext uri="{9D8B030D-6E8A-4147-A177-3AD203B41FA5}">
                      <a16:colId xmlns:a16="http://schemas.microsoft.com/office/drawing/2014/main" val="1466490455"/>
                    </a:ext>
                  </a:extLst>
                </a:gridCol>
                <a:gridCol w="258845">
                  <a:extLst>
                    <a:ext uri="{9D8B030D-6E8A-4147-A177-3AD203B41FA5}">
                      <a16:colId xmlns:a16="http://schemas.microsoft.com/office/drawing/2014/main" val="1010520455"/>
                    </a:ext>
                  </a:extLst>
                </a:gridCol>
                <a:gridCol w="258845">
                  <a:extLst>
                    <a:ext uri="{9D8B030D-6E8A-4147-A177-3AD203B41FA5}">
                      <a16:colId xmlns:a16="http://schemas.microsoft.com/office/drawing/2014/main" val="1190247992"/>
                    </a:ext>
                  </a:extLst>
                </a:gridCol>
                <a:gridCol w="258845">
                  <a:extLst>
                    <a:ext uri="{9D8B030D-6E8A-4147-A177-3AD203B41FA5}">
                      <a16:colId xmlns:a16="http://schemas.microsoft.com/office/drawing/2014/main" val="3238646346"/>
                    </a:ext>
                  </a:extLst>
                </a:gridCol>
              </a:tblGrid>
              <a:tr h="294952">
                <a:tc rowSpan="2" gridSpan="3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Activity</a:t>
                      </a:r>
                    </a:p>
                  </a:txBody>
                  <a:tcPr marL="68580" marR="68580" marT="18000" marB="18000" anchor="ctr"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2" hMerge="1">
                  <a:txBody>
                    <a:bodyPr/>
                    <a:lstStyle/>
                    <a:p>
                      <a:pPr marL="71755" marR="71755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/>
                </a:tc>
                <a:tc rowSpan="2" hMerge="1">
                  <a:txBody>
                    <a:bodyPr/>
                    <a:lstStyle/>
                    <a:p>
                      <a:endParaRPr dirty="0"/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latin typeface="+mn-lt"/>
                        </a:rPr>
                        <a:t>24</a:t>
                      </a:r>
                      <a:endParaRPr lang="en-GB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latin typeface="+mn-lt"/>
                        </a:rPr>
                        <a:t>25</a:t>
                      </a:r>
                      <a:endParaRPr lang="en-GB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latin typeface="+mn-lt"/>
                        </a:rPr>
                        <a:t>26</a:t>
                      </a:r>
                      <a:endParaRPr lang="en-GB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latin typeface="+mn-lt"/>
                        </a:rPr>
                        <a:t>27</a:t>
                      </a:r>
                      <a:endParaRPr lang="en-GB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2465109"/>
                  </a:ext>
                </a:extLst>
              </a:tr>
              <a:tr h="227667">
                <a:tc gridSpan="3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latin typeface="+mn-lt"/>
                        </a:rPr>
                        <a:t>Q1</a:t>
                      </a:r>
                      <a:endParaRPr lang="en-GB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latin typeface="+mn-lt"/>
                        </a:rPr>
                        <a:t>Q2</a:t>
                      </a:r>
                      <a:endParaRPr lang="en-GB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latin typeface="+mn-lt"/>
                        </a:rPr>
                        <a:t>Q3</a:t>
                      </a:r>
                      <a:endParaRPr lang="en-GB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latin typeface="+mn-lt"/>
                        </a:rPr>
                        <a:t>Q4</a:t>
                      </a:r>
                      <a:endParaRPr lang="en-GB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latin typeface="+mn-lt"/>
                        </a:rPr>
                        <a:t>Q1</a:t>
                      </a:r>
                      <a:endParaRPr lang="en-GB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  <a:latin typeface="+mn-lt"/>
                        </a:rPr>
                        <a:t>Q2</a:t>
                      </a:r>
                      <a:endParaRPr lang="en-GB" sz="12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  <a:latin typeface="+mn-lt"/>
                        </a:rPr>
                        <a:t>Q3</a:t>
                      </a:r>
                      <a:endParaRPr lang="en-GB" sz="12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latin typeface="+mn-lt"/>
                        </a:rPr>
                        <a:t>Q4</a:t>
                      </a:r>
                      <a:endParaRPr lang="en-GB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latin typeface="+mn-lt"/>
                        </a:rPr>
                        <a:t>Q1</a:t>
                      </a:r>
                      <a:endParaRPr lang="en-GB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latin typeface="+mn-lt"/>
                        </a:rPr>
                        <a:t>Q2</a:t>
                      </a:r>
                      <a:endParaRPr lang="en-GB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latin typeface="+mn-lt"/>
                        </a:rPr>
                        <a:t>Q3</a:t>
                      </a:r>
                      <a:endParaRPr lang="en-GB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latin typeface="+mn-lt"/>
                        </a:rPr>
                        <a:t>Q4</a:t>
                      </a:r>
                      <a:endParaRPr lang="en-GB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latin typeface="+mn-lt"/>
                        </a:rPr>
                        <a:t>Q1</a:t>
                      </a:r>
                      <a:endParaRPr lang="en-GB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5872510"/>
                  </a:ext>
                </a:extLst>
              </a:tr>
              <a:tr h="118353"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  <a:latin typeface="+mn-lt"/>
                        </a:rPr>
                        <a:t>D1</a:t>
                      </a:r>
                      <a:endParaRPr lang="en-GB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18000" marB="18000" anchor="ctr"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n-GB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M1.1</a:t>
                      </a:r>
                    </a:p>
                  </a:txBody>
                  <a:tcPr marL="68580" marR="68580" marT="18000" marB="18000" anchor="ctr"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Cu-Sn substrate preparation</a:t>
                      </a:r>
                    </a:p>
                  </a:txBody>
                  <a:tcPr marL="68580" marR="6858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highlight>
                            <a:srgbClr val="C6D9F1"/>
                          </a:highlight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highlight>
                          <a:srgbClr val="C6D9F1"/>
                        </a:highlight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highlight>
                            <a:srgbClr val="C6D9F1"/>
                          </a:highlight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highlight>
                          <a:srgbClr val="C6D9F1"/>
                        </a:highlight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highlight>
                            <a:srgbClr val="C6D9F1"/>
                          </a:highlight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highlight>
                          <a:srgbClr val="C6D9F1"/>
                        </a:highlight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highlight>
                            <a:srgbClr val="C6D9F1"/>
                          </a:highlight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highlight>
                          <a:srgbClr val="C6D9F1"/>
                        </a:highlight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  <a:latin typeface="+mn-lt"/>
                        </a:rPr>
                        <a:t> </a:t>
                      </a:r>
                      <a:endParaRPr lang="en-GB" sz="12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  <a:latin typeface="+mn-lt"/>
                        </a:rPr>
                        <a:t> </a:t>
                      </a:r>
                      <a:endParaRPr lang="en-GB" sz="12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  <a:latin typeface="+mn-lt"/>
                        </a:rPr>
                        <a:t> </a:t>
                      </a:r>
                      <a:endParaRPr lang="en-GB" sz="12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  <a:latin typeface="+mn-lt"/>
                        </a:rPr>
                        <a:t> </a:t>
                      </a:r>
                      <a:endParaRPr lang="en-GB" sz="12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  <a:latin typeface="+mn-lt"/>
                        </a:rPr>
                        <a:t> </a:t>
                      </a:r>
                      <a:endParaRPr lang="en-GB" sz="12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  <a:latin typeface="+mn-lt"/>
                        </a:rPr>
                        <a:t> </a:t>
                      </a:r>
                      <a:endParaRPr lang="en-GB" sz="12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000523461"/>
                  </a:ext>
                </a:extLst>
              </a:tr>
              <a:tr h="118353">
                <a:tc rowSpan="2">
                  <a:txBody>
                    <a:bodyPr/>
                    <a:lstStyle/>
                    <a:p>
                      <a:r>
                        <a:rPr lang="en-GB" sz="1100">
                          <a:effectLst/>
                          <a:latin typeface="+mn-lt"/>
                        </a:rPr>
                        <a:t>D2</a:t>
                      </a:r>
                      <a:endParaRPr lang="en-GB" sz="12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18000" marB="18000" anchor="ctr"/>
                </a:tc>
                <a:tc>
                  <a:txBody>
                    <a:bodyPr/>
                    <a:lstStyle/>
                    <a:p>
                      <a:r>
                        <a:rPr lang="en-GB" sz="1100" b="1" dirty="0">
                          <a:effectLst/>
                          <a:latin typeface="+mn-lt"/>
                        </a:rPr>
                        <a:t>M2.1</a:t>
                      </a:r>
                      <a:endParaRPr lang="en-GB" sz="1200" b="1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18000" marB="18000" anchor="ctr"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Patterning of SnO</a:t>
                      </a:r>
                      <a:r>
                        <a:rPr lang="en-GB" sz="1200" baseline="-250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12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 layers</a:t>
                      </a:r>
                    </a:p>
                  </a:txBody>
                  <a:tcPr marL="68580" marR="6858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  <a:highlight>
                            <a:srgbClr val="C6D9F1"/>
                          </a:highlight>
                          <a:latin typeface="+mn-lt"/>
                        </a:rPr>
                        <a:t> </a:t>
                      </a:r>
                      <a:endParaRPr lang="en-GB" sz="1200">
                        <a:effectLst/>
                        <a:highlight>
                          <a:srgbClr val="C6D9F1"/>
                        </a:highlight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  <a:highlight>
                            <a:srgbClr val="C6D9F1"/>
                          </a:highlight>
                          <a:latin typeface="+mn-lt"/>
                        </a:rPr>
                        <a:t> </a:t>
                      </a:r>
                      <a:endParaRPr lang="en-GB" sz="1200">
                        <a:effectLst/>
                        <a:highlight>
                          <a:srgbClr val="C6D9F1"/>
                        </a:highlight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highlight>
                            <a:srgbClr val="C6D9F1"/>
                          </a:highlight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highlight>
                          <a:srgbClr val="C6D9F1"/>
                        </a:highlight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highlight>
                            <a:srgbClr val="C6D9F1"/>
                          </a:highlight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highlight>
                          <a:srgbClr val="C6D9F1"/>
                        </a:highlight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  <a:latin typeface="+mn-lt"/>
                        </a:rPr>
                        <a:t> </a:t>
                      </a:r>
                      <a:endParaRPr lang="en-GB" sz="12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  <a:latin typeface="+mn-lt"/>
                        </a:rPr>
                        <a:t> </a:t>
                      </a:r>
                      <a:endParaRPr lang="en-GB" sz="12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  <a:latin typeface="+mn-lt"/>
                        </a:rPr>
                        <a:t> </a:t>
                      </a:r>
                      <a:endParaRPr lang="en-GB" sz="12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  <a:latin typeface="+mn-lt"/>
                        </a:rPr>
                        <a:t> </a:t>
                      </a:r>
                      <a:endParaRPr lang="en-GB" sz="12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  <a:latin typeface="+mn-lt"/>
                        </a:rPr>
                        <a:t> </a:t>
                      </a:r>
                      <a:endParaRPr lang="en-GB" sz="12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extLst>
                  <a:ext uri="{0D108BD9-81ED-4DB2-BD59-A6C34878D82A}">
                    <a16:rowId xmlns:a16="http://schemas.microsoft.com/office/drawing/2014/main" val="1662131197"/>
                  </a:ext>
                </a:extLst>
              </a:tr>
              <a:tr h="11835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b="1" dirty="0">
                          <a:effectLst/>
                          <a:latin typeface="+mn-lt"/>
                        </a:rPr>
                        <a:t>M2.2</a:t>
                      </a:r>
                      <a:endParaRPr lang="en-GB" sz="1200" b="1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18000" marB="18000" anchor="ctr"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Interaction of SnO</a:t>
                      </a:r>
                      <a:r>
                        <a:rPr lang="en-GB" sz="1200" baseline="-250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12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 with Nb/Nb alloys</a:t>
                      </a:r>
                    </a:p>
                  </a:txBody>
                  <a:tcPr marL="68580" marR="6858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  <a:latin typeface="+mn-lt"/>
                        </a:rPr>
                        <a:t> </a:t>
                      </a:r>
                      <a:endParaRPr lang="en-GB" sz="12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highlight>
                            <a:srgbClr val="C6D9F1"/>
                          </a:highlight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highlight>
                          <a:srgbClr val="C6D9F1"/>
                        </a:highlight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  <a:highlight>
                            <a:srgbClr val="C6D9F1"/>
                          </a:highlight>
                          <a:latin typeface="+mn-lt"/>
                        </a:rPr>
                        <a:t> </a:t>
                      </a:r>
                      <a:endParaRPr lang="en-GB" sz="1200">
                        <a:effectLst/>
                        <a:highlight>
                          <a:srgbClr val="C6D9F1"/>
                        </a:highlight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highlight>
                            <a:srgbClr val="C6D9F1"/>
                          </a:highlight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highlight>
                          <a:srgbClr val="C6D9F1"/>
                        </a:highlight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  <a:latin typeface="+mn-lt"/>
                        </a:rPr>
                        <a:t> </a:t>
                      </a:r>
                      <a:endParaRPr lang="en-GB" sz="12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  <a:latin typeface="+mn-lt"/>
                        </a:rPr>
                        <a:t> </a:t>
                      </a:r>
                      <a:endParaRPr lang="en-GB" sz="12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  <a:latin typeface="+mn-lt"/>
                        </a:rPr>
                        <a:t> </a:t>
                      </a:r>
                      <a:endParaRPr lang="en-GB" sz="12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  <a:latin typeface="+mn-lt"/>
                        </a:rPr>
                        <a:t> </a:t>
                      </a:r>
                      <a:endParaRPr lang="en-GB" sz="12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  <a:latin typeface="+mn-lt"/>
                        </a:rPr>
                        <a:t> </a:t>
                      </a:r>
                      <a:endParaRPr lang="en-GB" sz="12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  <a:latin typeface="+mn-lt"/>
                        </a:rPr>
                        <a:t> </a:t>
                      </a:r>
                      <a:endParaRPr lang="en-GB" sz="12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extLst>
                  <a:ext uri="{0D108BD9-81ED-4DB2-BD59-A6C34878D82A}">
                    <a16:rowId xmlns:a16="http://schemas.microsoft.com/office/drawing/2014/main" val="2998685999"/>
                  </a:ext>
                </a:extLst>
              </a:tr>
              <a:tr h="118353">
                <a:tc rowSpan="5">
                  <a:txBody>
                    <a:bodyPr/>
                    <a:lstStyle/>
                    <a:p>
                      <a:r>
                        <a:rPr lang="en-GB" sz="1100">
                          <a:effectLst/>
                          <a:latin typeface="+mn-lt"/>
                        </a:rPr>
                        <a:t>D3</a:t>
                      </a:r>
                      <a:endParaRPr lang="en-GB" sz="12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18000" marB="18000" anchor="ctr"/>
                </a:tc>
                <a:tc>
                  <a:txBody>
                    <a:bodyPr/>
                    <a:lstStyle/>
                    <a:p>
                      <a:r>
                        <a:rPr lang="en-GB" sz="1100" b="1" dirty="0">
                          <a:effectLst/>
                          <a:latin typeface="+mn-lt"/>
                        </a:rPr>
                        <a:t>M3.1</a:t>
                      </a:r>
                      <a:endParaRPr lang="en-GB" sz="1200" b="1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18000" marB="18000" anchor="ctr"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Definition of diffusion couple designs</a:t>
                      </a:r>
                    </a:p>
                  </a:txBody>
                  <a:tcPr marL="68580" marR="6858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  <a:latin typeface="+mn-lt"/>
                        </a:rPr>
                        <a:t> </a:t>
                      </a:r>
                      <a:endParaRPr lang="en-GB" sz="12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highlight>
                            <a:srgbClr val="C6D9F1"/>
                          </a:highlight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highlight>
                          <a:srgbClr val="C6D9F1"/>
                        </a:highlight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  <a:latin typeface="+mn-lt"/>
                        </a:rPr>
                        <a:t> </a:t>
                      </a:r>
                      <a:endParaRPr lang="en-GB" sz="12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  <a:latin typeface="+mn-lt"/>
                        </a:rPr>
                        <a:t> </a:t>
                      </a:r>
                      <a:endParaRPr lang="en-GB" sz="12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  <a:latin typeface="+mn-lt"/>
                        </a:rPr>
                        <a:t> </a:t>
                      </a:r>
                      <a:endParaRPr lang="en-GB" sz="12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  <a:latin typeface="+mn-lt"/>
                        </a:rPr>
                        <a:t> </a:t>
                      </a:r>
                      <a:endParaRPr lang="en-GB" sz="12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  <a:latin typeface="+mn-lt"/>
                        </a:rPr>
                        <a:t> </a:t>
                      </a:r>
                      <a:endParaRPr lang="en-GB" sz="12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extLst>
                  <a:ext uri="{0D108BD9-81ED-4DB2-BD59-A6C34878D82A}">
                    <a16:rowId xmlns:a16="http://schemas.microsoft.com/office/drawing/2014/main" val="2801678969"/>
                  </a:ext>
                </a:extLst>
              </a:tr>
              <a:tr h="11835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b="1" dirty="0">
                          <a:effectLst/>
                          <a:latin typeface="+mn-lt"/>
                        </a:rPr>
                        <a:t>M3.2</a:t>
                      </a:r>
                      <a:endParaRPr lang="en-GB" sz="1200" b="1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18000" marB="18000" anchor="ctr"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Trial samples for magnetisation measurement</a:t>
                      </a:r>
                    </a:p>
                  </a:txBody>
                  <a:tcPr marL="68580" marR="6858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  <a:latin typeface="+mn-lt"/>
                        </a:rPr>
                        <a:t> </a:t>
                      </a:r>
                      <a:endParaRPr lang="en-GB" sz="12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  <a:latin typeface="+mn-lt"/>
                        </a:rPr>
                        <a:t> </a:t>
                      </a:r>
                      <a:endParaRPr lang="en-GB" sz="12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  <a:latin typeface="+mn-lt"/>
                        </a:rPr>
                        <a:t> </a:t>
                      </a:r>
                      <a:endParaRPr lang="en-GB" sz="12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highlight>
                            <a:srgbClr val="C6D9F1"/>
                          </a:highlight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highlight>
                          <a:srgbClr val="C6D9F1"/>
                        </a:highlight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highlight>
                            <a:srgbClr val="C6D9F1"/>
                          </a:highlight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highlight>
                          <a:srgbClr val="C6D9F1"/>
                        </a:highlight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highlight>
                            <a:srgbClr val="C6D9F1"/>
                          </a:highlight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highlight>
                          <a:srgbClr val="C6D9F1"/>
                        </a:highlight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  <a:latin typeface="+mn-lt"/>
                        </a:rPr>
                        <a:t> </a:t>
                      </a:r>
                      <a:endParaRPr lang="en-GB" sz="12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  <a:latin typeface="+mn-lt"/>
                        </a:rPr>
                        <a:t> </a:t>
                      </a:r>
                      <a:endParaRPr lang="en-GB" sz="12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  <a:latin typeface="+mn-lt"/>
                        </a:rPr>
                        <a:t> </a:t>
                      </a:r>
                      <a:endParaRPr lang="en-GB" sz="12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  <a:latin typeface="+mn-lt"/>
                        </a:rPr>
                        <a:t> </a:t>
                      </a:r>
                      <a:endParaRPr lang="en-GB" sz="12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extLst>
                  <a:ext uri="{0D108BD9-81ED-4DB2-BD59-A6C34878D82A}">
                    <a16:rowId xmlns:a16="http://schemas.microsoft.com/office/drawing/2014/main" val="1225804885"/>
                  </a:ext>
                </a:extLst>
              </a:tr>
              <a:tr h="11835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b="1" dirty="0">
                          <a:effectLst/>
                          <a:latin typeface="+mn-lt"/>
                        </a:rPr>
                        <a:t>M3.3</a:t>
                      </a:r>
                      <a:endParaRPr lang="en-GB" sz="1200" b="1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18000" marB="18000" anchor="ctr"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Interim report: diffusion couple preparation and analysis</a:t>
                      </a:r>
                    </a:p>
                  </a:txBody>
                  <a:tcPr marL="68580" marR="6858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  <a:latin typeface="+mn-lt"/>
                        </a:rPr>
                        <a:t> </a:t>
                      </a:r>
                      <a:endParaRPr lang="en-GB" sz="12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  <a:latin typeface="+mn-lt"/>
                        </a:rPr>
                        <a:t> </a:t>
                      </a:r>
                      <a:endParaRPr lang="en-GB" sz="12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  <a:latin typeface="+mn-lt"/>
                        </a:rPr>
                        <a:t> </a:t>
                      </a:r>
                      <a:endParaRPr lang="en-GB" sz="12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  <a:highlight>
                            <a:srgbClr val="C6D9F1"/>
                          </a:highlight>
                          <a:latin typeface="+mn-lt"/>
                        </a:rPr>
                        <a:t> </a:t>
                      </a:r>
                      <a:endParaRPr lang="en-GB" sz="1200">
                        <a:effectLst/>
                        <a:highlight>
                          <a:srgbClr val="C6D9F1"/>
                        </a:highlight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  <a:highlight>
                            <a:srgbClr val="C6D9F1"/>
                          </a:highlight>
                          <a:latin typeface="+mn-lt"/>
                        </a:rPr>
                        <a:t> </a:t>
                      </a:r>
                      <a:endParaRPr lang="en-GB" sz="1200">
                        <a:effectLst/>
                        <a:highlight>
                          <a:srgbClr val="C6D9F1"/>
                        </a:highlight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highlight>
                            <a:srgbClr val="C6D9F1"/>
                          </a:highlight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highlight>
                          <a:srgbClr val="C6D9F1"/>
                        </a:highlight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  <a:latin typeface="+mn-lt"/>
                        </a:rPr>
                        <a:t> </a:t>
                      </a:r>
                      <a:endParaRPr lang="en-GB" sz="12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  <a:latin typeface="+mn-lt"/>
                        </a:rPr>
                        <a:t> </a:t>
                      </a:r>
                      <a:endParaRPr lang="en-GB" sz="12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  <a:latin typeface="+mn-lt"/>
                        </a:rPr>
                        <a:t> </a:t>
                      </a:r>
                      <a:endParaRPr lang="en-GB" sz="12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extLst>
                  <a:ext uri="{0D108BD9-81ED-4DB2-BD59-A6C34878D82A}">
                    <a16:rowId xmlns:a16="http://schemas.microsoft.com/office/drawing/2014/main" val="3556314775"/>
                  </a:ext>
                </a:extLst>
              </a:tr>
              <a:tr h="11835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b="1" dirty="0">
                          <a:effectLst/>
                          <a:latin typeface="+mn-lt"/>
                        </a:rPr>
                        <a:t>M3.4</a:t>
                      </a:r>
                      <a:endParaRPr lang="en-GB" sz="1200" b="1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18000" marB="18000" anchor="ctr"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Samples for CERN characterisation (e.g. VSM)</a:t>
                      </a:r>
                    </a:p>
                  </a:txBody>
                  <a:tcPr marL="68580" marR="6858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  <a:latin typeface="+mn-lt"/>
                        </a:rPr>
                        <a:t> </a:t>
                      </a:r>
                      <a:endParaRPr lang="en-GB" sz="12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  <a:latin typeface="+mn-lt"/>
                        </a:rPr>
                        <a:t> </a:t>
                      </a:r>
                      <a:endParaRPr lang="en-GB" sz="12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  <a:latin typeface="+mn-lt"/>
                        </a:rPr>
                        <a:t> </a:t>
                      </a:r>
                      <a:endParaRPr lang="en-GB" sz="12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highlight>
                            <a:srgbClr val="C6D9F1"/>
                          </a:highlight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highlight>
                          <a:srgbClr val="C6D9F1"/>
                        </a:highlight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highlight>
                            <a:srgbClr val="C6D9F1"/>
                          </a:highlight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highlight>
                          <a:srgbClr val="C6D9F1"/>
                        </a:highlight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highlight>
                            <a:srgbClr val="C6D9F1"/>
                          </a:highlight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highlight>
                          <a:srgbClr val="C6D9F1"/>
                        </a:highlight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  <a:latin typeface="+mn-lt"/>
                        </a:rPr>
                        <a:t> </a:t>
                      </a:r>
                      <a:endParaRPr lang="en-GB" sz="12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extLst>
                  <a:ext uri="{0D108BD9-81ED-4DB2-BD59-A6C34878D82A}">
                    <a16:rowId xmlns:a16="http://schemas.microsoft.com/office/drawing/2014/main" val="4121341558"/>
                  </a:ext>
                </a:extLst>
              </a:tr>
              <a:tr h="11835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b="1" dirty="0">
                          <a:effectLst/>
                          <a:latin typeface="+mn-lt"/>
                        </a:rPr>
                        <a:t>M3.5</a:t>
                      </a:r>
                      <a:endParaRPr lang="en-GB" sz="1200" b="1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18000" marB="18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Final report: diffusion couple preparation and analysis</a:t>
                      </a:r>
                    </a:p>
                  </a:txBody>
                  <a:tcPr marL="68580" marR="6858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  <a:latin typeface="+mn-lt"/>
                        </a:rPr>
                        <a:t> </a:t>
                      </a:r>
                      <a:endParaRPr lang="en-GB" sz="12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  <a:latin typeface="+mn-lt"/>
                        </a:rPr>
                        <a:t> </a:t>
                      </a:r>
                      <a:endParaRPr lang="en-GB" sz="12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  <a:latin typeface="+mn-lt"/>
                        </a:rPr>
                        <a:t> </a:t>
                      </a:r>
                      <a:endParaRPr lang="en-GB" sz="12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highlight>
                            <a:srgbClr val="C6D9F1"/>
                          </a:highlight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highlight>
                          <a:srgbClr val="C6D9F1"/>
                        </a:highlight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highlight>
                            <a:srgbClr val="C6D9F1"/>
                          </a:highlight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highlight>
                          <a:srgbClr val="C6D9F1"/>
                        </a:highlight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highlight>
                            <a:srgbClr val="C6D9F1"/>
                          </a:highlight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highlight>
                          <a:srgbClr val="C6D9F1"/>
                        </a:highlight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highlight>
                            <a:srgbClr val="C6D9F1"/>
                          </a:highlight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highlight>
                          <a:srgbClr val="C6D9F1"/>
                        </a:highlight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highlight>
                            <a:srgbClr val="C6D9F1"/>
                          </a:highlight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highlight>
                          <a:srgbClr val="C6D9F1"/>
                        </a:highlight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7682586"/>
                  </a:ext>
                </a:extLst>
              </a:tr>
              <a:tr h="118353">
                <a:tc rowSpan="2">
                  <a:txBody>
                    <a:bodyPr/>
                    <a:lstStyle/>
                    <a:p>
                      <a:r>
                        <a:rPr lang="en-GB" sz="1100">
                          <a:effectLst/>
                          <a:latin typeface="+mn-lt"/>
                        </a:rPr>
                        <a:t>D4</a:t>
                      </a:r>
                      <a:endParaRPr lang="en-GB" sz="12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18000" marB="18000" anchor="ctr"/>
                </a:tc>
                <a:tc>
                  <a:txBody>
                    <a:bodyPr/>
                    <a:lstStyle/>
                    <a:p>
                      <a:r>
                        <a:rPr lang="en-GB" sz="1100" b="1" dirty="0">
                          <a:effectLst/>
                          <a:latin typeface="+mn-lt"/>
                        </a:rPr>
                        <a:t>M4.1</a:t>
                      </a:r>
                      <a:endParaRPr lang="en-GB" sz="1200" b="1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18000" marB="18000" anchor="ctr"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Analysis of wire samples (batch 1)</a:t>
                      </a:r>
                    </a:p>
                  </a:txBody>
                  <a:tcPr marL="68580" marR="6858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  <a:latin typeface="+mn-lt"/>
                        </a:rPr>
                        <a:t> </a:t>
                      </a:r>
                      <a:endParaRPr lang="en-GB" sz="12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  <a:latin typeface="+mn-lt"/>
                        </a:rPr>
                        <a:t> </a:t>
                      </a:r>
                      <a:endParaRPr lang="en-GB" sz="12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highlight>
                            <a:srgbClr val="C6D9F1"/>
                          </a:highlight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highlight>
                          <a:srgbClr val="C6D9F1"/>
                        </a:highlight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highlight>
                            <a:srgbClr val="C6D9F1"/>
                          </a:highlight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highlight>
                          <a:srgbClr val="C6D9F1"/>
                        </a:highlight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highlight>
                            <a:srgbClr val="C6D9F1"/>
                          </a:highlight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highlight>
                          <a:srgbClr val="C6D9F1"/>
                        </a:highlight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highlight>
                            <a:srgbClr val="C6D9F1"/>
                          </a:highlight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highlight>
                          <a:srgbClr val="C6D9F1"/>
                        </a:highlight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highlight>
                            <a:srgbClr val="C6D9F1"/>
                          </a:highlight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highlight>
                          <a:srgbClr val="C6D9F1"/>
                        </a:highlight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highlight>
                            <a:srgbClr val="C6D9F1"/>
                          </a:highlight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highlight>
                          <a:srgbClr val="C6D9F1"/>
                        </a:highlight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extLst>
                  <a:ext uri="{0D108BD9-81ED-4DB2-BD59-A6C34878D82A}">
                    <a16:rowId xmlns:a16="http://schemas.microsoft.com/office/drawing/2014/main" val="1596228740"/>
                  </a:ext>
                </a:extLst>
              </a:tr>
              <a:tr h="11835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b="1" dirty="0">
                          <a:effectLst/>
                          <a:latin typeface="+mn-lt"/>
                        </a:rPr>
                        <a:t>M4.2</a:t>
                      </a:r>
                      <a:endParaRPr lang="en-GB" sz="1200" b="1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18000" marB="18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Analysis of wire samples (batch 2)</a:t>
                      </a:r>
                    </a:p>
                  </a:txBody>
                  <a:tcPr marL="68580" marR="6858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  <a:latin typeface="+mn-lt"/>
                        </a:rPr>
                        <a:t> </a:t>
                      </a:r>
                      <a:endParaRPr lang="en-GB" sz="12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  <a:latin typeface="+mn-lt"/>
                        </a:rPr>
                        <a:t> </a:t>
                      </a:r>
                      <a:endParaRPr lang="en-GB" sz="12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  <a:latin typeface="+mn-lt"/>
                        </a:rPr>
                        <a:t> </a:t>
                      </a:r>
                      <a:endParaRPr lang="en-GB" sz="12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  <a:latin typeface="+mn-lt"/>
                        </a:rPr>
                        <a:t> </a:t>
                      </a:r>
                      <a:endParaRPr lang="en-GB" sz="12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  <a:latin typeface="+mn-lt"/>
                        </a:rPr>
                        <a:t> </a:t>
                      </a:r>
                      <a:endParaRPr lang="en-GB" sz="12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  <a:latin typeface="+mn-lt"/>
                        </a:rPr>
                        <a:t> </a:t>
                      </a:r>
                      <a:endParaRPr lang="en-GB" sz="12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  <a:latin typeface="+mn-lt"/>
                        </a:rPr>
                        <a:t> </a:t>
                      </a:r>
                      <a:endParaRPr lang="en-GB" sz="12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  <a:latin typeface="+mn-lt"/>
                        </a:rPr>
                        <a:t> </a:t>
                      </a:r>
                      <a:endParaRPr lang="en-GB" sz="120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highlight>
                            <a:srgbClr val="C6D9F1"/>
                          </a:highlight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highlight>
                          <a:srgbClr val="C6D9F1"/>
                        </a:highlight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highlight>
                            <a:srgbClr val="C6D9F1"/>
                          </a:highlight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highlight>
                          <a:srgbClr val="C6D9F1"/>
                        </a:highlight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highlight>
                            <a:srgbClr val="C6D9F1"/>
                          </a:highlight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highlight>
                          <a:srgbClr val="C6D9F1"/>
                        </a:highlight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highlight>
                            <a:srgbClr val="C6D9F1"/>
                          </a:highlight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highlight>
                          <a:srgbClr val="C6D9F1"/>
                        </a:highlight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highlight>
                            <a:srgbClr val="C6D9F1"/>
                          </a:highlight>
                          <a:latin typeface="+mn-lt"/>
                        </a:rPr>
                        <a:t> </a:t>
                      </a:r>
                      <a:endParaRPr lang="en-GB" sz="1200" dirty="0">
                        <a:effectLst/>
                        <a:highlight>
                          <a:srgbClr val="C6D9F1"/>
                        </a:highlight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000" marR="36000" marT="18000" marB="18000" anchor="ctr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97013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15511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1008DF-FC75-F9D6-A277-A83F13F376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Current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4216A3-2714-35BB-ED4D-FE40807CE2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525408"/>
          </a:xfrm>
        </p:spPr>
        <p:txBody>
          <a:bodyPr>
            <a:normAutofit fontScale="47500" lnSpcReduction="20000"/>
          </a:bodyPr>
          <a:lstStyle/>
          <a:p>
            <a:r>
              <a:rPr lang="en-GB" dirty="0"/>
              <a:t>Visit to TUBAF in January 2024 to visit experimental facilities and discuss the planned work</a:t>
            </a:r>
          </a:p>
          <a:p>
            <a:r>
              <a:rPr lang="en-GB" dirty="0"/>
              <a:t>Agreement signature completed 18 March 2024</a:t>
            </a:r>
          </a:p>
          <a:p>
            <a:r>
              <a:rPr lang="en-GB" dirty="0"/>
              <a:t>Kick-off meeting by Zoom in April 2024</a:t>
            </a:r>
          </a:p>
          <a:p>
            <a:r>
              <a:rPr lang="en-GB" dirty="0"/>
              <a:t>TUBAF hired a PhD student, Simon Waschull, who visited CERN (22-31 May) for:</a:t>
            </a:r>
          </a:p>
          <a:p>
            <a:pPr lvl="1"/>
            <a:r>
              <a:rPr lang="en-GB" dirty="0"/>
              <a:t>UHV system training in TE-VSC</a:t>
            </a:r>
          </a:p>
          <a:p>
            <a:pPr lvl="2"/>
            <a:r>
              <a:rPr lang="en-US" dirty="0"/>
              <a:t>Sample preparation and handling</a:t>
            </a:r>
          </a:p>
          <a:p>
            <a:pPr lvl="2"/>
            <a:r>
              <a:rPr lang="en-US" dirty="0"/>
              <a:t>Materials compatibility (UHV)</a:t>
            </a:r>
          </a:p>
          <a:p>
            <a:pPr lvl="2"/>
            <a:r>
              <a:rPr lang="en-US" dirty="0"/>
              <a:t>Bakeout procedure</a:t>
            </a:r>
          </a:p>
          <a:p>
            <a:pPr lvl="2"/>
            <a:r>
              <a:rPr lang="en-US" dirty="0"/>
              <a:t>He leak testing</a:t>
            </a:r>
          </a:p>
          <a:p>
            <a:pPr lvl="2"/>
            <a:r>
              <a:rPr lang="en-US" dirty="0"/>
              <a:t>Residual Gas Analysis</a:t>
            </a:r>
            <a:endParaRPr lang="en-GB" dirty="0"/>
          </a:p>
          <a:p>
            <a:pPr lvl="1"/>
            <a:r>
              <a:rPr lang="en-GB" dirty="0"/>
              <a:t>Familiarisation with superconducting wire and magnet technologies in TE-MSC</a:t>
            </a:r>
          </a:p>
          <a:p>
            <a:pPr lvl="2"/>
            <a:r>
              <a:rPr lang="en-GB" dirty="0"/>
              <a:t>Nb</a:t>
            </a:r>
            <a:r>
              <a:rPr lang="en-GB" baseline="-25000" dirty="0"/>
              <a:t>3</a:t>
            </a:r>
            <a:r>
              <a:rPr lang="en-GB" dirty="0"/>
              <a:t>Sn wire metallography and microscopy (103, 288)</a:t>
            </a:r>
          </a:p>
          <a:p>
            <a:pPr lvl="2"/>
            <a:r>
              <a:rPr lang="en-GB" dirty="0"/>
              <a:t>Nb</a:t>
            </a:r>
            <a:r>
              <a:rPr lang="en-GB" baseline="-25000" dirty="0"/>
              <a:t>3</a:t>
            </a:r>
            <a:r>
              <a:rPr lang="en-GB" dirty="0"/>
              <a:t>Sn cabling (103)</a:t>
            </a:r>
          </a:p>
          <a:p>
            <a:pPr lvl="2"/>
            <a:r>
              <a:rPr lang="en-GB" dirty="0"/>
              <a:t>Superconducting tests (</a:t>
            </a:r>
            <a:r>
              <a:rPr lang="en-GB" i="1" dirty="0" err="1"/>
              <a:t>I</a:t>
            </a:r>
            <a:r>
              <a:rPr lang="en-GB" i="1" baseline="-25000" dirty="0" err="1"/>
              <a:t>c</a:t>
            </a:r>
            <a:r>
              <a:rPr lang="en-GB" dirty="0"/>
              <a:t>, RRR, VSM, magnetothermal stability in 163)</a:t>
            </a:r>
          </a:p>
          <a:p>
            <a:pPr lvl="2"/>
            <a:r>
              <a:rPr lang="en-GB" dirty="0"/>
              <a:t>Visit to UNIGE for TEM of internal oxidation sample produced for KE4663 (FIB lamella prepared by EN-MME)</a:t>
            </a:r>
          </a:p>
          <a:p>
            <a:pPr lvl="2"/>
            <a:r>
              <a:rPr lang="en-GB" dirty="0"/>
              <a:t>Visits to LMF (180) and the polymer lab</a:t>
            </a:r>
          </a:p>
          <a:p>
            <a:pPr lvl="1"/>
            <a:r>
              <a:rPr lang="en-GB" dirty="0"/>
              <a:t>Discussions with EN-MME</a:t>
            </a:r>
          </a:p>
          <a:p>
            <a:pPr lvl="2"/>
            <a:r>
              <a:rPr lang="en-GB" dirty="0"/>
              <a:t>Visit of microscopy facilities (112)</a:t>
            </a:r>
          </a:p>
          <a:p>
            <a:pPr lvl="2"/>
            <a:r>
              <a:rPr lang="en-GB" dirty="0"/>
              <a:t>Discussion of cold worked microstructures in RRR Nb</a:t>
            </a:r>
          </a:p>
          <a:p>
            <a:pPr marL="360000" lvl="1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137CB4-EBC8-B19D-3CBC-E92C5B73BFF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/>
              <a:t>3 June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CCA8A9-CC4F-133F-EBA0-87360DB2C4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62911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1E1238-F341-8299-4A87-FA1FAF290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19490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52021-6786-152E-9AEC-FC3D76E863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Slides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B05B70-0E68-9DB5-DC35-963BE1CA83F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/>
              <a:t>3 June 2024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533CDE-6902-DD76-39D3-F5583CAC63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814915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F99E01-8739-EAA1-D293-9101100D41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/>
          <a:lstStyle/>
          <a:p>
            <a:r>
              <a:rPr lang="en-GB" dirty="0"/>
              <a:t>Nb-Sn Phase Diagram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ADA3F9-84C9-1C40-C79F-B5274CA41E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6"/>
            <a:ext cx="8229600" cy="1084164"/>
          </a:xfrm>
        </p:spPr>
        <p:txBody>
          <a:bodyPr>
            <a:normAutofit fontScale="55000" lnSpcReduction="20000"/>
          </a:bodyPr>
          <a:lstStyle/>
          <a:p>
            <a:r>
              <a:rPr lang="en-GB" dirty="0"/>
              <a:t>Reports of the binary Nb-Sn (and Cu-Sn) phase diagrams have not always been consistent</a:t>
            </a:r>
          </a:p>
          <a:p>
            <a:pPr lvl="1"/>
            <a:r>
              <a:rPr lang="en-GB" dirty="0"/>
              <a:t>The Nb-Sn phase diagram of Charlesworth was commonly used (1970), with the established stoichiometries of the Nb-Sn binary </a:t>
            </a:r>
            <a:r>
              <a:rPr lang="en-GB" dirty="0" err="1"/>
              <a:t>intermetallics</a:t>
            </a:r>
            <a:endParaRPr lang="en-GB" dirty="0"/>
          </a:p>
          <a:p>
            <a:pPr lvl="1"/>
            <a:r>
              <a:rPr lang="en-GB" dirty="0"/>
              <a:t>…but solubility and composition ranges were wildly inconsistent between studies and evaluations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8DF14C-CCF7-BC3B-8A6D-38E8C40D01A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3 June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0BF9D3-E735-080B-6444-BB4931940E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D6F0591-BF2F-31C1-0194-1394C6A58D3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384" r="25945" b="5060"/>
          <a:stretch/>
        </p:blipFill>
        <p:spPr>
          <a:xfrm>
            <a:off x="5319945" y="1942564"/>
            <a:ext cx="3364109" cy="246079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55072BD-7A37-205C-C800-8536C56AAD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942564"/>
            <a:ext cx="2833880" cy="225645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DDEEFB6-0D62-D24A-B970-F4EC9156B638}"/>
              </a:ext>
            </a:extLst>
          </p:cNvPr>
          <p:cNvSpPr txBox="1"/>
          <p:nvPr/>
        </p:nvSpPr>
        <p:spPr>
          <a:xfrm>
            <a:off x="457200" y="4243899"/>
            <a:ext cx="3538395" cy="15946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36000" tIns="18000" rIns="36000" bIns="18000" rtlCol="0">
            <a:spAutoFit/>
          </a:bodyPr>
          <a:lstStyle/>
          <a:p>
            <a:r>
              <a:rPr lang="en-US" sz="800" dirty="0"/>
              <a:t>J.P. Charlesworth </a:t>
            </a:r>
            <a:r>
              <a:rPr lang="en-US" sz="800" i="1" dirty="0"/>
              <a:t>et al.</a:t>
            </a:r>
            <a:r>
              <a:rPr lang="en-US" sz="800" dirty="0"/>
              <a:t>, </a:t>
            </a:r>
            <a:r>
              <a:rPr lang="en-US" sz="800" i="1" dirty="0"/>
              <a:t>J. Mater. Sci.</a:t>
            </a:r>
            <a:r>
              <a:rPr lang="en-US" sz="800" dirty="0"/>
              <a:t> </a:t>
            </a:r>
            <a:r>
              <a:rPr lang="en-US" sz="800" b="1" dirty="0"/>
              <a:t>5</a:t>
            </a:r>
            <a:r>
              <a:rPr lang="en-US" sz="800" dirty="0"/>
              <a:t> 580-603 (1970), </a:t>
            </a:r>
            <a:r>
              <a:rPr lang="en-US" sz="70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10.1007/BF00554367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06158ED-5828-7FD9-F2CF-9207F3807EE8}"/>
              </a:ext>
            </a:extLst>
          </p:cNvPr>
          <p:cNvSpPr txBox="1"/>
          <p:nvPr/>
        </p:nvSpPr>
        <p:spPr>
          <a:xfrm>
            <a:off x="3995596" y="1942564"/>
            <a:ext cx="1324350" cy="805793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36000" tIns="18000" rIns="36000" bIns="18000" rtlCol="0">
            <a:spAutoFit/>
          </a:bodyPr>
          <a:lstStyle/>
          <a:p>
            <a:pPr algn="r"/>
            <a:r>
              <a:rPr lang="en-GB" sz="1000" dirty="0"/>
              <a:t>Comparison of Nb</a:t>
            </a:r>
            <a:r>
              <a:rPr lang="en-GB" sz="1000" baseline="-25000" dirty="0"/>
              <a:t>3</a:t>
            </a:r>
            <a:r>
              <a:rPr lang="en-GB" sz="1000" dirty="0"/>
              <a:t>Sn phase fields between different published phase diagrams (1969–2002) </a:t>
            </a:r>
          </a:p>
        </p:txBody>
      </p:sp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8" name="Slide Zoom 7">
                <a:extLst>
                  <a:ext uri="{FF2B5EF4-FFF2-40B4-BE49-F238E27FC236}">
                    <a16:creationId xmlns:a16="http://schemas.microsoft.com/office/drawing/2014/main" id="{E1442642-F62C-D635-F821-99B5D1309BB7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264072087"/>
                  </p:ext>
                </p:extLst>
              </p:nvPr>
            </p:nvGraphicFramePr>
            <p:xfrm>
              <a:off x="7375517" y="4505627"/>
              <a:ext cx="960000" cy="540000"/>
            </p:xfrm>
            <a:graphic>
              <a:graphicData uri="http://schemas.microsoft.com/office/powerpoint/2016/slidezoom">
                <pslz:sldZm>
                  <pslz:sldZmObj sldId="276" cId="1005826078">
                    <pslz:zmPr id="{BC48ECC7-3694-462B-BA36-D7C2398E4783}" returnToParent="0" transitionDur="1000">
                      <p166:blipFill xmlns:p166="http://schemas.microsoft.com/office/powerpoint/2016/6/main">
                        <a:blip r:embed="rId5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960000" cy="54000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8" name="Slide Zoom 7">
                <a:hlinkClick r:id="rId6" action="ppaction://hlinksldjump"/>
                <a:extLst>
                  <a:ext uri="{FF2B5EF4-FFF2-40B4-BE49-F238E27FC236}">
                    <a16:creationId xmlns:a16="http://schemas.microsoft.com/office/drawing/2014/main" id="{E1442642-F62C-D635-F821-99B5D1309BB7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375517" y="4505627"/>
                <a:ext cx="960000" cy="54000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13" name="Slide Zoom 12">
                <a:extLst>
                  <a:ext uri="{FF2B5EF4-FFF2-40B4-BE49-F238E27FC236}">
                    <a16:creationId xmlns:a16="http://schemas.microsoft.com/office/drawing/2014/main" id="{D0D8B297-3E92-09EF-5954-7F132FCC2E4D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926085632"/>
                  </p:ext>
                </p:extLst>
              </p:nvPr>
            </p:nvGraphicFramePr>
            <p:xfrm>
              <a:off x="6340447" y="4505627"/>
              <a:ext cx="960000" cy="540000"/>
            </p:xfrm>
            <a:graphic>
              <a:graphicData uri="http://schemas.microsoft.com/office/powerpoint/2016/slidezoom">
                <pslz:sldZm>
                  <pslz:sldZmObj sldId="261" cId="793426903">
                    <pslz:zmPr id="{B226CA44-02EB-4414-A200-BED7F2174C7B}" returnToParent="0" transitionDur="1000">
                      <p166:blipFill xmlns:p166="http://schemas.microsoft.com/office/powerpoint/2016/6/main">
                        <a:blip r:embed="rId8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960000" cy="54000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13" name="Slide Zoom 12">
                <a:hlinkClick r:id="rId9" action="ppaction://hlinksldjump"/>
                <a:extLst>
                  <a:ext uri="{FF2B5EF4-FFF2-40B4-BE49-F238E27FC236}">
                    <a16:creationId xmlns:a16="http://schemas.microsoft.com/office/drawing/2014/main" id="{D0D8B297-3E92-09EF-5954-7F132FCC2E4D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340447" y="4505627"/>
                <a:ext cx="960000" cy="54000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9114388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6D091-10ED-E8AB-91A0-282F782EB1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/>
          <a:lstStyle/>
          <a:p>
            <a:r>
              <a:rPr lang="en-GB" dirty="0"/>
              <a:t>The Influence of 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6B24F7-2232-FD57-4397-C74E6D5368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29400" y="994204"/>
            <a:ext cx="2057400" cy="1998763"/>
          </a:xfrm>
        </p:spPr>
        <p:txBody>
          <a:bodyPr>
            <a:normAutofit fontScale="55000" lnSpcReduction="20000"/>
          </a:bodyPr>
          <a:lstStyle/>
          <a:p>
            <a:r>
              <a:rPr lang="en-GB" dirty="0"/>
              <a:t>Ta decreases </a:t>
            </a:r>
            <a:r>
              <a:rPr lang="en-GB" dirty="0" err="1"/>
              <a:t>nausite</a:t>
            </a:r>
            <a:r>
              <a:rPr lang="en-GB" dirty="0"/>
              <a:t> and (modestly) Nb</a:t>
            </a:r>
            <a:r>
              <a:rPr lang="en-GB" baseline="-25000" dirty="0"/>
              <a:t>3</a:t>
            </a:r>
            <a:r>
              <a:rPr lang="en-GB" dirty="0"/>
              <a:t>Sn layer growth</a:t>
            </a:r>
          </a:p>
          <a:p>
            <a:r>
              <a:rPr lang="en-GB" dirty="0"/>
              <a:t>Note Nb-4Ta is typical for Nb3Sn wire doping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78380F-01DA-0E16-AB89-BB959381FF3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/>
              <a:t>3 June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5C8B4C-9917-E499-7AE7-480997CD75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A056A5F6-FFDC-246F-6555-EE75ED173B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7200" y="1127759"/>
            <a:ext cx="6172200" cy="324897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BFA6F07-2A8A-4FBC-6349-9E76EB2D19A5}"/>
              </a:ext>
            </a:extLst>
          </p:cNvPr>
          <p:cNvSpPr txBox="1"/>
          <p:nvPr/>
        </p:nvSpPr>
        <p:spPr>
          <a:xfrm>
            <a:off x="6697026" y="4217275"/>
            <a:ext cx="1289383" cy="15946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36000" tIns="18000" rIns="36000" bIns="18000" rtlCol="0">
            <a:spAutoFit/>
          </a:bodyPr>
          <a:lstStyle/>
          <a:p>
            <a:r>
              <a:rPr lang="en-US" sz="800" dirty="0"/>
              <a:t>Courtesy of A. </a:t>
            </a:r>
            <a:r>
              <a:rPr lang="en-US" sz="800" dirty="0" err="1"/>
              <a:t>Leineweber</a:t>
            </a:r>
            <a:endParaRPr lang="en-GB" sz="8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11" name="Slide Zoom 10">
                <a:extLst>
                  <a:ext uri="{FF2B5EF4-FFF2-40B4-BE49-F238E27FC236}">
                    <a16:creationId xmlns:a16="http://schemas.microsoft.com/office/drawing/2014/main" id="{56D7BEBB-E9D0-9A6B-92AA-A3453D93D234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822569874"/>
                  </p:ext>
                </p:extLst>
              </p:nvPr>
            </p:nvGraphicFramePr>
            <p:xfrm>
              <a:off x="7375517" y="4505627"/>
              <a:ext cx="960000" cy="540000"/>
            </p:xfrm>
            <a:graphic>
              <a:graphicData uri="http://schemas.microsoft.com/office/powerpoint/2016/slidezoom">
                <pslz:sldZm>
                  <pslz:sldZmObj sldId="276" cId="1005826078">
                    <pslz:zmPr id="{BC48ECC7-3694-462B-BA36-D7C2398E4783}" returnToParent="0" transitionDur="1000">
                      <p166:blipFill xmlns:p166="http://schemas.microsoft.com/office/powerpoint/2016/6/main">
                        <a:blip r:embed="rId4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960000" cy="54000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11" name="Slide Zoom 10">
                <a:hlinkClick r:id="rId5" action="ppaction://hlinksldjump"/>
                <a:extLst>
                  <a:ext uri="{FF2B5EF4-FFF2-40B4-BE49-F238E27FC236}">
                    <a16:creationId xmlns:a16="http://schemas.microsoft.com/office/drawing/2014/main" id="{56D7BEBB-E9D0-9A6B-92AA-A3453D93D23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375517" y="4505627"/>
                <a:ext cx="960000" cy="54000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475157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31C9BA-9D87-E878-0FC4-5E91B2B5E9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/>
          <a:lstStyle/>
          <a:p>
            <a:r>
              <a:rPr lang="en-GB" dirty="0"/>
              <a:t>TU </a:t>
            </a:r>
            <a:r>
              <a:rPr lang="en-GB" dirty="0" err="1"/>
              <a:t>Bergakademie</a:t>
            </a:r>
            <a:r>
              <a:rPr lang="en-GB" dirty="0"/>
              <a:t> Freiberg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B3E590-73BA-2B1B-3217-A9F0C6148B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6777409" cy="3575814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Prof. Andreas </a:t>
            </a:r>
            <a:r>
              <a:rPr lang="en-GB" dirty="0" err="1"/>
              <a:t>Leineweber</a:t>
            </a:r>
            <a:r>
              <a:rPr lang="en-GB" dirty="0"/>
              <a:t>, Institute of Materials Science (IWW)</a:t>
            </a:r>
          </a:p>
          <a:p>
            <a:pPr lvl="1"/>
            <a:r>
              <a:rPr lang="en-GB" dirty="0"/>
              <a:t>Particular expertise in phase equilibria and crystallographic analysis; </a:t>
            </a:r>
            <a:r>
              <a:rPr lang="en-GB" dirty="0" err="1"/>
              <a:t>intermetallics</a:t>
            </a:r>
            <a:r>
              <a:rPr lang="en-GB" dirty="0"/>
              <a:t> (e.g. solder systems, Nb</a:t>
            </a:r>
            <a:r>
              <a:rPr lang="en-GB" baseline="-25000" dirty="0"/>
              <a:t>3</a:t>
            </a:r>
            <a:r>
              <a:rPr lang="en-GB" dirty="0"/>
              <a:t>Sn superconductors); XRD and Rietveld analysis </a:t>
            </a:r>
          </a:p>
          <a:p>
            <a:pPr lvl="1"/>
            <a:r>
              <a:rPr lang="en-GB" dirty="0"/>
              <a:t>Equipment for alloy production, sintering, PVD and galvanic deposition</a:t>
            </a:r>
          </a:p>
          <a:p>
            <a:pPr lvl="1"/>
            <a:r>
              <a:rPr lang="en-GB" dirty="0"/>
              <a:t>Characterisation by XRD, TEM and SEM (with EBSD), thermal analysis</a:t>
            </a:r>
          </a:p>
          <a:p>
            <a:r>
              <a:rPr lang="en-GB" dirty="0"/>
              <a:t>Also access to relevant methods in other departments:</a:t>
            </a:r>
          </a:p>
          <a:p>
            <a:pPr lvl="1"/>
            <a:r>
              <a:rPr lang="en-GB" dirty="0"/>
              <a:t>Institute of Experimental Physics: semiconductor deposition</a:t>
            </a:r>
          </a:p>
          <a:p>
            <a:pPr lvl="1"/>
            <a:r>
              <a:rPr lang="en-GB" dirty="0"/>
              <a:t>Materials Technology: Institute of Metal Forming</a:t>
            </a:r>
          </a:p>
          <a:p>
            <a:pPr lvl="1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D23E88-3562-937A-800A-9844E01983D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/>
              <a:t>3 June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A07573-4327-88A2-26B3-5BDCA6E0EF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B7AA58FC-EEE1-7276-24EB-A18D1A3580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9440" y="279820"/>
            <a:ext cx="1734614" cy="609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92CF6A4F-A644-D643-7154-3EF298983D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59407" y="994204"/>
            <a:ext cx="1424648" cy="1783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37251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9695BC-8469-C104-3A1A-7A536CE884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/>
          <a:lstStyle/>
          <a:p>
            <a:r>
              <a:rPr lang="en-GB" dirty="0" err="1"/>
              <a:t>HiPIMS</a:t>
            </a:r>
            <a:r>
              <a:rPr lang="en-GB" dirty="0"/>
              <a:t> Microstructural Control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05FED-A110-6057-E29E-F1744C440E6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/>
              <a:t>3 June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91F165-47EB-0DF7-AD7A-D6870D0DDE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9B7DE88-4299-88E4-1A0C-1F383F174FD1}"/>
              </a:ext>
            </a:extLst>
          </p:cNvPr>
          <p:cNvGrpSpPr/>
          <p:nvPr/>
        </p:nvGrpSpPr>
        <p:grpSpPr>
          <a:xfrm>
            <a:off x="457200" y="994205"/>
            <a:ext cx="2700000" cy="695325"/>
            <a:chOff x="1214438" y="994205"/>
            <a:chExt cx="2700000" cy="695325"/>
          </a:xfrm>
        </p:grpSpPr>
        <p:pic>
          <p:nvPicPr>
            <p:cNvPr id="6" name="Image 7">
              <a:extLst>
                <a:ext uri="{FF2B5EF4-FFF2-40B4-BE49-F238E27FC236}">
                  <a16:creationId xmlns:a16="http://schemas.microsoft.com/office/drawing/2014/main" id="{E512F32F-0B37-BF34-AAC4-1BD6AC74F6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214438" y="994205"/>
              <a:ext cx="2700000" cy="695325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16AB5AF-7874-95CD-D1E6-A1D3BDC4475A}"/>
                </a:ext>
              </a:extLst>
            </p:cNvPr>
            <p:cNvSpPr txBox="1"/>
            <p:nvPr/>
          </p:nvSpPr>
          <p:spPr>
            <a:xfrm>
              <a:off x="3616796" y="994205"/>
              <a:ext cx="297642" cy="153888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lIns="18000" tIns="0" rIns="18000" bIns="0" rtlCol="0">
              <a:spAutoFit/>
            </a:bodyPr>
            <a:lstStyle/>
            <a:p>
              <a:pPr algn="ctr"/>
              <a:r>
                <a:rPr lang="en-GB" sz="1000" dirty="0">
                  <a:sym typeface="Wingdings" panose="05000000000000000000" pitchFamily="2" charset="2"/>
                </a:rPr>
                <a:t>0 eV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DD7C03D-49DD-6147-04D8-AFA150A9DF67}"/>
              </a:ext>
            </a:extLst>
          </p:cNvPr>
          <p:cNvGrpSpPr/>
          <p:nvPr/>
        </p:nvGrpSpPr>
        <p:grpSpPr>
          <a:xfrm>
            <a:off x="457200" y="1702219"/>
            <a:ext cx="2700000" cy="700701"/>
            <a:chOff x="1214438" y="1702219"/>
            <a:chExt cx="2700000" cy="700701"/>
          </a:xfrm>
        </p:grpSpPr>
        <p:pic>
          <p:nvPicPr>
            <p:cNvPr id="7" name="Image 8">
              <a:extLst>
                <a:ext uri="{FF2B5EF4-FFF2-40B4-BE49-F238E27FC236}">
                  <a16:creationId xmlns:a16="http://schemas.microsoft.com/office/drawing/2014/main" id="{739A3502-0A74-575C-9CC0-4C6CF34DAF8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214438" y="1702219"/>
              <a:ext cx="2700000" cy="700701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86D6F6F-CCED-19CE-6BBE-5995DA6D0F3A}"/>
                </a:ext>
              </a:extLst>
            </p:cNvPr>
            <p:cNvSpPr txBox="1"/>
            <p:nvPr/>
          </p:nvSpPr>
          <p:spPr>
            <a:xfrm>
              <a:off x="3546264" y="1702219"/>
              <a:ext cx="368174" cy="153888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lIns="18000" tIns="0" rIns="18000" bIns="0" rtlCol="0">
              <a:spAutoFit/>
            </a:bodyPr>
            <a:lstStyle/>
            <a:p>
              <a:pPr algn="ctr"/>
              <a:r>
                <a:rPr lang="en-GB" sz="1000" dirty="0">
                  <a:sym typeface="Wingdings" panose="05000000000000000000" pitchFamily="2" charset="2"/>
                </a:rPr>
                <a:t>50 eV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A8D4A9E-A2BE-303F-1C40-2CD74DB286B2}"/>
              </a:ext>
            </a:extLst>
          </p:cNvPr>
          <p:cNvGrpSpPr/>
          <p:nvPr/>
        </p:nvGrpSpPr>
        <p:grpSpPr>
          <a:xfrm>
            <a:off x="457200" y="2415609"/>
            <a:ext cx="2700000" cy="382231"/>
            <a:chOff x="1214438" y="2415609"/>
            <a:chExt cx="2700000" cy="382231"/>
          </a:xfrm>
        </p:grpSpPr>
        <p:pic>
          <p:nvPicPr>
            <p:cNvPr id="8" name="Image 9">
              <a:extLst>
                <a:ext uri="{FF2B5EF4-FFF2-40B4-BE49-F238E27FC236}">
                  <a16:creationId xmlns:a16="http://schemas.microsoft.com/office/drawing/2014/main" id="{3D23F392-F1D5-725D-78AC-37178CC8808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214438" y="2415609"/>
              <a:ext cx="2700000" cy="382231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D3D3C97-F1F0-383A-4D5A-77B159150A36}"/>
                </a:ext>
              </a:extLst>
            </p:cNvPr>
            <p:cNvSpPr txBox="1"/>
            <p:nvPr/>
          </p:nvSpPr>
          <p:spPr>
            <a:xfrm>
              <a:off x="3546264" y="2415609"/>
              <a:ext cx="368174" cy="153888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lIns="18000" tIns="0" rIns="18000" bIns="0" rtlCol="0">
              <a:spAutoFit/>
            </a:bodyPr>
            <a:lstStyle/>
            <a:p>
              <a:pPr algn="ctr"/>
              <a:r>
                <a:rPr lang="en-GB" sz="1000" dirty="0">
                  <a:sym typeface="Wingdings" panose="05000000000000000000" pitchFamily="2" charset="2"/>
                </a:rPr>
                <a:t>75 eV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F58BF34-18B7-A6BE-5814-1BC44859FC43}"/>
              </a:ext>
            </a:extLst>
          </p:cNvPr>
          <p:cNvGrpSpPr/>
          <p:nvPr/>
        </p:nvGrpSpPr>
        <p:grpSpPr>
          <a:xfrm>
            <a:off x="457200" y="2810529"/>
            <a:ext cx="2700000" cy="660339"/>
            <a:chOff x="1214438" y="2810529"/>
            <a:chExt cx="2700000" cy="660339"/>
          </a:xfrm>
        </p:grpSpPr>
        <p:pic>
          <p:nvPicPr>
            <p:cNvPr id="9" name="Image 11">
              <a:extLst>
                <a:ext uri="{FF2B5EF4-FFF2-40B4-BE49-F238E27FC236}">
                  <a16:creationId xmlns:a16="http://schemas.microsoft.com/office/drawing/2014/main" id="{A9F6F1A6-8646-BDFF-7230-37298B27EC7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214438" y="2810529"/>
              <a:ext cx="2700000" cy="660339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7929FCE-9DA5-4926-E1FE-C27CC87E84A3}"/>
                </a:ext>
              </a:extLst>
            </p:cNvPr>
            <p:cNvSpPr txBox="1"/>
            <p:nvPr/>
          </p:nvSpPr>
          <p:spPr>
            <a:xfrm>
              <a:off x="3546264" y="2810529"/>
              <a:ext cx="368174" cy="153888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lIns="18000" tIns="0" rIns="18000" bIns="0" rtlCol="0">
              <a:spAutoFit/>
            </a:bodyPr>
            <a:lstStyle/>
            <a:p>
              <a:pPr algn="ctr"/>
              <a:r>
                <a:rPr lang="en-GB" sz="1000" dirty="0">
                  <a:sym typeface="Wingdings" panose="05000000000000000000" pitchFamily="2" charset="2"/>
                </a:rPr>
                <a:t>85 eV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0E92828-A822-0D8C-1BB9-A19AF2BC5BCA}"/>
              </a:ext>
            </a:extLst>
          </p:cNvPr>
          <p:cNvGrpSpPr/>
          <p:nvPr/>
        </p:nvGrpSpPr>
        <p:grpSpPr>
          <a:xfrm>
            <a:off x="457200" y="3483557"/>
            <a:ext cx="2700000" cy="407764"/>
            <a:chOff x="1214438" y="3483557"/>
            <a:chExt cx="2700000" cy="407764"/>
          </a:xfrm>
        </p:grpSpPr>
        <p:pic>
          <p:nvPicPr>
            <p:cNvPr id="10" name="Image 12">
              <a:extLst>
                <a:ext uri="{FF2B5EF4-FFF2-40B4-BE49-F238E27FC236}">
                  <a16:creationId xmlns:a16="http://schemas.microsoft.com/office/drawing/2014/main" id="{A1ED6E6F-636B-A2DB-92C8-C393FC31F2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214438" y="3483557"/>
              <a:ext cx="2700000" cy="407764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E4DDE8D-E519-F62A-E77C-9786E39146C6}"/>
                </a:ext>
              </a:extLst>
            </p:cNvPr>
            <p:cNvSpPr txBox="1"/>
            <p:nvPr/>
          </p:nvSpPr>
          <p:spPr>
            <a:xfrm>
              <a:off x="3475732" y="3483557"/>
              <a:ext cx="438706" cy="153888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lIns="18000" tIns="0" rIns="18000" bIns="0" rtlCol="0">
              <a:spAutoFit/>
            </a:bodyPr>
            <a:lstStyle/>
            <a:p>
              <a:pPr algn="ctr"/>
              <a:r>
                <a:rPr lang="en-GB" sz="1000" dirty="0">
                  <a:sym typeface="Wingdings" panose="05000000000000000000" pitchFamily="2" charset="2"/>
                </a:rPr>
                <a:t>100 eV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5985155-B1EA-0188-2331-74DF4CD7DC60}"/>
              </a:ext>
            </a:extLst>
          </p:cNvPr>
          <p:cNvGrpSpPr/>
          <p:nvPr/>
        </p:nvGrpSpPr>
        <p:grpSpPr>
          <a:xfrm>
            <a:off x="457200" y="3904009"/>
            <a:ext cx="2700000" cy="499225"/>
            <a:chOff x="1214438" y="3904009"/>
            <a:chExt cx="2700000" cy="499225"/>
          </a:xfrm>
        </p:grpSpPr>
        <p:pic>
          <p:nvPicPr>
            <p:cNvPr id="11" name="Image 14">
              <a:extLst>
                <a:ext uri="{FF2B5EF4-FFF2-40B4-BE49-F238E27FC236}">
                  <a16:creationId xmlns:a16="http://schemas.microsoft.com/office/drawing/2014/main" id="{04DEB507-F999-3B70-0682-D291C207A01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214438" y="3904009"/>
              <a:ext cx="2700000" cy="499225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D960B6A-ECB6-42E4-427C-CF3C2304E9AE}"/>
                </a:ext>
              </a:extLst>
            </p:cNvPr>
            <p:cNvSpPr txBox="1"/>
            <p:nvPr/>
          </p:nvSpPr>
          <p:spPr>
            <a:xfrm>
              <a:off x="3475732" y="3904009"/>
              <a:ext cx="438706" cy="153888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lIns="18000" tIns="0" rIns="18000" bIns="0" rtlCol="0">
              <a:spAutoFit/>
            </a:bodyPr>
            <a:lstStyle/>
            <a:p>
              <a:pPr algn="ctr"/>
              <a:r>
                <a:rPr lang="en-GB" sz="1000" dirty="0">
                  <a:sym typeface="Wingdings" panose="05000000000000000000" pitchFamily="2" charset="2"/>
                </a:rPr>
                <a:t>125 eV</a:t>
              </a:r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265944A3-6C13-CDC8-8058-EB407E75F456}"/>
              </a:ext>
            </a:extLst>
          </p:cNvPr>
          <p:cNvSpPr txBox="1"/>
          <p:nvPr/>
        </p:nvSpPr>
        <p:spPr>
          <a:xfrm>
            <a:off x="6903610" y="2294992"/>
            <a:ext cx="1485246" cy="498016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36000" tIns="18000" rIns="36000" bIns="18000" rtlCol="0">
            <a:spAutoFit/>
          </a:bodyPr>
          <a:lstStyle/>
          <a:p>
            <a:r>
              <a:rPr lang="en-GB" sz="1000" dirty="0"/>
              <a:t>Nb</a:t>
            </a:r>
            <a:r>
              <a:rPr lang="en-GB" sz="1000" baseline="-25000" dirty="0"/>
              <a:t>3</a:t>
            </a:r>
            <a:r>
              <a:rPr lang="en-GB" sz="1000" dirty="0"/>
              <a:t>Sn morphology in Cu/Ta/Nb</a:t>
            </a:r>
            <a:r>
              <a:rPr lang="en-GB" sz="1000" baseline="-25000" dirty="0"/>
              <a:t>3</a:t>
            </a:r>
            <a:r>
              <a:rPr lang="en-GB" sz="1000" dirty="0"/>
              <a:t>Sn coatings vs. pressure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87D307B6-E704-4C17-51E1-BCE4F145C6F2}"/>
              </a:ext>
            </a:extLst>
          </p:cNvPr>
          <p:cNvGrpSpPr/>
          <p:nvPr/>
        </p:nvGrpSpPr>
        <p:grpSpPr>
          <a:xfrm>
            <a:off x="5011053" y="2294992"/>
            <a:ext cx="1800000" cy="1242841"/>
            <a:chOff x="5143421" y="3470868"/>
            <a:chExt cx="1800000" cy="1242841"/>
          </a:xfrm>
        </p:grpSpPr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5FD7EE7A-7BD7-1FD4-E40E-0D1A447A112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143421" y="3470868"/>
              <a:ext cx="1800000" cy="1242841"/>
              <a:chOff x="4070666" y="3352200"/>
              <a:chExt cx="3871640" cy="2673241"/>
            </a:xfrm>
          </p:grpSpPr>
          <p:pic>
            <p:nvPicPr>
              <p:cNvPr id="54" name="Picture 53">
                <a:extLst>
                  <a:ext uri="{FF2B5EF4-FFF2-40B4-BE49-F238E27FC236}">
                    <a16:creationId xmlns:a16="http://schemas.microsoft.com/office/drawing/2014/main" id="{EE7B3D00-6414-9A39-2FB4-9E69B70FDA8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362" b="12874"/>
              <a:stretch/>
            </p:blipFill>
            <p:spPr>
              <a:xfrm>
                <a:off x="4070666" y="3352200"/>
                <a:ext cx="3871640" cy="2673241"/>
              </a:xfrm>
              <a:prstGeom prst="rect">
                <a:avLst/>
              </a:prstGeom>
              <a:ln w="3175">
                <a:solidFill>
                  <a:srgbClr val="2F2F2F"/>
                </a:solidFill>
              </a:ln>
            </p:spPr>
          </p:pic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4C66CB47-007B-66B6-16B1-D3D1530A98B8}"/>
                  </a:ext>
                </a:extLst>
              </p:cNvPr>
              <p:cNvCxnSpPr/>
              <p:nvPr/>
            </p:nvCxnSpPr>
            <p:spPr>
              <a:xfrm>
                <a:off x="4235692" y="5900526"/>
                <a:ext cx="714819" cy="1"/>
              </a:xfrm>
              <a:prstGeom prst="line">
                <a:avLst/>
              </a:prstGeom>
              <a:ln w="571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A6D3D7A8-5E86-44A2-F41B-081596D792F8}"/>
                  </a:ext>
                </a:extLst>
              </p:cNvPr>
              <p:cNvSpPr txBox="1"/>
              <p:nvPr/>
            </p:nvSpPr>
            <p:spPr>
              <a:xfrm>
                <a:off x="4331670" y="5536150"/>
                <a:ext cx="455124" cy="26480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GB" sz="800" b="1" dirty="0">
                    <a:solidFill>
                      <a:schemeClr val="bg1"/>
                    </a:solidFill>
                  </a:rPr>
                  <a:t>1</a:t>
                </a:r>
                <a:r>
                  <a:rPr lang="el-GR" sz="800" b="1" dirty="0">
                    <a:solidFill>
                      <a:schemeClr val="bg1"/>
                    </a:solidFill>
                  </a:rPr>
                  <a:t>μ</a:t>
                </a:r>
                <a:r>
                  <a:rPr lang="en-GB" sz="800" b="1" dirty="0">
                    <a:solidFill>
                      <a:schemeClr val="bg1"/>
                    </a:solidFill>
                  </a:rPr>
                  <a:t>m</a:t>
                </a:r>
              </a:p>
            </p:txBody>
          </p:sp>
        </p:grp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8E6B1490-E4F0-ABA9-CE65-662E0A776EEB}"/>
                </a:ext>
              </a:extLst>
            </p:cNvPr>
            <p:cNvSpPr txBox="1"/>
            <p:nvPr/>
          </p:nvSpPr>
          <p:spPr>
            <a:xfrm>
              <a:off x="6216176" y="3470868"/>
              <a:ext cx="727245" cy="153888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lIns="18000" tIns="0" rIns="18000" bIns="0" rtlCol="0">
              <a:spAutoFit/>
            </a:bodyPr>
            <a:lstStyle/>
            <a:p>
              <a:pPr algn="ctr"/>
              <a:r>
                <a:rPr lang="en-GB" sz="1000" dirty="0">
                  <a:sym typeface="Wingdings" panose="05000000000000000000" pitchFamily="2" charset="2"/>
                </a:rPr>
                <a:t>8×10</a:t>
              </a:r>
              <a:r>
                <a:rPr lang="en-GB" sz="1000" baseline="30000" dirty="0">
                  <a:sym typeface="Wingdings" panose="05000000000000000000" pitchFamily="2" charset="2"/>
                </a:rPr>
                <a:t>-3</a:t>
              </a:r>
              <a:r>
                <a:rPr lang="en-GB" sz="1000" dirty="0">
                  <a:sym typeface="Wingdings" panose="05000000000000000000" pitchFamily="2" charset="2"/>
                </a:rPr>
                <a:t> mbar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C08FE204-372E-7550-C961-82F4600B7D6A}"/>
              </a:ext>
            </a:extLst>
          </p:cNvPr>
          <p:cNvGrpSpPr/>
          <p:nvPr/>
        </p:nvGrpSpPr>
        <p:grpSpPr>
          <a:xfrm>
            <a:off x="6884054" y="994205"/>
            <a:ext cx="1800000" cy="1245275"/>
            <a:chOff x="7786800" y="3623268"/>
            <a:chExt cx="1800000" cy="1245275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EBB56155-5621-B75C-0D41-A4B38127293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786800" y="3623268"/>
              <a:ext cx="1800000" cy="1245275"/>
              <a:chOff x="8097952" y="3353331"/>
              <a:chExt cx="3864072" cy="2673241"/>
            </a:xfrm>
          </p:grpSpPr>
          <p:pic>
            <p:nvPicPr>
              <p:cNvPr id="58" name="Picture 57">
                <a:extLst>
                  <a:ext uri="{FF2B5EF4-FFF2-40B4-BE49-F238E27FC236}">
                    <a16:creationId xmlns:a16="http://schemas.microsoft.com/office/drawing/2014/main" id="{838A94E6-E79D-64D7-C16E-381DED930C2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3805" b="11739"/>
              <a:stretch/>
            </p:blipFill>
            <p:spPr>
              <a:xfrm>
                <a:off x="8097952" y="3353331"/>
                <a:ext cx="3864072" cy="2673241"/>
              </a:xfrm>
              <a:prstGeom prst="rect">
                <a:avLst/>
              </a:prstGeom>
              <a:ln>
                <a:solidFill>
                  <a:srgbClr val="2F2F2F"/>
                </a:solidFill>
              </a:ln>
            </p:spPr>
          </p:pic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23C654F-0160-22A5-4512-8D01031ECCD4}"/>
                  </a:ext>
                </a:extLst>
              </p:cNvPr>
              <p:cNvCxnSpPr/>
              <p:nvPr/>
            </p:nvCxnSpPr>
            <p:spPr>
              <a:xfrm>
                <a:off x="8251051" y="5919568"/>
                <a:ext cx="703921" cy="0"/>
              </a:xfrm>
              <a:prstGeom prst="line">
                <a:avLst/>
              </a:prstGeom>
              <a:ln w="571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9E4B355B-F516-8C78-54F6-9C64820B8D3D}"/>
                  </a:ext>
                </a:extLst>
              </p:cNvPr>
              <p:cNvSpPr txBox="1"/>
              <p:nvPr/>
            </p:nvSpPr>
            <p:spPr>
              <a:xfrm>
                <a:off x="8368276" y="5567800"/>
                <a:ext cx="469470" cy="2740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GB" sz="800" b="1" dirty="0">
                    <a:solidFill>
                      <a:schemeClr val="bg1"/>
                    </a:solidFill>
                  </a:rPr>
                  <a:t>1</a:t>
                </a:r>
                <a:r>
                  <a:rPr lang="el-GR" sz="800" b="1" dirty="0">
                    <a:solidFill>
                      <a:schemeClr val="bg1"/>
                    </a:solidFill>
                  </a:rPr>
                  <a:t>μ</a:t>
                </a:r>
                <a:r>
                  <a:rPr lang="en-GB" sz="800" b="1" dirty="0">
                    <a:solidFill>
                      <a:schemeClr val="bg1"/>
                    </a:solidFill>
                  </a:rPr>
                  <a:t>m</a:t>
                </a:r>
              </a:p>
            </p:txBody>
          </p:sp>
        </p:grp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5B869BD2-F156-9D99-F3E1-2CDC55EFD222}"/>
                </a:ext>
              </a:extLst>
            </p:cNvPr>
            <p:cNvSpPr txBox="1"/>
            <p:nvPr/>
          </p:nvSpPr>
          <p:spPr>
            <a:xfrm>
              <a:off x="8753755" y="3623268"/>
              <a:ext cx="833045" cy="153888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lIns="18000" tIns="0" rIns="18000" bIns="0" rtlCol="0">
              <a:spAutoFit/>
            </a:bodyPr>
            <a:lstStyle/>
            <a:p>
              <a:pPr algn="ctr"/>
              <a:r>
                <a:rPr lang="en-GB" sz="1000" dirty="0">
                  <a:sym typeface="Wingdings" panose="05000000000000000000" pitchFamily="2" charset="2"/>
                </a:rPr>
                <a:t>2.5×10</a:t>
              </a:r>
              <a:r>
                <a:rPr lang="en-GB" sz="1000" baseline="30000" dirty="0">
                  <a:sym typeface="Wingdings" panose="05000000000000000000" pitchFamily="2" charset="2"/>
                </a:rPr>
                <a:t>-3</a:t>
              </a:r>
              <a:r>
                <a:rPr lang="en-GB" sz="1000" dirty="0">
                  <a:sym typeface="Wingdings" panose="05000000000000000000" pitchFamily="2" charset="2"/>
                </a:rPr>
                <a:t> mbar</a:t>
              </a: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E3CBA4A7-A452-52A7-971D-CC35686461B0}"/>
              </a:ext>
            </a:extLst>
          </p:cNvPr>
          <p:cNvGrpSpPr/>
          <p:nvPr/>
        </p:nvGrpSpPr>
        <p:grpSpPr>
          <a:xfrm>
            <a:off x="4991497" y="994205"/>
            <a:ext cx="1800000" cy="1240225"/>
            <a:chOff x="6646002" y="1620090"/>
            <a:chExt cx="1800000" cy="1240225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E2E059B3-C2E4-5624-E8BB-A1397F18AA61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646002" y="1620090"/>
              <a:ext cx="1800000" cy="1240225"/>
              <a:chOff x="35212" y="3353331"/>
              <a:chExt cx="3879808" cy="2673241"/>
            </a:xfrm>
          </p:grpSpPr>
          <p:pic>
            <p:nvPicPr>
              <p:cNvPr id="49" name="Picture 48">
                <a:extLst>
                  <a:ext uri="{FF2B5EF4-FFF2-40B4-BE49-F238E27FC236}">
                    <a16:creationId xmlns:a16="http://schemas.microsoft.com/office/drawing/2014/main" id="{1CD02498-2DE5-9922-75E1-4C5E957DDA4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8132"/>
              <a:stretch/>
            </p:blipFill>
            <p:spPr>
              <a:xfrm>
                <a:off x="35212" y="3353331"/>
                <a:ext cx="3879808" cy="2673241"/>
              </a:xfrm>
              <a:prstGeom prst="rect">
                <a:avLst/>
              </a:prstGeom>
              <a:ln>
                <a:solidFill>
                  <a:srgbClr val="2F2F2F"/>
                </a:solidFill>
              </a:ln>
            </p:spPr>
          </p:pic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851C4CF3-82E8-3606-128D-0F86311BEB7A}"/>
                  </a:ext>
                </a:extLst>
              </p:cNvPr>
              <p:cNvCxnSpPr/>
              <p:nvPr/>
            </p:nvCxnSpPr>
            <p:spPr>
              <a:xfrm>
                <a:off x="165846" y="5898189"/>
                <a:ext cx="678221" cy="0"/>
              </a:xfrm>
              <a:prstGeom prst="line">
                <a:avLst/>
              </a:prstGeom>
              <a:ln w="571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CB9A2606-905D-5D15-1294-5FE79FAB17EE}"/>
                  </a:ext>
                </a:extLst>
              </p:cNvPr>
              <p:cNvSpPr txBox="1"/>
              <p:nvPr/>
            </p:nvSpPr>
            <p:spPr>
              <a:xfrm>
                <a:off x="234033" y="5537279"/>
                <a:ext cx="456084" cy="26535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GB" sz="800" b="1" dirty="0">
                    <a:solidFill>
                      <a:schemeClr val="bg1"/>
                    </a:solidFill>
                  </a:rPr>
                  <a:t>1</a:t>
                </a:r>
                <a:r>
                  <a:rPr lang="el-GR" sz="800" b="1" dirty="0">
                    <a:solidFill>
                      <a:schemeClr val="bg1"/>
                    </a:solidFill>
                  </a:rPr>
                  <a:t>μ</a:t>
                </a:r>
                <a:r>
                  <a:rPr lang="en-GB" sz="800" b="1" dirty="0">
                    <a:solidFill>
                      <a:schemeClr val="bg1"/>
                    </a:solidFill>
                  </a:rPr>
                  <a:t>m</a:t>
                </a:r>
              </a:p>
            </p:txBody>
          </p:sp>
        </p:grp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02714F6E-09E5-D11F-1BA4-87A571B77AAA}"/>
                </a:ext>
              </a:extLst>
            </p:cNvPr>
            <p:cNvSpPr txBox="1"/>
            <p:nvPr/>
          </p:nvSpPr>
          <p:spPr>
            <a:xfrm>
              <a:off x="7718757" y="1620090"/>
              <a:ext cx="727245" cy="153888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lIns="18000" tIns="0" rIns="18000" bIns="0" rtlCol="0">
              <a:spAutoFit/>
            </a:bodyPr>
            <a:lstStyle/>
            <a:p>
              <a:pPr algn="ctr"/>
              <a:r>
                <a:rPr lang="en-GB" sz="1000" dirty="0">
                  <a:sym typeface="Wingdings" panose="05000000000000000000" pitchFamily="2" charset="2"/>
                </a:rPr>
                <a:t>7×10</a:t>
              </a:r>
              <a:r>
                <a:rPr lang="en-GB" sz="1000" baseline="30000" dirty="0">
                  <a:sym typeface="Wingdings" panose="05000000000000000000" pitchFamily="2" charset="2"/>
                </a:rPr>
                <a:t>-4</a:t>
              </a:r>
              <a:r>
                <a:rPr lang="en-GB" sz="1000" dirty="0">
                  <a:sym typeface="Wingdings" panose="05000000000000000000" pitchFamily="2" charset="2"/>
                </a:rPr>
                <a:t> mbar</a:t>
              </a:r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519865B3-082C-ADAE-864B-2DF4378159D7}"/>
              </a:ext>
            </a:extLst>
          </p:cNvPr>
          <p:cNvSpPr txBox="1"/>
          <p:nvPr/>
        </p:nvSpPr>
        <p:spPr>
          <a:xfrm>
            <a:off x="3220610" y="3864374"/>
            <a:ext cx="2197884" cy="34412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36000" tIns="18000" rIns="36000" bIns="18000" rtlCol="0">
            <a:spAutoFit/>
          </a:bodyPr>
          <a:lstStyle/>
          <a:p>
            <a:r>
              <a:rPr lang="en-GB" sz="1000" dirty="0"/>
              <a:t>Tuning of dislocations in Nb/Cu thin films by ion bombardment energy</a:t>
            </a:r>
          </a:p>
        </p:txBody>
      </p:sp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71" name="Slide Zoom 70">
                <a:extLst>
                  <a:ext uri="{FF2B5EF4-FFF2-40B4-BE49-F238E27FC236}">
                    <a16:creationId xmlns:a16="http://schemas.microsoft.com/office/drawing/2014/main" id="{146C4A83-CEAB-F121-8672-570FFCF55DB0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85656270"/>
                  </p:ext>
                </p:extLst>
              </p:nvPr>
            </p:nvGraphicFramePr>
            <p:xfrm>
              <a:off x="7371009" y="4494904"/>
              <a:ext cx="960000" cy="540000"/>
            </p:xfrm>
            <a:graphic>
              <a:graphicData uri="http://schemas.microsoft.com/office/powerpoint/2016/slidezoom">
                <pslz:sldZm>
                  <pslz:sldZmObj sldId="286" cId="3108302566">
                    <pslz:zmPr id="{F1B99B2A-56C1-4A11-8879-9688445522B3}" returnToParent="0" transitionDur="1000">
                      <p166:blipFill xmlns:p166="http://schemas.microsoft.com/office/powerpoint/2016/6/main">
                        <a:blip r:embed="rId11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960000" cy="54000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71" name="Slide Zoom 70">
                <a:hlinkClick r:id="rId13" action="ppaction://hlinksldjump"/>
                <a:extLst>
                  <a:ext uri="{FF2B5EF4-FFF2-40B4-BE49-F238E27FC236}">
                    <a16:creationId xmlns:a16="http://schemas.microsoft.com/office/drawing/2014/main" id="{146C4A83-CEAB-F121-8672-570FFCF55DB0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7371009" y="4494904"/>
                <a:ext cx="960000" cy="54000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3F70969B-2D42-8F7B-BFAF-FB90FDF60055}"/>
              </a:ext>
            </a:extLst>
          </p:cNvPr>
          <p:cNvSpPr txBox="1"/>
          <p:nvPr/>
        </p:nvSpPr>
        <p:spPr>
          <a:xfrm>
            <a:off x="3220610" y="4243772"/>
            <a:ext cx="4282189" cy="15946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36000" tIns="18000" rIns="36000" bIns="18000" rtlCol="0">
            <a:spAutoFit/>
          </a:bodyPr>
          <a:lstStyle/>
          <a:p>
            <a:r>
              <a:rPr lang="en-US" sz="800" dirty="0"/>
              <a:t>C. P. A. Carlos </a:t>
            </a:r>
            <a:r>
              <a:rPr lang="en-US" sz="800" i="1" dirty="0"/>
              <a:t>et al.</a:t>
            </a:r>
            <a:r>
              <a:rPr lang="en-US" sz="800" dirty="0"/>
              <a:t>, CERN SRF Workshop, 2-3 Feb 2023,</a:t>
            </a:r>
            <a:r>
              <a:rPr lang="en-US" sz="800" dirty="0">
                <a:solidFill>
                  <a:schemeClr val="bg1"/>
                </a:solidFill>
              </a:rPr>
              <a:t> </a:t>
            </a:r>
            <a:r>
              <a:rPr lang="en-GB" sz="700" dirty="0">
                <a:solidFill>
                  <a:schemeClr val="bg1"/>
                </a:solidFill>
                <a:hlinkClick r:id="rId1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https://indico.cern.ch/event/1235920/</a:t>
            </a:r>
            <a:endParaRPr lang="en-U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0763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3C597A-05E7-CA9A-0BAB-CA08CED38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Nb</a:t>
            </a:r>
            <a:r>
              <a:rPr lang="en-GB" baseline="-25000" dirty="0"/>
              <a:t>3</a:t>
            </a:r>
            <a:r>
              <a:rPr lang="en-GB" dirty="0"/>
              <a:t>Sn Wire Technology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F5CC22-12D8-221D-9E61-1C52C951929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/>
              <a:t>3 June 2024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AAB1A0-ECF9-CEA1-693A-A120EB4346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2FC4D20-24A9-06C3-5235-53216CC1C1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4"/>
            <a:ext cx="7139858" cy="1337658"/>
          </a:xfrm>
        </p:spPr>
        <p:txBody>
          <a:bodyPr>
            <a:normAutofit fontScale="47500" lnSpcReduction="20000"/>
          </a:bodyPr>
          <a:lstStyle/>
          <a:p>
            <a:r>
              <a:rPr lang="en-GB" dirty="0"/>
              <a:t>2024 marks the 70</a:t>
            </a:r>
            <a:r>
              <a:rPr lang="en-GB" baseline="30000" dirty="0"/>
              <a:t>th</a:t>
            </a:r>
            <a:r>
              <a:rPr lang="en-GB" dirty="0"/>
              <a:t> anniversary both of CERN and Nb</a:t>
            </a:r>
            <a:r>
              <a:rPr lang="en-GB" baseline="-25000" dirty="0"/>
              <a:t>3</a:t>
            </a:r>
            <a:r>
              <a:rPr lang="en-GB" dirty="0"/>
              <a:t>Sn, now finally being united for HL-LHC in accelerator magnets</a:t>
            </a:r>
          </a:p>
          <a:p>
            <a:pPr lvl="1"/>
            <a:r>
              <a:rPr lang="en-GB" dirty="0"/>
              <a:t>Key challenge: Nb</a:t>
            </a:r>
            <a:r>
              <a:rPr lang="en-GB" baseline="-25000" dirty="0"/>
              <a:t>3</a:t>
            </a:r>
            <a:r>
              <a:rPr lang="en-GB" dirty="0"/>
              <a:t>Sn is </a:t>
            </a:r>
            <a:r>
              <a:rPr lang="en-GB" b="1" dirty="0"/>
              <a:t>brittle</a:t>
            </a:r>
            <a:r>
              <a:rPr lang="en-GB" dirty="0"/>
              <a:t>, and multifilamentary wires with a large fraction of stoichiometric, fine-grained Nb</a:t>
            </a:r>
            <a:r>
              <a:rPr lang="en-GB" baseline="-25000" dirty="0"/>
              <a:t>3</a:t>
            </a:r>
            <a:r>
              <a:rPr lang="en-GB" dirty="0"/>
              <a:t>Sn are needed</a:t>
            </a:r>
          </a:p>
          <a:p>
            <a:r>
              <a:rPr lang="en-GB" dirty="0"/>
              <a:t>Our present baseline wire type is a variant of the internal tin process (1974):</a:t>
            </a:r>
          </a:p>
          <a:p>
            <a:pPr lvl="1"/>
            <a:r>
              <a:rPr lang="en-GB" dirty="0"/>
              <a:t>Nb filaments are distributed in a Cu matrix containing a Sn core</a:t>
            </a:r>
          </a:p>
          <a:p>
            <a:pPr lvl="1"/>
            <a:r>
              <a:rPr lang="en-GB" dirty="0"/>
              <a:t>Nb</a:t>
            </a:r>
            <a:r>
              <a:rPr lang="en-GB" baseline="-25000" dirty="0"/>
              <a:t>3</a:t>
            </a:r>
            <a:r>
              <a:rPr lang="en-GB" dirty="0"/>
              <a:t>Sn grows by solid state reaction-diffusion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944B470-ACA4-85DA-183E-38496CD3D7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4759" y="1981432"/>
            <a:ext cx="2622041" cy="193123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464310E-E2D5-E4CE-73FB-11E6BA82D499}"/>
              </a:ext>
            </a:extLst>
          </p:cNvPr>
          <p:cNvSpPr txBox="1"/>
          <p:nvPr/>
        </p:nvSpPr>
        <p:spPr>
          <a:xfrm>
            <a:off x="6064759" y="3936884"/>
            <a:ext cx="2622041" cy="43646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36000" tIns="18000" rIns="36000" bIns="18000" rtlCol="0">
            <a:spAutoFit/>
          </a:bodyPr>
          <a:lstStyle/>
          <a:p>
            <a:r>
              <a:rPr lang="en-GB" sz="1000" dirty="0"/>
              <a:t>RRP</a:t>
            </a:r>
            <a:r>
              <a:rPr lang="en-GB" sz="1000" baseline="30000" dirty="0"/>
              <a:t>®</a:t>
            </a:r>
            <a:r>
              <a:rPr lang="en-GB" sz="1000" dirty="0"/>
              <a:t> assembly sequence</a:t>
            </a:r>
          </a:p>
          <a:p>
            <a:r>
              <a:rPr lang="en-GB" sz="800" dirty="0"/>
              <a:t>C. Sanabria, </a:t>
            </a:r>
            <a:r>
              <a:rPr lang="en-GB" sz="800" i="1" dirty="0"/>
              <a:t>A new understanding of the heat treatment of Nb-Sn superconducting wires</a:t>
            </a:r>
            <a:r>
              <a:rPr lang="en-GB" sz="800" dirty="0"/>
              <a:t>, </a:t>
            </a:r>
            <a:r>
              <a:rPr lang="en-GB" sz="8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PhD thesis</a:t>
            </a:r>
            <a:r>
              <a:rPr lang="en-GB" sz="800" dirty="0"/>
              <a:t>, FSU 2017</a:t>
            </a:r>
            <a:endParaRPr lang="en-GB" sz="800" i="1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05445AF-7479-A567-2C28-BC7B57782270}"/>
              </a:ext>
            </a:extLst>
          </p:cNvPr>
          <p:cNvSpPr txBox="1">
            <a:spLocks/>
          </p:cNvSpPr>
          <p:nvPr/>
        </p:nvSpPr>
        <p:spPr>
          <a:xfrm>
            <a:off x="457199" y="2248858"/>
            <a:ext cx="5607559" cy="1564916"/>
          </a:xfrm>
          <a:prstGeom prst="rect">
            <a:avLst/>
          </a:prstGeom>
        </p:spPr>
        <p:txBody>
          <a:bodyPr vert="horz">
            <a:normAutofit fontScale="47500" lnSpcReduction="20000"/>
          </a:bodyPr>
          <a:lstStyle>
            <a:lvl1pPr marL="360363" marR="0" indent="-360363" algn="l" defTabSz="914400" rtl="0" eaLnBrk="1" fontAlgn="auto" latinLnBrk="0" hangingPunct="1">
              <a:lnSpc>
                <a:spcPct val="105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Char char="•"/>
              <a:tabLst/>
              <a:defRPr kumimoji="0" lang="en-GB" sz="2800" kern="1200" noProof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000" marR="0" indent="-360000" algn="l" defTabSz="914400" rtl="0" eaLnBrk="1" fontAlgn="auto" latinLnBrk="0" hangingPunct="1">
              <a:lnSpc>
                <a:spcPct val="105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 kumimoji="0" lang="en-GB" sz="2400" kern="1200" noProof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4000" marR="0" indent="-324000" algn="l" defTabSz="914400" rtl="0" eaLnBrk="1" fontAlgn="auto" latinLnBrk="0" hangingPunct="1">
              <a:lnSpc>
                <a:spcPct val="105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5000"/>
              <a:buFont typeface="Arial"/>
              <a:buChar char="•"/>
              <a:tabLst/>
              <a:defRPr kumimoji="0" lang="en-GB" sz="2000" kern="1200" noProof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0000" marR="0" indent="-306000" algn="l" defTabSz="914400" rtl="0" eaLnBrk="1" fontAlgn="auto" latinLnBrk="0" hangingPunct="1">
              <a:lnSpc>
                <a:spcPct val="105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 kumimoji="0" lang="en-GB" sz="1800" kern="1200" noProof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38000" marR="0" indent="-288000" algn="l" defTabSz="914400" rtl="0" eaLnBrk="1" fontAlgn="auto" latinLnBrk="0" hangingPunct="1">
              <a:lnSpc>
                <a:spcPct val="105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100000"/>
              <a:buFont typeface="Arial"/>
              <a:buChar char="•"/>
              <a:tabLst/>
              <a:defRPr kumimoji="0" lang="en-GB" sz="1600" kern="1200" noProof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The Restacked Rod Process (RRP</a:t>
            </a:r>
            <a:r>
              <a:rPr lang="en-GB" baseline="30000" dirty="0"/>
              <a:t>®</a:t>
            </a:r>
            <a:r>
              <a:rPr lang="en-GB" dirty="0"/>
              <a:t>, ~2001) was developed by Oxford in Carteret (NJ, USA), now Bruker OST</a:t>
            </a:r>
          </a:p>
          <a:p>
            <a:pPr lvl="1"/>
            <a:r>
              <a:rPr lang="en-GB" dirty="0" err="1"/>
              <a:t>Subelements</a:t>
            </a:r>
            <a:r>
              <a:rPr lang="en-GB" dirty="0"/>
              <a:t> are produced from an assembly of Nb rods in Cu contained within a Nb diffusion barrier, stacked, and drawn to produce the wire</a:t>
            </a:r>
          </a:p>
          <a:p>
            <a:pPr lvl="1"/>
            <a:r>
              <a:rPr lang="en-GB" dirty="0"/>
              <a:t>Wires are now Ti-doped (increases </a:t>
            </a:r>
            <a:r>
              <a:rPr lang="en-GB" i="1" dirty="0"/>
              <a:t>B</a:t>
            </a:r>
            <a:r>
              <a:rPr lang="en-GB" i="1" baseline="-25000" dirty="0"/>
              <a:t>c2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Flexible configuration to customise Cu/non-Cu and effective filament size, and optimise </a:t>
            </a:r>
            <a:r>
              <a:rPr lang="en-GB" i="1" dirty="0" err="1"/>
              <a:t>J</a:t>
            </a:r>
            <a:r>
              <a:rPr lang="en-GB" i="1" baseline="-25000" dirty="0" err="1"/>
              <a:t>c</a:t>
            </a:r>
            <a:r>
              <a:rPr lang="en-GB" dirty="0"/>
              <a:t> and RRR for the application</a:t>
            </a:r>
          </a:p>
        </p:txBody>
      </p:sp>
      <p:grpSp>
        <p:nvGrpSpPr>
          <p:cNvPr id="1100" name="Group 1099">
            <a:extLst>
              <a:ext uri="{FF2B5EF4-FFF2-40B4-BE49-F238E27FC236}">
                <a16:creationId xmlns:a16="http://schemas.microsoft.com/office/drawing/2014/main" id="{EB809CC2-CCA9-9F7A-A57D-DA0F0268E2B0}"/>
              </a:ext>
            </a:extLst>
          </p:cNvPr>
          <p:cNvGrpSpPr/>
          <p:nvPr/>
        </p:nvGrpSpPr>
        <p:grpSpPr>
          <a:xfrm>
            <a:off x="457092" y="3528686"/>
            <a:ext cx="4994841" cy="844659"/>
            <a:chOff x="452435" y="3543356"/>
            <a:chExt cx="4994841" cy="844659"/>
          </a:xfrm>
        </p:grpSpPr>
        <p:grpSp>
          <p:nvGrpSpPr>
            <p:cNvPr id="1098" name="Group 1097">
              <a:extLst>
                <a:ext uri="{FF2B5EF4-FFF2-40B4-BE49-F238E27FC236}">
                  <a16:creationId xmlns:a16="http://schemas.microsoft.com/office/drawing/2014/main" id="{074B1A62-64CC-804C-E78D-E6DE8E76358D}"/>
                </a:ext>
              </a:extLst>
            </p:cNvPr>
            <p:cNvGrpSpPr/>
            <p:nvPr/>
          </p:nvGrpSpPr>
          <p:grpSpPr>
            <a:xfrm>
              <a:off x="452435" y="3543356"/>
              <a:ext cx="3640020" cy="844659"/>
              <a:chOff x="452435" y="3543356"/>
              <a:chExt cx="3640020" cy="844659"/>
            </a:xfrm>
          </p:grpSpPr>
          <p:sp>
            <p:nvSpPr>
              <p:cNvPr id="315" name="TextBox 314">
                <a:extLst>
                  <a:ext uri="{FF2B5EF4-FFF2-40B4-BE49-F238E27FC236}">
                    <a16:creationId xmlns:a16="http://schemas.microsoft.com/office/drawing/2014/main" id="{266F7797-9F6A-7006-2C83-E5394EC8B8CB}"/>
                  </a:ext>
                </a:extLst>
              </p:cNvPr>
              <p:cNvSpPr txBox="1"/>
              <p:nvPr/>
            </p:nvSpPr>
            <p:spPr>
              <a:xfrm>
                <a:off x="614049" y="4264904"/>
                <a:ext cx="375103" cy="123111"/>
              </a:xfrm>
              <a:prstGeom prst="rect">
                <a:avLst/>
              </a:prstGeom>
              <a:solidFill>
                <a:schemeClr val="dk1">
                  <a:alpha val="5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r>
                  <a:rPr lang="en-GB" sz="800" dirty="0"/>
                  <a:t>108/127</a:t>
                </a:r>
                <a:endParaRPr lang="en-GB" sz="800" baseline="30000" dirty="0"/>
              </a:p>
            </p:txBody>
          </p:sp>
          <p:grpSp>
            <p:nvGrpSpPr>
              <p:cNvPr id="318" name="Group 317">
                <a:extLst>
                  <a:ext uri="{FF2B5EF4-FFF2-40B4-BE49-F238E27FC236}">
                    <a16:creationId xmlns:a16="http://schemas.microsoft.com/office/drawing/2014/main" id="{C3BCBD81-F785-F12E-AF96-C8103C63FDC6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flipV="1">
                <a:off x="452435" y="3543356"/>
                <a:ext cx="698330" cy="698330"/>
                <a:chOff x="2276535" y="3632092"/>
                <a:chExt cx="2311200" cy="2311200"/>
              </a:xfrm>
            </p:grpSpPr>
            <p:sp>
              <p:nvSpPr>
                <p:cNvPr id="965" name="Oval 964">
                  <a:extLst>
                    <a:ext uri="{FF2B5EF4-FFF2-40B4-BE49-F238E27FC236}">
                      <a16:creationId xmlns:a16="http://schemas.microsoft.com/office/drawing/2014/main" id="{1A71D468-AFD9-1519-5660-7C6F8C00FCA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276535" y="3632092"/>
                  <a:ext cx="2311200" cy="2311200"/>
                </a:xfrm>
                <a:prstGeom prst="ellipse">
                  <a:avLst/>
                </a:prstGeom>
                <a:solidFill>
                  <a:srgbClr val="B873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grpSp>
              <p:nvGrpSpPr>
                <p:cNvPr id="966" name="Group 965">
                  <a:extLst>
                    <a:ext uri="{FF2B5EF4-FFF2-40B4-BE49-F238E27FC236}">
                      <a16:creationId xmlns:a16="http://schemas.microsoft.com/office/drawing/2014/main" id="{195EA3F4-BA75-0D43-0577-50E15FCCCBED}"/>
                    </a:ext>
                  </a:extLst>
                </p:cNvPr>
                <p:cNvGrpSpPr/>
                <p:nvPr/>
              </p:nvGrpSpPr>
              <p:grpSpPr>
                <a:xfrm>
                  <a:off x="2539204" y="3806726"/>
                  <a:ext cx="1785862" cy="1961933"/>
                  <a:chOff x="5629729" y="2262206"/>
                  <a:chExt cx="1491000" cy="1638000"/>
                </a:xfrm>
              </p:grpSpPr>
              <p:sp>
                <p:nvSpPr>
                  <p:cNvPr id="967" name="Hexagon 966">
                    <a:extLst>
                      <a:ext uri="{FF2B5EF4-FFF2-40B4-BE49-F238E27FC236}">
                        <a16:creationId xmlns:a16="http://schemas.microsoft.com/office/drawing/2014/main" id="{782E65CF-066D-346C-C275-39D96581A56A}"/>
                      </a:ext>
                    </a:extLst>
                  </p:cNvPr>
                  <p:cNvSpPr/>
                  <p:nvPr/>
                </p:nvSpPr>
                <p:spPr>
                  <a:xfrm>
                    <a:off x="5629729" y="2640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68" name="Hexagon 967">
                    <a:extLst>
                      <a:ext uri="{FF2B5EF4-FFF2-40B4-BE49-F238E27FC236}">
                        <a16:creationId xmlns:a16="http://schemas.microsoft.com/office/drawing/2014/main" id="{2FAE8511-2BFB-FF70-B6E4-F64303C47273}"/>
                      </a:ext>
                    </a:extLst>
                  </p:cNvPr>
                  <p:cNvSpPr/>
                  <p:nvPr/>
                </p:nvSpPr>
                <p:spPr>
                  <a:xfrm>
                    <a:off x="5629729" y="2766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69" name="Hexagon 968">
                    <a:extLst>
                      <a:ext uri="{FF2B5EF4-FFF2-40B4-BE49-F238E27FC236}">
                        <a16:creationId xmlns:a16="http://schemas.microsoft.com/office/drawing/2014/main" id="{1C517A92-8C3B-FA0D-8D83-FE41AE7CF2E6}"/>
                      </a:ext>
                    </a:extLst>
                  </p:cNvPr>
                  <p:cNvSpPr/>
                  <p:nvPr/>
                </p:nvSpPr>
                <p:spPr>
                  <a:xfrm>
                    <a:off x="5629729" y="2892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70" name="Hexagon 969">
                    <a:extLst>
                      <a:ext uri="{FF2B5EF4-FFF2-40B4-BE49-F238E27FC236}">
                        <a16:creationId xmlns:a16="http://schemas.microsoft.com/office/drawing/2014/main" id="{610B92FA-AAE1-B693-D133-2698D3FAAEE9}"/>
                      </a:ext>
                    </a:extLst>
                  </p:cNvPr>
                  <p:cNvSpPr/>
                  <p:nvPr/>
                </p:nvSpPr>
                <p:spPr>
                  <a:xfrm>
                    <a:off x="5629729" y="3018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71" name="Hexagon 970">
                    <a:extLst>
                      <a:ext uri="{FF2B5EF4-FFF2-40B4-BE49-F238E27FC236}">
                        <a16:creationId xmlns:a16="http://schemas.microsoft.com/office/drawing/2014/main" id="{B6C775B5-BCED-49B1-5C47-21571C9F3315}"/>
                      </a:ext>
                    </a:extLst>
                  </p:cNvPr>
                  <p:cNvSpPr/>
                  <p:nvPr/>
                </p:nvSpPr>
                <p:spPr>
                  <a:xfrm>
                    <a:off x="5629729" y="3144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72" name="Hexagon 971">
                    <a:extLst>
                      <a:ext uri="{FF2B5EF4-FFF2-40B4-BE49-F238E27FC236}">
                        <a16:creationId xmlns:a16="http://schemas.microsoft.com/office/drawing/2014/main" id="{4818F272-6523-0F07-0BA3-162FE31DC973}"/>
                      </a:ext>
                    </a:extLst>
                  </p:cNvPr>
                  <p:cNvSpPr/>
                  <p:nvPr/>
                </p:nvSpPr>
                <p:spPr>
                  <a:xfrm>
                    <a:off x="5629729" y="3270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73" name="Hexagon 972">
                    <a:extLst>
                      <a:ext uri="{FF2B5EF4-FFF2-40B4-BE49-F238E27FC236}">
                        <a16:creationId xmlns:a16="http://schemas.microsoft.com/office/drawing/2014/main" id="{1B3D6728-D14C-8FAD-C268-735CE9B16B22}"/>
                      </a:ext>
                    </a:extLst>
                  </p:cNvPr>
                  <p:cNvSpPr/>
                  <p:nvPr/>
                </p:nvSpPr>
                <p:spPr>
                  <a:xfrm>
                    <a:off x="5629729" y="3396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74" name="Hexagon 973">
                    <a:extLst>
                      <a:ext uri="{FF2B5EF4-FFF2-40B4-BE49-F238E27FC236}">
                        <a16:creationId xmlns:a16="http://schemas.microsoft.com/office/drawing/2014/main" id="{8C9D0540-680D-B187-2358-A30D923AD223}"/>
                      </a:ext>
                    </a:extLst>
                  </p:cNvPr>
                  <p:cNvSpPr/>
                  <p:nvPr/>
                </p:nvSpPr>
                <p:spPr>
                  <a:xfrm>
                    <a:off x="5741979" y="257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75" name="Hexagon 974">
                    <a:extLst>
                      <a:ext uri="{FF2B5EF4-FFF2-40B4-BE49-F238E27FC236}">
                        <a16:creationId xmlns:a16="http://schemas.microsoft.com/office/drawing/2014/main" id="{0584586B-8EA6-0950-6681-9FB0E6DF93D8}"/>
                      </a:ext>
                    </a:extLst>
                  </p:cNvPr>
                  <p:cNvSpPr/>
                  <p:nvPr/>
                </p:nvSpPr>
                <p:spPr>
                  <a:xfrm>
                    <a:off x="5741979" y="270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76" name="Hexagon 975">
                    <a:extLst>
                      <a:ext uri="{FF2B5EF4-FFF2-40B4-BE49-F238E27FC236}">
                        <a16:creationId xmlns:a16="http://schemas.microsoft.com/office/drawing/2014/main" id="{32612A33-C9AA-E817-9B84-960C67152689}"/>
                      </a:ext>
                    </a:extLst>
                  </p:cNvPr>
                  <p:cNvSpPr/>
                  <p:nvPr/>
                </p:nvSpPr>
                <p:spPr>
                  <a:xfrm>
                    <a:off x="5741979" y="282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77" name="Hexagon 976">
                    <a:extLst>
                      <a:ext uri="{FF2B5EF4-FFF2-40B4-BE49-F238E27FC236}">
                        <a16:creationId xmlns:a16="http://schemas.microsoft.com/office/drawing/2014/main" id="{B3BDA178-1C6D-80A0-1779-C6ADAB523F89}"/>
                      </a:ext>
                    </a:extLst>
                  </p:cNvPr>
                  <p:cNvSpPr/>
                  <p:nvPr/>
                </p:nvSpPr>
                <p:spPr>
                  <a:xfrm>
                    <a:off x="5741979" y="295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78" name="Hexagon 977">
                    <a:extLst>
                      <a:ext uri="{FF2B5EF4-FFF2-40B4-BE49-F238E27FC236}">
                        <a16:creationId xmlns:a16="http://schemas.microsoft.com/office/drawing/2014/main" id="{8FC0D8B1-33AC-F076-D11D-DBF5F376BDF9}"/>
                      </a:ext>
                    </a:extLst>
                  </p:cNvPr>
                  <p:cNvSpPr/>
                  <p:nvPr/>
                </p:nvSpPr>
                <p:spPr>
                  <a:xfrm>
                    <a:off x="5741979" y="308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79" name="Hexagon 978">
                    <a:extLst>
                      <a:ext uri="{FF2B5EF4-FFF2-40B4-BE49-F238E27FC236}">
                        <a16:creationId xmlns:a16="http://schemas.microsoft.com/office/drawing/2014/main" id="{23D07841-98EB-626F-0C70-165B3C6669DC}"/>
                      </a:ext>
                    </a:extLst>
                  </p:cNvPr>
                  <p:cNvSpPr/>
                  <p:nvPr/>
                </p:nvSpPr>
                <p:spPr>
                  <a:xfrm>
                    <a:off x="5741979" y="320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80" name="Hexagon 979">
                    <a:extLst>
                      <a:ext uri="{FF2B5EF4-FFF2-40B4-BE49-F238E27FC236}">
                        <a16:creationId xmlns:a16="http://schemas.microsoft.com/office/drawing/2014/main" id="{25F85D38-9AA6-2449-8F53-5FAF0649380C}"/>
                      </a:ext>
                    </a:extLst>
                  </p:cNvPr>
                  <p:cNvSpPr/>
                  <p:nvPr/>
                </p:nvSpPr>
                <p:spPr>
                  <a:xfrm>
                    <a:off x="5741979" y="333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81" name="Hexagon 980">
                    <a:extLst>
                      <a:ext uri="{FF2B5EF4-FFF2-40B4-BE49-F238E27FC236}">
                        <a16:creationId xmlns:a16="http://schemas.microsoft.com/office/drawing/2014/main" id="{631141D7-8D18-289A-34FA-C35F0B665228}"/>
                      </a:ext>
                    </a:extLst>
                  </p:cNvPr>
                  <p:cNvSpPr/>
                  <p:nvPr/>
                </p:nvSpPr>
                <p:spPr>
                  <a:xfrm>
                    <a:off x="5741979" y="345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82" name="Hexagon 981">
                    <a:extLst>
                      <a:ext uri="{FF2B5EF4-FFF2-40B4-BE49-F238E27FC236}">
                        <a16:creationId xmlns:a16="http://schemas.microsoft.com/office/drawing/2014/main" id="{3D9ED9A1-15E1-3C88-7157-FA2FE666AB4D}"/>
                      </a:ext>
                    </a:extLst>
                  </p:cNvPr>
                  <p:cNvSpPr/>
                  <p:nvPr/>
                </p:nvSpPr>
                <p:spPr>
                  <a:xfrm>
                    <a:off x="5854229" y="2514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83" name="Hexagon 982">
                    <a:extLst>
                      <a:ext uri="{FF2B5EF4-FFF2-40B4-BE49-F238E27FC236}">
                        <a16:creationId xmlns:a16="http://schemas.microsoft.com/office/drawing/2014/main" id="{1F2D6271-DA39-A8E3-1805-681CCF50E053}"/>
                      </a:ext>
                    </a:extLst>
                  </p:cNvPr>
                  <p:cNvSpPr/>
                  <p:nvPr/>
                </p:nvSpPr>
                <p:spPr>
                  <a:xfrm>
                    <a:off x="5854229" y="2640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84" name="Hexagon 983">
                    <a:extLst>
                      <a:ext uri="{FF2B5EF4-FFF2-40B4-BE49-F238E27FC236}">
                        <a16:creationId xmlns:a16="http://schemas.microsoft.com/office/drawing/2014/main" id="{B19096A1-03EB-9C35-6D78-2719E4B84CCF}"/>
                      </a:ext>
                    </a:extLst>
                  </p:cNvPr>
                  <p:cNvSpPr/>
                  <p:nvPr/>
                </p:nvSpPr>
                <p:spPr>
                  <a:xfrm>
                    <a:off x="5854229" y="2766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85" name="Hexagon 984">
                    <a:extLst>
                      <a:ext uri="{FF2B5EF4-FFF2-40B4-BE49-F238E27FC236}">
                        <a16:creationId xmlns:a16="http://schemas.microsoft.com/office/drawing/2014/main" id="{DBD8107B-9B21-6EFF-DB18-E3188AADB02C}"/>
                      </a:ext>
                    </a:extLst>
                  </p:cNvPr>
                  <p:cNvSpPr/>
                  <p:nvPr/>
                </p:nvSpPr>
                <p:spPr>
                  <a:xfrm>
                    <a:off x="5854229" y="2892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86" name="Hexagon 985">
                    <a:extLst>
                      <a:ext uri="{FF2B5EF4-FFF2-40B4-BE49-F238E27FC236}">
                        <a16:creationId xmlns:a16="http://schemas.microsoft.com/office/drawing/2014/main" id="{9BADCC16-0A5B-4185-AE9A-694E846B7BD5}"/>
                      </a:ext>
                    </a:extLst>
                  </p:cNvPr>
                  <p:cNvSpPr/>
                  <p:nvPr/>
                </p:nvSpPr>
                <p:spPr>
                  <a:xfrm>
                    <a:off x="5854229" y="3018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87" name="Hexagon 986">
                    <a:extLst>
                      <a:ext uri="{FF2B5EF4-FFF2-40B4-BE49-F238E27FC236}">
                        <a16:creationId xmlns:a16="http://schemas.microsoft.com/office/drawing/2014/main" id="{74959199-6634-5B1C-9CE4-5FE1643F984B}"/>
                      </a:ext>
                    </a:extLst>
                  </p:cNvPr>
                  <p:cNvSpPr/>
                  <p:nvPr/>
                </p:nvSpPr>
                <p:spPr>
                  <a:xfrm>
                    <a:off x="5854229" y="3144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88" name="Hexagon 987">
                    <a:extLst>
                      <a:ext uri="{FF2B5EF4-FFF2-40B4-BE49-F238E27FC236}">
                        <a16:creationId xmlns:a16="http://schemas.microsoft.com/office/drawing/2014/main" id="{D0D96A66-16FD-DCE0-2A02-172FCF8B4A62}"/>
                      </a:ext>
                    </a:extLst>
                  </p:cNvPr>
                  <p:cNvSpPr/>
                  <p:nvPr/>
                </p:nvSpPr>
                <p:spPr>
                  <a:xfrm>
                    <a:off x="5854229" y="3270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89" name="Hexagon 988">
                    <a:extLst>
                      <a:ext uri="{FF2B5EF4-FFF2-40B4-BE49-F238E27FC236}">
                        <a16:creationId xmlns:a16="http://schemas.microsoft.com/office/drawing/2014/main" id="{F33F81DF-614A-C2EB-5736-D0A8AA0BEF1D}"/>
                      </a:ext>
                    </a:extLst>
                  </p:cNvPr>
                  <p:cNvSpPr/>
                  <p:nvPr/>
                </p:nvSpPr>
                <p:spPr>
                  <a:xfrm>
                    <a:off x="5854229" y="3396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90" name="Hexagon 989">
                    <a:extLst>
                      <a:ext uri="{FF2B5EF4-FFF2-40B4-BE49-F238E27FC236}">
                        <a16:creationId xmlns:a16="http://schemas.microsoft.com/office/drawing/2014/main" id="{6244C46B-D0C1-C728-8D69-A2DCED9F9618}"/>
                      </a:ext>
                    </a:extLst>
                  </p:cNvPr>
                  <p:cNvSpPr/>
                  <p:nvPr/>
                </p:nvSpPr>
                <p:spPr>
                  <a:xfrm>
                    <a:off x="5854229" y="3522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91" name="Hexagon 990">
                    <a:extLst>
                      <a:ext uri="{FF2B5EF4-FFF2-40B4-BE49-F238E27FC236}">
                        <a16:creationId xmlns:a16="http://schemas.microsoft.com/office/drawing/2014/main" id="{FFCD72A7-5BE1-2CAA-98EA-495A6DEFA3F9}"/>
                      </a:ext>
                    </a:extLst>
                  </p:cNvPr>
                  <p:cNvSpPr/>
                  <p:nvPr/>
                </p:nvSpPr>
                <p:spPr>
                  <a:xfrm>
                    <a:off x="5966479" y="245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92" name="Hexagon 991">
                    <a:extLst>
                      <a:ext uri="{FF2B5EF4-FFF2-40B4-BE49-F238E27FC236}">
                        <a16:creationId xmlns:a16="http://schemas.microsoft.com/office/drawing/2014/main" id="{D9553EE1-ABC9-A912-D8FC-6915285C83C9}"/>
                      </a:ext>
                    </a:extLst>
                  </p:cNvPr>
                  <p:cNvSpPr/>
                  <p:nvPr/>
                </p:nvSpPr>
                <p:spPr>
                  <a:xfrm>
                    <a:off x="5966479" y="257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93" name="Hexagon 992">
                    <a:extLst>
                      <a:ext uri="{FF2B5EF4-FFF2-40B4-BE49-F238E27FC236}">
                        <a16:creationId xmlns:a16="http://schemas.microsoft.com/office/drawing/2014/main" id="{3E4409D6-23E6-0A48-FD48-7A2B4591E389}"/>
                      </a:ext>
                    </a:extLst>
                  </p:cNvPr>
                  <p:cNvSpPr/>
                  <p:nvPr/>
                </p:nvSpPr>
                <p:spPr>
                  <a:xfrm>
                    <a:off x="5966479" y="270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94" name="Hexagon 993">
                    <a:extLst>
                      <a:ext uri="{FF2B5EF4-FFF2-40B4-BE49-F238E27FC236}">
                        <a16:creationId xmlns:a16="http://schemas.microsoft.com/office/drawing/2014/main" id="{624B7334-C86F-0A70-B579-440CDD66C993}"/>
                      </a:ext>
                    </a:extLst>
                  </p:cNvPr>
                  <p:cNvSpPr/>
                  <p:nvPr/>
                </p:nvSpPr>
                <p:spPr>
                  <a:xfrm>
                    <a:off x="5966479" y="282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95" name="Hexagon 994">
                    <a:extLst>
                      <a:ext uri="{FF2B5EF4-FFF2-40B4-BE49-F238E27FC236}">
                        <a16:creationId xmlns:a16="http://schemas.microsoft.com/office/drawing/2014/main" id="{45B97B53-1578-588F-C47B-F9824765DB23}"/>
                      </a:ext>
                    </a:extLst>
                  </p:cNvPr>
                  <p:cNvSpPr/>
                  <p:nvPr/>
                </p:nvSpPr>
                <p:spPr>
                  <a:xfrm>
                    <a:off x="5966479" y="295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96" name="Hexagon 995">
                    <a:extLst>
                      <a:ext uri="{FF2B5EF4-FFF2-40B4-BE49-F238E27FC236}">
                        <a16:creationId xmlns:a16="http://schemas.microsoft.com/office/drawing/2014/main" id="{4AB47E84-10A7-A558-C829-FC9663A7A040}"/>
                      </a:ext>
                    </a:extLst>
                  </p:cNvPr>
                  <p:cNvSpPr/>
                  <p:nvPr/>
                </p:nvSpPr>
                <p:spPr>
                  <a:xfrm>
                    <a:off x="5966479" y="308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97" name="Hexagon 996">
                    <a:extLst>
                      <a:ext uri="{FF2B5EF4-FFF2-40B4-BE49-F238E27FC236}">
                        <a16:creationId xmlns:a16="http://schemas.microsoft.com/office/drawing/2014/main" id="{74B4A261-8E58-25B6-01EC-4832462051CE}"/>
                      </a:ext>
                    </a:extLst>
                  </p:cNvPr>
                  <p:cNvSpPr/>
                  <p:nvPr/>
                </p:nvSpPr>
                <p:spPr>
                  <a:xfrm>
                    <a:off x="5966479" y="320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98" name="Hexagon 997">
                    <a:extLst>
                      <a:ext uri="{FF2B5EF4-FFF2-40B4-BE49-F238E27FC236}">
                        <a16:creationId xmlns:a16="http://schemas.microsoft.com/office/drawing/2014/main" id="{AAD0DD8E-7AFE-4F42-7E0C-30D41E549294}"/>
                      </a:ext>
                    </a:extLst>
                  </p:cNvPr>
                  <p:cNvSpPr/>
                  <p:nvPr/>
                </p:nvSpPr>
                <p:spPr>
                  <a:xfrm>
                    <a:off x="5966479" y="333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99" name="Hexagon 998">
                    <a:extLst>
                      <a:ext uri="{FF2B5EF4-FFF2-40B4-BE49-F238E27FC236}">
                        <a16:creationId xmlns:a16="http://schemas.microsoft.com/office/drawing/2014/main" id="{6C074760-19E1-602D-8DF7-EF83508EFB60}"/>
                      </a:ext>
                    </a:extLst>
                  </p:cNvPr>
                  <p:cNvSpPr/>
                  <p:nvPr/>
                </p:nvSpPr>
                <p:spPr>
                  <a:xfrm>
                    <a:off x="5966479" y="345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00" name="Hexagon 999">
                    <a:extLst>
                      <a:ext uri="{FF2B5EF4-FFF2-40B4-BE49-F238E27FC236}">
                        <a16:creationId xmlns:a16="http://schemas.microsoft.com/office/drawing/2014/main" id="{66AD2451-725A-F3FA-715B-17EB79F2928F}"/>
                      </a:ext>
                    </a:extLst>
                  </p:cNvPr>
                  <p:cNvSpPr/>
                  <p:nvPr/>
                </p:nvSpPr>
                <p:spPr>
                  <a:xfrm>
                    <a:off x="5966479" y="358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01" name="Hexagon 1000">
                    <a:extLst>
                      <a:ext uri="{FF2B5EF4-FFF2-40B4-BE49-F238E27FC236}">
                        <a16:creationId xmlns:a16="http://schemas.microsoft.com/office/drawing/2014/main" id="{B2BF92F2-DFDF-2164-237F-9AF7063252B7}"/>
                      </a:ext>
                    </a:extLst>
                  </p:cNvPr>
                  <p:cNvSpPr/>
                  <p:nvPr/>
                </p:nvSpPr>
                <p:spPr>
                  <a:xfrm>
                    <a:off x="6078729" y="2388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02" name="Hexagon 1001">
                    <a:extLst>
                      <a:ext uri="{FF2B5EF4-FFF2-40B4-BE49-F238E27FC236}">
                        <a16:creationId xmlns:a16="http://schemas.microsoft.com/office/drawing/2014/main" id="{05F185A0-C874-06B3-A888-13E88AA3D2C1}"/>
                      </a:ext>
                    </a:extLst>
                  </p:cNvPr>
                  <p:cNvSpPr/>
                  <p:nvPr/>
                </p:nvSpPr>
                <p:spPr>
                  <a:xfrm>
                    <a:off x="6078729" y="2514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03" name="Hexagon 1002">
                    <a:extLst>
                      <a:ext uri="{FF2B5EF4-FFF2-40B4-BE49-F238E27FC236}">
                        <a16:creationId xmlns:a16="http://schemas.microsoft.com/office/drawing/2014/main" id="{5673FC86-67D7-76A4-B12A-73E225A61D78}"/>
                      </a:ext>
                    </a:extLst>
                  </p:cNvPr>
                  <p:cNvSpPr/>
                  <p:nvPr/>
                </p:nvSpPr>
                <p:spPr>
                  <a:xfrm>
                    <a:off x="6078729" y="2640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04" name="Hexagon 1003">
                    <a:extLst>
                      <a:ext uri="{FF2B5EF4-FFF2-40B4-BE49-F238E27FC236}">
                        <a16:creationId xmlns:a16="http://schemas.microsoft.com/office/drawing/2014/main" id="{5C3A5152-8772-2B53-AD74-899F142C0337}"/>
                      </a:ext>
                    </a:extLst>
                  </p:cNvPr>
                  <p:cNvSpPr/>
                  <p:nvPr/>
                </p:nvSpPr>
                <p:spPr>
                  <a:xfrm>
                    <a:off x="6078729" y="2766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05" name="Hexagon 1004">
                    <a:extLst>
                      <a:ext uri="{FF2B5EF4-FFF2-40B4-BE49-F238E27FC236}">
                        <a16:creationId xmlns:a16="http://schemas.microsoft.com/office/drawing/2014/main" id="{77E0F89C-CC32-36A2-3383-B57EE2078EEE}"/>
                      </a:ext>
                    </a:extLst>
                  </p:cNvPr>
                  <p:cNvSpPr/>
                  <p:nvPr/>
                </p:nvSpPr>
                <p:spPr>
                  <a:xfrm>
                    <a:off x="6078729" y="2892287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06" name="Hexagon 1005">
                    <a:extLst>
                      <a:ext uri="{FF2B5EF4-FFF2-40B4-BE49-F238E27FC236}">
                        <a16:creationId xmlns:a16="http://schemas.microsoft.com/office/drawing/2014/main" id="{A4BDF6BE-03BC-89CA-8D2A-FB6CC17ACD39}"/>
                      </a:ext>
                    </a:extLst>
                  </p:cNvPr>
                  <p:cNvSpPr/>
                  <p:nvPr/>
                </p:nvSpPr>
                <p:spPr>
                  <a:xfrm>
                    <a:off x="6078729" y="3018287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07" name="Hexagon 1006">
                    <a:extLst>
                      <a:ext uri="{FF2B5EF4-FFF2-40B4-BE49-F238E27FC236}">
                        <a16:creationId xmlns:a16="http://schemas.microsoft.com/office/drawing/2014/main" id="{AE252017-F7ED-7E98-3F25-33F8A5E2684E}"/>
                      </a:ext>
                    </a:extLst>
                  </p:cNvPr>
                  <p:cNvSpPr/>
                  <p:nvPr/>
                </p:nvSpPr>
                <p:spPr>
                  <a:xfrm>
                    <a:off x="6078729" y="3144287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08" name="Hexagon 1007">
                    <a:extLst>
                      <a:ext uri="{FF2B5EF4-FFF2-40B4-BE49-F238E27FC236}">
                        <a16:creationId xmlns:a16="http://schemas.microsoft.com/office/drawing/2014/main" id="{AE4B40AB-F29D-89DB-339D-DDCA5167059F}"/>
                      </a:ext>
                    </a:extLst>
                  </p:cNvPr>
                  <p:cNvSpPr/>
                  <p:nvPr/>
                </p:nvSpPr>
                <p:spPr>
                  <a:xfrm>
                    <a:off x="6078729" y="3270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09" name="Hexagon 1008">
                    <a:extLst>
                      <a:ext uri="{FF2B5EF4-FFF2-40B4-BE49-F238E27FC236}">
                        <a16:creationId xmlns:a16="http://schemas.microsoft.com/office/drawing/2014/main" id="{4CC1637A-C826-5A5B-27AB-A55263CC227E}"/>
                      </a:ext>
                    </a:extLst>
                  </p:cNvPr>
                  <p:cNvSpPr/>
                  <p:nvPr/>
                </p:nvSpPr>
                <p:spPr>
                  <a:xfrm>
                    <a:off x="6078729" y="3396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10" name="Hexagon 1009">
                    <a:extLst>
                      <a:ext uri="{FF2B5EF4-FFF2-40B4-BE49-F238E27FC236}">
                        <a16:creationId xmlns:a16="http://schemas.microsoft.com/office/drawing/2014/main" id="{1AF3D921-D3C7-ED89-3669-6A296D20FAFE}"/>
                      </a:ext>
                    </a:extLst>
                  </p:cNvPr>
                  <p:cNvSpPr/>
                  <p:nvPr/>
                </p:nvSpPr>
                <p:spPr>
                  <a:xfrm>
                    <a:off x="6078729" y="3648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11" name="Hexagon 1010">
                    <a:extLst>
                      <a:ext uri="{FF2B5EF4-FFF2-40B4-BE49-F238E27FC236}">
                        <a16:creationId xmlns:a16="http://schemas.microsoft.com/office/drawing/2014/main" id="{554F393E-03BF-9E56-31AF-DCB62EECD11F}"/>
                      </a:ext>
                    </a:extLst>
                  </p:cNvPr>
                  <p:cNvSpPr/>
                  <p:nvPr/>
                </p:nvSpPr>
                <p:spPr>
                  <a:xfrm>
                    <a:off x="6078729" y="3522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12" name="Hexagon 1011">
                    <a:extLst>
                      <a:ext uri="{FF2B5EF4-FFF2-40B4-BE49-F238E27FC236}">
                        <a16:creationId xmlns:a16="http://schemas.microsoft.com/office/drawing/2014/main" id="{DC56ABFC-9049-F6CD-E94A-5557B04E7206}"/>
                      </a:ext>
                    </a:extLst>
                  </p:cNvPr>
                  <p:cNvSpPr/>
                  <p:nvPr/>
                </p:nvSpPr>
                <p:spPr>
                  <a:xfrm>
                    <a:off x="6190979" y="245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13" name="Hexagon 1012">
                    <a:extLst>
                      <a:ext uri="{FF2B5EF4-FFF2-40B4-BE49-F238E27FC236}">
                        <a16:creationId xmlns:a16="http://schemas.microsoft.com/office/drawing/2014/main" id="{A000D484-F502-06D8-1CB7-A309DE00EFEB}"/>
                      </a:ext>
                    </a:extLst>
                  </p:cNvPr>
                  <p:cNvSpPr/>
                  <p:nvPr/>
                </p:nvSpPr>
                <p:spPr>
                  <a:xfrm>
                    <a:off x="6190979" y="257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14" name="Hexagon 1013">
                    <a:extLst>
                      <a:ext uri="{FF2B5EF4-FFF2-40B4-BE49-F238E27FC236}">
                        <a16:creationId xmlns:a16="http://schemas.microsoft.com/office/drawing/2014/main" id="{A0A0756B-5258-A024-74DD-55ABA1A4F0FE}"/>
                      </a:ext>
                    </a:extLst>
                  </p:cNvPr>
                  <p:cNvSpPr/>
                  <p:nvPr/>
                </p:nvSpPr>
                <p:spPr>
                  <a:xfrm>
                    <a:off x="6190979" y="270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15" name="Hexagon 1014">
                    <a:extLst>
                      <a:ext uri="{FF2B5EF4-FFF2-40B4-BE49-F238E27FC236}">
                        <a16:creationId xmlns:a16="http://schemas.microsoft.com/office/drawing/2014/main" id="{E367467C-9107-41B0-6CB3-27453DC8D169}"/>
                      </a:ext>
                    </a:extLst>
                  </p:cNvPr>
                  <p:cNvSpPr/>
                  <p:nvPr/>
                </p:nvSpPr>
                <p:spPr>
                  <a:xfrm>
                    <a:off x="6190979" y="2829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16" name="Hexagon 1015">
                    <a:extLst>
                      <a:ext uri="{FF2B5EF4-FFF2-40B4-BE49-F238E27FC236}">
                        <a16:creationId xmlns:a16="http://schemas.microsoft.com/office/drawing/2014/main" id="{1AF9AD34-5C11-96F4-D18C-081BF600E42E}"/>
                      </a:ext>
                    </a:extLst>
                  </p:cNvPr>
                  <p:cNvSpPr/>
                  <p:nvPr/>
                </p:nvSpPr>
                <p:spPr>
                  <a:xfrm>
                    <a:off x="6190979" y="2955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17" name="Hexagon 1016">
                    <a:extLst>
                      <a:ext uri="{FF2B5EF4-FFF2-40B4-BE49-F238E27FC236}">
                        <a16:creationId xmlns:a16="http://schemas.microsoft.com/office/drawing/2014/main" id="{5A52DDE8-9DC2-9DA9-F6EB-9E0DB03C6344}"/>
                      </a:ext>
                    </a:extLst>
                  </p:cNvPr>
                  <p:cNvSpPr/>
                  <p:nvPr/>
                </p:nvSpPr>
                <p:spPr>
                  <a:xfrm>
                    <a:off x="6190979" y="3081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18" name="Hexagon 1017">
                    <a:extLst>
                      <a:ext uri="{FF2B5EF4-FFF2-40B4-BE49-F238E27FC236}">
                        <a16:creationId xmlns:a16="http://schemas.microsoft.com/office/drawing/2014/main" id="{8BF192B1-A2EC-3FDC-CE78-3720D95401CA}"/>
                      </a:ext>
                    </a:extLst>
                  </p:cNvPr>
                  <p:cNvSpPr/>
                  <p:nvPr/>
                </p:nvSpPr>
                <p:spPr>
                  <a:xfrm>
                    <a:off x="6190979" y="232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19" name="Hexagon 1018">
                    <a:extLst>
                      <a:ext uri="{FF2B5EF4-FFF2-40B4-BE49-F238E27FC236}">
                        <a16:creationId xmlns:a16="http://schemas.microsoft.com/office/drawing/2014/main" id="{965547E1-D618-6D3A-2539-2B003EDFDA29}"/>
                      </a:ext>
                    </a:extLst>
                  </p:cNvPr>
                  <p:cNvSpPr/>
                  <p:nvPr/>
                </p:nvSpPr>
                <p:spPr>
                  <a:xfrm>
                    <a:off x="6190979" y="3207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20" name="Hexagon 1019">
                    <a:extLst>
                      <a:ext uri="{FF2B5EF4-FFF2-40B4-BE49-F238E27FC236}">
                        <a16:creationId xmlns:a16="http://schemas.microsoft.com/office/drawing/2014/main" id="{9A2285DD-C9C3-4C1B-4AFE-321A0167FE71}"/>
                      </a:ext>
                    </a:extLst>
                  </p:cNvPr>
                  <p:cNvSpPr/>
                  <p:nvPr/>
                </p:nvSpPr>
                <p:spPr>
                  <a:xfrm>
                    <a:off x="6190979" y="333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21" name="Hexagon 1020">
                    <a:extLst>
                      <a:ext uri="{FF2B5EF4-FFF2-40B4-BE49-F238E27FC236}">
                        <a16:creationId xmlns:a16="http://schemas.microsoft.com/office/drawing/2014/main" id="{78D3A4FF-2AD5-F959-2A71-BE171257C90B}"/>
                      </a:ext>
                    </a:extLst>
                  </p:cNvPr>
                  <p:cNvSpPr/>
                  <p:nvPr/>
                </p:nvSpPr>
                <p:spPr>
                  <a:xfrm>
                    <a:off x="6190979" y="345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22" name="Hexagon 1021">
                    <a:extLst>
                      <a:ext uri="{FF2B5EF4-FFF2-40B4-BE49-F238E27FC236}">
                        <a16:creationId xmlns:a16="http://schemas.microsoft.com/office/drawing/2014/main" id="{97875692-069B-B640-6A3F-85DED10F40A1}"/>
                      </a:ext>
                    </a:extLst>
                  </p:cNvPr>
                  <p:cNvSpPr/>
                  <p:nvPr/>
                </p:nvSpPr>
                <p:spPr>
                  <a:xfrm>
                    <a:off x="6190979" y="371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23" name="Hexagon 1022">
                    <a:extLst>
                      <a:ext uri="{FF2B5EF4-FFF2-40B4-BE49-F238E27FC236}">
                        <a16:creationId xmlns:a16="http://schemas.microsoft.com/office/drawing/2014/main" id="{60E50F19-4418-39FA-9B6F-B53C72E338FF}"/>
                      </a:ext>
                    </a:extLst>
                  </p:cNvPr>
                  <p:cNvSpPr/>
                  <p:nvPr/>
                </p:nvSpPr>
                <p:spPr>
                  <a:xfrm>
                    <a:off x="6190979" y="358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24" name="Hexagon 1023">
                    <a:extLst>
                      <a:ext uri="{FF2B5EF4-FFF2-40B4-BE49-F238E27FC236}">
                        <a16:creationId xmlns:a16="http://schemas.microsoft.com/office/drawing/2014/main" id="{7F1634E9-5753-A5E9-E87E-767C1D2EB8E8}"/>
                      </a:ext>
                    </a:extLst>
                  </p:cNvPr>
                  <p:cNvSpPr/>
                  <p:nvPr/>
                </p:nvSpPr>
                <p:spPr>
                  <a:xfrm>
                    <a:off x="6303229" y="2388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25" name="Hexagon 1024">
                    <a:extLst>
                      <a:ext uri="{FF2B5EF4-FFF2-40B4-BE49-F238E27FC236}">
                        <a16:creationId xmlns:a16="http://schemas.microsoft.com/office/drawing/2014/main" id="{7B5F192F-8394-6EBD-C09F-341D9791244C}"/>
                      </a:ext>
                    </a:extLst>
                  </p:cNvPr>
                  <p:cNvSpPr/>
                  <p:nvPr/>
                </p:nvSpPr>
                <p:spPr>
                  <a:xfrm>
                    <a:off x="6303229" y="2514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26" name="Hexagon 1025">
                    <a:extLst>
                      <a:ext uri="{FF2B5EF4-FFF2-40B4-BE49-F238E27FC236}">
                        <a16:creationId xmlns:a16="http://schemas.microsoft.com/office/drawing/2014/main" id="{148CFD6C-DB7B-D6D8-FB96-9BCDCF8F437A}"/>
                      </a:ext>
                    </a:extLst>
                  </p:cNvPr>
                  <p:cNvSpPr/>
                  <p:nvPr/>
                </p:nvSpPr>
                <p:spPr>
                  <a:xfrm>
                    <a:off x="6303229" y="2640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27" name="Hexagon 1026">
                    <a:extLst>
                      <a:ext uri="{FF2B5EF4-FFF2-40B4-BE49-F238E27FC236}">
                        <a16:creationId xmlns:a16="http://schemas.microsoft.com/office/drawing/2014/main" id="{60819F30-A9E8-E438-4E61-CCC5ED425421}"/>
                      </a:ext>
                    </a:extLst>
                  </p:cNvPr>
                  <p:cNvSpPr/>
                  <p:nvPr/>
                </p:nvSpPr>
                <p:spPr>
                  <a:xfrm>
                    <a:off x="6303229" y="2766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28" name="Hexagon 1027">
                    <a:extLst>
                      <a:ext uri="{FF2B5EF4-FFF2-40B4-BE49-F238E27FC236}">
                        <a16:creationId xmlns:a16="http://schemas.microsoft.com/office/drawing/2014/main" id="{7DEA5414-8DDA-CBFE-8136-D5E21CD4CA6F}"/>
                      </a:ext>
                    </a:extLst>
                  </p:cNvPr>
                  <p:cNvSpPr/>
                  <p:nvPr/>
                </p:nvSpPr>
                <p:spPr>
                  <a:xfrm>
                    <a:off x="6303229" y="2892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29" name="Hexagon 1028">
                    <a:extLst>
                      <a:ext uri="{FF2B5EF4-FFF2-40B4-BE49-F238E27FC236}">
                        <a16:creationId xmlns:a16="http://schemas.microsoft.com/office/drawing/2014/main" id="{230F5C98-50CF-2C85-0F92-994DB92BE6A4}"/>
                      </a:ext>
                    </a:extLst>
                  </p:cNvPr>
                  <p:cNvSpPr/>
                  <p:nvPr/>
                </p:nvSpPr>
                <p:spPr>
                  <a:xfrm>
                    <a:off x="6303229" y="3018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30" name="Hexagon 1029">
                    <a:extLst>
                      <a:ext uri="{FF2B5EF4-FFF2-40B4-BE49-F238E27FC236}">
                        <a16:creationId xmlns:a16="http://schemas.microsoft.com/office/drawing/2014/main" id="{AC2A556E-5E4F-0D04-8CF5-DF7D66879D3A}"/>
                      </a:ext>
                    </a:extLst>
                  </p:cNvPr>
                  <p:cNvSpPr/>
                  <p:nvPr/>
                </p:nvSpPr>
                <p:spPr>
                  <a:xfrm>
                    <a:off x="6303229" y="2262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31" name="Hexagon 1030">
                    <a:extLst>
                      <a:ext uri="{FF2B5EF4-FFF2-40B4-BE49-F238E27FC236}">
                        <a16:creationId xmlns:a16="http://schemas.microsoft.com/office/drawing/2014/main" id="{00EBE64C-FE22-E759-CCA2-E54E1CD73969}"/>
                      </a:ext>
                    </a:extLst>
                  </p:cNvPr>
                  <p:cNvSpPr/>
                  <p:nvPr/>
                </p:nvSpPr>
                <p:spPr>
                  <a:xfrm>
                    <a:off x="6303229" y="3144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32" name="Hexagon 1031">
                    <a:extLst>
                      <a:ext uri="{FF2B5EF4-FFF2-40B4-BE49-F238E27FC236}">
                        <a16:creationId xmlns:a16="http://schemas.microsoft.com/office/drawing/2014/main" id="{030C9224-443C-ABA2-F985-DC183A887E0C}"/>
                      </a:ext>
                    </a:extLst>
                  </p:cNvPr>
                  <p:cNvSpPr/>
                  <p:nvPr/>
                </p:nvSpPr>
                <p:spPr>
                  <a:xfrm>
                    <a:off x="6303229" y="3270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33" name="Hexagon 1032">
                    <a:extLst>
                      <a:ext uri="{FF2B5EF4-FFF2-40B4-BE49-F238E27FC236}">
                        <a16:creationId xmlns:a16="http://schemas.microsoft.com/office/drawing/2014/main" id="{CA811A22-0511-719A-ACA1-10784AE21408}"/>
                      </a:ext>
                    </a:extLst>
                  </p:cNvPr>
                  <p:cNvSpPr/>
                  <p:nvPr/>
                </p:nvSpPr>
                <p:spPr>
                  <a:xfrm>
                    <a:off x="6303229" y="3396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34" name="Hexagon 1033">
                    <a:extLst>
                      <a:ext uri="{FF2B5EF4-FFF2-40B4-BE49-F238E27FC236}">
                        <a16:creationId xmlns:a16="http://schemas.microsoft.com/office/drawing/2014/main" id="{001B183D-3D08-E087-4371-D497BAC9759D}"/>
                      </a:ext>
                    </a:extLst>
                  </p:cNvPr>
                  <p:cNvSpPr/>
                  <p:nvPr/>
                </p:nvSpPr>
                <p:spPr>
                  <a:xfrm>
                    <a:off x="6303229" y="3648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35" name="Hexagon 1034">
                    <a:extLst>
                      <a:ext uri="{FF2B5EF4-FFF2-40B4-BE49-F238E27FC236}">
                        <a16:creationId xmlns:a16="http://schemas.microsoft.com/office/drawing/2014/main" id="{7DB2C734-6811-5332-27EB-7762070C0AB6}"/>
                      </a:ext>
                    </a:extLst>
                  </p:cNvPr>
                  <p:cNvSpPr/>
                  <p:nvPr/>
                </p:nvSpPr>
                <p:spPr>
                  <a:xfrm>
                    <a:off x="6303229" y="3774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36" name="Hexagon 1035">
                    <a:extLst>
                      <a:ext uri="{FF2B5EF4-FFF2-40B4-BE49-F238E27FC236}">
                        <a16:creationId xmlns:a16="http://schemas.microsoft.com/office/drawing/2014/main" id="{CC527F66-57D1-18C3-F43B-F48665FFF8A4}"/>
                      </a:ext>
                    </a:extLst>
                  </p:cNvPr>
                  <p:cNvSpPr/>
                  <p:nvPr/>
                </p:nvSpPr>
                <p:spPr>
                  <a:xfrm>
                    <a:off x="6303229" y="3522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37" name="Hexagon 1036">
                    <a:extLst>
                      <a:ext uri="{FF2B5EF4-FFF2-40B4-BE49-F238E27FC236}">
                        <a16:creationId xmlns:a16="http://schemas.microsoft.com/office/drawing/2014/main" id="{22D9C424-90BE-A156-3F74-6CE7D2F4FD37}"/>
                      </a:ext>
                    </a:extLst>
                  </p:cNvPr>
                  <p:cNvSpPr/>
                  <p:nvPr/>
                </p:nvSpPr>
                <p:spPr>
                  <a:xfrm>
                    <a:off x="6415479" y="245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38" name="Hexagon 1037">
                    <a:extLst>
                      <a:ext uri="{FF2B5EF4-FFF2-40B4-BE49-F238E27FC236}">
                        <a16:creationId xmlns:a16="http://schemas.microsoft.com/office/drawing/2014/main" id="{8D9018AA-ACD1-D3ED-DF56-5F3215EE977B}"/>
                      </a:ext>
                    </a:extLst>
                  </p:cNvPr>
                  <p:cNvSpPr/>
                  <p:nvPr/>
                </p:nvSpPr>
                <p:spPr>
                  <a:xfrm>
                    <a:off x="6415479" y="257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39" name="Hexagon 1038">
                    <a:extLst>
                      <a:ext uri="{FF2B5EF4-FFF2-40B4-BE49-F238E27FC236}">
                        <a16:creationId xmlns:a16="http://schemas.microsoft.com/office/drawing/2014/main" id="{5B115D7C-D606-9DBC-844C-9CD5C91825DC}"/>
                      </a:ext>
                    </a:extLst>
                  </p:cNvPr>
                  <p:cNvSpPr/>
                  <p:nvPr/>
                </p:nvSpPr>
                <p:spPr>
                  <a:xfrm>
                    <a:off x="6415479" y="270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40" name="Hexagon 1039">
                    <a:extLst>
                      <a:ext uri="{FF2B5EF4-FFF2-40B4-BE49-F238E27FC236}">
                        <a16:creationId xmlns:a16="http://schemas.microsoft.com/office/drawing/2014/main" id="{4EF18E06-8B32-391D-F21A-8E36F03E54DC}"/>
                      </a:ext>
                    </a:extLst>
                  </p:cNvPr>
                  <p:cNvSpPr/>
                  <p:nvPr/>
                </p:nvSpPr>
                <p:spPr>
                  <a:xfrm>
                    <a:off x="6415479" y="2829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41" name="Hexagon 1040">
                    <a:extLst>
                      <a:ext uri="{FF2B5EF4-FFF2-40B4-BE49-F238E27FC236}">
                        <a16:creationId xmlns:a16="http://schemas.microsoft.com/office/drawing/2014/main" id="{7CA11DAE-2CB0-02D9-0E4F-61EA5C49F8FC}"/>
                      </a:ext>
                    </a:extLst>
                  </p:cNvPr>
                  <p:cNvSpPr/>
                  <p:nvPr/>
                </p:nvSpPr>
                <p:spPr>
                  <a:xfrm>
                    <a:off x="6415479" y="2955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42" name="Hexagon 1041">
                    <a:extLst>
                      <a:ext uri="{FF2B5EF4-FFF2-40B4-BE49-F238E27FC236}">
                        <a16:creationId xmlns:a16="http://schemas.microsoft.com/office/drawing/2014/main" id="{E0B29B1E-929A-4E01-DF19-F001B13AF1B0}"/>
                      </a:ext>
                    </a:extLst>
                  </p:cNvPr>
                  <p:cNvSpPr/>
                  <p:nvPr/>
                </p:nvSpPr>
                <p:spPr>
                  <a:xfrm>
                    <a:off x="6415479" y="3081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43" name="Hexagon 1042">
                    <a:extLst>
                      <a:ext uri="{FF2B5EF4-FFF2-40B4-BE49-F238E27FC236}">
                        <a16:creationId xmlns:a16="http://schemas.microsoft.com/office/drawing/2014/main" id="{56C4A292-2942-CBFF-10D0-7C2E44E34D53}"/>
                      </a:ext>
                    </a:extLst>
                  </p:cNvPr>
                  <p:cNvSpPr/>
                  <p:nvPr/>
                </p:nvSpPr>
                <p:spPr>
                  <a:xfrm>
                    <a:off x="6415479" y="232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44" name="Hexagon 1043">
                    <a:extLst>
                      <a:ext uri="{FF2B5EF4-FFF2-40B4-BE49-F238E27FC236}">
                        <a16:creationId xmlns:a16="http://schemas.microsoft.com/office/drawing/2014/main" id="{0FC3E9F2-824A-70A0-B5EB-FB5427D5AD64}"/>
                      </a:ext>
                    </a:extLst>
                  </p:cNvPr>
                  <p:cNvSpPr/>
                  <p:nvPr/>
                </p:nvSpPr>
                <p:spPr>
                  <a:xfrm>
                    <a:off x="6415479" y="3207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45" name="Hexagon 1044">
                    <a:extLst>
                      <a:ext uri="{FF2B5EF4-FFF2-40B4-BE49-F238E27FC236}">
                        <a16:creationId xmlns:a16="http://schemas.microsoft.com/office/drawing/2014/main" id="{E0B7CB52-8A09-4B7C-2655-D8FA21F850F7}"/>
                      </a:ext>
                    </a:extLst>
                  </p:cNvPr>
                  <p:cNvSpPr/>
                  <p:nvPr/>
                </p:nvSpPr>
                <p:spPr>
                  <a:xfrm>
                    <a:off x="6415479" y="333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46" name="Hexagon 1045">
                    <a:extLst>
                      <a:ext uri="{FF2B5EF4-FFF2-40B4-BE49-F238E27FC236}">
                        <a16:creationId xmlns:a16="http://schemas.microsoft.com/office/drawing/2014/main" id="{1CC5211C-5FE6-50A4-4D68-55EBA95DD2D0}"/>
                      </a:ext>
                    </a:extLst>
                  </p:cNvPr>
                  <p:cNvSpPr/>
                  <p:nvPr/>
                </p:nvSpPr>
                <p:spPr>
                  <a:xfrm>
                    <a:off x="6415479" y="345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47" name="Hexagon 1046">
                    <a:extLst>
                      <a:ext uri="{FF2B5EF4-FFF2-40B4-BE49-F238E27FC236}">
                        <a16:creationId xmlns:a16="http://schemas.microsoft.com/office/drawing/2014/main" id="{9BDDC83D-4757-3268-EC14-33D674678A6F}"/>
                      </a:ext>
                    </a:extLst>
                  </p:cNvPr>
                  <p:cNvSpPr/>
                  <p:nvPr/>
                </p:nvSpPr>
                <p:spPr>
                  <a:xfrm>
                    <a:off x="6415479" y="371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48" name="Hexagon 1047">
                    <a:extLst>
                      <a:ext uri="{FF2B5EF4-FFF2-40B4-BE49-F238E27FC236}">
                        <a16:creationId xmlns:a16="http://schemas.microsoft.com/office/drawing/2014/main" id="{4CE1A5BC-E514-4D04-7E10-2CCB8A994EEF}"/>
                      </a:ext>
                    </a:extLst>
                  </p:cNvPr>
                  <p:cNvSpPr/>
                  <p:nvPr/>
                </p:nvSpPr>
                <p:spPr>
                  <a:xfrm>
                    <a:off x="6415479" y="358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49" name="Hexagon 1048">
                    <a:extLst>
                      <a:ext uri="{FF2B5EF4-FFF2-40B4-BE49-F238E27FC236}">
                        <a16:creationId xmlns:a16="http://schemas.microsoft.com/office/drawing/2014/main" id="{51499D90-D5AA-6FB6-D625-58A94A54C7C9}"/>
                      </a:ext>
                    </a:extLst>
                  </p:cNvPr>
                  <p:cNvSpPr/>
                  <p:nvPr/>
                </p:nvSpPr>
                <p:spPr>
                  <a:xfrm>
                    <a:off x="6527729" y="2388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50" name="Hexagon 1049">
                    <a:extLst>
                      <a:ext uri="{FF2B5EF4-FFF2-40B4-BE49-F238E27FC236}">
                        <a16:creationId xmlns:a16="http://schemas.microsoft.com/office/drawing/2014/main" id="{38094402-A297-7E67-798D-2A2ECA9F1BD6}"/>
                      </a:ext>
                    </a:extLst>
                  </p:cNvPr>
                  <p:cNvSpPr/>
                  <p:nvPr/>
                </p:nvSpPr>
                <p:spPr>
                  <a:xfrm>
                    <a:off x="6527729" y="2514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51" name="Hexagon 1050">
                    <a:extLst>
                      <a:ext uri="{FF2B5EF4-FFF2-40B4-BE49-F238E27FC236}">
                        <a16:creationId xmlns:a16="http://schemas.microsoft.com/office/drawing/2014/main" id="{7B248255-98C7-179A-67EB-C90ADCD3F090}"/>
                      </a:ext>
                    </a:extLst>
                  </p:cNvPr>
                  <p:cNvSpPr/>
                  <p:nvPr/>
                </p:nvSpPr>
                <p:spPr>
                  <a:xfrm>
                    <a:off x="6527729" y="2640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52" name="Hexagon 1051">
                    <a:extLst>
                      <a:ext uri="{FF2B5EF4-FFF2-40B4-BE49-F238E27FC236}">
                        <a16:creationId xmlns:a16="http://schemas.microsoft.com/office/drawing/2014/main" id="{0D4D3707-3BE7-DB6B-2A06-A2B13E98A564}"/>
                      </a:ext>
                    </a:extLst>
                  </p:cNvPr>
                  <p:cNvSpPr/>
                  <p:nvPr/>
                </p:nvSpPr>
                <p:spPr>
                  <a:xfrm>
                    <a:off x="6527729" y="2766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53" name="Hexagon 1052">
                    <a:extLst>
                      <a:ext uri="{FF2B5EF4-FFF2-40B4-BE49-F238E27FC236}">
                        <a16:creationId xmlns:a16="http://schemas.microsoft.com/office/drawing/2014/main" id="{940485CA-53D8-CF56-0B31-DDD48FBF472B}"/>
                      </a:ext>
                    </a:extLst>
                  </p:cNvPr>
                  <p:cNvSpPr/>
                  <p:nvPr/>
                </p:nvSpPr>
                <p:spPr>
                  <a:xfrm>
                    <a:off x="6527729" y="2892287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54" name="Hexagon 1053">
                    <a:extLst>
                      <a:ext uri="{FF2B5EF4-FFF2-40B4-BE49-F238E27FC236}">
                        <a16:creationId xmlns:a16="http://schemas.microsoft.com/office/drawing/2014/main" id="{EC75C867-E740-983C-68ED-5F78599CA73F}"/>
                      </a:ext>
                    </a:extLst>
                  </p:cNvPr>
                  <p:cNvSpPr/>
                  <p:nvPr/>
                </p:nvSpPr>
                <p:spPr>
                  <a:xfrm>
                    <a:off x="6527729" y="3018287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55" name="Hexagon 1054">
                    <a:extLst>
                      <a:ext uri="{FF2B5EF4-FFF2-40B4-BE49-F238E27FC236}">
                        <a16:creationId xmlns:a16="http://schemas.microsoft.com/office/drawing/2014/main" id="{FA1D930A-8307-1F40-1E66-6485CD3AAD28}"/>
                      </a:ext>
                    </a:extLst>
                  </p:cNvPr>
                  <p:cNvSpPr/>
                  <p:nvPr/>
                </p:nvSpPr>
                <p:spPr>
                  <a:xfrm>
                    <a:off x="6527729" y="3144287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56" name="Hexagon 1055">
                    <a:extLst>
                      <a:ext uri="{FF2B5EF4-FFF2-40B4-BE49-F238E27FC236}">
                        <a16:creationId xmlns:a16="http://schemas.microsoft.com/office/drawing/2014/main" id="{CAF466DF-C0DE-C2CE-610F-A2A14EE1D87F}"/>
                      </a:ext>
                    </a:extLst>
                  </p:cNvPr>
                  <p:cNvSpPr/>
                  <p:nvPr/>
                </p:nvSpPr>
                <p:spPr>
                  <a:xfrm>
                    <a:off x="6527729" y="3270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57" name="Hexagon 1056">
                    <a:extLst>
                      <a:ext uri="{FF2B5EF4-FFF2-40B4-BE49-F238E27FC236}">
                        <a16:creationId xmlns:a16="http://schemas.microsoft.com/office/drawing/2014/main" id="{7E6AAA8D-2579-4B61-6F6F-CE6A9640EA49}"/>
                      </a:ext>
                    </a:extLst>
                  </p:cNvPr>
                  <p:cNvSpPr/>
                  <p:nvPr/>
                </p:nvSpPr>
                <p:spPr>
                  <a:xfrm>
                    <a:off x="6527729" y="3396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58" name="Hexagon 1057">
                    <a:extLst>
                      <a:ext uri="{FF2B5EF4-FFF2-40B4-BE49-F238E27FC236}">
                        <a16:creationId xmlns:a16="http://schemas.microsoft.com/office/drawing/2014/main" id="{52BE97B4-A902-0B3E-B7B5-31D943F3EE22}"/>
                      </a:ext>
                    </a:extLst>
                  </p:cNvPr>
                  <p:cNvSpPr/>
                  <p:nvPr/>
                </p:nvSpPr>
                <p:spPr>
                  <a:xfrm>
                    <a:off x="6527729" y="3648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59" name="Hexagon 1058">
                    <a:extLst>
                      <a:ext uri="{FF2B5EF4-FFF2-40B4-BE49-F238E27FC236}">
                        <a16:creationId xmlns:a16="http://schemas.microsoft.com/office/drawing/2014/main" id="{F57D9A9A-A254-6E08-32A3-EF1220BED21C}"/>
                      </a:ext>
                    </a:extLst>
                  </p:cNvPr>
                  <p:cNvSpPr/>
                  <p:nvPr/>
                </p:nvSpPr>
                <p:spPr>
                  <a:xfrm>
                    <a:off x="6527729" y="3522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60" name="Hexagon 1059">
                    <a:extLst>
                      <a:ext uri="{FF2B5EF4-FFF2-40B4-BE49-F238E27FC236}">
                        <a16:creationId xmlns:a16="http://schemas.microsoft.com/office/drawing/2014/main" id="{03A0CD51-4F3D-34DC-B0D7-8FCF7D1B34CC}"/>
                      </a:ext>
                    </a:extLst>
                  </p:cNvPr>
                  <p:cNvSpPr/>
                  <p:nvPr/>
                </p:nvSpPr>
                <p:spPr>
                  <a:xfrm>
                    <a:off x="6639979" y="245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61" name="Hexagon 1060">
                    <a:extLst>
                      <a:ext uri="{FF2B5EF4-FFF2-40B4-BE49-F238E27FC236}">
                        <a16:creationId xmlns:a16="http://schemas.microsoft.com/office/drawing/2014/main" id="{A8F0C0B5-A3B9-93F7-2488-BA54F8D912D2}"/>
                      </a:ext>
                    </a:extLst>
                  </p:cNvPr>
                  <p:cNvSpPr/>
                  <p:nvPr/>
                </p:nvSpPr>
                <p:spPr>
                  <a:xfrm>
                    <a:off x="6639979" y="257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62" name="Hexagon 1061">
                    <a:extLst>
                      <a:ext uri="{FF2B5EF4-FFF2-40B4-BE49-F238E27FC236}">
                        <a16:creationId xmlns:a16="http://schemas.microsoft.com/office/drawing/2014/main" id="{1B00BC73-D9B0-F548-1F9A-B060F0CA57B9}"/>
                      </a:ext>
                    </a:extLst>
                  </p:cNvPr>
                  <p:cNvSpPr/>
                  <p:nvPr/>
                </p:nvSpPr>
                <p:spPr>
                  <a:xfrm>
                    <a:off x="6639979" y="270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63" name="Hexagon 1062">
                    <a:extLst>
                      <a:ext uri="{FF2B5EF4-FFF2-40B4-BE49-F238E27FC236}">
                        <a16:creationId xmlns:a16="http://schemas.microsoft.com/office/drawing/2014/main" id="{F77BBF1A-69AF-E96D-D239-05A8F8C04A3D}"/>
                      </a:ext>
                    </a:extLst>
                  </p:cNvPr>
                  <p:cNvSpPr/>
                  <p:nvPr/>
                </p:nvSpPr>
                <p:spPr>
                  <a:xfrm>
                    <a:off x="6639979" y="282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64" name="Hexagon 1063">
                    <a:extLst>
                      <a:ext uri="{FF2B5EF4-FFF2-40B4-BE49-F238E27FC236}">
                        <a16:creationId xmlns:a16="http://schemas.microsoft.com/office/drawing/2014/main" id="{04EFCBD6-98D9-DD00-89C6-8DCCD57DD3B1}"/>
                      </a:ext>
                    </a:extLst>
                  </p:cNvPr>
                  <p:cNvSpPr/>
                  <p:nvPr/>
                </p:nvSpPr>
                <p:spPr>
                  <a:xfrm>
                    <a:off x="6639979" y="295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65" name="Hexagon 1064">
                    <a:extLst>
                      <a:ext uri="{FF2B5EF4-FFF2-40B4-BE49-F238E27FC236}">
                        <a16:creationId xmlns:a16="http://schemas.microsoft.com/office/drawing/2014/main" id="{F0282F09-759B-B0ED-FD53-DDF5DC71BB05}"/>
                      </a:ext>
                    </a:extLst>
                  </p:cNvPr>
                  <p:cNvSpPr/>
                  <p:nvPr/>
                </p:nvSpPr>
                <p:spPr>
                  <a:xfrm>
                    <a:off x="6639979" y="308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66" name="Hexagon 1065">
                    <a:extLst>
                      <a:ext uri="{FF2B5EF4-FFF2-40B4-BE49-F238E27FC236}">
                        <a16:creationId xmlns:a16="http://schemas.microsoft.com/office/drawing/2014/main" id="{D0755C3C-152C-867F-FBFA-4894A833C506}"/>
                      </a:ext>
                    </a:extLst>
                  </p:cNvPr>
                  <p:cNvSpPr/>
                  <p:nvPr/>
                </p:nvSpPr>
                <p:spPr>
                  <a:xfrm>
                    <a:off x="6639979" y="320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67" name="Hexagon 1066">
                    <a:extLst>
                      <a:ext uri="{FF2B5EF4-FFF2-40B4-BE49-F238E27FC236}">
                        <a16:creationId xmlns:a16="http://schemas.microsoft.com/office/drawing/2014/main" id="{A3EB69AE-C274-263E-A5F1-EC2CCBFE360B}"/>
                      </a:ext>
                    </a:extLst>
                  </p:cNvPr>
                  <p:cNvSpPr/>
                  <p:nvPr/>
                </p:nvSpPr>
                <p:spPr>
                  <a:xfrm>
                    <a:off x="6639979" y="333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68" name="Hexagon 1067">
                    <a:extLst>
                      <a:ext uri="{FF2B5EF4-FFF2-40B4-BE49-F238E27FC236}">
                        <a16:creationId xmlns:a16="http://schemas.microsoft.com/office/drawing/2014/main" id="{38AAC7B6-704F-84D7-2F2B-790242FC44E0}"/>
                      </a:ext>
                    </a:extLst>
                  </p:cNvPr>
                  <p:cNvSpPr/>
                  <p:nvPr/>
                </p:nvSpPr>
                <p:spPr>
                  <a:xfrm>
                    <a:off x="6639979" y="345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69" name="Hexagon 1068">
                    <a:extLst>
                      <a:ext uri="{FF2B5EF4-FFF2-40B4-BE49-F238E27FC236}">
                        <a16:creationId xmlns:a16="http://schemas.microsoft.com/office/drawing/2014/main" id="{4D59BB0B-4F80-2562-8473-0783D776DE8A}"/>
                      </a:ext>
                    </a:extLst>
                  </p:cNvPr>
                  <p:cNvSpPr/>
                  <p:nvPr/>
                </p:nvSpPr>
                <p:spPr>
                  <a:xfrm>
                    <a:off x="6639979" y="358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70" name="Hexagon 1069">
                    <a:extLst>
                      <a:ext uri="{FF2B5EF4-FFF2-40B4-BE49-F238E27FC236}">
                        <a16:creationId xmlns:a16="http://schemas.microsoft.com/office/drawing/2014/main" id="{32AB9CAA-EE6E-4F64-D02D-04E0C55A35FA}"/>
                      </a:ext>
                    </a:extLst>
                  </p:cNvPr>
                  <p:cNvSpPr/>
                  <p:nvPr/>
                </p:nvSpPr>
                <p:spPr>
                  <a:xfrm>
                    <a:off x="6752229" y="2514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71" name="Hexagon 1070">
                    <a:extLst>
                      <a:ext uri="{FF2B5EF4-FFF2-40B4-BE49-F238E27FC236}">
                        <a16:creationId xmlns:a16="http://schemas.microsoft.com/office/drawing/2014/main" id="{B10A712E-FF35-8373-AB6D-572349830E35}"/>
                      </a:ext>
                    </a:extLst>
                  </p:cNvPr>
                  <p:cNvSpPr/>
                  <p:nvPr/>
                </p:nvSpPr>
                <p:spPr>
                  <a:xfrm>
                    <a:off x="6752229" y="2640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72" name="Hexagon 1071">
                    <a:extLst>
                      <a:ext uri="{FF2B5EF4-FFF2-40B4-BE49-F238E27FC236}">
                        <a16:creationId xmlns:a16="http://schemas.microsoft.com/office/drawing/2014/main" id="{EF4632A9-F744-8A93-AD6B-9139C2D48ABD}"/>
                      </a:ext>
                    </a:extLst>
                  </p:cNvPr>
                  <p:cNvSpPr/>
                  <p:nvPr/>
                </p:nvSpPr>
                <p:spPr>
                  <a:xfrm>
                    <a:off x="6752229" y="2766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73" name="Hexagon 1072">
                    <a:extLst>
                      <a:ext uri="{FF2B5EF4-FFF2-40B4-BE49-F238E27FC236}">
                        <a16:creationId xmlns:a16="http://schemas.microsoft.com/office/drawing/2014/main" id="{297CB065-FF4A-3E7D-B268-9CD14DD01D9F}"/>
                      </a:ext>
                    </a:extLst>
                  </p:cNvPr>
                  <p:cNvSpPr/>
                  <p:nvPr/>
                </p:nvSpPr>
                <p:spPr>
                  <a:xfrm>
                    <a:off x="6752229" y="2892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74" name="Hexagon 1073">
                    <a:extLst>
                      <a:ext uri="{FF2B5EF4-FFF2-40B4-BE49-F238E27FC236}">
                        <a16:creationId xmlns:a16="http://schemas.microsoft.com/office/drawing/2014/main" id="{3D6CF290-7E55-8DEF-D710-6A60CEF549D3}"/>
                      </a:ext>
                    </a:extLst>
                  </p:cNvPr>
                  <p:cNvSpPr/>
                  <p:nvPr/>
                </p:nvSpPr>
                <p:spPr>
                  <a:xfrm>
                    <a:off x="6752229" y="3018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75" name="Hexagon 1074">
                    <a:extLst>
                      <a:ext uri="{FF2B5EF4-FFF2-40B4-BE49-F238E27FC236}">
                        <a16:creationId xmlns:a16="http://schemas.microsoft.com/office/drawing/2014/main" id="{8826080D-E40A-9D2B-1F6F-E6E32F5A0842}"/>
                      </a:ext>
                    </a:extLst>
                  </p:cNvPr>
                  <p:cNvSpPr/>
                  <p:nvPr/>
                </p:nvSpPr>
                <p:spPr>
                  <a:xfrm>
                    <a:off x="6752229" y="3144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76" name="Hexagon 1075">
                    <a:extLst>
                      <a:ext uri="{FF2B5EF4-FFF2-40B4-BE49-F238E27FC236}">
                        <a16:creationId xmlns:a16="http://schemas.microsoft.com/office/drawing/2014/main" id="{B519ECBC-2F53-0925-E15E-9B0E1DAB0AB8}"/>
                      </a:ext>
                    </a:extLst>
                  </p:cNvPr>
                  <p:cNvSpPr/>
                  <p:nvPr/>
                </p:nvSpPr>
                <p:spPr>
                  <a:xfrm>
                    <a:off x="6752229" y="3270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77" name="Hexagon 1076">
                    <a:extLst>
                      <a:ext uri="{FF2B5EF4-FFF2-40B4-BE49-F238E27FC236}">
                        <a16:creationId xmlns:a16="http://schemas.microsoft.com/office/drawing/2014/main" id="{3A90710E-03D0-1FEE-EB64-2F21B321C42F}"/>
                      </a:ext>
                    </a:extLst>
                  </p:cNvPr>
                  <p:cNvSpPr/>
                  <p:nvPr/>
                </p:nvSpPr>
                <p:spPr>
                  <a:xfrm>
                    <a:off x="6752229" y="3396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78" name="Hexagon 1077">
                    <a:extLst>
                      <a:ext uri="{FF2B5EF4-FFF2-40B4-BE49-F238E27FC236}">
                        <a16:creationId xmlns:a16="http://schemas.microsoft.com/office/drawing/2014/main" id="{A955B99F-4B3B-F5F0-348F-17701280C7BC}"/>
                      </a:ext>
                    </a:extLst>
                  </p:cNvPr>
                  <p:cNvSpPr/>
                  <p:nvPr/>
                </p:nvSpPr>
                <p:spPr>
                  <a:xfrm>
                    <a:off x="6752229" y="3522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79" name="Hexagon 1078">
                    <a:extLst>
                      <a:ext uri="{FF2B5EF4-FFF2-40B4-BE49-F238E27FC236}">
                        <a16:creationId xmlns:a16="http://schemas.microsoft.com/office/drawing/2014/main" id="{144AB318-196B-5F81-7C5D-E0D083BB1B7B}"/>
                      </a:ext>
                    </a:extLst>
                  </p:cNvPr>
                  <p:cNvSpPr/>
                  <p:nvPr/>
                </p:nvSpPr>
                <p:spPr>
                  <a:xfrm>
                    <a:off x="6864479" y="257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80" name="Hexagon 1079">
                    <a:extLst>
                      <a:ext uri="{FF2B5EF4-FFF2-40B4-BE49-F238E27FC236}">
                        <a16:creationId xmlns:a16="http://schemas.microsoft.com/office/drawing/2014/main" id="{7C43D34D-8E30-90E5-6AF7-9B01093ABA5D}"/>
                      </a:ext>
                    </a:extLst>
                  </p:cNvPr>
                  <p:cNvSpPr/>
                  <p:nvPr/>
                </p:nvSpPr>
                <p:spPr>
                  <a:xfrm>
                    <a:off x="6864479" y="270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81" name="Hexagon 1080">
                    <a:extLst>
                      <a:ext uri="{FF2B5EF4-FFF2-40B4-BE49-F238E27FC236}">
                        <a16:creationId xmlns:a16="http://schemas.microsoft.com/office/drawing/2014/main" id="{F4FB6366-BE38-1A87-9493-353CB0F73448}"/>
                      </a:ext>
                    </a:extLst>
                  </p:cNvPr>
                  <p:cNvSpPr/>
                  <p:nvPr/>
                </p:nvSpPr>
                <p:spPr>
                  <a:xfrm>
                    <a:off x="6864479" y="282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82" name="Hexagon 1081">
                    <a:extLst>
                      <a:ext uri="{FF2B5EF4-FFF2-40B4-BE49-F238E27FC236}">
                        <a16:creationId xmlns:a16="http://schemas.microsoft.com/office/drawing/2014/main" id="{78B2C568-EEA3-B924-F9EE-90C410725319}"/>
                      </a:ext>
                    </a:extLst>
                  </p:cNvPr>
                  <p:cNvSpPr/>
                  <p:nvPr/>
                </p:nvSpPr>
                <p:spPr>
                  <a:xfrm>
                    <a:off x="6864479" y="295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83" name="Hexagon 1082">
                    <a:extLst>
                      <a:ext uri="{FF2B5EF4-FFF2-40B4-BE49-F238E27FC236}">
                        <a16:creationId xmlns:a16="http://schemas.microsoft.com/office/drawing/2014/main" id="{BB68F7D8-F5B9-9775-87DA-F1729F85D1B4}"/>
                      </a:ext>
                    </a:extLst>
                  </p:cNvPr>
                  <p:cNvSpPr/>
                  <p:nvPr/>
                </p:nvSpPr>
                <p:spPr>
                  <a:xfrm>
                    <a:off x="6864479" y="308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84" name="Hexagon 1083">
                    <a:extLst>
                      <a:ext uri="{FF2B5EF4-FFF2-40B4-BE49-F238E27FC236}">
                        <a16:creationId xmlns:a16="http://schemas.microsoft.com/office/drawing/2014/main" id="{5FB6D070-E46E-F6E4-19DF-09B4A3D875BF}"/>
                      </a:ext>
                    </a:extLst>
                  </p:cNvPr>
                  <p:cNvSpPr/>
                  <p:nvPr/>
                </p:nvSpPr>
                <p:spPr>
                  <a:xfrm>
                    <a:off x="6864479" y="320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85" name="Hexagon 1084">
                    <a:extLst>
                      <a:ext uri="{FF2B5EF4-FFF2-40B4-BE49-F238E27FC236}">
                        <a16:creationId xmlns:a16="http://schemas.microsoft.com/office/drawing/2014/main" id="{F4983BD2-5424-0A78-4246-C8D5B65E64C2}"/>
                      </a:ext>
                    </a:extLst>
                  </p:cNvPr>
                  <p:cNvSpPr/>
                  <p:nvPr/>
                </p:nvSpPr>
                <p:spPr>
                  <a:xfrm>
                    <a:off x="6864479" y="333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86" name="Hexagon 1085">
                    <a:extLst>
                      <a:ext uri="{FF2B5EF4-FFF2-40B4-BE49-F238E27FC236}">
                        <a16:creationId xmlns:a16="http://schemas.microsoft.com/office/drawing/2014/main" id="{CDCB6BE5-53C1-7498-F6CF-11DD4B299AE2}"/>
                      </a:ext>
                    </a:extLst>
                  </p:cNvPr>
                  <p:cNvSpPr/>
                  <p:nvPr/>
                </p:nvSpPr>
                <p:spPr>
                  <a:xfrm>
                    <a:off x="6864479" y="345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87" name="Hexagon 1086">
                    <a:extLst>
                      <a:ext uri="{FF2B5EF4-FFF2-40B4-BE49-F238E27FC236}">
                        <a16:creationId xmlns:a16="http://schemas.microsoft.com/office/drawing/2014/main" id="{A47F573D-7A8E-7195-649C-B7928B414021}"/>
                      </a:ext>
                    </a:extLst>
                  </p:cNvPr>
                  <p:cNvSpPr/>
                  <p:nvPr/>
                </p:nvSpPr>
                <p:spPr>
                  <a:xfrm>
                    <a:off x="6976729" y="2640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88" name="Hexagon 1087">
                    <a:extLst>
                      <a:ext uri="{FF2B5EF4-FFF2-40B4-BE49-F238E27FC236}">
                        <a16:creationId xmlns:a16="http://schemas.microsoft.com/office/drawing/2014/main" id="{D1EF696B-EDFA-04E6-1F32-79CF4D9E6BAA}"/>
                      </a:ext>
                    </a:extLst>
                  </p:cNvPr>
                  <p:cNvSpPr/>
                  <p:nvPr/>
                </p:nvSpPr>
                <p:spPr>
                  <a:xfrm>
                    <a:off x="6976729" y="2766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89" name="Hexagon 1088">
                    <a:extLst>
                      <a:ext uri="{FF2B5EF4-FFF2-40B4-BE49-F238E27FC236}">
                        <a16:creationId xmlns:a16="http://schemas.microsoft.com/office/drawing/2014/main" id="{0A35F5BB-48AF-14F7-6932-F74D92D40279}"/>
                      </a:ext>
                    </a:extLst>
                  </p:cNvPr>
                  <p:cNvSpPr/>
                  <p:nvPr/>
                </p:nvSpPr>
                <p:spPr>
                  <a:xfrm>
                    <a:off x="6976729" y="2892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90" name="Hexagon 1089">
                    <a:extLst>
                      <a:ext uri="{FF2B5EF4-FFF2-40B4-BE49-F238E27FC236}">
                        <a16:creationId xmlns:a16="http://schemas.microsoft.com/office/drawing/2014/main" id="{468D9250-192A-B5B5-4A70-EF603D4A5B5D}"/>
                      </a:ext>
                    </a:extLst>
                  </p:cNvPr>
                  <p:cNvSpPr/>
                  <p:nvPr/>
                </p:nvSpPr>
                <p:spPr>
                  <a:xfrm>
                    <a:off x="6976729" y="3018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91" name="Hexagon 1090">
                    <a:extLst>
                      <a:ext uri="{FF2B5EF4-FFF2-40B4-BE49-F238E27FC236}">
                        <a16:creationId xmlns:a16="http://schemas.microsoft.com/office/drawing/2014/main" id="{A4A28BF5-8A6F-B730-D6DE-24CD02B33559}"/>
                      </a:ext>
                    </a:extLst>
                  </p:cNvPr>
                  <p:cNvSpPr/>
                  <p:nvPr/>
                </p:nvSpPr>
                <p:spPr>
                  <a:xfrm>
                    <a:off x="6976729" y="3144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92" name="Hexagon 1091">
                    <a:extLst>
                      <a:ext uri="{FF2B5EF4-FFF2-40B4-BE49-F238E27FC236}">
                        <a16:creationId xmlns:a16="http://schemas.microsoft.com/office/drawing/2014/main" id="{565297EE-D17D-79DC-C140-296680013F1C}"/>
                      </a:ext>
                    </a:extLst>
                  </p:cNvPr>
                  <p:cNvSpPr/>
                  <p:nvPr/>
                </p:nvSpPr>
                <p:spPr>
                  <a:xfrm>
                    <a:off x="6976729" y="3270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93" name="Hexagon 1092">
                    <a:extLst>
                      <a:ext uri="{FF2B5EF4-FFF2-40B4-BE49-F238E27FC236}">
                        <a16:creationId xmlns:a16="http://schemas.microsoft.com/office/drawing/2014/main" id="{FA64229E-159E-4424-FE0E-495C84ABE6CB}"/>
                      </a:ext>
                    </a:extLst>
                  </p:cNvPr>
                  <p:cNvSpPr/>
                  <p:nvPr/>
                </p:nvSpPr>
                <p:spPr>
                  <a:xfrm>
                    <a:off x="6976729" y="3396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19" name="Group 318">
                <a:extLst>
                  <a:ext uri="{FF2B5EF4-FFF2-40B4-BE49-F238E27FC236}">
                    <a16:creationId xmlns:a16="http://schemas.microsoft.com/office/drawing/2014/main" id="{2A92C616-3880-69AC-2A30-0976B88E4719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flipV="1">
                <a:off x="3394125" y="3543356"/>
                <a:ext cx="698330" cy="698330"/>
                <a:chOff x="7773354" y="3632092"/>
                <a:chExt cx="2311200" cy="2311200"/>
              </a:xfrm>
            </p:grpSpPr>
            <p:sp>
              <p:nvSpPr>
                <p:cNvPr id="794" name="Oval 793">
                  <a:extLst>
                    <a:ext uri="{FF2B5EF4-FFF2-40B4-BE49-F238E27FC236}">
                      <a16:creationId xmlns:a16="http://schemas.microsoft.com/office/drawing/2014/main" id="{D7ED1DC3-2963-5A6D-DB2C-6CAF5CC7FB5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773354" y="3632092"/>
                  <a:ext cx="2311200" cy="2311200"/>
                </a:xfrm>
                <a:prstGeom prst="ellipse">
                  <a:avLst/>
                </a:prstGeom>
                <a:solidFill>
                  <a:srgbClr val="B873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grpSp>
              <p:nvGrpSpPr>
                <p:cNvPr id="795" name="Group 794">
                  <a:extLst>
                    <a:ext uri="{FF2B5EF4-FFF2-40B4-BE49-F238E27FC236}">
                      <a16:creationId xmlns:a16="http://schemas.microsoft.com/office/drawing/2014/main" id="{3D7B37B3-8CA1-5CE5-8E68-61B76F8DC42E}"/>
                    </a:ext>
                  </a:extLst>
                </p:cNvPr>
                <p:cNvGrpSpPr/>
                <p:nvPr/>
              </p:nvGrpSpPr>
              <p:grpSpPr>
                <a:xfrm>
                  <a:off x="7966235" y="3727045"/>
                  <a:ext cx="1925439" cy="2121294"/>
                  <a:chOff x="5517479" y="2136206"/>
                  <a:chExt cx="1715500" cy="1890000"/>
                </a:xfrm>
              </p:grpSpPr>
              <p:sp>
                <p:nvSpPr>
                  <p:cNvPr id="796" name="Hexagon 795">
                    <a:extLst>
                      <a:ext uri="{FF2B5EF4-FFF2-40B4-BE49-F238E27FC236}">
                        <a16:creationId xmlns:a16="http://schemas.microsoft.com/office/drawing/2014/main" id="{3C27BC39-B2FB-AFE9-0284-7E5B262D9980}"/>
                      </a:ext>
                    </a:extLst>
                  </p:cNvPr>
                  <p:cNvSpPr/>
                  <p:nvPr/>
                </p:nvSpPr>
                <p:spPr>
                  <a:xfrm>
                    <a:off x="5517479" y="257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97" name="Hexagon 796">
                    <a:extLst>
                      <a:ext uri="{FF2B5EF4-FFF2-40B4-BE49-F238E27FC236}">
                        <a16:creationId xmlns:a16="http://schemas.microsoft.com/office/drawing/2014/main" id="{5D4188DC-3927-D732-5D9D-E225C82F2D0D}"/>
                      </a:ext>
                    </a:extLst>
                  </p:cNvPr>
                  <p:cNvSpPr/>
                  <p:nvPr/>
                </p:nvSpPr>
                <p:spPr>
                  <a:xfrm>
                    <a:off x="5517479" y="270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98" name="Hexagon 797">
                    <a:extLst>
                      <a:ext uri="{FF2B5EF4-FFF2-40B4-BE49-F238E27FC236}">
                        <a16:creationId xmlns:a16="http://schemas.microsoft.com/office/drawing/2014/main" id="{5A5BA8A0-06D0-7D56-551F-1419A6C7993F}"/>
                      </a:ext>
                    </a:extLst>
                  </p:cNvPr>
                  <p:cNvSpPr/>
                  <p:nvPr/>
                </p:nvSpPr>
                <p:spPr>
                  <a:xfrm>
                    <a:off x="5517479" y="282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99" name="Hexagon 798">
                    <a:extLst>
                      <a:ext uri="{FF2B5EF4-FFF2-40B4-BE49-F238E27FC236}">
                        <a16:creationId xmlns:a16="http://schemas.microsoft.com/office/drawing/2014/main" id="{B9632B2F-AD76-4891-1A99-BC421A550015}"/>
                      </a:ext>
                    </a:extLst>
                  </p:cNvPr>
                  <p:cNvSpPr/>
                  <p:nvPr/>
                </p:nvSpPr>
                <p:spPr>
                  <a:xfrm>
                    <a:off x="5517479" y="295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00" name="Hexagon 799">
                    <a:extLst>
                      <a:ext uri="{FF2B5EF4-FFF2-40B4-BE49-F238E27FC236}">
                        <a16:creationId xmlns:a16="http://schemas.microsoft.com/office/drawing/2014/main" id="{4E25A91D-D8D5-D0ED-FECE-60735B0D27A7}"/>
                      </a:ext>
                    </a:extLst>
                  </p:cNvPr>
                  <p:cNvSpPr/>
                  <p:nvPr/>
                </p:nvSpPr>
                <p:spPr>
                  <a:xfrm>
                    <a:off x="5517479" y="308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01" name="Hexagon 800">
                    <a:extLst>
                      <a:ext uri="{FF2B5EF4-FFF2-40B4-BE49-F238E27FC236}">
                        <a16:creationId xmlns:a16="http://schemas.microsoft.com/office/drawing/2014/main" id="{73E26E56-242B-95F8-263E-E702D800EC9B}"/>
                      </a:ext>
                    </a:extLst>
                  </p:cNvPr>
                  <p:cNvSpPr/>
                  <p:nvPr/>
                </p:nvSpPr>
                <p:spPr>
                  <a:xfrm>
                    <a:off x="5517479" y="320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02" name="Hexagon 801">
                    <a:extLst>
                      <a:ext uri="{FF2B5EF4-FFF2-40B4-BE49-F238E27FC236}">
                        <a16:creationId xmlns:a16="http://schemas.microsoft.com/office/drawing/2014/main" id="{50D254A6-0A1F-8EEF-BF93-D02F0FDF2A8C}"/>
                      </a:ext>
                    </a:extLst>
                  </p:cNvPr>
                  <p:cNvSpPr/>
                  <p:nvPr/>
                </p:nvSpPr>
                <p:spPr>
                  <a:xfrm>
                    <a:off x="5517479" y="333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03" name="Hexagon 802">
                    <a:extLst>
                      <a:ext uri="{FF2B5EF4-FFF2-40B4-BE49-F238E27FC236}">
                        <a16:creationId xmlns:a16="http://schemas.microsoft.com/office/drawing/2014/main" id="{067E6152-6D14-16D2-2EE2-564EF644E1D9}"/>
                      </a:ext>
                    </a:extLst>
                  </p:cNvPr>
                  <p:cNvSpPr/>
                  <p:nvPr/>
                </p:nvSpPr>
                <p:spPr>
                  <a:xfrm>
                    <a:off x="5517479" y="345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04" name="Hexagon 803">
                    <a:extLst>
                      <a:ext uri="{FF2B5EF4-FFF2-40B4-BE49-F238E27FC236}">
                        <a16:creationId xmlns:a16="http://schemas.microsoft.com/office/drawing/2014/main" id="{E0F6F28A-6B12-3E02-038C-9510DB6C73B7}"/>
                      </a:ext>
                    </a:extLst>
                  </p:cNvPr>
                  <p:cNvSpPr/>
                  <p:nvPr/>
                </p:nvSpPr>
                <p:spPr>
                  <a:xfrm>
                    <a:off x="5629729" y="2514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05" name="Hexagon 804">
                    <a:extLst>
                      <a:ext uri="{FF2B5EF4-FFF2-40B4-BE49-F238E27FC236}">
                        <a16:creationId xmlns:a16="http://schemas.microsoft.com/office/drawing/2014/main" id="{FB8EDA66-9A62-9B16-8C01-FAC00230C4EA}"/>
                      </a:ext>
                    </a:extLst>
                  </p:cNvPr>
                  <p:cNvSpPr/>
                  <p:nvPr/>
                </p:nvSpPr>
                <p:spPr>
                  <a:xfrm>
                    <a:off x="5629729" y="2640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06" name="Hexagon 805">
                    <a:extLst>
                      <a:ext uri="{FF2B5EF4-FFF2-40B4-BE49-F238E27FC236}">
                        <a16:creationId xmlns:a16="http://schemas.microsoft.com/office/drawing/2014/main" id="{6509DBEB-5C06-BC29-2FDC-4B3C9E8D7E9A}"/>
                      </a:ext>
                    </a:extLst>
                  </p:cNvPr>
                  <p:cNvSpPr/>
                  <p:nvPr/>
                </p:nvSpPr>
                <p:spPr>
                  <a:xfrm>
                    <a:off x="5629729" y="2766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07" name="Hexagon 806">
                    <a:extLst>
                      <a:ext uri="{FF2B5EF4-FFF2-40B4-BE49-F238E27FC236}">
                        <a16:creationId xmlns:a16="http://schemas.microsoft.com/office/drawing/2014/main" id="{3A96D5E5-7ACF-653E-33E0-22C2296A33F1}"/>
                      </a:ext>
                    </a:extLst>
                  </p:cNvPr>
                  <p:cNvSpPr/>
                  <p:nvPr/>
                </p:nvSpPr>
                <p:spPr>
                  <a:xfrm>
                    <a:off x="5629729" y="2892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08" name="Hexagon 807">
                    <a:extLst>
                      <a:ext uri="{FF2B5EF4-FFF2-40B4-BE49-F238E27FC236}">
                        <a16:creationId xmlns:a16="http://schemas.microsoft.com/office/drawing/2014/main" id="{AD134510-71D6-D1AC-078D-C6857DAE54CF}"/>
                      </a:ext>
                    </a:extLst>
                  </p:cNvPr>
                  <p:cNvSpPr/>
                  <p:nvPr/>
                </p:nvSpPr>
                <p:spPr>
                  <a:xfrm>
                    <a:off x="5629729" y="3018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09" name="Hexagon 808">
                    <a:extLst>
                      <a:ext uri="{FF2B5EF4-FFF2-40B4-BE49-F238E27FC236}">
                        <a16:creationId xmlns:a16="http://schemas.microsoft.com/office/drawing/2014/main" id="{DE820258-3E91-F34F-4419-8C47C7DC6A6F}"/>
                      </a:ext>
                    </a:extLst>
                  </p:cNvPr>
                  <p:cNvSpPr/>
                  <p:nvPr/>
                </p:nvSpPr>
                <p:spPr>
                  <a:xfrm>
                    <a:off x="5629729" y="3144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10" name="Hexagon 809">
                    <a:extLst>
                      <a:ext uri="{FF2B5EF4-FFF2-40B4-BE49-F238E27FC236}">
                        <a16:creationId xmlns:a16="http://schemas.microsoft.com/office/drawing/2014/main" id="{D05A7CC1-3C61-C9C1-9658-2633484F915B}"/>
                      </a:ext>
                    </a:extLst>
                  </p:cNvPr>
                  <p:cNvSpPr/>
                  <p:nvPr/>
                </p:nvSpPr>
                <p:spPr>
                  <a:xfrm>
                    <a:off x="5629729" y="3270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11" name="Hexagon 810">
                    <a:extLst>
                      <a:ext uri="{FF2B5EF4-FFF2-40B4-BE49-F238E27FC236}">
                        <a16:creationId xmlns:a16="http://schemas.microsoft.com/office/drawing/2014/main" id="{04D27A5D-9E98-BAFF-D26C-211AD34FC641}"/>
                      </a:ext>
                    </a:extLst>
                  </p:cNvPr>
                  <p:cNvSpPr/>
                  <p:nvPr/>
                </p:nvSpPr>
                <p:spPr>
                  <a:xfrm>
                    <a:off x="5629729" y="3396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12" name="Hexagon 811">
                    <a:extLst>
                      <a:ext uri="{FF2B5EF4-FFF2-40B4-BE49-F238E27FC236}">
                        <a16:creationId xmlns:a16="http://schemas.microsoft.com/office/drawing/2014/main" id="{1DEB4723-3030-5082-C493-704C820BDDAD}"/>
                      </a:ext>
                    </a:extLst>
                  </p:cNvPr>
                  <p:cNvSpPr/>
                  <p:nvPr/>
                </p:nvSpPr>
                <p:spPr>
                  <a:xfrm>
                    <a:off x="5629729" y="3522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13" name="Hexagon 812">
                    <a:extLst>
                      <a:ext uri="{FF2B5EF4-FFF2-40B4-BE49-F238E27FC236}">
                        <a16:creationId xmlns:a16="http://schemas.microsoft.com/office/drawing/2014/main" id="{6A93F6AD-C23C-F443-AC18-7B10A72B8836}"/>
                      </a:ext>
                    </a:extLst>
                  </p:cNvPr>
                  <p:cNvSpPr/>
                  <p:nvPr/>
                </p:nvSpPr>
                <p:spPr>
                  <a:xfrm>
                    <a:off x="5741979" y="245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14" name="Hexagon 813">
                    <a:extLst>
                      <a:ext uri="{FF2B5EF4-FFF2-40B4-BE49-F238E27FC236}">
                        <a16:creationId xmlns:a16="http://schemas.microsoft.com/office/drawing/2014/main" id="{C4794DE8-C4E2-E7B6-C18E-EAEBE33EF164}"/>
                      </a:ext>
                    </a:extLst>
                  </p:cNvPr>
                  <p:cNvSpPr/>
                  <p:nvPr/>
                </p:nvSpPr>
                <p:spPr>
                  <a:xfrm>
                    <a:off x="5741979" y="257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15" name="Hexagon 814">
                    <a:extLst>
                      <a:ext uri="{FF2B5EF4-FFF2-40B4-BE49-F238E27FC236}">
                        <a16:creationId xmlns:a16="http://schemas.microsoft.com/office/drawing/2014/main" id="{14F30B46-C483-DDBA-EBAB-A92B791821DB}"/>
                      </a:ext>
                    </a:extLst>
                  </p:cNvPr>
                  <p:cNvSpPr/>
                  <p:nvPr/>
                </p:nvSpPr>
                <p:spPr>
                  <a:xfrm>
                    <a:off x="5741979" y="270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16" name="Hexagon 815">
                    <a:extLst>
                      <a:ext uri="{FF2B5EF4-FFF2-40B4-BE49-F238E27FC236}">
                        <a16:creationId xmlns:a16="http://schemas.microsoft.com/office/drawing/2014/main" id="{BE9B2641-3175-8F9D-32A0-8FE388D9726F}"/>
                      </a:ext>
                    </a:extLst>
                  </p:cNvPr>
                  <p:cNvSpPr/>
                  <p:nvPr/>
                </p:nvSpPr>
                <p:spPr>
                  <a:xfrm>
                    <a:off x="5741979" y="282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17" name="Hexagon 816">
                    <a:extLst>
                      <a:ext uri="{FF2B5EF4-FFF2-40B4-BE49-F238E27FC236}">
                        <a16:creationId xmlns:a16="http://schemas.microsoft.com/office/drawing/2014/main" id="{759EEC44-EDF5-1200-DB3E-D2EE487D8303}"/>
                      </a:ext>
                    </a:extLst>
                  </p:cNvPr>
                  <p:cNvSpPr/>
                  <p:nvPr/>
                </p:nvSpPr>
                <p:spPr>
                  <a:xfrm>
                    <a:off x="5741979" y="295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18" name="Hexagon 817">
                    <a:extLst>
                      <a:ext uri="{FF2B5EF4-FFF2-40B4-BE49-F238E27FC236}">
                        <a16:creationId xmlns:a16="http://schemas.microsoft.com/office/drawing/2014/main" id="{CEBCFDD6-7B33-0187-884D-B8C80F1AF142}"/>
                      </a:ext>
                    </a:extLst>
                  </p:cNvPr>
                  <p:cNvSpPr/>
                  <p:nvPr/>
                </p:nvSpPr>
                <p:spPr>
                  <a:xfrm>
                    <a:off x="5741979" y="308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19" name="Hexagon 818">
                    <a:extLst>
                      <a:ext uri="{FF2B5EF4-FFF2-40B4-BE49-F238E27FC236}">
                        <a16:creationId xmlns:a16="http://schemas.microsoft.com/office/drawing/2014/main" id="{C992F78A-2500-8BF3-979A-765A4B0656DE}"/>
                      </a:ext>
                    </a:extLst>
                  </p:cNvPr>
                  <p:cNvSpPr/>
                  <p:nvPr/>
                </p:nvSpPr>
                <p:spPr>
                  <a:xfrm>
                    <a:off x="5741979" y="320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20" name="Hexagon 819">
                    <a:extLst>
                      <a:ext uri="{FF2B5EF4-FFF2-40B4-BE49-F238E27FC236}">
                        <a16:creationId xmlns:a16="http://schemas.microsoft.com/office/drawing/2014/main" id="{5D92B59B-BC7F-6D44-604C-DBA030749412}"/>
                      </a:ext>
                    </a:extLst>
                  </p:cNvPr>
                  <p:cNvSpPr/>
                  <p:nvPr/>
                </p:nvSpPr>
                <p:spPr>
                  <a:xfrm>
                    <a:off x="5741979" y="333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21" name="Hexagon 820">
                    <a:extLst>
                      <a:ext uri="{FF2B5EF4-FFF2-40B4-BE49-F238E27FC236}">
                        <a16:creationId xmlns:a16="http://schemas.microsoft.com/office/drawing/2014/main" id="{B5FFCEDC-BDF5-D72C-56C0-9716841EE4AD}"/>
                      </a:ext>
                    </a:extLst>
                  </p:cNvPr>
                  <p:cNvSpPr/>
                  <p:nvPr/>
                </p:nvSpPr>
                <p:spPr>
                  <a:xfrm>
                    <a:off x="5741979" y="345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22" name="Hexagon 821">
                    <a:extLst>
                      <a:ext uri="{FF2B5EF4-FFF2-40B4-BE49-F238E27FC236}">
                        <a16:creationId xmlns:a16="http://schemas.microsoft.com/office/drawing/2014/main" id="{87A2108E-61FD-46CB-CDF8-A7020EAC2302}"/>
                      </a:ext>
                    </a:extLst>
                  </p:cNvPr>
                  <p:cNvSpPr/>
                  <p:nvPr/>
                </p:nvSpPr>
                <p:spPr>
                  <a:xfrm>
                    <a:off x="5741979" y="358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23" name="Hexagon 822">
                    <a:extLst>
                      <a:ext uri="{FF2B5EF4-FFF2-40B4-BE49-F238E27FC236}">
                        <a16:creationId xmlns:a16="http://schemas.microsoft.com/office/drawing/2014/main" id="{C3E2D88C-3E03-3789-FFB1-34DE38669BBE}"/>
                      </a:ext>
                    </a:extLst>
                  </p:cNvPr>
                  <p:cNvSpPr/>
                  <p:nvPr/>
                </p:nvSpPr>
                <p:spPr>
                  <a:xfrm>
                    <a:off x="5854229" y="2388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24" name="Hexagon 823">
                    <a:extLst>
                      <a:ext uri="{FF2B5EF4-FFF2-40B4-BE49-F238E27FC236}">
                        <a16:creationId xmlns:a16="http://schemas.microsoft.com/office/drawing/2014/main" id="{33DAE68E-60BB-003A-F77A-1C92263DE156}"/>
                      </a:ext>
                    </a:extLst>
                  </p:cNvPr>
                  <p:cNvSpPr/>
                  <p:nvPr/>
                </p:nvSpPr>
                <p:spPr>
                  <a:xfrm>
                    <a:off x="5854229" y="2514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25" name="Hexagon 824">
                    <a:extLst>
                      <a:ext uri="{FF2B5EF4-FFF2-40B4-BE49-F238E27FC236}">
                        <a16:creationId xmlns:a16="http://schemas.microsoft.com/office/drawing/2014/main" id="{4B3160F3-4935-17F9-3A97-64EE76B014BF}"/>
                      </a:ext>
                    </a:extLst>
                  </p:cNvPr>
                  <p:cNvSpPr/>
                  <p:nvPr/>
                </p:nvSpPr>
                <p:spPr>
                  <a:xfrm>
                    <a:off x="5854229" y="2640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26" name="Hexagon 825">
                    <a:extLst>
                      <a:ext uri="{FF2B5EF4-FFF2-40B4-BE49-F238E27FC236}">
                        <a16:creationId xmlns:a16="http://schemas.microsoft.com/office/drawing/2014/main" id="{1C9BF557-EED7-5A15-01FC-D48EF90B69DA}"/>
                      </a:ext>
                    </a:extLst>
                  </p:cNvPr>
                  <p:cNvSpPr/>
                  <p:nvPr/>
                </p:nvSpPr>
                <p:spPr>
                  <a:xfrm>
                    <a:off x="5854229" y="2766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27" name="Hexagon 826">
                    <a:extLst>
                      <a:ext uri="{FF2B5EF4-FFF2-40B4-BE49-F238E27FC236}">
                        <a16:creationId xmlns:a16="http://schemas.microsoft.com/office/drawing/2014/main" id="{4C128513-FB8A-80C5-D181-3BEEE881C26B}"/>
                      </a:ext>
                    </a:extLst>
                  </p:cNvPr>
                  <p:cNvSpPr/>
                  <p:nvPr/>
                </p:nvSpPr>
                <p:spPr>
                  <a:xfrm>
                    <a:off x="5854229" y="2892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28" name="Hexagon 827">
                    <a:extLst>
                      <a:ext uri="{FF2B5EF4-FFF2-40B4-BE49-F238E27FC236}">
                        <a16:creationId xmlns:a16="http://schemas.microsoft.com/office/drawing/2014/main" id="{548E7A05-F2E1-E165-C8AE-B7458EC0D294}"/>
                      </a:ext>
                    </a:extLst>
                  </p:cNvPr>
                  <p:cNvSpPr/>
                  <p:nvPr/>
                </p:nvSpPr>
                <p:spPr>
                  <a:xfrm>
                    <a:off x="5854229" y="3018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29" name="Hexagon 828">
                    <a:extLst>
                      <a:ext uri="{FF2B5EF4-FFF2-40B4-BE49-F238E27FC236}">
                        <a16:creationId xmlns:a16="http://schemas.microsoft.com/office/drawing/2014/main" id="{4BE0709B-E03F-3DA3-9BD7-5BD754C8ADEE}"/>
                      </a:ext>
                    </a:extLst>
                  </p:cNvPr>
                  <p:cNvSpPr/>
                  <p:nvPr/>
                </p:nvSpPr>
                <p:spPr>
                  <a:xfrm>
                    <a:off x="5854229" y="3144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30" name="Hexagon 829">
                    <a:extLst>
                      <a:ext uri="{FF2B5EF4-FFF2-40B4-BE49-F238E27FC236}">
                        <a16:creationId xmlns:a16="http://schemas.microsoft.com/office/drawing/2014/main" id="{3244695F-BE37-E120-EDB6-129E1B195595}"/>
                      </a:ext>
                    </a:extLst>
                  </p:cNvPr>
                  <p:cNvSpPr/>
                  <p:nvPr/>
                </p:nvSpPr>
                <p:spPr>
                  <a:xfrm>
                    <a:off x="5854229" y="3270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31" name="Hexagon 830">
                    <a:extLst>
                      <a:ext uri="{FF2B5EF4-FFF2-40B4-BE49-F238E27FC236}">
                        <a16:creationId xmlns:a16="http://schemas.microsoft.com/office/drawing/2014/main" id="{44FFF67F-1C4D-31B0-5706-3F61CD37918B}"/>
                      </a:ext>
                    </a:extLst>
                  </p:cNvPr>
                  <p:cNvSpPr/>
                  <p:nvPr/>
                </p:nvSpPr>
                <p:spPr>
                  <a:xfrm>
                    <a:off x="5854229" y="3396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32" name="Hexagon 831">
                    <a:extLst>
                      <a:ext uri="{FF2B5EF4-FFF2-40B4-BE49-F238E27FC236}">
                        <a16:creationId xmlns:a16="http://schemas.microsoft.com/office/drawing/2014/main" id="{6AB04B6D-119D-DABF-99EF-CFD10736D024}"/>
                      </a:ext>
                    </a:extLst>
                  </p:cNvPr>
                  <p:cNvSpPr/>
                  <p:nvPr/>
                </p:nvSpPr>
                <p:spPr>
                  <a:xfrm>
                    <a:off x="5854229" y="3648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33" name="Hexagon 832">
                    <a:extLst>
                      <a:ext uri="{FF2B5EF4-FFF2-40B4-BE49-F238E27FC236}">
                        <a16:creationId xmlns:a16="http://schemas.microsoft.com/office/drawing/2014/main" id="{8D17B164-4171-CA7C-40F0-A8031FDC4F77}"/>
                      </a:ext>
                    </a:extLst>
                  </p:cNvPr>
                  <p:cNvSpPr/>
                  <p:nvPr/>
                </p:nvSpPr>
                <p:spPr>
                  <a:xfrm>
                    <a:off x="5854229" y="3522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34" name="Hexagon 833">
                    <a:extLst>
                      <a:ext uri="{FF2B5EF4-FFF2-40B4-BE49-F238E27FC236}">
                        <a16:creationId xmlns:a16="http://schemas.microsoft.com/office/drawing/2014/main" id="{B939D62D-45B4-96DF-9DB8-D8302885B495}"/>
                      </a:ext>
                    </a:extLst>
                  </p:cNvPr>
                  <p:cNvSpPr/>
                  <p:nvPr/>
                </p:nvSpPr>
                <p:spPr>
                  <a:xfrm>
                    <a:off x="5966479" y="245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35" name="Hexagon 834">
                    <a:extLst>
                      <a:ext uri="{FF2B5EF4-FFF2-40B4-BE49-F238E27FC236}">
                        <a16:creationId xmlns:a16="http://schemas.microsoft.com/office/drawing/2014/main" id="{3D7AFDE3-03D7-02BA-0147-436BE0B74748}"/>
                      </a:ext>
                    </a:extLst>
                  </p:cNvPr>
                  <p:cNvSpPr/>
                  <p:nvPr/>
                </p:nvSpPr>
                <p:spPr>
                  <a:xfrm>
                    <a:off x="5966479" y="257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36" name="Hexagon 835">
                    <a:extLst>
                      <a:ext uri="{FF2B5EF4-FFF2-40B4-BE49-F238E27FC236}">
                        <a16:creationId xmlns:a16="http://schemas.microsoft.com/office/drawing/2014/main" id="{9C13450B-2CBB-C81F-8E4A-A49C0EF81240}"/>
                      </a:ext>
                    </a:extLst>
                  </p:cNvPr>
                  <p:cNvSpPr/>
                  <p:nvPr/>
                </p:nvSpPr>
                <p:spPr>
                  <a:xfrm>
                    <a:off x="5966479" y="270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37" name="Hexagon 836">
                    <a:extLst>
                      <a:ext uri="{FF2B5EF4-FFF2-40B4-BE49-F238E27FC236}">
                        <a16:creationId xmlns:a16="http://schemas.microsoft.com/office/drawing/2014/main" id="{2CF30976-80EF-CF20-2CF2-D728D6184360}"/>
                      </a:ext>
                    </a:extLst>
                  </p:cNvPr>
                  <p:cNvSpPr/>
                  <p:nvPr/>
                </p:nvSpPr>
                <p:spPr>
                  <a:xfrm>
                    <a:off x="5966479" y="282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38" name="Hexagon 837">
                    <a:extLst>
                      <a:ext uri="{FF2B5EF4-FFF2-40B4-BE49-F238E27FC236}">
                        <a16:creationId xmlns:a16="http://schemas.microsoft.com/office/drawing/2014/main" id="{51D8FFC4-17FE-CED1-1C17-8398A265D3E5}"/>
                      </a:ext>
                    </a:extLst>
                  </p:cNvPr>
                  <p:cNvSpPr/>
                  <p:nvPr/>
                </p:nvSpPr>
                <p:spPr>
                  <a:xfrm>
                    <a:off x="5966479" y="295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39" name="Hexagon 838">
                    <a:extLst>
                      <a:ext uri="{FF2B5EF4-FFF2-40B4-BE49-F238E27FC236}">
                        <a16:creationId xmlns:a16="http://schemas.microsoft.com/office/drawing/2014/main" id="{28887B85-AD5F-D265-BE8A-D1B7202BD90E}"/>
                      </a:ext>
                    </a:extLst>
                  </p:cNvPr>
                  <p:cNvSpPr/>
                  <p:nvPr/>
                </p:nvSpPr>
                <p:spPr>
                  <a:xfrm>
                    <a:off x="5966479" y="308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40" name="Hexagon 839">
                    <a:extLst>
                      <a:ext uri="{FF2B5EF4-FFF2-40B4-BE49-F238E27FC236}">
                        <a16:creationId xmlns:a16="http://schemas.microsoft.com/office/drawing/2014/main" id="{9E7883C5-96F0-6ADF-5B0C-07EE17FFE9A5}"/>
                      </a:ext>
                    </a:extLst>
                  </p:cNvPr>
                  <p:cNvSpPr/>
                  <p:nvPr/>
                </p:nvSpPr>
                <p:spPr>
                  <a:xfrm>
                    <a:off x="5966479" y="232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41" name="Hexagon 840">
                    <a:extLst>
                      <a:ext uri="{FF2B5EF4-FFF2-40B4-BE49-F238E27FC236}">
                        <a16:creationId xmlns:a16="http://schemas.microsoft.com/office/drawing/2014/main" id="{5E52D88A-76C1-230D-AE7F-BF16DC1870D6}"/>
                      </a:ext>
                    </a:extLst>
                  </p:cNvPr>
                  <p:cNvSpPr/>
                  <p:nvPr/>
                </p:nvSpPr>
                <p:spPr>
                  <a:xfrm>
                    <a:off x="5966479" y="320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42" name="Hexagon 841">
                    <a:extLst>
                      <a:ext uri="{FF2B5EF4-FFF2-40B4-BE49-F238E27FC236}">
                        <a16:creationId xmlns:a16="http://schemas.microsoft.com/office/drawing/2014/main" id="{1B5FAE57-4C8C-8F9F-8B93-1B8A479FBDEC}"/>
                      </a:ext>
                    </a:extLst>
                  </p:cNvPr>
                  <p:cNvSpPr/>
                  <p:nvPr/>
                </p:nvSpPr>
                <p:spPr>
                  <a:xfrm>
                    <a:off x="5966479" y="333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43" name="Hexagon 842">
                    <a:extLst>
                      <a:ext uri="{FF2B5EF4-FFF2-40B4-BE49-F238E27FC236}">
                        <a16:creationId xmlns:a16="http://schemas.microsoft.com/office/drawing/2014/main" id="{1E44282A-6854-4B4A-42DD-45D4615DC145}"/>
                      </a:ext>
                    </a:extLst>
                  </p:cNvPr>
                  <p:cNvSpPr/>
                  <p:nvPr/>
                </p:nvSpPr>
                <p:spPr>
                  <a:xfrm>
                    <a:off x="5966479" y="345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44" name="Hexagon 843">
                    <a:extLst>
                      <a:ext uri="{FF2B5EF4-FFF2-40B4-BE49-F238E27FC236}">
                        <a16:creationId xmlns:a16="http://schemas.microsoft.com/office/drawing/2014/main" id="{793B2E72-621F-D5AC-29BC-E3E54710B417}"/>
                      </a:ext>
                    </a:extLst>
                  </p:cNvPr>
                  <p:cNvSpPr/>
                  <p:nvPr/>
                </p:nvSpPr>
                <p:spPr>
                  <a:xfrm>
                    <a:off x="5966479" y="371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45" name="Hexagon 844">
                    <a:extLst>
                      <a:ext uri="{FF2B5EF4-FFF2-40B4-BE49-F238E27FC236}">
                        <a16:creationId xmlns:a16="http://schemas.microsoft.com/office/drawing/2014/main" id="{A5986423-A490-368E-8CE2-B7E9D0482F21}"/>
                      </a:ext>
                    </a:extLst>
                  </p:cNvPr>
                  <p:cNvSpPr/>
                  <p:nvPr/>
                </p:nvSpPr>
                <p:spPr>
                  <a:xfrm>
                    <a:off x="5966479" y="358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46" name="Hexagon 845">
                    <a:extLst>
                      <a:ext uri="{FF2B5EF4-FFF2-40B4-BE49-F238E27FC236}">
                        <a16:creationId xmlns:a16="http://schemas.microsoft.com/office/drawing/2014/main" id="{38128156-75C0-1EBD-AB3C-EFB4CDB0FDBA}"/>
                      </a:ext>
                    </a:extLst>
                  </p:cNvPr>
                  <p:cNvSpPr/>
                  <p:nvPr/>
                </p:nvSpPr>
                <p:spPr>
                  <a:xfrm>
                    <a:off x="6078729" y="2388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47" name="Hexagon 846">
                    <a:extLst>
                      <a:ext uri="{FF2B5EF4-FFF2-40B4-BE49-F238E27FC236}">
                        <a16:creationId xmlns:a16="http://schemas.microsoft.com/office/drawing/2014/main" id="{6BE86368-07A1-C6CA-5BAC-C3ED75254987}"/>
                      </a:ext>
                    </a:extLst>
                  </p:cNvPr>
                  <p:cNvSpPr/>
                  <p:nvPr/>
                </p:nvSpPr>
                <p:spPr>
                  <a:xfrm>
                    <a:off x="6078729" y="2514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48" name="Hexagon 847">
                    <a:extLst>
                      <a:ext uri="{FF2B5EF4-FFF2-40B4-BE49-F238E27FC236}">
                        <a16:creationId xmlns:a16="http://schemas.microsoft.com/office/drawing/2014/main" id="{57E5E836-D541-7E1B-1350-2E9FE7506132}"/>
                      </a:ext>
                    </a:extLst>
                  </p:cNvPr>
                  <p:cNvSpPr/>
                  <p:nvPr/>
                </p:nvSpPr>
                <p:spPr>
                  <a:xfrm>
                    <a:off x="6078729" y="2640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49" name="Hexagon 848">
                    <a:extLst>
                      <a:ext uri="{FF2B5EF4-FFF2-40B4-BE49-F238E27FC236}">
                        <a16:creationId xmlns:a16="http://schemas.microsoft.com/office/drawing/2014/main" id="{DFA4984E-07C8-71A2-4734-BCCEDE72F738}"/>
                      </a:ext>
                    </a:extLst>
                  </p:cNvPr>
                  <p:cNvSpPr/>
                  <p:nvPr/>
                </p:nvSpPr>
                <p:spPr>
                  <a:xfrm>
                    <a:off x="6078729" y="2766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50" name="Hexagon 849">
                    <a:extLst>
                      <a:ext uri="{FF2B5EF4-FFF2-40B4-BE49-F238E27FC236}">
                        <a16:creationId xmlns:a16="http://schemas.microsoft.com/office/drawing/2014/main" id="{A4447E49-48A5-5A91-D39D-35A66635CE56}"/>
                      </a:ext>
                    </a:extLst>
                  </p:cNvPr>
                  <p:cNvSpPr/>
                  <p:nvPr/>
                </p:nvSpPr>
                <p:spPr>
                  <a:xfrm>
                    <a:off x="6078729" y="2892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51" name="Hexagon 850">
                    <a:extLst>
                      <a:ext uri="{FF2B5EF4-FFF2-40B4-BE49-F238E27FC236}">
                        <a16:creationId xmlns:a16="http://schemas.microsoft.com/office/drawing/2014/main" id="{E0EECD78-4E35-496A-D824-C6581B8AA23F}"/>
                      </a:ext>
                    </a:extLst>
                  </p:cNvPr>
                  <p:cNvSpPr/>
                  <p:nvPr/>
                </p:nvSpPr>
                <p:spPr>
                  <a:xfrm>
                    <a:off x="6078729" y="3018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52" name="Hexagon 851">
                    <a:extLst>
                      <a:ext uri="{FF2B5EF4-FFF2-40B4-BE49-F238E27FC236}">
                        <a16:creationId xmlns:a16="http://schemas.microsoft.com/office/drawing/2014/main" id="{8E56F0C8-A650-6129-8B70-9A26A382C2DF}"/>
                      </a:ext>
                    </a:extLst>
                  </p:cNvPr>
                  <p:cNvSpPr/>
                  <p:nvPr/>
                </p:nvSpPr>
                <p:spPr>
                  <a:xfrm>
                    <a:off x="6078729" y="2262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53" name="Hexagon 852">
                    <a:extLst>
                      <a:ext uri="{FF2B5EF4-FFF2-40B4-BE49-F238E27FC236}">
                        <a16:creationId xmlns:a16="http://schemas.microsoft.com/office/drawing/2014/main" id="{370243FB-01F1-144C-8F75-C4874DB38E96}"/>
                      </a:ext>
                    </a:extLst>
                  </p:cNvPr>
                  <p:cNvSpPr/>
                  <p:nvPr/>
                </p:nvSpPr>
                <p:spPr>
                  <a:xfrm>
                    <a:off x="6078729" y="3144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54" name="Hexagon 853">
                    <a:extLst>
                      <a:ext uri="{FF2B5EF4-FFF2-40B4-BE49-F238E27FC236}">
                        <a16:creationId xmlns:a16="http://schemas.microsoft.com/office/drawing/2014/main" id="{AF323956-40EC-80B4-678D-E3B2ECB2735B}"/>
                      </a:ext>
                    </a:extLst>
                  </p:cNvPr>
                  <p:cNvSpPr/>
                  <p:nvPr/>
                </p:nvSpPr>
                <p:spPr>
                  <a:xfrm>
                    <a:off x="6078729" y="3270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55" name="Hexagon 854">
                    <a:extLst>
                      <a:ext uri="{FF2B5EF4-FFF2-40B4-BE49-F238E27FC236}">
                        <a16:creationId xmlns:a16="http://schemas.microsoft.com/office/drawing/2014/main" id="{DD3573D5-732F-F27A-EB88-3BB0E4C97954}"/>
                      </a:ext>
                    </a:extLst>
                  </p:cNvPr>
                  <p:cNvSpPr/>
                  <p:nvPr/>
                </p:nvSpPr>
                <p:spPr>
                  <a:xfrm>
                    <a:off x="6078729" y="3396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56" name="Hexagon 855">
                    <a:extLst>
                      <a:ext uri="{FF2B5EF4-FFF2-40B4-BE49-F238E27FC236}">
                        <a16:creationId xmlns:a16="http://schemas.microsoft.com/office/drawing/2014/main" id="{A370AC11-1077-66E4-D7E6-85235BD27856}"/>
                      </a:ext>
                    </a:extLst>
                  </p:cNvPr>
                  <p:cNvSpPr/>
                  <p:nvPr/>
                </p:nvSpPr>
                <p:spPr>
                  <a:xfrm>
                    <a:off x="6078729" y="3648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57" name="Hexagon 856">
                    <a:extLst>
                      <a:ext uri="{FF2B5EF4-FFF2-40B4-BE49-F238E27FC236}">
                        <a16:creationId xmlns:a16="http://schemas.microsoft.com/office/drawing/2014/main" id="{60BC83C8-09A4-F6DE-0C53-CBC8A1B58534}"/>
                      </a:ext>
                    </a:extLst>
                  </p:cNvPr>
                  <p:cNvSpPr/>
                  <p:nvPr/>
                </p:nvSpPr>
                <p:spPr>
                  <a:xfrm>
                    <a:off x="6078729" y="3774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58" name="Hexagon 857">
                    <a:extLst>
                      <a:ext uri="{FF2B5EF4-FFF2-40B4-BE49-F238E27FC236}">
                        <a16:creationId xmlns:a16="http://schemas.microsoft.com/office/drawing/2014/main" id="{56E5D6AF-F1EE-F19C-85C7-59B7F0658FDF}"/>
                      </a:ext>
                    </a:extLst>
                  </p:cNvPr>
                  <p:cNvSpPr/>
                  <p:nvPr/>
                </p:nvSpPr>
                <p:spPr>
                  <a:xfrm>
                    <a:off x="6078729" y="3522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59" name="Hexagon 858">
                    <a:extLst>
                      <a:ext uri="{FF2B5EF4-FFF2-40B4-BE49-F238E27FC236}">
                        <a16:creationId xmlns:a16="http://schemas.microsoft.com/office/drawing/2014/main" id="{DCB47DA8-7F67-569A-2D95-8583F864423F}"/>
                      </a:ext>
                    </a:extLst>
                  </p:cNvPr>
                  <p:cNvSpPr/>
                  <p:nvPr/>
                </p:nvSpPr>
                <p:spPr>
                  <a:xfrm>
                    <a:off x="6190979" y="219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60" name="Hexagon 859">
                    <a:extLst>
                      <a:ext uri="{FF2B5EF4-FFF2-40B4-BE49-F238E27FC236}">
                        <a16:creationId xmlns:a16="http://schemas.microsoft.com/office/drawing/2014/main" id="{FCA63A7E-12EC-8A1B-BBEA-C407D041D1AB}"/>
                      </a:ext>
                    </a:extLst>
                  </p:cNvPr>
                  <p:cNvSpPr/>
                  <p:nvPr/>
                </p:nvSpPr>
                <p:spPr>
                  <a:xfrm>
                    <a:off x="6190979" y="245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61" name="Hexagon 860">
                    <a:extLst>
                      <a:ext uri="{FF2B5EF4-FFF2-40B4-BE49-F238E27FC236}">
                        <a16:creationId xmlns:a16="http://schemas.microsoft.com/office/drawing/2014/main" id="{AD0C923E-0C64-5192-5D14-645CAB3F41B1}"/>
                      </a:ext>
                    </a:extLst>
                  </p:cNvPr>
                  <p:cNvSpPr/>
                  <p:nvPr/>
                </p:nvSpPr>
                <p:spPr>
                  <a:xfrm>
                    <a:off x="6190979" y="257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62" name="Hexagon 861">
                    <a:extLst>
                      <a:ext uri="{FF2B5EF4-FFF2-40B4-BE49-F238E27FC236}">
                        <a16:creationId xmlns:a16="http://schemas.microsoft.com/office/drawing/2014/main" id="{9E848E6B-A8C1-2FF3-1B30-B83F6E68AFDE}"/>
                      </a:ext>
                    </a:extLst>
                  </p:cNvPr>
                  <p:cNvSpPr/>
                  <p:nvPr/>
                </p:nvSpPr>
                <p:spPr>
                  <a:xfrm>
                    <a:off x="6190979" y="270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63" name="Hexagon 862">
                    <a:extLst>
                      <a:ext uri="{FF2B5EF4-FFF2-40B4-BE49-F238E27FC236}">
                        <a16:creationId xmlns:a16="http://schemas.microsoft.com/office/drawing/2014/main" id="{210EB7C8-370E-87DB-B6B8-335CD117D669}"/>
                      </a:ext>
                    </a:extLst>
                  </p:cNvPr>
                  <p:cNvSpPr/>
                  <p:nvPr/>
                </p:nvSpPr>
                <p:spPr>
                  <a:xfrm>
                    <a:off x="6190979" y="282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64" name="Hexagon 863">
                    <a:extLst>
                      <a:ext uri="{FF2B5EF4-FFF2-40B4-BE49-F238E27FC236}">
                        <a16:creationId xmlns:a16="http://schemas.microsoft.com/office/drawing/2014/main" id="{0CE2BD71-ACC9-DC63-3652-E509710666AD}"/>
                      </a:ext>
                    </a:extLst>
                  </p:cNvPr>
                  <p:cNvSpPr/>
                  <p:nvPr/>
                </p:nvSpPr>
                <p:spPr>
                  <a:xfrm>
                    <a:off x="6190979" y="2955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65" name="Hexagon 864">
                    <a:extLst>
                      <a:ext uri="{FF2B5EF4-FFF2-40B4-BE49-F238E27FC236}">
                        <a16:creationId xmlns:a16="http://schemas.microsoft.com/office/drawing/2014/main" id="{C6EBBD54-477F-ABF1-27F5-F5DE359706C2}"/>
                      </a:ext>
                    </a:extLst>
                  </p:cNvPr>
                  <p:cNvSpPr/>
                  <p:nvPr/>
                </p:nvSpPr>
                <p:spPr>
                  <a:xfrm>
                    <a:off x="6190979" y="3081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66" name="Hexagon 865">
                    <a:extLst>
                      <a:ext uri="{FF2B5EF4-FFF2-40B4-BE49-F238E27FC236}">
                        <a16:creationId xmlns:a16="http://schemas.microsoft.com/office/drawing/2014/main" id="{3A5D4DBD-81C2-AE03-9C5A-DA1B477CDB8D}"/>
                      </a:ext>
                    </a:extLst>
                  </p:cNvPr>
                  <p:cNvSpPr/>
                  <p:nvPr/>
                </p:nvSpPr>
                <p:spPr>
                  <a:xfrm>
                    <a:off x="6190979" y="232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67" name="Hexagon 866">
                    <a:extLst>
                      <a:ext uri="{FF2B5EF4-FFF2-40B4-BE49-F238E27FC236}">
                        <a16:creationId xmlns:a16="http://schemas.microsoft.com/office/drawing/2014/main" id="{399B064B-1B09-9B18-2363-ABD4DE7EF39D}"/>
                      </a:ext>
                    </a:extLst>
                  </p:cNvPr>
                  <p:cNvSpPr/>
                  <p:nvPr/>
                </p:nvSpPr>
                <p:spPr>
                  <a:xfrm>
                    <a:off x="6190979" y="320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68" name="Hexagon 867">
                    <a:extLst>
                      <a:ext uri="{FF2B5EF4-FFF2-40B4-BE49-F238E27FC236}">
                        <a16:creationId xmlns:a16="http://schemas.microsoft.com/office/drawing/2014/main" id="{4AFE0105-A9D3-9620-E771-8FC66E6CAC67}"/>
                      </a:ext>
                    </a:extLst>
                  </p:cNvPr>
                  <p:cNvSpPr/>
                  <p:nvPr/>
                </p:nvSpPr>
                <p:spPr>
                  <a:xfrm>
                    <a:off x="6190979" y="333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69" name="Hexagon 868">
                    <a:extLst>
                      <a:ext uri="{FF2B5EF4-FFF2-40B4-BE49-F238E27FC236}">
                        <a16:creationId xmlns:a16="http://schemas.microsoft.com/office/drawing/2014/main" id="{B096D78A-A7B4-01E7-8B76-5D6B6B7C884F}"/>
                      </a:ext>
                    </a:extLst>
                  </p:cNvPr>
                  <p:cNvSpPr/>
                  <p:nvPr/>
                </p:nvSpPr>
                <p:spPr>
                  <a:xfrm>
                    <a:off x="6190979" y="345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70" name="Hexagon 869">
                    <a:extLst>
                      <a:ext uri="{FF2B5EF4-FFF2-40B4-BE49-F238E27FC236}">
                        <a16:creationId xmlns:a16="http://schemas.microsoft.com/office/drawing/2014/main" id="{F4393F5F-E14D-B3CA-CA2F-C12BA9FB962F}"/>
                      </a:ext>
                    </a:extLst>
                  </p:cNvPr>
                  <p:cNvSpPr/>
                  <p:nvPr/>
                </p:nvSpPr>
                <p:spPr>
                  <a:xfrm>
                    <a:off x="6190979" y="371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71" name="Hexagon 870">
                    <a:extLst>
                      <a:ext uri="{FF2B5EF4-FFF2-40B4-BE49-F238E27FC236}">
                        <a16:creationId xmlns:a16="http://schemas.microsoft.com/office/drawing/2014/main" id="{6813358D-F487-699A-3DD4-51E207474850}"/>
                      </a:ext>
                    </a:extLst>
                  </p:cNvPr>
                  <p:cNvSpPr/>
                  <p:nvPr/>
                </p:nvSpPr>
                <p:spPr>
                  <a:xfrm>
                    <a:off x="6190979" y="383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72" name="Hexagon 871">
                    <a:extLst>
                      <a:ext uri="{FF2B5EF4-FFF2-40B4-BE49-F238E27FC236}">
                        <a16:creationId xmlns:a16="http://schemas.microsoft.com/office/drawing/2014/main" id="{4A0068EB-02EE-2825-57A1-54983E92EAE5}"/>
                      </a:ext>
                    </a:extLst>
                  </p:cNvPr>
                  <p:cNvSpPr/>
                  <p:nvPr/>
                </p:nvSpPr>
                <p:spPr>
                  <a:xfrm>
                    <a:off x="6190979" y="358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73" name="Hexagon 872">
                    <a:extLst>
                      <a:ext uri="{FF2B5EF4-FFF2-40B4-BE49-F238E27FC236}">
                        <a16:creationId xmlns:a16="http://schemas.microsoft.com/office/drawing/2014/main" id="{AF5E9F9A-F1BD-8C16-792F-7308C091FB35}"/>
                      </a:ext>
                    </a:extLst>
                  </p:cNvPr>
                  <p:cNvSpPr/>
                  <p:nvPr/>
                </p:nvSpPr>
                <p:spPr>
                  <a:xfrm>
                    <a:off x="6303229" y="2136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74" name="Hexagon 873">
                    <a:extLst>
                      <a:ext uri="{FF2B5EF4-FFF2-40B4-BE49-F238E27FC236}">
                        <a16:creationId xmlns:a16="http://schemas.microsoft.com/office/drawing/2014/main" id="{CD1E025D-B34C-3365-CA04-853FF623CD26}"/>
                      </a:ext>
                    </a:extLst>
                  </p:cNvPr>
                  <p:cNvSpPr/>
                  <p:nvPr/>
                </p:nvSpPr>
                <p:spPr>
                  <a:xfrm>
                    <a:off x="6303229" y="2388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75" name="Hexagon 874">
                    <a:extLst>
                      <a:ext uri="{FF2B5EF4-FFF2-40B4-BE49-F238E27FC236}">
                        <a16:creationId xmlns:a16="http://schemas.microsoft.com/office/drawing/2014/main" id="{A09F4DDE-226E-3535-80B8-E3BF1F5D0159}"/>
                      </a:ext>
                    </a:extLst>
                  </p:cNvPr>
                  <p:cNvSpPr/>
                  <p:nvPr/>
                </p:nvSpPr>
                <p:spPr>
                  <a:xfrm>
                    <a:off x="6303229" y="2514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76" name="Hexagon 875">
                    <a:extLst>
                      <a:ext uri="{FF2B5EF4-FFF2-40B4-BE49-F238E27FC236}">
                        <a16:creationId xmlns:a16="http://schemas.microsoft.com/office/drawing/2014/main" id="{1E2F1377-0357-EB19-95BE-EBF99513A111}"/>
                      </a:ext>
                    </a:extLst>
                  </p:cNvPr>
                  <p:cNvSpPr/>
                  <p:nvPr/>
                </p:nvSpPr>
                <p:spPr>
                  <a:xfrm>
                    <a:off x="6303229" y="2640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77" name="Hexagon 876">
                    <a:extLst>
                      <a:ext uri="{FF2B5EF4-FFF2-40B4-BE49-F238E27FC236}">
                        <a16:creationId xmlns:a16="http://schemas.microsoft.com/office/drawing/2014/main" id="{E0F4839A-26A4-21EB-28F5-72B49453BA3C}"/>
                      </a:ext>
                    </a:extLst>
                  </p:cNvPr>
                  <p:cNvSpPr/>
                  <p:nvPr/>
                </p:nvSpPr>
                <p:spPr>
                  <a:xfrm>
                    <a:off x="6303229" y="2766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78" name="Hexagon 877">
                    <a:extLst>
                      <a:ext uri="{FF2B5EF4-FFF2-40B4-BE49-F238E27FC236}">
                        <a16:creationId xmlns:a16="http://schemas.microsoft.com/office/drawing/2014/main" id="{0B791D97-3915-CD60-B922-F33C5A464D66}"/>
                      </a:ext>
                    </a:extLst>
                  </p:cNvPr>
                  <p:cNvSpPr/>
                  <p:nvPr/>
                </p:nvSpPr>
                <p:spPr>
                  <a:xfrm>
                    <a:off x="6303229" y="2892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79" name="Hexagon 878">
                    <a:extLst>
                      <a:ext uri="{FF2B5EF4-FFF2-40B4-BE49-F238E27FC236}">
                        <a16:creationId xmlns:a16="http://schemas.microsoft.com/office/drawing/2014/main" id="{DEB65972-135A-4C52-7E61-58D61835325D}"/>
                      </a:ext>
                    </a:extLst>
                  </p:cNvPr>
                  <p:cNvSpPr/>
                  <p:nvPr/>
                </p:nvSpPr>
                <p:spPr>
                  <a:xfrm>
                    <a:off x="6303229" y="3018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80" name="Hexagon 879">
                    <a:extLst>
                      <a:ext uri="{FF2B5EF4-FFF2-40B4-BE49-F238E27FC236}">
                        <a16:creationId xmlns:a16="http://schemas.microsoft.com/office/drawing/2014/main" id="{616C4A61-A2D6-232A-D235-66A8589AA613}"/>
                      </a:ext>
                    </a:extLst>
                  </p:cNvPr>
                  <p:cNvSpPr/>
                  <p:nvPr/>
                </p:nvSpPr>
                <p:spPr>
                  <a:xfrm>
                    <a:off x="6303229" y="2262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81" name="Hexagon 880">
                    <a:extLst>
                      <a:ext uri="{FF2B5EF4-FFF2-40B4-BE49-F238E27FC236}">
                        <a16:creationId xmlns:a16="http://schemas.microsoft.com/office/drawing/2014/main" id="{21B12DDB-469F-7914-8689-226DFDCE9C19}"/>
                      </a:ext>
                    </a:extLst>
                  </p:cNvPr>
                  <p:cNvSpPr/>
                  <p:nvPr/>
                </p:nvSpPr>
                <p:spPr>
                  <a:xfrm>
                    <a:off x="6303229" y="3144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82" name="Hexagon 881">
                    <a:extLst>
                      <a:ext uri="{FF2B5EF4-FFF2-40B4-BE49-F238E27FC236}">
                        <a16:creationId xmlns:a16="http://schemas.microsoft.com/office/drawing/2014/main" id="{895EB8F0-0863-C14C-32C3-9E6B6D5433DC}"/>
                      </a:ext>
                    </a:extLst>
                  </p:cNvPr>
                  <p:cNvSpPr/>
                  <p:nvPr/>
                </p:nvSpPr>
                <p:spPr>
                  <a:xfrm>
                    <a:off x="6303229" y="3270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83" name="Hexagon 882">
                    <a:extLst>
                      <a:ext uri="{FF2B5EF4-FFF2-40B4-BE49-F238E27FC236}">
                        <a16:creationId xmlns:a16="http://schemas.microsoft.com/office/drawing/2014/main" id="{64147E64-CBC4-28A4-92D0-C47C1EA809A8}"/>
                      </a:ext>
                    </a:extLst>
                  </p:cNvPr>
                  <p:cNvSpPr/>
                  <p:nvPr/>
                </p:nvSpPr>
                <p:spPr>
                  <a:xfrm>
                    <a:off x="6303229" y="3396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84" name="Hexagon 883">
                    <a:extLst>
                      <a:ext uri="{FF2B5EF4-FFF2-40B4-BE49-F238E27FC236}">
                        <a16:creationId xmlns:a16="http://schemas.microsoft.com/office/drawing/2014/main" id="{BB882C48-9BD1-642A-5BBD-8E1994A1FEC5}"/>
                      </a:ext>
                    </a:extLst>
                  </p:cNvPr>
                  <p:cNvSpPr/>
                  <p:nvPr/>
                </p:nvSpPr>
                <p:spPr>
                  <a:xfrm>
                    <a:off x="6303229" y="3648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85" name="Hexagon 884">
                    <a:extLst>
                      <a:ext uri="{FF2B5EF4-FFF2-40B4-BE49-F238E27FC236}">
                        <a16:creationId xmlns:a16="http://schemas.microsoft.com/office/drawing/2014/main" id="{CF615D3C-3559-AD1D-70AE-2FB644E462C1}"/>
                      </a:ext>
                    </a:extLst>
                  </p:cNvPr>
                  <p:cNvSpPr/>
                  <p:nvPr/>
                </p:nvSpPr>
                <p:spPr>
                  <a:xfrm>
                    <a:off x="6303229" y="3774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86" name="Hexagon 885">
                    <a:extLst>
                      <a:ext uri="{FF2B5EF4-FFF2-40B4-BE49-F238E27FC236}">
                        <a16:creationId xmlns:a16="http://schemas.microsoft.com/office/drawing/2014/main" id="{40EEC3B3-4688-38BE-D13E-F4812B4672A5}"/>
                      </a:ext>
                    </a:extLst>
                  </p:cNvPr>
                  <p:cNvSpPr/>
                  <p:nvPr/>
                </p:nvSpPr>
                <p:spPr>
                  <a:xfrm>
                    <a:off x="6303229" y="3900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87" name="Hexagon 886">
                    <a:extLst>
                      <a:ext uri="{FF2B5EF4-FFF2-40B4-BE49-F238E27FC236}">
                        <a16:creationId xmlns:a16="http://schemas.microsoft.com/office/drawing/2014/main" id="{011D1A9D-48B0-E92D-5C98-E96EA3637CBD}"/>
                      </a:ext>
                    </a:extLst>
                  </p:cNvPr>
                  <p:cNvSpPr/>
                  <p:nvPr/>
                </p:nvSpPr>
                <p:spPr>
                  <a:xfrm>
                    <a:off x="6303229" y="3522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88" name="Hexagon 887">
                    <a:extLst>
                      <a:ext uri="{FF2B5EF4-FFF2-40B4-BE49-F238E27FC236}">
                        <a16:creationId xmlns:a16="http://schemas.microsoft.com/office/drawing/2014/main" id="{69E59A6A-7979-D2E7-37DF-6CA52DD16A60}"/>
                      </a:ext>
                    </a:extLst>
                  </p:cNvPr>
                  <p:cNvSpPr/>
                  <p:nvPr/>
                </p:nvSpPr>
                <p:spPr>
                  <a:xfrm>
                    <a:off x="6415479" y="219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89" name="Hexagon 888">
                    <a:extLst>
                      <a:ext uri="{FF2B5EF4-FFF2-40B4-BE49-F238E27FC236}">
                        <a16:creationId xmlns:a16="http://schemas.microsoft.com/office/drawing/2014/main" id="{2E555B35-4FBC-F754-F2F3-8AE88495273F}"/>
                      </a:ext>
                    </a:extLst>
                  </p:cNvPr>
                  <p:cNvSpPr/>
                  <p:nvPr/>
                </p:nvSpPr>
                <p:spPr>
                  <a:xfrm>
                    <a:off x="6415479" y="245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90" name="Hexagon 889">
                    <a:extLst>
                      <a:ext uri="{FF2B5EF4-FFF2-40B4-BE49-F238E27FC236}">
                        <a16:creationId xmlns:a16="http://schemas.microsoft.com/office/drawing/2014/main" id="{1764C24D-FBDE-0836-B653-CC7FEEEF645C}"/>
                      </a:ext>
                    </a:extLst>
                  </p:cNvPr>
                  <p:cNvSpPr/>
                  <p:nvPr/>
                </p:nvSpPr>
                <p:spPr>
                  <a:xfrm>
                    <a:off x="6415479" y="257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91" name="Hexagon 890">
                    <a:extLst>
                      <a:ext uri="{FF2B5EF4-FFF2-40B4-BE49-F238E27FC236}">
                        <a16:creationId xmlns:a16="http://schemas.microsoft.com/office/drawing/2014/main" id="{A2AA1D08-3DA9-FEFB-1D48-C3798C966D92}"/>
                      </a:ext>
                    </a:extLst>
                  </p:cNvPr>
                  <p:cNvSpPr/>
                  <p:nvPr/>
                </p:nvSpPr>
                <p:spPr>
                  <a:xfrm>
                    <a:off x="6415479" y="270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92" name="Hexagon 891">
                    <a:extLst>
                      <a:ext uri="{FF2B5EF4-FFF2-40B4-BE49-F238E27FC236}">
                        <a16:creationId xmlns:a16="http://schemas.microsoft.com/office/drawing/2014/main" id="{D89A962D-6E56-FC70-8F54-806C5FB09458}"/>
                      </a:ext>
                    </a:extLst>
                  </p:cNvPr>
                  <p:cNvSpPr/>
                  <p:nvPr/>
                </p:nvSpPr>
                <p:spPr>
                  <a:xfrm>
                    <a:off x="6415479" y="282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93" name="Hexagon 892">
                    <a:extLst>
                      <a:ext uri="{FF2B5EF4-FFF2-40B4-BE49-F238E27FC236}">
                        <a16:creationId xmlns:a16="http://schemas.microsoft.com/office/drawing/2014/main" id="{CE608963-257B-14FA-6D06-0D7EC966FFEA}"/>
                      </a:ext>
                    </a:extLst>
                  </p:cNvPr>
                  <p:cNvSpPr/>
                  <p:nvPr/>
                </p:nvSpPr>
                <p:spPr>
                  <a:xfrm>
                    <a:off x="6415479" y="2955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94" name="Hexagon 893">
                    <a:extLst>
                      <a:ext uri="{FF2B5EF4-FFF2-40B4-BE49-F238E27FC236}">
                        <a16:creationId xmlns:a16="http://schemas.microsoft.com/office/drawing/2014/main" id="{50DEDB31-A4F3-BF35-A890-6445FB140492}"/>
                      </a:ext>
                    </a:extLst>
                  </p:cNvPr>
                  <p:cNvSpPr/>
                  <p:nvPr/>
                </p:nvSpPr>
                <p:spPr>
                  <a:xfrm>
                    <a:off x="6415479" y="3081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95" name="Hexagon 894">
                    <a:extLst>
                      <a:ext uri="{FF2B5EF4-FFF2-40B4-BE49-F238E27FC236}">
                        <a16:creationId xmlns:a16="http://schemas.microsoft.com/office/drawing/2014/main" id="{525A3F27-2BEB-5628-6397-97A70C912422}"/>
                      </a:ext>
                    </a:extLst>
                  </p:cNvPr>
                  <p:cNvSpPr/>
                  <p:nvPr/>
                </p:nvSpPr>
                <p:spPr>
                  <a:xfrm>
                    <a:off x="6415479" y="232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96" name="Hexagon 895">
                    <a:extLst>
                      <a:ext uri="{FF2B5EF4-FFF2-40B4-BE49-F238E27FC236}">
                        <a16:creationId xmlns:a16="http://schemas.microsoft.com/office/drawing/2014/main" id="{649C810B-843F-D6B8-B37B-969A046F22EB}"/>
                      </a:ext>
                    </a:extLst>
                  </p:cNvPr>
                  <p:cNvSpPr/>
                  <p:nvPr/>
                </p:nvSpPr>
                <p:spPr>
                  <a:xfrm>
                    <a:off x="6415479" y="320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97" name="Hexagon 896">
                    <a:extLst>
                      <a:ext uri="{FF2B5EF4-FFF2-40B4-BE49-F238E27FC236}">
                        <a16:creationId xmlns:a16="http://schemas.microsoft.com/office/drawing/2014/main" id="{97C69DEC-53AC-D3C8-6FA9-1C957127F1B4}"/>
                      </a:ext>
                    </a:extLst>
                  </p:cNvPr>
                  <p:cNvSpPr/>
                  <p:nvPr/>
                </p:nvSpPr>
                <p:spPr>
                  <a:xfrm>
                    <a:off x="6415479" y="333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98" name="Hexagon 897">
                    <a:extLst>
                      <a:ext uri="{FF2B5EF4-FFF2-40B4-BE49-F238E27FC236}">
                        <a16:creationId xmlns:a16="http://schemas.microsoft.com/office/drawing/2014/main" id="{FA958040-5125-7D97-B783-A2FBFF52B3FF}"/>
                      </a:ext>
                    </a:extLst>
                  </p:cNvPr>
                  <p:cNvSpPr/>
                  <p:nvPr/>
                </p:nvSpPr>
                <p:spPr>
                  <a:xfrm>
                    <a:off x="6415479" y="345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99" name="Hexagon 898">
                    <a:extLst>
                      <a:ext uri="{FF2B5EF4-FFF2-40B4-BE49-F238E27FC236}">
                        <a16:creationId xmlns:a16="http://schemas.microsoft.com/office/drawing/2014/main" id="{420D098C-7D8F-C35F-298C-2C63F97839A6}"/>
                      </a:ext>
                    </a:extLst>
                  </p:cNvPr>
                  <p:cNvSpPr/>
                  <p:nvPr/>
                </p:nvSpPr>
                <p:spPr>
                  <a:xfrm>
                    <a:off x="6415479" y="371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00" name="Hexagon 899">
                    <a:extLst>
                      <a:ext uri="{FF2B5EF4-FFF2-40B4-BE49-F238E27FC236}">
                        <a16:creationId xmlns:a16="http://schemas.microsoft.com/office/drawing/2014/main" id="{93ED9633-5017-5563-6236-9B64E33EE28E}"/>
                      </a:ext>
                    </a:extLst>
                  </p:cNvPr>
                  <p:cNvSpPr/>
                  <p:nvPr/>
                </p:nvSpPr>
                <p:spPr>
                  <a:xfrm>
                    <a:off x="6415479" y="383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01" name="Hexagon 900">
                    <a:extLst>
                      <a:ext uri="{FF2B5EF4-FFF2-40B4-BE49-F238E27FC236}">
                        <a16:creationId xmlns:a16="http://schemas.microsoft.com/office/drawing/2014/main" id="{CAB3ABBC-7130-4858-DDB6-E0F66F15E4C9}"/>
                      </a:ext>
                    </a:extLst>
                  </p:cNvPr>
                  <p:cNvSpPr/>
                  <p:nvPr/>
                </p:nvSpPr>
                <p:spPr>
                  <a:xfrm>
                    <a:off x="6415479" y="358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02" name="Hexagon 901">
                    <a:extLst>
                      <a:ext uri="{FF2B5EF4-FFF2-40B4-BE49-F238E27FC236}">
                        <a16:creationId xmlns:a16="http://schemas.microsoft.com/office/drawing/2014/main" id="{5184EB93-FE38-B97A-4630-E5363B4D3636}"/>
                      </a:ext>
                    </a:extLst>
                  </p:cNvPr>
                  <p:cNvSpPr/>
                  <p:nvPr/>
                </p:nvSpPr>
                <p:spPr>
                  <a:xfrm>
                    <a:off x="6527729" y="2388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03" name="Hexagon 902">
                    <a:extLst>
                      <a:ext uri="{FF2B5EF4-FFF2-40B4-BE49-F238E27FC236}">
                        <a16:creationId xmlns:a16="http://schemas.microsoft.com/office/drawing/2014/main" id="{F77C2CDD-BA4A-9CC1-CE8B-0BF72A1E7053}"/>
                      </a:ext>
                    </a:extLst>
                  </p:cNvPr>
                  <p:cNvSpPr/>
                  <p:nvPr/>
                </p:nvSpPr>
                <p:spPr>
                  <a:xfrm>
                    <a:off x="6527729" y="2514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04" name="Hexagon 903">
                    <a:extLst>
                      <a:ext uri="{FF2B5EF4-FFF2-40B4-BE49-F238E27FC236}">
                        <a16:creationId xmlns:a16="http://schemas.microsoft.com/office/drawing/2014/main" id="{C507A49D-DAB5-2D5C-B2CC-A762CA4EA15A}"/>
                      </a:ext>
                    </a:extLst>
                  </p:cNvPr>
                  <p:cNvSpPr/>
                  <p:nvPr/>
                </p:nvSpPr>
                <p:spPr>
                  <a:xfrm>
                    <a:off x="6527729" y="2640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05" name="Hexagon 904">
                    <a:extLst>
                      <a:ext uri="{FF2B5EF4-FFF2-40B4-BE49-F238E27FC236}">
                        <a16:creationId xmlns:a16="http://schemas.microsoft.com/office/drawing/2014/main" id="{881C390E-6583-AFCE-B66B-9019DF98E589}"/>
                      </a:ext>
                    </a:extLst>
                  </p:cNvPr>
                  <p:cNvSpPr/>
                  <p:nvPr/>
                </p:nvSpPr>
                <p:spPr>
                  <a:xfrm>
                    <a:off x="6527729" y="2766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06" name="Hexagon 905">
                    <a:extLst>
                      <a:ext uri="{FF2B5EF4-FFF2-40B4-BE49-F238E27FC236}">
                        <a16:creationId xmlns:a16="http://schemas.microsoft.com/office/drawing/2014/main" id="{1806880D-5733-698A-6A08-ED8BC3B22083}"/>
                      </a:ext>
                    </a:extLst>
                  </p:cNvPr>
                  <p:cNvSpPr/>
                  <p:nvPr/>
                </p:nvSpPr>
                <p:spPr>
                  <a:xfrm>
                    <a:off x="6527729" y="2892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07" name="Hexagon 906">
                    <a:extLst>
                      <a:ext uri="{FF2B5EF4-FFF2-40B4-BE49-F238E27FC236}">
                        <a16:creationId xmlns:a16="http://schemas.microsoft.com/office/drawing/2014/main" id="{E317FC37-B0AC-0E86-5869-6401D5828962}"/>
                      </a:ext>
                    </a:extLst>
                  </p:cNvPr>
                  <p:cNvSpPr/>
                  <p:nvPr/>
                </p:nvSpPr>
                <p:spPr>
                  <a:xfrm>
                    <a:off x="6527729" y="3018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08" name="Hexagon 907">
                    <a:extLst>
                      <a:ext uri="{FF2B5EF4-FFF2-40B4-BE49-F238E27FC236}">
                        <a16:creationId xmlns:a16="http://schemas.microsoft.com/office/drawing/2014/main" id="{90C36910-9B4C-7605-629E-12FC58631F6A}"/>
                      </a:ext>
                    </a:extLst>
                  </p:cNvPr>
                  <p:cNvSpPr/>
                  <p:nvPr/>
                </p:nvSpPr>
                <p:spPr>
                  <a:xfrm>
                    <a:off x="6527729" y="2262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09" name="Hexagon 908">
                    <a:extLst>
                      <a:ext uri="{FF2B5EF4-FFF2-40B4-BE49-F238E27FC236}">
                        <a16:creationId xmlns:a16="http://schemas.microsoft.com/office/drawing/2014/main" id="{B1E7E485-FCA8-0742-C672-396AD93031A1}"/>
                      </a:ext>
                    </a:extLst>
                  </p:cNvPr>
                  <p:cNvSpPr/>
                  <p:nvPr/>
                </p:nvSpPr>
                <p:spPr>
                  <a:xfrm>
                    <a:off x="6527729" y="3144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10" name="Hexagon 909">
                    <a:extLst>
                      <a:ext uri="{FF2B5EF4-FFF2-40B4-BE49-F238E27FC236}">
                        <a16:creationId xmlns:a16="http://schemas.microsoft.com/office/drawing/2014/main" id="{5A77E1A6-9A95-4E7E-A844-ABDF4961F3E5}"/>
                      </a:ext>
                    </a:extLst>
                  </p:cNvPr>
                  <p:cNvSpPr/>
                  <p:nvPr/>
                </p:nvSpPr>
                <p:spPr>
                  <a:xfrm>
                    <a:off x="6527729" y="3270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11" name="Hexagon 910">
                    <a:extLst>
                      <a:ext uri="{FF2B5EF4-FFF2-40B4-BE49-F238E27FC236}">
                        <a16:creationId xmlns:a16="http://schemas.microsoft.com/office/drawing/2014/main" id="{C82E43A3-C152-F9D7-E62F-E35B08136908}"/>
                      </a:ext>
                    </a:extLst>
                  </p:cNvPr>
                  <p:cNvSpPr/>
                  <p:nvPr/>
                </p:nvSpPr>
                <p:spPr>
                  <a:xfrm>
                    <a:off x="6527729" y="3396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12" name="Hexagon 911">
                    <a:extLst>
                      <a:ext uri="{FF2B5EF4-FFF2-40B4-BE49-F238E27FC236}">
                        <a16:creationId xmlns:a16="http://schemas.microsoft.com/office/drawing/2014/main" id="{5B434AEA-C2AF-FFEE-C892-E719B8426117}"/>
                      </a:ext>
                    </a:extLst>
                  </p:cNvPr>
                  <p:cNvSpPr/>
                  <p:nvPr/>
                </p:nvSpPr>
                <p:spPr>
                  <a:xfrm>
                    <a:off x="6527729" y="3648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13" name="Hexagon 912">
                    <a:extLst>
                      <a:ext uri="{FF2B5EF4-FFF2-40B4-BE49-F238E27FC236}">
                        <a16:creationId xmlns:a16="http://schemas.microsoft.com/office/drawing/2014/main" id="{67E9467A-7300-65F4-B90A-17C27841C003}"/>
                      </a:ext>
                    </a:extLst>
                  </p:cNvPr>
                  <p:cNvSpPr/>
                  <p:nvPr/>
                </p:nvSpPr>
                <p:spPr>
                  <a:xfrm>
                    <a:off x="6527729" y="3774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14" name="Hexagon 913">
                    <a:extLst>
                      <a:ext uri="{FF2B5EF4-FFF2-40B4-BE49-F238E27FC236}">
                        <a16:creationId xmlns:a16="http://schemas.microsoft.com/office/drawing/2014/main" id="{FF747532-4689-B336-6905-843D931A30D9}"/>
                      </a:ext>
                    </a:extLst>
                  </p:cNvPr>
                  <p:cNvSpPr/>
                  <p:nvPr/>
                </p:nvSpPr>
                <p:spPr>
                  <a:xfrm>
                    <a:off x="6527729" y="3522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15" name="Hexagon 914">
                    <a:extLst>
                      <a:ext uri="{FF2B5EF4-FFF2-40B4-BE49-F238E27FC236}">
                        <a16:creationId xmlns:a16="http://schemas.microsoft.com/office/drawing/2014/main" id="{96B71BF2-E586-ED85-EBD1-F99B112E6EEE}"/>
                      </a:ext>
                    </a:extLst>
                  </p:cNvPr>
                  <p:cNvSpPr/>
                  <p:nvPr/>
                </p:nvSpPr>
                <p:spPr>
                  <a:xfrm>
                    <a:off x="6639979" y="245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16" name="Hexagon 915">
                    <a:extLst>
                      <a:ext uri="{FF2B5EF4-FFF2-40B4-BE49-F238E27FC236}">
                        <a16:creationId xmlns:a16="http://schemas.microsoft.com/office/drawing/2014/main" id="{A5937144-C37C-642E-BE8C-8F989284CAE6}"/>
                      </a:ext>
                    </a:extLst>
                  </p:cNvPr>
                  <p:cNvSpPr/>
                  <p:nvPr/>
                </p:nvSpPr>
                <p:spPr>
                  <a:xfrm>
                    <a:off x="6639979" y="257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17" name="Hexagon 916">
                    <a:extLst>
                      <a:ext uri="{FF2B5EF4-FFF2-40B4-BE49-F238E27FC236}">
                        <a16:creationId xmlns:a16="http://schemas.microsoft.com/office/drawing/2014/main" id="{82265D93-62FB-64AB-1257-5287C07DBE15}"/>
                      </a:ext>
                    </a:extLst>
                  </p:cNvPr>
                  <p:cNvSpPr/>
                  <p:nvPr/>
                </p:nvSpPr>
                <p:spPr>
                  <a:xfrm>
                    <a:off x="6639979" y="270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18" name="Hexagon 917">
                    <a:extLst>
                      <a:ext uri="{FF2B5EF4-FFF2-40B4-BE49-F238E27FC236}">
                        <a16:creationId xmlns:a16="http://schemas.microsoft.com/office/drawing/2014/main" id="{19EFF050-C297-5B18-E038-A8F9CCFDF759}"/>
                      </a:ext>
                    </a:extLst>
                  </p:cNvPr>
                  <p:cNvSpPr/>
                  <p:nvPr/>
                </p:nvSpPr>
                <p:spPr>
                  <a:xfrm>
                    <a:off x="6639979" y="282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19" name="Hexagon 918">
                    <a:extLst>
                      <a:ext uri="{FF2B5EF4-FFF2-40B4-BE49-F238E27FC236}">
                        <a16:creationId xmlns:a16="http://schemas.microsoft.com/office/drawing/2014/main" id="{A7A82EB1-A029-110C-CE95-E13FCF9AF64F}"/>
                      </a:ext>
                    </a:extLst>
                  </p:cNvPr>
                  <p:cNvSpPr/>
                  <p:nvPr/>
                </p:nvSpPr>
                <p:spPr>
                  <a:xfrm>
                    <a:off x="6639979" y="295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20" name="Hexagon 919">
                    <a:extLst>
                      <a:ext uri="{FF2B5EF4-FFF2-40B4-BE49-F238E27FC236}">
                        <a16:creationId xmlns:a16="http://schemas.microsoft.com/office/drawing/2014/main" id="{7BD6CB9B-A162-B80A-A08E-AC79FAB30653}"/>
                      </a:ext>
                    </a:extLst>
                  </p:cNvPr>
                  <p:cNvSpPr/>
                  <p:nvPr/>
                </p:nvSpPr>
                <p:spPr>
                  <a:xfrm>
                    <a:off x="6639979" y="308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21" name="Hexagon 920">
                    <a:extLst>
                      <a:ext uri="{FF2B5EF4-FFF2-40B4-BE49-F238E27FC236}">
                        <a16:creationId xmlns:a16="http://schemas.microsoft.com/office/drawing/2014/main" id="{64F5A7C7-C2E4-061C-5DF1-D1D8B2988A5B}"/>
                      </a:ext>
                    </a:extLst>
                  </p:cNvPr>
                  <p:cNvSpPr/>
                  <p:nvPr/>
                </p:nvSpPr>
                <p:spPr>
                  <a:xfrm>
                    <a:off x="6639979" y="232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22" name="Hexagon 921">
                    <a:extLst>
                      <a:ext uri="{FF2B5EF4-FFF2-40B4-BE49-F238E27FC236}">
                        <a16:creationId xmlns:a16="http://schemas.microsoft.com/office/drawing/2014/main" id="{0D10A4C0-2F94-B98B-4D85-4E3DDBEA7254}"/>
                      </a:ext>
                    </a:extLst>
                  </p:cNvPr>
                  <p:cNvSpPr/>
                  <p:nvPr/>
                </p:nvSpPr>
                <p:spPr>
                  <a:xfrm>
                    <a:off x="6639979" y="320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23" name="Hexagon 922">
                    <a:extLst>
                      <a:ext uri="{FF2B5EF4-FFF2-40B4-BE49-F238E27FC236}">
                        <a16:creationId xmlns:a16="http://schemas.microsoft.com/office/drawing/2014/main" id="{BEB9F6C5-DE84-729B-BC51-D98FA804DD4A}"/>
                      </a:ext>
                    </a:extLst>
                  </p:cNvPr>
                  <p:cNvSpPr/>
                  <p:nvPr/>
                </p:nvSpPr>
                <p:spPr>
                  <a:xfrm>
                    <a:off x="6639979" y="333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24" name="Hexagon 923">
                    <a:extLst>
                      <a:ext uri="{FF2B5EF4-FFF2-40B4-BE49-F238E27FC236}">
                        <a16:creationId xmlns:a16="http://schemas.microsoft.com/office/drawing/2014/main" id="{2A7EB399-ADE1-D28C-33FA-BC2267A36723}"/>
                      </a:ext>
                    </a:extLst>
                  </p:cNvPr>
                  <p:cNvSpPr/>
                  <p:nvPr/>
                </p:nvSpPr>
                <p:spPr>
                  <a:xfrm>
                    <a:off x="6639979" y="345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25" name="Hexagon 924">
                    <a:extLst>
                      <a:ext uri="{FF2B5EF4-FFF2-40B4-BE49-F238E27FC236}">
                        <a16:creationId xmlns:a16="http://schemas.microsoft.com/office/drawing/2014/main" id="{9F24E7D3-87AD-0190-55D9-528B8B61AD57}"/>
                      </a:ext>
                    </a:extLst>
                  </p:cNvPr>
                  <p:cNvSpPr/>
                  <p:nvPr/>
                </p:nvSpPr>
                <p:spPr>
                  <a:xfrm>
                    <a:off x="6639979" y="371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26" name="Hexagon 925">
                    <a:extLst>
                      <a:ext uri="{FF2B5EF4-FFF2-40B4-BE49-F238E27FC236}">
                        <a16:creationId xmlns:a16="http://schemas.microsoft.com/office/drawing/2014/main" id="{391C9A93-BB85-3CE0-9A9F-BA3EF2B531AA}"/>
                      </a:ext>
                    </a:extLst>
                  </p:cNvPr>
                  <p:cNvSpPr/>
                  <p:nvPr/>
                </p:nvSpPr>
                <p:spPr>
                  <a:xfrm>
                    <a:off x="6639979" y="358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27" name="Hexagon 926">
                    <a:extLst>
                      <a:ext uri="{FF2B5EF4-FFF2-40B4-BE49-F238E27FC236}">
                        <a16:creationId xmlns:a16="http://schemas.microsoft.com/office/drawing/2014/main" id="{BA2BA60F-3C09-C6DA-BFD9-629FF37625EE}"/>
                      </a:ext>
                    </a:extLst>
                  </p:cNvPr>
                  <p:cNvSpPr/>
                  <p:nvPr/>
                </p:nvSpPr>
                <p:spPr>
                  <a:xfrm>
                    <a:off x="6752229" y="2388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28" name="Hexagon 927">
                    <a:extLst>
                      <a:ext uri="{FF2B5EF4-FFF2-40B4-BE49-F238E27FC236}">
                        <a16:creationId xmlns:a16="http://schemas.microsoft.com/office/drawing/2014/main" id="{EC237D5C-18CB-C252-4A53-15D2B984A21F}"/>
                      </a:ext>
                    </a:extLst>
                  </p:cNvPr>
                  <p:cNvSpPr/>
                  <p:nvPr/>
                </p:nvSpPr>
                <p:spPr>
                  <a:xfrm>
                    <a:off x="6752229" y="2514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29" name="Hexagon 928">
                    <a:extLst>
                      <a:ext uri="{FF2B5EF4-FFF2-40B4-BE49-F238E27FC236}">
                        <a16:creationId xmlns:a16="http://schemas.microsoft.com/office/drawing/2014/main" id="{B1EE85D3-4BDE-F617-374B-A42C6631AD5C}"/>
                      </a:ext>
                    </a:extLst>
                  </p:cNvPr>
                  <p:cNvSpPr/>
                  <p:nvPr/>
                </p:nvSpPr>
                <p:spPr>
                  <a:xfrm>
                    <a:off x="6752229" y="2640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30" name="Hexagon 929">
                    <a:extLst>
                      <a:ext uri="{FF2B5EF4-FFF2-40B4-BE49-F238E27FC236}">
                        <a16:creationId xmlns:a16="http://schemas.microsoft.com/office/drawing/2014/main" id="{E23E9157-E369-6D28-64F5-9F950941A703}"/>
                      </a:ext>
                    </a:extLst>
                  </p:cNvPr>
                  <p:cNvSpPr/>
                  <p:nvPr/>
                </p:nvSpPr>
                <p:spPr>
                  <a:xfrm>
                    <a:off x="6752229" y="2766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31" name="Hexagon 930">
                    <a:extLst>
                      <a:ext uri="{FF2B5EF4-FFF2-40B4-BE49-F238E27FC236}">
                        <a16:creationId xmlns:a16="http://schemas.microsoft.com/office/drawing/2014/main" id="{19B816E0-FE35-255F-49C2-857091DDD122}"/>
                      </a:ext>
                    </a:extLst>
                  </p:cNvPr>
                  <p:cNvSpPr/>
                  <p:nvPr/>
                </p:nvSpPr>
                <p:spPr>
                  <a:xfrm>
                    <a:off x="6752229" y="2892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32" name="Hexagon 931">
                    <a:extLst>
                      <a:ext uri="{FF2B5EF4-FFF2-40B4-BE49-F238E27FC236}">
                        <a16:creationId xmlns:a16="http://schemas.microsoft.com/office/drawing/2014/main" id="{0641D0F6-ED71-533B-EFC7-FDE5DF2FD0FD}"/>
                      </a:ext>
                    </a:extLst>
                  </p:cNvPr>
                  <p:cNvSpPr/>
                  <p:nvPr/>
                </p:nvSpPr>
                <p:spPr>
                  <a:xfrm>
                    <a:off x="6752229" y="3018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33" name="Hexagon 932">
                    <a:extLst>
                      <a:ext uri="{FF2B5EF4-FFF2-40B4-BE49-F238E27FC236}">
                        <a16:creationId xmlns:a16="http://schemas.microsoft.com/office/drawing/2014/main" id="{E081AC18-99C2-897D-3B15-9AFEFF3371D0}"/>
                      </a:ext>
                    </a:extLst>
                  </p:cNvPr>
                  <p:cNvSpPr/>
                  <p:nvPr/>
                </p:nvSpPr>
                <p:spPr>
                  <a:xfrm>
                    <a:off x="6752229" y="3144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34" name="Hexagon 933">
                    <a:extLst>
                      <a:ext uri="{FF2B5EF4-FFF2-40B4-BE49-F238E27FC236}">
                        <a16:creationId xmlns:a16="http://schemas.microsoft.com/office/drawing/2014/main" id="{C7B08058-E49E-E266-7F53-DC63C1948B68}"/>
                      </a:ext>
                    </a:extLst>
                  </p:cNvPr>
                  <p:cNvSpPr/>
                  <p:nvPr/>
                </p:nvSpPr>
                <p:spPr>
                  <a:xfrm>
                    <a:off x="6752229" y="3270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35" name="Hexagon 934">
                    <a:extLst>
                      <a:ext uri="{FF2B5EF4-FFF2-40B4-BE49-F238E27FC236}">
                        <a16:creationId xmlns:a16="http://schemas.microsoft.com/office/drawing/2014/main" id="{478CAA03-C7C2-CC6C-A942-F3A64BB230B3}"/>
                      </a:ext>
                    </a:extLst>
                  </p:cNvPr>
                  <p:cNvSpPr/>
                  <p:nvPr/>
                </p:nvSpPr>
                <p:spPr>
                  <a:xfrm>
                    <a:off x="6752229" y="3396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36" name="Hexagon 935">
                    <a:extLst>
                      <a:ext uri="{FF2B5EF4-FFF2-40B4-BE49-F238E27FC236}">
                        <a16:creationId xmlns:a16="http://schemas.microsoft.com/office/drawing/2014/main" id="{B6FCABF2-439F-6B70-660A-4071ED54C2AD}"/>
                      </a:ext>
                    </a:extLst>
                  </p:cNvPr>
                  <p:cNvSpPr/>
                  <p:nvPr/>
                </p:nvSpPr>
                <p:spPr>
                  <a:xfrm>
                    <a:off x="6752229" y="3648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37" name="Hexagon 936">
                    <a:extLst>
                      <a:ext uri="{FF2B5EF4-FFF2-40B4-BE49-F238E27FC236}">
                        <a16:creationId xmlns:a16="http://schemas.microsoft.com/office/drawing/2014/main" id="{32F73816-21F2-D66C-B883-67F8AFD3CBC8}"/>
                      </a:ext>
                    </a:extLst>
                  </p:cNvPr>
                  <p:cNvSpPr/>
                  <p:nvPr/>
                </p:nvSpPr>
                <p:spPr>
                  <a:xfrm>
                    <a:off x="6752229" y="3522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38" name="Hexagon 937">
                    <a:extLst>
                      <a:ext uri="{FF2B5EF4-FFF2-40B4-BE49-F238E27FC236}">
                        <a16:creationId xmlns:a16="http://schemas.microsoft.com/office/drawing/2014/main" id="{02D9FE83-D177-431D-2CB5-8C090C97B8C5}"/>
                      </a:ext>
                    </a:extLst>
                  </p:cNvPr>
                  <p:cNvSpPr/>
                  <p:nvPr/>
                </p:nvSpPr>
                <p:spPr>
                  <a:xfrm>
                    <a:off x="6864479" y="245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39" name="Hexagon 938">
                    <a:extLst>
                      <a:ext uri="{FF2B5EF4-FFF2-40B4-BE49-F238E27FC236}">
                        <a16:creationId xmlns:a16="http://schemas.microsoft.com/office/drawing/2014/main" id="{6601A2A1-1D9B-6E16-C6CA-92FE002A0AE9}"/>
                      </a:ext>
                    </a:extLst>
                  </p:cNvPr>
                  <p:cNvSpPr/>
                  <p:nvPr/>
                </p:nvSpPr>
                <p:spPr>
                  <a:xfrm>
                    <a:off x="6864479" y="257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40" name="Hexagon 939">
                    <a:extLst>
                      <a:ext uri="{FF2B5EF4-FFF2-40B4-BE49-F238E27FC236}">
                        <a16:creationId xmlns:a16="http://schemas.microsoft.com/office/drawing/2014/main" id="{0A4CC04C-862C-2B9D-31A6-BFBBC56E8413}"/>
                      </a:ext>
                    </a:extLst>
                  </p:cNvPr>
                  <p:cNvSpPr/>
                  <p:nvPr/>
                </p:nvSpPr>
                <p:spPr>
                  <a:xfrm>
                    <a:off x="6864479" y="270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41" name="Hexagon 940">
                    <a:extLst>
                      <a:ext uri="{FF2B5EF4-FFF2-40B4-BE49-F238E27FC236}">
                        <a16:creationId xmlns:a16="http://schemas.microsoft.com/office/drawing/2014/main" id="{6A101286-7092-3932-4CFC-C30B26B25196}"/>
                      </a:ext>
                    </a:extLst>
                  </p:cNvPr>
                  <p:cNvSpPr/>
                  <p:nvPr/>
                </p:nvSpPr>
                <p:spPr>
                  <a:xfrm>
                    <a:off x="6864479" y="282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42" name="Hexagon 941">
                    <a:extLst>
                      <a:ext uri="{FF2B5EF4-FFF2-40B4-BE49-F238E27FC236}">
                        <a16:creationId xmlns:a16="http://schemas.microsoft.com/office/drawing/2014/main" id="{97EFE2F5-771D-68F8-710B-0D17B0BC6BA4}"/>
                      </a:ext>
                    </a:extLst>
                  </p:cNvPr>
                  <p:cNvSpPr/>
                  <p:nvPr/>
                </p:nvSpPr>
                <p:spPr>
                  <a:xfrm>
                    <a:off x="6864479" y="295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43" name="Hexagon 942">
                    <a:extLst>
                      <a:ext uri="{FF2B5EF4-FFF2-40B4-BE49-F238E27FC236}">
                        <a16:creationId xmlns:a16="http://schemas.microsoft.com/office/drawing/2014/main" id="{1AE049BE-8E4D-949D-F87F-6CF3F6673B0A}"/>
                      </a:ext>
                    </a:extLst>
                  </p:cNvPr>
                  <p:cNvSpPr/>
                  <p:nvPr/>
                </p:nvSpPr>
                <p:spPr>
                  <a:xfrm>
                    <a:off x="6864479" y="308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44" name="Hexagon 943">
                    <a:extLst>
                      <a:ext uri="{FF2B5EF4-FFF2-40B4-BE49-F238E27FC236}">
                        <a16:creationId xmlns:a16="http://schemas.microsoft.com/office/drawing/2014/main" id="{290CACE8-4F47-BF4F-C42B-E48321F97D08}"/>
                      </a:ext>
                    </a:extLst>
                  </p:cNvPr>
                  <p:cNvSpPr/>
                  <p:nvPr/>
                </p:nvSpPr>
                <p:spPr>
                  <a:xfrm>
                    <a:off x="6864479" y="320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45" name="Hexagon 944">
                    <a:extLst>
                      <a:ext uri="{FF2B5EF4-FFF2-40B4-BE49-F238E27FC236}">
                        <a16:creationId xmlns:a16="http://schemas.microsoft.com/office/drawing/2014/main" id="{0C88EEBB-3215-44F9-9FE3-7B187E526A42}"/>
                      </a:ext>
                    </a:extLst>
                  </p:cNvPr>
                  <p:cNvSpPr/>
                  <p:nvPr/>
                </p:nvSpPr>
                <p:spPr>
                  <a:xfrm>
                    <a:off x="6864479" y="333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46" name="Hexagon 945">
                    <a:extLst>
                      <a:ext uri="{FF2B5EF4-FFF2-40B4-BE49-F238E27FC236}">
                        <a16:creationId xmlns:a16="http://schemas.microsoft.com/office/drawing/2014/main" id="{7BFAA0BD-9642-4EEB-7265-B8EDFEA3E910}"/>
                      </a:ext>
                    </a:extLst>
                  </p:cNvPr>
                  <p:cNvSpPr/>
                  <p:nvPr/>
                </p:nvSpPr>
                <p:spPr>
                  <a:xfrm>
                    <a:off x="6864479" y="345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47" name="Hexagon 946">
                    <a:extLst>
                      <a:ext uri="{FF2B5EF4-FFF2-40B4-BE49-F238E27FC236}">
                        <a16:creationId xmlns:a16="http://schemas.microsoft.com/office/drawing/2014/main" id="{D4E467CC-95A4-A99A-E3FF-B0A927FAF793}"/>
                      </a:ext>
                    </a:extLst>
                  </p:cNvPr>
                  <p:cNvSpPr/>
                  <p:nvPr/>
                </p:nvSpPr>
                <p:spPr>
                  <a:xfrm>
                    <a:off x="6864479" y="358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48" name="Hexagon 947">
                    <a:extLst>
                      <a:ext uri="{FF2B5EF4-FFF2-40B4-BE49-F238E27FC236}">
                        <a16:creationId xmlns:a16="http://schemas.microsoft.com/office/drawing/2014/main" id="{BE92B186-64F1-48E0-D549-7BC556169E55}"/>
                      </a:ext>
                    </a:extLst>
                  </p:cNvPr>
                  <p:cNvSpPr/>
                  <p:nvPr/>
                </p:nvSpPr>
                <p:spPr>
                  <a:xfrm>
                    <a:off x="6976729" y="2514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49" name="Hexagon 948">
                    <a:extLst>
                      <a:ext uri="{FF2B5EF4-FFF2-40B4-BE49-F238E27FC236}">
                        <a16:creationId xmlns:a16="http://schemas.microsoft.com/office/drawing/2014/main" id="{0A60A1B6-6A47-B13C-3ECA-DFB5D874A69E}"/>
                      </a:ext>
                    </a:extLst>
                  </p:cNvPr>
                  <p:cNvSpPr/>
                  <p:nvPr/>
                </p:nvSpPr>
                <p:spPr>
                  <a:xfrm>
                    <a:off x="6976729" y="2640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50" name="Hexagon 949">
                    <a:extLst>
                      <a:ext uri="{FF2B5EF4-FFF2-40B4-BE49-F238E27FC236}">
                        <a16:creationId xmlns:a16="http://schemas.microsoft.com/office/drawing/2014/main" id="{9697DC45-B877-529A-9E5E-902455EDEAB5}"/>
                      </a:ext>
                    </a:extLst>
                  </p:cNvPr>
                  <p:cNvSpPr/>
                  <p:nvPr/>
                </p:nvSpPr>
                <p:spPr>
                  <a:xfrm>
                    <a:off x="6976729" y="2766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51" name="Hexagon 950">
                    <a:extLst>
                      <a:ext uri="{FF2B5EF4-FFF2-40B4-BE49-F238E27FC236}">
                        <a16:creationId xmlns:a16="http://schemas.microsoft.com/office/drawing/2014/main" id="{3AFC3155-3EC1-C607-2365-58C24E531D84}"/>
                      </a:ext>
                    </a:extLst>
                  </p:cNvPr>
                  <p:cNvSpPr/>
                  <p:nvPr/>
                </p:nvSpPr>
                <p:spPr>
                  <a:xfrm>
                    <a:off x="6976729" y="2892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52" name="Hexagon 951">
                    <a:extLst>
                      <a:ext uri="{FF2B5EF4-FFF2-40B4-BE49-F238E27FC236}">
                        <a16:creationId xmlns:a16="http://schemas.microsoft.com/office/drawing/2014/main" id="{D13EDCCE-3049-FBDC-9D1C-FDA08A58DE5D}"/>
                      </a:ext>
                    </a:extLst>
                  </p:cNvPr>
                  <p:cNvSpPr/>
                  <p:nvPr/>
                </p:nvSpPr>
                <p:spPr>
                  <a:xfrm>
                    <a:off x="6976729" y="3018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53" name="Hexagon 952">
                    <a:extLst>
                      <a:ext uri="{FF2B5EF4-FFF2-40B4-BE49-F238E27FC236}">
                        <a16:creationId xmlns:a16="http://schemas.microsoft.com/office/drawing/2014/main" id="{9E4785A7-723C-2BE1-4BCF-C15063BDE12B}"/>
                      </a:ext>
                    </a:extLst>
                  </p:cNvPr>
                  <p:cNvSpPr/>
                  <p:nvPr/>
                </p:nvSpPr>
                <p:spPr>
                  <a:xfrm>
                    <a:off x="6976729" y="3144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54" name="Hexagon 953">
                    <a:extLst>
                      <a:ext uri="{FF2B5EF4-FFF2-40B4-BE49-F238E27FC236}">
                        <a16:creationId xmlns:a16="http://schemas.microsoft.com/office/drawing/2014/main" id="{3194D7B1-CD57-6324-3B4C-6B2A26A8A703}"/>
                      </a:ext>
                    </a:extLst>
                  </p:cNvPr>
                  <p:cNvSpPr/>
                  <p:nvPr/>
                </p:nvSpPr>
                <p:spPr>
                  <a:xfrm>
                    <a:off x="6976729" y="3270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55" name="Hexagon 954">
                    <a:extLst>
                      <a:ext uri="{FF2B5EF4-FFF2-40B4-BE49-F238E27FC236}">
                        <a16:creationId xmlns:a16="http://schemas.microsoft.com/office/drawing/2014/main" id="{C7EE5195-3705-6CC9-3F7A-3EC57A787A33}"/>
                      </a:ext>
                    </a:extLst>
                  </p:cNvPr>
                  <p:cNvSpPr/>
                  <p:nvPr/>
                </p:nvSpPr>
                <p:spPr>
                  <a:xfrm>
                    <a:off x="6976729" y="3396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56" name="Hexagon 955">
                    <a:extLst>
                      <a:ext uri="{FF2B5EF4-FFF2-40B4-BE49-F238E27FC236}">
                        <a16:creationId xmlns:a16="http://schemas.microsoft.com/office/drawing/2014/main" id="{637124CA-9560-FCFF-9309-11CC8BA89D3D}"/>
                      </a:ext>
                    </a:extLst>
                  </p:cNvPr>
                  <p:cNvSpPr/>
                  <p:nvPr/>
                </p:nvSpPr>
                <p:spPr>
                  <a:xfrm>
                    <a:off x="6976729" y="3522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57" name="Hexagon 956">
                    <a:extLst>
                      <a:ext uri="{FF2B5EF4-FFF2-40B4-BE49-F238E27FC236}">
                        <a16:creationId xmlns:a16="http://schemas.microsoft.com/office/drawing/2014/main" id="{20250CCA-02BD-67E6-440F-B03942430D29}"/>
                      </a:ext>
                    </a:extLst>
                  </p:cNvPr>
                  <p:cNvSpPr/>
                  <p:nvPr/>
                </p:nvSpPr>
                <p:spPr>
                  <a:xfrm>
                    <a:off x="7088979" y="257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58" name="Hexagon 957">
                    <a:extLst>
                      <a:ext uri="{FF2B5EF4-FFF2-40B4-BE49-F238E27FC236}">
                        <a16:creationId xmlns:a16="http://schemas.microsoft.com/office/drawing/2014/main" id="{40F8132A-0C4D-CFB0-93F9-8ACC255B06A4}"/>
                      </a:ext>
                    </a:extLst>
                  </p:cNvPr>
                  <p:cNvSpPr/>
                  <p:nvPr/>
                </p:nvSpPr>
                <p:spPr>
                  <a:xfrm>
                    <a:off x="7088979" y="270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59" name="Hexagon 958">
                    <a:extLst>
                      <a:ext uri="{FF2B5EF4-FFF2-40B4-BE49-F238E27FC236}">
                        <a16:creationId xmlns:a16="http://schemas.microsoft.com/office/drawing/2014/main" id="{0AC0F772-FEE8-69E6-ACCA-9A80EB99E2A0}"/>
                      </a:ext>
                    </a:extLst>
                  </p:cNvPr>
                  <p:cNvSpPr/>
                  <p:nvPr/>
                </p:nvSpPr>
                <p:spPr>
                  <a:xfrm>
                    <a:off x="7088979" y="282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60" name="Hexagon 959">
                    <a:extLst>
                      <a:ext uri="{FF2B5EF4-FFF2-40B4-BE49-F238E27FC236}">
                        <a16:creationId xmlns:a16="http://schemas.microsoft.com/office/drawing/2014/main" id="{DD0C5943-0600-45D4-068D-9BE5E83DF231}"/>
                      </a:ext>
                    </a:extLst>
                  </p:cNvPr>
                  <p:cNvSpPr/>
                  <p:nvPr/>
                </p:nvSpPr>
                <p:spPr>
                  <a:xfrm>
                    <a:off x="7088979" y="295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61" name="Hexagon 960">
                    <a:extLst>
                      <a:ext uri="{FF2B5EF4-FFF2-40B4-BE49-F238E27FC236}">
                        <a16:creationId xmlns:a16="http://schemas.microsoft.com/office/drawing/2014/main" id="{495DB06F-57A9-D31F-1088-4F88D6A6A173}"/>
                      </a:ext>
                    </a:extLst>
                  </p:cNvPr>
                  <p:cNvSpPr/>
                  <p:nvPr/>
                </p:nvSpPr>
                <p:spPr>
                  <a:xfrm>
                    <a:off x="7088979" y="308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62" name="Hexagon 961">
                    <a:extLst>
                      <a:ext uri="{FF2B5EF4-FFF2-40B4-BE49-F238E27FC236}">
                        <a16:creationId xmlns:a16="http://schemas.microsoft.com/office/drawing/2014/main" id="{74C200CC-562F-BE16-0EB0-BAAA9490B35A}"/>
                      </a:ext>
                    </a:extLst>
                  </p:cNvPr>
                  <p:cNvSpPr/>
                  <p:nvPr/>
                </p:nvSpPr>
                <p:spPr>
                  <a:xfrm>
                    <a:off x="7088979" y="320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63" name="Hexagon 962">
                    <a:extLst>
                      <a:ext uri="{FF2B5EF4-FFF2-40B4-BE49-F238E27FC236}">
                        <a16:creationId xmlns:a16="http://schemas.microsoft.com/office/drawing/2014/main" id="{8CA97FA1-97CB-B37F-6221-1CE1822A9CF2}"/>
                      </a:ext>
                    </a:extLst>
                  </p:cNvPr>
                  <p:cNvSpPr/>
                  <p:nvPr/>
                </p:nvSpPr>
                <p:spPr>
                  <a:xfrm>
                    <a:off x="7088979" y="333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64" name="Hexagon 963">
                    <a:extLst>
                      <a:ext uri="{FF2B5EF4-FFF2-40B4-BE49-F238E27FC236}">
                        <a16:creationId xmlns:a16="http://schemas.microsoft.com/office/drawing/2014/main" id="{A25EB300-9722-D48A-0432-4D48E4D127BC}"/>
                      </a:ext>
                    </a:extLst>
                  </p:cNvPr>
                  <p:cNvSpPr/>
                  <p:nvPr/>
                </p:nvSpPr>
                <p:spPr>
                  <a:xfrm>
                    <a:off x="7088979" y="345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20" name="Group 319">
                <a:extLst>
                  <a:ext uri="{FF2B5EF4-FFF2-40B4-BE49-F238E27FC236}">
                    <a16:creationId xmlns:a16="http://schemas.microsoft.com/office/drawing/2014/main" id="{87D4D334-C2B6-5279-9D77-D721ED52139A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flipV="1">
                <a:off x="1923280" y="3543356"/>
                <a:ext cx="698330" cy="698330"/>
                <a:chOff x="5012800" y="3632093"/>
                <a:chExt cx="2311200" cy="2311200"/>
              </a:xfrm>
            </p:grpSpPr>
            <p:sp>
              <p:nvSpPr>
                <p:cNvPr id="623" name="Oval 622">
                  <a:extLst>
                    <a:ext uri="{FF2B5EF4-FFF2-40B4-BE49-F238E27FC236}">
                      <a16:creationId xmlns:a16="http://schemas.microsoft.com/office/drawing/2014/main" id="{59B80DBA-298C-6493-5304-4A4AC38D4BE8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012800" y="3632093"/>
                  <a:ext cx="2311200" cy="2311200"/>
                </a:xfrm>
                <a:prstGeom prst="ellipse">
                  <a:avLst/>
                </a:prstGeom>
                <a:solidFill>
                  <a:srgbClr val="B873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grpSp>
              <p:nvGrpSpPr>
                <p:cNvPr id="624" name="Group 623">
                  <a:extLst>
                    <a:ext uri="{FF2B5EF4-FFF2-40B4-BE49-F238E27FC236}">
                      <a16:creationId xmlns:a16="http://schemas.microsoft.com/office/drawing/2014/main" id="{40D3E2C7-1293-9375-0CE6-078328C0CF2B}"/>
                    </a:ext>
                  </a:extLst>
                </p:cNvPr>
                <p:cNvGrpSpPr/>
                <p:nvPr/>
              </p:nvGrpSpPr>
              <p:grpSpPr>
                <a:xfrm>
                  <a:off x="5297949" y="3828698"/>
                  <a:ext cx="1740903" cy="1917987"/>
                  <a:chOff x="5517479" y="2136206"/>
                  <a:chExt cx="1715500" cy="1890000"/>
                </a:xfrm>
              </p:grpSpPr>
              <p:sp>
                <p:nvSpPr>
                  <p:cNvPr id="625" name="Hexagon 624">
                    <a:extLst>
                      <a:ext uri="{FF2B5EF4-FFF2-40B4-BE49-F238E27FC236}">
                        <a16:creationId xmlns:a16="http://schemas.microsoft.com/office/drawing/2014/main" id="{9A628E77-543A-664B-A9F0-89BE1730947C}"/>
                      </a:ext>
                    </a:extLst>
                  </p:cNvPr>
                  <p:cNvSpPr/>
                  <p:nvPr/>
                </p:nvSpPr>
                <p:spPr>
                  <a:xfrm>
                    <a:off x="5517479" y="2577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26" name="Hexagon 625">
                    <a:extLst>
                      <a:ext uri="{FF2B5EF4-FFF2-40B4-BE49-F238E27FC236}">
                        <a16:creationId xmlns:a16="http://schemas.microsoft.com/office/drawing/2014/main" id="{C1714A15-FF32-D6E9-215B-ECD8139A835F}"/>
                      </a:ext>
                    </a:extLst>
                  </p:cNvPr>
                  <p:cNvSpPr/>
                  <p:nvPr/>
                </p:nvSpPr>
                <p:spPr>
                  <a:xfrm>
                    <a:off x="5517479" y="2703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27" name="Hexagon 626">
                    <a:extLst>
                      <a:ext uri="{FF2B5EF4-FFF2-40B4-BE49-F238E27FC236}">
                        <a16:creationId xmlns:a16="http://schemas.microsoft.com/office/drawing/2014/main" id="{316687BA-B7C7-3F57-A191-E7E250B29286}"/>
                      </a:ext>
                    </a:extLst>
                  </p:cNvPr>
                  <p:cNvSpPr/>
                  <p:nvPr/>
                </p:nvSpPr>
                <p:spPr>
                  <a:xfrm>
                    <a:off x="5517479" y="282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28" name="Hexagon 627">
                    <a:extLst>
                      <a:ext uri="{FF2B5EF4-FFF2-40B4-BE49-F238E27FC236}">
                        <a16:creationId xmlns:a16="http://schemas.microsoft.com/office/drawing/2014/main" id="{1B9C64CC-C4DA-E9E8-7825-1977F372628E}"/>
                      </a:ext>
                    </a:extLst>
                  </p:cNvPr>
                  <p:cNvSpPr/>
                  <p:nvPr/>
                </p:nvSpPr>
                <p:spPr>
                  <a:xfrm>
                    <a:off x="5517479" y="295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29" name="Hexagon 628">
                    <a:extLst>
                      <a:ext uri="{FF2B5EF4-FFF2-40B4-BE49-F238E27FC236}">
                        <a16:creationId xmlns:a16="http://schemas.microsoft.com/office/drawing/2014/main" id="{21CE3500-4617-4B4D-CCD0-0569074899C6}"/>
                      </a:ext>
                    </a:extLst>
                  </p:cNvPr>
                  <p:cNvSpPr/>
                  <p:nvPr/>
                </p:nvSpPr>
                <p:spPr>
                  <a:xfrm>
                    <a:off x="5517479" y="308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30" name="Hexagon 629">
                    <a:extLst>
                      <a:ext uri="{FF2B5EF4-FFF2-40B4-BE49-F238E27FC236}">
                        <a16:creationId xmlns:a16="http://schemas.microsoft.com/office/drawing/2014/main" id="{E2614FCE-1A2F-58C2-144B-8C44FF7ADCEB}"/>
                      </a:ext>
                    </a:extLst>
                  </p:cNvPr>
                  <p:cNvSpPr/>
                  <p:nvPr/>
                </p:nvSpPr>
                <p:spPr>
                  <a:xfrm>
                    <a:off x="5517479" y="320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31" name="Hexagon 630">
                    <a:extLst>
                      <a:ext uri="{FF2B5EF4-FFF2-40B4-BE49-F238E27FC236}">
                        <a16:creationId xmlns:a16="http://schemas.microsoft.com/office/drawing/2014/main" id="{966CB659-6B9D-00D8-2010-59F9DCD7C3CB}"/>
                      </a:ext>
                    </a:extLst>
                  </p:cNvPr>
                  <p:cNvSpPr/>
                  <p:nvPr/>
                </p:nvSpPr>
                <p:spPr>
                  <a:xfrm>
                    <a:off x="5517479" y="3333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32" name="Hexagon 631">
                    <a:extLst>
                      <a:ext uri="{FF2B5EF4-FFF2-40B4-BE49-F238E27FC236}">
                        <a16:creationId xmlns:a16="http://schemas.microsoft.com/office/drawing/2014/main" id="{42574FE0-E2D6-19F0-9B26-840121767827}"/>
                      </a:ext>
                    </a:extLst>
                  </p:cNvPr>
                  <p:cNvSpPr/>
                  <p:nvPr/>
                </p:nvSpPr>
                <p:spPr>
                  <a:xfrm>
                    <a:off x="5517479" y="3459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33" name="Hexagon 632">
                    <a:extLst>
                      <a:ext uri="{FF2B5EF4-FFF2-40B4-BE49-F238E27FC236}">
                        <a16:creationId xmlns:a16="http://schemas.microsoft.com/office/drawing/2014/main" id="{8457DE5D-DCE3-CF4A-310B-3C4B873FAC1E}"/>
                      </a:ext>
                    </a:extLst>
                  </p:cNvPr>
                  <p:cNvSpPr/>
                  <p:nvPr/>
                </p:nvSpPr>
                <p:spPr>
                  <a:xfrm>
                    <a:off x="5629729" y="2514287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34" name="Hexagon 633">
                    <a:extLst>
                      <a:ext uri="{FF2B5EF4-FFF2-40B4-BE49-F238E27FC236}">
                        <a16:creationId xmlns:a16="http://schemas.microsoft.com/office/drawing/2014/main" id="{613B9F68-CD78-B3B6-1F89-E95CC094E851}"/>
                      </a:ext>
                    </a:extLst>
                  </p:cNvPr>
                  <p:cNvSpPr/>
                  <p:nvPr/>
                </p:nvSpPr>
                <p:spPr>
                  <a:xfrm>
                    <a:off x="5629729" y="2640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35" name="Hexagon 634">
                    <a:extLst>
                      <a:ext uri="{FF2B5EF4-FFF2-40B4-BE49-F238E27FC236}">
                        <a16:creationId xmlns:a16="http://schemas.microsoft.com/office/drawing/2014/main" id="{F9B67E96-067D-16C2-AD23-D5B95B41B725}"/>
                      </a:ext>
                    </a:extLst>
                  </p:cNvPr>
                  <p:cNvSpPr/>
                  <p:nvPr/>
                </p:nvSpPr>
                <p:spPr>
                  <a:xfrm>
                    <a:off x="5629729" y="2766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36" name="Hexagon 635">
                    <a:extLst>
                      <a:ext uri="{FF2B5EF4-FFF2-40B4-BE49-F238E27FC236}">
                        <a16:creationId xmlns:a16="http://schemas.microsoft.com/office/drawing/2014/main" id="{F757F766-7C4D-793F-80E0-65B51623EF7B}"/>
                      </a:ext>
                    </a:extLst>
                  </p:cNvPr>
                  <p:cNvSpPr/>
                  <p:nvPr/>
                </p:nvSpPr>
                <p:spPr>
                  <a:xfrm>
                    <a:off x="5629729" y="2892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37" name="Hexagon 636">
                    <a:extLst>
                      <a:ext uri="{FF2B5EF4-FFF2-40B4-BE49-F238E27FC236}">
                        <a16:creationId xmlns:a16="http://schemas.microsoft.com/office/drawing/2014/main" id="{2CD1C067-4839-392A-6C2A-1F34943F8209}"/>
                      </a:ext>
                    </a:extLst>
                  </p:cNvPr>
                  <p:cNvSpPr/>
                  <p:nvPr/>
                </p:nvSpPr>
                <p:spPr>
                  <a:xfrm>
                    <a:off x="5629729" y="3018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38" name="Hexagon 637">
                    <a:extLst>
                      <a:ext uri="{FF2B5EF4-FFF2-40B4-BE49-F238E27FC236}">
                        <a16:creationId xmlns:a16="http://schemas.microsoft.com/office/drawing/2014/main" id="{4FCD5ED4-7276-E490-35A7-01ACEB536671}"/>
                      </a:ext>
                    </a:extLst>
                  </p:cNvPr>
                  <p:cNvSpPr/>
                  <p:nvPr/>
                </p:nvSpPr>
                <p:spPr>
                  <a:xfrm>
                    <a:off x="5629729" y="3144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39" name="Hexagon 638">
                    <a:extLst>
                      <a:ext uri="{FF2B5EF4-FFF2-40B4-BE49-F238E27FC236}">
                        <a16:creationId xmlns:a16="http://schemas.microsoft.com/office/drawing/2014/main" id="{2682F92D-F5F8-D125-1791-A96C07DBA7D3}"/>
                      </a:ext>
                    </a:extLst>
                  </p:cNvPr>
                  <p:cNvSpPr/>
                  <p:nvPr/>
                </p:nvSpPr>
                <p:spPr>
                  <a:xfrm>
                    <a:off x="5629729" y="3270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40" name="Hexagon 639">
                    <a:extLst>
                      <a:ext uri="{FF2B5EF4-FFF2-40B4-BE49-F238E27FC236}">
                        <a16:creationId xmlns:a16="http://schemas.microsoft.com/office/drawing/2014/main" id="{75A3A1EF-6D29-F5EA-2A91-3BE522A0FD11}"/>
                      </a:ext>
                    </a:extLst>
                  </p:cNvPr>
                  <p:cNvSpPr/>
                  <p:nvPr/>
                </p:nvSpPr>
                <p:spPr>
                  <a:xfrm>
                    <a:off x="5629729" y="3396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41" name="Hexagon 640">
                    <a:extLst>
                      <a:ext uri="{FF2B5EF4-FFF2-40B4-BE49-F238E27FC236}">
                        <a16:creationId xmlns:a16="http://schemas.microsoft.com/office/drawing/2014/main" id="{6633B19E-FCAA-CBBB-F5BD-E27599843574}"/>
                      </a:ext>
                    </a:extLst>
                  </p:cNvPr>
                  <p:cNvSpPr/>
                  <p:nvPr/>
                </p:nvSpPr>
                <p:spPr>
                  <a:xfrm>
                    <a:off x="5629729" y="3522287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42" name="Hexagon 641">
                    <a:extLst>
                      <a:ext uri="{FF2B5EF4-FFF2-40B4-BE49-F238E27FC236}">
                        <a16:creationId xmlns:a16="http://schemas.microsoft.com/office/drawing/2014/main" id="{FBEB1C08-0EA7-138A-80DC-30D5FAEBC314}"/>
                      </a:ext>
                    </a:extLst>
                  </p:cNvPr>
                  <p:cNvSpPr/>
                  <p:nvPr/>
                </p:nvSpPr>
                <p:spPr>
                  <a:xfrm>
                    <a:off x="5741979" y="245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43" name="Hexagon 642">
                    <a:extLst>
                      <a:ext uri="{FF2B5EF4-FFF2-40B4-BE49-F238E27FC236}">
                        <a16:creationId xmlns:a16="http://schemas.microsoft.com/office/drawing/2014/main" id="{D813BBC9-0AB2-BD9C-38E9-F90AAD3F945C}"/>
                      </a:ext>
                    </a:extLst>
                  </p:cNvPr>
                  <p:cNvSpPr/>
                  <p:nvPr/>
                </p:nvSpPr>
                <p:spPr>
                  <a:xfrm>
                    <a:off x="5741979" y="257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44" name="Hexagon 643">
                    <a:extLst>
                      <a:ext uri="{FF2B5EF4-FFF2-40B4-BE49-F238E27FC236}">
                        <a16:creationId xmlns:a16="http://schemas.microsoft.com/office/drawing/2014/main" id="{716D2F48-89F4-36E4-01CF-F3C871A5BA0F}"/>
                      </a:ext>
                    </a:extLst>
                  </p:cNvPr>
                  <p:cNvSpPr/>
                  <p:nvPr/>
                </p:nvSpPr>
                <p:spPr>
                  <a:xfrm>
                    <a:off x="5741979" y="270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45" name="Hexagon 644">
                    <a:extLst>
                      <a:ext uri="{FF2B5EF4-FFF2-40B4-BE49-F238E27FC236}">
                        <a16:creationId xmlns:a16="http://schemas.microsoft.com/office/drawing/2014/main" id="{A51271C6-5A0E-3841-1572-FC8EE6A3A9A3}"/>
                      </a:ext>
                    </a:extLst>
                  </p:cNvPr>
                  <p:cNvSpPr/>
                  <p:nvPr/>
                </p:nvSpPr>
                <p:spPr>
                  <a:xfrm>
                    <a:off x="5741979" y="282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46" name="Hexagon 645">
                    <a:extLst>
                      <a:ext uri="{FF2B5EF4-FFF2-40B4-BE49-F238E27FC236}">
                        <a16:creationId xmlns:a16="http://schemas.microsoft.com/office/drawing/2014/main" id="{C277DBD1-01C1-FF05-B358-0580D613A655}"/>
                      </a:ext>
                    </a:extLst>
                  </p:cNvPr>
                  <p:cNvSpPr/>
                  <p:nvPr/>
                </p:nvSpPr>
                <p:spPr>
                  <a:xfrm>
                    <a:off x="5741979" y="295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47" name="Hexagon 646">
                    <a:extLst>
                      <a:ext uri="{FF2B5EF4-FFF2-40B4-BE49-F238E27FC236}">
                        <a16:creationId xmlns:a16="http://schemas.microsoft.com/office/drawing/2014/main" id="{A70BE7A1-9CC2-E143-9724-D44DBAD8FD3A}"/>
                      </a:ext>
                    </a:extLst>
                  </p:cNvPr>
                  <p:cNvSpPr/>
                  <p:nvPr/>
                </p:nvSpPr>
                <p:spPr>
                  <a:xfrm>
                    <a:off x="5741979" y="308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48" name="Hexagon 647">
                    <a:extLst>
                      <a:ext uri="{FF2B5EF4-FFF2-40B4-BE49-F238E27FC236}">
                        <a16:creationId xmlns:a16="http://schemas.microsoft.com/office/drawing/2014/main" id="{B0AE4C43-B183-C0E7-54FE-807CA7333B56}"/>
                      </a:ext>
                    </a:extLst>
                  </p:cNvPr>
                  <p:cNvSpPr/>
                  <p:nvPr/>
                </p:nvSpPr>
                <p:spPr>
                  <a:xfrm>
                    <a:off x="5741979" y="320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49" name="Hexagon 648">
                    <a:extLst>
                      <a:ext uri="{FF2B5EF4-FFF2-40B4-BE49-F238E27FC236}">
                        <a16:creationId xmlns:a16="http://schemas.microsoft.com/office/drawing/2014/main" id="{6D5E30DF-5556-1B6F-1C66-6BE3A0A5A7B4}"/>
                      </a:ext>
                    </a:extLst>
                  </p:cNvPr>
                  <p:cNvSpPr/>
                  <p:nvPr/>
                </p:nvSpPr>
                <p:spPr>
                  <a:xfrm>
                    <a:off x="5741979" y="333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50" name="Hexagon 649">
                    <a:extLst>
                      <a:ext uri="{FF2B5EF4-FFF2-40B4-BE49-F238E27FC236}">
                        <a16:creationId xmlns:a16="http://schemas.microsoft.com/office/drawing/2014/main" id="{69AB4C66-D986-F57E-E3FF-841355776D09}"/>
                      </a:ext>
                    </a:extLst>
                  </p:cNvPr>
                  <p:cNvSpPr/>
                  <p:nvPr/>
                </p:nvSpPr>
                <p:spPr>
                  <a:xfrm>
                    <a:off x="5741979" y="345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51" name="Hexagon 650">
                    <a:extLst>
                      <a:ext uri="{FF2B5EF4-FFF2-40B4-BE49-F238E27FC236}">
                        <a16:creationId xmlns:a16="http://schemas.microsoft.com/office/drawing/2014/main" id="{BA547DB9-9EC2-DB2E-C9F9-1BCFC10ECF95}"/>
                      </a:ext>
                    </a:extLst>
                  </p:cNvPr>
                  <p:cNvSpPr/>
                  <p:nvPr/>
                </p:nvSpPr>
                <p:spPr>
                  <a:xfrm>
                    <a:off x="5741979" y="358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52" name="Hexagon 651">
                    <a:extLst>
                      <a:ext uri="{FF2B5EF4-FFF2-40B4-BE49-F238E27FC236}">
                        <a16:creationId xmlns:a16="http://schemas.microsoft.com/office/drawing/2014/main" id="{E197E04F-E550-3283-E196-54DE4613ADF5}"/>
                      </a:ext>
                    </a:extLst>
                  </p:cNvPr>
                  <p:cNvSpPr/>
                  <p:nvPr/>
                </p:nvSpPr>
                <p:spPr>
                  <a:xfrm>
                    <a:off x="5854229" y="2388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53" name="Hexagon 652">
                    <a:extLst>
                      <a:ext uri="{FF2B5EF4-FFF2-40B4-BE49-F238E27FC236}">
                        <a16:creationId xmlns:a16="http://schemas.microsoft.com/office/drawing/2014/main" id="{587D97B5-E67A-EA0F-B378-0A933CAF4088}"/>
                      </a:ext>
                    </a:extLst>
                  </p:cNvPr>
                  <p:cNvSpPr/>
                  <p:nvPr/>
                </p:nvSpPr>
                <p:spPr>
                  <a:xfrm>
                    <a:off x="5854229" y="2514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54" name="Hexagon 653">
                    <a:extLst>
                      <a:ext uri="{FF2B5EF4-FFF2-40B4-BE49-F238E27FC236}">
                        <a16:creationId xmlns:a16="http://schemas.microsoft.com/office/drawing/2014/main" id="{90F48131-3808-9E9F-20A5-FC4EF46A2EE5}"/>
                      </a:ext>
                    </a:extLst>
                  </p:cNvPr>
                  <p:cNvSpPr/>
                  <p:nvPr/>
                </p:nvSpPr>
                <p:spPr>
                  <a:xfrm>
                    <a:off x="5854229" y="2640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55" name="Hexagon 654">
                    <a:extLst>
                      <a:ext uri="{FF2B5EF4-FFF2-40B4-BE49-F238E27FC236}">
                        <a16:creationId xmlns:a16="http://schemas.microsoft.com/office/drawing/2014/main" id="{36422AF1-71E0-4660-BAA7-A7B0FD43C04E}"/>
                      </a:ext>
                    </a:extLst>
                  </p:cNvPr>
                  <p:cNvSpPr/>
                  <p:nvPr/>
                </p:nvSpPr>
                <p:spPr>
                  <a:xfrm>
                    <a:off x="5854229" y="2766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56" name="Hexagon 655">
                    <a:extLst>
                      <a:ext uri="{FF2B5EF4-FFF2-40B4-BE49-F238E27FC236}">
                        <a16:creationId xmlns:a16="http://schemas.microsoft.com/office/drawing/2014/main" id="{E921C8F1-F7A6-2138-CFC8-45EB40495A41}"/>
                      </a:ext>
                    </a:extLst>
                  </p:cNvPr>
                  <p:cNvSpPr/>
                  <p:nvPr/>
                </p:nvSpPr>
                <p:spPr>
                  <a:xfrm>
                    <a:off x="5854229" y="2892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57" name="Hexagon 656">
                    <a:extLst>
                      <a:ext uri="{FF2B5EF4-FFF2-40B4-BE49-F238E27FC236}">
                        <a16:creationId xmlns:a16="http://schemas.microsoft.com/office/drawing/2014/main" id="{2C912B54-1846-BA0A-83A9-6E7171142BF5}"/>
                      </a:ext>
                    </a:extLst>
                  </p:cNvPr>
                  <p:cNvSpPr/>
                  <p:nvPr/>
                </p:nvSpPr>
                <p:spPr>
                  <a:xfrm>
                    <a:off x="5854229" y="3018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58" name="Hexagon 657">
                    <a:extLst>
                      <a:ext uri="{FF2B5EF4-FFF2-40B4-BE49-F238E27FC236}">
                        <a16:creationId xmlns:a16="http://schemas.microsoft.com/office/drawing/2014/main" id="{F1D7C303-A358-3119-44A4-ED02BFF48AFB}"/>
                      </a:ext>
                    </a:extLst>
                  </p:cNvPr>
                  <p:cNvSpPr/>
                  <p:nvPr/>
                </p:nvSpPr>
                <p:spPr>
                  <a:xfrm>
                    <a:off x="5854229" y="3144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59" name="Hexagon 658">
                    <a:extLst>
                      <a:ext uri="{FF2B5EF4-FFF2-40B4-BE49-F238E27FC236}">
                        <a16:creationId xmlns:a16="http://schemas.microsoft.com/office/drawing/2014/main" id="{567B9137-A09E-528D-52E8-E342110CAE62}"/>
                      </a:ext>
                    </a:extLst>
                  </p:cNvPr>
                  <p:cNvSpPr/>
                  <p:nvPr/>
                </p:nvSpPr>
                <p:spPr>
                  <a:xfrm>
                    <a:off x="5854229" y="3270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60" name="Hexagon 659">
                    <a:extLst>
                      <a:ext uri="{FF2B5EF4-FFF2-40B4-BE49-F238E27FC236}">
                        <a16:creationId xmlns:a16="http://schemas.microsoft.com/office/drawing/2014/main" id="{52B983CF-97F1-F978-2ED9-AFC0F7E0DB96}"/>
                      </a:ext>
                    </a:extLst>
                  </p:cNvPr>
                  <p:cNvSpPr/>
                  <p:nvPr/>
                </p:nvSpPr>
                <p:spPr>
                  <a:xfrm>
                    <a:off x="5854229" y="3396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61" name="Hexagon 660">
                    <a:extLst>
                      <a:ext uri="{FF2B5EF4-FFF2-40B4-BE49-F238E27FC236}">
                        <a16:creationId xmlns:a16="http://schemas.microsoft.com/office/drawing/2014/main" id="{3C1BFBDA-6EC4-FD6D-602A-F19C794CC83B}"/>
                      </a:ext>
                    </a:extLst>
                  </p:cNvPr>
                  <p:cNvSpPr/>
                  <p:nvPr/>
                </p:nvSpPr>
                <p:spPr>
                  <a:xfrm>
                    <a:off x="5854229" y="3648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62" name="Hexagon 661">
                    <a:extLst>
                      <a:ext uri="{FF2B5EF4-FFF2-40B4-BE49-F238E27FC236}">
                        <a16:creationId xmlns:a16="http://schemas.microsoft.com/office/drawing/2014/main" id="{3BBFED56-FC0A-10B0-B220-EB13CD3135CE}"/>
                      </a:ext>
                    </a:extLst>
                  </p:cNvPr>
                  <p:cNvSpPr/>
                  <p:nvPr/>
                </p:nvSpPr>
                <p:spPr>
                  <a:xfrm>
                    <a:off x="5854229" y="3522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63" name="Hexagon 662">
                    <a:extLst>
                      <a:ext uri="{FF2B5EF4-FFF2-40B4-BE49-F238E27FC236}">
                        <a16:creationId xmlns:a16="http://schemas.microsoft.com/office/drawing/2014/main" id="{2C8297E3-5E72-BCE8-BBC2-3D917B96563A}"/>
                      </a:ext>
                    </a:extLst>
                  </p:cNvPr>
                  <p:cNvSpPr/>
                  <p:nvPr/>
                </p:nvSpPr>
                <p:spPr>
                  <a:xfrm>
                    <a:off x="5966479" y="245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64" name="Hexagon 663">
                    <a:extLst>
                      <a:ext uri="{FF2B5EF4-FFF2-40B4-BE49-F238E27FC236}">
                        <a16:creationId xmlns:a16="http://schemas.microsoft.com/office/drawing/2014/main" id="{13EC0641-7037-876B-4B26-5B5D640FC6F9}"/>
                      </a:ext>
                    </a:extLst>
                  </p:cNvPr>
                  <p:cNvSpPr/>
                  <p:nvPr/>
                </p:nvSpPr>
                <p:spPr>
                  <a:xfrm>
                    <a:off x="5966479" y="257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65" name="Hexagon 664">
                    <a:extLst>
                      <a:ext uri="{FF2B5EF4-FFF2-40B4-BE49-F238E27FC236}">
                        <a16:creationId xmlns:a16="http://schemas.microsoft.com/office/drawing/2014/main" id="{4A25C66C-C8AB-7326-E56D-0AB4D9F1BD61}"/>
                      </a:ext>
                    </a:extLst>
                  </p:cNvPr>
                  <p:cNvSpPr/>
                  <p:nvPr/>
                </p:nvSpPr>
                <p:spPr>
                  <a:xfrm>
                    <a:off x="5966479" y="270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66" name="Hexagon 665">
                    <a:extLst>
                      <a:ext uri="{FF2B5EF4-FFF2-40B4-BE49-F238E27FC236}">
                        <a16:creationId xmlns:a16="http://schemas.microsoft.com/office/drawing/2014/main" id="{3C0DF1AF-9502-96E4-0EFE-1F1928EB0FCD}"/>
                      </a:ext>
                    </a:extLst>
                  </p:cNvPr>
                  <p:cNvSpPr/>
                  <p:nvPr/>
                </p:nvSpPr>
                <p:spPr>
                  <a:xfrm>
                    <a:off x="5966479" y="282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67" name="Hexagon 666">
                    <a:extLst>
                      <a:ext uri="{FF2B5EF4-FFF2-40B4-BE49-F238E27FC236}">
                        <a16:creationId xmlns:a16="http://schemas.microsoft.com/office/drawing/2014/main" id="{EC16D4F1-669A-2E6D-8758-6AF783DF44A8}"/>
                      </a:ext>
                    </a:extLst>
                  </p:cNvPr>
                  <p:cNvSpPr/>
                  <p:nvPr/>
                </p:nvSpPr>
                <p:spPr>
                  <a:xfrm>
                    <a:off x="5966479" y="295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68" name="Hexagon 667">
                    <a:extLst>
                      <a:ext uri="{FF2B5EF4-FFF2-40B4-BE49-F238E27FC236}">
                        <a16:creationId xmlns:a16="http://schemas.microsoft.com/office/drawing/2014/main" id="{9CF60AE4-1D49-6BFA-C39A-9CD1AF146BF3}"/>
                      </a:ext>
                    </a:extLst>
                  </p:cNvPr>
                  <p:cNvSpPr/>
                  <p:nvPr/>
                </p:nvSpPr>
                <p:spPr>
                  <a:xfrm>
                    <a:off x="5966479" y="308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69" name="Hexagon 668">
                    <a:extLst>
                      <a:ext uri="{FF2B5EF4-FFF2-40B4-BE49-F238E27FC236}">
                        <a16:creationId xmlns:a16="http://schemas.microsoft.com/office/drawing/2014/main" id="{77162056-75FA-B903-61B1-50273C99E2C0}"/>
                      </a:ext>
                    </a:extLst>
                  </p:cNvPr>
                  <p:cNvSpPr/>
                  <p:nvPr/>
                </p:nvSpPr>
                <p:spPr>
                  <a:xfrm>
                    <a:off x="5966479" y="232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70" name="Hexagon 669">
                    <a:extLst>
                      <a:ext uri="{FF2B5EF4-FFF2-40B4-BE49-F238E27FC236}">
                        <a16:creationId xmlns:a16="http://schemas.microsoft.com/office/drawing/2014/main" id="{E3C4B291-B1F0-35AB-BD93-565BD07E0283}"/>
                      </a:ext>
                    </a:extLst>
                  </p:cNvPr>
                  <p:cNvSpPr/>
                  <p:nvPr/>
                </p:nvSpPr>
                <p:spPr>
                  <a:xfrm>
                    <a:off x="5966479" y="320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71" name="Hexagon 670">
                    <a:extLst>
                      <a:ext uri="{FF2B5EF4-FFF2-40B4-BE49-F238E27FC236}">
                        <a16:creationId xmlns:a16="http://schemas.microsoft.com/office/drawing/2014/main" id="{99EA671E-C0CB-4D29-1D50-6A910551A2C0}"/>
                      </a:ext>
                    </a:extLst>
                  </p:cNvPr>
                  <p:cNvSpPr/>
                  <p:nvPr/>
                </p:nvSpPr>
                <p:spPr>
                  <a:xfrm>
                    <a:off x="5966479" y="333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72" name="Hexagon 671">
                    <a:extLst>
                      <a:ext uri="{FF2B5EF4-FFF2-40B4-BE49-F238E27FC236}">
                        <a16:creationId xmlns:a16="http://schemas.microsoft.com/office/drawing/2014/main" id="{E94B8AD9-88BD-497A-7BFC-D511406553F3}"/>
                      </a:ext>
                    </a:extLst>
                  </p:cNvPr>
                  <p:cNvSpPr/>
                  <p:nvPr/>
                </p:nvSpPr>
                <p:spPr>
                  <a:xfrm>
                    <a:off x="5966479" y="345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73" name="Hexagon 672">
                    <a:extLst>
                      <a:ext uri="{FF2B5EF4-FFF2-40B4-BE49-F238E27FC236}">
                        <a16:creationId xmlns:a16="http://schemas.microsoft.com/office/drawing/2014/main" id="{B3110491-9818-0638-FBCC-9DECC78575A5}"/>
                      </a:ext>
                    </a:extLst>
                  </p:cNvPr>
                  <p:cNvSpPr/>
                  <p:nvPr/>
                </p:nvSpPr>
                <p:spPr>
                  <a:xfrm>
                    <a:off x="5966479" y="371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74" name="Hexagon 673">
                    <a:extLst>
                      <a:ext uri="{FF2B5EF4-FFF2-40B4-BE49-F238E27FC236}">
                        <a16:creationId xmlns:a16="http://schemas.microsoft.com/office/drawing/2014/main" id="{682E4667-3279-ABB2-0DAD-C8B2EB3F13DB}"/>
                      </a:ext>
                    </a:extLst>
                  </p:cNvPr>
                  <p:cNvSpPr/>
                  <p:nvPr/>
                </p:nvSpPr>
                <p:spPr>
                  <a:xfrm>
                    <a:off x="5966479" y="358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75" name="Hexagon 674">
                    <a:extLst>
                      <a:ext uri="{FF2B5EF4-FFF2-40B4-BE49-F238E27FC236}">
                        <a16:creationId xmlns:a16="http://schemas.microsoft.com/office/drawing/2014/main" id="{4FF2DDAD-8D53-C13B-0CC9-5510C0153466}"/>
                      </a:ext>
                    </a:extLst>
                  </p:cNvPr>
                  <p:cNvSpPr/>
                  <p:nvPr/>
                </p:nvSpPr>
                <p:spPr>
                  <a:xfrm>
                    <a:off x="6078729" y="2388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76" name="Hexagon 675">
                    <a:extLst>
                      <a:ext uri="{FF2B5EF4-FFF2-40B4-BE49-F238E27FC236}">
                        <a16:creationId xmlns:a16="http://schemas.microsoft.com/office/drawing/2014/main" id="{319DFBD1-F962-316C-51B9-A2DC46CBD8BB}"/>
                      </a:ext>
                    </a:extLst>
                  </p:cNvPr>
                  <p:cNvSpPr/>
                  <p:nvPr/>
                </p:nvSpPr>
                <p:spPr>
                  <a:xfrm>
                    <a:off x="6078729" y="2514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77" name="Hexagon 676">
                    <a:extLst>
                      <a:ext uri="{FF2B5EF4-FFF2-40B4-BE49-F238E27FC236}">
                        <a16:creationId xmlns:a16="http://schemas.microsoft.com/office/drawing/2014/main" id="{AAE209BE-4F75-B317-1102-2774BC077D4F}"/>
                      </a:ext>
                    </a:extLst>
                  </p:cNvPr>
                  <p:cNvSpPr/>
                  <p:nvPr/>
                </p:nvSpPr>
                <p:spPr>
                  <a:xfrm>
                    <a:off x="6078729" y="2640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78" name="Hexagon 677">
                    <a:extLst>
                      <a:ext uri="{FF2B5EF4-FFF2-40B4-BE49-F238E27FC236}">
                        <a16:creationId xmlns:a16="http://schemas.microsoft.com/office/drawing/2014/main" id="{A62AF35C-1C3B-BA80-9CAC-F52EEDB88963}"/>
                      </a:ext>
                    </a:extLst>
                  </p:cNvPr>
                  <p:cNvSpPr/>
                  <p:nvPr/>
                </p:nvSpPr>
                <p:spPr>
                  <a:xfrm>
                    <a:off x="6078729" y="2766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79" name="Hexagon 678">
                    <a:extLst>
                      <a:ext uri="{FF2B5EF4-FFF2-40B4-BE49-F238E27FC236}">
                        <a16:creationId xmlns:a16="http://schemas.microsoft.com/office/drawing/2014/main" id="{62E44404-C02C-12F3-3E51-D813FC4D4A50}"/>
                      </a:ext>
                    </a:extLst>
                  </p:cNvPr>
                  <p:cNvSpPr/>
                  <p:nvPr/>
                </p:nvSpPr>
                <p:spPr>
                  <a:xfrm>
                    <a:off x="6078729" y="2892287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80" name="Hexagon 679">
                    <a:extLst>
                      <a:ext uri="{FF2B5EF4-FFF2-40B4-BE49-F238E27FC236}">
                        <a16:creationId xmlns:a16="http://schemas.microsoft.com/office/drawing/2014/main" id="{A9D96D27-8A47-A7E7-FA48-F1F1B857A7BE}"/>
                      </a:ext>
                    </a:extLst>
                  </p:cNvPr>
                  <p:cNvSpPr/>
                  <p:nvPr/>
                </p:nvSpPr>
                <p:spPr>
                  <a:xfrm>
                    <a:off x="6078729" y="3018287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81" name="Hexagon 680">
                    <a:extLst>
                      <a:ext uri="{FF2B5EF4-FFF2-40B4-BE49-F238E27FC236}">
                        <a16:creationId xmlns:a16="http://schemas.microsoft.com/office/drawing/2014/main" id="{EF0FFCBA-D726-50B1-EB25-7BDCFDEFBFE6}"/>
                      </a:ext>
                    </a:extLst>
                  </p:cNvPr>
                  <p:cNvSpPr/>
                  <p:nvPr/>
                </p:nvSpPr>
                <p:spPr>
                  <a:xfrm>
                    <a:off x="6078729" y="2262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82" name="Hexagon 681">
                    <a:extLst>
                      <a:ext uri="{FF2B5EF4-FFF2-40B4-BE49-F238E27FC236}">
                        <a16:creationId xmlns:a16="http://schemas.microsoft.com/office/drawing/2014/main" id="{CA005F05-F2C9-792C-A1D2-E3BCA84CD0ED}"/>
                      </a:ext>
                    </a:extLst>
                  </p:cNvPr>
                  <p:cNvSpPr/>
                  <p:nvPr/>
                </p:nvSpPr>
                <p:spPr>
                  <a:xfrm>
                    <a:off x="6078729" y="3144287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83" name="Hexagon 682">
                    <a:extLst>
                      <a:ext uri="{FF2B5EF4-FFF2-40B4-BE49-F238E27FC236}">
                        <a16:creationId xmlns:a16="http://schemas.microsoft.com/office/drawing/2014/main" id="{D4905499-90D7-5E18-E722-A6603B6EE127}"/>
                      </a:ext>
                    </a:extLst>
                  </p:cNvPr>
                  <p:cNvSpPr/>
                  <p:nvPr/>
                </p:nvSpPr>
                <p:spPr>
                  <a:xfrm>
                    <a:off x="6078729" y="3270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84" name="Hexagon 683">
                    <a:extLst>
                      <a:ext uri="{FF2B5EF4-FFF2-40B4-BE49-F238E27FC236}">
                        <a16:creationId xmlns:a16="http://schemas.microsoft.com/office/drawing/2014/main" id="{09337D7A-484B-09D2-A1ED-9F9030FC4FCB}"/>
                      </a:ext>
                    </a:extLst>
                  </p:cNvPr>
                  <p:cNvSpPr/>
                  <p:nvPr/>
                </p:nvSpPr>
                <p:spPr>
                  <a:xfrm>
                    <a:off x="6078729" y="3396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85" name="Hexagon 684">
                    <a:extLst>
                      <a:ext uri="{FF2B5EF4-FFF2-40B4-BE49-F238E27FC236}">
                        <a16:creationId xmlns:a16="http://schemas.microsoft.com/office/drawing/2014/main" id="{DC83921D-6317-F684-B1B6-6F5C454E86D2}"/>
                      </a:ext>
                    </a:extLst>
                  </p:cNvPr>
                  <p:cNvSpPr/>
                  <p:nvPr/>
                </p:nvSpPr>
                <p:spPr>
                  <a:xfrm>
                    <a:off x="6078729" y="3648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86" name="Hexagon 685">
                    <a:extLst>
                      <a:ext uri="{FF2B5EF4-FFF2-40B4-BE49-F238E27FC236}">
                        <a16:creationId xmlns:a16="http://schemas.microsoft.com/office/drawing/2014/main" id="{AE7BE725-BA94-DCBE-C02C-9137317E98BA}"/>
                      </a:ext>
                    </a:extLst>
                  </p:cNvPr>
                  <p:cNvSpPr/>
                  <p:nvPr/>
                </p:nvSpPr>
                <p:spPr>
                  <a:xfrm>
                    <a:off x="6078729" y="3774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87" name="Hexagon 686">
                    <a:extLst>
                      <a:ext uri="{FF2B5EF4-FFF2-40B4-BE49-F238E27FC236}">
                        <a16:creationId xmlns:a16="http://schemas.microsoft.com/office/drawing/2014/main" id="{105DAA91-CCD6-2BDE-2845-881934C56857}"/>
                      </a:ext>
                    </a:extLst>
                  </p:cNvPr>
                  <p:cNvSpPr/>
                  <p:nvPr/>
                </p:nvSpPr>
                <p:spPr>
                  <a:xfrm>
                    <a:off x="6078729" y="3522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88" name="Hexagon 687">
                    <a:extLst>
                      <a:ext uri="{FF2B5EF4-FFF2-40B4-BE49-F238E27FC236}">
                        <a16:creationId xmlns:a16="http://schemas.microsoft.com/office/drawing/2014/main" id="{203F89F0-568D-F914-0D15-3574C27F1DB2}"/>
                      </a:ext>
                    </a:extLst>
                  </p:cNvPr>
                  <p:cNvSpPr/>
                  <p:nvPr/>
                </p:nvSpPr>
                <p:spPr>
                  <a:xfrm>
                    <a:off x="6190979" y="2199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89" name="Hexagon 688">
                    <a:extLst>
                      <a:ext uri="{FF2B5EF4-FFF2-40B4-BE49-F238E27FC236}">
                        <a16:creationId xmlns:a16="http://schemas.microsoft.com/office/drawing/2014/main" id="{B91D7B67-1AAB-4175-573F-09E122AB1598}"/>
                      </a:ext>
                    </a:extLst>
                  </p:cNvPr>
                  <p:cNvSpPr/>
                  <p:nvPr/>
                </p:nvSpPr>
                <p:spPr>
                  <a:xfrm>
                    <a:off x="6190979" y="245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90" name="Hexagon 689">
                    <a:extLst>
                      <a:ext uri="{FF2B5EF4-FFF2-40B4-BE49-F238E27FC236}">
                        <a16:creationId xmlns:a16="http://schemas.microsoft.com/office/drawing/2014/main" id="{E0AE3359-0098-C616-A3BD-94FA6D5BF835}"/>
                      </a:ext>
                    </a:extLst>
                  </p:cNvPr>
                  <p:cNvSpPr/>
                  <p:nvPr/>
                </p:nvSpPr>
                <p:spPr>
                  <a:xfrm>
                    <a:off x="6190979" y="257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91" name="Hexagon 690">
                    <a:extLst>
                      <a:ext uri="{FF2B5EF4-FFF2-40B4-BE49-F238E27FC236}">
                        <a16:creationId xmlns:a16="http://schemas.microsoft.com/office/drawing/2014/main" id="{96D5215E-6553-1090-01BF-6A7E32D20528}"/>
                      </a:ext>
                    </a:extLst>
                  </p:cNvPr>
                  <p:cNvSpPr/>
                  <p:nvPr/>
                </p:nvSpPr>
                <p:spPr>
                  <a:xfrm>
                    <a:off x="6190979" y="270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92" name="Hexagon 691">
                    <a:extLst>
                      <a:ext uri="{FF2B5EF4-FFF2-40B4-BE49-F238E27FC236}">
                        <a16:creationId xmlns:a16="http://schemas.microsoft.com/office/drawing/2014/main" id="{DC579B90-CE36-E15D-42A0-946BCD4F3DAD}"/>
                      </a:ext>
                    </a:extLst>
                  </p:cNvPr>
                  <p:cNvSpPr/>
                  <p:nvPr/>
                </p:nvSpPr>
                <p:spPr>
                  <a:xfrm>
                    <a:off x="6190979" y="2829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93" name="Hexagon 692">
                    <a:extLst>
                      <a:ext uri="{FF2B5EF4-FFF2-40B4-BE49-F238E27FC236}">
                        <a16:creationId xmlns:a16="http://schemas.microsoft.com/office/drawing/2014/main" id="{8D56EC15-2C07-FEDD-5130-C655052F125B}"/>
                      </a:ext>
                    </a:extLst>
                  </p:cNvPr>
                  <p:cNvSpPr/>
                  <p:nvPr/>
                </p:nvSpPr>
                <p:spPr>
                  <a:xfrm>
                    <a:off x="6190979" y="2955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94" name="Hexagon 693">
                    <a:extLst>
                      <a:ext uri="{FF2B5EF4-FFF2-40B4-BE49-F238E27FC236}">
                        <a16:creationId xmlns:a16="http://schemas.microsoft.com/office/drawing/2014/main" id="{E69B5303-A61B-8537-894D-AB2A89799A1C}"/>
                      </a:ext>
                    </a:extLst>
                  </p:cNvPr>
                  <p:cNvSpPr/>
                  <p:nvPr/>
                </p:nvSpPr>
                <p:spPr>
                  <a:xfrm>
                    <a:off x="6190979" y="3081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95" name="Hexagon 694">
                    <a:extLst>
                      <a:ext uri="{FF2B5EF4-FFF2-40B4-BE49-F238E27FC236}">
                        <a16:creationId xmlns:a16="http://schemas.microsoft.com/office/drawing/2014/main" id="{B8FD654E-1195-7701-5790-FC3A11BDA378}"/>
                      </a:ext>
                    </a:extLst>
                  </p:cNvPr>
                  <p:cNvSpPr/>
                  <p:nvPr/>
                </p:nvSpPr>
                <p:spPr>
                  <a:xfrm>
                    <a:off x="6190979" y="232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96" name="Hexagon 695">
                    <a:extLst>
                      <a:ext uri="{FF2B5EF4-FFF2-40B4-BE49-F238E27FC236}">
                        <a16:creationId xmlns:a16="http://schemas.microsoft.com/office/drawing/2014/main" id="{1F62EAC9-7A97-3F3C-2844-E60A4F0259A0}"/>
                      </a:ext>
                    </a:extLst>
                  </p:cNvPr>
                  <p:cNvSpPr/>
                  <p:nvPr/>
                </p:nvSpPr>
                <p:spPr>
                  <a:xfrm>
                    <a:off x="6190979" y="3207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97" name="Hexagon 696">
                    <a:extLst>
                      <a:ext uri="{FF2B5EF4-FFF2-40B4-BE49-F238E27FC236}">
                        <a16:creationId xmlns:a16="http://schemas.microsoft.com/office/drawing/2014/main" id="{FD575171-8560-67C4-BE80-23ABC6F299FF}"/>
                      </a:ext>
                    </a:extLst>
                  </p:cNvPr>
                  <p:cNvSpPr/>
                  <p:nvPr/>
                </p:nvSpPr>
                <p:spPr>
                  <a:xfrm>
                    <a:off x="6190979" y="333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98" name="Hexagon 697">
                    <a:extLst>
                      <a:ext uri="{FF2B5EF4-FFF2-40B4-BE49-F238E27FC236}">
                        <a16:creationId xmlns:a16="http://schemas.microsoft.com/office/drawing/2014/main" id="{EF4B4E48-8F6C-69F9-AB2A-03A5A26B0F95}"/>
                      </a:ext>
                    </a:extLst>
                  </p:cNvPr>
                  <p:cNvSpPr/>
                  <p:nvPr/>
                </p:nvSpPr>
                <p:spPr>
                  <a:xfrm>
                    <a:off x="6190979" y="345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99" name="Hexagon 698">
                    <a:extLst>
                      <a:ext uri="{FF2B5EF4-FFF2-40B4-BE49-F238E27FC236}">
                        <a16:creationId xmlns:a16="http://schemas.microsoft.com/office/drawing/2014/main" id="{1B1F8360-B832-5F56-EF9D-CFC000A311FF}"/>
                      </a:ext>
                    </a:extLst>
                  </p:cNvPr>
                  <p:cNvSpPr/>
                  <p:nvPr/>
                </p:nvSpPr>
                <p:spPr>
                  <a:xfrm>
                    <a:off x="6190979" y="371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00" name="Hexagon 699">
                    <a:extLst>
                      <a:ext uri="{FF2B5EF4-FFF2-40B4-BE49-F238E27FC236}">
                        <a16:creationId xmlns:a16="http://schemas.microsoft.com/office/drawing/2014/main" id="{3D9B8D6E-598A-AB9D-6001-0F3747887020}"/>
                      </a:ext>
                    </a:extLst>
                  </p:cNvPr>
                  <p:cNvSpPr/>
                  <p:nvPr/>
                </p:nvSpPr>
                <p:spPr>
                  <a:xfrm>
                    <a:off x="6190979" y="3837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01" name="Hexagon 700">
                    <a:extLst>
                      <a:ext uri="{FF2B5EF4-FFF2-40B4-BE49-F238E27FC236}">
                        <a16:creationId xmlns:a16="http://schemas.microsoft.com/office/drawing/2014/main" id="{F1E413D2-8374-6621-5163-274B26502D55}"/>
                      </a:ext>
                    </a:extLst>
                  </p:cNvPr>
                  <p:cNvSpPr/>
                  <p:nvPr/>
                </p:nvSpPr>
                <p:spPr>
                  <a:xfrm>
                    <a:off x="6190979" y="358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02" name="Hexagon 701">
                    <a:extLst>
                      <a:ext uri="{FF2B5EF4-FFF2-40B4-BE49-F238E27FC236}">
                        <a16:creationId xmlns:a16="http://schemas.microsoft.com/office/drawing/2014/main" id="{F9D1496F-3AA8-9B15-FDB3-0112E991189B}"/>
                      </a:ext>
                    </a:extLst>
                  </p:cNvPr>
                  <p:cNvSpPr/>
                  <p:nvPr/>
                </p:nvSpPr>
                <p:spPr>
                  <a:xfrm>
                    <a:off x="6303229" y="2136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03" name="Hexagon 702">
                    <a:extLst>
                      <a:ext uri="{FF2B5EF4-FFF2-40B4-BE49-F238E27FC236}">
                        <a16:creationId xmlns:a16="http://schemas.microsoft.com/office/drawing/2014/main" id="{755E0769-B323-75FF-9A98-ED51FDFFC887}"/>
                      </a:ext>
                    </a:extLst>
                  </p:cNvPr>
                  <p:cNvSpPr/>
                  <p:nvPr/>
                </p:nvSpPr>
                <p:spPr>
                  <a:xfrm>
                    <a:off x="6303229" y="2388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04" name="Hexagon 703">
                    <a:extLst>
                      <a:ext uri="{FF2B5EF4-FFF2-40B4-BE49-F238E27FC236}">
                        <a16:creationId xmlns:a16="http://schemas.microsoft.com/office/drawing/2014/main" id="{069411BB-6047-64FA-95B8-901EFF25C2BD}"/>
                      </a:ext>
                    </a:extLst>
                  </p:cNvPr>
                  <p:cNvSpPr/>
                  <p:nvPr/>
                </p:nvSpPr>
                <p:spPr>
                  <a:xfrm>
                    <a:off x="6303229" y="2514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05" name="Hexagon 704">
                    <a:extLst>
                      <a:ext uri="{FF2B5EF4-FFF2-40B4-BE49-F238E27FC236}">
                        <a16:creationId xmlns:a16="http://schemas.microsoft.com/office/drawing/2014/main" id="{E02AA7F8-69D3-EB33-0BC8-1E38C5595A6B}"/>
                      </a:ext>
                    </a:extLst>
                  </p:cNvPr>
                  <p:cNvSpPr/>
                  <p:nvPr/>
                </p:nvSpPr>
                <p:spPr>
                  <a:xfrm>
                    <a:off x="6303229" y="2640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06" name="Hexagon 705">
                    <a:extLst>
                      <a:ext uri="{FF2B5EF4-FFF2-40B4-BE49-F238E27FC236}">
                        <a16:creationId xmlns:a16="http://schemas.microsoft.com/office/drawing/2014/main" id="{C98B6402-E7BD-ED9C-0605-DBE1FFAA48D2}"/>
                      </a:ext>
                    </a:extLst>
                  </p:cNvPr>
                  <p:cNvSpPr/>
                  <p:nvPr/>
                </p:nvSpPr>
                <p:spPr>
                  <a:xfrm>
                    <a:off x="6303229" y="2766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07" name="Hexagon 706">
                    <a:extLst>
                      <a:ext uri="{FF2B5EF4-FFF2-40B4-BE49-F238E27FC236}">
                        <a16:creationId xmlns:a16="http://schemas.microsoft.com/office/drawing/2014/main" id="{CCD83530-5FBA-F0F9-E2AF-91FE6D50CD3F}"/>
                      </a:ext>
                    </a:extLst>
                  </p:cNvPr>
                  <p:cNvSpPr/>
                  <p:nvPr/>
                </p:nvSpPr>
                <p:spPr>
                  <a:xfrm>
                    <a:off x="6303229" y="2892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08" name="Hexagon 707">
                    <a:extLst>
                      <a:ext uri="{FF2B5EF4-FFF2-40B4-BE49-F238E27FC236}">
                        <a16:creationId xmlns:a16="http://schemas.microsoft.com/office/drawing/2014/main" id="{2551DCEE-9037-3C76-2542-9A14B43AAA9C}"/>
                      </a:ext>
                    </a:extLst>
                  </p:cNvPr>
                  <p:cNvSpPr/>
                  <p:nvPr/>
                </p:nvSpPr>
                <p:spPr>
                  <a:xfrm>
                    <a:off x="6303229" y="3018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09" name="Hexagon 708">
                    <a:extLst>
                      <a:ext uri="{FF2B5EF4-FFF2-40B4-BE49-F238E27FC236}">
                        <a16:creationId xmlns:a16="http://schemas.microsoft.com/office/drawing/2014/main" id="{292593DA-A06C-FB5D-5134-19A9C166D850}"/>
                      </a:ext>
                    </a:extLst>
                  </p:cNvPr>
                  <p:cNvSpPr/>
                  <p:nvPr/>
                </p:nvSpPr>
                <p:spPr>
                  <a:xfrm>
                    <a:off x="6303229" y="2262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10" name="Hexagon 709">
                    <a:extLst>
                      <a:ext uri="{FF2B5EF4-FFF2-40B4-BE49-F238E27FC236}">
                        <a16:creationId xmlns:a16="http://schemas.microsoft.com/office/drawing/2014/main" id="{761D4736-245D-7283-8FA4-C4AC5F958852}"/>
                      </a:ext>
                    </a:extLst>
                  </p:cNvPr>
                  <p:cNvSpPr/>
                  <p:nvPr/>
                </p:nvSpPr>
                <p:spPr>
                  <a:xfrm>
                    <a:off x="6303229" y="3144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11" name="Hexagon 710">
                    <a:extLst>
                      <a:ext uri="{FF2B5EF4-FFF2-40B4-BE49-F238E27FC236}">
                        <a16:creationId xmlns:a16="http://schemas.microsoft.com/office/drawing/2014/main" id="{BFA1D04F-C16B-3253-86F7-FCC4A9CB811F}"/>
                      </a:ext>
                    </a:extLst>
                  </p:cNvPr>
                  <p:cNvSpPr/>
                  <p:nvPr/>
                </p:nvSpPr>
                <p:spPr>
                  <a:xfrm>
                    <a:off x="6303229" y="3270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12" name="Hexagon 711">
                    <a:extLst>
                      <a:ext uri="{FF2B5EF4-FFF2-40B4-BE49-F238E27FC236}">
                        <a16:creationId xmlns:a16="http://schemas.microsoft.com/office/drawing/2014/main" id="{CABBDF80-73BA-8AFF-A061-C8EF4B86FBF9}"/>
                      </a:ext>
                    </a:extLst>
                  </p:cNvPr>
                  <p:cNvSpPr/>
                  <p:nvPr/>
                </p:nvSpPr>
                <p:spPr>
                  <a:xfrm>
                    <a:off x="6303229" y="3396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13" name="Hexagon 712">
                    <a:extLst>
                      <a:ext uri="{FF2B5EF4-FFF2-40B4-BE49-F238E27FC236}">
                        <a16:creationId xmlns:a16="http://schemas.microsoft.com/office/drawing/2014/main" id="{B55BDCEC-1F6B-2CFC-2E17-9BB6C8139072}"/>
                      </a:ext>
                    </a:extLst>
                  </p:cNvPr>
                  <p:cNvSpPr/>
                  <p:nvPr/>
                </p:nvSpPr>
                <p:spPr>
                  <a:xfrm>
                    <a:off x="6303229" y="3648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14" name="Hexagon 713">
                    <a:extLst>
                      <a:ext uri="{FF2B5EF4-FFF2-40B4-BE49-F238E27FC236}">
                        <a16:creationId xmlns:a16="http://schemas.microsoft.com/office/drawing/2014/main" id="{9CE14437-520E-AB4E-72DD-9A83DA19586D}"/>
                      </a:ext>
                    </a:extLst>
                  </p:cNvPr>
                  <p:cNvSpPr/>
                  <p:nvPr/>
                </p:nvSpPr>
                <p:spPr>
                  <a:xfrm>
                    <a:off x="6303229" y="3774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15" name="Hexagon 714">
                    <a:extLst>
                      <a:ext uri="{FF2B5EF4-FFF2-40B4-BE49-F238E27FC236}">
                        <a16:creationId xmlns:a16="http://schemas.microsoft.com/office/drawing/2014/main" id="{76C9BB6A-9C9A-1D97-315E-766E6E4A77EC}"/>
                      </a:ext>
                    </a:extLst>
                  </p:cNvPr>
                  <p:cNvSpPr/>
                  <p:nvPr/>
                </p:nvSpPr>
                <p:spPr>
                  <a:xfrm>
                    <a:off x="6303229" y="3900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16" name="Hexagon 715">
                    <a:extLst>
                      <a:ext uri="{FF2B5EF4-FFF2-40B4-BE49-F238E27FC236}">
                        <a16:creationId xmlns:a16="http://schemas.microsoft.com/office/drawing/2014/main" id="{8733039E-6189-7327-8557-E76A71B0379C}"/>
                      </a:ext>
                    </a:extLst>
                  </p:cNvPr>
                  <p:cNvSpPr/>
                  <p:nvPr/>
                </p:nvSpPr>
                <p:spPr>
                  <a:xfrm>
                    <a:off x="6303229" y="3522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17" name="Hexagon 716">
                    <a:extLst>
                      <a:ext uri="{FF2B5EF4-FFF2-40B4-BE49-F238E27FC236}">
                        <a16:creationId xmlns:a16="http://schemas.microsoft.com/office/drawing/2014/main" id="{0691A927-830D-99C8-A8C5-B3B1F9967D33}"/>
                      </a:ext>
                    </a:extLst>
                  </p:cNvPr>
                  <p:cNvSpPr/>
                  <p:nvPr/>
                </p:nvSpPr>
                <p:spPr>
                  <a:xfrm>
                    <a:off x="6415479" y="2199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18" name="Hexagon 717">
                    <a:extLst>
                      <a:ext uri="{FF2B5EF4-FFF2-40B4-BE49-F238E27FC236}">
                        <a16:creationId xmlns:a16="http://schemas.microsoft.com/office/drawing/2014/main" id="{ECE7F90D-F4D9-83A0-FA39-A6AA3E3898EE}"/>
                      </a:ext>
                    </a:extLst>
                  </p:cNvPr>
                  <p:cNvSpPr/>
                  <p:nvPr/>
                </p:nvSpPr>
                <p:spPr>
                  <a:xfrm>
                    <a:off x="6415479" y="245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19" name="Hexagon 718">
                    <a:extLst>
                      <a:ext uri="{FF2B5EF4-FFF2-40B4-BE49-F238E27FC236}">
                        <a16:creationId xmlns:a16="http://schemas.microsoft.com/office/drawing/2014/main" id="{C63395F0-0F72-14FB-6FD5-4FA600895515}"/>
                      </a:ext>
                    </a:extLst>
                  </p:cNvPr>
                  <p:cNvSpPr/>
                  <p:nvPr/>
                </p:nvSpPr>
                <p:spPr>
                  <a:xfrm>
                    <a:off x="6415479" y="257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20" name="Hexagon 719">
                    <a:extLst>
                      <a:ext uri="{FF2B5EF4-FFF2-40B4-BE49-F238E27FC236}">
                        <a16:creationId xmlns:a16="http://schemas.microsoft.com/office/drawing/2014/main" id="{8113F078-986B-8395-BD53-2F1BEE4CE46A}"/>
                      </a:ext>
                    </a:extLst>
                  </p:cNvPr>
                  <p:cNvSpPr/>
                  <p:nvPr/>
                </p:nvSpPr>
                <p:spPr>
                  <a:xfrm>
                    <a:off x="6415479" y="270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21" name="Hexagon 720">
                    <a:extLst>
                      <a:ext uri="{FF2B5EF4-FFF2-40B4-BE49-F238E27FC236}">
                        <a16:creationId xmlns:a16="http://schemas.microsoft.com/office/drawing/2014/main" id="{033A9011-F438-0831-150E-2FD2F2F4F558}"/>
                      </a:ext>
                    </a:extLst>
                  </p:cNvPr>
                  <p:cNvSpPr/>
                  <p:nvPr/>
                </p:nvSpPr>
                <p:spPr>
                  <a:xfrm>
                    <a:off x="6415479" y="2829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22" name="Hexagon 721">
                    <a:extLst>
                      <a:ext uri="{FF2B5EF4-FFF2-40B4-BE49-F238E27FC236}">
                        <a16:creationId xmlns:a16="http://schemas.microsoft.com/office/drawing/2014/main" id="{70150194-51F2-3429-6D8C-4F38D24D1DE3}"/>
                      </a:ext>
                    </a:extLst>
                  </p:cNvPr>
                  <p:cNvSpPr/>
                  <p:nvPr/>
                </p:nvSpPr>
                <p:spPr>
                  <a:xfrm>
                    <a:off x="6415479" y="2955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23" name="Hexagon 722">
                    <a:extLst>
                      <a:ext uri="{FF2B5EF4-FFF2-40B4-BE49-F238E27FC236}">
                        <a16:creationId xmlns:a16="http://schemas.microsoft.com/office/drawing/2014/main" id="{B08270E6-FCDD-3BC0-0506-DD03AB6723C4}"/>
                      </a:ext>
                    </a:extLst>
                  </p:cNvPr>
                  <p:cNvSpPr/>
                  <p:nvPr/>
                </p:nvSpPr>
                <p:spPr>
                  <a:xfrm>
                    <a:off x="6415479" y="3081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24" name="Hexagon 723">
                    <a:extLst>
                      <a:ext uri="{FF2B5EF4-FFF2-40B4-BE49-F238E27FC236}">
                        <a16:creationId xmlns:a16="http://schemas.microsoft.com/office/drawing/2014/main" id="{0A50B529-A58A-6902-F26E-F7294F68551C}"/>
                      </a:ext>
                    </a:extLst>
                  </p:cNvPr>
                  <p:cNvSpPr/>
                  <p:nvPr/>
                </p:nvSpPr>
                <p:spPr>
                  <a:xfrm>
                    <a:off x="6415479" y="232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25" name="Hexagon 724">
                    <a:extLst>
                      <a:ext uri="{FF2B5EF4-FFF2-40B4-BE49-F238E27FC236}">
                        <a16:creationId xmlns:a16="http://schemas.microsoft.com/office/drawing/2014/main" id="{83FC42BD-9829-9C00-1FD8-CF8F2920AEFB}"/>
                      </a:ext>
                    </a:extLst>
                  </p:cNvPr>
                  <p:cNvSpPr/>
                  <p:nvPr/>
                </p:nvSpPr>
                <p:spPr>
                  <a:xfrm>
                    <a:off x="6415479" y="3207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26" name="Hexagon 725">
                    <a:extLst>
                      <a:ext uri="{FF2B5EF4-FFF2-40B4-BE49-F238E27FC236}">
                        <a16:creationId xmlns:a16="http://schemas.microsoft.com/office/drawing/2014/main" id="{D3CCC0BE-C6A6-2CBD-0721-753F18D87048}"/>
                      </a:ext>
                    </a:extLst>
                  </p:cNvPr>
                  <p:cNvSpPr/>
                  <p:nvPr/>
                </p:nvSpPr>
                <p:spPr>
                  <a:xfrm>
                    <a:off x="6415479" y="333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27" name="Hexagon 726">
                    <a:extLst>
                      <a:ext uri="{FF2B5EF4-FFF2-40B4-BE49-F238E27FC236}">
                        <a16:creationId xmlns:a16="http://schemas.microsoft.com/office/drawing/2014/main" id="{462DCE72-67D9-D014-95F5-E238AA46626D}"/>
                      </a:ext>
                    </a:extLst>
                  </p:cNvPr>
                  <p:cNvSpPr/>
                  <p:nvPr/>
                </p:nvSpPr>
                <p:spPr>
                  <a:xfrm>
                    <a:off x="6415479" y="345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28" name="Hexagon 727">
                    <a:extLst>
                      <a:ext uri="{FF2B5EF4-FFF2-40B4-BE49-F238E27FC236}">
                        <a16:creationId xmlns:a16="http://schemas.microsoft.com/office/drawing/2014/main" id="{2BD454CF-75BC-D14B-E289-8A4FE1C155D2}"/>
                      </a:ext>
                    </a:extLst>
                  </p:cNvPr>
                  <p:cNvSpPr/>
                  <p:nvPr/>
                </p:nvSpPr>
                <p:spPr>
                  <a:xfrm>
                    <a:off x="6415479" y="371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29" name="Hexagon 728">
                    <a:extLst>
                      <a:ext uri="{FF2B5EF4-FFF2-40B4-BE49-F238E27FC236}">
                        <a16:creationId xmlns:a16="http://schemas.microsoft.com/office/drawing/2014/main" id="{E0C99052-1910-EF7C-C7A1-52586B823FFC}"/>
                      </a:ext>
                    </a:extLst>
                  </p:cNvPr>
                  <p:cNvSpPr/>
                  <p:nvPr/>
                </p:nvSpPr>
                <p:spPr>
                  <a:xfrm>
                    <a:off x="6415479" y="3837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30" name="Hexagon 729">
                    <a:extLst>
                      <a:ext uri="{FF2B5EF4-FFF2-40B4-BE49-F238E27FC236}">
                        <a16:creationId xmlns:a16="http://schemas.microsoft.com/office/drawing/2014/main" id="{32BD3723-AC4D-1F20-AA40-E81988351911}"/>
                      </a:ext>
                    </a:extLst>
                  </p:cNvPr>
                  <p:cNvSpPr/>
                  <p:nvPr/>
                </p:nvSpPr>
                <p:spPr>
                  <a:xfrm>
                    <a:off x="6415479" y="358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31" name="Hexagon 730">
                    <a:extLst>
                      <a:ext uri="{FF2B5EF4-FFF2-40B4-BE49-F238E27FC236}">
                        <a16:creationId xmlns:a16="http://schemas.microsoft.com/office/drawing/2014/main" id="{9A142912-4A86-4D98-171D-68E716B9C18B}"/>
                      </a:ext>
                    </a:extLst>
                  </p:cNvPr>
                  <p:cNvSpPr/>
                  <p:nvPr/>
                </p:nvSpPr>
                <p:spPr>
                  <a:xfrm>
                    <a:off x="6527729" y="2388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32" name="Hexagon 731">
                    <a:extLst>
                      <a:ext uri="{FF2B5EF4-FFF2-40B4-BE49-F238E27FC236}">
                        <a16:creationId xmlns:a16="http://schemas.microsoft.com/office/drawing/2014/main" id="{88B8DFE0-7BB5-0D5D-51A7-3DA5E08146B6}"/>
                      </a:ext>
                    </a:extLst>
                  </p:cNvPr>
                  <p:cNvSpPr/>
                  <p:nvPr/>
                </p:nvSpPr>
                <p:spPr>
                  <a:xfrm>
                    <a:off x="6527729" y="2514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33" name="Hexagon 732">
                    <a:extLst>
                      <a:ext uri="{FF2B5EF4-FFF2-40B4-BE49-F238E27FC236}">
                        <a16:creationId xmlns:a16="http://schemas.microsoft.com/office/drawing/2014/main" id="{E83B397B-DA1F-6505-8226-F1F28BC7E43F}"/>
                      </a:ext>
                    </a:extLst>
                  </p:cNvPr>
                  <p:cNvSpPr/>
                  <p:nvPr/>
                </p:nvSpPr>
                <p:spPr>
                  <a:xfrm>
                    <a:off x="6527729" y="2640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34" name="Hexagon 733">
                    <a:extLst>
                      <a:ext uri="{FF2B5EF4-FFF2-40B4-BE49-F238E27FC236}">
                        <a16:creationId xmlns:a16="http://schemas.microsoft.com/office/drawing/2014/main" id="{14E32CC0-3F78-7A45-30BE-66F7CC794E6C}"/>
                      </a:ext>
                    </a:extLst>
                  </p:cNvPr>
                  <p:cNvSpPr/>
                  <p:nvPr/>
                </p:nvSpPr>
                <p:spPr>
                  <a:xfrm>
                    <a:off x="6527729" y="2766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35" name="Hexagon 734">
                    <a:extLst>
                      <a:ext uri="{FF2B5EF4-FFF2-40B4-BE49-F238E27FC236}">
                        <a16:creationId xmlns:a16="http://schemas.microsoft.com/office/drawing/2014/main" id="{A088A263-D4BE-A867-FA48-565A76A28C93}"/>
                      </a:ext>
                    </a:extLst>
                  </p:cNvPr>
                  <p:cNvSpPr/>
                  <p:nvPr/>
                </p:nvSpPr>
                <p:spPr>
                  <a:xfrm>
                    <a:off x="6527729" y="2892287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36" name="Hexagon 735">
                    <a:extLst>
                      <a:ext uri="{FF2B5EF4-FFF2-40B4-BE49-F238E27FC236}">
                        <a16:creationId xmlns:a16="http://schemas.microsoft.com/office/drawing/2014/main" id="{1372FFB9-0C82-9317-08BA-90E1F1A0B0DB}"/>
                      </a:ext>
                    </a:extLst>
                  </p:cNvPr>
                  <p:cNvSpPr/>
                  <p:nvPr/>
                </p:nvSpPr>
                <p:spPr>
                  <a:xfrm>
                    <a:off x="6527729" y="3018287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37" name="Hexagon 736">
                    <a:extLst>
                      <a:ext uri="{FF2B5EF4-FFF2-40B4-BE49-F238E27FC236}">
                        <a16:creationId xmlns:a16="http://schemas.microsoft.com/office/drawing/2014/main" id="{A1328AE1-59A0-5BC2-49DF-0EC82FA50DCF}"/>
                      </a:ext>
                    </a:extLst>
                  </p:cNvPr>
                  <p:cNvSpPr/>
                  <p:nvPr/>
                </p:nvSpPr>
                <p:spPr>
                  <a:xfrm>
                    <a:off x="6527729" y="2262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38" name="Hexagon 737">
                    <a:extLst>
                      <a:ext uri="{FF2B5EF4-FFF2-40B4-BE49-F238E27FC236}">
                        <a16:creationId xmlns:a16="http://schemas.microsoft.com/office/drawing/2014/main" id="{7DBE9B47-3503-4441-4B72-095040E650DD}"/>
                      </a:ext>
                    </a:extLst>
                  </p:cNvPr>
                  <p:cNvSpPr/>
                  <p:nvPr/>
                </p:nvSpPr>
                <p:spPr>
                  <a:xfrm>
                    <a:off x="6527729" y="3144287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39" name="Hexagon 738">
                    <a:extLst>
                      <a:ext uri="{FF2B5EF4-FFF2-40B4-BE49-F238E27FC236}">
                        <a16:creationId xmlns:a16="http://schemas.microsoft.com/office/drawing/2014/main" id="{EB205C1E-6516-A5F6-E337-29393948BC87}"/>
                      </a:ext>
                    </a:extLst>
                  </p:cNvPr>
                  <p:cNvSpPr/>
                  <p:nvPr/>
                </p:nvSpPr>
                <p:spPr>
                  <a:xfrm>
                    <a:off x="6527729" y="3270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40" name="Hexagon 739">
                    <a:extLst>
                      <a:ext uri="{FF2B5EF4-FFF2-40B4-BE49-F238E27FC236}">
                        <a16:creationId xmlns:a16="http://schemas.microsoft.com/office/drawing/2014/main" id="{95356BEA-7499-012F-4BA6-648FFD157853}"/>
                      </a:ext>
                    </a:extLst>
                  </p:cNvPr>
                  <p:cNvSpPr/>
                  <p:nvPr/>
                </p:nvSpPr>
                <p:spPr>
                  <a:xfrm>
                    <a:off x="6527729" y="3396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41" name="Hexagon 740">
                    <a:extLst>
                      <a:ext uri="{FF2B5EF4-FFF2-40B4-BE49-F238E27FC236}">
                        <a16:creationId xmlns:a16="http://schemas.microsoft.com/office/drawing/2014/main" id="{8D2EC5AB-48C8-DA23-EC92-7A827FFB45A4}"/>
                      </a:ext>
                    </a:extLst>
                  </p:cNvPr>
                  <p:cNvSpPr/>
                  <p:nvPr/>
                </p:nvSpPr>
                <p:spPr>
                  <a:xfrm>
                    <a:off x="6527729" y="3648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42" name="Hexagon 741">
                    <a:extLst>
                      <a:ext uri="{FF2B5EF4-FFF2-40B4-BE49-F238E27FC236}">
                        <a16:creationId xmlns:a16="http://schemas.microsoft.com/office/drawing/2014/main" id="{52DD6F7E-65FC-6156-8F35-6B508A4BD3E9}"/>
                      </a:ext>
                    </a:extLst>
                  </p:cNvPr>
                  <p:cNvSpPr/>
                  <p:nvPr/>
                </p:nvSpPr>
                <p:spPr>
                  <a:xfrm>
                    <a:off x="6527729" y="3774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43" name="Hexagon 742">
                    <a:extLst>
                      <a:ext uri="{FF2B5EF4-FFF2-40B4-BE49-F238E27FC236}">
                        <a16:creationId xmlns:a16="http://schemas.microsoft.com/office/drawing/2014/main" id="{E2DD47F5-73BF-D74F-CF39-0623893C8AE8}"/>
                      </a:ext>
                    </a:extLst>
                  </p:cNvPr>
                  <p:cNvSpPr/>
                  <p:nvPr/>
                </p:nvSpPr>
                <p:spPr>
                  <a:xfrm>
                    <a:off x="6527729" y="3522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44" name="Hexagon 743">
                    <a:extLst>
                      <a:ext uri="{FF2B5EF4-FFF2-40B4-BE49-F238E27FC236}">
                        <a16:creationId xmlns:a16="http://schemas.microsoft.com/office/drawing/2014/main" id="{0B433F72-E536-FD76-52B5-D41848549284}"/>
                      </a:ext>
                    </a:extLst>
                  </p:cNvPr>
                  <p:cNvSpPr/>
                  <p:nvPr/>
                </p:nvSpPr>
                <p:spPr>
                  <a:xfrm>
                    <a:off x="6639979" y="245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45" name="Hexagon 744">
                    <a:extLst>
                      <a:ext uri="{FF2B5EF4-FFF2-40B4-BE49-F238E27FC236}">
                        <a16:creationId xmlns:a16="http://schemas.microsoft.com/office/drawing/2014/main" id="{F0F2D4E9-1214-CB0B-A404-26279533A853}"/>
                      </a:ext>
                    </a:extLst>
                  </p:cNvPr>
                  <p:cNvSpPr/>
                  <p:nvPr/>
                </p:nvSpPr>
                <p:spPr>
                  <a:xfrm>
                    <a:off x="6639979" y="257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46" name="Hexagon 745">
                    <a:extLst>
                      <a:ext uri="{FF2B5EF4-FFF2-40B4-BE49-F238E27FC236}">
                        <a16:creationId xmlns:a16="http://schemas.microsoft.com/office/drawing/2014/main" id="{813FCB5D-038D-67D9-0BCF-328D2F7C3849}"/>
                      </a:ext>
                    </a:extLst>
                  </p:cNvPr>
                  <p:cNvSpPr/>
                  <p:nvPr/>
                </p:nvSpPr>
                <p:spPr>
                  <a:xfrm>
                    <a:off x="6639979" y="270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47" name="Hexagon 746">
                    <a:extLst>
                      <a:ext uri="{FF2B5EF4-FFF2-40B4-BE49-F238E27FC236}">
                        <a16:creationId xmlns:a16="http://schemas.microsoft.com/office/drawing/2014/main" id="{377AF593-099C-7F64-573F-2FAF02B01D12}"/>
                      </a:ext>
                    </a:extLst>
                  </p:cNvPr>
                  <p:cNvSpPr/>
                  <p:nvPr/>
                </p:nvSpPr>
                <p:spPr>
                  <a:xfrm>
                    <a:off x="6639979" y="282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48" name="Hexagon 747">
                    <a:extLst>
                      <a:ext uri="{FF2B5EF4-FFF2-40B4-BE49-F238E27FC236}">
                        <a16:creationId xmlns:a16="http://schemas.microsoft.com/office/drawing/2014/main" id="{75F3C64E-6B0B-A5D5-598B-29528E7FAB6F}"/>
                      </a:ext>
                    </a:extLst>
                  </p:cNvPr>
                  <p:cNvSpPr/>
                  <p:nvPr/>
                </p:nvSpPr>
                <p:spPr>
                  <a:xfrm>
                    <a:off x="6639979" y="295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49" name="Hexagon 748">
                    <a:extLst>
                      <a:ext uri="{FF2B5EF4-FFF2-40B4-BE49-F238E27FC236}">
                        <a16:creationId xmlns:a16="http://schemas.microsoft.com/office/drawing/2014/main" id="{586407F0-9FE7-C7D7-EC4F-35B88BE12819}"/>
                      </a:ext>
                    </a:extLst>
                  </p:cNvPr>
                  <p:cNvSpPr/>
                  <p:nvPr/>
                </p:nvSpPr>
                <p:spPr>
                  <a:xfrm>
                    <a:off x="6639979" y="308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50" name="Hexagon 749">
                    <a:extLst>
                      <a:ext uri="{FF2B5EF4-FFF2-40B4-BE49-F238E27FC236}">
                        <a16:creationId xmlns:a16="http://schemas.microsoft.com/office/drawing/2014/main" id="{7928ECB7-5636-0A4A-8073-E1EAA21696C4}"/>
                      </a:ext>
                    </a:extLst>
                  </p:cNvPr>
                  <p:cNvSpPr/>
                  <p:nvPr/>
                </p:nvSpPr>
                <p:spPr>
                  <a:xfrm>
                    <a:off x="6639979" y="232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51" name="Hexagon 750">
                    <a:extLst>
                      <a:ext uri="{FF2B5EF4-FFF2-40B4-BE49-F238E27FC236}">
                        <a16:creationId xmlns:a16="http://schemas.microsoft.com/office/drawing/2014/main" id="{1CE76792-7C10-6675-28DB-4FA94163D5D7}"/>
                      </a:ext>
                    </a:extLst>
                  </p:cNvPr>
                  <p:cNvSpPr/>
                  <p:nvPr/>
                </p:nvSpPr>
                <p:spPr>
                  <a:xfrm>
                    <a:off x="6639979" y="320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52" name="Hexagon 751">
                    <a:extLst>
                      <a:ext uri="{FF2B5EF4-FFF2-40B4-BE49-F238E27FC236}">
                        <a16:creationId xmlns:a16="http://schemas.microsoft.com/office/drawing/2014/main" id="{151292DA-6ACF-BFB4-7E5F-C35D99B7ECB6}"/>
                      </a:ext>
                    </a:extLst>
                  </p:cNvPr>
                  <p:cNvSpPr/>
                  <p:nvPr/>
                </p:nvSpPr>
                <p:spPr>
                  <a:xfrm>
                    <a:off x="6639979" y="333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53" name="Hexagon 752">
                    <a:extLst>
                      <a:ext uri="{FF2B5EF4-FFF2-40B4-BE49-F238E27FC236}">
                        <a16:creationId xmlns:a16="http://schemas.microsoft.com/office/drawing/2014/main" id="{BC1406BA-CAA5-529C-E324-4EC3D49DA9DE}"/>
                      </a:ext>
                    </a:extLst>
                  </p:cNvPr>
                  <p:cNvSpPr/>
                  <p:nvPr/>
                </p:nvSpPr>
                <p:spPr>
                  <a:xfrm>
                    <a:off x="6639979" y="345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54" name="Hexagon 753">
                    <a:extLst>
                      <a:ext uri="{FF2B5EF4-FFF2-40B4-BE49-F238E27FC236}">
                        <a16:creationId xmlns:a16="http://schemas.microsoft.com/office/drawing/2014/main" id="{36F8D991-1D82-FFE5-0DC0-F4804F7A26BE}"/>
                      </a:ext>
                    </a:extLst>
                  </p:cNvPr>
                  <p:cNvSpPr/>
                  <p:nvPr/>
                </p:nvSpPr>
                <p:spPr>
                  <a:xfrm>
                    <a:off x="6639979" y="371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55" name="Hexagon 754">
                    <a:extLst>
                      <a:ext uri="{FF2B5EF4-FFF2-40B4-BE49-F238E27FC236}">
                        <a16:creationId xmlns:a16="http://schemas.microsoft.com/office/drawing/2014/main" id="{DCBDA3EA-3EE2-CF41-BD06-9C30CA3791C6}"/>
                      </a:ext>
                    </a:extLst>
                  </p:cNvPr>
                  <p:cNvSpPr/>
                  <p:nvPr/>
                </p:nvSpPr>
                <p:spPr>
                  <a:xfrm>
                    <a:off x="6639979" y="358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56" name="Hexagon 755">
                    <a:extLst>
                      <a:ext uri="{FF2B5EF4-FFF2-40B4-BE49-F238E27FC236}">
                        <a16:creationId xmlns:a16="http://schemas.microsoft.com/office/drawing/2014/main" id="{C164D967-A9AB-1D54-6323-83B8C1740FFB}"/>
                      </a:ext>
                    </a:extLst>
                  </p:cNvPr>
                  <p:cNvSpPr/>
                  <p:nvPr/>
                </p:nvSpPr>
                <p:spPr>
                  <a:xfrm>
                    <a:off x="6752229" y="2388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57" name="Hexagon 756">
                    <a:extLst>
                      <a:ext uri="{FF2B5EF4-FFF2-40B4-BE49-F238E27FC236}">
                        <a16:creationId xmlns:a16="http://schemas.microsoft.com/office/drawing/2014/main" id="{00215072-B42C-6851-F7FC-0A75BED68A2F}"/>
                      </a:ext>
                    </a:extLst>
                  </p:cNvPr>
                  <p:cNvSpPr/>
                  <p:nvPr/>
                </p:nvSpPr>
                <p:spPr>
                  <a:xfrm>
                    <a:off x="6752229" y="2514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58" name="Hexagon 757">
                    <a:extLst>
                      <a:ext uri="{FF2B5EF4-FFF2-40B4-BE49-F238E27FC236}">
                        <a16:creationId xmlns:a16="http://schemas.microsoft.com/office/drawing/2014/main" id="{D303278F-CDAA-3BA6-72E2-B3097084FEDE}"/>
                      </a:ext>
                    </a:extLst>
                  </p:cNvPr>
                  <p:cNvSpPr/>
                  <p:nvPr/>
                </p:nvSpPr>
                <p:spPr>
                  <a:xfrm>
                    <a:off x="6752229" y="2640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59" name="Hexagon 758">
                    <a:extLst>
                      <a:ext uri="{FF2B5EF4-FFF2-40B4-BE49-F238E27FC236}">
                        <a16:creationId xmlns:a16="http://schemas.microsoft.com/office/drawing/2014/main" id="{8545A8CB-550E-D217-21D7-57F56C1B1409}"/>
                      </a:ext>
                    </a:extLst>
                  </p:cNvPr>
                  <p:cNvSpPr/>
                  <p:nvPr/>
                </p:nvSpPr>
                <p:spPr>
                  <a:xfrm>
                    <a:off x="6752229" y="2766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60" name="Hexagon 759">
                    <a:extLst>
                      <a:ext uri="{FF2B5EF4-FFF2-40B4-BE49-F238E27FC236}">
                        <a16:creationId xmlns:a16="http://schemas.microsoft.com/office/drawing/2014/main" id="{9593381E-818A-AAC1-99D8-669CD7186448}"/>
                      </a:ext>
                    </a:extLst>
                  </p:cNvPr>
                  <p:cNvSpPr/>
                  <p:nvPr/>
                </p:nvSpPr>
                <p:spPr>
                  <a:xfrm>
                    <a:off x="6752229" y="2892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61" name="Hexagon 760">
                    <a:extLst>
                      <a:ext uri="{FF2B5EF4-FFF2-40B4-BE49-F238E27FC236}">
                        <a16:creationId xmlns:a16="http://schemas.microsoft.com/office/drawing/2014/main" id="{68183E95-140A-6F40-3061-EF7F6D0EA3C2}"/>
                      </a:ext>
                    </a:extLst>
                  </p:cNvPr>
                  <p:cNvSpPr/>
                  <p:nvPr/>
                </p:nvSpPr>
                <p:spPr>
                  <a:xfrm>
                    <a:off x="6752229" y="3018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62" name="Hexagon 761">
                    <a:extLst>
                      <a:ext uri="{FF2B5EF4-FFF2-40B4-BE49-F238E27FC236}">
                        <a16:creationId xmlns:a16="http://schemas.microsoft.com/office/drawing/2014/main" id="{7A30D490-17FB-BD2C-4058-086CECAE0CF5}"/>
                      </a:ext>
                    </a:extLst>
                  </p:cNvPr>
                  <p:cNvSpPr/>
                  <p:nvPr/>
                </p:nvSpPr>
                <p:spPr>
                  <a:xfrm>
                    <a:off x="6752229" y="3144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63" name="Hexagon 762">
                    <a:extLst>
                      <a:ext uri="{FF2B5EF4-FFF2-40B4-BE49-F238E27FC236}">
                        <a16:creationId xmlns:a16="http://schemas.microsoft.com/office/drawing/2014/main" id="{C31A784C-BF8B-DE57-1D9C-7AC2B159EFC9}"/>
                      </a:ext>
                    </a:extLst>
                  </p:cNvPr>
                  <p:cNvSpPr/>
                  <p:nvPr/>
                </p:nvSpPr>
                <p:spPr>
                  <a:xfrm>
                    <a:off x="6752229" y="3270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64" name="Hexagon 763">
                    <a:extLst>
                      <a:ext uri="{FF2B5EF4-FFF2-40B4-BE49-F238E27FC236}">
                        <a16:creationId xmlns:a16="http://schemas.microsoft.com/office/drawing/2014/main" id="{04F800DB-8BF7-A7CC-D015-F7BBE1A3FDDC}"/>
                      </a:ext>
                    </a:extLst>
                  </p:cNvPr>
                  <p:cNvSpPr/>
                  <p:nvPr/>
                </p:nvSpPr>
                <p:spPr>
                  <a:xfrm>
                    <a:off x="6752229" y="3396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65" name="Hexagon 764">
                    <a:extLst>
                      <a:ext uri="{FF2B5EF4-FFF2-40B4-BE49-F238E27FC236}">
                        <a16:creationId xmlns:a16="http://schemas.microsoft.com/office/drawing/2014/main" id="{94EB5486-2BC7-F619-0B71-EE85738E173D}"/>
                      </a:ext>
                    </a:extLst>
                  </p:cNvPr>
                  <p:cNvSpPr/>
                  <p:nvPr/>
                </p:nvSpPr>
                <p:spPr>
                  <a:xfrm>
                    <a:off x="6752229" y="3648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66" name="Hexagon 765">
                    <a:extLst>
                      <a:ext uri="{FF2B5EF4-FFF2-40B4-BE49-F238E27FC236}">
                        <a16:creationId xmlns:a16="http://schemas.microsoft.com/office/drawing/2014/main" id="{76C017E7-ABBE-DFF1-524C-1BA9F1E3A4FC}"/>
                      </a:ext>
                    </a:extLst>
                  </p:cNvPr>
                  <p:cNvSpPr/>
                  <p:nvPr/>
                </p:nvSpPr>
                <p:spPr>
                  <a:xfrm>
                    <a:off x="6752229" y="3522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67" name="Hexagon 766">
                    <a:extLst>
                      <a:ext uri="{FF2B5EF4-FFF2-40B4-BE49-F238E27FC236}">
                        <a16:creationId xmlns:a16="http://schemas.microsoft.com/office/drawing/2014/main" id="{1F1B2B10-897E-7E4C-222A-A612EAFD8BFC}"/>
                      </a:ext>
                    </a:extLst>
                  </p:cNvPr>
                  <p:cNvSpPr/>
                  <p:nvPr/>
                </p:nvSpPr>
                <p:spPr>
                  <a:xfrm>
                    <a:off x="6864479" y="245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68" name="Hexagon 767">
                    <a:extLst>
                      <a:ext uri="{FF2B5EF4-FFF2-40B4-BE49-F238E27FC236}">
                        <a16:creationId xmlns:a16="http://schemas.microsoft.com/office/drawing/2014/main" id="{95C9D4F6-2570-D6C6-9AD7-722D55F4279C}"/>
                      </a:ext>
                    </a:extLst>
                  </p:cNvPr>
                  <p:cNvSpPr/>
                  <p:nvPr/>
                </p:nvSpPr>
                <p:spPr>
                  <a:xfrm>
                    <a:off x="6864479" y="257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69" name="Hexagon 768">
                    <a:extLst>
                      <a:ext uri="{FF2B5EF4-FFF2-40B4-BE49-F238E27FC236}">
                        <a16:creationId xmlns:a16="http://schemas.microsoft.com/office/drawing/2014/main" id="{1F6B1426-1899-7C0F-2FCA-E90D74B31E93}"/>
                      </a:ext>
                    </a:extLst>
                  </p:cNvPr>
                  <p:cNvSpPr/>
                  <p:nvPr/>
                </p:nvSpPr>
                <p:spPr>
                  <a:xfrm>
                    <a:off x="6864479" y="270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70" name="Hexagon 769">
                    <a:extLst>
                      <a:ext uri="{FF2B5EF4-FFF2-40B4-BE49-F238E27FC236}">
                        <a16:creationId xmlns:a16="http://schemas.microsoft.com/office/drawing/2014/main" id="{7E5F7EAD-06CF-FEE9-7B87-25E18936F9AC}"/>
                      </a:ext>
                    </a:extLst>
                  </p:cNvPr>
                  <p:cNvSpPr/>
                  <p:nvPr/>
                </p:nvSpPr>
                <p:spPr>
                  <a:xfrm>
                    <a:off x="6864479" y="282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71" name="Hexagon 770">
                    <a:extLst>
                      <a:ext uri="{FF2B5EF4-FFF2-40B4-BE49-F238E27FC236}">
                        <a16:creationId xmlns:a16="http://schemas.microsoft.com/office/drawing/2014/main" id="{EBC706BE-399A-07FE-771E-FDD72C7A1CC8}"/>
                      </a:ext>
                    </a:extLst>
                  </p:cNvPr>
                  <p:cNvSpPr/>
                  <p:nvPr/>
                </p:nvSpPr>
                <p:spPr>
                  <a:xfrm>
                    <a:off x="6864479" y="295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72" name="Hexagon 771">
                    <a:extLst>
                      <a:ext uri="{FF2B5EF4-FFF2-40B4-BE49-F238E27FC236}">
                        <a16:creationId xmlns:a16="http://schemas.microsoft.com/office/drawing/2014/main" id="{26259055-EB9C-CFB5-5BA9-BFC841329137}"/>
                      </a:ext>
                    </a:extLst>
                  </p:cNvPr>
                  <p:cNvSpPr/>
                  <p:nvPr/>
                </p:nvSpPr>
                <p:spPr>
                  <a:xfrm>
                    <a:off x="6864479" y="308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73" name="Hexagon 772">
                    <a:extLst>
                      <a:ext uri="{FF2B5EF4-FFF2-40B4-BE49-F238E27FC236}">
                        <a16:creationId xmlns:a16="http://schemas.microsoft.com/office/drawing/2014/main" id="{1EC99C71-93E0-DD4D-88BC-C7EA1F940081}"/>
                      </a:ext>
                    </a:extLst>
                  </p:cNvPr>
                  <p:cNvSpPr/>
                  <p:nvPr/>
                </p:nvSpPr>
                <p:spPr>
                  <a:xfrm>
                    <a:off x="6864479" y="320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74" name="Hexagon 773">
                    <a:extLst>
                      <a:ext uri="{FF2B5EF4-FFF2-40B4-BE49-F238E27FC236}">
                        <a16:creationId xmlns:a16="http://schemas.microsoft.com/office/drawing/2014/main" id="{377D308C-E1C3-B0DC-3D42-79EEBDC653CC}"/>
                      </a:ext>
                    </a:extLst>
                  </p:cNvPr>
                  <p:cNvSpPr/>
                  <p:nvPr/>
                </p:nvSpPr>
                <p:spPr>
                  <a:xfrm>
                    <a:off x="6864479" y="333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75" name="Hexagon 774">
                    <a:extLst>
                      <a:ext uri="{FF2B5EF4-FFF2-40B4-BE49-F238E27FC236}">
                        <a16:creationId xmlns:a16="http://schemas.microsoft.com/office/drawing/2014/main" id="{1BFF0105-6AA8-E448-09A1-2A4E1834EDD9}"/>
                      </a:ext>
                    </a:extLst>
                  </p:cNvPr>
                  <p:cNvSpPr/>
                  <p:nvPr/>
                </p:nvSpPr>
                <p:spPr>
                  <a:xfrm>
                    <a:off x="6864479" y="345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76" name="Hexagon 775">
                    <a:extLst>
                      <a:ext uri="{FF2B5EF4-FFF2-40B4-BE49-F238E27FC236}">
                        <a16:creationId xmlns:a16="http://schemas.microsoft.com/office/drawing/2014/main" id="{0D54B362-1605-EE8C-6503-B46DA24E8574}"/>
                      </a:ext>
                    </a:extLst>
                  </p:cNvPr>
                  <p:cNvSpPr/>
                  <p:nvPr/>
                </p:nvSpPr>
                <p:spPr>
                  <a:xfrm>
                    <a:off x="6864479" y="358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77" name="Hexagon 776">
                    <a:extLst>
                      <a:ext uri="{FF2B5EF4-FFF2-40B4-BE49-F238E27FC236}">
                        <a16:creationId xmlns:a16="http://schemas.microsoft.com/office/drawing/2014/main" id="{E449989E-8A2C-2D79-E690-16C1C1F93B60}"/>
                      </a:ext>
                    </a:extLst>
                  </p:cNvPr>
                  <p:cNvSpPr/>
                  <p:nvPr/>
                </p:nvSpPr>
                <p:spPr>
                  <a:xfrm>
                    <a:off x="6976729" y="2514287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78" name="Hexagon 777">
                    <a:extLst>
                      <a:ext uri="{FF2B5EF4-FFF2-40B4-BE49-F238E27FC236}">
                        <a16:creationId xmlns:a16="http://schemas.microsoft.com/office/drawing/2014/main" id="{2FDB4C95-A726-5CA8-CFF7-337FB3EADC2B}"/>
                      </a:ext>
                    </a:extLst>
                  </p:cNvPr>
                  <p:cNvSpPr/>
                  <p:nvPr/>
                </p:nvSpPr>
                <p:spPr>
                  <a:xfrm>
                    <a:off x="6976729" y="2640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79" name="Hexagon 778">
                    <a:extLst>
                      <a:ext uri="{FF2B5EF4-FFF2-40B4-BE49-F238E27FC236}">
                        <a16:creationId xmlns:a16="http://schemas.microsoft.com/office/drawing/2014/main" id="{529407B1-90E2-347C-0F25-81107E13B6CA}"/>
                      </a:ext>
                    </a:extLst>
                  </p:cNvPr>
                  <p:cNvSpPr/>
                  <p:nvPr/>
                </p:nvSpPr>
                <p:spPr>
                  <a:xfrm>
                    <a:off x="6976729" y="2766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80" name="Hexagon 779">
                    <a:extLst>
                      <a:ext uri="{FF2B5EF4-FFF2-40B4-BE49-F238E27FC236}">
                        <a16:creationId xmlns:a16="http://schemas.microsoft.com/office/drawing/2014/main" id="{A759B176-7C59-EA68-DC9A-7527A8DE64DD}"/>
                      </a:ext>
                    </a:extLst>
                  </p:cNvPr>
                  <p:cNvSpPr/>
                  <p:nvPr/>
                </p:nvSpPr>
                <p:spPr>
                  <a:xfrm>
                    <a:off x="6976729" y="2892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81" name="Hexagon 780">
                    <a:extLst>
                      <a:ext uri="{FF2B5EF4-FFF2-40B4-BE49-F238E27FC236}">
                        <a16:creationId xmlns:a16="http://schemas.microsoft.com/office/drawing/2014/main" id="{A61EF7FB-37B0-DD07-CCD3-F4D5161EF971}"/>
                      </a:ext>
                    </a:extLst>
                  </p:cNvPr>
                  <p:cNvSpPr/>
                  <p:nvPr/>
                </p:nvSpPr>
                <p:spPr>
                  <a:xfrm>
                    <a:off x="6976729" y="3018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82" name="Hexagon 781">
                    <a:extLst>
                      <a:ext uri="{FF2B5EF4-FFF2-40B4-BE49-F238E27FC236}">
                        <a16:creationId xmlns:a16="http://schemas.microsoft.com/office/drawing/2014/main" id="{960A0DD9-DB1D-FB15-BA05-1165173FB638}"/>
                      </a:ext>
                    </a:extLst>
                  </p:cNvPr>
                  <p:cNvSpPr/>
                  <p:nvPr/>
                </p:nvSpPr>
                <p:spPr>
                  <a:xfrm>
                    <a:off x="6976729" y="3144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83" name="Hexagon 782">
                    <a:extLst>
                      <a:ext uri="{FF2B5EF4-FFF2-40B4-BE49-F238E27FC236}">
                        <a16:creationId xmlns:a16="http://schemas.microsoft.com/office/drawing/2014/main" id="{5DC9641F-6A5E-7BF3-F9B6-62F14463757C}"/>
                      </a:ext>
                    </a:extLst>
                  </p:cNvPr>
                  <p:cNvSpPr/>
                  <p:nvPr/>
                </p:nvSpPr>
                <p:spPr>
                  <a:xfrm>
                    <a:off x="6976729" y="3270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84" name="Hexagon 783">
                    <a:extLst>
                      <a:ext uri="{FF2B5EF4-FFF2-40B4-BE49-F238E27FC236}">
                        <a16:creationId xmlns:a16="http://schemas.microsoft.com/office/drawing/2014/main" id="{31B531E4-1862-3BC9-DF36-F165167987E9}"/>
                      </a:ext>
                    </a:extLst>
                  </p:cNvPr>
                  <p:cNvSpPr/>
                  <p:nvPr/>
                </p:nvSpPr>
                <p:spPr>
                  <a:xfrm>
                    <a:off x="6976729" y="3396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85" name="Hexagon 784">
                    <a:extLst>
                      <a:ext uri="{FF2B5EF4-FFF2-40B4-BE49-F238E27FC236}">
                        <a16:creationId xmlns:a16="http://schemas.microsoft.com/office/drawing/2014/main" id="{5A65EC03-6AEC-CD77-A973-4F95E6B6C1C0}"/>
                      </a:ext>
                    </a:extLst>
                  </p:cNvPr>
                  <p:cNvSpPr/>
                  <p:nvPr/>
                </p:nvSpPr>
                <p:spPr>
                  <a:xfrm>
                    <a:off x="6976729" y="3522287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86" name="Hexagon 785">
                    <a:extLst>
                      <a:ext uri="{FF2B5EF4-FFF2-40B4-BE49-F238E27FC236}">
                        <a16:creationId xmlns:a16="http://schemas.microsoft.com/office/drawing/2014/main" id="{E72C2C1C-034C-D76E-DD0E-432ABB1965FC}"/>
                      </a:ext>
                    </a:extLst>
                  </p:cNvPr>
                  <p:cNvSpPr/>
                  <p:nvPr/>
                </p:nvSpPr>
                <p:spPr>
                  <a:xfrm>
                    <a:off x="7088979" y="2577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87" name="Hexagon 786">
                    <a:extLst>
                      <a:ext uri="{FF2B5EF4-FFF2-40B4-BE49-F238E27FC236}">
                        <a16:creationId xmlns:a16="http://schemas.microsoft.com/office/drawing/2014/main" id="{E8622886-4B95-03B4-AAB3-46B63ED17658}"/>
                      </a:ext>
                    </a:extLst>
                  </p:cNvPr>
                  <p:cNvSpPr/>
                  <p:nvPr/>
                </p:nvSpPr>
                <p:spPr>
                  <a:xfrm>
                    <a:off x="7088979" y="2703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88" name="Hexagon 787">
                    <a:extLst>
                      <a:ext uri="{FF2B5EF4-FFF2-40B4-BE49-F238E27FC236}">
                        <a16:creationId xmlns:a16="http://schemas.microsoft.com/office/drawing/2014/main" id="{9923A614-D8B7-EA93-3194-DEF4C6DE6C41}"/>
                      </a:ext>
                    </a:extLst>
                  </p:cNvPr>
                  <p:cNvSpPr/>
                  <p:nvPr/>
                </p:nvSpPr>
                <p:spPr>
                  <a:xfrm>
                    <a:off x="7088979" y="282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89" name="Hexagon 788">
                    <a:extLst>
                      <a:ext uri="{FF2B5EF4-FFF2-40B4-BE49-F238E27FC236}">
                        <a16:creationId xmlns:a16="http://schemas.microsoft.com/office/drawing/2014/main" id="{BD64A6D0-82BA-0C05-8AB7-E9DA30524E23}"/>
                      </a:ext>
                    </a:extLst>
                  </p:cNvPr>
                  <p:cNvSpPr/>
                  <p:nvPr/>
                </p:nvSpPr>
                <p:spPr>
                  <a:xfrm>
                    <a:off x="7088979" y="295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90" name="Hexagon 789">
                    <a:extLst>
                      <a:ext uri="{FF2B5EF4-FFF2-40B4-BE49-F238E27FC236}">
                        <a16:creationId xmlns:a16="http://schemas.microsoft.com/office/drawing/2014/main" id="{64D48652-EAA7-F2F3-02D2-47073E944BFA}"/>
                      </a:ext>
                    </a:extLst>
                  </p:cNvPr>
                  <p:cNvSpPr/>
                  <p:nvPr/>
                </p:nvSpPr>
                <p:spPr>
                  <a:xfrm>
                    <a:off x="7088979" y="308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91" name="Hexagon 790">
                    <a:extLst>
                      <a:ext uri="{FF2B5EF4-FFF2-40B4-BE49-F238E27FC236}">
                        <a16:creationId xmlns:a16="http://schemas.microsoft.com/office/drawing/2014/main" id="{2F362139-1BD9-C431-C953-D29092677CC6}"/>
                      </a:ext>
                    </a:extLst>
                  </p:cNvPr>
                  <p:cNvSpPr/>
                  <p:nvPr/>
                </p:nvSpPr>
                <p:spPr>
                  <a:xfrm>
                    <a:off x="7088979" y="320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92" name="Hexagon 791">
                    <a:extLst>
                      <a:ext uri="{FF2B5EF4-FFF2-40B4-BE49-F238E27FC236}">
                        <a16:creationId xmlns:a16="http://schemas.microsoft.com/office/drawing/2014/main" id="{81F32E71-3AEB-2ED4-1C0E-878766B49B00}"/>
                      </a:ext>
                    </a:extLst>
                  </p:cNvPr>
                  <p:cNvSpPr/>
                  <p:nvPr/>
                </p:nvSpPr>
                <p:spPr>
                  <a:xfrm>
                    <a:off x="7088979" y="3333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93" name="Hexagon 792">
                    <a:extLst>
                      <a:ext uri="{FF2B5EF4-FFF2-40B4-BE49-F238E27FC236}">
                        <a16:creationId xmlns:a16="http://schemas.microsoft.com/office/drawing/2014/main" id="{1D13D076-36D2-9DDC-0342-8CF4201DF97C}"/>
                      </a:ext>
                    </a:extLst>
                  </p:cNvPr>
                  <p:cNvSpPr/>
                  <p:nvPr/>
                </p:nvSpPr>
                <p:spPr>
                  <a:xfrm>
                    <a:off x="7088979" y="3459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21" name="Group 320">
                <a:extLst>
                  <a:ext uri="{FF2B5EF4-FFF2-40B4-BE49-F238E27FC236}">
                    <a16:creationId xmlns:a16="http://schemas.microsoft.com/office/drawing/2014/main" id="{23129B4F-ED31-F9FC-876B-4255022A62AB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flipV="1">
                <a:off x="1187858" y="3543356"/>
                <a:ext cx="698330" cy="698330"/>
                <a:chOff x="4368134" y="2784470"/>
                <a:chExt cx="2052000" cy="2052000"/>
              </a:xfrm>
            </p:grpSpPr>
            <p:sp>
              <p:nvSpPr>
                <p:cNvPr id="494" name="Oval 493">
                  <a:extLst>
                    <a:ext uri="{FF2B5EF4-FFF2-40B4-BE49-F238E27FC236}">
                      <a16:creationId xmlns:a16="http://schemas.microsoft.com/office/drawing/2014/main" id="{CE33EFA2-8C19-9B76-7542-6FA7D145D587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4368134" y="2784470"/>
                  <a:ext cx="2052000" cy="2052000"/>
                </a:xfrm>
                <a:prstGeom prst="ellipse">
                  <a:avLst/>
                </a:prstGeom>
                <a:solidFill>
                  <a:srgbClr val="B873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grpSp>
              <p:nvGrpSpPr>
                <p:cNvPr id="495" name="Group 494">
                  <a:extLst>
                    <a:ext uri="{FF2B5EF4-FFF2-40B4-BE49-F238E27FC236}">
                      <a16:creationId xmlns:a16="http://schemas.microsoft.com/office/drawing/2014/main" id="{A142FC7A-8CD9-C76B-C416-5D228101345E}"/>
                    </a:ext>
                  </a:extLst>
                </p:cNvPr>
                <p:cNvGrpSpPr/>
                <p:nvPr/>
              </p:nvGrpSpPr>
              <p:grpSpPr>
                <a:xfrm>
                  <a:off x="4648634" y="2991470"/>
                  <a:ext cx="1491000" cy="1638000"/>
                  <a:chOff x="5629729" y="2262206"/>
                  <a:chExt cx="1491000" cy="1638000"/>
                </a:xfrm>
              </p:grpSpPr>
              <p:sp>
                <p:nvSpPr>
                  <p:cNvPr id="496" name="Hexagon 495">
                    <a:extLst>
                      <a:ext uri="{FF2B5EF4-FFF2-40B4-BE49-F238E27FC236}">
                        <a16:creationId xmlns:a16="http://schemas.microsoft.com/office/drawing/2014/main" id="{CD1ED810-21C8-538A-5455-05E330F24FA4}"/>
                      </a:ext>
                    </a:extLst>
                  </p:cNvPr>
                  <p:cNvSpPr/>
                  <p:nvPr/>
                </p:nvSpPr>
                <p:spPr>
                  <a:xfrm>
                    <a:off x="5629729" y="2640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97" name="Hexagon 496">
                    <a:extLst>
                      <a:ext uri="{FF2B5EF4-FFF2-40B4-BE49-F238E27FC236}">
                        <a16:creationId xmlns:a16="http://schemas.microsoft.com/office/drawing/2014/main" id="{9FA18589-BC74-3DC7-083E-20E5990E66A1}"/>
                      </a:ext>
                    </a:extLst>
                  </p:cNvPr>
                  <p:cNvSpPr/>
                  <p:nvPr/>
                </p:nvSpPr>
                <p:spPr>
                  <a:xfrm>
                    <a:off x="5629729" y="2766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98" name="Hexagon 497">
                    <a:extLst>
                      <a:ext uri="{FF2B5EF4-FFF2-40B4-BE49-F238E27FC236}">
                        <a16:creationId xmlns:a16="http://schemas.microsoft.com/office/drawing/2014/main" id="{85AF1DE3-C0F0-5A06-5D44-0FAFCFC23DCF}"/>
                      </a:ext>
                    </a:extLst>
                  </p:cNvPr>
                  <p:cNvSpPr/>
                  <p:nvPr/>
                </p:nvSpPr>
                <p:spPr>
                  <a:xfrm>
                    <a:off x="5629729" y="2892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99" name="Hexagon 498">
                    <a:extLst>
                      <a:ext uri="{FF2B5EF4-FFF2-40B4-BE49-F238E27FC236}">
                        <a16:creationId xmlns:a16="http://schemas.microsoft.com/office/drawing/2014/main" id="{A6632089-2679-941C-FF19-311D7F3F7528}"/>
                      </a:ext>
                    </a:extLst>
                  </p:cNvPr>
                  <p:cNvSpPr/>
                  <p:nvPr/>
                </p:nvSpPr>
                <p:spPr>
                  <a:xfrm>
                    <a:off x="5629729" y="3018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00" name="Hexagon 499">
                    <a:extLst>
                      <a:ext uri="{FF2B5EF4-FFF2-40B4-BE49-F238E27FC236}">
                        <a16:creationId xmlns:a16="http://schemas.microsoft.com/office/drawing/2014/main" id="{40ECFC12-0CB3-9595-592B-7BF33EE7E2CD}"/>
                      </a:ext>
                    </a:extLst>
                  </p:cNvPr>
                  <p:cNvSpPr/>
                  <p:nvPr/>
                </p:nvSpPr>
                <p:spPr>
                  <a:xfrm>
                    <a:off x="5629729" y="3144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01" name="Hexagon 500">
                    <a:extLst>
                      <a:ext uri="{FF2B5EF4-FFF2-40B4-BE49-F238E27FC236}">
                        <a16:creationId xmlns:a16="http://schemas.microsoft.com/office/drawing/2014/main" id="{2D3FA4E2-75EE-7C28-ACC1-DED6C5B6875E}"/>
                      </a:ext>
                    </a:extLst>
                  </p:cNvPr>
                  <p:cNvSpPr/>
                  <p:nvPr/>
                </p:nvSpPr>
                <p:spPr>
                  <a:xfrm>
                    <a:off x="5629729" y="3270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02" name="Hexagon 501">
                    <a:extLst>
                      <a:ext uri="{FF2B5EF4-FFF2-40B4-BE49-F238E27FC236}">
                        <a16:creationId xmlns:a16="http://schemas.microsoft.com/office/drawing/2014/main" id="{0109090E-5C06-0238-E987-53FBE52477E5}"/>
                      </a:ext>
                    </a:extLst>
                  </p:cNvPr>
                  <p:cNvSpPr/>
                  <p:nvPr/>
                </p:nvSpPr>
                <p:spPr>
                  <a:xfrm>
                    <a:off x="5629729" y="3396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03" name="Hexagon 502">
                    <a:extLst>
                      <a:ext uri="{FF2B5EF4-FFF2-40B4-BE49-F238E27FC236}">
                        <a16:creationId xmlns:a16="http://schemas.microsoft.com/office/drawing/2014/main" id="{88FE1C9E-A07B-A916-3BFF-A14E1638A0CB}"/>
                      </a:ext>
                    </a:extLst>
                  </p:cNvPr>
                  <p:cNvSpPr/>
                  <p:nvPr/>
                </p:nvSpPr>
                <p:spPr>
                  <a:xfrm>
                    <a:off x="5741979" y="257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04" name="Hexagon 503">
                    <a:extLst>
                      <a:ext uri="{FF2B5EF4-FFF2-40B4-BE49-F238E27FC236}">
                        <a16:creationId xmlns:a16="http://schemas.microsoft.com/office/drawing/2014/main" id="{AE8CDBE0-5087-D052-CDB7-DCBA52A46752}"/>
                      </a:ext>
                    </a:extLst>
                  </p:cNvPr>
                  <p:cNvSpPr/>
                  <p:nvPr/>
                </p:nvSpPr>
                <p:spPr>
                  <a:xfrm>
                    <a:off x="5741979" y="270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05" name="Hexagon 504">
                    <a:extLst>
                      <a:ext uri="{FF2B5EF4-FFF2-40B4-BE49-F238E27FC236}">
                        <a16:creationId xmlns:a16="http://schemas.microsoft.com/office/drawing/2014/main" id="{D226A35D-26AA-0847-E4D1-356322AB38DA}"/>
                      </a:ext>
                    </a:extLst>
                  </p:cNvPr>
                  <p:cNvSpPr/>
                  <p:nvPr/>
                </p:nvSpPr>
                <p:spPr>
                  <a:xfrm>
                    <a:off x="5741979" y="282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06" name="Hexagon 505">
                    <a:extLst>
                      <a:ext uri="{FF2B5EF4-FFF2-40B4-BE49-F238E27FC236}">
                        <a16:creationId xmlns:a16="http://schemas.microsoft.com/office/drawing/2014/main" id="{B16376C7-6034-5B96-B3DC-C3E1EC0B50A8}"/>
                      </a:ext>
                    </a:extLst>
                  </p:cNvPr>
                  <p:cNvSpPr/>
                  <p:nvPr/>
                </p:nvSpPr>
                <p:spPr>
                  <a:xfrm>
                    <a:off x="5741979" y="295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07" name="Hexagon 506">
                    <a:extLst>
                      <a:ext uri="{FF2B5EF4-FFF2-40B4-BE49-F238E27FC236}">
                        <a16:creationId xmlns:a16="http://schemas.microsoft.com/office/drawing/2014/main" id="{ECA8C876-A1FB-0F55-5BE3-7EC88FA34DC0}"/>
                      </a:ext>
                    </a:extLst>
                  </p:cNvPr>
                  <p:cNvSpPr/>
                  <p:nvPr/>
                </p:nvSpPr>
                <p:spPr>
                  <a:xfrm>
                    <a:off x="5741979" y="308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08" name="Hexagon 507">
                    <a:extLst>
                      <a:ext uri="{FF2B5EF4-FFF2-40B4-BE49-F238E27FC236}">
                        <a16:creationId xmlns:a16="http://schemas.microsoft.com/office/drawing/2014/main" id="{5B2874C2-FDC0-A89F-E4BF-FFDBC3B072F8}"/>
                      </a:ext>
                    </a:extLst>
                  </p:cNvPr>
                  <p:cNvSpPr/>
                  <p:nvPr/>
                </p:nvSpPr>
                <p:spPr>
                  <a:xfrm>
                    <a:off x="5741979" y="320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09" name="Hexagon 508">
                    <a:extLst>
                      <a:ext uri="{FF2B5EF4-FFF2-40B4-BE49-F238E27FC236}">
                        <a16:creationId xmlns:a16="http://schemas.microsoft.com/office/drawing/2014/main" id="{4D713DCD-1A5D-C2E2-4B5A-C24F990E4DB1}"/>
                      </a:ext>
                    </a:extLst>
                  </p:cNvPr>
                  <p:cNvSpPr/>
                  <p:nvPr/>
                </p:nvSpPr>
                <p:spPr>
                  <a:xfrm>
                    <a:off x="5741979" y="333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10" name="Hexagon 509">
                    <a:extLst>
                      <a:ext uri="{FF2B5EF4-FFF2-40B4-BE49-F238E27FC236}">
                        <a16:creationId xmlns:a16="http://schemas.microsoft.com/office/drawing/2014/main" id="{C9302D3E-87C9-3542-EFD6-DF10B85976AA}"/>
                      </a:ext>
                    </a:extLst>
                  </p:cNvPr>
                  <p:cNvSpPr/>
                  <p:nvPr/>
                </p:nvSpPr>
                <p:spPr>
                  <a:xfrm>
                    <a:off x="5741979" y="345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11" name="Hexagon 510">
                    <a:extLst>
                      <a:ext uri="{FF2B5EF4-FFF2-40B4-BE49-F238E27FC236}">
                        <a16:creationId xmlns:a16="http://schemas.microsoft.com/office/drawing/2014/main" id="{AFEE4873-AEC9-CD1D-D6F3-98CF8C76C75C}"/>
                      </a:ext>
                    </a:extLst>
                  </p:cNvPr>
                  <p:cNvSpPr/>
                  <p:nvPr/>
                </p:nvSpPr>
                <p:spPr>
                  <a:xfrm>
                    <a:off x="5854229" y="2514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12" name="Hexagon 511">
                    <a:extLst>
                      <a:ext uri="{FF2B5EF4-FFF2-40B4-BE49-F238E27FC236}">
                        <a16:creationId xmlns:a16="http://schemas.microsoft.com/office/drawing/2014/main" id="{0BC93342-5D6B-5370-39B3-2AA2E3077286}"/>
                      </a:ext>
                    </a:extLst>
                  </p:cNvPr>
                  <p:cNvSpPr/>
                  <p:nvPr/>
                </p:nvSpPr>
                <p:spPr>
                  <a:xfrm>
                    <a:off x="5854229" y="2640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13" name="Hexagon 512">
                    <a:extLst>
                      <a:ext uri="{FF2B5EF4-FFF2-40B4-BE49-F238E27FC236}">
                        <a16:creationId xmlns:a16="http://schemas.microsoft.com/office/drawing/2014/main" id="{B6666532-FF2C-DB6C-AE39-84EDD5C6420F}"/>
                      </a:ext>
                    </a:extLst>
                  </p:cNvPr>
                  <p:cNvSpPr/>
                  <p:nvPr/>
                </p:nvSpPr>
                <p:spPr>
                  <a:xfrm>
                    <a:off x="5854229" y="2766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14" name="Hexagon 513">
                    <a:extLst>
                      <a:ext uri="{FF2B5EF4-FFF2-40B4-BE49-F238E27FC236}">
                        <a16:creationId xmlns:a16="http://schemas.microsoft.com/office/drawing/2014/main" id="{93EF48FA-5681-D44B-BAE3-3D6A7FFC359C}"/>
                      </a:ext>
                    </a:extLst>
                  </p:cNvPr>
                  <p:cNvSpPr/>
                  <p:nvPr/>
                </p:nvSpPr>
                <p:spPr>
                  <a:xfrm>
                    <a:off x="5854229" y="2892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15" name="Hexagon 514">
                    <a:extLst>
                      <a:ext uri="{FF2B5EF4-FFF2-40B4-BE49-F238E27FC236}">
                        <a16:creationId xmlns:a16="http://schemas.microsoft.com/office/drawing/2014/main" id="{8B4AC453-3280-89B1-9BC4-A6F57BEC4104}"/>
                      </a:ext>
                    </a:extLst>
                  </p:cNvPr>
                  <p:cNvSpPr/>
                  <p:nvPr/>
                </p:nvSpPr>
                <p:spPr>
                  <a:xfrm>
                    <a:off x="5854229" y="3018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16" name="Hexagon 515">
                    <a:extLst>
                      <a:ext uri="{FF2B5EF4-FFF2-40B4-BE49-F238E27FC236}">
                        <a16:creationId xmlns:a16="http://schemas.microsoft.com/office/drawing/2014/main" id="{9F608B48-9A3E-1AE3-731C-1A9661A8CD6D}"/>
                      </a:ext>
                    </a:extLst>
                  </p:cNvPr>
                  <p:cNvSpPr/>
                  <p:nvPr/>
                </p:nvSpPr>
                <p:spPr>
                  <a:xfrm>
                    <a:off x="5854229" y="3144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17" name="Hexagon 516">
                    <a:extLst>
                      <a:ext uri="{FF2B5EF4-FFF2-40B4-BE49-F238E27FC236}">
                        <a16:creationId xmlns:a16="http://schemas.microsoft.com/office/drawing/2014/main" id="{F514E1C0-18D6-AD82-C73D-79976A6C0F24}"/>
                      </a:ext>
                    </a:extLst>
                  </p:cNvPr>
                  <p:cNvSpPr/>
                  <p:nvPr/>
                </p:nvSpPr>
                <p:spPr>
                  <a:xfrm>
                    <a:off x="5854229" y="3270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18" name="Hexagon 517">
                    <a:extLst>
                      <a:ext uri="{FF2B5EF4-FFF2-40B4-BE49-F238E27FC236}">
                        <a16:creationId xmlns:a16="http://schemas.microsoft.com/office/drawing/2014/main" id="{2C8F125C-800A-DCC1-F185-97070A856DAF}"/>
                      </a:ext>
                    </a:extLst>
                  </p:cNvPr>
                  <p:cNvSpPr/>
                  <p:nvPr/>
                </p:nvSpPr>
                <p:spPr>
                  <a:xfrm>
                    <a:off x="5854229" y="3396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19" name="Hexagon 518">
                    <a:extLst>
                      <a:ext uri="{FF2B5EF4-FFF2-40B4-BE49-F238E27FC236}">
                        <a16:creationId xmlns:a16="http://schemas.microsoft.com/office/drawing/2014/main" id="{1EDFAC3E-B06C-5448-591E-DE9E05FEE07F}"/>
                      </a:ext>
                    </a:extLst>
                  </p:cNvPr>
                  <p:cNvSpPr/>
                  <p:nvPr/>
                </p:nvSpPr>
                <p:spPr>
                  <a:xfrm>
                    <a:off x="5854229" y="3522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20" name="Hexagon 519">
                    <a:extLst>
                      <a:ext uri="{FF2B5EF4-FFF2-40B4-BE49-F238E27FC236}">
                        <a16:creationId xmlns:a16="http://schemas.microsoft.com/office/drawing/2014/main" id="{20A552FD-D865-1DED-50D9-0AE5EDC4C098}"/>
                      </a:ext>
                    </a:extLst>
                  </p:cNvPr>
                  <p:cNvSpPr/>
                  <p:nvPr/>
                </p:nvSpPr>
                <p:spPr>
                  <a:xfrm>
                    <a:off x="5966479" y="245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21" name="Hexagon 520">
                    <a:extLst>
                      <a:ext uri="{FF2B5EF4-FFF2-40B4-BE49-F238E27FC236}">
                        <a16:creationId xmlns:a16="http://schemas.microsoft.com/office/drawing/2014/main" id="{0294767D-6419-055B-E955-501588A792FF}"/>
                      </a:ext>
                    </a:extLst>
                  </p:cNvPr>
                  <p:cNvSpPr/>
                  <p:nvPr/>
                </p:nvSpPr>
                <p:spPr>
                  <a:xfrm>
                    <a:off x="5966479" y="257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22" name="Hexagon 521">
                    <a:extLst>
                      <a:ext uri="{FF2B5EF4-FFF2-40B4-BE49-F238E27FC236}">
                        <a16:creationId xmlns:a16="http://schemas.microsoft.com/office/drawing/2014/main" id="{FF1A8C9B-EFF0-8715-3E7A-72073A81C43A}"/>
                      </a:ext>
                    </a:extLst>
                  </p:cNvPr>
                  <p:cNvSpPr/>
                  <p:nvPr/>
                </p:nvSpPr>
                <p:spPr>
                  <a:xfrm>
                    <a:off x="5966479" y="270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23" name="Hexagon 522">
                    <a:extLst>
                      <a:ext uri="{FF2B5EF4-FFF2-40B4-BE49-F238E27FC236}">
                        <a16:creationId xmlns:a16="http://schemas.microsoft.com/office/drawing/2014/main" id="{C621E18A-3E20-BA8C-1306-E8D32E2A6C33}"/>
                      </a:ext>
                    </a:extLst>
                  </p:cNvPr>
                  <p:cNvSpPr/>
                  <p:nvPr/>
                </p:nvSpPr>
                <p:spPr>
                  <a:xfrm>
                    <a:off x="5966479" y="282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24" name="Hexagon 523">
                    <a:extLst>
                      <a:ext uri="{FF2B5EF4-FFF2-40B4-BE49-F238E27FC236}">
                        <a16:creationId xmlns:a16="http://schemas.microsoft.com/office/drawing/2014/main" id="{E2CD00E3-2A76-BE7B-EFA2-9898C3D0B4B2}"/>
                      </a:ext>
                    </a:extLst>
                  </p:cNvPr>
                  <p:cNvSpPr/>
                  <p:nvPr/>
                </p:nvSpPr>
                <p:spPr>
                  <a:xfrm>
                    <a:off x="5966479" y="295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25" name="Hexagon 524">
                    <a:extLst>
                      <a:ext uri="{FF2B5EF4-FFF2-40B4-BE49-F238E27FC236}">
                        <a16:creationId xmlns:a16="http://schemas.microsoft.com/office/drawing/2014/main" id="{A4FFD86C-FB01-3FC6-9869-0D3A15B430B5}"/>
                      </a:ext>
                    </a:extLst>
                  </p:cNvPr>
                  <p:cNvSpPr/>
                  <p:nvPr/>
                </p:nvSpPr>
                <p:spPr>
                  <a:xfrm>
                    <a:off x="5966479" y="308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26" name="Hexagon 525">
                    <a:extLst>
                      <a:ext uri="{FF2B5EF4-FFF2-40B4-BE49-F238E27FC236}">
                        <a16:creationId xmlns:a16="http://schemas.microsoft.com/office/drawing/2014/main" id="{F87B1A84-6A2E-245B-33BF-7EB9D392D074}"/>
                      </a:ext>
                    </a:extLst>
                  </p:cNvPr>
                  <p:cNvSpPr/>
                  <p:nvPr/>
                </p:nvSpPr>
                <p:spPr>
                  <a:xfrm>
                    <a:off x="5966479" y="320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27" name="Hexagon 526">
                    <a:extLst>
                      <a:ext uri="{FF2B5EF4-FFF2-40B4-BE49-F238E27FC236}">
                        <a16:creationId xmlns:a16="http://schemas.microsoft.com/office/drawing/2014/main" id="{3A34AA7E-5625-1A26-EDE0-93C810A0FF28}"/>
                      </a:ext>
                    </a:extLst>
                  </p:cNvPr>
                  <p:cNvSpPr/>
                  <p:nvPr/>
                </p:nvSpPr>
                <p:spPr>
                  <a:xfrm>
                    <a:off x="5966479" y="333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28" name="Hexagon 527">
                    <a:extLst>
                      <a:ext uri="{FF2B5EF4-FFF2-40B4-BE49-F238E27FC236}">
                        <a16:creationId xmlns:a16="http://schemas.microsoft.com/office/drawing/2014/main" id="{54F06AE8-287F-FB6D-4919-FB495C8C9E50}"/>
                      </a:ext>
                    </a:extLst>
                  </p:cNvPr>
                  <p:cNvSpPr/>
                  <p:nvPr/>
                </p:nvSpPr>
                <p:spPr>
                  <a:xfrm>
                    <a:off x="5966479" y="345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29" name="Hexagon 528">
                    <a:extLst>
                      <a:ext uri="{FF2B5EF4-FFF2-40B4-BE49-F238E27FC236}">
                        <a16:creationId xmlns:a16="http://schemas.microsoft.com/office/drawing/2014/main" id="{427F6573-52B9-12CA-C3DE-A17CF17BC65E}"/>
                      </a:ext>
                    </a:extLst>
                  </p:cNvPr>
                  <p:cNvSpPr/>
                  <p:nvPr/>
                </p:nvSpPr>
                <p:spPr>
                  <a:xfrm>
                    <a:off x="5966479" y="358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30" name="Hexagon 529">
                    <a:extLst>
                      <a:ext uri="{FF2B5EF4-FFF2-40B4-BE49-F238E27FC236}">
                        <a16:creationId xmlns:a16="http://schemas.microsoft.com/office/drawing/2014/main" id="{F6CF8B4A-04C8-A15F-8FB5-C4C7EBE1C9A9}"/>
                      </a:ext>
                    </a:extLst>
                  </p:cNvPr>
                  <p:cNvSpPr/>
                  <p:nvPr/>
                </p:nvSpPr>
                <p:spPr>
                  <a:xfrm>
                    <a:off x="6078729" y="2388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31" name="Hexagon 530">
                    <a:extLst>
                      <a:ext uri="{FF2B5EF4-FFF2-40B4-BE49-F238E27FC236}">
                        <a16:creationId xmlns:a16="http://schemas.microsoft.com/office/drawing/2014/main" id="{BE9AA023-2660-9031-897D-767E117C831F}"/>
                      </a:ext>
                    </a:extLst>
                  </p:cNvPr>
                  <p:cNvSpPr/>
                  <p:nvPr/>
                </p:nvSpPr>
                <p:spPr>
                  <a:xfrm>
                    <a:off x="6078729" y="2514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32" name="Hexagon 531">
                    <a:extLst>
                      <a:ext uri="{FF2B5EF4-FFF2-40B4-BE49-F238E27FC236}">
                        <a16:creationId xmlns:a16="http://schemas.microsoft.com/office/drawing/2014/main" id="{92CE147F-73CC-3B54-36AA-95E720FB70C9}"/>
                      </a:ext>
                    </a:extLst>
                  </p:cNvPr>
                  <p:cNvSpPr/>
                  <p:nvPr/>
                </p:nvSpPr>
                <p:spPr>
                  <a:xfrm>
                    <a:off x="6078729" y="2640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33" name="Hexagon 532">
                    <a:extLst>
                      <a:ext uri="{FF2B5EF4-FFF2-40B4-BE49-F238E27FC236}">
                        <a16:creationId xmlns:a16="http://schemas.microsoft.com/office/drawing/2014/main" id="{8011084A-DF21-40F7-0E1E-C782548AB28C}"/>
                      </a:ext>
                    </a:extLst>
                  </p:cNvPr>
                  <p:cNvSpPr/>
                  <p:nvPr/>
                </p:nvSpPr>
                <p:spPr>
                  <a:xfrm>
                    <a:off x="6078729" y="2766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34" name="Hexagon 533">
                    <a:extLst>
                      <a:ext uri="{FF2B5EF4-FFF2-40B4-BE49-F238E27FC236}">
                        <a16:creationId xmlns:a16="http://schemas.microsoft.com/office/drawing/2014/main" id="{DA73F5D5-311F-897D-48E0-B1A204F0B9DE}"/>
                      </a:ext>
                    </a:extLst>
                  </p:cNvPr>
                  <p:cNvSpPr/>
                  <p:nvPr/>
                </p:nvSpPr>
                <p:spPr>
                  <a:xfrm>
                    <a:off x="6078729" y="2892287"/>
                    <a:ext cx="144000" cy="126000"/>
                  </a:xfrm>
                  <a:prstGeom prst="hexagon">
                    <a:avLst/>
                  </a:prstGeom>
                  <a:solidFill>
                    <a:srgbClr val="7F7F7F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35" name="Hexagon 534">
                    <a:extLst>
                      <a:ext uri="{FF2B5EF4-FFF2-40B4-BE49-F238E27FC236}">
                        <a16:creationId xmlns:a16="http://schemas.microsoft.com/office/drawing/2014/main" id="{B12B9C69-E865-C830-A419-13FFFC2C0144}"/>
                      </a:ext>
                    </a:extLst>
                  </p:cNvPr>
                  <p:cNvSpPr/>
                  <p:nvPr/>
                </p:nvSpPr>
                <p:spPr>
                  <a:xfrm>
                    <a:off x="6078729" y="3018287"/>
                    <a:ext cx="144000" cy="126000"/>
                  </a:xfrm>
                  <a:prstGeom prst="hexagon">
                    <a:avLst/>
                  </a:prstGeom>
                  <a:solidFill>
                    <a:srgbClr val="7F7F7F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36" name="Hexagon 535">
                    <a:extLst>
                      <a:ext uri="{FF2B5EF4-FFF2-40B4-BE49-F238E27FC236}">
                        <a16:creationId xmlns:a16="http://schemas.microsoft.com/office/drawing/2014/main" id="{AA01E5B3-B301-EA6A-D486-FE93085C51A7}"/>
                      </a:ext>
                    </a:extLst>
                  </p:cNvPr>
                  <p:cNvSpPr/>
                  <p:nvPr/>
                </p:nvSpPr>
                <p:spPr>
                  <a:xfrm>
                    <a:off x="6078729" y="3144287"/>
                    <a:ext cx="144000" cy="126000"/>
                  </a:xfrm>
                  <a:prstGeom prst="hexagon">
                    <a:avLst/>
                  </a:prstGeom>
                  <a:solidFill>
                    <a:srgbClr val="7F7F7F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37" name="Hexagon 536">
                    <a:extLst>
                      <a:ext uri="{FF2B5EF4-FFF2-40B4-BE49-F238E27FC236}">
                        <a16:creationId xmlns:a16="http://schemas.microsoft.com/office/drawing/2014/main" id="{118F252B-94E0-54C7-071E-BBFCAED50D79}"/>
                      </a:ext>
                    </a:extLst>
                  </p:cNvPr>
                  <p:cNvSpPr/>
                  <p:nvPr/>
                </p:nvSpPr>
                <p:spPr>
                  <a:xfrm>
                    <a:off x="6078729" y="3270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38" name="Hexagon 537">
                    <a:extLst>
                      <a:ext uri="{FF2B5EF4-FFF2-40B4-BE49-F238E27FC236}">
                        <a16:creationId xmlns:a16="http://schemas.microsoft.com/office/drawing/2014/main" id="{4EC2B1D4-1C12-2E91-958C-E91C18291928}"/>
                      </a:ext>
                    </a:extLst>
                  </p:cNvPr>
                  <p:cNvSpPr/>
                  <p:nvPr/>
                </p:nvSpPr>
                <p:spPr>
                  <a:xfrm>
                    <a:off x="6078729" y="3396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39" name="Hexagon 538">
                    <a:extLst>
                      <a:ext uri="{FF2B5EF4-FFF2-40B4-BE49-F238E27FC236}">
                        <a16:creationId xmlns:a16="http://schemas.microsoft.com/office/drawing/2014/main" id="{E10B1DB1-3D53-06E5-8260-D465730289D5}"/>
                      </a:ext>
                    </a:extLst>
                  </p:cNvPr>
                  <p:cNvSpPr/>
                  <p:nvPr/>
                </p:nvSpPr>
                <p:spPr>
                  <a:xfrm>
                    <a:off x="6078729" y="3648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40" name="Hexagon 539">
                    <a:extLst>
                      <a:ext uri="{FF2B5EF4-FFF2-40B4-BE49-F238E27FC236}">
                        <a16:creationId xmlns:a16="http://schemas.microsoft.com/office/drawing/2014/main" id="{71D08A65-1768-9B04-4414-93AC6587D7C8}"/>
                      </a:ext>
                    </a:extLst>
                  </p:cNvPr>
                  <p:cNvSpPr/>
                  <p:nvPr/>
                </p:nvSpPr>
                <p:spPr>
                  <a:xfrm>
                    <a:off x="6078729" y="3522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41" name="Hexagon 540">
                    <a:extLst>
                      <a:ext uri="{FF2B5EF4-FFF2-40B4-BE49-F238E27FC236}">
                        <a16:creationId xmlns:a16="http://schemas.microsoft.com/office/drawing/2014/main" id="{342FE222-2FF1-A756-94DA-069FDE295BC5}"/>
                      </a:ext>
                    </a:extLst>
                  </p:cNvPr>
                  <p:cNvSpPr/>
                  <p:nvPr/>
                </p:nvSpPr>
                <p:spPr>
                  <a:xfrm>
                    <a:off x="6190979" y="245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42" name="Hexagon 541">
                    <a:extLst>
                      <a:ext uri="{FF2B5EF4-FFF2-40B4-BE49-F238E27FC236}">
                        <a16:creationId xmlns:a16="http://schemas.microsoft.com/office/drawing/2014/main" id="{4A89733D-FBA0-58B2-E898-7629505B33D7}"/>
                      </a:ext>
                    </a:extLst>
                  </p:cNvPr>
                  <p:cNvSpPr/>
                  <p:nvPr/>
                </p:nvSpPr>
                <p:spPr>
                  <a:xfrm>
                    <a:off x="6190979" y="257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43" name="Hexagon 542">
                    <a:extLst>
                      <a:ext uri="{FF2B5EF4-FFF2-40B4-BE49-F238E27FC236}">
                        <a16:creationId xmlns:a16="http://schemas.microsoft.com/office/drawing/2014/main" id="{2003CD26-3087-0261-3846-4CFB645E9917}"/>
                      </a:ext>
                    </a:extLst>
                  </p:cNvPr>
                  <p:cNvSpPr/>
                  <p:nvPr/>
                </p:nvSpPr>
                <p:spPr>
                  <a:xfrm>
                    <a:off x="6190979" y="270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44" name="Hexagon 543">
                    <a:extLst>
                      <a:ext uri="{FF2B5EF4-FFF2-40B4-BE49-F238E27FC236}">
                        <a16:creationId xmlns:a16="http://schemas.microsoft.com/office/drawing/2014/main" id="{F6EA8B58-F813-D2D9-1790-D656DC883CF9}"/>
                      </a:ext>
                    </a:extLst>
                  </p:cNvPr>
                  <p:cNvSpPr/>
                  <p:nvPr/>
                </p:nvSpPr>
                <p:spPr>
                  <a:xfrm>
                    <a:off x="6190979" y="2829206"/>
                    <a:ext cx="144000" cy="126000"/>
                  </a:xfrm>
                  <a:prstGeom prst="hexagon">
                    <a:avLst/>
                  </a:prstGeom>
                  <a:solidFill>
                    <a:srgbClr val="7F7F7F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45" name="Hexagon 544">
                    <a:extLst>
                      <a:ext uri="{FF2B5EF4-FFF2-40B4-BE49-F238E27FC236}">
                        <a16:creationId xmlns:a16="http://schemas.microsoft.com/office/drawing/2014/main" id="{B045BC97-922A-88A6-D7C5-429055380F53}"/>
                      </a:ext>
                    </a:extLst>
                  </p:cNvPr>
                  <p:cNvSpPr/>
                  <p:nvPr/>
                </p:nvSpPr>
                <p:spPr>
                  <a:xfrm>
                    <a:off x="6190979" y="2955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46" name="Hexagon 545">
                    <a:extLst>
                      <a:ext uri="{FF2B5EF4-FFF2-40B4-BE49-F238E27FC236}">
                        <a16:creationId xmlns:a16="http://schemas.microsoft.com/office/drawing/2014/main" id="{E1CE2B3A-8737-863C-6317-29517B086B5D}"/>
                      </a:ext>
                    </a:extLst>
                  </p:cNvPr>
                  <p:cNvSpPr/>
                  <p:nvPr/>
                </p:nvSpPr>
                <p:spPr>
                  <a:xfrm>
                    <a:off x="6190979" y="3081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47" name="Hexagon 546">
                    <a:extLst>
                      <a:ext uri="{FF2B5EF4-FFF2-40B4-BE49-F238E27FC236}">
                        <a16:creationId xmlns:a16="http://schemas.microsoft.com/office/drawing/2014/main" id="{C4140BB6-470F-45BC-99DA-5FAB7158164A}"/>
                      </a:ext>
                    </a:extLst>
                  </p:cNvPr>
                  <p:cNvSpPr/>
                  <p:nvPr/>
                </p:nvSpPr>
                <p:spPr>
                  <a:xfrm>
                    <a:off x="6190979" y="232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48" name="Hexagon 547">
                    <a:extLst>
                      <a:ext uri="{FF2B5EF4-FFF2-40B4-BE49-F238E27FC236}">
                        <a16:creationId xmlns:a16="http://schemas.microsoft.com/office/drawing/2014/main" id="{12027BC1-CEFC-52AE-D98B-5C150FDBA571}"/>
                      </a:ext>
                    </a:extLst>
                  </p:cNvPr>
                  <p:cNvSpPr/>
                  <p:nvPr/>
                </p:nvSpPr>
                <p:spPr>
                  <a:xfrm>
                    <a:off x="6190979" y="3207206"/>
                    <a:ext cx="144000" cy="126000"/>
                  </a:xfrm>
                  <a:prstGeom prst="hexagon">
                    <a:avLst/>
                  </a:prstGeom>
                  <a:solidFill>
                    <a:srgbClr val="7F7F7F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49" name="Hexagon 548">
                    <a:extLst>
                      <a:ext uri="{FF2B5EF4-FFF2-40B4-BE49-F238E27FC236}">
                        <a16:creationId xmlns:a16="http://schemas.microsoft.com/office/drawing/2014/main" id="{1486C961-954C-2DBA-B21A-2410EF672918}"/>
                      </a:ext>
                    </a:extLst>
                  </p:cNvPr>
                  <p:cNvSpPr/>
                  <p:nvPr/>
                </p:nvSpPr>
                <p:spPr>
                  <a:xfrm>
                    <a:off x="6190979" y="333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50" name="Hexagon 549">
                    <a:extLst>
                      <a:ext uri="{FF2B5EF4-FFF2-40B4-BE49-F238E27FC236}">
                        <a16:creationId xmlns:a16="http://schemas.microsoft.com/office/drawing/2014/main" id="{FF9DB0E9-BEE9-C3BE-4643-009A83A05E15}"/>
                      </a:ext>
                    </a:extLst>
                  </p:cNvPr>
                  <p:cNvSpPr/>
                  <p:nvPr/>
                </p:nvSpPr>
                <p:spPr>
                  <a:xfrm>
                    <a:off x="6190979" y="345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51" name="Hexagon 550">
                    <a:extLst>
                      <a:ext uri="{FF2B5EF4-FFF2-40B4-BE49-F238E27FC236}">
                        <a16:creationId xmlns:a16="http://schemas.microsoft.com/office/drawing/2014/main" id="{91C4E7D4-26ED-497F-1E34-531F03F2E7DE}"/>
                      </a:ext>
                    </a:extLst>
                  </p:cNvPr>
                  <p:cNvSpPr/>
                  <p:nvPr/>
                </p:nvSpPr>
                <p:spPr>
                  <a:xfrm>
                    <a:off x="6190979" y="371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52" name="Hexagon 551">
                    <a:extLst>
                      <a:ext uri="{FF2B5EF4-FFF2-40B4-BE49-F238E27FC236}">
                        <a16:creationId xmlns:a16="http://schemas.microsoft.com/office/drawing/2014/main" id="{EBF264F7-E9F6-CE1F-80F9-2BD0705715B0}"/>
                      </a:ext>
                    </a:extLst>
                  </p:cNvPr>
                  <p:cNvSpPr/>
                  <p:nvPr/>
                </p:nvSpPr>
                <p:spPr>
                  <a:xfrm>
                    <a:off x="6190979" y="358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53" name="Hexagon 552">
                    <a:extLst>
                      <a:ext uri="{FF2B5EF4-FFF2-40B4-BE49-F238E27FC236}">
                        <a16:creationId xmlns:a16="http://schemas.microsoft.com/office/drawing/2014/main" id="{36EFE637-E98A-5CBB-941C-A55289D673E6}"/>
                      </a:ext>
                    </a:extLst>
                  </p:cNvPr>
                  <p:cNvSpPr/>
                  <p:nvPr/>
                </p:nvSpPr>
                <p:spPr>
                  <a:xfrm>
                    <a:off x="6303229" y="2388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54" name="Hexagon 553">
                    <a:extLst>
                      <a:ext uri="{FF2B5EF4-FFF2-40B4-BE49-F238E27FC236}">
                        <a16:creationId xmlns:a16="http://schemas.microsoft.com/office/drawing/2014/main" id="{FECDC36F-D35C-01D6-B262-59D9DE696462}"/>
                      </a:ext>
                    </a:extLst>
                  </p:cNvPr>
                  <p:cNvSpPr/>
                  <p:nvPr/>
                </p:nvSpPr>
                <p:spPr>
                  <a:xfrm>
                    <a:off x="6303229" y="2514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55" name="Hexagon 554">
                    <a:extLst>
                      <a:ext uri="{FF2B5EF4-FFF2-40B4-BE49-F238E27FC236}">
                        <a16:creationId xmlns:a16="http://schemas.microsoft.com/office/drawing/2014/main" id="{DE9DF55B-1203-9720-A212-5AF66F11DBDB}"/>
                      </a:ext>
                    </a:extLst>
                  </p:cNvPr>
                  <p:cNvSpPr/>
                  <p:nvPr/>
                </p:nvSpPr>
                <p:spPr>
                  <a:xfrm>
                    <a:off x="6303229" y="2640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56" name="Hexagon 555">
                    <a:extLst>
                      <a:ext uri="{FF2B5EF4-FFF2-40B4-BE49-F238E27FC236}">
                        <a16:creationId xmlns:a16="http://schemas.microsoft.com/office/drawing/2014/main" id="{BD53F6F0-6565-7380-BC94-B52984E82720}"/>
                      </a:ext>
                    </a:extLst>
                  </p:cNvPr>
                  <p:cNvSpPr/>
                  <p:nvPr/>
                </p:nvSpPr>
                <p:spPr>
                  <a:xfrm>
                    <a:off x="6303229" y="2766206"/>
                    <a:ext cx="144000" cy="126000"/>
                  </a:xfrm>
                  <a:prstGeom prst="hexagon">
                    <a:avLst/>
                  </a:prstGeom>
                  <a:solidFill>
                    <a:srgbClr val="7F7F7F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57" name="Hexagon 556">
                    <a:extLst>
                      <a:ext uri="{FF2B5EF4-FFF2-40B4-BE49-F238E27FC236}">
                        <a16:creationId xmlns:a16="http://schemas.microsoft.com/office/drawing/2014/main" id="{0F397330-3AD6-EE55-DEE8-338632E80188}"/>
                      </a:ext>
                    </a:extLst>
                  </p:cNvPr>
                  <p:cNvSpPr/>
                  <p:nvPr/>
                </p:nvSpPr>
                <p:spPr>
                  <a:xfrm>
                    <a:off x="6303229" y="2892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58" name="Hexagon 557">
                    <a:extLst>
                      <a:ext uri="{FF2B5EF4-FFF2-40B4-BE49-F238E27FC236}">
                        <a16:creationId xmlns:a16="http://schemas.microsoft.com/office/drawing/2014/main" id="{169CE4BD-58C4-0FE7-09E1-94F4973C0C89}"/>
                      </a:ext>
                    </a:extLst>
                  </p:cNvPr>
                  <p:cNvSpPr/>
                  <p:nvPr/>
                </p:nvSpPr>
                <p:spPr>
                  <a:xfrm>
                    <a:off x="6303229" y="3018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59" name="Hexagon 558">
                    <a:extLst>
                      <a:ext uri="{FF2B5EF4-FFF2-40B4-BE49-F238E27FC236}">
                        <a16:creationId xmlns:a16="http://schemas.microsoft.com/office/drawing/2014/main" id="{5AD9CA21-60EA-82D6-4151-CCDF66FCE3D5}"/>
                      </a:ext>
                    </a:extLst>
                  </p:cNvPr>
                  <p:cNvSpPr/>
                  <p:nvPr/>
                </p:nvSpPr>
                <p:spPr>
                  <a:xfrm>
                    <a:off x="6303229" y="2262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60" name="Hexagon 559">
                    <a:extLst>
                      <a:ext uri="{FF2B5EF4-FFF2-40B4-BE49-F238E27FC236}">
                        <a16:creationId xmlns:a16="http://schemas.microsoft.com/office/drawing/2014/main" id="{E9B9B4B8-C7E5-8AAB-B271-438F72235506}"/>
                      </a:ext>
                    </a:extLst>
                  </p:cNvPr>
                  <p:cNvSpPr/>
                  <p:nvPr/>
                </p:nvSpPr>
                <p:spPr>
                  <a:xfrm>
                    <a:off x="6303229" y="3144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61" name="Hexagon 560">
                    <a:extLst>
                      <a:ext uri="{FF2B5EF4-FFF2-40B4-BE49-F238E27FC236}">
                        <a16:creationId xmlns:a16="http://schemas.microsoft.com/office/drawing/2014/main" id="{A5970732-3744-9357-C790-9F951FC8FC8C}"/>
                      </a:ext>
                    </a:extLst>
                  </p:cNvPr>
                  <p:cNvSpPr/>
                  <p:nvPr/>
                </p:nvSpPr>
                <p:spPr>
                  <a:xfrm>
                    <a:off x="6303229" y="3270206"/>
                    <a:ext cx="144000" cy="126000"/>
                  </a:xfrm>
                  <a:prstGeom prst="hexagon">
                    <a:avLst/>
                  </a:prstGeom>
                  <a:solidFill>
                    <a:srgbClr val="7F7F7F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62" name="Hexagon 561">
                    <a:extLst>
                      <a:ext uri="{FF2B5EF4-FFF2-40B4-BE49-F238E27FC236}">
                        <a16:creationId xmlns:a16="http://schemas.microsoft.com/office/drawing/2014/main" id="{BBFF8CA1-4499-D852-0A9F-1D3592980941}"/>
                      </a:ext>
                    </a:extLst>
                  </p:cNvPr>
                  <p:cNvSpPr/>
                  <p:nvPr/>
                </p:nvSpPr>
                <p:spPr>
                  <a:xfrm>
                    <a:off x="6303229" y="3396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63" name="Hexagon 562">
                    <a:extLst>
                      <a:ext uri="{FF2B5EF4-FFF2-40B4-BE49-F238E27FC236}">
                        <a16:creationId xmlns:a16="http://schemas.microsoft.com/office/drawing/2014/main" id="{BA20F1C0-2FE5-2EB6-3613-0DF7D0C492C8}"/>
                      </a:ext>
                    </a:extLst>
                  </p:cNvPr>
                  <p:cNvSpPr/>
                  <p:nvPr/>
                </p:nvSpPr>
                <p:spPr>
                  <a:xfrm>
                    <a:off x="6303229" y="3648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64" name="Hexagon 563">
                    <a:extLst>
                      <a:ext uri="{FF2B5EF4-FFF2-40B4-BE49-F238E27FC236}">
                        <a16:creationId xmlns:a16="http://schemas.microsoft.com/office/drawing/2014/main" id="{211E3604-39EC-C2AD-1C97-2A65B3D41A47}"/>
                      </a:ext>
                    </a:extLst>
                  </p:cNvPr>
                  <p:cNvSpPr/>
                  <p:nvPr/>
                </p:nvSpPr>
                <p:spPr>
                  <a:xfrm>
                    <a:off x="6303229" y="3774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65" name="Hexagon 564">
                    <a:extLst>
                      <a:ext uri="{FF2B5EF4-FFF2-40B4-BE49-F238E27FC236}">
                        <a16:creationId xmlns:a16="http://schemas.microsoft.com/office/drawing/2014/main" id="{E4776940-D56A-E928-1A4D-42F9F83A99EE}"/>
                      </a:ext>
                    </a:extLst>
                  </p:cNvPr>
                  <p:cNvSpPr/>
                  <p:nvPr/>
                </p:nvSpPr>
                <p:spPr>
                  <a:xfrm>
                    <a:off x="6303229" y="3522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66" name="Hexagon 565">
                    <a:extLst>
                      <a:ext uri="{FF2B5EF4-FFF2-40B4-BE49-F238E27FC236}">
                        <a16:creationId xmlns:a16="http://schemas.microsoft.com/office/drawing/2014/main" id="{1F14EC38-BF23-E843-A2CF-3CDAE762CC77}"/>
                      </a:ext>
                    </a:extLst>
                  </p:cNvPr>
                  <p:cNvSpPr/>
                  <p:nvPr/>
                </p:nvSpPr>
                <p:spPr>
                  <a:xfrm>
                    <a:off x="6415479" y="245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67" name="Hexagon 566">
                    <a:extLst>
                      <a:ext uri="{FF2B5EF4-FFF2-40B4-BE49-F238E27FC236}">
                        <a16:creationId xmlns:a16="http://schemas.microsoft.com/office/drawing/2014/main" id="{A09ECB88-517C-52DE-639D-091D2B3C0E5E}"/>
                      </a:ext>
                    </a:extLst>
                  </p:cNvPr>
                  <p:cNvSpPr/>
                  <p:nvPr/>
                </p:nvSpPr>
                <p:spPr>
                  <a:xfrm>
                    <a:off x="6415479" y="257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68" name="Hexagon 567">
                    <a:extLst>
                      <a:ext uri="{FF2B5EF4-FFF2-40B4-BE49-F238E27FC236}">
                        <a16:creationId xmlns:a16="http://schemas.microsoft.com/office/drawing/2014/main" id="{25806944-ED6D-D3F9-B735-DAF47905DD31}"/>
                      </a:ext>
                    </a:extLst>
                  </p:cNvPr>
                  <p:cNvSpPr/>
                  <p:nvPr/>
                </p:nvSpPr>
                <p:spPr>
                  <a:xfrm>
                    <a:off x="6415479" y="270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69" name="Hexagon 568">
                    <a:extLst>
                      <a:ext uri="{FF2B5EF4-FFF2-40B4-BE49-F238E27FC236}">
                        <a16:creationId xmlns:a16="http://schemas.microsoft.com/office/drawing/2014/main" id="{DD9D1FA3-CB4F-ACEF-D6F6-D3E5FCD8CD12}"/>
                      </a:ext>
                    </a:extLst>
                  </p:cNvPr>
                  <p:cNvSpPr/>
                  <p:nvPr/>
                </p:nvSpPr>
                <p:spPr>
                  <a:xfrm>
                    <a:off x="6415479" y="2829206"/>
                    <a:ext cx="144000" cy="126000"/>
                  </a:xfrm>
                  <a:prstGeom prst="hexagon">
                    <a:avLst/>
                  </a:prstGeom>
                  <a:solidFill>
                    <a:srgbClr val="7F7F7F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70" name="Hexagon 569">
                    <a:extLst>
                      <a:ext uri="{FF2B5EF4-FFF2-40B4-BE49-F238E27FC236}">
                        <a16:creationId xmlns:a16="http://schemas.microsoft.com/office/drawing/2014/main" id="{8A8352DF-6978-B14A-ADC8-C6794A8F685F}"/>
                      </a:ext>
                    </a:extLst>
                  </p:cNvPr>
                  <p:cNvSpPr/>
                  <p:nvPr/>
                </p:nvSpPr>
                <p:spPr>
                  <a:xfrm>
                    <a:off x="6415479" y="2955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71" name="Hexagon 570">
                    <a:extLst>
                      <a:ext uri="{FF2B5EF4-FFF2-40B4-BE49-F238E27FC236}">
                        <a16:creationId xmlns:a16="http://schemas.microsoft.com/office/drawing/2014/main" id="{E4866AC5-6552-42A5-F646-C31DEA11C560}"/>
                      </a:ext>
                    </a:extLst>
                  </p:cNvPr>
                  <p:cNvSpPr/>
                  <p:nvPr/>
                </p:nvSpPr>
                <p:spPr>
                  <a:xfrm>
                    <a:off x="6415479" y="3081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72" name="Hexagon 571">
                    <a:extLst>
                      <a:ext uri="{FF2B5EF4-FFF2-40B4-BE49-F238E27FC236}">
                        <a16:creationId xmlns:a16="http://schemas.microsoft.com/office/drawing/2014/main" id="{88360CE4-F2A4-FF75-5465-B0C3D4B8A88A}"/>
                      </a:ext>
                    </a:extLst>
                  </p:cNvPr>
                  <p:cNvSpPr/>
                  <p:nvPr/>
                </p:nvSpPr>
                <p:spPr>
                  <a:xfrm>
                    <a:off x="6415479" y="232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73" name="Hexagon 572">
                    <a:extLst>
                      <a:ext uri="{FF2B5EF4-FFF2-40B4-BE49-F238E27FC236}">
                        <a16:creationId xmlns:a16="http://schemas.microsoft.com/office/drawing/2014/main" id="{9397436E-AC37-A249-7112-631907D3DB83}"/>
                      </a:ext>
                    </a:extLst>
                  </p:cNvPr>
                  <p:cNvSpPr/>
                  <p:nvPr/>
                </p:nvSpPr>
                <p:spPr>
                  <a:xfrm>
                    <a:off x="6415479" y="3207206"/>
                    <a:ext cx="144000" cy="126000"/>
                  </a:xfrm>
                  <a:prstGeom prst="hexagon">
                    <a:avLst/>
                  </a:prstGeom>
                  <a:solidFill>
                    <a:srgbClr val="7F7F7F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74" name="Hexagon 573">
                    <a:extLst>
                      <a:ext uri="{FF2B5EF4-FFF2-40B4-BE49-F238E27FC236}">
                        <a16:creationId xmlns:a16="http://schemas.microsoft.com/office/drawing/2014/main" id="{750B17CD-EFA0-B551-3E8B-EB6E91AC17C8}"/>
                      </a:ext>
                    </a:extLst>
                  </p:cNvPr>
                  <p:cNvSpPr/>
                  <p:nvPr/>
                </p:nvSpPr>
                <p:spPr>
                  <a:xfrm>
                    <a:off x="6415479" y="333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75" name="Hexagon 574">
                    <a:extLst>
                      <a:ext uri="{FF2B5EF4-FFF2-40B4-BE49-F238E27FC236}">
                        <a16:creationId xmlns:a16="http://schemas.microsoft.com/office/drawing/2014/main" id="{0A320E96-90B6-3CD8-12C4-776DF80027BD}"/>
                      </a:ext>
                    </a:extLst>
                  </p:cNvPr>
                  <p:cNvSpPr/>
                  <p:nvPr/>
                </p:nvSpPr>
                <p:spPr>
                  <a:xfrm>
                    <a:off x="6415479" y="345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76" name="Hexagon 575">
                    <a:extLst>
                      <a:ext uri="{FF2B5EF4-FFF2-40B4-BE49-F238E27FC236}">
                        <a16:creationId xmlns:a16="http://schemas.microsoft.com/office/drawing/2014/main" id="{DC7B5919-D526-26B8-C2CF-1BBFB8BFBE3B}"/>
                      </a:ext>
                    </a:extLst>
                  </p:cNvPr>
                  <p:cNvSpPr/>
                  <p:nvPr/>
                </p:nvSpPr>
                <p:spPr>
                  <a:xfrm>
                    <a:off x="6415479" y="371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77" name="Hexagon 576">
                    <a:extLst>
                      <a:ext uri="{FF2B5EF4-FFF2-40B4-BE49-F238E27FC236}">
                        <a16:creationId xmlns:a16="http://schemas.microsoft.com/office/drawing/2014/main" id="{4BF2DEFF-A242-2ADF-642F-3B3F86DC56A0}"/>
                      </a:ext>
                    </a:extLst>
                  </p:cNvPr>
                  <p:cNvSpPr/>
                  <p:nvPr/>
                </p:nvSpPr>
                <p:spPr>
                  <a:xfrm>
                    <a:off x="6415479" y="358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78" name="Hexagon 577">
                    <a:extLst>
                      <a:ext uri="{FF2B5EF4-FFF2-40B4-BE49-F238E27FC236}">
                        <a16:creationId xmlns:a16="http://schemas.microsoft.com/office/drawing/2014/main" id="{24930BC9-6291-9765-B039-4757F3F04E2F}"/>
                      </a:ext>
                    </a:extLst>
                  </p:cNvPr>
                  <p:cNvSpPr/>
                  <p:nvPr/>
                </p:nvSpPr>
                <p:spPr>
                  <a:xfrm>
                    <a:off x="6527729" y="2388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79" name="Hexagon 578">
                    <a:extLst>
                      <a:ext uri="{FF2B5EF4-FFF2-40B4-BE49-F238E27FC236}">
                        <a16:creationId xmlns:a16="http://schemas.microsoft.com/office/drawing/2014/main" id="{F2155758-446A-6CA0-4434-3F5B59C32732}"/>
                      </a:ext>
                    </a:extLst>
                  </p:cNvPr>
                  <p:cNvSpPr/>
                  <p:nvPr/>
                </p:nvSpPr>
                <p:spPr>
                  <a:xfrm>
                    <a:off x="6527729" y="2514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80" name="Hexagon 579">
                    <a:extLst>
                      <a:ext uri="{FF2B5EF4-FFF2-40B4-BE49-F238E27FC236}">
                        <a16:creationId xmlns:a16="http://schemas.microsoft.com/office/drawing/2014/main" id="{CE940062-5CE3-4CAF-4405-EBA2C4DFFB03}"/>
                      </a:ext>
                    </a:extLst>
                  </p:cNvPr>
                  <p:cNvSpPr/>
                  <p:nvPr/>
                </p:nvSpPr>
                <p:spPr>
                  <a:xfrm>
                    <a:off x="6527729" y="2640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81" name="Hexagon 580">
                    <a:extLst>
                      <a:ext uri="{FF2B5EF4-FFF2-40B4-BE49-F238E27FC236}">
                        <a16:creationId xmlns:a16="http://schemas.microsoft.com/office/drawing/2014/main" id="{D062F826-E948-76B4-DDE3-E7C38B396C78}"/>
                      </a:ext>
                    </a:extLst>
                  </p:cNvPr>
                  <p:cNvSpPr/>
                  <p:nvPr/>
                </p:nvSpPr>
                <p:spPr>
                  <a:xfrm>
                    <a:off x="6527729" y="2766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82" name="Hexagon 581">
                    <a:extLst>
                      <a:ext uri="{FF2B5EF4-FFF2-40B4-BE49-F238E27FC236}">
                        <a16:creationId xmlns:a16="http://schemas.microsoft.com/office/drawing/2014/main" id="{A352C266-4354-4E87-D825-4AA39BCE7ECB}"/>
                      </a:ext>
                    </a:extLst>
                  </p:cNvPr>
                  <p:cNvSpPr/>
                  <p:nvPr/>
                </p:nvSpPr>
                <p:spPr>
                  <a:xfrm>
                    <a:off x="6527729" y="2892287"/>
                    <a:ext cx="144000" cy="126000"/>
                  </a:xfrm>
                  <a:prstGeom prst="hexagon">
                    <a:avLst/>
                  </a:prstGeom>
                  <a:solidFill>
                    <a:srgbClr val="7F7F7F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83" name="Hexagon 582">
                    <a:extLst>
                      <a:ext uri="{FF2B5EF4-FFF2-40B4-BE49-F238E27FC236}">
                        <a16:creationId xmlns:a16="http://schemas.microsoft.com/office/drawing/2014/main" id="{F59CA6CA-75BA-EEB8-B169-8EB9F1A534ED}"/>
                      </a:ext>
                    </a:extLst>
                  </p:cNvPr>
                  <p:cNvSpPr/>
                  <p:nvPr/>
                </p:nvSpPr>
                <p:spPr>
                  <a:xfrm>
                    <a:off x="6527729" y="3018287"/>
                    <a:ext cx="144000" cy="126000"/>
                  </a:xfrm>
                  <a:prstGeom prst="hexagon">
                    <a:avLst/>
                  </a:prstGeom>
                  <a:solidFill>
                    <a:srgbClr val="7F7F7F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84" name="Hexagon 583">
                    <a:extLst>
                      <a:ext uri="{FF2B5EF4-FFF2-40B4-BE49-F238E27FC236}">
                        <a16:creationId xmlns:a16="http://schemas.microsoft.com/office/drawing/2014/main" id="{5FAB430A-2CDD-3348-74EB-F7D9BC53E7F2}"/>
                      </a:ext>
                    </a:extLst>
                  </p:cNvPr>
                  <p:cNvSpPr/>
                  <p:nvPr/>
                </p:nvSpPr>
                <p:spPr>
                  <a:xfrm>
                    <a:off x="6527729" y="3144287"/>
                    <a:ext cx="144000" cy="126000"/>
                  </a:xfrm>
                  <a:prstGeom prst="hexagon">
                    <a:avLst/>
                  </a:prstGeom>
                  <a:solidFill>
                    <a:srgbClr val="7F7F7F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85" name="Hexagon 584">
                    <a:extLst>
                      <a:ext uri="{FF2B5EF4-FFF2-40B4-BE49-F238E27FC236}">
                        <a16:creationId xmlns:a16="http://schemas.microsoft.com/office/drawing/2014/main" id="{61D2AF83-44FD-61B8-BAFD-43E6E1198A93}"/>
                      </a:ext>
                    </a:extLst>
                  </p:cNvPr>
                  <p:cNvSpPr/>
                  <p:nvPr/>
                </p:nvSpPr>
                <p:spPr>
                  <a:xfrm>
                    <a:off x="6527729" y="3270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86" name="Hexagon 585">
                    <a:extLst>
                      <a:ext uri="{FF2B5EF4-FFF2-40B4-BE49-F238E27FC236}">
                        <a16:creationId xmlns:a16="http://schemas.microsoft.com/office/drawing/2014/main" id="{04CD1CD2-4E00-7553-2F3B-F2E3E566FC16}"/>
                      </a:ext>
                    </a:extLst>
                  </p:cNvPr>
                  <p:cNvSpPr/>
                  <p:nvPr/>
                </p:nvSpPr>
                <p:spPr>
                  <a:xfrm>
                    <a:off x="6527729" y="3396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87" name="Hexagon 586">
                    <a:extLst>
                      <a:ext uri="{FF2B5EF4-FFF2-40B4-BE49-F238E27FC236}">
                        <a16:creationId xmlns:a16="http://schemas.microsoft.com/office/drawing/2014/main" id="{4D247BD3-0442-A1AF-CA30-B2526355943D}"/>
                      </a:ext>
                    </a:extLst>
                  </p:cNvPr>
                  <p:cNvSpPr/>
                  <p:nvPr/>
                </p:nvSpPr>
                <p:spPr>
                  <a:xfrm>
                    <a:off x="6527729" y="3648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88" name="Hexagon 587">
                    <a:extLst>
                      <a:ext uri="{FF2B5EF4-FFF2-40B4-BE49-F238E27FC236}">
                        <a16:creationId xmlns:a16="http://schemas.microsoft.com/office/drawing/2014/main" id="{F713335B-0987-E11F-C64A-2F13E5EE689D}"/>
                      </a:ext>
                    </a:extLst>
                  </p:cNvPr>
                  <p:cNvSpPr/>
                  <p:nvPr/>
                </p:nvSpPr>
                <p:spPr>
                  <a:xfrm>
                    <a:off x="6527729" y="3522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89" name="Hexagon 588">
                    <a:extLst>
                      <a:ext uri="{FF2B5EF4-FFF2-40B4-BE49-F238E27FC236}">
                        <a16:creationId xmlns:a16="http://schemas.microsoft.com/office/drawing/2014/main" id="{EB7FD13C-BFEA-CA22-7532-5CD9F14747D4}"/>
                      </a:ext>
                    </a:extLst>
                  </p:cNvPr>
                  <p:cNvSpPr/>
                  <p:nvPr/>
                </p:nvSpPr>
                <p:spPr>
                  <a:xfrm>
                    <a:off x="6639979" y="245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90" name="Hexagon 589">
                    <a:extLst>
                      <a:ext uri="{FF2B5EF4-FFF2-40B4-BE49-F238E27FC236}">
                        <a16:creationId xmlns:a16="http://schemas.microsoft.com/office/drawing/2014/main" id="{543731F3-CB9A-9814-6D28-7472D844C009}"/>
                      </a:ext>
                    </a:extLst>
                  </p:cNvPr>
                  <p:cNvSpPr/>
                  <p:nvPr/>
                </p:nvSpPr>
                <p:spPr>
                  <a:xfrm>
                    <a:off x="6639979" y="257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91" name="Hexagon 590">
                    <a:extLst>
                      <a:ext uri="{FF2B5EF4-FFF2-40B4-BE49-F238E27FC236}">
                        <a16:creationId xmlns:a16="http://schemas.microsoft.com/office/drawing/2014/main" id="{5C8E8A5E-9C9D-C7D5-0175-8FCD7D965685}"/>
                      </a:ext>
                    </a:extLst>
                  </p:cNvPr>
                  <p:cNvSpPr/>
                  <p:nvPr/>
                </p:nvSpPr>
                <p:spPr>
                  <a:xfrm>
                    <a:off x="6639979" y="270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92" name="Hexagon 591">
                    <a:extLst>
                      <a:ext uri="{FF2B5EF4-FFF2-40B4-BE49-F238E27FC236}">
                        <a16:creationId xmlns:a16="http://schemas.microsoft.com/office/drawing/2014/main" id="{6D36F5D8-261B-1C00-78D6-46153E2651F6}"/>
                      </a:ext>
                    </a:extLst>
                  </p:cNvPr>
                  <p:cNvSpPr/>
                  <p:nvPr/>
                </p:nvSpPr>
                <p:spPr>
                  <a:xfrm>
                    <a:off x="6639979" y="282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93" name="Hexagon 592">
                    <a:extLst>
                      <a:ext uri="{FF2B5EF4-FFF2-40B4-BE49-F238E27FC236}">
                        <a16:creationId xmlns:a16="http://schemas.microsoft.com/office/drawing/2014/main" id="{A557DBE0-FEF1-2F63-6090-17223D35EAC4}"/>
                      </a:ext>
                    </a:extLst>
                  </p:cNvPr>
                  <p:cNvSpPr/>
                  <p:nvPr/>
                </p:nvSpPr>
                <p:spPr>
                  <a:xfrm>
                    <a:off x="6639979" y="295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94" name="Hexagon 593">
                    <a:extLst>
                      <a:ext uri="{FF2B5EF4-FFF2-40B4-BE49-F238E27FC236}">
                        <a16:creationId xmlns:a16="http://schemas.microsoft.com/office/drawing/2014/main" id="{B03CA8C0-8AE1-A1BD-4894-78CD6DEE5E6A}"/>
                      </a:ext>
                    </a:extLst>
                  </p:cNvPr>
                  <p:cNvSpPr/>
                  <p:nvPr/>
                </p:nvSpPr>
                <p:spPr>
                  <a:xfrm>
                    <a:off x="6639979" y="308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95" name="Hexagon 594">
                    <a:extLst>
                      <a:ext uri="{FF2B5EF4-FFF2-40B4-BE49-F238E27FC236}">
                        <a16:creationId xmlns:a16="http://schemas.microsoft.com/office/drawing/2014/main" id="{E3374B19-0865-D56E-C32E-927C96CAA56F}"/>
                      </a:ext>
                    </a:extLst>
                  </p:cNvPr>
                  <p:cNvSpPr/>
                  <p:nvPr/>
                </p:nvSpPr>
                <p:spPr>
                  <a:xfrm>
                    <a:off x="6639979" y="320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96" name="Hexagon 595">
                    <a:extLst>
                      <a:ext uri="{FF2B5EF4-FFF2-40B4-BE49-F238E27FC236}">
                        <a16:creationId xmlns:a16="http://schemas.microsoft.com/office/drawing/2014/main" id="{EEC1DBB4-4EA6-3CB8-4022-0BFC2FCFDD0D}"/>
                      </a:ext>
                    </a:extLst>
                  </p:cNvPr>
                  <p:cNvSpPr/>
                  <p:nvPr/>
                </p:nvSpPr>
                <p:spPr>
                  <a:xfrm>
                    <a:off x="6639979" y="333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97" name="Hexagon 596">
                    <a:extLst>
                      <a:ext uri="{FF2B5EF4-FFF2-40B4-BE49-F238E27FC236}">
                        <a16:creationId xmlns:a16="http://schemas.microsoft.com/office/drawing/2014/main" id="{FE5BAFE1-2938-E6A5-E8E0-2E83C726FC52}"/>
                      </a:ext>
                    </a:extLst>
                  </p:cNvPr>
                  <p:cNvSpPr/>
                  <p:nvPr/>
                </p:nvSpPr>
                <p:spPr>
                  <a:xfrm>
                    <a:off x="6639979" y="345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98" name="Hexagon 597">
                    <a:extLst>
                      <a:ext uri="{FF2B5EF4-FFF2-40B4-BE49-F238E27FC236}">
                        <a16:creationId xmlns:a16="http://schemas.microsoft.com/office/drawing/2014/main" id="{E8A10A7A-FE87-B940-0A3E-883677DA7317}"/>
                      </a:ext>
                    </a:extLst>
                  </p:cNvPr>
                  <p:cNvSpPr/>
                  <p:nvPr/>
                </p:nvSpPr>
                <p:spPr>
                  <a:xfrm>
                    <a:off x="6639979" y="358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99" name="Hexagon 598">
                    <a:extLst>
                      <a:ext uri="{FF2B5EF4-FFF2-40B4-BE49-F238E27FC236}">
                        <a16:creationId xmlns:a16="http://schemas.microsoft.com/office/drawing/2014/main" id="{8345A0F6-F583-A6D8-6DD6-129A9AAA88D3}"/>
                      </a:ext>
                    </a:extLst>
                  </p:cNvPr>
                  <p:cNvSpPr/>
                  <p:nvPr/>
                </p:nvSpPr>
                <p:spPr>
                  <a:xfrm>
                    <a:off x="6752229" y="2514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00" name="Hexagon 599">
                    <a:extLst>
                      <a:ext uri="{FF2B5EF4-FFF2-40B4-BE49-F238E27FC236}">
                        <a16:creationId xmlns:a16="http://schemas.microsoft.com/office/drawing/2014/main" id="{94E980E6-4E03-BCB8-B56F-C48999B4A200}"/>
                      </a:ext>
                    </a:extLst>
                  </p:cNvPr>
                  <p:cNvSpPr/>
                  <p:nvPr/>
                </p:nvSpPr>
                <p:spPr>
                  <a:xfrm>
                    <a:off x="6752229" y="2640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01" name="Hexagon 600">
                    <a:extLst>
                      <a:ext uri="{FF2B5EF4-FFF2-40B4-BE49-F238E27FC236}">
                        <a16:creationId xmlns:a16="http://schemas.microsoft.com/office/drawing/2014/main" id="{C97E4EC0-1AC9-C7F9-873E-A0BB4FF7C7B3}"/>
                      </a:ext>
                    </a:extLst>
                  </p:cNvPr>
                  <p:cNvSpPr/>
                  <p:nvPr/>
                </p:nvSpPr>
                <p:spPr>
                  <a:xfrm>
                    <a:off x="6752229" y="2766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02" name="Hexagon 601">
                    <a:extLst>
                      <a:ext uri="{FF2B5EF4-FFF2-40B4-BE49-F238E27FC236}">
                        <a16:creationId xmlns:a16="http://schemas.microsoft.com/office/drawing/2014/main" id="{0A038835-9632-15B9-B1C4-2CC95E1D6714}"/>
                      </a:ext>
                    </a:extLst>
                  </p:cNvPr>
                  <p:cNvSpPr/>
                  <p:nvPr/>
                </p:nvSpPr>
                <p:spPr>
                  <a:xfrm>
                    <a:off x="6752229" y="2892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03" name="Hexagon 602">
                    <a:extLst>
                      <a:ext uri="{FF2B5EF4-FFF2-40B4-BE49-F238E27FC236}">
                        <a16:creationId xmlns:a16="http://schemas.microsoft.com/office/drawing/2014/main" id="{A232EFEA-7FD1-5812-44B9-B2C52AB420BC}"/>
                      </a:ext>
                    </a:extLst>
                  </p:cNvPr>
                  <p:cNvSpPr/>
                  <p:nvPr/>
                </p:nvSpPr>
                <p:spPr>
                  <a:xfrm>
                    <a:off x="6752229" y="3018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04" name="Hexagon 603">
                    <a:extLst>
                      <a:ext uri="{FF2B5EF4-FFF2-40B4-BE49-F238E27FC236}">
                        <a16:creationId xmlns:a16="http://schemas.microsoft.com/office/drawing/2014/main" id="{825FC022-2F94-3FF6-81CE-3F80077F881B}"/>
                      </a:ext>
                    </a:extLst>
                  </p:cNvPr>
                  <p:cNvSpPr/>
                  <p:nvPr/>
                </p:nvSpPr>
                <p:spPr>
                  <a:xfrm>
                    <a:off x="6752229" y="3144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05" name="Hexagon 604">
                    <a:extLst>
                      <a:ext uri="{FF2B5EF4-FFF2-40B4-BE49-F238E27FC236}">
                        <a16:creationId xmlns:a16="http://schemas.microsoft.com/office/drawing/2014/main" id="{855BAC6A-0D68-D18B-4F40-C634B61D5B77}"/>
                      </a:ext>
                    </a:extLst>
                  </p:cNvPr>
                  <p:cNvSpPr/>
                  <p:nvPr/>
                </p:nvSpPr>
                <p:spPr>
                  <a:xfrm>
                    <a:off x="6752229" y="3270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06" name="Hexagon 605">
                    <a:extLst>
                      <a:ext uri="{FF2B5EF4-FFF2-40B4-BE49-F238E27FC236}">
                        <a16:creationId xmlns:a16="http://schemas.microsoft.com/office/drawing/2014/main" id="{1E1722AF-E40D-BC14-1CA7-5DA8D5DA5FF3}"/>
                      </a:ext>
                    </a:extLst>
                  </p:cNvPr>
                  <p:cNvSpPr/>
                  <p:nvPr/>
                </p:nvSpPr>
                <p:spPr>
                  <a:xfrm>
                    <a:off x="6752229" y="3396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07" name="Hexagon 606">
                    <a:extLst>
                      <a:ext uri="{FF2B5EF4-FFF2-40B4-BE49-F238E27FC236}">
                        <a16:creationId xmlns:a16="http://schemas.microsoft.com/office/drawing/2014/main" id="{8426204E-0980-CAC8-7576-0C500FF7DFEE}"/>
                      </a:ext>
                    </a:extLst>
                  </p:cNvPr>
                  <p:cNvSpPr/>
                  <p:nvPr/>
                </p:nvSpPr>
                <p:spPr>
                  <a:xfrm>
                    <a:off x="6752229" y="3522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08" name="Hexagon 607">
                    <a:extLst>
                      <a:ext uri="{FF2B5EF4-FFF2-40B4-BE49-F238E27FC236}">
                        <a16:creationId xmlns:a16="http://schemas.microsoft.com/office/drawing/2014/main" id="{AC372AD9-9774-503A-DCB7-0ABA0FBF2AD8}"/>
                      </a:ext>
                    </a:extLst>
                  </p:cNvPr>
                  <p:cNvSpPr/>
                  <p:nvPr/>
                </p:nvSpPr>
                <p:spPr>
                  <a:xfrm>
                    <a:off x="6864479" y="257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09" name="Hexagon 608">
                    <a:extLst>
                      <a:ext uri="{FF2B5EF4-FFF2-40B4-BE49-F238E27FC236}">
                        <a16:creationId xmlns:a16="http://schemas.microsoft.com/office/drawing/2014/main" id="{B29DBC99-DBE6-3A5E-3F12-39E72B0D4E92}"/>
                      </a:ext>
                    </a:extLst>
                  </p:cNvPr>
                  <p:cNvSpPr/>
                  <p:nvPr/>
                </p:nvSpPr>
                <p:spPr>
                  <a:xfrm>
                    <a:off x="6864479" y="270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10" name="Hexagon 609">
                    <a:extLst>
                      <a:ext uri="{FF2B5EF4-FFF2-40B4-BE49-F238E27FC236}">
                        <a16:creationId xmlns:a16="http://schemas.microsoft.com/office/drawing/2014/main" id="{0FB4AC40-2DC4-908A-300B-EF445033B777}"/>
                      </a:ext>
                    </a:extLst>
                  </p:cNvPr>
                  <p:cNvSpPr/>
                  <p:nvPr/>
                </p:nvSpPr>
                <p:spPr>
                  <a:xfrm>
                    <a:off x="6864479" y="282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11" name="Hexagon 610">
                    <a:extLst>
                      <a:ext uri="{FF2B5EF4-FFF2-40B4-BE49-F238E27FC236}">
                        <a16:creationId xmlns:a16="http://schemas.microsoft.com/office/drawing/2014/main" id="{6D62BDD4-DFAB-1736-BBDC-6919C112FB31}"/>
                      </a:ext>
                    </a:extLst>
                  </p:cNvPr>
                  <p:cNvSpPr/>
                  <p:nvPr/>
                </p:nvSpPr>
                <p:spPr>
                  <a:xfrm>
                    <a:off x="6864479" y="295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12" name="Hexagon 611">
                    <a:extLst>
                      <a:ext uri="{FF2B5EF4-FFF2-40B4-BE49-F238E27FC236}">
                        <a16:creationId xmlns:a16="http://schemas.microsoft.com/office/drawing/2014/main" id="{534D4E84-9DF5-2CDD-64BE-AF169BE23E87}"/>
                      </a:ext>
                    </a:extLst>
                  </p:cNvPr>
                  <p:cNvSpPr/>
                  <p:nvPr/>
                </p:nvSpPr>
                <p:spPr>
                  <a:xfrm>
                    <a:off x="6864479" y="308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13" name="Hexagon 612">
                    <a:extLst>
                      <a:ext uri="{FF2B5EF4-FFF2-40B4-BE49-F238E27FC236}">
                        <a16:creationId xmlns:a16="http://schemas.microsoft.com/office/drawing/2014/main" id="{0C1C12F3-BEAA-7EDB-A0FF-DD6354F82918}"/>
                      </a:ext>
                    </a:extLst>
                  </p:cNvPr>
                  <p:cNvSpPr/>
                  <p:nvPr/>
                </p:nvSpPr>
                <p:spPr>
                  <a:xfrm>
                    <a:off x="6864479" y="320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14" name="Hexagon 613">
                    <a:extLst>
                      <a:ext uri="{FF2B5EF4-FFF2-40B4-BE49-F238E27FC236}">
                        <a16:creationId xmlns:a16="http://schemas.microsoft.com/office/drawing/2014/main" id="{1AEE311C-C1AE-8C0E-A720-D7529D0C2D34}"/>
                      </a:ext>
                    </a:extLst>
                  </p:cNvPr>
                  <p:cNvSpPr/>
                  <p:nvPr/>
                </p:nvSpPr>
                <p:spPr>
                  <a:xfrm>
                    <a:off x="6864479" y="333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15" name="Hexagon 614">
                    <a:extLst>
                      <a:ext uri="{FF2B5EF4-FFF2-40B4-BE49-F238E27FC236}">
                        <a16:creationId xmlns:a16="http://schemas.microsoft.com/office/drawing/2014/main" id="{937CE698-5A03-72E0-B1CF-E6F37CAFECFD}"/>
                      </a:ext>
                    </a:extLst>
                  </p:cNvPr>
                  <p:cNvSpPr/>
                  <p:nvPr/>
                </p:nvSpPr>
                <p:spPr>
                  <a:xfrm>
                    <a:off x="6864479" y="345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16" name="Hexagon 615">
                    <a:extLst>
                      <a:ext uri="{FF2B5EF4-FFF2-40B4-BE49-F238E27FC236}">
                        <a16:creationId xmlns:a16="http://schemas.microsoft.com/office/drawing/2014/main" id="{5EE2A912-447A-8573-EA85-85261FDF1896}"/>
                      </a:ext>
                    </a:extLst>
                  </p:cNvPr>
                  <p:cNvSpPr/>
                  <p:nvPr/>
                </p:nvSpPr>
                <p:spPr>
                  <a:xfrm>
                    <a:off x="6976729" y="2640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17" name="Hexagon 616">
                    <a:extLst>
                      <a:ext uri="{FF2B5EF4-FFF2-40B4-BE49-F238E27FC236}">
                        <a16:creationId xmlns:a16="http://schemas.microsoft.com/office/drawing/2014/main" id="{DE8B8FD1-12A4-A990-6F85-7AA1E4287BC8}"/>
                      </a:ext>
                    </a:extLst>
                  </p:cNvPr>
                  <p:cNvSpPr/>
                  <p:nvPr/>
                </p:nvSpPr>
                <p:spPr>
                  <a:xfrm>
                    <a:off x="6976729" y="2766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18" name="Hexagon 617">
                    <a:extLst>
                      <a:ext uri="{FF2B5EF4-FFF2-40B4-BE49-F238E27FC236}">
                        <a16:creationId xmlns:a16="http://schemas.microsoft.com/office/drawing/2014/main" id="{F92D3E63-CA73-4593-2264-FB63D9D82D66}"/>
                      </a:ext>
                    </a:extLst>
                  </p:cNvPr>
                  <p:cNvSpPr/>
                  <p:nvPr/>
                </p:nvSpPr>
                <p:spPr>
                  <a:xfrm>
                    <a:off x="6976729" y="2892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19" name="Hexagon 618">
                    <a:extLst>
                      <a:ext uri="{FF2B5EF4-FFF2-40B4-BE49-F238E27FC236}">
                        <a16:creationId xmlns:a16="http://schemas.microsoft.com/office/drawing/2014/main" id="{13D34C73-86EA-A310-D77B-ED500191D24F}"/>
                      </a:ext>
                    </a:extLst>
                  </p:cNvPr>
                  <p:cNvSpPr/>
                  <p:nvPr/>
                </p:nvSpPr>
                <p:spPr>
                  <a:xfrm>
                    <a:off x="6976729" y="3018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20" name="Hexagon 619">
                    <a:extLst>
                      <a:ext uri="{FF2B5EF4-FFF2-40B4-BE49-F238E27FC236}">
                        <a16:creationId xmlns:a16="http://schemas.microsoft.com/office/drawing/2014/main" id="{54476DD4-E293-63B3-F309-981B410E1DD0}"/>
                      </a:ext>
                    </a:extLst>
                  </p:cNvPr>
                  <p:cNvSpPr/>
                  <p:nvPr/>
                </p:nvSpPr>
                <p:spPr>
                  <a:xfrm>
                    <a:off x="6976729" y="3144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21" name="Hexagon 620">
                    <a:extLst>
                      <a:ext uri="{FF2B5EF4-FFF2-40B4-BE49-F238E27FC236}">
                        <a16:creationId xmlns:a16="http://schemas.microsoft.com/office/drawing/2014/main" id="{0030AB61-BDF1-4B9B-84EE-28542CEF203A}"/>
                      </a:ext>
                    </a:extLst>
                  </p:cNvPr>
                  <p:cNvSpPr/>
                  <p:nvPr/>
                </p:nvSpPr>
                <p:spPr>
                  <a:xfrm>
                    <a:off x="6976729" y="3270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22" name="Hexagon 621">
                    <a:extLst>
                      <a:ext uri="{FF2B5EF4-FFF2-40B4-BE49-F238E27FC236}">
                        <a16:creationId xmlns:a16="http://schemas.microsoft.com/office/drawing/2014/main" id="{2207E864-D0B9-B33A-1C7F-049606696EB5}"/>
                      </a:ext>
                    </a:extLst>
                  </p:cNvPr>
                  <p:cNvSpPr/>
                  <p:nvPr/>
                </p:nvSpPr>
                <p:spPr>
                  <a:xfrm>
                    <a:off x="6976729" y="3396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22" name="Group 321">
                <a:extLst>
                  <a:ext uri="{FF2B5EF4-FFF2-40B4-BE49-F238E27FC236}">
                    <a16:creationId xmlns:a16="http://schemas.microsoft.com/office/drawing/2014/main" id="{D8383753-E2E6-FC78-11B1-68E1C7BA5567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flipV="1">
                <a:off x="2658703" y="3543356"/>
                <a:ext cx="698330" cy="698330"/>
                <a:chOff x="9321091" y="4506608"/>
                <a:chExt cx="2052000" cy="2052000"/>
              </a:xfrm>
            </p:grpSpPr>
            <p:sp>
              <p:nvSpPr>
                <p:cNvPr id="323" name="Oval 322">
                  <a:extLst>
                    <a:ext uri="{FF2B5EF4-FFF2-40B4-BE49-F238E27FC236}">
                      <a16:creationId xmlns:a16="http://schemas.microsoft.com/office/drawing/2014/main" id="{465124B5-43F9-56C5-2AF1-54D4B83E6613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9321091" y="4506608"/>
                  <a:ext cx="2052000" cy="2052000"/>
                </a:xfrm>
                <a:prstGeom prst="ellipse">
                  <a:avLst/>
                </a:prstGeom>
                <a:solidFill>
                  <a:srgbClr val="B873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.</a:t>
                  </a:r>
                </a:p>
              </p:txBody>
            </p:sp>
            <p:grpSp>
              <p:nvGrpSpPr>
                <p:cNvPr id="324" name="Group 323">
                  <a:extLst>
                    <a:ext uri="{FF2B5EF4-FFF2-40B4-BE49-F238E27FC236}">
                      <a16:creationId xmlns:a16="http://schemas.microsoft.com/office/drawing/2014/main" id="{007EC72C-E712-572B-9E9D-9387780F614C}"/>
                    </a:ext>
                  </a:extLst>
                </p:cNvPr>
                <p:cNvGrpSpPr/>
                <p:nvPr/>
              </p:nvGrpSpPr>
              <p:grpSpPr>
                <a:xfrm>
                  <a:off x="9597310" y="4706559"/>
                  <a:ext cx="1499563" cy="1652098"/>
                  <a:chOff x="5517479" y="2136206"/>
                  <a:chExt cx="1715500" cy="1890000"/>
                </a:xfrm>
              </p:grpSpPr>
              <p:sp>
                <p:nvSpPr>
                  <p:cNvPr id="325" name="Hexagon 324">
                    <a:extLst>
                      <a:ext uri="{FF2B5EF4-FFF2-40B4-BE49-F238E27FC236}">
                        <a16:creationId xmlns:a16="http://schemas.microsoft.com/office/drawing/2014/main" id="{23CFE0DA-D87A-BAE5-1227-7496829615B8}"/>
                      </a:ext>
                    </a:extLst>
                  </p:cNvPr>
                  <p:cNvSpPr/>
                  <p:nvPr/>
                </p:nvSpPr>
                <p:spPr>
                  <a:xfrm>
                    <a:off x="5517479" y="257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26" name="Hexagon 325">
                    <a:extLst>
                      <a:ext uri="{FF2B5EF4-FFF2-40B4-BE49-F238E27FC236}">
                        <a16:creationId xmlns:a16="http://schemas.microsoft.com/office/drawing/2014/main" id="{1D79C7A7-6623-94A2-C37C-337A4CBB9DCC}"/>
                      </a:ext>
                    </a:extLst>
                  </p:cNvPr>
                  <p:cNvSpPr/>
                  <p:nvPr/>
                </p:nvSpPr>
                <p:spPr>
                  <a:xfrm>
                    <a:off x="5517479" y="270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27" name="Hexagon 326">
                    <a:extLst>
                      <a:ext uri="{FF2B5EF4-FFF2-40B4-BE49-F238E27FC236}">
                        <a16:creationId xmlns:a16="http://schemas.microsoft.com/office/drawing/2014/main" id="{C02147B2-7C7C-80EB-A4D7-C9AC6962D5BB}"/>
                      </a:ext>
                    </a:extLst>
                  </p:cNvPr>
                  <p:cNvSpPr/>
                  <p:nvPr/>
                </p:nvSpPr>
                <p:spPr>
                  <a:xfrm>
                    <a:off x="5517479" y="282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28" name="Hexagon 327">
                    <a:extLst>
                      <a:ext uri="{FF2B5EF4-FFF2-40B4-BE49-F238E27FC236}">
                        <a16:creationId xmlns:a16="http://schemas.microsoft.com/office/drawing/2014/main" id="{45542772-3407-B53F-5989-D17750D1C5BE}"/>
                      </a:ext>
                    </a:extLst>
                  </p:cNvPr>
                  <p:cNvSpPr/>
                  <p:nvPr/>
                </p:nvSpPr>
                <p:spPr>
                  <a:xfrm>
                    <a:off x="5517479" y="295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29" name="Hexagon 328">
                    <a:extLst>
                      <a:ext uri="{FF2B5EF4-FFF2-40B4-BE49-F238E27FC236}">
                        <a16:creationId xmlns:a16="http://schemas.microsoft.com/office/drawing/2014/main" id="{3A11EBC8-8A04-CB9E-B6EA-D47412F093A4}"/>
                      </a:ext>
                    </a:extLst>
                  </p:cNvPr>
                  <p:cNvSpPr/>
                  <p:nvPr/>
                </p:nvSpPr>
                <p:spPr>
                  <a:xfrm>
                    <a:off x="5517479" y="308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30" name="Hexagon 329">
                    <a:extLst>
                      <a:ext uri="{FF2B5EF4-FFF2-40B4-BE49-F238E27FC236}">
                        <a16:creationId xmlns:a16="http://schemas.microsoft.com/office/drawing/2014/main" id="{457F3F34-45E4-29DF-0B9A-0C6872445CE7}"/>
                      </a:ext>
                    </a:extLst>
                  </p:cNvPr>
                  <p:cNvSpPr/>
                  <p:nvPr/>
                </p:nvSpPr>
                <p:spPr>
                  <a:xfrm>
                    <a:off x="5517479" y="320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31" name="Hexagon 330">
                    <a:extLst>
                      <a:ext uri="{FF2B5EF4-FFF2-40B4-BE49-F238E27FC236}">
                        <a16:creationId xmlns:a16="http://schemas.microsoft.com/office/drawing/2014/main" id="{1E6CE196-D2A2-65C9-D365-D1C2FCD352C8}"/>
                      </a:ext>
                    </a:extLst>
                  </p:cNvPr>
                  <p:cNvSpPr/>
                  <p:nvPr/>
                </p:nvSpPr>
                <p:spPr>
                  <a:xfrm>
                    <a:off x="5517479" y="333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32" name="Hexagon 331">
                    <a:extLst>
                      <a:ext uri="{FF2B5EF4-FFF2-40B4-BE49-F238E27FC236}">
                        <a16:creationId xmlns:a16="http://schemas.microsoft.com/office/drawing/2014/main" id="{97088040-2C5A-30B5-8DC5-CE95565ABB62}"/>
                      </a:ext>
                    </a:extLst>
                  </p:cNvPr>
                  <p:cNvSpPr/>
                  <p:nvPr/>
                </p:nvSpPr>
                <p:spPr>
                  <a:xfrm>
                    <a:off x="5517479" y="345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33" name="Hexagon 332">
                    <a:extLst>
                      <a:ext uri="{FF2B5EF4-FFF2-40B4-BE49-F238E27FC236}">
                        <a16:creationId xmlns:a16="http://schemas.microsoft.com/office/drawing/2014/main" id="{CF905FEA-3699-CF52-0FE2-F73ABFCD2418}"/>
                      </a:ext>
                    </a:extLst>
                  </p:cNvPr>
                  <p:cNvSpPr/>
                  <p:nvPr/>
                </p:nvSpPr>
                <p:spPr>
                  <a:xfrm>
                    <a:off x="5629729" y="2514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34" name="Hexagon 333">
                    <a:extLst>
                      <a:ext uri="{FF2B5EF4-FFF2-40B4-BE49-F238E27FC236}">
                        <a16:creationId xmlns:a16="http://schemas.microsoft.com/office/drawing/2014/main" id="{DAF21528-5D69-6358-6A2D-2DBA11DF738D}"/>
                      </a:ext>
                    </a:extLst>
                  </p:cNvPr>
                  <p:cNvSpPr/>
                  <p:nvPr/>
                </p:nvSpPr>
                <p:spPr>
                  <a:xfrm>
                    <a:off x="5629729" y="2640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35" name="Hexagon 334">
                    <a:extLst>
                      <a:ext uri="{FF2B5EF4-FFF2-40B4-BE49-F238E27FC236}">
                        <a16:creationId xmlns:a16="http://schemas.microsoft.com/office/drawing/2014/main" id="{D53D8E27-9736-C0A8-3F0B-C7D2FC3876B5}"/>
                      </a:ext>
                    </a:extLst>
                  </p:cNvPr>
                  <p:cNvSpPr/>
                  <p:nvPr/>
                </p:nvSpPr>
                <p:spPr>
                  <a:xfrm>
                    <a:off x="5629729" y="2766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36" name="Hexagon 335">
                    <a:extLst>
                      <a:ext uri="{FF2B5EF4-FFF2-40B4-BE49-F238E27FC236}">
                        <a16:creationId xmlns:a16="http://schemas.microsoft.com/office/drawing/2014/main" id="{87679C2C-0F87-29CA-35C1-16E559E8BF4E}"/>
                      </a:ext>
                    </a:extLst>
                  </p:cNvPr>
                  <p:cNvSpPr/>
                  <p:nvPr/>
                </p:nvSpPr>
                <p:spPr>
                  <a:xfrm>
                    <a:off x="5629729" y="2892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37" name="Hexagon 336">
                    <a:extLst>
                      <a:ext uri="{FF2B5EF4-FFF2-40B4-BE49-F238E27FC236}">
                        <a16:creationId xmlns:a16="http://schemas.microsoft.com/office/drawing/2014/main" id="{2A3C5E54-DE8D-097D-1D86-2C52DC13AEA7}"/>
                      </a:ext>
                    </a:extLst>
                  </p:cNvPr>
                  <p:cNvSpPr/>
                  <p:nvPr/>
                </p:nvSpPr>
                <p:spPr>
                  <a:xfrm>
                    <a:off x="5629729" y="3018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38" name="Hexagon 337">
                    <a:extLst>
                      <a:ext uri="{FF2B5EF4-FFF2-40B4-BE49-F238E27FC236}">
                        <a16:creationId xmlns:a16="http://schemas.microsoft.com/office/drawing/2014/main" id="{0806DDBB-CD33-2EFA-6BA9-E38C05109667}"/>
                      </a:ext>
                    </a:extLst>
                  </p:cNvPr>
                  <p:cNvSpPr/>
                  <p:nvPr/>
                </p:nvSpPr>
                <p:spPr>
                  <a:xfrm>
                    <a:off x="5629729" y="3144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39" name="Hexagon 338">
                    <a:extLst>
                      <a:ext uri="{FF2B5EF4-FFF2-40B4-BE49-F238E27FC236}">
                        <a16:creationId xmlns:a16="http://schemas.microsoft.com/office/drawing/2014/main" id="{CE1861DA-F1D3-2BC2-5577-EF903268FD0C}"/>
                      </a:ext>
                    </a:extLst>
                  </p:cNvPr>
                  <p:cNvSpPr/>
                  <p:nvPr/>
                </p:nvSpPr>
                <p:spPr>
                  <a:xfrm>
                    <a:off x="5629729" y="3270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40" name="Hexagon 339">
                    <a:extLst>
                      <a:ext uri="{FF2B5EF4-FFF2-40B4-BE49-F238E27FC236}">
                        <a16:creationId xmlns:a16="http://schemas.microsoft.com/office/drawing/2014/main" id="{0C426EDA-88EA-8A7F-579B-F278FA80C714}"/>
                      </a:ext>
                    </a:extLst>
                  </p:cNvPr>
                  <p:cNvSpPr/>
                  <p:nvPr/>
                </p:nvSpPr>
                <p:spPr>
                  <a:xfrm>
                    <a:off x="5629729" y="3396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41" name="Hexagon 340">
                    <a:extLst>
                      <a:ext uri="{FF2B5EF4-FFF2-40B4-BE49-F238E27FC236}">
                        <a16:creationId xmlns:a16="http://schemas.microsoft.com/office/drawing/2014/main" id="{221E79CD-DEC1-4E4D-A3E8-D9165E5B0FB5}"/>
                      </a:ext>
                    </a:extLst>
                  </p:cNvPr>
                  <p:cNvSpPr/>
                  <p:nvPr/>
                </p:nvSpPr>
                <p:spPr>
                  <a:xfrm>
                    <a:off x="5629729" y="3522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42" name="Hexagon 341">
                    <a:extLst>
                      <a:ext uri="{FF2B5EF4-FFF2-40B4-BE49-F238E27FC236}">
                        <a16:creationId xmlns:a16="http://schemas.microsoft.com/office/drawing/2014/main" id="{64608658-8ED2-0688-55BF-AF58759CF274}"/>
                      </a:ext>
                    </a:extLst>
                  </p:cNvPr>
                  <p:cNvSpPr/>
                  <p:nvPr/>
                </p:nvSpPr>
                <p:spPr>
                  <a:xfrm>
                    <a:off x="5741979" y="245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43" name="Hexagon 342">
                    <a:extLst>
                      <a:ext uri="{FF2B5EF4-FFF2-40B4-BE49-F238E27FC236}">
                        <a16:creationId xmlns:a16="http://schemas.microsoft.com/office/drawing/2014/main" id="{572BE2E9-17C7-AA5B-532C-1E7494E36D49}"/>
                      </a:ext>
                    </a:extLst>
                  </p:cNvPr>
                  <p:cNvSpPr/>
                  <p:nvPr/>
                </p:nvSpPr>
                <p:spPr>
                  <a:xfrm>
                    <a:off x="5741979" y="257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44" name="Hexagon 343">
                    <a:extLst>
                      <a:ext uri="{FF2B5EF4-FFF2-40B4-BE49-F238E27FC236}">
                        <a16:creationId xmlns:a16="http://schemas.microsoft.com/office/drawing/2014/main" id="{6EF2FA7D-6C32-1CC9-A911-A3EC58C49795}"/>
                      </a:ext>
                    </a:extLst>
                  </p:cNvPr>
                  <p:cNvSpPr/>
                  <p:nvPr/>
                </p:nvSpPr>
                <p:spPr>
                  <a:xfrm>
                    <a:off x="5741979" y="270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45" name="Hexagon 344">
                    <a:extLst>
                      <a:ext uri="{FF2B5EF4-FFF2-40B4-BE49-F238E27FC236}">
                        <a16:creationId xmlns:a16="http://schemas.microsoft.com/office/drawing/2014/main" id="{C543BB16-6119-7BAE-AAE7-EE361D58D972}"/>
                      </a:ext>
                    </a:extLst>
                  </p:cNvPr>
                  <p:cNvSpPr/>
                  <p:nvPr/>
                </p:nvSpPr>
                <p:spPr>
                  <a:xfrm>
                    <a:off x="5741979" y="282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46" name="Hexagon 345">
                    <a:extLst>
                      <a:ext uri="{FF2B5EF4-FFF2-40B4-BE49-F238E27FC236}">
                        <a16:creationId xmlns:a16="http://schemas.microsoft.com/office/drawing/2014/main" id="{B2509001-C5C8-3305-08A3-A5F820735E93}"/>
                      </a:ext>
                    </a:extLst>
                  </p:cNvPr>
                  <p:cNvSpPr/>
                  <p:nvPr/>
                </p:nvSpPr>
                <p:spPr>
                  <a:xfrm>
                    <a:off x="5741979" y="295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47" name="Hexagon 346">
                    <a:extLst>
                      <a:ext uri="{FF2B5EF4-FFF2-40B4-BE49-F238E27FC236}">
                        <a16:creationId xmlns:a16="http://schemas.microsoft.com/office/drawing/2014/main" id="{33154F39-6D74-0759-E8D3-5793B45A89BD}"/>
                      </a:ext>
                    </a:extLst>
                  </p:cNvPr>
                  <p:cNvSpPr/>
                  <p:nvPr/>
                </p:nvSpPr>
                <p:spPr>
                  <a:xfrm>
                    <a:off x="5741979" y="308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48" name="Hexagon 347">
                    <a:extLst>
                      <a:ext uri="{FF2B5EF4-FFF2-40B4-BE49-F238E27FC236}">
                        <a16:creationId xmlns:a16="http://schemas.microsoft.com/office/drawing/2014/main" id="{B1803330-7A98-E5FD-69F5-7E60793FC830}"/>
                      </a:ext>
                    </a:extLst>
                  </p:cNvPr>
                  <p:cNvSpPr/>
                  <p:nvPr/>
                </p:nvSpPr>
                <p:spPr>
                  <a:xfrm>
                    <a:off x="5741979" y="320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49" name="Hexagon 348">
                    <a:extLst>
                      <a:ext uri="{FF2B5EF4-FFF2-40B4-BE49-F238E27FC236}">
                        <a16:creationId xmlns:a16="http://schemas.microsoft.com/office/drawing/2014/main" id="{3AC0A487-7A90-DE59-5CEE-868236106A19}"/>
                      </a:ext>
                    </a:extLst>
                  </p:cNvPr>
                  <p:cNvSpPr/>
                  <p:nvPr/>
                </p:nvSpPr>
                <p:spPr>
                  <a:xfrm>
                    <a:off x="5741979" y="333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50" name="Hexagon 349">
                    <a:extLst>
                      <a:ext uri="{FF2B5EF4-FFF2-40B4-BE49-F238E27FC236}">
                        <a16:creationId xmlns:a16="http://schemas.microsoft.com/office/drawing/2014/main" id="{72A335EB-0399-7CDA-FF79-45388E1DEC3A}"/>
                      </a:ext>
                    </a:extLst>
                  </p:cNvPr>
                  <p:cNvSpPr/>
                  <p:nvPr/>
                </p:nvSpPr>
                <p:spPr>
                  <a:xfrm>
                    <a:off x="5741979" y="345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51" name="Hexagon 350">
                    <a:extLst>
                      <a:ext uri="{FF2B5EF4-FFF2-40B4-BE49-F238E27FC236}">
                        <a16:creationId xmlns:a16="http://schemas.microsoft.com/office/drawing/2014/main" id="{10263360-ED2F-4416-75FC-CC6AE6F2F932}"/>
                      </a:ext>
                    </a:extLst>
                  </p:cNvPr>
                  <p:cNvSpPr/>
                  <p:nvPr/>
                </p:nvSpPr>
                <p:spPr>
                  <a:xfrm>
                    <a:off x="5741979" y="358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52" name="Hexagon 351">
                    <a:extLst>
                      <a:ext uri="{FF2B5EF4-FFF2-40B4-BE49-F238E27FC236}">
                        <a16:creationId xmlns:a16="http://schemas.microsoft.com/office/drawing/2014/main" id="{EB3BEE11-9299-61B6-D090-87290E4C69BE}"/>
                      </a:ext>
                    </a:extLst>
                  </p:cNvPr>
                  <p:cNvSpPr/>
                  <p:nvPr/>
                </p:nvSpPr>
                <p:spPr>
                  <a:xfrm>
                    <a:off x="5854229" y="2388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53" name="Hexagon 352">
                    <a:extLst>
                      <a:ext uri="{FF2B5EF4-FFF2-40B4-BE49-F238E27FC236}">
                        <a16:creationId xmlns:a16="http://schemas.microsoft.com/office/drawing/2014/main" id="{BB3873DD-8AE0-10FA-B7A4-97E7AD596E65}"/>
                      </a:ext>
                    </a:extLst>
                  </p:cNvPr>
                  <p:cNvSpPr/>
                  <p:nvPr/>
                </p:nvSpPr>
                <p:spPr>
                  <a:xfrm>
                    <a:off x="5854229" y="2514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54" name="Hexagon 353">
                    <a:extLst>
                      <a:ext uri="{FF2B5EF4-FFF2-40B4-BE49-F238E27FC236}">
                        <a16:creationId xmlns:a16="http://schemas.microsoft.com/office/drawing/2014/main" id="{276F26C4-CE5F-D768-312D-0ED40DCC074D}"/>
                      </a:ext>
                    </a:extLst>
                  </p:cNvPr>
                  <p:cNvSpPr/>
                  <p:nvPr/>
                </p:nvSpPr>
                <p:spPr>
                  <a:xfrm>
                    <a:off x="5854229" y="2640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55" name="Hexagon 354">
                    <a:extLst>
                      <a:ext uri="{FF2B5EF4-FFF2-40B4-BE49-F238E27FC236}">
                        <a16:creationId xmlns:a16="http://schemas.microsoft.com/office/drawing/2014/main" id="{2ADD76A1-B9F4-1400-C399-A01E2FA9B41D}"/>
                      </a:ext>
                    </a:extLst>
                  </p:cNvPr>
                  <p:cNvSpPr/>
                  <p:nvPr/>
                </p:nvSpPr>
                <p:spPr>
                  <a:xfrm>
                    <a:off x="5854229" y="2766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56" name="Hexagon 355">
                    <a:extLst>
                      <a:ext uri="{FF2B5EF4-FFF2-40B4-BE49-F238E27FC236}">
                        <a16:creationId xmlns:a16="http://schemas.microsoft.com/office/drawing/2014/main" id="{51D073C3-9236-1425-B93F-C5172B43B05C}"/>
                      </a:ext>
                    </a:extLst>
                  </p:cNvPr>
                  <p:cNvSpPr/>
                  <p:nvPr/>
                </p:nvSpPr>
                <p:spPr>
                  <a:xfrm>
                    <a:off x="5854229" y="2892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57" name="Hexagon 356">
                    <a:extLst>
                      <a:ext uri="{FF2B5EF4-FFF2-40B4-BE49-F238E27FC236}">
                        <a16:creationId xmlns:a16="http://schemas.microsoft.com/office/drawing/2014/main" id="{B3439942-EB64-A288-CA47-507A0DBF25F1}"/>
                      </a:ext>
                    </a:extLst>
                  </p:cNvPr>
                  <p:cNvSpPr/>
                  <p:nvPr/>
                </p:nvSpPr>
                <p:spPr>
                  <a:xfrm>
                    <a:off x="5854229" y="3018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58" name="Hexagon 357">
                    <a:extLst>
                      <a:ext uri="{FF2B5EF4-FFF2-40B4-BE49-F238E27FC236}">
                        <a16:creationId xmlns:a16="http://schemas.microsoft.com/office/drawing/2014/main" id="{31865D37-C218-D0D3-97E5-BA9313ABD762}"/>
                      </a:ext>
                    </a:extLst>
                  </p:cNvPr>
                  <p:cNvSpPr/>
                  <p:nvPr/>
                </p:nvSpPr>
                <p:spPr>
                  <a:xfrm>
                    <a:off x="5854229" y="3144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59" name="Hexagon 358">
                    <a:extLst>
                      <a:ext uri="{FF2B5EF4-FFF2-40B4-BE49-F238E27FC236}">
                        <a16:creationId xmlns:a16="http://schemas.microsoft.com/office/drawing/2014/main" id="{CC952CFC-AF99-AC69-7711-EBA57FBB56FB}"/>
                      </a:ext>
                    </a:extLst>
                  </p:cNvPr>
                  <p:cNvSpPr/>
                  <p:nvPr/>
                </p:nvSpPr>
                <p:spPr>
                  <a:xfrm>
                    <a:off x="5854229" y="3270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60" name="Hexagon 359">
                    <a:extLst>
                      <a:ext uri="{FF2B5EF4-FFF2-40B4-BE49-F238E27FC236}">
                        <a16:creationId xmlns:a16="http://schemas.microsoft.com/office/drawing/2014/main" id="{7537CF4E-0A28-7AFA-87B2-0B484E63358A}"/>
                      </a:ext>
                    </a:extLst>
                  </p:cNvPr>
                  <p:cNvSpPr/>
                  <p:nvPr/>
                </p:nvSpPr>
                <p:spPr>
                  <a:xfrm>
                    <a:off x="5854229" y="3396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61" name="Hexagon 360">
                    <a:extLst>
                      <a:ext uri="{FF2B5EF4-FFF2-40B4-BE49-F238E27FC236}">
                        <a16:creationId xmlns:a16="http://schemas.microsoft.com/office/drawing/2014/main" id="{FD1B75A6-E23B-0D7F-B53B-478B3392B124}"/>
                      </a:ext>
                    </a:extLst>
                  </p:cNvPr>
                  <p:cNvSpPr/>
                  <p:nvPr/>
                </p:nvSpPr>
                <p:spPr>
                  <a:xfrm>
                    <a:off x="5854229" y="3648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62" name="Hexagon 361">
                    <a:extLst>
                      <a:ext uri="{FF2B5EF4-FFF2-40B4-BE49-F238E27FC236}">
                        <a16:creationId xmlns:a16="http://schemas.microsoft.com/office/drawing/2014/main" id="{2624A1D8-2835-ECFA-846B-86CBE19D8B48}"/>
                      </a:ext>
                    </a:extLst>
                  </p:cNvPr>
                  <p:cNvSpPr/>
                  <p:nvPr/>
                </p:nvSpPr>
                <p:spPr>
                  <a:xfrm>
                    <a:off x="5854229" y="3522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63" name="Hexagon 362">
                    <a:extLst>
                      <a:ext uri="{FF2B5EF4-FFF2-40B4-BE49-F238E27FC236}">
                        <a16:creationId xmlns:a16="http://schemas.microsoft.com/office/drawing/2014/main" id="{627FCBAF-03B7-5791-D9F5-233AB58D7CE8}"/>
                      </a:ext>
                    </a:extLst>
                  </p:cNvPr>
                  <p:cNvSpPr/>
                  <p:nvPr/>
                </p:nvSpPr>
                <p:spPr>
                  <a:xfrm>
                    <a:off x="5966479" y="245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64" name="Hexagon 363">
                    <a:extLst>
                      <a:ext uri="{FF2B5EF4-FFF2-40B4-BE49-F238E27FC236}">
                        <a16:creationId xmlns:a16="http://schemas.microsoft.com/office/drawing/2014/main" id="{5BEBBCA6-25FD-D084-BC33-602E107BFD8C}"/>
                      </a:ext>
                    </a:extLst>
                  </p:cNvPr>
                  <p:cNvSpPr/>
                  <p:nvPr/>
                </p:nvSpPr>
                <p:spPr>
                  <a:xfrm>
                    <a:off x="5966479" y="257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65" name="Hexagon 364">
                    <a:extLst>
                      <a:ext uri="{FF2B5EF4-FFF2-40B4-BE49-F238E27FC236}">
                        <a16:creationId xmlns:a16="http://schemas.microsoft.com/office/drawing/2014/main" id="{A06E4F4A-9347-911F-0635-F838A082D713}"/>
                      </a:ext>
                    </a:extLst>
                  </p:cNvPr>
                  <p:cNvSpPr/>
                  <p:nvPr/>
                </p:nvSpPr>
                <p:spPr>
                  <a:xfrm>
                    <a:off x="5966479" y="270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66" name="Hexagon 365">
                    <a:extLst>
                      <a:ext uri="{FF2B5EF4-FFF2-40B4-BE49-F238E27FC236}">
                        <a16:creationId xmlns:a16="http://schemas.microsoft.com/office/drawing/2014/main" id="{D61E825B-1B38-046D-AE93-3D395A195DF9}"/>
                      </a:ext>
                    </a:extLst>
                  </p:cNvPr>
                  <p:cNvSpPr/>
                  <p:nvPr/>
                </p:nvSpPr>
                <p:spPr>
                  <a:xfrm>
                    <a:off x="5966479" y="282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67" name="Hexagon 366">
                    <a:extLst>
                      <a:ext uri="{FF2B5EF4-FFF2-40B4-BE49-F238E27FC236}">
                        <a16:creationId xmlns:a16="http://schemas.microsoft.com/office/drawing/2014/main" id="{83838457-C02C-F951-9ABA-BD7472940D2E}"/>
                      </a:ext>
                    </a:extLst>
                  </p:cNvPr>
                  <p:cNvSpPr/>
                  <p:nvPr/>
                </p:nvSpPr>
                <p:spPr>
                  <a:xfrm>
                    <a:off x="5966479" y="295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68" name="Hexagon 367">
                    <a:extLst>
                      <a:ext uri="{FF2B5EF4-FFF2-40B4-BE49-F238E27FC236}">
                        <a16:creationId xmlns:a16="http://schemas.microsoft.com/office/drawing/2014/main" id="{6C574FE0-4B56-B1ED-E269-0E4BC80DA713}"/>
                      </a:ext>
                    </a:extLst>
                  </p:cNvPr>
                  <p:cNvSpPr/>
                  <p:nvPr/>
                </p:nvSpPr>
                <p:spPr>
                  <a:xfrm>
                    <a:off x="5966479" y="308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69" name="Hexagon 368">
                    <a:extLst>
                      <a:ext uri="{FF2B5EF4-FFF2-40B4-BE49-F238E27FC236}">
                        <a16:creationId xmlns:a16="http://schemas.microsoft.com/office/drawing/2014/main" id="{11D03887-11D1-F051-65D2-E4EAACEE1005}"/>
                      </a:ext>
                    </a:extLst>
                  </p:cNvPr>
                  <p:cNvSpPr/>
                  <p:nvPr/>
                </p:nvSpPr>
                <p:spPr>
                  <a:xfrm>
                    <a:off x="5966479" y="232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70" name="Hexagon 369">
                    <a:extLst>
                      <a:ext uri="{FF2B5EF4-FFF2-40B4-BE49-F238E27FC236}">
                        <a16:creationId xmlns:a16="http://schemas.microsoft.com/office/drawing/2014/main" id="{86B27E56-35D9-5E2D-E2F7-889E3828F50F}"/>
                      </a:ext>
                    </a:extLst>
                  </p:cNvPr>
                  <p:cNvSpPr/>
                  <p:nvPr/>
                </p:nvSpPr>
                <p:spPr>
                  <a:xfrm>
                    <a:off x="5966479" y="320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71" name="Hexagon 370">
                    <a:extLst>
                      <a:ext uri="{FF2B5EF4-FFF2-40B4-BE49-F238E27FC236}">
                        <a16:creationId xmlns:a16="http://schemas.microsoft.com/office/drawing/2014/main" id="{E51E0346-66D1-EFFD-F512-AF1A6AD285D1}"/>
                      </a:ext>
                    </a:extLst>
                  </p:cNvPr>
                  <p:cNvSpPr/>
                  <p:nvPr/>
                </p:nvSpPr>
                <p:spPr>
                  <a:xfrm>
                    <a:off x="5966479" y="333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72" name="Hexagon 371">
                    <a:extLst>
                      <a:ext uri="{FF2B5EF4-FFF2-40B4-BE49-F238E27FC236}">
                        <a16:creationId xmlns:a16="http://schemas.microsoft.com/office/drawing/2014/main" id="{ACE36E63-564D-9934-798E-DA7027E25E7A}"/>
                      </a:ext>
                    </a:extLst>
                  </p:cNvPr>
                  <p:cNvSpPr/>
                  <p:nvPr/>
                </p:nvSpPr>
                <p:spPr>
                  <a:xfrm>
                    <a:off x="5966479" y="345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73" name="Hexagon 372">
                    <a:extLst>
                      <a:ext uri="{FF2B5EF4-FFF2-40B4-BE49-F238E27FC236}">
                        <a16:creationId xmlns:a16="http://schemas.microsoft.com/office/drawing/2014/main" id="{E4334AB8-7034-F4F8-7DF4-DCC42B04E906}"/>
                      </a:ext>
                    </a:extLst>
                  </p:cNvPr>
                  <p:cNvSpPr/>
                  <p:nvPr/>
                </p:nvSpPr>
                <p:spPr>
                  <a:xfrm>
                    <a:off x="5966479" y="371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74" name="Hexagon 373">
                    <a:extLst>
                      <a:ext uri="{FF2B5EF4-FFF2-40B4-BE49-F238E27FC236}">
                        <a16:creationId xmlns:a16="http://schemas.microsoft.com/office/drawing/2014/main" id="{AC808613-846C-4D4E-48DB-B06343616691}"/>
                      </a:ext>
                    </a:extLst>
                  </p:cNvPr>
                  <p:cNvSpPr/>
                  <p:nvPr/>
                </p:nvSpPr>
                <p:spPr>
                  <a:xfrm>
                    <a:off x="5966479" y="358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75" name="Hexagon 374">
                    <a:extLst>
                      <a:ext uri="{FF2B5EF4-FFF2-40B4-BE49-F238E27FC236}">
                        <a16:creationId xmlns:a16="http://schemas.microsoft.com/office/drawing/2014/main" id="{5D261C2D-E9E5-1532-072C-03C231567B3E}"/>
                      </a:ext>
                    </a:extLst>
                  </p:cNvPr>
                  <p:cNvSpPr/>
                  <p:nvPr/>
                </p:nvSpPr>
                <p:spPr>
                  <a:xfrm>
                    <a:off x="6078729" y="2388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76" name="Hexagon 375">
                    <a:extLst>
                      <a:ext uri="{FF2B5EF4-FFF2-40B4-BE49-F238E27FC236}">
                        <a16:creationId xmlns:a16="http://schemas.microsoft.com/office/drawing/2014/main" id="{DFE3C1C5-F10E-6E38-3359-6EDB2D261364}"/>
                      </a:ext>
                    </a:extLst>
                  </p:cNvPr>
                  <p:cNvSpPr/>
                  <p:nvPr/>
                </p:nvSpPr>
                <p:spPr>
                  <a:xfrm>
                    <a:off x="6078729" y="2514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77" name="Hexagon 376">
                    <a:extLst>
                      <a:ext uri="{FF2B5EF4-FFF2-40B4-BE49-F238E27FC236}">
                        <a16:creationId xmlns:a16="http://schemas.microsoft.com/office/drawing/2014/main" id="{8C9147B6-646D-8CF1-B9D6-9BCF2830BA1C}"/>
                      </a:ext>
                    </a:extLst>
                  </p:cNvPr>
                  <p:cNvSpPr/>
                  <p:nvPr/>
                </p:nvSpPr>
                <p:spPr>
                  <a:xfrm>
                    <a:off x="6078729" y="2640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78" name="Hexagon 377">
                    <a:extLst>
                      <a:ext uri="{FF2B5EF4-FFF2-40B4-BE49-F238E27FC236}">
                        <a16:creationId xmlns:a16="http://schemas.microsoft.com/office/drawing/2014/main" id="{A12C81E0-01B4-188F-77F0-E512C47CB5CD}"/>
                      </a:ext>
                    </a:extLst>
                  </p:cNvPr>
                  <p:cNvSpPr/>
                  <p:nvPr/>
                </p:nvSpPr>
                <p:spPr>
                  <a:xfrm>
                    <a:off x="6078729" y="2766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79" name="Hexagon 378">
                    <a:extLst>
                      <a:ext uri="{FF2B5EF4-FFF2-40B4-BE49-F238E27FC236}">
                        <a16:creationId xmlns:a16="http://schemas.microsoft.com/office/drawing/2014/main" id="{11AD170B-4982-B46C-0659-135DC24543D3}"/>
                      </a:ext>
                    </a:extLst>
                  </p:cNvPr>
                  <p:cNvSpPr/>
                  <p:nvPr/>
                </p:nvSpPr>
                <p:spPr>
                  <a:xfrm>
                    <a:off x="6078729" y="2892287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80" name="Hexagon 379">
                    <a:extLst>
                      <a:ext uri="{FF2B5EF4-FFF2-40B4-BE49-F238E27FC236}">
                        <a16:creationId xmlns:a16="http://schemas.microsoft.com/office/drawing/2014/main" id="{6A1512CE-273D-F47B-F92A-7D931CC78245}"/>
                      </a:ext>
                    </a:extLst>
                  </p:cNvPr>
                  <p:cNvSpPr/>
                  <p:nvPr/>
                </p:nvSpPr>
                <p:spPr>
                  <a:xfrm>
                    <a:off x="6078729" y="3018287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81" name="Hexagon 380">
                    <a:extLst>
                      <a:ext uri="{FF2B5EF4-FFF2-40B4-BE49-F238E27FC236}">
                        <a16:creationId xmlns:a16="http://schemas.microsoft.com/office/drawing/2014/main" id="{A65CD26F-E6CF-EE6D-BF02-569E16F7BDC4}"/>
                      </a:ext>
                    </a:extLst>
                  </p:cNvPr>
                  <p:cNvSpPr/>
                  <p:nvPr/>
                </p:nvSpPr>
                <p:spPr>
                  <a:xfrm>
                    <a:off x="6078729" y="2262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82" name="Hexagon 381">
                    <a:extLst>
                      <a:ext uri="{FF2B5EF4-FFF2-40B4-BE49-F238E27FC236}">
                        <a16:creationId xmlns:a16="http://schemas.microsoft.com/office/drawing/2014/main" id="{3590B8D5-E23C-9B73-0055-073CC1BE47A2}"/>
                      </a:ext>
                    </a:extLst>
                  </p:cNvPr>
                  <p:cNvSpPr/>
                  <p:nvPr/>
                </p:nvSpPr>
                <p:spPr>
                  <a:xfrm>
                    <a:off x="6078729" y="3144287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83" name="Hexagon 382">
                    <a:extLst>
                      <a:ext uri="{FF2B5EF4-FFF2-40B4-BE49-F238E27FC236}">
                        <a16:creationId xmlns:a16="http://schemas.microsoft.com/office/drawing/2014/main" id="{2EE2D4AE-D854-2B2B-3636-6F1BA32A925B}"/>
                      </a:ext>
                    </a:extLst>
                  </p:cNvPr>
                  <p:cNvSpPr/>
                  <p:nvPr/>
                </p:nvSpPr>
                <p:spPr>
                  <a:xfrm>
                    <a:off x="6078729" y="3270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84" name="Hexagon 383">
                    <a:extLst>
                      <a:ext uri="{FF2B5EF4-FFF2-40B4-BE49-F238E27FC236}">
                        <a16:creationId xmlns:a16="http://schemas.microsoft.com/office/drawing/2014/main" id="{617F2042-D132-CC29-7F64-113A97E805F8}"/>
                      </a:ext>
                    </a:extLst>
                  </p:cNvPr>
                  <p:cNvSpPr/>
                  <p:nvPr/>
                </p:nvSpPr>
                <p:spPr>
                  <a:xfrm>
                    <a:off x="6078729" y="3396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85" name="Hexagon 384">
                    <a:extLst>
                      <a:ext uri="{FF2B5EF4-FFF2-40B4-BE49-F238E27FC236}">
                        <a16:creationId xmlns:a16="http://schemas.microsoft.com/office/drawing/2014/main" id="{876CEED3-32B5-4536-84C6-E9C8FCC91588}"/>
                      </a:ext>
                    </a:extLst>
                  </p:cNvPr>
                  <p:cNvSpPr/>
                  <p:nvPr/>
                </p:nvSpPr>
                <p:spPr>
                  <a:xfrm>
                    <a:off x="6078729" y="3648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86" name="Hexagon 385">
                    <a:extLst>
                      <a:ext uri="{FF2B5EF4-FFF2-40B4-BE49-F238E27FC236}">
                        <a16:creationId xmlns:a16="http://schemas.microsoft.com/office/drawing/2014/main" id="{D28BB4B6-DB0A-F01F-E396-8C57470A212B}"/>
                      </a:ext>
                    </a:extLst>
                  </p:cNvPr>
                  <p:cNvSpPr/>
                  <p:nvPr/>
                </p:nvSpPr>
                <p:spPr>
                  <a:xfrm>
                    <a:off x="6078729" y="3774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87" name="Hexagon 386">
                    <a:extLst>
                      <a:ext uri="{FF2B5EF4-FFF2-40B4-BE49-F238E27FC236}">
                        <a16:creationId xmlns:a16="http://schemas.microsoft.com/office/drawing/2014/main" id="{B98EA076-D282-9DDA-8AC2-00505FA1C2AC}"/>
                      </a:ext>
                    </a:extLst>
                  </p:cNvPr>
                  <p:cNvSpPr/>
                  <p:nvPr/>
                </p:nvSpPr>
                <p:spPr>
                  <a:xfrm>
                    <a:off x="6078729" y="3522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88" name="Hexagon 387">
                    <a:extLst>
                      <a:ext uri="{FF2B5EF4-FFF2-40B4-BE49-F238E27FC236}">
                        <a16:creationId xmlns:a16="http://schemas.microsoft.com/office/drawing/2014/main" id="{C9AC265E-32B0-B305-5E88-90A8DE7D478E}"/>
                      </a:ext>
                    </a:extLst>
                  </p:cNvPr>
                  <p:cNvSpPr/>
                  <p:nvPr/>
                </p:nvSpPr>
                <p:spPr>
                  <a:xfrm>
                    <a:off x="6190979" y="219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89" name="Hexagon 388">
                    <a:extLst>
                      <a:ext uri="{FF2B5EF4-FFF2-40B4-BE49-F238E27FC236}">
                        <a16:creationId xmlns:a16="http://schemas.microsoft.com/office/drawing/2014/main" id="{B4683C23-B91B-112F-3238-12E69791C58A}"/>
                      </a:ext>
                    </a:extLst>
                  </p:cNvPr>
                  <p:cNvSpPr/>
                  <p:nvPr/>
                </p:nvSpPr>
                <p:spPr>
                  <a:xfrm>
                    <a:off x="6190979" y="245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90" name="Hexagon 389">
                    <a:extLst>
                      <a:ext uri="{FF2B5EF4-FFF2-40B4-BE49-F238E27FC236}">
                        <a16:creationId xmlns:a16="http://schemas.microsoft.com/office/drawing/2014/main" id="{0A502C93-8335-EC6D-447C-A6D7E26F70CF}"/>
                      </a:ext>
                    </a:extLst>
                  </p:cNvPr>
                  <p:cNvSpPr/>
                  <p:nvPr/>
                </p:nvSpPr>
                <p:spPr>
                  <a:xfrm>
                    <a:off x="6190979" y="257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91" name="Hexagon 390">
                    <a:extLst>
                      <a:ext uri="{FF2B5EF4-FFF2-40B4-BE49-F238E27FC236}">
                        <a16:creationId xmlns:a16="http://schemas.microsoft.com/office/drawing/2014/main" id="{8E622B04-205F-4107-AF8B-61C6DC7674A4}"/>
                      </a:ext>
                    </a:extLst>
                  </p:cNvPr>
                  <p:cNvSpPr/>
                  <p:nvPr/>
                </p:nvSpPr>
                <p:spPr>
                  <a:xfrm>
                    <a:off x="6190979" y="270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92" name="Hexagon 391">
                    <a:extLst>
                      <a:ext uri="{FF2B5EF4-FFF2-40B4-BE49-F238E27FC236}">
                        <a16:creationId xmlns:a16="http://schemas.microsoft.com/office/drawing/2014/main" id="{EAD88ABD-0108-523E-D9FF-68994E6EF018}"/>
                      </a:ext>
                    </a:extLst>
                  </p:cNvPr>
                  <p:cNvSpPr/>
                  <p:nvPr/>
                </p:nvSpPr>
                <p:spPr>
                  <a:xfrm>
                    <a:off x="6190979" y="2829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93" name="Hexagon 392">
                    <a:extLst>
                      <a:ext uri="{FF2B5EF4-FFF2-40B4-BE49-F238E27FC236}">
                        <a16:creationId xmlns:a16="http://schemas.microsoft.com/office/drawing/2014/main" id="{64D52978-2BC1-2CF3-413B-ABD3E8170382}"/>
                      </a:ext>
                    </a:extLst>
                  </p:cNvPr>
                  <p:cNvSpPr/>
                  <p:nvPr/>
                </p:nvSpPr>
                <p:spPr>
                  <a:xfrm>
                    <a:off x="6190979" y="2955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94" name="Hexagon 393">
                    <a:extLst>
                      <a:ext uri="{FF2B5EF4-FFF2-40B4-BE49-F238E27FC236}">
                        <a16:creationId xmlns:a16="http://schemas.microsoft.com/office/drawing/2014/main" id="{89DCF083-F9DE-59AC-C826-8FD84FF9C1AC}"/>
                      </a:ext>
                    </a:extLst>
                  </p:cNvPr>
                  <p:cNvSpPr/>
                  <p:nvPr/>
                </p:nvSpPr>
                <p:spPr>
                  <a:xfrm>
                    <a:off x="6190979" y="3081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95" name="Hexagon 394">
                    <a:extLst>
                      <a:ext uri="{FF2B5EF4-FFF2-40B4-BE49-F238E27FC236}">
                        <a16:creationId xmlns:a16="http://schemas.microsoft.com/office/drawing/2014/main" id="{598CC683-5936-F58C-D1B6-9E4D8C6F6A9D}"/>
                      </a:ext>
                    </a:extLst>
                  </p:cNvPr>
                  <p:cNvSpPr/>
                  <p:nvPr/>
                </p:nvSpPr>
                <p:spPr>
                  <a:xfrm>
                    <a:off x="6190979" y="232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96" name="Hexagon 395">
                    <a:extLst>
                      <a:ext uri="{FF2B5EF4-FFF2-40B4-BE49-F238E27FC236}">
                        <a16:creationId xmlns:a16="http://schemas.microsoft.com/office/drawing/2014/main" id="{DA97A655-0811-5D0C-9DD0-72E55117CD4D}"/>
                      </a:ext>
                    </a:extLst>
                  </p:cNvPr>
                  <p:cNvSpPr/>
                  <p:nvPr/>
                </p:nvSpPr>
                <p:spPr>
                  <a:xfrm>
                    <a:off x="6190979" y="3207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97" name="Hexagon 396">
                    <a:extLst>
                      <a:ext uri="{FF2B5EF4-FFF2-40B4-BE49-F238E27FC236}">
                        <a16:creationId xmlns:a16="http://schemas.microsoft.com/office/drawing/2014/main" id="{09C0E0F2-2889-B526-C34A-7BCBB32C4376}"/>
                      </a:ext>
                    </a:extLst>
                  </p:cNvPr>
                  <p:cNvSpPr/>
                  <p:nvPr/>
                </p:nvSpPr>
                <p:spPr>
                  <a:xfrm>
                    <a:off x="6190979" y="333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98" name="Hexagon 397">
                    <a:extLst>
                      <a:ext uri="{FF2B5EF4-FFF2-40B4-BE49-F238E27FC236}">
                        <a16:creationId xmlns:a16="http://schemas.microsoft.com/office/drawing/2014/main" id="{CC31D546-B93B-840B-B29E-2151A86D2A09}"/>
                      </a:ext>
                    </a:extLst>
                  </p:cNvPr>
                  <p:cNvSpPr/>
                  <p:nvPr/>
                </p:nvSpPr>
                <p:spPr>
                  <a:xfrm>
                    <a:off x="6190979" y="345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99" name="Hexagon 398">
                    <a:extLst>
                      <a:ext uri="{FF2B5EF4-FFF2-40B4-BE49-F238E27FC236}">
                        <a16:creationId xmlns:a16="http://schemas.microsoft.com/office/drawing/2014/main" id="{20487BBB-1E52-F032-B2DC-29FB780AD669}"/>
                      </a:ext>
                    </a:extLst>
                  </p:cNvPr>
                  <p:cNvSpPr/>
                  <p:nvPr/>
                </p:nvSpPr>
                <p:spPr>
                  <a:xfrm>
                    <a:off x="6190979" y="371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00" name="Hexagon 399">
                    <a:extLst>
                      <a:ext uri="{FF2B5EF4-FFF2-40B4-BE49-F238E27FC236}">
                        <a16:creationId xmlns:a16="http://schemas.microsoft.com/office/drawing/2014/main" id="{011F47AC-C04D-0448-83BB-B388FF344F69}"/>
                      </a:ext>
                    </a:extLst>
                  </p:cNvPr>
                  <p:cNvSpPr/>
                  <p:nvPr/>
                </p:nvSpPr>
                <p:spPr>
                  <a:xfrm>
                    <a:off x="6190979" y="383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01" name="Hexagon 400">
                    <a:extLst>
                      <a:ext uri="{FF2B5EF4-FFF2-40B4-BE49-F238E27FC236}">
                        <a16:creationId xmlns:a16="http://schemas.microsoft.com/office/drawing/2014/main" id="{107B26E3-AAA0-FF2B-97C5-498236FC4CBE}"/>
                      </a:ext>
                    </a:extLst>
                  </p:cNvPr>
                  <p:cNvSpPr/>
                  <p:nvPr/>
                </p:nvSpPr>
                <p:spPr>
                  <a:xfrm>
                    <a:off x="6190979" y="358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02" name="Hexagon 401">
                    <a:extLst>
                      <a:ext uri="{FF2B5EF4-FFF2-40B4-BE49-F238E27FC236}">
                        <a16:creationId xmlns:a16="http://schemas.microsoft.com/office/drawing/2014/main" id="{3B2D6C0E-EEB9-CB56-302F-B384263C85D6}"/>
                      </a:ext>
                    </a:extLst>
                  </p:cNvPr>
                  <p:cNvSpPr/>
                  <p:nvPr/>
                </p:nvSpPr>
                <p:spPr>
                  <a:xfrm>
                    <a:off x="6303229" y="2136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03" name="Hexagon 402">
                    <a:extLst>
                      <a:ext uri="{FF2B5EF4-FFF2-40B4-BE49-F238E27FC236}">
                        <a16:creationId xmlns:a16="http://schemas.microsoft.com/office/drawing/2014/main" id="{FCA16833-AF3C-4E0E-F481-F454A1783953}"/>
                      </a:ext>
                    </a:extLst>
                  </p:cNvPr>
                  <p:cNvSpPr/>
                  <p:nvPr/>
                </p:nvSpPr>
                <p:spPr>
                  <a:xfrm>
                    <a:off x="6303229" y="2388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04" name="Hexagon 403">
                    <a:extLst>
                      <a:ext uri="{FF2B5EF4-FFF2-40B4-BE49-F238E27FC236}">
                        <a16:creationId xmlns:a16="http://schemas.microsoft.com/office/drawing/2014/main" id="{B740223A-05E4-18A4-D6B7-5233C58EB94F}"/>
                      </a:ext>
                    </a:extLst>
                  </p:cNvPr>
                  <p:cNvSpPr/>
                  <p:nvPr/>
                </p:nvSpPr>
                <p:spPr>
                  <a:xfrm>
                    <a:off x="6303229" y="2514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05" name="Hexagon 404">
                    <a:extLst>
                      <a:ext uri="{FF2B5EF4-FFF2-40B4-BE49-F238E27FC236}">
                        <a16:creationId xmlns:a16="http://schemas.microsoft.com/office/drawing/2014/main" id="{2C51A5F5-A84C-C904-3DBF-49723F5558D1}"/>
                      </a:ext>
                    </a:extLst>
                  </p:cNvPr>
                  <p:cNvSpPr/>
                  <p:nvPr/>
                </p:nvSpPr>
                <p:spPr>
                  <a:xfrm>
                    <a:off x="6303229" y="2640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06" name="Hexagon 405">
                    <a:extLst>
                      <a:ext uri="{FF2B5EF4-FFF2-40B4-BE49-F238E27FC236}">
                        <a16:creationId xmlns:a16="http://schemas.microsoft.com/office/drawing/2014/main" id="{CEB4A2D5-2D4E-38FD-381A-72A121D71141}"/>
                      </a:ext>
                    </a:extLst>
                  </p:cNvPr>
                  <p:cNvSpPr/>
                  <p:nvPr/>
                </p:nvSpPr>
                <p:spPr>
                  <a:xfrm>
                    <a:off x="6303229" y="2766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07" name="Hexagon 406">
                    <a:extLst>
                      <a:ext uri="{FF2B5EF4-FFF2-40B4-BE49-F238E27FC236}">
                        <a16:creationId xmlns:a16="http://schemas.microsoft.com/office/drawing/2014/main" id="{4482B981-0E83-6A3D-28B9-61BB74997FEB}"/>
                      </a:ext>
                    </a:extLst>
                  </p:cNvPr>
                  <p:cNvSpPr/>
                  <p:nvPr/>
                </p:nvSpPr>
                <p:spPr>
                  <a:xfrm>
                    <a:off x="6303229" y="2892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08" name="Hexagon 407">
                    <a:extLst>
                      <a:ext uri="{FF2B5EF4-FFF2-40B4-BE49-F238E27FC236}">
                        <a16:creationId xmlns:a16="http://schemas.microsoft.com/office/drawing/2014/main" id="{F51E9D91-EAEB-B566-0959-F873AFD80884}"/>
                      </a:ext>
                    </a:extLst>
                  </p:cNvPr>
                  <p:cNvSpPr/>
                  <p:nvPr/>
                </p:nvSpPr>
                <p:spPr>
                  <a:xfrm>
                    <a:off x="6303229" y="3018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09" name="Hexagon 408">
                    <a:extLst>
                      <a:ext uri="{FF2B5EF4-FFF2-40B4-BE49-F238E27FC236}">
                        <a16:creationId xmlns:a16="http://schemas.microsoft.com/office/drawing/2014/main" id="{1D0FB719-D901-9BCF-EFEA-B2D29FD5651C}"/>
                      </a:ext>
                    </a:extLst>
                  </p:cNvPr>
                  <p:cNvSpPr/>
                  <p:nvPr/>
                </p:nvSpPr>
                <p:spPr>
                  <a:xfrm>
                    <a:off x="6303229" y="2262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10" name="Hexagon 409">
                    <a:extLst>
                      <a:ext uri="{FF2B5EF4-FFF2-40B4-BE49-F238E27FC236}">
                        <a16:creationId xmlns:a16="http://schemas.microsoft.com/office/drawing/2014/main" id="{39D29464-0250-E373-DF63-4C337AE59EB4}"/>
                      </a:ext>
                    </a:extLst>
                  </p:cNvPr>
                  <p:cNvSpPr/>
                  <p:nvPr/>
                </p:nvSpPr>
                <p:spPr>
                  <a:xfrm>
                    <a:off x="6303229" y="3144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11" name="Hexagon 410">
                    <a:extLst>
                      <a:ext uri="{FF2B5EF4-FFF2-40B4-BE49-F238E27FC236}">
                        <a16:creationId xmlns:a16="http://schemas.microsoft.com/office/drawing/2014/main" id="{F536C66F-CF3A-0504-11E0-264E6CBE0BD8}"/>
                      </a:ext>
                    </a:extLst>
                  </p:cNvPr>
                  <p:cNvSpPr/>
                  <p:nvPr/>
                </p:nvSpPr>
                <p:spPr>
                  <a:xfrm>
                    <a:off x="6303229" y="3270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12" name="Hexagon 411">
                    <a:extLst>
                      <a:ext uri="{FF2B5EF4-FFF2-40B4-BE49-F238E27FC236}">
                        <a16:creationId xmlns:a16="http://schemas.microsoft.com/office/drawing/2014/main" id="{E4906BD1-6E34-0E79-57DD-D11455C67413}"/>
                      </a:ext>
                    </a:extLst>
                  </p:cNvPr>
                  <p:cNvSpPr/>
                  <p:nvPr/>
                </p:nvSpPr>
                <p:spPr>
                  <a:xfrm>
                    <a:off x="6303229" y="3396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13" name="Hexagon 412">
                    <a:extLst>
                      <a:ext uri="{FF2B5EF4-FFF2-40B4-BE49-F238E27FC236}">
                        <a16:creationId xmlns:a16="http://schemas.microsoft.com/office/drawing/2014/main" id="{18CFCD5E-582B-83BE-59D6-6FC77558A252}"/>
                      </a:ext>
                    </a:extLst>
                  </p:cNvPr>
                  <p:cNvSpPr/>
                  <p:nvPr/>
                </p:nvSpPr>
                <p:spPr>
                  <a:xfrm>
                    <a:off x="6303229" y="3648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14" name="Hexagon 413">
                    <a:extLst>
                      <a:ext uri="{FF2B5EF4-FFF2-40B4-BE49-F238E27FC236}">
                        <a16:creationId xmlns:a16="http://schemas.microsoft.com/office/drawing/2014/main" id="{D6E4574B-4823-FBC8-D27E-53AEB77BF83E}"/>
                      </a:ext>
                    </a:extLst>
                  </p:cNvPr>
                  <p:cNvSpPr/>
                  <p:nvPr/>
                </p:nvSpPr>
                <p:spPr>
                  <a:xfrm>
                    <a:off x="6303229" y="3774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15" name="Hexagon 414">
                    <a:extLst>
                      <a:ext uri="{FF2B5EF4-FFF2-40B4-BE49-F238E27FC236}">
                        <a16:creationId xmlns:a16="http://schemas.microsoft.com/office/drawing/2014/main" id="{9ADC3B7A-1FFC-C977-4C49-1B8271DA1404}"/>
                      </a:ext>
                    </a:extLst>
                  </p:cNvPr>
                  <p:cNvSpPr/>
                  <p:nvPr/>
                </p:nvSpPr>
                <p:spPr>
                  <a:xfrm>
                    <a:off x="6303229" y="3900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16" name="Hexagon 415">
                    <a:extLst>
                      <a:ext uri="{FF2B5EF4-FFF2-40B4-BE49-F238E27FC236}">
                        <a16:creationId xmlns:a16="http://schemas.microsoft.com/office/drawing/2014/main" id="{B3E9E16B-F386-D1C5-E06D-D982534718D1}"/>
                      </a:ext>
                    </a:extLst>
                  </p:cNvPr>
                  <p:cNvSpPr/>
                  <p:nvPr/>
                </p:nvSpPr>
                <p:spPr>
                  <a:xfrm>
                    <a:off x="6303229" y="3522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17" name="Hexagon 416">
                    <a:extLst>
                      <a:ext uri="{FF2B5EF4-FFF2-40B4-BE49-F238E27FC236}">
                        <a16:creationId xmlns:a16="http://schemas.microsoft.com/office/drawing/2014/main" id="{69F6F293-89B7-0AA5-F6C2-00462EBEE6DD}"/>
                      </a:ext>
                    </a:extLst>
                  </p:cNvPr>
                  <p:cNvSpPr/>
                  <p:nvPr/>
                </p:nvSpPr>
                <p:spPr>
                  <a:xfrm>
                    <a:off x="6415479" y="219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18" name="Hexagon 417">
                    <a:extLst>
                      <a:ext uri="{FF2B5EF4-FFF2-40B4-BE49-F238E27FC236}">
                        <a16:creationId xmlns:a16="http://schemas.microsoft.com/office/drawing/2014/main" id="{D0A4C7AF-D5D1-0CFC-5AAE-80B89708856C}"/>
                      </a:ext>
                    </a:extLst>
                  </p:cNvPr>
                  <p:cNvSpPr/>
                  <p:nvPr/>
                </p:nvSpPr>
                <p:spPr>
                  <a:xfrm>
                    <a:off x="6415479" y="245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19" name="Hexagon 418">
                    <a:extLst>
                      <a:ext uri="{FF2B5EF4-FFF2-40B4-BE49-F238E27FC236}">
                        <a16:creationId xmlns:a16="http://schemas.microsoft.com/office/drawing/2014/main" id="{6E5BC127-6BBF-2741-3DD1-999D50623718}"/>
                      </a:ext>
                    </a:extLst>
                  </p:cNvPr>
                  <p:cNvSpPr/>
                  <p:nvPr/>
                </p:nvSpPr>
                <p:spPr>
                  <a:xfrm>
                    <a:off x="6415479" y="257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20" name="Hexagon 419">
                    <a:extLst>
                      <a:ext uri="{FF2B5EF4-FFF2-40B4-BE49-F238E27FC236}">
                        <a16:creationId xmlns:a16="http://schemas.microsoft.com/office/drawing/2014/main" id="{B4773948-6D6F-09F5-B8EF-79376EF7A60B}"/>
                      </a:ext>
                    </a:extLst>
                  </p:cNvPr>
                  <p:cNvSpPr/>
                  <p:nvPr/>
                </p:nvSpPr>
                <p:spPr>
                  <a:xfrm>
                    <a:off x="6415479" y="270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21" name="Hexagon 420">
                    <a:extLst>
                      <a:ext uri="{FF2B5EF4-FFF2-40B4-BE49-F238E27FC236}">
                        <a16:creationId xmlns:a16="http://schemas.microsoft.com/office/drawing/2014/main" id="{CC8F48FC-E18E-3866-D7C0-BDD75C7E4D13}"/>
                      </a:ext>
                    </a:extLst>
                  </p:cNvPr>
                  <p:cNvSpPr/>
                  <p:nvPr/>
                </p:nvSpPr>
                <p:spPr>
                  <a:xfrm>
                    <a:off x="6415479" y="2829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22" name="Hexagon 421">
                    <a:extLst>
                      <a:ext uri="{FF2B5EF4-FFF2-40B4-BE49-F238E27FC236}">
                        <a16:creationId xmlns:a16="http://schemas.microsoft.com/office/drawing/2014/main" id="{DA3E7DA0-B13E-6DEB-95BC-04B1C161D405}"/>
                      </a:ext>
                    </a:extLst>
                  </p:cNvPr>
                  <p:cNvSpPr/>
                  <p:nvPr/>
                </p:nvSpPr>
                <p:spPr>
                  <a:xfrm>
                    <a:off x="6415479" y="2955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23" name="Hexagon 422">
                    <a:extLst>
                      <a:ext uri="{FF2B5EF4-FFF2-40B4-BE49-F238E27FC236}">
                        <a16:creationId xmlns:a16="http://schemas.microsoft.com/office/drawing/2014/main" id="{786B0DD9-D120-8FF7-50BC-9318A40B9A06}"/>
                      </a:ext>
                    </a:extLst>
                  </p:cNvPr>
                  <p:cNvSpPr/>
                  <p:nvPr/>
                </p:nvSpPr>
                <p:spPr>
                  <a:xfrm>
                    <a:off x="6415479" y="3081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24" name="Hexagon 423">
                    <a:extLst>
                      <a:ext uri="{FF2B5EF4-FFF2-40B4-BE49-F238E27FC236}">
                        <a16:creationId xmlns:a16="http://schemas.microsoft.com/office/drawing/2014/main" id="{111D95D8-B15F-9E3F-848B-A5367380669E}"/>
                      </a:ext>
                    </a:extLst>
                  </p:cNvPr>
                  <p:cNvSpPr/>
                  <p:nvPr/>
                </p:nvSpPr>
                <p:spPr>
                  <a:xfrm>
                    <a:off x="6415479" y="232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25" name="Hexagon 424">
                    <a:extLst>
                      <a:ext uri="{FF2B5EF4-FFF2-40B4-BE49-F238E27FC236}">
                        <a16:creationId xmlns:a16="http://schemas.microsoft.com/office/drawing/2014/main" id="{C7EEEF14-98CE-EE3D-B514-D73BDDD624D2}"/>
                      </a:ext>
                    </a:extLst>
                  </p:cNvPr>
                  <p:cNvSpPr/>
                  <p:nvPr/>
                </p:nvSpPr>
                <p:spPr>
                  <a:xfrm>
                    <a:off x="6415479" y="3207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26" name="Hexagon 425">
                    <a:extLst>
                      <a:ext uri="{FF2B5EF4-FFF2-40B4-BE49-F238E27FC236}">
                        <a16:creationId xmlns:a16="http://schemas.microsoft.com/office/drawing/2014/main" id="{79D6312F-6D47-3F75-D785-A633587BB412}"/>
                      </a:ext>
                    </a:extLst>
                  </p:cNvPr>
                  <p:cNvSpPr/>
                  <p:nvPr/>
                </p:nvSpPr>
                <p:spPr>
                  <a:xfrm>
                    <a:off x="6415479" y="333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27" name="Hexagon 426">
                    <a:extLst>
                      <a:ext uri="{FF2B5EF4-FFF2-40B4-BE49-F238E27FC236}">
                        <a16:creationId xmlns:a16="http://schemas.microsoft.com/office/drawing/2014/main" id="{580921A6-ACAB-7508-C6B5-9C516B2D737E}"/>
                      </a:ext>
                    </a:extLst>
                  </p:cNvPr>
                  <p:cNvSpPr/>
                  <p:nvPr/>
                </p:nvSpPr>
                <p:spPr>
                  <a:xfrm>
                    <a:off x="6415479" y="345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28" name="Hexagon 427">
                    <a:extLst>
                      <a:ext uri="{FF2B5EF4-FFF2-40B4-BE49-F238E27FC236}">
                        <a16:creationId xmlns:a16="http://schemas.microsoft.com/office/drawing/2014/main" id="{BD8B3501-1830-3600-5431-F9CBB85E82B8}"/>
                      </a:ext>
                    </a:extLst>
                  </p:cNvPr>
                  <p:cNvSpPr/>
                  <p:nvPr/>
                </p:nvSpPr>
                <p:spPr>
                  <a:xfrm>
                    <a:off x="6415479" y="371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29" name="Hexagon 428">
                    <a:extLst>
                      <a:ext uri="{FF2B5EF4-FFF2-40B4-BE49-F238E27FC236}">
                        <a16:creationId xmlns:a16="http://schemas.microsoft.com/office/drawing/2014/main" id="{20F0CDFE-E399-A36F-072F-441ABC667086}"/>
                      </a:ext>
                    </a:extLst>
                  </p:cNvPr>
                  <p:cNvSpPr/>
                  <p:nvPr/>
                </p:nvSpPr>
                <p:spPr>
                  <a:xfrm>
                    <a:off x="6415479" y="383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30" name="Hexagon 429">
                    <a:extLst>
                      <a:ext uri="{FF2B5EF4-FFF2-40B4-BE49-F238E27FC236}">
                        <a16:creationId xmlns:a16="http://schemas.microsoft.com/office/drawing/2014/main" id="{CD672E84-6739-232D-28C1-EF758C7CDEF1}"/>
                      </a:ext>
                    </a:extLst>
                  </p:cNvPr>
                  <p:cNvSpPr/>
                  <p:nvPr/>
                </p:nvSpPr>
                <p:spPr>
                  <a:xfrm>
                    <a:off x="6415479" y="358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31" name="Hexagon 430">
                    <a:extLst>
                      <a:ext uri="{FF2B5EF4-FFF2-40B4-BE49-F238E27FC236}">
                        <a16:creationId xmlns:a16="http://schemas.microsoft.com/office/drawing/2014/main" id="{E2CCA83A-846B-814C-6B2A-3228E4345E0C}"/>
                      </a:ext>
                    </a:extLst>
                  </p:cNvPr>
                  <p:cNvSpPr/>
                  <p:nvPr/>
                </p:nvSpPr>
                <p:spPr>
                  <a:xfrm>
                    <a:off x="6527729" y="2388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32" name="Hexagon 431">
                    <a:extLst>
                      <a:ext uri="{FF2B5EF4-FFF2-40B4-BE49-F238E27FC236}">
                        <a16:creationId xmlns:a16="http://schemas.microsoft.com/office/drawing/2014/main" id="{4F03ABF2-B967-4305-5954-AE566109EC19}"/>
                      </a:ext>
                    </a:extLst>
                  </p:cNvPr>
                  <p:cNvSpPr/>
                  <p:nvPr/>
                </p:nvSpPr>
                <p:spPr>
                  <a:xfrm>
                    <a:off x="6527729" y="2514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33" name="Hexagon 432">
                    <a:extLst>
                      <a:ext uri="{FF2B5EF4-FFF2-40B4-BE49-F238E27FC236}">
                        <a16:creationId xmlns:a16="http://schemas.microsoft.com/office/drawing/2014/main" id="{E4625BFC-F5A6-8141-D0DD-9AD85AB3A109}"/>
                      </a:ext>
                    </a:extLst>
                  </p:cNvPr>
                  <p:cNvSpPr/>
                  <p:nvPr/>
                </p:nvSpPr>
                <p:spPr>
                  <a:xfrm>
                    <a:off x="6527729" y="2640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34" name="Hexagon 433">
                    <a:extLst>
                      <a:ext uri="{FF2B5EF4-FFF2-40B4-BE49-F238E27FC236}">
                        <a16:creationId xmlns:a16="http://schemas.microsoft.com/office/drawing/2014/main" id="{9E6FF5E2-BA70-6261-0647-A6A61C820675}"/>
                      </a:ext>
                    </a:extLst>
                  </p:cNvPr>
                  <p:cNvSpPr/>
                  <p:nvPr/>
                </p:nvSpPr>
                <p:spPr>
                  <a:xfrm>
                    <a:off x="6527729" y="2766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35" name="Hexagon 434">
                    <a:extLst>
                      <a:ext uri="{FF2B5EF4-FFF2-40B4-BE49-F238E27FC236}">
                        <a16:creationId xmlns:a16="http://schemas.microsoft.com/office/drawing/2014/main" id="{2158CF16-FBDD-DD7C-E7DB-C4F1DC6DE995}"/>
                      </a:ext>
                    </a:extLst>
                  </p:cNvPr>
                  <p:cNvSpPr/>
                  <p:nvPr/>
                </p:nvSpPr>
                <p:spPr>
                  <a:xfrm>
                    <a:off x="6527729" y="2892287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36" name="Hexagon 435">
                    <a:extLst>
                      <a:ext uri="{FF2B5EF4-FFF2-40B4-BE49-F238E27FC236}">
                        <a16:creationId xmlns:a16="http://schemas.microsoft.com/office/drawing/2014/main" id="{AC4DC123-F92E-9958-5FB1-4B925D2DAD95}"/>
                      </a:ext>
                    </a:extLst>
                  </p:cNvPr>
                  <p:cNvSpPr/>
                  <p:nvPr/>
                </p:nvSpPr>
                <p:spPr>
                  <a:xfrm>
                    <a:off x="6527729" y="3018287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37" name="Hexagon 436">
                    <a:extLst>
                      <a:ext uri="{FF2B5EF4-FFF2-40B4-BE49-F238E27FC236}">
                        <a16:creationId xmlns:a16="http://schemas.microsoft.com/office/drawing/2014/main" id="{C96860C2-DFA3-004E-3686-7DD7C146F65B}"/>
                      </a:ext>
                    </a:extLst>
                  </p:cNvPr>
                  <p:cNvSpPr/>
                  <p:nvPr/>
                </p:nvSpPr>
                <p:spPr>
                  <a:xfrm>
                    <a:off x="6527729" y="2262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38" name="Hexagon 437">
                    <a:extLst>
                      <a:ext uri="{FF2B5EF4-FFF2-40B4-BE49-F238E27FC236}">
                        <a16:creationId xmlns:a16="http://schemas.microsoft.com/office/drawing/2014/main" id="{6475B5FE-1A6B-CA08-5FDB-25EFDD0D3C1B}"/>
                      </a:ext>
                    </a:extLst>
                  </p:cNvPr>
                  <p:cNvSpPr/>
                  <p:nvPr/>
                </p:nvSpPr>
                <p:spPr>
                  <a:xfrm>
                    <a:off x="6527729" y="3144287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39" name="Hexagon 438">
                    <a:extLst>
                      <a:ext uri="{FF2B5EF4-FFF2-40B4-BE49-F238E27FC236}">
                        <a16:creationId xmlns:a16="http://schemas.microsoft.com/office/drawing/2014/main" id="{6963BF5D-25F4-CAB3-98D9-462AB1629BDA}"/>
                      </a:ext>
                    </a:extLst>
                  </p:cNvPr>
                  <p:cNvSpPr/>
                  <p:nvPr/>
                </p:nvSpPr>
                <p:spPr>
                  <a:xfrm>
                    <a:off x="6527729" y="3270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40" name="Hexagon 439">
                    <a:extLst>
                      <a:ext uri="{FF2B5EF4-FFF2-40B4-BE49-F238E27FC236}">
                        <a16:creationId xmlns:a16="http://schemas.microsoft.com/office/drawing/2014/main" id="{4D90B724-2E0F-AFA4-67A1-28ED6ED1C498}"/>
                      </a:ext>
                    </a:extLst>
                  </p:cNvPr>
                  <p:cNvSpPr/>
                  <p:nvPr/>
                </p:nvSpPr>
                <p:spPr>
                  <a:xfrm>
                    <a:off x="6527729" y="3396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41" name="Hexagon 440">
                    <a:extLst>
                      <a:ext uri="{FF2B5EF4-FFF2-40B4-BE49-F238E27FC236}">
                        <a16:creationId xmlns:a16="http://schemas.microsoft.com/office/drawing/2014/main" id="{DD8CCCAB-0391-5736-DF5E-FDE13E524741}"/>
                      </a:ext>
                    </a:extLst>
                  </p:cNvPr>
                  <p:cNvSpPr/>
                  <p:nvPr/>
                </p:nvSpPr>
                <p:spPr>
                  <a:xfrm>
                    <a:off x="6527729" y="3648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42" name="Hexagon 441">
                    <a:extLst>
                      <a:ext uri="{FF2B5EF4-FFF2-40B4-BE49-F238E27FC236}">
                        <a16:creationId xmlns:a16="http://schemas.microsoft.com/office/drawing/2014/main" id="{0D0F50ED-18F1-2438-5ADF-6FC28A9A9E1C}"/>
                      </a:ext>
                    </a:extLst>
                  </p:cNvPr>
                  <p:cNvSpPr/>
                  <p:nvPr/>
                </p:nvSpPr>
                <p:spPr>
                  <a:xfrm>
                    <a:off x="6527729" y="3774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43" name="Hexagon 442">
                    <a:extLst>
                      <a:ext uri="{FF2B5EF4-FFF2-40B4-BE49-F238E27FC236}">
                        <a16:creationId xmlns:a16="http://schemas.microsoft.com/office/drawing/2014/main" id="{4872DAF1-1566-0931-1B40-0495312B9AAC}"/>
                      </a:ext>
                    </a:extLst>
                  </p:cNvPr>
                  <p:cNvSpPr/>
                  <p:nvPr/>
                </p:nvSpPr>
                <p:spPr>
                  <a:xfrm>
                    <a:off x="6527729" y="3522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44" name="Hexagon 443">
                    <a:extLst>
                      <a:ext uri="{FF2B5EF4-FFF2-40B4-BE49-F238E27FC236}">
                        <a16:creationId xmlns:a16="http://schemas.microsoft.com/office/drawing/2014/main" id="{F95880C0-8656-07D9-898E-13FA56F09579}"/>
                      </a:ext>
                    </a:extLst>
                  </p:cNvPr>
                  <p:cNvSpPr/>
                  <p:nvPr/>
                </p:nvSpPr>
                <p:spPr>
                  <a:xfrm>
                    <a:off x="6639979" y="245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45" name="Hexagon 444">
                    <a:extLst>
                      <a:ext uri="{FF2B5EF4-FFF2-40B4-BE49-F238E27FC236}">
                        <a16:creationId xmlns:a16="http://schemas.microsoft.com/office/drawing/2014/main" id="{CAC7850C-9946-565A-8189-85A38105C8AB}"/>
                      </a:ext>
                    </a:extLst>
                  </p:cNvPr>
                  <p:cNvSpPr/>
                  <p:nvPr/>
                </p:nvSpPr>
                <p:spPr>
                  <a:xfrm>
                    <a:off x="6639979" y="257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46" name="Hexagon 445">
                    <a:extLst>
                      <a:ext uri="{FF2B5EF4-FFF2-40B4-BE49-F238E27FC236}">
                        <a16:creationId xmlns:a16="http://schemas.microsoft.com/office/drawing/2014/main" id="{BAF71A68-1191-A493-C684-E90B3A299292}"/>
                      </a:ext>
                    </a:extLst>
                  </p:cNvPr>
                  <p:cNvSpPr/>
                  <p:nvPr/>
                </p:nvSpPr>
                <p:spPr>
                  <a:xfrm>
                    <a:off x="6639979" y="270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47" name="Hexagon 446">
                    <a:extLst>
                      <a:ext uri="{FF2B5EF4-FFF2-40B4-BE49-F238E27FC236}">
                        <a16:creationId xmlns:a16="http://schemas.microsoft.com/office/drawing/2014/main" id="{1752C1E0-0211-44ED-AB0F-82B04A889032}"/>
                      </a:ext>
                    </a:extLst>
                  </p:cNvPr>
                  <p:cNvSpPr/>
                  <p:nvPr/>
                </p:nvSpPr>
                <p:spPr>
                  <a:xfrm>
                    <a:off x="6639979" y="282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48" name="Hexagon 447">
                    <a:extLst>
                      <a:ext uri="{FF2B5EF4-FFF2-40B4-BE49-F238E27FC236}">
                        <a16:creationId xmlns:a16="http://schemas.microsoft.com/office/drawing/2014/main" id="{A1CF6161-615D-1B28-D1ED-5D71D4C18004}"/>
                      </a:ext>
                    </a:extLst>
                  </p:cNvPr>
                  <p:cNvSpPr/>
                  <p:nvPr/>
                </p:nvSpPr>
                <p:spPr>
                  <a:xfrm>
                    <a:off x="6639979" y="295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49" name="Hexagon 448">
                    <a:extLst>
                      <a:ext uri="{FF2B5EF4-FFF2-40B4-BE49-F238E27FC236}">
                        <a16:creationId xmlns:a16="http://schemas.microsoft.com/office/drawing/2014/main" id="{A61A5899-31DA-3AD4-3BC4-91F7A7C9AD14}"/>
                      </a:ext>
                    </a:extLst>
                  </p:cNvPr>
                  <p:cNvSpPr/>
                  <p:nvPr/>
                </p:nvSpPr>
                <p:spPr>
                  <a:xfrm>
                    <a:off x="6639979" y="308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50" name="Hexagon 449">
                    <a:extLst>
                      <a:ext uri="{FF2B5EF4-FFF2-40B4-BE49-F238E27FC236}">
                        <a16:creationId xmlns:a16="http://schemas.microsoft.com/office/drawing/2014/main" id="{19364088-F91E-E74F-41AF-5A720826AE6D}"/>
                      </a:ext>
                    </a:extLst>
                  </p:cNvPr>
                  <p:cNvSpPr/>
                  <p:nvPr/>
                </p:nvSpPr>
                <p:spPr>
                  <a:xfrm>
                    <a:off x="6639979" y="232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51" name="Hexagon 450">
                    <a:extLst>
                      <a:ext uri="{FF2B5EF4-FFF2-40B4-BE49-F238E27FC236}">
                        <a16:creationId xmlns:a16="http://schemas.microsoft.com/office/drawing/2014/main" id="{ED01415C-E4D4-E819-7BBD-D7FBC69A9F90}"/>
                      </a:ext>
                    </a:extLst>
                  </p:cNvPr>
                  <p:cNvSpPr/>
                  <p:nvPr/>
                </p:nvSpPr>
                <p:spPr>
                  <a:xfrm>
                    <a:off x="6639979" y="320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52" name="Hexagon 451">
                    <a:extLst>
                      <a:ext uri="{FF2B5EF4-FFF2-40B4-BE49-F238E27FC236}">
                        <a16:creationId xmlns:a16="http://schemas.microsoft.com/office/drawing/2014/main" id="{AEBBD715-3B1F-BB19-EFF0-A1FD895E62AB}"/>
                      </a:ext>
                    </a:extLst>
                  </p:cNvPr>
                  <p:cNvSpPr/>
                  <p:nvPr/>
                </p:nvSpPr>
                <p:spPr>
                  <a:xfrm>
                    <a:off x="6639979" y="333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53" name="Hexagon 452">
                    <a:extLst>
                      <a:ext uri="{FF2B5EF4-FFF2-40B4-BE49-F238E27FC236}">
                        <a16:creationId xmlns:a16="http://schemas.microsoft.com/office/drawing/2014/main" id="{E6729E78-E6AF-7373-D5A7-BF05E932C4B5}"/>
                      </a:ext>
                    </a:extLst>
                  </p:cNvPr>
                  <p:cNvSpPr/>
                  <p:nvPr/>
                </p:nvSpPr>
                <p:spPr>
                  <a:xfrm>
                    <a:off x="6639979" y="345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54" name="Hexagon 453">
                    <a:extLst>
                      <a:ext uri="{FF2B5EF4-FFF2-40B4-BE49-F238E27FC236}">
                        <a16:creationId xmlns:a16="http://schemas.microsoft.com/office/drawing/2014/main" id="{4A1C9CD9-4900-DF15-A551-E33D3BC0DE05}"/>
                      </a:ext>
                    </a:extLst>
                  </p:cNvPr>
                  <p:cNvSpPr/>
                  <p:nvPr/>
                </p:nvSpPr>
                <p:spPr>
                  <a:xfrm>
                    <a:off x="6639979" y="371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55" name="Hexagon 454">
                    <a:extLst>
                      <a:ext uri="{FF2B5EF4-FFF2-40B4-BE49-F238E27FC236}">
                        <a16:creationId xmlns:a16="http://schemas.microsoft.com/office/drawing/2014/main" id="{4BBDC8F2-392F-0DFB-E6BE-F542BD5D1410}"/>
                      </a:ext>
                    </a:extLst>
                  </p:cNvPr>
                  <p:cNvSpPr/>
                  <p:nvPr/>
                </p:nvSpPr>
                <p:spPr>
                  <a:xfrm>
                    <a:off x="6639979" y="358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56" name="Hexagon 455">
                    <a:extLst>
                      <a:ext uri="{FF2B5EF4-FFF2-40B4-BE49-F238E27FC236}">
                        <a16:creationId xmlns:a16="http://schemas.microsoft.com/office/drawing/2014/main" id="{E196B6DA-ECEB-3B50-2997-F27177C45294}"/>
                      </a:ext>
                    </a:extLst>
                  </p:cNvPr>
                  <p:cNvSpPr/>
                  <p:nvPr/>
                </p:nvSpPr>
                <p:spPr>
                  <a:xfrm>
                    <a:off x="6752229" y="2388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57" name="Hexagon 456">
                    <a:extLst>
                      <a:ext uri="{FF2B5EF4-FFF2-40B4-BE49-F238E27FC236}">
                        <a16:creationId xmlns:a16="http://schemas.microsoft.com/office/drawing/2014/main" id="{74216597-0FD2-EDCE-C96C-AAAB9C86BB72}"/>
                      </a:ext>
                    </a:extLst>
                  </p:cNvPr>
                  <p:cNvSpPr/>
                  <p:nvPr/>
                </p:nvSpPr>
                <p:spPr>
                  <a:xfrm>
                    <a:off x="6752229" y="2514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58" name="Hexagon 457">
                    <a:extLst>
                      <a:ext uri="{FF2B5EF4-FFF2-40B4-BE49-F238E27FC236}">
                        <a16:creationId xmlns:a16="http://schemas.microsoft.com/office/drawing/2014/main" id="{04EF47C5-0B79-FDFD-F8D3-7072679D3728}"/>
                      </a:ext>
                    </a:extLst>
                  </p:cNvPr>
                  <p:cNvSpPr/>
                  <p:nvPr/>
                </p:nvSpPr>
                <p:spPr>
                  <a:xfrm>
                    <a:off x="6752229" y="2640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59" name="Hexagon 458">
                    <a:extLst>
                      <a:ext uri="{FF2B5EF4-FFF2-40B4-BE49-F238E27FC236}">
                        <a16:creationId xmlns:a16="http://schemas.microsoft.com/office/drawing/2014/main" id="{D0F64C57-76A9-18D1-F31C-54F573D6F951}"/>
                      </a:ext>
                    </a:extLst>
                  </p:cNvPr>
                  <p:cNvSpPr/>
                  <p:nvPr/>
                </p:nvSpPr>
                <p:spPr>
                  <a:xfrm>
                    <a:off x="6752229" y="2766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60" name="Hexagon 459">
                    <a:extLst>
                      <a:ext uri="{FF2B5EF4-FFF2-40B4-BE49-F238E27FC236}">
                        <a16:creationId xmlns:a16="http://schemas.microsoft.com/office/drawing/2014/main" id="{53B75B5C-6B6D-054A-B187-A54A31414E25}"/>
                      </a:ext>
                    </a:extLst>
                  </p:cNvPr>
                  <p:cNvSpPr/>
                  <p:nvPr/>
                </p:nvSpPr>
                <p:spPr>
                  <a:xfrm>
                    <a:off x="6752229" y="2892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61" name="Hexagon 460">
                    <a:extLst>
                      <a:ext uri="{FF2B5EF4-FFF2-40B4-BE49-F238E27FC236}">
                        <a16:creationId xmlns:a16="http://schemas.microsoft.com/office/drawing/2014/main" id="{17A9EA08-5762-696A-62CC-394937028621}"/>
                      </a:ext>
                    </a:extLst>
                  </p:cNvPr>
                  <p:cNvSpPr/>
                  <p:nvPr/>
                </p:nvSpPr>
                <p:spPr>
                  <a:xfrm>
                    <a:off x="6752229" y="3018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62" name="Hexagon 461">
                    <a:extLst>
                      <a:ext uri="{FF2B5EF4-FFF2-40B4-BE49-F238E27FC236}">
                        <a16:creationId xmlns:a16="http://schemas.microsoft.com/office/drawing/2014/main" id="{A0D5D01D-C3C9-9988-638A-DF4A610E6A4E}"/>
                      </a:ext>
                    </a:extLst>
                  </p:cNvPr>
                  <p:cNvSpPr/>
                  <p:nvPr/>
                </p:nvSpPr>
                <p:spPr>
                  <a:xfrm>
                    <a:off x="6752229" y="3144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63" name="Hexagon 462">
                    <a:extLst>
                      <a:ext uri="{FF2B5EF4-FFF2-40B4-BE49-F238E27FC236}">
                        <a16:creationId xmlns:a16="http://schemas.microsoft.com/office/drawing/2014/main" id="{049A002C-B24B-A95D-B459-1959E458A23B}"/>
                      </a:ext>
                    </a:extLst>
                  </p:cNvPr>
                  <p:cNvSpPr/>
                  <p:nvPr/>
                </p:nvSpPr>
                <p:spPr>
                  <a:xfrm>
                    <a:off x="6752229" y="3270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64" name="Hexagon 463">
                    <a:extLst>
                      <a:ext uri="{FF2B5EF4-FFF2-40B4-BE49-F238E27FC236}">
                        <a16:creationId xmlns:a16="http://schemas.microsoft.com/office/drawing/2014/main" id="{AB0FD189-6C8E-B2CF-9307-5DB77BC66995}"/>
                      </a:ext>
                    </a:extLst>
                  </p:cNvPr>
                  <p:cNvSpPr/>
                  <p:nvPr/>
                </p:nvSpPr>
                <p:spPr>
                  <a:xfrm>
                    <a:off x="6752229" y="3396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65" name="Hexagon 464">
                    <a:extLst>
                      <a:ext uri="{FF2B5EF4-FFF2-40B4-BE49-F238E27FC236}">
                        <a16:creationId xmlns:a16="http://schemas.microsoft.com/office/drawing/2014/main" id="{0780B5D2-5E94-3FA9-F9B4-4DCC824B7420}"/>
                      </a:ext>
                    </a:extLst>
                  </p:cNvPr>
                  <p:cNvSpPr/>
                  <p:nvPr/>
                </p:nvSpPr>
                <p:spPr>
                  <a:xfrm>
                    <a:off x="6752229" y="3648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66" name="Hexagon 465">
                    <a:extLst>
                      <a:ext uri="{FF2B5EF4-FFF2-40B4-BE49-F238E27FC236}">
                        <a16:creationId xmlns:a16="http://schemas.microsoft.com/office/drawing/2014/main" id="{AA9A2829-0692-6CEB-6E48-61AE74C854C3}"/>
                      </a:ext>
                    </a:extLst>
                  </p:cNvPr>
                  <p:cNvSpPr/>
                  <p:nvPr/>
                </p:nvSpPr>
                <p:spPr>
                  <a:xfrm>
                    <a:off x="6752229" y="3522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67" name="Hexagon 466">
                    <a:extLst>
                      <a:ext uri="{FF2B5EF4-FFF2-40B4-BE49-F238E27FC236}">
                        <a16:creationId xmlns:a16="http://schemas.microsoft.com/office/drawing/2014/main" id="{E2A6391B-A28E-FA90-4D27-BE61954E1F79}"/>
                      </a:ext>
                    </a:extLst>
                  </p:cNvPr>
                  <p:cNvSpPr/>
                  <p:nvPr/>
                </p:nvSpPr>
                <p:spPr>
                  <a:xfrm>
                    <a:off x="6864479" y="245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68" name="Hexagon 467">
                    <a:extLst>
                      <a:ext uri="{FF2B5EF4-FFF2-40B4-BE49-F238E27FC236}">
                        <a16:creationId xmlns:a16="http://schemas.microsoft.com/office/drawing/2014/main" id="{22C8E8C4-5DAE-F096-B5FD-C2DA02E94058}"/>
                      </a:ext>
                    </a:extLst>
                  </p:cNvPr>
                  <p:cNvSpPr/>
                  <p:nvPr/>
                </p:nvSpPr>
                <p:spPr>
                  <a:xfrm>
                    <a:off x="6864479" y="257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69" name="Hexagon 468">
                    <a:extLst>
                      <a:ext uri="{FF2B5EF4-FFF2-40B4-BE49-F238E27FC236}">
                        <a16:creationId xmlns:a16="http://schemas.microsoft.com/office/drawing/2014/main" id="{43CA2037-4A08-C5D0-DD1C-9B4060281353}"/>
                      </a:ext>
                    </a:extLst>
                  </p:cNvPr>
                  <p:cNvSpPr/>
                  <p:nvPr/>
                </p:nvSpPr>
                <p:spPr>
                  <a:xfrm>
                    <a:off x="6864479" y="270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70" name="Hexagon 469">
                    <a:extLst>
                      <a:ext uri="{FF2B5EF4-FFF2-40B4-BE49-F238E27FC236}">
                        <a16:creationId xmlns:a16="http://schemas.microsoft.com/office/drawing/2014/main" id="{5C2E4A22-2C4F-A671-A059-64279F333D0B}"/>
                      </a:ext>
                    </a:extLst>
                  </p:cNvPr>
                  <p:cNvSpPr/>
                  <p:nvPr/>
                </p:nvSpPr>
                <p:spPr>
                  <a:xfrm>
                    <a:off x="6864479" y="282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71" name="Hexagon 470">
                    <a:extLst>
                      <a:ext uri="{FF2B5EF4-FFF2-40B4-BE49-F238E27FC236}">
                        <a16:creationId xmlns:a16="http://schemas.microsoft.com/office/drawing/2014/main" id="{3F44D4D0-9AD9-7CDB-82D6-D812E39D8255}"/>
                      </a:ext>
                    </a:extLst>
                  </p:cNvPr>
                  <p:cNvSpPr/>
                  <p:nvPr/>
                </p:nvSpPr>
                <p:spPr>
                  <a:xfrm>
                    <a:off x="6864479" y="295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72" name="Hexagon 471">
                    <a:extLst>
                      <a:ext uri="{FF2B5EF4-FFF2-40B4-BE49-F238E27FC236}">
                        <a16:creationId xmlns:a16="http://schemas.microsoft.com/office/drawing/2014/main" id="{699976D8-3215-ADBE-47A4-0B6111862528}"/>
                      </a:ext>
                    </a:extLst>
                  </p:cNvPr>
                  <p:cNvSpPr/>
                  <p:nvPr/>
                </p:nvSpPr>
                <p:spPr>
                  <a:xfrm>
                    <a:off x="6864479" y="308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73" name="Hexagon 472">
                    <a:extLst>
                      <a:ext uri="{FF2B5EF4-FFF2-40B4-BE49-F238E27FC236}">
                        <a16:creationId xmlns:a16="http://schemas.microsoft.com/office/drawing/2014/main" id="{EAD22D95-1239-1412-757E-FF0CD71053D8}"/>
                      </a:ext>
                    </a:extLst>
                  </p:cNvPr>
                  <p:cNvSpPr/>
                  <p:nvPr/>
                </p:nvSpPr>
                <p:spPr>
                  <a:xfrm>
                    <a:off x="6864479" y="320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74" name="Hexagon 473">
                    <a:extLst>
                      <a:ext uri="{FF2B5EF4-FFF2-40B4-BE49-F238E27FC236}">
                        <a16:creationId xmlns:a16="http://schemas.microsoft.com/office/drawing/2014/main" id="{AB1CDD84-5DB6-5542-8A24-62994B02C2D1}"/>
                      </a:ext>
                    </a:extLst>
                  </p:cNvPr>
                  <p:cNvSpPr/>
                  <p:nvPr/>
                </p:nvSpPr>
                <p:spPr>
                  <a:xfrm>
                    <a:off x="6864479" y="333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75" name="Hexagon 474">
                    <a:extLst>
                      <a:ext uri="{FF2B5EF4-FFF2-40B4-BE49-F238E27FC236}">
                        <a16:creationId xmlns:a16="http://schemas.microsoft.com/office/drawing/2014/main" id="{6FD1D7B1-2A5C-8BDE-6D8D-9CC36BE63BC3}"/>
                      </a:ext>
                    </a:extLst>
                  </p:cNvPr>
                  <p:cNvSpPr/>
                  <p:nvPr/>
                </p:nvSpPr>
                <p:spPr>
                  <a:xfrm>
                    <a:off x="6864479" y="345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76" name="Hexagon 475">
                    <a:extLst>
                      <a:ext uri="{FF2B5EF4-FFF2-40B4-BE49-F238E27FC236}">
                        <a16:creationId xmlns:a16="http://schemas.microsoft.com/office/drawing/2014/main" id="{AE67627B-36AC-D324-F6CB-0F9EF13817F0}"/>
                      </a:ext>
                    </a:extLst>
                  </p:cNvPr>
                  <p:cNvSpPr/>
                  <p:nvPr/>
                </p:nvSpPr>
                <p:spPr>
                  <a:xfrm>
                    <a:off x="6864479" y="358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77" name="Hexagon 476">
                    <a:extLst>
                      <a:ext uri="{FF2B5EF4-FFF2-40B4-BE49-F238E27FC236}">
                        <a16:creationId xmlns:a16="http://schemas.microsoft.com/office/drawing/2014/main" id="{1F467D67-1D80-21F2-93FB-465F99A7EBAA}"/>
                      </a:ext>
                    </a:extLst>
                  </p:cNvPr>
                  <p:cNvSpPr/>
                  <p:nvPr/>
                </p:nvSpPr>
                <p:spPr>
                  <a:xfrm>
                    <a:off x="6976729" y="2514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78" name="Hexagon 477">
                    <a:extLst>
                      <a:ext uri="{FF2B5EF4-FFF2-40B4-BE49-F238E27FC236}">
                        <a16:creationId xmlns:a16="http://schemas.microsoft.com/office/drawing/2014/main" id="{B7E9581A-C48D-3C54-2F39-30F63B3DC233}"/>
                      </a:ext>
                    </a:extLst>
                  </p:cNvPr>
                  <p:cNvSpPr/>
                  <p:nvPr/>
                </p:nvSpPr>
                <p:spPr>
                  <a:xfrm>
                    <a:off x="6976729" y="2640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79" name="Hexagon 478">
                    <a:extLst>
                      <a:ext uri="{FF2B5EF4-FFF2-40B4-BE49-F238E27FC236}">
                        <a16:creationId xmlns:a16="http://schemas.microsoft.com/office/drawing/2014/main" id="{F16D57D8-AC0D-82CF-153E-0DA223D8903A}"/>
                      </a:ext>
                    </a:extLst>
                  </p:cNvPr>
                  <p:cNvSpPr/>
                  <p:nvPr/>
                </p:nvSpPr>
                <p:spPr>
                  <a:xfrm>
                    <a:off x="6976729" y="2766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80" name="Hexagon 479">
                    <a:extLst>
                      <a:ext uri="{FF2B5EF4-FFF2-40B4-BE49-F238E27FC236}">
                        <a16:creationId xmlns:a16="http://schemas.microsoft.com/office/drawing/2014/main" id="{ED2D233D-7F52-8227-1F11-E0F4987BA4EB}"/>
                      </a:ext>
                    </a:extLst>
                  </p:cNvPr>
                  <p:cNvSpPr/>
                  <p:nvPr/>
                </p:nvSpPr>
                <p:spPr>
                  <a:xfrm>
                    <a:off x="6976729" y="2892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81" name="Hexagon 480">
                    <a:extLst>
                      <a:ext uri="{FF2B5EF4-FFF2-40B4-BE49-F238E27FC236}">
                        <a16:creationId xmlns:a16="http://schemas.microsoft.com/office/drawing/2014/main" id="{D095EF03-6E08-0CBB-49FA-B8514CE04EF5}"/>
                      </a:ext>
                    </a:extLst>
                  </p:cNvPr>
                  <p:cNvSpPr/>
                  <p:nvPr/>
                </p:nvSpPr>
                <p:spPr>
                  <a:xfrm>
                    <a:off x="6976729" y="3018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82" name="Hexagon 481">
                    <a:extLst>
                      <a:ext uri="{FF2B5EF4-FFF2-40B4-BE49-F238E27FC236}">
                        <a16:creationId xmlns:a16="http://schemas.microsoft.com/office/drawing/2014/main" id="{02F04B2B-DF68-A9F2-74FD-B018B891DC38}"/>
                      </a:ext>
                    </a:extLst>
                  </p:cNvPr>
                  <p:cNvSpPr/>
                  <p:nvPr/>
                </p:nvSpPr>
                <p:spPr>
                  <a:xfrm>
                    <a:off x="6976729" y="3144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83" name="Hexagon 482">
                    <a:extLst>
                      <a:ext uri="{FF2B5EF4-FFF2-40B4-BE49-F238E27FC236}">
                        <a16:creationId xmlns:a16="http://schemas.microsoft.com/office/drawing/2014/main" id="{A2DD9D43-ED7F-AE1F-B1EC-2AED53FDB039}"/>
                      </a:ext>
                    </a:extLst>
                  </p:cNvPr>
                  <p:cNvSpPr/>
                  <p:nvPr/>
                </p:nvSpPr>
                <p:spPr>
                  <a:xfrm>
                    <a:off x="6976729" y="3270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84" name="Hexagon 483">
                    <a:extLst>
                      <a:ext uri="{FF2B5EF4-FFF2-40B4-BE49-F238E27FC236}">
                        <a16:creationId xmlns:a16="http://schemas.microsoft.com/office/drawing/2014/main" id="{A1AC582C-6E15-CB66-E2EF-1D1D658449DA}"/>
                      </a:ext>
                    </a:extLst>
                  </p:cNvPr>
                  <p:cNvSpPr/>
                  <p:nvPr/>
                </p:nvSpPr>
                <p:spPr>
                  <a:xfrm>
                    <a:off x="6976729" y="3396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85" name="Hexagon 484">
                    <a:extLst>
                      <a:ext uri="{FF2B5EF4-FFF2-40B4-BE49-F238E27FC236}">
                        <a16:creationId xmlns:a16="http://schemas.microsoft.com/office/drawing/2014/main" id="{FEC61446-E26F-2289-00E9-682855672A12}"/>
                      </a:ext>
                    </a:extLst>
                  </p:cNvPr>
                  <p:cNvSpPr/>
                  <p:nvPr/>
                </p:nvSpPr>
                <p:spPr>
                  <a:xfrm>
                    <a:off x="6976729" y="3522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86" name="Hexagon 485">
                    <a:extLst>
                      <a:ext uri="{FF2B5EF4-FFF2-40B4-BE49-F238E27FC236}">
                        <a16:creationId xmlns:a16="http://schemas.microsoft.com/office/drawing/2014/main" id="{CFCF4A3A-F555-AF27-0051-1628A9FF7B25}"/>
                      </a:ext>
                    </a:extLst>
                  </p:cNvPr>
                  <p:cNvSpPr/>
                  <p:nvPr/>
                </p:nvSpPr>
                <p:spPr>
                  <a:xfrm>
                    <a:off x="7088979" y="257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87" name="Hexagon 486">
                    <a:extLst>
                      <a:ext uri="{FF2B5EF4-FFF2-40B4-BE49-F238E27FC236}">
                        <a16:creationId xmlns:a16="http://schemas.microsoft.com/office/drawing/2014/main" id="{57BBF454-AB3B-165E-355C-6D915840FE8D}"/>
                      </a:ext>
                    </a:extLst>
                  </p:cNvPr>
                  <p:cNvSpPr/>
                  <p:nvPr/>
                </p:nvSpPr>
                <p:spPr>
                  <a:xfrm>
                    <a:off x="7088979" y="270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88" name="Hexagon 487">
                    <a:extLst>
                      <a:ext uri="{FF2B5EF4-FFF2-40B4-BE49-F238E27FC236}">
                        <a16:creationId xmlns:a16="http://schemas.microsoft.com/office/drawing/2014/main" id="{72A14912-15D5-E5BC-1E65-63347DC91F02}"/>
                      </a:ext>
                    </a:extLst>
                  </p:cNvPr>
                  <p:cNvSpPr/>
                  <p:nvPr/>
                </p:nvSpPr>
                <p:spPr>
                  <a:xfrm>
                    <a:off x="7088979" y="282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89" name="Hexagon 488">
                    <a:extLst>
                      <a:ext uri="{FF2B5EF4-FFF2-40B4-BE49-F238E27FC236}">
                        <a16:creationId xmlns:a16="http://schemas.microsoft.com/office/drawing/2014/main" id="{856223C7-E52C-0419-B6B5-2562B771BD05}"/>
                      </a:ext>
                    </a:extLst>
                  </p:cNvPr>
                  <p:cNvSpPr/>
                  <p:nvPr/>
                </p:nvSpPr>
                <p:spPr>
                  <a:xfrm>
                    <a:off x="7088979" y="295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90" name="Hexagon 489">
                    <a:extLst>
                      <a:ext uri="{FF2B5EF4-FFF2-40B4-BE49-F238E27FC236}">
                        <a16:creationId xmlns:a16="http://schemas.microsoft.com/office/drawing/2014/main" id="{5BCAA754-04C3-E2CB-EEDA-E2799406A755}"/>
                      </a:ext>
                    </a:extLst>
                  </p:cNvPr>
                  <p:cNvSpPr/>
                  <p:nvPr/>
                </p:nvSpPr>
                <p:spPr>
                  <a:xfrm>
                    <a:off x="7088979" y="308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91" name="Hexagon 490">
                    <a:extLst>
                      <a:ext uri="{FF2B5EF4-FFF2-40B4-BE49-F238E27FC236}">
                        <a16:creationId xmlns:a16="http://schemas.microsoft.com/office/drawing/2014/main" id="{1D707FDD-FC7E-A56B-BF29-39B0420A98AC}"/>
                      </a:ext>
                    </a:extLst>
                  </p:cNvPr>
                  <p:cNvSpPr/>
                  <p:nvPr/>
                </p:nvSpPr>
                <p:spPr>
                  <a:xfrm>
                    <a:off x="7088979" y="320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92" name="Hexagon 491">
                    <a:extLst>
                      <a:ext uri="{FF2B5EF4-FFF2-40B4-BE49-F238E27FC236}">
                        <a16:creationId xmlns:a16="http://schemas.microsoft.com/office/drawing/2014/main" id="{74A929A6-3238-90B4-7808-EC4821E3A655}"/>
                      </a:ext>
                    </a:extLst>
                  </p:cNvPr>
                  <p:cNvSpPr/>
                  <p:nvPr/>
                </p:nvSpPr>
                <p:spPr>
                  <a:xfrm>
                    <a:off x="7088979" y="333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93" name="Hexagon 492">
                    <a:extLst>
                      <a:ext uri="{FF2B5EF4-FFF2-40B4-BE49-F238E27FC236}">
                        <a16:creationId xmlns:a16="http://schemas.microsoft.com/office/drawing/2014/main" id="{424FA4CF-8A7B-A754-37A1-3D0599B3578E}"/>
                      </a:ext>
                    </a:extLst>
                  </p:cNvPr>
                  <p:cNvSpPr/>
                  <p:nvPr/>
                </p:nvSpPr>
                <p:spPr>
                  <a:xfrm>
                    <a:off x="7088979" y="345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</p:grpSp>
          <p:sp>
            <p:nvSpPr>
              <p:cNvPr id="1094" name="TextBox 1093">
                <a:extLst>
                  <a:ext uri="{FF2B5EF4-FFF2-40B4-BE49-F238E27FC236}">
                    <a16:creationId xmlns:a16="http://schemas.microsoft.com/office/drawing/2014/main" id="{8E0823D7-DDE9-F5B9-3E51-D74C58142813}"/>
                  </a:ext>
                </a:extLst>
              </p:cNvPr>
              <p:cNvSpPr txBox="1"/>
              <p:nvPr/>
            </p:nvSpPr>
            <p:spPr>
              <a:xfrm>
                <a:off x="1349472" y="4264904"/>
                <a:ext cx="375103" cy="123111"/>
              </a:xfrm>
              <a:prstGeom prst="rect">
                <a:avLst/>
              </a:prstGeom>
              <a:solidFill>
                <a:schemeClr val="dk1">
                  <a:alpha val="5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r>
                  <a:rPr lang="en-GB" sz="800" dirty="0"/>
                  <a:t>120/127</a:t>
                </a:r>
                <a:endParaRPr lang="en-GB" sz="800" baseline="30000" dirty="0"/>
              </a:p>
            </p:txBody>
          </p:sp>
          <p:sp>
            <p:nvSpPr>
              <p:cNvPr id="1095" name="TextBox 1094">
                <a:extLst>
                  <a:ext uri="{FF2B5EF4-FFF2-40B4-BE49-F238E27FC236}">
                    <a16:creationId xmlns:a16="http://schemas.microsoft.com/office/drawing/2014/main" id="{832A2957-F235-A724-4D90-0EB4F2A19915}"/>
                  </a:ext>
                </a:extLst>
              </p:cNvPr>
              <p:cNvSpPr txBox="1"/>
              <p:nvPr/>
            </p:nvSpPr>
            <p:spPr>
              <a:xfrm>
                <a:off x="2084894" y="4264904"/>
                <a:ext cx="375103" cy="123111"/>
              </a:xfrm>
              <a:prstGeom prst="rect">
                <a:avLst/>
              </a:prstGeom>
              <a:solidFill>
                <a:schemeClr val="dk1">
                  <a:alpha val="5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r>
                  <a:rPr lang="en-GB" sz="800" dirty="0"/>
                  <a:t>132/169</a:t>
                </a:r>
                <a:endParaRPr lang="en-GB" sz="800" baseline="30000" dirty="0"/>
              </a:p>
            </p:txBody>
          </p:sp>
          <p:sp>
            <p:nvSpPr>
              <p:cNvPr id="1096" name="TextBox 1095">
                <a:extLst>
                  <a:ext uri="{FF2B5EF4-FFF2-40B4-BE49-F238E27FC236}">
                    <a16:creationId xmlns:a16="http://schemas.microsoft.com/office/drawing/2014/main" id="{D1104254-7C34-C9E0-1A18-6102889AD91F}"/>
                  </a:ext>
                </a:extLst>
              </p:cNvPr>
              <p:cNvSpPr txBox="1"/>
              <p:nvPr/>
            </p:nvSpPr>
            <p:spPr>
              <a:xfrm>
                <a:off x="2820317" y="4264904"/>
                <a:ext cx="375103" cy="123111"/>
              </a:xfrm>
              <a:prstGeom prst="rect">
                <a:avLst/>
              </a:prstGeom>
              <a:solidFill>
                <a:schemeClr val="dk1">
                  <a:alpha val="5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r>
                  <a:rPr lang="en-GB" sz="800" dirty="0"/>
                  <a:t>150/169</a:t>
                </a:r>
                <a:endParaRPr lang="en-GB" sz="800" baseline="30000" dirty="0"/>
              </a:p>
            </p:txBody>
          </p:sp>
          <p:sp>
            <p:nvSpPr>
              <p:cNvPr id="1097" name="TextBox 1096">
                <a:extLst>
                  <a:ext uri="{FF2B5EF4-FFF2-40B4-BE49-F238E27FC236}">
                    <a16:creationId xmlns:a16="http://schemas.microsoft.com/office/drawing/2014/main" id="{B9EEF942-83E4-3AC1-7D59-093544D16151}"/>
                  </a:ext>
                </a:extLst>
              </p:cNvPr>
              <p:cNvSpPr txBox="1"/>
              <p:nvPr/>
            </p:nvSpPr>
            <p:spPr>
              <a:xfrm>
                <a:off x="3555739" y="4264904"/>
                <a:ext cx="375103" cy="123111"/>
              </a:xfrm>
              <a:prstGeom prst="rect">
                <a:avLst/>
              </a:prstGeom>
              <a:solidFill>
                <a:schemeClr val="dk1">
                  <a:alpha val="5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r>
                  <a:rPr lang="en-GB" sz="800" dirty="0"/>
                  <a:t>162/169</a:t>
                </a:r>
                <a:endParaRPr lang="en-GB" sz="800" baseline="30000" dirty="0"/>
              </a:p>
            </p:txBody>
          </p:sp>
        </p:grpSp>
        <p:sp>
          <p:nvSpPr>
            <p:cNvPr id="1099" name="TextBox 1098">
              <a:extLst>
                <a:ext uri="{FF2B5EF4-FFF2-40B4-BE49-F238E27FC236}">
                  <a16:creationId xmlns:a16="http://schemas.microsoft.com/office/drawing/2014/main" id="{C9E32A3D-2608-DDFC-EED1-C65016A32829}"/>
                </a:ext>
              </a:extLst>
            </p:cNvPr>
            <p:cNvSpPr txBox="1"/>
            <p:nvPr/>
          </p:nvSpPr>
          <p:spPr>
            <a:xfrm>
              <a:off x="4165377" y="4042601"/>
              <a:ext cx="1281899" cy="344128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lIns="36000" tIns="18000" rIns="36000" bIns="18000" rtlCol="0">
              <a:spAutoFit/>
            </a:bodyPr>
            <a:lstStyle/>
            <a:p>
              <a:r>
                <a:rPr lang="en-GB" sz="1000" dirty="0"/>
                <a:t>Selected RRP</a:t>
              </a:r>
              <a:r>
                <a:rPr lang="en-GB" sz="1000" baseline="30000" dirty="0"/>
                <a:t>®</a:t>
              </a:r>
              <a:r>
                <a:rPr lang="en-GB" sz="1000" dirty="0"/>
                <a:t> wire designs (schematic)</a:t>
              </a:r>
            </a:p>
          </p:txBody>
        </p:sp>
      </p:grpSp>
      <p:pic>
        <p:nvPicPr>
          <p:cNvPr id="10" name="Picture 9" descr="A logo with blue and grey ribbon&#10;&#10;Description automatically generated">
            <a:extLst>
              <a:ext uri="{FF2B5EF4-FFF2-40B4-BE49-F238E27FC236}">
                <a16:creationId xmlns:a16="http://schemas.microsoft.com/office/drawing/2014/main" id="{A312F15A-3027-3C0F-5004-0FFAA9E26C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17957" y="717716"/>
            <a:ext cx="1334838" cy="1334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2046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AD0763-FAAC-F744-E1A4-2AEBE71416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175120"/>
            <a:ext cx="8226854" cy="705332"/>
          </a:xfrm>
        </p:spPr>
        <p:txBody>
          <a:bodyPr/>
          <a:lstStyle/>
          <a:p>
            <a:r>
              <a:rPr lang="en-GB" dirty="0"/>
              <a:t>Limits on Nb</a:t>
            </a:r>
            <a:r>
              <a:rPr lang="en-GB" baseline="-25000" dirty="0"/>
              <a:t>3</a:t>
            </a:r>
            <a:r>
              <a:rPr lang="en-GB" dirty="0"/>
              <a:t>Sn Wire Performance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43F6FB-8CAB-1646-68E9-22BE0C88F7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1" y="994205"/>
            <a:ext cx="3881627" cy="3404228"/>
          </a:xfrm>
        </p:spPr>
        <p:txBody>
          <a:bodyPr>
            <a:normAutofit fontScale="55000" lnSpcReduction="20000"/>
          </a:bodyPr>
          <a:lstStyle/>
          <a:p>
            <a:r>
              <a:rPr lang="en-GB" dirty="0"/>
              <a:t>RRP</a:t>
            </a:r>
            <a:r>
              <a:rPr lang="en-GB" baseline="30000" dirty="0"/>
              <a:t>®</a:t>
            </a:r>
            <a:r>
              <a:rPr lang="en-GB" dirty="0"/>
              <a:t> has been extremely successful as a magnet conductor:</a:t>
            </a:r>
          </a:p>
          <a:p>
            <a:pPr lvl="1"/>
            <a:r>
              <a:rPr lang="en-GB" dirty="0"/>
              <a:t>High </a:t>
            </a:r>
            <a:r>
              <a:rPr lang="en-GB" i="1" dirty="0" err="1"/>
              <a:t>J</a:t>
            </a:r>
            <a:r>
              <a:rPr lang="en-GB" i="1" baseline="-25000" dirty="0" err="1"/>
              <a:t>c</a:t>
            </a:r>
            <a:r>
              <a:rPr lang="en-GB" dirty="0"/>
              <a:t> and RRR</a:t>
            </a:r>
          </a:p>
          <a:p>
            <a:pPr lvl="1"/>
            <a:r>
              <a:rPr lang="en-GB" dirty="0"/>
              <a:t>Long piece length production</a:t>
            </a:r>
          </a:p>
          <a:p>
            <a:pPr lvl="1"/>
            <a:r>
              <a:rPr lang="en-GB" dirty="0"/>
              <a:t>Low degradation on Rutherford cabling</a:t>
            </a:r>
          </a:p>
          <a:p>
            <a:r>
              <a:rPr lang="en-GB" dirty="0"/>
              <a:t>…but </a:t>
            </a:r>
            <a:r>
              <a:rPr lang="en-GB" i="1" dirty="0" err="1"/>
              <a:t>J</a:t>
            </a:r>
            <a:r>
              <a:rPr lang="en-GB" i="1" baseline="-25000" dirty="0" err="1"/>
              <a:t>c</a:t>
            </a:r>
            <a:r>
              <a:rPr lang="en-GB" dirty="0"/>
              <a:t> performance has not advanced in recent years:</a:t>
            </a:r>
          </a:p>
          <a:p>
            <a:pPr lvl="1"/>
            <a:r>
              <a:rPr lang="en-GB" i="1" dirty="0" err="1"/>
              <a:t>J</a:t>
            </a:r>
            <a:r>
              <a:rPr lang="en-GB" i="1" baseline="-25000" dirty="0" err="1"/>
              <a:t>c</a:t>
            </a:r>
            <a:r>
              <a:rPr lang="en-GB" dirty="0"/>
              <a:t> decreases with smaller </a:t>
            </a:r>
            <a:r>
              <a:rPr lang="en-GB" dirty="0" err="1"/>
              <a:t>subelements</a:t>
            </a:r>
            <a:r>
              <a:rPr lang="en-GB" dirty="0"/>
              <a:t> (</a:t>
            </a:r>
            <a:r>
              <a:rPr lang="en-GB" i="1" dirty="0"/>
              <a:t>d</a:t>
            </a:r>
            <a:r>
              <a:rPr lang="en-GB" i="1" baseline="-25000" dirty="0"/>
              <a:t>s</a:t>
            </a:r>
            <a:r>
              <a:rPr lang="en-GB" dirty="0"/>
              <a:t> &lt; ~50 µm)</a:t>
            </a:r>
          </a:p>
          <a:p>
            <a:pPr lvl="1"/>
            <a:r>
              <a:rPr lang="en-GB" dirty="0"/>
              <a:t>Flux pinning is mostly by grain boundaries, so layer </a:t>
            </a:r>
            <a:r>
              <a:rPr lang="en-GB" i="1" dirty="0" err="1"/>
              <a:t>J</a:t>
            </a:r>
            <a:r>
              <a:rPr lang="en-GB" i="1" baseline="-25000" dirty="0" err="1"/>
              <a:t>c</a:t>
            </a:r>
            <a:r>
              <a:rPr lang="en-GB" dirty="0"/>
              <a:t>(</a:t>
            </a:r>
            <a:r>
              <a:rPr lang="en-GB" i="1" dirty="0"/>
              <a:t>B</a:t>
            </a:r>
            <a:r>
              <a:rPr lang="en-GB" dirty="0"/>
              <a:t>) is limited by grain size (~100 nm) and </a:t>
            </a:r>
            <a:r>
              <a:rPr lang="en-GB" i="1" dirty="0"/>
              <a:t>B</a:t>
            </a:r>
            <a:r>
              <a:rPr lang="en-GB" i="1" baseline="-25000" dirty="0"/>
              <a:t>c2</a:t>
            </a:r>
          </a:p>
          <a:p>
            <a:pPr lvl="1"/>
            <a:r>
              <a:rPr lang="en-GB" dirty="0"/>
              <a:t>Influenced by Sn stoichiometry and heat treatment – but a compromise between many parameters </a:t>
            </a:r>
          </a:p>
          <a:p>
            <a:pPr marL="720000" lvl="2" indent="0">
              <a:buNone/>
            </a:pPr>
            <a:r>
              <a:rPr lang="en-GB" sz="1600" dirty="0"/>
              <a:t>(grain size, </a:t>
            </a:r>
            <a:r>
              <a:rPr lang="en-GB" sz="1600" i="1" dirty="0"/>
              <a:t>B</a:t>
            </a:r>
            <a:r>
              <a:rPr lang="en-GB" sz="1600" i="1" baseline="-25000" dirty="0"/>
              <a:t>c2</a:t>
            </a:r>
            <a:r>
              <a:rPr lang="en-GB" sz="1600" dirty="0"/>
              <a:t>, RRR, stability, mechanical properties)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22501D-FEAE-61C9-E796-394983AB75A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3 June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F1BD9E-6D05-4D8E-2DB1-CB6157A792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A324A37-35E4-958F-7099-594FF4295D71}"/>
              </a:ext>
            </a:extLst>
          </p:cNvPr>
          <p:cNvGrpSpPr/>
          <p:nvPr/>
        </p:nvGrpSpPr>
        <p:grpSpPr>
          <a:xfrm>
            <a:off x="4660765" y="2818955"/>
            <a:ext cx="4023290" cy="1296000"/>
            <a:chOff x="4660765" y="2773085"/>
            <a:chExt cx="4023290" cy="1296000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12090FEB-378C-54A8-F066-90CDD901F51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660765" y="2773085"/>
              <a:ext cx="1862296" cy="1296000"/>
              <a:chOff x="5827652" y="2595777"/>
              <a:chExt cx="2586522" cy="1800000"/>
            </a:xfrm>
          </p:grpSpPr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632BB861-79A4-1FF5-7CBF-760D49D498E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5827652" y="2595777"/>
                <a:ext cx="2586522" cy="1800000"/>
              </a:xfrm>
              <a:prstGeom prst="rect">
                <a:avLst/>
              </a:prstGeom>
            </p:spPr>
          </p:pic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225D70A-CE30-AFF4-9048-356DB4474867}"/>
                  </a:ext>
                </a:extLst>
              </p:cNvPr>
              <p:cNvSpPr txBox="1"/>
              <p:nvPr/>
            </p:nvSpPr>
            <p:spPr>
              <a:xfrm>
                <a:off x="7047559" y="3309139"/>
                <a:ext cx="95891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/>
                  <a:t>HL-LHC 108/127</a:t>
                </a:r>
              </a:p>
            </p:txBody>
          </p:sp>
          <p:sp>
            <p:nvSpPr>
              <p:cNvPr id="19" name="Star: 5 Points 18">
                <a:extLst>
                  <a:ext uri="{FF2B5EF4-FFF2-40B4-BE49-F238E27FC236}">
                    <a16:creationId xmlns:a16="http://schemas.microsoft.com/office/drawing/2014/main" id="{38B84BA4-5317-DB1D-55D7-5C3A8EE27427}"/>
                  </a:ext>
                </a:extLst>
              </p:cNvPr>
              <p:cNvSpPr/>
              <p:nvPr/>
            </p:nvSpPr>
            <p:spPr>
              <a:xfrm>
                <a:off x="6992176" y="3362861"/>
                <a:ext cx="108000" cy="108000"/>
              </a:xfrm>
              <a:prstGeom prst="star5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Star: 5 Points 19">
                <a:extLst>
                  <a:ext uri="{FF2B5EF4-FFF2-40B4-BE49-F238E27FC236}">
                    <a16:creationId xmlns:a16="http://schemas.microsoft.com/office/drawing/2014/main" id="{CF7E9812-6147-6DA8-9F9E-71365CEFE75B}"/>
                  </a:ext>
                </a:extLst>
              </p:cNvPr>
              <p:cNvSpPr/>
              <p:nvPr/>
            </p:nvSpPr>
            <p:spPr>
              <a:xfrm>
                <a:off x="7845183" y="3219853"/>
                <a:ext cx="108000" cy="108000"/>
              </a:xfrm>
              <a:prstGeom prst="star5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Star: 5 Points 20">
                <a:extLst>
                  <a:ext uri="{FF2B5EF4-FFF2-40B4-BE49-F238E27FC236}">
                    <a16:creationId xmlns:a16="http://schemas.microsoft.com/office/drawing/2014/main" id="{F14CBF43-C7F0-D583-DEC9-F7A9384952E8}"/>
                  </a:ext>
                </a:extLst>
              </p:cNvPr>
              <p:cNvSpPr/>
              <p:nvPr/>
            </p:nvSpPr>
            <p:spPr>
              <a:xfrm>
                <a:off x="8215742" y="2988097"/>
                <a:ext cx="108000" cy="108000"/>
              </a:xfrm>
              <a:prstGeom prst="star5">
                <a:avLst/>
              </a:prstGeom>
              <a:solidFill>
                <a:srgbClr val="FFC000"/>
              </a:solidFill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CF9EF8EC-4F1D-6E4C-1EE2-01020435CDAF}"/>
                  </a:ext>
                </a:extLst>
              </p:cNvPr>
              <p:cNvSpPr txBox="1"/>
              <p:nvPr/>
            </p:nvSpPr>
            <p:spPr>
              <a:xfrm>
                <a:off x="7690261" y="2972725"/>
                <a:ext cx="483803" cy="15165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GB" sz="800" dirty="0">
                    <a:solidFill>
                      <a:srgbClr val="FFC000"/>
                    </a:solidFill>
                  </a:rPr>
                  <a:t>ERMC-1</a:t>
                </a: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A1425030-8F43-8C9F-55E4-C622D2C3541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844997" y="2773085"/>
              <a:ext cx="1839058" cy="1296000"/>
              <a:chOff x="3000778" y="2583112"/>
              <a:chExt cx="2554249" cy="1800000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2AD0D77B-F5A8-319D-CA7B-6B90F0CEACE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3000778" y="2583112"/>
                <a:ext cx="2554249" cy="1800000"/>
              </a:xfrm>
              <a:prstGeom prst="rect">
                <a:avLst/>
              </a:prstGeom>
            </p:spPr>
          </p:pic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7CC4D12-75B9-B15B-74AD-F45B2DB9CC8C}"/>
                  </a:ext>
                </a:extLst>
              </p:cNvPr>
              <p:cNvSpPr/>
              <p:nvPr/>
            </p:nvSpPr>
            <p:spPr>
              <a:xfrm>
                <a:off x="3876675" y="2996789"/>
                <a:ext cx="555625" cy="231756"/>
              </a:xfrm>
              <a:prstGeom prst="rect">
                <a:avLst/>
              </a:prstGeom>
              <a:solidFill>
                <a:srgbClr val="FFC000">
                  <a:alpha val="25000"/>
                </a:srgb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C1C3FFB-AF58-C21F-58CF-591DEC728AEE}"/>
                </a:ext>
              </a:extLst>
            </p:cNvPr>
            <p:cNvSpPr txBox="1"/>
            <p:nvPr/>
          </p:nvSpPr>
          <p:spPr>
            <a:xfrm>
              <a:off x="5825018" y="3676436"/>
              <a:ext cx="623051" cy="190240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lIns="18000" tIns="18000" rIns="18000" bIns="18000" rtlCol="0">
              <a:spAutoFit/>
            </a:bodyPr>
            <a:lstStyle/>
            <a:p>
              <a:r>
                <a:rPr lang="en-GB" sz="1000" dirty="0"/>
                <a:t>12 T 4.2 K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9F236AD-90EA-2FAF-C4DF-921C5AFD046A}"/>
                </a:ext>
              </a:extLst>
            </p:cNvPr>
            <p:cNvSpPr txBox="1"/>
            <p:nvPr/>
          </p:nvSpPr>
          <p:spPr>
            <a:xfrm>
              <a:off x="8009409" y="3676436"/>
              <a:ext cx="623051" cy="190240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lIns="18000" tIns="18000" rIns="18000" bIns="18000" rtlCol="0">
              <a:spAutoFit/>
            </a:bodyPr>
            <a:lstStyle/>
            <a:p>
              <a:r>
                <a:rPr lang="en-GB" sz="1000" dirty="0"/>
                <a:t>15 T 4.2 K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5276FDC6-D425-F1D6-CF72-5B1452A70AFC}"/>
              </a:ext>
            </a:extLst>
          </p:cNvPr>
          <p:cNvSpPr txBox="1"/>
          <p:nvPr/>
        </p:nvSpPr>
        <p:spPr>
          <a:xfrm>
            <a:off x="4666825" y="4133737"/>
            <a:ext cx="4017694" cy="29796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36000" tIns="18000" rIns="36000" bIns="18000" rtlCol="0">
            <a:spAutoFit/>
          </a:bodyPr>
          <a:lstStyle/>
          <a:p>
            <a:pPr algn="ctr"/>
            <a:r>
              <a:rPr lang="en-GB" sz="1000" dirty="0"/>
              <a:t>Non-Cu </a:t>
            </a:r>
            <a:r>
              <a:rPr lang="en-GB" sz="1000" i="1" dirty="0" err="1"/>
              <a:t>J</a:t>
            </a:r>
            <a:r>
              <a:rPr lang="en-GB" sz="1000" i="1" baseline="-25000" dirty="0" err="1"/>
              <a:t>c</a:t>
            </a:r>
            <a:r>
              <a:rPr lang="en-GB" sz="1000" dirty="0"/>
              <a:t> vs. </a:t>
            </a:r>
            <a:r>
              <a:rPr lang="en-GB" sz="1000" i="1" dirty="0"/>
              <a:t>d</a:t>
            </a:r>
            <a:r>
              <a:rPr lang="en-GB" sz="1000" i="1" baseline="-25000" dirty="0"/>
              <a:t>s</a:t>
            </a:r>
            <a:r>
              <a:rPr lang="en-GB" sz="1000" dirty="0"/>
              <a:t> for RRP</a:t>
            </a:r>
            <a:r>
              <a:rPr lang="en-GB" sz="1000" baseline="30000" dirty="0"/>
              <a:t>®</a:t>
            </a:r>
            <a:r>
              <a:rPr lang="en-GB" sz="1000" dirty="0"/>
              <a:t> wires of different </a:t>
            </a:r>
            <a:r>
              <a:rPr lang="en-GB" sz="1000" dirty="0" err="1"/>
              <a:t>Nb:Sn</a:t>
            </a:r>
            <a:r>
              <a:rPr lang="en-GB" sz="1000" dirty="0"/>
              <a:t> stoichiometry</a:t>
            </a:r>
          </a:p>
          <a:p>
            <a:pPr algn="ctr"/>
            <a:r>
              <a:rPr lang="en-GB" sz="700" dirty="0"/>
              <a:t>M. Field et al., </a:t>
            </a:r>
            <a:r>
              <a:rPr lang="en-GB" sz="700" i="1" dirty="0"/>
              <a:t>IEEE Trans. Appl. </a:t>
            </a:r>
            <a:r>
              <a:rPr lang="en-GB" sz="700" i="1" dirty="0" err="1"/>
              <a:t>Supercond</a:t>
            </a:r>
            <a:r>
              <a:rPr lang="en-GB" sz="700" i="1" dirty="0"/>
              <a:t>.</a:t>
            </a:r>
            <a:r>
              <a:rPr lang="en-GB" sz="700" dirty="0"/>
              <a:t> </a:t>
            </a:r>
            <a:r>
              <a:rPr lang="en-GB" sz="700" b="1" dirty="0"/>
              <a:t>24</a:t>
            </a:r>
            <a:r>
              <a:rPr lang="en-GB" sz="700" dirty="0"/>
              <a:t> (3) 6001105 (2014), </a:t>
            </a:r>
            <a:r>
              <a:rPr lang="en-GB" sz="70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10.1109/TASC.2013.2285314</a:t>
            </a:r>
            <a:endParaRPr lang="en-GB" sz="700" dirty="0">
              <a:solidFill>
                <a:schemeClr val="bg1"/>
              </a:solidFill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83BE7233-61C8-1DD8-997B-21108E3BF1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3494" y="848045"/>
            <a:ext cx="1830561" cy="1296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185ABA67-A1C4-AA12-8878-CA48FD69BC0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39877" y="848045"/>
            <a:ext cx="2206375" cy="129600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1BF2ADDE-CAC5-8311-3B10-67DB1A64815F}"/>
              </a:ext>
            </a:extLst>
          </p:cNvPr>
          <p:cNvSpPr txBox="1"/>
          <p:nvPr/>
        </p:nvSpPr>
        <p:spPr>
          <a:xfrm>
            <a:off x="4439877" y="2151009"/>
            <a:ext cx="2206375" cy="34412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GB" sz="1000" dirty="0"/>
              <a:t>Non-Cu </a:t>
            </a:r>
            <a:r>
              <a:rPr lang="en-GB" sz="1000" i="1" dirty="0" err="1"/>
              <a:t>J</a:t>
            </a:r>
            <a:r>
              <a:rPr lang="en-GB" sz="1000" i="1" baseline="-25000" dirty="0" err="1"/>
              <a:t>c</a:t>
            </a:r>
            <a:r>
              <a:rPr lang="en-GB" sz="1000" dirty="0"/>
              <a:t> at 4.3 K for several RRP</a:t>
            </a:r>
            <a:r>
              <a:rPr lang="en-GB" sz="1000" baseline="30000" dirty="0"/>
              <a:t>®</a:t>
            </a:r>
            <a:r>
              <a:rPr lang="en-GB" sz="1000" dirty="0"/>
              <a:t> wires (no corrections)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4D58A7E-99A4-65E0-B9CD-E1597214D7BC}"/>
              </a:ext>
            </a:extLst>
          </p:cNvPr>
          <p:cNvSpPr txBox="1"/>
          <p:nvPr/>
        </p:nvSpPr>
        <p:spPr>
          <a:xfrm>
            <a:off x="6853494" y="2151009"/>
            <a:ext cx="1830560" cy="34412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GB" sz="1000" dirty="0"/>
              <a:t>Degradation on cabling for two RRP</a:t>
            </a:r>
            <a:r>
              <a:rPr lang="en-GB" sz="1000" baseline="30000" dirty="0"/>
              <a:t>®</a:t>
            </a:r>
            <a:r>
              <a:rPr lang="en-GB" sz="1000" dirty="0"/>
              <a:t> and PIT wires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665C68-A535-BE92-A6DA-E189B18329FA}"/>
              </a:ext>
            </a:extLst>
          </p:cNvPr>
          <p:cNvSpPr txBox="1"/>
          <p:nvPr/>
        </p:nvSpPr>
        <p:spPr>
          <a:xfrm>
            <a:off x="4439877" y="2516586"/>
            <a:ext cx="4246923" cy="251795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36000" tIns="18000" rIns="36000" bIns="18000" rtlCol="0">
            <a:spAutoFit/>
          </a:bodyPr>
          <a:lstStyle/>
          <a:p>
            <a:r>
              <a:rPr lang="en-US" sz="700" dirty="0"/>
              <a:t>S. C. Hopkins </a:t>
            </a:r>
            <a:r>
              <a:rPr lang="en-US" sz="700" i="1" dirty="0"/>
              <a:t>et al.</a:t>
            </a:r>
            <a:r>
              <a:rPr lang="en-US" sz="700" dirty="0"/>
              <a:t>, </a:t>
            </a:r>
            <a:r>
              <a:rPr lang="en-US" sz="700" i="1" dirty="0"/>
              <a:t>IEEE Trans. Appl. </a:t>
            </a:r>
            <a:r>
              <a:rPr lang="en-US" sz="700" i="1" dirty="0" err="1"/>
              <a:t>Supercond</a:t>
            </a:r>
            <a:r>
              <a:rPr lang="en-US" sz="700" i="1" dirty="0"/>
              <a:t>.</a:t>
            </a:r>
            <a:r>
              <a:rPr lang="en-US" sz="700" dirty="0"/>
              <a:t> </a:t>
            </a:r>
            <a:r>
              <a:rPr lang="en-US" sz="700" b="1" dirty="0"/>
              <a:t>33 </a:t>
            </a:r>
            <a:r>
              <a:rPr lang="en-US" sz="700" dirty="0"/>
              <a:t>(5) 6000609 (2023), </a:t>
            </a:r>
            <a:r>
              <a:rPr lang="en-US" sz="700" dirty="0">
                <a:solidFill>
                  <a:schemeClr val="bg1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10.1109/TASC.2023.3254497</a:t>
            </a:r>
            <a:endParaRPr lang="en-US" sz="700" dirty="0">
              <a:solidFill>
                <a:schemeClr val="bg1"/>
              </a:solidFill>
            </a:endParaRPr>
          </a:p>
          <a:p>
            <a:r>
              <a:rPr lang="en-US" sz="700" dirty="0"/>
              <a:t>S. C. Hopkins </a:t>
            </a:r>
            <a:r>
              <a:rPr lang="en-US" sz="700" i="1" dirty="0"/>
              <a:t>et al.</a:t>
            </a:r>
            <a:r>
              <a:rPr lang="en-US" sz="700" dirty="0"/>
              <a:t>, </a:t>
            </a:r>
            <a:r>
              <a:rPr lang="en-US" sz="700" i="1" dirty="0"/>
              <a:t>IEEE Trans. Appl. </a:t>
            </a:r>
            <a:r>
              <a:rPr lang="en-US" sz="700" i="1" dirty="0" err="1"/>
              <a:t>Supercond</a:t>
            </a:r>
            <a:r>
              <a:rPr lang="en-US" sz="700" i="1" dirty="0"/>
              <a:t>.</a:t>
            </a:r>
            <a:r>
              <a:rPr lang="en-US" sz="700" dirty="0"/>
              <a:t> </a:t>
            </a:r>
            <a:r>
              <a:rPr lang="en-US" sz="700" b="1" dirty="0"/>
              <a:t>34</a:t>
            </a:r>
            <a:r>
              <a:rPr lang="en-US" sz="700" dirty="0"/>
              <a:t> (3) 6001308 (2024), </a:t>
            </a:r>
            <a:r>
              <a:rPr lang="en-US" sz="700" dirty="0">
                <a:solidFill>
                  <a:schemeClr val="bg1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10.1109/TASC.2024.3375274</a:t>
            </a:r>
            <a:endParaRPr lang="en-GB" sz="7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733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F99E01-8739-EAA1-D293-9101100D41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/>
          <a:lstStyle/>
          <a:p>
            <a:r>
              <a:rPr lang="en-GB" dirty="0"/>
              <a:t>Advancing Nb</a:t>
            </a:r>
            <a:r>
              <a:rPr lang="en-GB" baseline="-25000" dirty="0"/>
              <a:t>3</a:t>
            </a:r>
            <a:r>
              <a:rPr lang="en-GB" dirty="0"/>
              <a:t>Sn: </a:t>
            </a:r>
            <a:r>
              <a:rPr lang="en-GB" dirty="0" err="1"/>
              <a:t>Nausite</a:t>
            </a:r>
            <a:r>
              <a:rPr lang="en-GB" dirty="0"/>
              <a:t>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ADA3F9-84C9-1C40-C79F-B5274CA41E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4923367" cy="3079447"/>
          </a:xfrm>
        </p:spPr>
        <p:txBody>
          <a:bodyPr>
            <a:normAutofit fontScale="47500" lnSpcReduction="20000"/>
          </a:bodyPr>
          <a:lstStyle/>
          <a:p>
            <a:r>
              <a:rPr lang="en-GB" dirty="0"/>
              <a:t>During heat treatment, Nb</a:t>
            </a:r>
            <a:r>
              <a:rPr lang="en-GB" baseline="-25000" dirty="0"/>
              <a:t>3</a:t>
            </a:r>
            <a:r>
              <a:rPr lang="en-GB" dirty="0"/>
              <a:t>Sn grows at the surface of Nb filaments – basic approximation:</a:t>
            </a:r>
          </a:p>
          <a:p>
            <a:pPr lvl="1"/>
            <a:r>
              <a:rPr lang="en-GB" dirty="0"/>
              <a:t>Sn diffuses through Cu-Sn and the Nb</a:t>
            </a:r>
            <a:r>
              <a:rPr lang="en-GB" baseline="-25000" dirty="0"/>
              <a:t>3</a:t>
            </a:r>
            <a:r>
              <a:rPr lang="en-GB" dirty="0"/>
              <a:t>Sn layer to the Nb interface, where Nb</a:t>
            </a:r>
            <a:r>
              <a:rPr lang="en-GB" baseline="-25000" dirty="0"/>
              <a:t>3</a:t>
            </a:r>
            <a:r>
              <a:rPr lang="en-GB" dirty="0"/>
              <a:t>Sn is formed</a:t>
            </a:r>
          </a:p>
          <a:p>
            <a:pPr lvl="1"/>
            <a:r>
              <a:rPr lang="en-GB" dirty="0"/>
              <a:t>For internal tin wires, we pass through all phases of the complex binary Cu-Sn phase diagram, but interactions with Nb (and Ti…) not explicitly considered</a:t>
            </a:r>
          </a:p>
          <a:p>
            <a:r>
              <a:rPr lang="en-GB" dirty="0"/>
              <a:t>…but far from the full picture</a:t>
            </a:r>
          </a:p>
          <a:p>
            <a:pPr lvl="1"/>
            <a:r>
              <a:rPr lang="en-GB" dirty="0"/>
              <a:t>Rely on Cu favouring the formation of stoichiometric Nb</a:t>
            </a:r>
            <a:r>
              <a:rPr lang="en-GB" baseline="-25000" dirty="0"/>
              <a:t>3</a:t>
            </a:r>
            <a:r>
              <a:rPr lang="en-GB" dirty="0"/>
              <a:t>Sn</a:t>
            </a:r>
          </a:p>
          <a:p>
            <a:pPr lvl="1"/>
            <a:r>
              <a:rPr lang="en-GB" dirty="0"/>
              <a:t>Early reports of inward Cu diffusion and of Nb dissolution</a:t>
            </a:r>
          </a:p>
          <a:p>
            <a:pPr lvl="1"/>
            <a:r>
              <a:rPr lang="en-GB" dirty="0"/>
              <a:t>Extensive intragranular Cu found in high resolution microscopy</a:t>
            </a:r>
          </a:p>
          <a:p>
            <a:r>
              <a:rPr lang="en-GB" dirty="0"/>
              <a:t>A ternary Cu-Nb-Sn phase was eventually identified (‘</a:t>
            </a:r>
            <a:r>
              <a:rPr lang="en-GB" sz="2700" dirty="0" err="1"/>
              <a:t>nausite</a:t>
            </a:r>
            <a:r>
              <a:rPr lang="en-GB" sz="2700" dirty="0"/>
              <a:t>’) </a:t>
            </a:r>
            <a:r>
              <a:rPr lang="en-GB" sz="1900" dirty="0"/>
              <a:t>(M. </a:t>
            </a:r>
            <a:r>
              <a:rPr lang="en-GB" sz="1900" dirty="0" err="1"/>
              <a:t>Naus</a:t>
            </a:r>
            <a:r>
              <a:rPr lang="en-GB" sz="1900" dirty="0"/>
              <a:t> </a:t>
            </a:r>
            <a:r>
              <a:rPr lang="en-GB" sz="1900" i="1" dirty="0"/>
              <a:t>et al.</a:t>
            </a:r>
            <a:r>
              <a:rPr lang="en-GB" sz="1900" dirty="0"/>
              <a:t>, 2001)</a:t>
            </a:r>
            <a:endParaRPr lang="en-GB" sz="2700" dirty="0"/>
          </a:p>
          <a:p>
            <a:pPr lvl="1"/>
            <a:r>
              <a:rPr lang="en-GB" dirty="0"/>
              <a:t>Forms a ‘membrane’ at the interface between the Nb filament bundle and the Sn-rich core, influencing Cu/Sn transport</a:t>
            </a:r>
          </a:p>
          <a:p>
            <a:pPr lvl="1"/>
            <a:r>
              <a:rPr lang="en-GB" dirty="0"/>
              <a:t>Associated with Nb dissolution and formation of coarse/disconnected Nb</a:t>
            </a:r>
            <a:r>
              <a:rPr lang="en-GB" baseline="-25000" dirty="0"/>
              <a:t>3</a:t>
            </a:r>
            <a:r>
              <a:rPr lang="en-GB" dirty="0"/>
              <a:t>Sn at CERN </a:t>
            </a:r>
            <a:r>
              <a:rPr lang="en-GB" sz="1900" dirty="0"/>
              <a:t>(I. Pong </a:t>
            </a:r>
            <a:r>
              <a:rPr lang="en-GB" sz="1900" i="1" dirty="0"/>
              <a:t>et al.</a:t>
            </a:r>
            <a:r>
              <a:rPr lang="en-GB" sz="1900" dirty="0"/>
              <a:t>, 2011)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8DF14C-CCF7-BC3B-8A6D-38E8C40D01A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/>
              <a:t>3 June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0BF9D3-E735-080B-6444-BB4931940E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9" name="Picture 8" descr="A diagram of a weight point&#10;&#10;Description automatically generated">
            <a:extLst>
              <a:ext uri="{FF2B5EF4-FFF2-40B4-BE49-F238E27FC236}">
                <a16:creationId xmlns:a16="http://schemas.microsoft.com/office/drawing/2014/main" id="{21D83D52-A5A5-A9B5-81A6-987F858356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1367" y="994205"/>
            <a:ext cx="3255433" cy="23717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9436F0F-6C3C-F8FF-402C-0F80DB03C2DE}"/>
              </a:ext>
            </a:extLst>
          </p:cNvPr>
          <p:cNvSpPr txBox="1"/>
          <p:nvPr/>
        </p:nvSpPr>
        <p:spPr>
          <a:xfrm>
            <a:off x="5959475" y="1248567"/>
            <a:ext cx="2375407" cy="313350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GB" sz="900" dirty="0"/>
              <a:t>Cu-Sn phase diagram and (dashed) </a:t>
            </a:r>
            <a:r>
              <a:rPr lang="en-US" sz="900" dirty="0"/>
              <a:t>plateau temperatures in Nb</a:t>
            </a:r>
            <a:r>
              <a:rPr lang="en-US" sz="900" baseline="-25000" dirty="0"/>
              <a:t>3</a:t>
            </a:r>
            <a:r>
              <a:rPr lang="en-US" sz="900" dirty="0"/>
              <a:t>Sn wire heat treatments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57DC9CD-BE49-FE96-59D8-DB080B58C0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8800" y="3440210"/>
            <a:ext cx="1079500" cy="983623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14CD66F-DBC7-CADE-B110-2AE99130323C}"/>
              </a:ext>
            </a:extLst>
          </p:cNvPr>
          <p:cNvCxnSpPr>
            <a:cxnSpLocks/>
          </p:cNvCxnSpPr>
          <p:nvPr/>
        </p:nvCxnSpPr>
        <p:spPr>
          <a:xfrm>
            <a:off x="5745179" y="2967861"/>
            <a:ext cx="2624629" cy="0"/>
          </a:xfrm>
          <a:prstGeom prst="line">
            <a:avLst/>
          </a:prstGeom>
          <a:ln w="12700">
            <a:prstDash val="lg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38CA99A-CDAB-A5AB-BFAA-814374933FB4}"/>
              </a:ext>
            </a:extLst>
          </p:cNvPr>
          <p:cNvCxnSpPr>
            <a:cxnSpLocks/>
          </p:cNvCxnSpPr>
          <p:nvPr/>
        </p:nvCxnSpPr>
        <p:spPr>
          <a:xfrm>
            <a:off x="5745179" y="2621862"/>
            <a:ext cx="2624629" cy="0"/>
          </a:xfrm>
          <a:prstGeom prst="line">
            <a:avLst/>
          </a:prstGeom>
          <a:ln w="12700">
            <a:prstDash val="lg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17EB8AD-0AA4-3654-65AC-9ABB6DDDA9ED}"/>
              </a:ext>
            </a:extLst>
          </p:cNvPr>
          <p:cNvCxnSpPr>
            <a:cxnSpLocks/>
          </p:cNvCxnSpPr>
          <p:nvPr/>
        </p:nvCxnSpPr>
        <p:spPr>
          <a:xfrm>
            <a:off x="5745179" y="2153609"/>
            <a:ext cx="2624629" cy="0"/>
          </a:xfrm>
          <a:prstGeom prst="line">
            <a:avLst/>
          </a:prstGeom>
          <a:ln w="12700">
            <a:prstDash val="lg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9BFB1668-ADD2-34B5-7F55-3E6C30883410}"/>
              </a:ext>
            </a:extLst>
          </p:cNvPr>
          <p:cNvSpPr txBox="1"/>
          <p:nvPr/>
        </p:nvSpPr>
        <p:spPr>
          <a:xfrm>
            <a:off x="6759576" y="3936884"/>
            <a:ext cx="1746250" cy="467239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36000" tIns="18000" rIns="36000" bIns="18000" rtlCol="0">
            <a:spAutoFit/>
          </a:bodyPr>
          <a:lstStyle/>
          <a:p>
            <a:r>
              <a:rPr lang="en-GB" sz="1000" dirty="0"/>
              <a:t>RRP</a:t>
            </a:r>
            <a:r>
              <a:rPr lang="en-GB" sz="1000" baseline="30000" dirty="0"/>
              <a:t>®</a:t>
            </a:r>
            <a:r>
              <a:rPr lang="en-GB" sz="1000" dirty="0"/>
              <a:t> </a:t>
            </a:r>
            <a:r>
              <a:rPr lang="en-GB" sz="1000" dirty="0" err="1"/>
              <a:t>subelement</a:t>
            </a:r>
            <a:r>
              <a:rPr lang="en-GB" sz="1000" dirty="0"/>
              <a:t> after the 400 °C heat treatment step</a:t>
            </a:r>
          </a:p>
          <a:p>
            <a:r>
              <a:rPr lang="en-GB" sz="800" dirty="0"/>
              <a:t>C. Sanabria, </a:t>
            </a:r>
            <a:r>
              <a:rPr lang="en-GB" sz="80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PhD thesis</a:t>
            </a:r>
            <a:r>
              <a:rPr lang="en-GB" sz="800" dirty="0"/>
              <a:t>, FSU 2017</a:t>
            </a:r>
            <a:endParaRPr lang="en-GB" sz="800" i="1" dirty="0"/>
          </a:p>
        </p:txBody>
      </p:sp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7" name="Slide Zoom 6">
                <a:extLst>
                  <a:ext uri="{FF2B5EF4-FFF2-40B4-BE49-F238E27FC236}">
                    <a16:creationId xmlns:a16="http://schemas.microsoft.com/office/drawing/2014/main" id="{2DF0BDC1-C4CA-67B7-ACC1-D71B3A997EB2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675967736"/>
                  </p:ext>
                </p:extLst>
              </p:nvPr>
            </p:nvGraphicFramePr>
            <p:xfrm>
              <a:off x="6433914" y="4532503"/>
              <a:ext cx="960001" cy="540000"/>
            </p:xfrm>
            <a:graphic>
              <a:graphicData uri="http://schemas.microsoft.com/office/powerpoint/2016/slidezoom">
                <pslz:sldZm>
                  <pslz:sldZmObj sldId="268" cId="1491143883">
                    <pslz:zmPr id="{2A4753CD-0F7A-476A-9DA0-0B281D631AE4}" returnToParent="0" transitionDur="1000">
                      <p166:blipFill xmlns:p166="http://schemas.microsoft.com/office/powerpoint/2016/6/main">
                        <a:blip r:embed="rId5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960001" cy="54000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7" name="Slide Zoom 6">
                <a:hlinkClick r:id="rId6" action="ppaction://hlinksldjump"/>
                <a:extLst>
                  <a:ext uri="{FF2B5EF4-FFF2-40B4-BE49-F238E27FC236}">
                    <a16:creationId xmlns:a16="http://schemas.microsoft.com/office/drawing/2014/main" id="{2DF0BDC1-C4CA-67B7-ACC1-D71B3A997EB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433914" y="4532503"/>
                <a:ext cx="960001" cy="54000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11" name="Slide Zoom 10">
                <a:extLst>
                  <a:ext uri="{FF2B5EF4-FFF2-40B4-BE49-F238E27FC236}">
                    <a16:creationId xmlns:a16="http://schemas.microsoft.com/office/drawing/2014/main" id="{49CE554F-E701-34B2-51AC-E81A16ED83E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770516625"/>
                  </p:ext>
                </p:extLst>
              </p:nvPr>
            </p:nvGraphicFramePr>
            <p:xfrm>
              <a:off x="7476088" y="4532503"/>
              <a:ext cx="960000" cy="540000"/>
            </p:xfrm>
            <a:graphic>
              <a:graphicData uri="http://schemas.microsoft.com/office/powerpoint/2016/slidezoom">
                <pslz:sldZm>
                  <pslz:sldZmObj sldId="276" cId="1005826078">
                    <pslz:zmPr id="{BC48ECC7-3694-462B-BA36-D7C2398E4783}" returnToParent="0" transitionDur="1000">
                      <p166:blipFill xmlns:p166="http://schemas.microsoft.com/office/powerpoint/2016/6/main">
                        <a:blip r:embed="rId8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960000" cy="54000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11" name="Slide Zoom 10">
                <a:hlinkClick r:id="rId9" action="ppaction://hlinksldjump"/>
                <a:extLst>
                  <a:ext uri="{FF2B5EF4-FFF2-40B4-BE49-F238E27FC236}">
                    <a16:creationId xmlns:a16="http://schemas.microsoft.com/office/drawing/2014/main" id="{49CE554F-E701-34B2-51AC-E81A16ED83E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7476088" y="4532503"/>
                <a:ext cx="960000" cy="54000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B6DE47EC-E00B-634B-F917-0050025F2450}"/>
              </a:ext>
            </a:extLst>
          </p:cNvPr>
          <p:cNvSpPr txBox="1"/>
          <p:nvPr/>
        </p:nvSpPr>
        <p:spPr>
          <a:xfrm>
            <a:off x="457200" y="4118316"/>
            <a:ext cx="5007228" cy="282573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36000" tIns="18000" rIns="36000" bIns="18000" rtlCol="0">
            <a:spAutoFit/>
          </a:bodyPr>
          <a:lstStyle/>
          <a:p>
            <a:r>
              <a:rPr lang="en-US" sz="800" dirty="0"/>
              <a:t>M. T. </a:t>
            </a:r>
            <a:r>
              <a:rPr lang="en-US" sz="800" dirty="0" err="1"/>
              <a:t>Naus</a:t>
            </a:r>
            <a:r>
              <a:rPr lang="en-US" sz="800" dirty="0"/>
              <a:t> </a:t>
            </a:r>
            <a:r>
              <a:rPr lang="en-US" sz="800" i="1" dirty="0"/>
              <a:t>et al.</a:t>
            </a:r>
            <a:r>
              <a:rPr lang="en-US" sz="800" dirty="0"/>
              <a:t>, </a:t>
            </a:r>
            <a:r>
              <a:rPr lang="en-US" sz="800" i="1" dirty="0"/>
              <a:t>IEEE Trans. Appl. </a:t>
            </a:r>
            <a:r>
              <a:rPr lang="en-US" sz="800" i="1" dirty="0" err="1"/>
              <a:t>Supercond</a:t>
            </a:r>
            <a:r>
              <a:rPr lang="en-US" sz="800" i="1" dirty="0"/>
              <a:t>.</a:t>
            </a:r>
            <a:r>
              <a:rPr lang="en-US" sz="800" dirty="0"/>
              <a:t> </a:t>
            </a:r>
            <a:r>
              <a:rPr lang="en-US" sz="800" b="1" dirty="0"/>
              <a:t>11 </a:t>
            </a:r>
            <a:r>
              <a:rPr lang="en-US" sz="800" dirty="0"/>
              <a:t>(1) 3569–3572 (2001), </a:t>
            </a:r>
            <a:r>
              <a:rPr lang="en-US" sz="700" dirty="0">
                <a:solidFill>
                  <a:schemeClr val="bg1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10.1109/77.919835</a:t>
            </a:r>
            <a:endParaRPr lang="en-US" sz="800" dirty="0">
              <a:solidFill>
                <a:schemeClr val="bg1"/>
              </a:solidFill>
            </a:endParaRPr>
          </a:p>
          <a:p>
            <a:r>
              <a:rPr lang="en-GB" sz="800" dirty="0"/>
              <a:t>I. Pong</a:t>
            </a:r>
            <a:r>
              <a:rPr lang="en-US" sz="800" dirty="0"/>
              <a:t> </a:t>
            </a:r>
            <a:r>
              <a:rPr lang="en-US" sz="800" i="1" dirty="0"/>
              <a:t>et al.</a:t>
            </a:r>
            <a:r>
              <a:rPr lang="en-US" sz="800" dirty="0"/>
              <a:t>, </a:t>
            </a:r>
            <a:r>
              <a:rPr lang="en-US" sz="800" i="1" dirty="0"/>
              <a:t>IEEE Trans. Appl. </a:t>
            </a:r>
            <a:r>
              <a:rPr lang="en-US" sz="800" i="1" dirty="0" err="1"/>
              <a:t>Supercond</a:t>
            </a:r>
            <a:r>
              <a:rPr lang="en-US" sz="800" i="1" dirty="0"/>
              <a:t>.</a:t>
            </a:r>
            <a:r>
              <a:rPr lang="en-US" sz="800" dirty="0"/>
              <a:t> </a:t>
            </a:r>
            <a:r>
              <a:rPr lang="en-US" sz="800" b="1" dirty="0"/>
              <a:t>21</a:t>
            </a:r>
            <a:r>
              <a:rPr lang="en-US" sz="800" dirty="0"/>
              <a:t> (3) 2537-2540 (2011), </a:t>
            </a:r>
            <a:r>
              <a:rPr lang="en-US" sz="700" dirty="0">
                <a:solidFill>
                  <a:schemeClr val="bg1"/>
                </a:solidFill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10.1109/TASC.2011.2106473</a:t>
            </a:r>
            <a:endParaRPr lang="en-GB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34269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222E00-9EF6-D20F-C621-CF4417C7F5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/>
          <a:lstStyle/>
          <a:p>
            <a:r>
              <a:rPr lang="en-GB" dirty="0"/>
              <a:t>Advancing Nb</a:t>
            </a:r>
            <a:r>
              <a:rPr lang="en-GB" baseline="-25000" dirty="0"/>
              <a:t>3</a:t>
            </a:r>
            <a:r>
              <a:rPr lang="en-GB" dirty="0"/>
              <a:t>Sn: </a:t>
            </a:r>
            <a:r>
              <a:rPr lang="en-GB" dirty="0" err="1"/>
              <a:t>Nausite</a:t>
            </a:r>
            <a:r>
              <a:rPr lang="en-GB" dirty="0"/>
              <a:t>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79B88C-769E-F8FD-B6E1-215CBF0DC5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994205"/>
            <a:ext cx="5997674" cy="3434920"/>
          </a:xfrm>
        </p:spPr>
        <p:txBody>
          <a:bodyPr>
            <a:normAutofit fontScale="55000" lnSpcReduction="20000"/>
          </a:bodyPr>
          <a:lstStyle/>
          <a:p>
            <a:r>
              <a:rPr lang="en-GB" dirty="0"/>
              <a:t>Work between CERN and TUBAF began following an internship of their student Alexander </a:t>
            </a:r>
            <a:r>
              <a:rPr lang="en-GB" dirty="0" err="1"/>
              <a:t>Walnsch</a:t>
            </a:r>
            <a:r>
              <a:rPr lang="en-GB" dirty="0"/>
              <a:t> (2015)</a:t>
            </a:r>
          </a:p>
          <a:p>
            <a:r>
              <a:rPr lang="en-GB" dirty="0"/>
              <a:t>TUBAF identified the crystal structure of </a:t>
            </a:r>
            <a:r>
              <a:rPr lang="en-GB" dirty="0" err="1"/>
              <a:t>nausite</a:t>
            </a:r>
            <a:r>
              <a:rPr lang="en-GB" dirty="0"/>
              <a:t> (Nb</a:t>
            </a:r>
            <a:r>
              <a:rPr lang="en-GB" baseline="-25000" dirty="0"/>
              <a:t>0.75</a:t>
            </a:r>
            <a:r>
              <a:rPr lang="en-GB" dirty="0"/>
              <a:t>Cu</a:t>
            </a:r>
            <a:r>
              <a:rPr lang="en-GB" baseline="-25000" dirty="0"/>
              <a:t>0.25</a:t>
            </a:r>
            <a:r>
              <a:rPr lang="en-GB" dirty="0"/>
              <a:t>)Sn</a:t>
            </a:r>
            <a:r>
              <a:rPr lang="en-GB" baseline="-25000" dirty="0"/>
              <a:t>2</a:t>
            </a:r>
            <a:r>
              <a:rPr lang="en-GB" dirty="0"/>
              <a:t> in 2016</a:t>
            </a:r>
          </a:p>
          <a:p>
            <a:r>
              <a:rPr lang="en-GB" dirty="0"/>
              <a:t>Meanwhile, Sanabria (at FSU) had found that optimisation of the heat treatment step at 350–400 °C could regulate </a:t>
            </a:r>
            <a:r>
              <a:rPr lang="en-GB" dirty="0" err="1"/>
              <a:t>nausite</a:t>
            </a:r>
            <a:r>
              <a:rPr lang="en-GB" dirty="0"/>
              <a:t> thickness (‘</a:t>
            </a:r>
            <a:r>
              <a:rPr lang="en-GB" dirty="0" err="1"/>
              <a:t>nausite</a:t>
            </a:r>
            <a:r>
              <a:rPr lang="en-GB" dirty="0"/>
              <a:t> control’) and improve </a:t>
            </a:r>
            <a:r>
              <a:rPr lang="en-GB" i="1" dirty="0" err="1"/>
              <a:t>J</a:t>
            </a:r>
            <a:r>
              <a:rPr lang="en-GB" i="1" baseline="-25000" dirty="0" err="1"/>
              <a:t>c</a:t>
            </a:r>
            <a:r>
              <a:rPr lang="en-GB" dirty="0"/>
              <a:t> for small </a:t>
            </a:r>
            <a:r>
              <a:rPr lang="en-GB" i="1" dirty="0"/>
              <a:t>d</a:t>
            </a:r>
            <a:r>
              <a:rPr lang="en-GB" i="1" baseline="-25000" dirty="0"/>
              <a:t>s</a:t>
            </a:r>
            <a:r>
              <a:rPr lang="en-GB" dirty="0"/>
              <a:t> wires</a:t>
            </a:r>
          </a:p>
          <a:p>
            <a:r>
              <a:rPr lang="en-GB" dirty="0"/>
              <a:t>The observations that:</a:t>
            </a:r>
          </a:p>
          <a:p>
            <a:pPr lvl="1"/>
            <a:r>
              <a:rPr lang="en-GB" dirty="0"/>
              <a:t>Heat treatment optimisation – even before Nb</a:t>
            </a:r>
            <a:r>
              <a:rPr lang="en-GB" baseline="-25000" dirty="0"/>
              <a:t>3</a:t>
            </a:r>
            <a:r>
              <a:rPr lang="en-GB" dirty="0"/>
              <a:t>Sn forms – could achieve progress towards performance targets defined for FCC</a:t>
            </a:r>
          </a:p>
          <a:p>
            <a:pPr lvl="1"/>
            <a:r>
              <a:rPr lang="en-GB" dirty="0"/>
              <a:t>Knowledge of the ternary Cu-Nb-Sn diagram was remarkably incomplete, but necessary for optimisation</a:t>
            </a:r>
          </a:p>
          <a:p>
            <a:pPr marL="359637" lvl="1" indent="0">
              <a:buNone/>
            </a:pPr>
            <a:r>
              <a:rPr lang="en-GB" sz="2700" dirty="0"/>
              <a:t>motivated the formulation of a collaboration agreement in 2017 (KE3985)</a:t>
            </a:r>
          </a:p>
          <a:p>
            <a:pPr lvl="1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AF1D35-A162-1532-4E32-7BB2B6348B8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/>
              <a:t>3 June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1E4051-1AF3-78BA-8EA3-35FDEFB334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4683483-0ED0-A36F-E330-52D8C5E701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3304" y="912202"/>
            <a:ext cx="2190750" cy="109537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02036A6-3E40-D6D7-9FBA-A2FA6FFF24F9}"/>
              </a:ext>
            </a:extLst>
          </p:cNvPr>
          <p:cNvSpPr txBox="1"/>
          <p:nvPr/>
        </p:nvSpPr>
        <p:spPr>
          <a:xfrm>
            <a:off x="6493304" y="2014784"/>
            <a:ext cx="2190750" cy="590349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36000" tIns="18000" rIns="36000" bIns="18000" rtlCol="0">
            <a:spAutoFit/>
          </a:bodyPr>
          <a:lstStyle/>
          <a:p>
            <a:r>
              <a:rPr lang="en-GB" sz="1000" dirty="0"/>
              <a:t>(a) Kikuchi pattern and (b) distribution of </a:t>
            </a:r>
            <a:r>
              <a:rPr lang="en-GB" sz="1000" dirty="0" err="1"/>
              <a:t>nausite</a:t>
            </a:r>
            <a:r>
              <a:rPr lang="en-GB" sz="1000" dirty="0"/>
              <a:t> in a PIT wire sample</a:t>
            </a:r>
          </a:p>
          <a:p>
            <a:r>
              <a:rPr lang="en-GB" sz="800" dirty="0"/>
              <a:t>S. Martin </a:t>
            </a:r>
            <a:r>
              <a:rPr lang="en-GB" sz="800" i="1" dirty="0"/>
              <a:t>et al.</a:t>
            </a:r>
            <a:r>
              <a:rPr lang="en-GB" sz="800" dirty="0"/>
              <a:t>, </a:t>
            </a:r>
            <a:r>
              <a:rPr lang="en-GB" sz="800" i="1" dirty="0" err="1"/>
              <a:t>Intermetallics</a:t>
            </a:r>
            <a:r>
              <a:rPr lang="en-GB" sz="800" dirty="0"/>
              <a:t> </a:t>
            </a:r>
            <a:r>
              <a:rPr lang="en-GB" sz="800" b="1" dirty="0"/>
              <a:t>80</a:t>
            </a:r>
            <a:r>
              <a:rPr lang="en-GB" sz="800" dirty="0"/>
              <a:t> 16-21 (2017)</a:t>
            </a:r>
            <a:br>
              <a:rPr lang="en-GB" sz="800" dirty="0"/>
            </a:br>
            <a:r>
              <a:rPr lang="en-GB" sz="7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10.1016/J.INTERMET.2016.09.008</a:t>
            </a:r>
            <a:endParaRPr lang="en-GB" sz="800" i="1" dirty="0">
              <a:solidFill>
                <a:schemeClr val="bg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A17C803-F7E4-B875-B20C-15B01951799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748" r="17747"/>
          <a:stretch/>
        </p:blipFill>
        <p:spPr>
          <a:xfrm>
            <a:off x="6454873" y="2937046"/>
            <a:ext cx="2229181" cy="145412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CBDFFDF-4F51-4F04-7B75-766EBCC11FDE}"/>
              </a:ext>
            </a:extLst>
          </p:cNvPr>
          <p:cNvSpPr txBox="1"/>
          <p:nvPr/>
        </p:nvSpPr>
        <p:spPr>
          <a:xfrm>
            <a:off x="2276475" y="4077816"/>
            <a:ext cx="4102529" cy="313350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36000" tIns="18000" rIns="36000" bIns="18000" rtlCol="0">
            <a:spAutoFit/>
          </a:bodyPr>
          <a:lstStyle/>
          <a:p>
            <a:pPr algn="r"/>
            <a:r>
              <a:rPr lang="en-GB" sz="1000" dirty="0"/>
              <a:t>Improvements in </a:t>
            </a:r>
            <a:r>
              <a:rPr lang="en-GB" sz="1000" i="1" dirty="0" err="1"/>
              <a:t>J</a:t>
            </a:r>
            <a:r>
              <a:rPr lang="en-GB" sz="1000" i="1" baseline="-25000" dirty="0" err="1"/>
              <a:t>c</a:t>
            </a:r>
            <a:r>
              <a:rPr lang="en-GB" sz="1000" dirty="0"/>
              <a:t>(</a:t>
            </a:r>
            <a:r>
              <a:rPr lang="en-GB" sz="1000" i="1" dirty="0"/>
              <a:t>d</a:t>
            </a:r>
            <a:r>
              <a:rPr lang="en-GB" sz="1000" i="1" baseline="-25000" dirty="0"/>
              <a:t>s</a:t>
            </a:r>
            <a:r>
              <a:rPr lang="en-GB" sz="1000" dirty="0"/>
              <a:t>) dependence for </a:t>
            </a:r>
            <a:r>
              <a:rPr lang="en-GB" sz="1000" dirty="0" err="1"/>
              <a:t>nausite</a:t>
            </a:r>
            <a:r>
              <a:rPr lang="en-GB" sz="1000" dirty="0"/>
              <a:t> control heat treatments</a:t>
            </a:r>
          </a:p>
          <a:p>
            <a:pPr algn="r"/>
            <a:r>
              <a:rPr lang="en-GB" sz="800" dirty="0"/>
              <a:t>C. Sanabria, </a:t>
            </a:r>
            <a:r>
              <a:rPr lang="en-GB" sz="800" dirty="0">
                <a:solidFill>
                  <a:schemeClr val="bg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PhD thesis</a:t>
            </a:r>
            <a:r>
              <a:rPr lang="en-GB" sz="800" dirty="0"/>
              <a:t>, FSU 2017</a:t>
            </a:r>
            <a:endParaRPr lang="en-GB" sz="800" i="1" dirty="0"/>
          </a:p>
        </p:txBody>
      </p:sp>
    </p:spTree>
    <p:extLst>
      <p:ext uri="{BB962C8B-B14F-4D97-AF65-F5344CB8AC3E}">
        <p14:creationId xmlns:p14="http://schemas.microsoft.com/office/powerpoint/2010/main" val="42358483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F99E01-8739-EAA1-D293-9101100D41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/>
          <a:lstStyle/>
          <a:p>
            <a:r>
              <a:rPr lang="en-GB" dirty="0"/>
              <a:t>NbSn</a:t>
            </a:r>
            <a:r>
              <a:rPr lang="en-GB" baseline="-25000" dirty="0"/>
              <a:t>2</a:t>
            </a:r>
            <a:r>
              <a:rPr lang="en-GB" dirty="0"/>
              <a:t> and </a:t>
            </a:r>
            <a:r>
              <a:rPr lang="en-GB" dirty="0" err="1"/>
              <a:t>Nausite</a:t>
            </a:r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ADA3F9-84C9-1C40-C79F-B5274CA41E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6885366" cy="1627829"/>
          </a:xfrm>
        </p:spPr>
        <p:txBody>
          <a:bodyPr>
            <a:normAutofit fontScale="55000" lnSpcReduction="20000"/>
          </a:bodyPr>
          <a:lstStyle/>
          <a:p>
            <a:r>
              <a:rPr lang="en-GB" dirty="0"/>
              <a:t>TUBAF optimised techniques (EBSD etc.) to distinguish NbSn</a:t>
            </a:r>
            <a:r>
              <a:rPr lang="en-GB" baseline="-25000" dirty="0"/>
              <a:t>2</a:t>
            </a:r>
            <a:r>
              <a:rPr lang="en-GB" dirty="0"/>
              <a:t> and </a:t>
            </a:r>
            <a:r>
              <a:rPr lang="en-GB" dirty="0" err="1"/>
              <a:t>Nausite</a:t>
            </a:r>
            <a:r>
              <a:rPr lang="en-GB" dirty="0"/>
              <a:t>, and clarified their structural relationships</a:t>
            </a:r>
          </a:p>
          <a:p>
            <a:pPr lvl="1"/>
            <a:r>
              <a:rPr lang="en-GB" sz="2400" dirty="0" err="1"/>
              <a:t>Nausite</a:t>
            </a:r>
            <a:r>
              <a:rPr lang="en-GB" sz="2400" dirty="0"/>
              <a:t> is derived from NbSn</a:t>
            </a:r>
            <a:r>
              <a:rPr lang="en-GB" sz="2400" baseline="-25000" dirty="0"/>
              <a:t>2</a:t>
            </a:r>
            <a:r>
              <a:rPr lang="en-GB" sz="2400" dirty="0"/>
              <a:t> by partial substitution of Nb for Cu</a:t>
            </a:r>
          </a:p>
          <a:p>
            <a:pPr lvl="1"/>
            <a:r>
              <a:rPr lang="en-GB" sz="2400" dirty="0"/>
              <a:t>Similar layered structures along [001]: lattice parameters are within ~1%, and the phase transition can be described by a change in stacking sequence</a:t>
            </a:r>
          </a:p>
          <a:p>
            <a:pPr lvl="1"/>
            <a:r>
              <a:rPr lang="en-GB" sz="2400" dirty="0"/>
              <a:t>Both phases form with {001} faceted interfaces to a Sn-rich melt, and grow perpendicular to [001], but with differences in morphology vs. temperature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8DF14C-CCF7-BC3B-8A6D-38E8C40D01A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/>
              <a:t>3 June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0BF9D3-E735-080B-6444-BB4931940E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434801C-4950-A2F9-A2A8-A08ADD230041}"/>
              </a:ext>
            </a:extLst>
          </p:cNvPr>
          <p:cNvGrpSpPr/>
          <p:nvPr/>
        </p:nvGrpSpPr>
        <p:grpSpPr>
          <a:xfrm>
            <a:off x="457200" y="2634534"/>
            <a:ext cx="2877318" cy="1798324"/>
            <a:chOff x="345691" y="2571750"/>
            <a:chExt cx="2877318" cy="179832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9E8B477-9957-D3BF-463E-E12B1F1443A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345691" y="2571750"/>
              <a:ext cx="2877318" cy="1798324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03DBF5E-2E9C-4D4B-84B0-8D018860ACED}"/>
                </a:ext>
              </a:extLst>
            </p:cNvPr>
            <p:cNvSpPr txBox="1"/>
            <p:nvPr/>
          </p:nvSpPr>
          <p:spPr>
            <a:xfrm>
              <a:off x="2258688" y="3106846"/>
              <a:ext cx="509167" cy="178772"/>
            </a:xfrm>
            <a:prstGeom prst="round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lIns="18000" tIns="0" rIns="18000" bIns="0" rtlCol="0">
              <a:spAutoFit/>
            </a:bodyPr>
            <a:lstStyle/>
            <a:p>
              <a:r>
                <a:rPr lang="en-GB" sz="1050" dirty="0" err="1"/>
                <a:t>Nausite</a:t>
              </a:r>
              <a:endParaRPr lang="en-GB" sz="1050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55D920F-4653-798E-6406-B7F6641CD81D}"/>
                </a:ext>
              </a:extLst>
            </p:cNvPr>
            <p:cNvSpPr txBox="1"/>
            <p:nvPr/>
          </p:nvSpPr>
          <p:spPr>
            <a:xfrm>
              <a:off x="1049517" y="3165311"/>
              <a:ext cx="440691" cy="178772"/>
            </a:xfrm>
            <a:prstGeom prst="round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lIns="18000" tIns="0" rIns="18000" bIns="0" rtlCol="0">
              <a:spAutoFit/>
            </a:bodyPr>
            <a:lstStyle/>
            <a:p>
              <a:r>
                <a:rPr lang="en-GB" sz="1050" dirty="0"/>
                <a:t>NbSn</a:t>
              </a:r>
              <a:r>
                <a:rPr lang="en-GB" sz="1050" baseline="-25000" dirty="0"/>
                <a:t>2</a:t>
              </a:r>
            </a:p>
          </p:txBody>
        </p:sp>
        <p:sp>
          <p:nvSpPr>
            <p:cNvPr id="10" name="Right Brace 9">
              <a:extLst>
                <a:ext uri="{FF2B5EF4-FFF2-40B4-BE49-F238E27FC236}">
                  <a16:creationId xmlns:a16="http://schemas.microsoft.com/office/drawing/2014/main" id="{1AC5B20B-AB27-BCC4-94BC-BAF74CE0E869}"/>
                </a:ext>
              </a:extLst>
            </p:cNvPr>
            <p:cNvSpPr/>
            <p:nvPr/>
          </p:nvSpPr>
          <p:spPr>
            <a:xfrm rot="5400000">
              <a:off x="1239702" y="2743857"/>
              <a:ext cx="60322" cy="711473"/>
            </a:xfrm>
            <a:prstGeom prst="rightBrace">
              <a:avLst/>
            </a:prstGeom>
            <a:ln w="9525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ight Brace 10">
              <a:extLst>
                <a:ext uri="{FF2B5EF4-FFF2-40B4-BE49-F238E27FC236}">
                  <a16:creationId xmlns:a16="http://schemas.microsoft.com/office/drawing/2014/main" id="{B08B2F4D-7288-7C1E-315B-13949A7C3073}"/>
                </a:ext>
              </a:extLst>
            </p:cNvPr>
            <p:cNvSpPr/>
            <p:nvPr/>
          </p:nvSpPr>
          <p:spPr>
            <a:xfrm rot="16200000" flipV="1">
              <a:off x="2483111" y="2754588"/>
              <a:ext cx="60322" cy="1178992"/>
            </a:xfrm>
            <a:prstGeom prst="rightBrace">
              <a:avLst/>
            </a:prstGeom>
            <a:ln w="9525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CDA96C1C-1462-EB59-D847-8DB831DB7896}"/>
              </a:ext>
            </a:extLst>
          </p:cNvPr>
          <p:cNvSpPr txBox="1"/>
          <p:nvPr/>
        </p:nvSpPr>
        <p:spPr>
          <a:xfrm>
            <a:off x="3353257" y="3872296"/>
            <a:ext cx="3126244" cy="55399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1000" dirty="0">
                <a:sym typeface="Wingdings" panose="05000000000000000000" pitchFamily="2" charset="2"/>
              </a:rPr>
              <a:t>Atomic volume over the Cu solubility range of NbSn</a:t>
            </a:r>
            <a:r>
              <a:rPr lang="en-GB" sz="1000" baseline="-25000" dirty="0">
                <a:sym typeface="Wingdings" panose="05000000000000000000" pitchFamily="2" charset="2"/>
              </a:rPr>
              <a:t>2</a:t>
            </a:r>
            <a:r>
              <a:rPr lang="en-GB" sz="1000" dirty="0">
                <a:sym typeface="Wingdings" panose="05000000000000000000" pitchFamily="2" charset="2"/>
              </a:rPr>
              <a:t> and </a:t>
            </a:r>
            <a:r>
              <a:rPr lang="en-GB" sz="1000" dirty="0" err="1">
                <a:sym typeface="Wingdings" panose="05000000000000000000" pitchFamily="2" charset="2"/>
              </a:rPr>
              <a:t>nausite</a:t>
            </a:r>
            <a:r>
              <a:rPr lang="en-GB" sz="1000" dirty="0">
                <a:sym typeface="Wingdings" panose="05000000000000000000" pitchFamily="2" charset="2"/>
              </a:rPr>
              <a:t> obtained from EDX and XRD of powder mixtures and diffusion couples</a:t>
            </a:r>
            <a:endParaRPr lang="en-GB" sz="1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3B1A798-09FB-E2FD-B4C6-8A26A42CEDBA}"/>
              </a:ext>
            </a:extLst>
          </p:cNvPr>
          <p:cNvSpPr txBox="1"/>
          <p:nvPr/>
        </p:nvSpPr>
        <p:spPr>
          <a:xfrm>
            <a:off x="4460835" y="3011912"/>
            <a:ext cx="2840466" cy="67710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en-GB" sz="1000" dirty="0">
                <a:sym typeface="Wingdings" panose="05000000000000000000" pitchFamily="2" charset="2"/>
              </a:rPr>
              <a:t>Examples of experimental Kikuchi patterns around [001] showing the characteristic bands with which the phases can be distinguished</a:t>
            </a:r>
            <a:br>
              <a:rPr lang="en-GB" sz="1000" dirty="0">
                <a:sym typeface="Wingdings" panose="05000000000000000000" pitchFamily="2" charset="2"/>
              </a:rPr>
            </a:br>
            <a:r>
              <a:rPr lang="en-GB" sz="800" dirty="0">
                <a:sym typeface="Wingdings" panose="05000000000000000000" pitchFamily="2" charset="2"/>
              </a:rPr>
              <a:t>NbSn</a:t>
            </a:r>
            <a:r>
              <a:rPr lang="en-GB" sz="800" baseline="-25000" dirty="0">
                <a:sym typeface="Wingdings" panose="05000000000000000000" pitchFamily="2" charset="2"/>
              </a:rPr>
              <a:t>2</a:t>
            </a:r>
            <a:r>
              <a:rPr lang="en-GB" sz="800" dirty="0">
                <a:sym typeface="Wingdings" panose="05000000000000000000" pitchFamily="2" charset="2"/>
              </a:rPr>
              <a:t> – a {022}; </a:t>
            </a:r>
            <a:r>
              <a:rPr lang="en-GB" sz="800" dirty="0" err="1">
                <a:sym typeface="Wingdings" panose="05000000000000000000" pitchFamily="2" charset="2"/>
              </a:rPr>
              <a:t>nausite</a:t>
            </a:r>
            <a:r>
              <a:rPr lang="en-GB" sz="800" dirty="0">
                <a:sym typeface="Wingdings" panose="05000000000000000000" pitchFamily="2" charset="2"/>
              </a:rPr>
              <a:t> – e {111}, f {112}</a:t>
            </a:r>
            <a:endParaRPr lang="en-GB" sz="1000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DF37AE5-51F8-00C7-3A80-419E824B103F}"/>
              </a:ext>
            </a:extLst>
          </p:cNvPr>
          <p:cNvGrpSpPr/>
          <p:nvPr/>
        </p:nvGrpSpPr>
        <p:grpSpPr>
          <a:xfrm>
            <a:off x="7342566" y="681049"/>
            <a:ext cx="1341488" cy="3007971"/>
            <a:chOff x="6994759" y="1019149"/>
            <a:chExt cx="1341488" cy="3007971"/>
          </a:xfrm>
        </p:grpSpPr>
        <p:pic>
          <p:nvPicPr>
            <p:cNvPr id="13" name="Picture 12" descr="A picture containing photo, showing, clock, bicycle&#10;&#10;Description automatically generated">
              <a:extLst>
                <a:ext uri="{FF2B5EF4-FFF2-40B4-BE49-F238E27FC236}">
                  <a16:creationId xmlns:a16="http://schemas.microsoft.com/office/drawing/2014/main" id="{64FACA89-3D58-8F5B-3D37-F528CC0F431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94759" y="1229713"/>
              <a:ext cx="1341488" cy="2598894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4647D87-2C97-5334-2D4D-B2F441F65F46}"/>
                </a:ext>
              </a:extLst>
            </p:cNvPr>
            <p:cNvSpPr txBox="1"/>
            <p:nvPr/>
          </p:nvSpPr>
          <p:spPr>
            <a:xfrm>
              <a:off x="7410920" y="3848348"/>
              <a:ext cx="509167" cy="178772"/>
            </a:xfrm>
            <a:prstGeom prst="round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lIns="18000" tIns="0" rIns="18000" bIns="0" rtlCol="0">
              <a:spAutoFit/>
            </a:bodyPr>
            <a:lstStyle/>
            <a:p>
              <a:r>
                <a:rPr lang="en-GB" sz="1050" dirty="0" err="1"/>
                <a:t>Nausite</a:t>
              </a:r>
              <a:endParaRPr lang="en-GB" sz="1050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8F79F3C-CF39-05DC-9EA1-C06D3255DA15}"/>
                </a:ext>
              </a:extLst>
            </p:cNvPr>
            <p:cNvSpPr txBox="1"/>
            <p:nvPr/>
          </p:nvSpPr>
          <p:spPr>
            <a:xfrm>
              <a:off x="7445158" y="1019149"/>
              <a:ext cx="440691" cy="178772"/>
            </a:xfrm>
            <a:prstGeom prst="round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lIns="18000" tIns="0" rIns="18000" bIns="0" rtlCol="0">
              <a:spAutoFit/>
            </a:bodyPr>
            <a:lstStyle/>
            <a:p>
              <a:r>
                <a:rPr lang="en-GB" sz="1050" dirty="0"/>
                <a:t>NbSn</a:t>
              </a:r>
              <a:r>
                <a:rPr lang="en-GB" sz="1050" baseline="-25000" dirty="0"/>
                <a:t>2</a:t>
              </a: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72BB070A-176D-0BB1-78CB-CAF3BEEF0B1E}"/>
              </a:ext>
            </a:extLst>
          </p:cNvPr>
          <p:cNvSpPr txBox="1"/>
          <p:nvPr/>
        </p:nvSpPr>
        <p:spPr>
          <a:xfrm>
            <a:off x="457200" y="2436401"/>
            <a:ext cx="3915102" cy="15946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36000" tIns="18000" rIns="36000" bIns="18000" rtlCol="0">
            <a:spAutoFit/>
          </a:bodyPr>
          <a:lstStyle/>
          <a:p>
            <a:r>
              <a:rPr lang="en-US" sz="800" dirty="0"/>
              <a:t>J. Lachmann </a:t>
            </a:r>
            <a:r>
              <a:rPr lang="en-US" sz="800" i="1" dirty="0"/>
              <a:t>et al.</a:t>
            </a:r>
            <a:r>
              <a:rPr lang="en-US" sz="800" dirty="0"/>
              <a:t>, </a:t>
            </a:r>
            <a:r>
              <a:rPr lang="en-US" sz="800" i="1" dirty="0"/>
              <a:t>Mater. Charact.</a:t>
            </a:r>
            <a:r>
              <a:rPr lang="en-US" sz="800" dirty="0"/>
              <a:t> </a:t>
            </a:r>
            <a:r>
              <a:rPr lang="en-US" sz="800" b="1" dirty="0"/>
              <a:t>168</a:t>
            </a:r>
            <a:r>
              <a:rPr lang="en-US" sz="800" dirty="0"/>
              <a:t> 110563 (2020), </a:t>
            </a:r>
            <a:r>
              <a:rPr lang="en-GB" sz="70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10.1016/j.matchar.2020.110563</a:t>
            </a:r>
            <a:endParaRPr lang="en-U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4584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1D1E4-3F84-C906-C567-F5FD586FB1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5120"/>
            <a:ext cx="5156997" cy="705332"/>
          </a:xfrm>
        </p:spPr>
        <p:txBody>
          <a:bodyPr/>
          <a:lstStyle/>
          <a:p>
            <a:r>
              <a:rPr lang="en-GB" sz="3600" dirty="0" err="1"/>
              <a:t>Nausite</a:t>
            </a:r>
            <a:r>
              <a:rPr lang="en-GB" sz="3600" dirty="0"/>
              <a:t> Decomposition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867861-8ECB-54FB-BBE9-ECFE4FE8A4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5121800" cy="897121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Thermal analysis of powder samples was used to analyse the decomposition of </a:t>
            </a:r>
            <a:r>
              <a:rPr lang="en-GB" dirty="0" err="1"/>
              <a:t>nausite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8A5071-527D-3AEA-6907-26900138108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/>
              <a:t>3 June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606B5E-528C-4488-F6EA-08C047C539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334AC46-52ED-E57B-6878-256C6117100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251510" y="175120"/>
            <a:ext cx="2684101" cy="4211401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F2AF61AD-A49F-85F2-C27A-E01780CB32DC}"/>
              </a:ext>
            </a:extLst>
          </p:cNvPr>
          <p:cNvGrpSpPr/>
          <p:nvPr/>
        </p:nvGrpSpPr>
        <p:grpSpPr>
          <a:xfrm>
            <a:off x="5638800" y="442850"/>
            <a:ext cx="1026319" cy="1972568"/>
            <a:chOff x="5638800" y="442850"/>
            <a:chExt cx="1026319" cy="197256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B278E9C-511A-B0F7-D898-FCC98642F574}"/>
                </a:ext>
              </a:extLst>
            </p:cNvPr>
            <p:cNvSpPr txBox="1"/>
            <p:nvPr/>
          </p:nvSpPr>
          <p:spPr>
            <a:xfrm rot="16200000">
              <a:off x="5336491" y="1153635"/>
              <a:ext cx="1159440" cy="550997"/>
            </a:xfrm>
            <a:prstGeom prst="roundRect">
              <a:avLst/>
            </a:prstGeom>
            <a:solidFill>
              <a:schemeClr val="dk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lIns="36000" tIns="18000" rIns="36000" bIns="18000" rtlCol="0">
              <a:spAutoFit/>
            </a:bodyPr>
            <a:lstStyle/>
            <a:p>
              <a:pPr algn="ctr"/>
              <a:r>
                <a:rPr lang="en-GB" sz="1000" dirty="0"/>
                <a:t>Corrected sample </a:t>
              </a:r>
              <a:br>
                <a:rPr lang="en-GB" sz="1000" dirty="0"/>
              </a:br>
              <a:r>
                <a:rPr lang="en-GB" sz="1000" dirty="0"/>
                <a:t>temperatures </a:t>
              </a:r>
              <a:br>
                <a:rPr lang="en-GB" sz="1000" dirty="0"/>
              </a:br>
              <a:r>
                <a:rPr lang="en-GB" sz="1000" dirty="0"/>
                <a:t>from DSC</a:t>
              </a:r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7C4C864E-9439-2F66-70FC-9F171C246479}"/>
                </a:ext>
              </a:extLst>
            </p:cNvPr>
            <p:cNvCxnSpPr>
              <a:stCxn id="10" idx="3"/>
            </p:cNvCxnSpPr>
            <p:nvPr/>
          </p:nvCxnSpPr>
          <p:spPr>
            <a:xfrm flipV="1">
              <a:off x="6193621" y="2306261"/>
              <a:ext cx="471498" cy="3918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F1A7690-401F-686E-6A5C-03916136E720}"/>
                </a:ext>
              </a:extLst>
            </p:cNvPr>
            <p:cNvSpPr txBox="1"/>
            <p:nvPr/>
          </p:nvSpPr>
          <p:spPr>
            <a:xfrm>
              <a:off x="5638800" y="2204940"/>
              <a:ext cx="554821" cy="210478"/>
            </a:xfrm>
            <a:prstGeom prst="roundRect">
              <a:avLst/>
            </a:prstGeom>
            <a:solidFill>
              <a:schemeClr val="dk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lIns="36000" tIns="18000" rIns="36000" bIns="18000" rtlCol="0">
              <a:spAutoFit/>
            </a:bodyPr>
            <a:lstStyle/>
            <a:p>
              <a:r>
                <a:rPr lang="en-GB" sz="1000" dirty="0"/>
                <a:t>~230 °C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CDD8E6E9-F1FF-4487-45A1-C9B6BE82D66A}"/>
                </a:ext>
              </a:extLst>
            </p:cNvPr>
            <p:cNvCxnSpPr>
              <a:cxnSpLocks/>
              <a:stCxn id="12" idx="3"/>
            </p:cNvCxnSpPr>
            <p:nvPr/>
          </p:nvCxnSpPr>
          <p:spPr>
            <a:xfrm>
              <a:off x="6193621" y="548089"/>
              <a:ext cx="47149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6C9FA76-08BD-8426-0CA9-7F3EC6924324}"/>
                </a:ext>
              </a:extLst>
            </p:cNvPr>
            <p:cNvSpPr txBox="1"/>
            <p:nvPr/>
          </p:nvSpPr>
          <p:spPr>
            <a:xfrm>
              <a:off x="5638800" y="442850"/>
              <a:ext cx="554821" cy="210478"/>
            </a:xfrm>
            <a:prstGeom prst="roundRect">
              <a:avLst/>
            </a:prstGeom>
            <a:solidFill>
              <a:schemeClr val="dk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lIns="36000" tIns="18000" rIns="36000" bIns="18000" rtlCol="0">
              <a:spAutoFit/>
            </a:bodyPr>
            <a:lstStyle/>
            <a:p>
              <a:r>
                <a:rPr lang="en-GB" sz="1000" dirty="0"/>
                <a:t>~586 °C</a:t>
              </a:r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F180864A-7CDD-84D0-0276-9CC5FC2BEA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314960"/>
            <a:ext cx="3288182" cy="205511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FE2F8EB-79FA-1049-CDB1-36C6BDBCE90E}"/>
              </a:ext>
            </a:extLst>
          </p:cNvPr>
          <p:cNvSpPr txBox="1"/>
          <p:nvPr/>
        </p:nvSpPr>
        <p:spPr>
          <a:xfrm rot="16200000">
            <a:off x="1415849" y="3513359"/>
            <a:ext cx="687390" cy="178772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18000" tIns="0" rIns="18000" bIns="0" rtlCol="0">
            <a:spAutoFit/>
          </a:bodyPr>
          <a:lstStyle/>
          <a:p>
            <a:r>
              <a:rPr lang="en-GB" sz="1050" dirty="0"/>
              <a:t>Sn melting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6141A6F-B341-D125-033C-4C5E7CA235DE}"/>
              </a:ext>
            </a:extLst>
          </p:cNvPr>
          <p:cNvSpPr txBox="1"/>
          <p:nvPr/>
        </p:nvSpPr>
        <p:spPr>
          <a:xfrm rot="16200000">
            <a:off x="2156363" y="3374401"/>
            <a:ext cx="973819" cy="170259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18000" tIns="0" rIns="18000" bIns="0" rtlCol="0">
            <a:spAutoFit/>
          </a:bodyPr>
          <a:lstStyle/>
          <a:p>
            <a:r>
              <a:rPr lang="el-GR" sz="1000" dirty="0"/>
              <a:t>η</a:t>
            </a:r>
            <a:r>
              <a:rPr lang="en-GB" sz="1000" dirty="0"/>
              <a:t> decomposition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ED72E39-B1B2-BD90-0D94-A3727C180B39}"/>
              </a:ext>
            </a:extLst>
          </p:cNvPr>
          <p:cNvSpPr txBox="1"/>
          <p:nvPr/>
        </p:nvSpPr>
        <p:spPr>
          <a:xfrm rot="16200000">
            <a:off x="2874169" y="3202839"/>
            <a:ext cx="1316942" cy="170259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18000" tIns="0" rIns="18000" bIns="0" rtlCol="0">
            <a:spAutoFit/>
          </a:bodyPr>
          <a:lstStyle/>
          <a:p>
            <a:r>
              <a:rPr lang="en-GB" sz="1000" dirty="0" err="1"/>
              <a:t>nausite</a:t>
            </a:r>
            <a:r>
              <a:rPr lang="en-GB" sz="1000" dirty="0"/>
              <a:t> decomposition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E7E3CFD-6538-C183-A4F2-6F54A802ED29}"/>
              </a:ext>
            </a:extLst>
          </p:cNvPr>
          <p:cNvGrpSpPr/>
          <p:nvPr/>
        </p:nvGrpSpPr>
        <p:grpSpPr>
          <a:xfrm>
            <a:off x="7032626" y="596178"/>
            <a:ext cx="898524" cy="343863"/>
            <a:chOff x="7032626" y="697778"/>
            <a:chExt cx="898524" cy="343863"/>
          </a:xfrm>
        </p:grpSpPr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E86D3088-7B85-600A-A468-7752EC4B22B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62787" y="697778"/>
              <a:ext cx="0" cy="167297"/>
            </a:xfrm>
            <a:prstGeom prst="straightConnector1">
              <a:avLst/>
            </a:prstGeom>
            <a:ln>
              <a:solidFill>
                <a:srgbClr val="FFF101"/>
              </a:solidFill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F40741D6-EEFD-579C-3D7A-0991A2931A1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86637" y="697778"/>
              <a:ext cx="0" cy="167297"/>
            </a:xfrm>
            <a:prstGeom prst="straightConnector1">
              <a:avLst/>
            </a:prstGeom>
            <a:ln>
              <a:solidFill>
                <a:srgbClr val="FFF101"/>
              </a:solidFill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06B9CDB0-CEB5-6889-F6F8-9C9F25101AB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93843" y="697778"/>
              <a:ext cx="0" cy="167297"/>
            </a:xfrm>
            <a:prstGeom prst="straightConnector1">
              <a:avLst/>
            </a:prstGeom>
            <a:ln>
              <a:solidFill>
                <a:srgbClr val="FFF101"/>
              </a:solidFill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165C5B49-16FC-87BD-ADDC-C9B31CAF95D6}"/>
                </a:ext>
              </a:extLst>
            </p:cNvPr>
            <p:cNvSpPr/>
            <p:nvPr/>
          </p:nvSpPr>
          <p:spPr>
            <a:xfrm>
              <a:off x="7032626" y="865215"/>
              <a:ext cx="898524" cy="176426"/>
            </a:xfrm>
            <a:prstGeom prst="roundRect">
              <a:avLst/>
            </a:prstGeom>
            <a:solidFill>
              <a:srgbClr val="0055A0">
                <a:alpha val="50196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lIns="36000" tIns="18000" rIns="36000" bIns="18000" rtlCol="0">
              <a:spAutoFit/>
            </a:bodyPr>
            <a:lstStyle/>
            <a:p>
              <a:pPr algn="ctr"/>
              <a:r>
                <a:rPr lang="en-GB" sz="800" dirty="0" err="1">
                  <a:solidFill>
                    <a:srgbClr val="FFF101"/>
                  </a:solidFill>
                </a:rPr>
                <a:t>Nausite</a:t>
              </a:r>
              <a:endParaRPr lang="en-GB" sz="800" dirty="0">
                <a:solidFill>
                  <a:srgbClr val="FFF101"/>
                </a:solidFill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C91148F-A3CC-A63D-C51C-10063D6D4935}"/>
              </a:ext>
            </a:extLst>
          </p:cNvPr>
          <p:cNvGrpSpPr/>
          <p:nvPr/>
        </p:nvGrpSpPr>
        <p:grpSpPr>
          <a:xfrm>
            <a:off x="7267329" y="52228"/>
            <a:ext cx="765419" cy="346916"/>
            <a:chOff x="7267329" y="68103"/>
            <a:chExt cx="765419" cy="346916"/>
          </a:xfrm>
        </p:grpSpPr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F0DE704D-9061-EB31-8AB5-2553E7D07BC8}"/>
                </a:ext>
              </a:extLst>
            </p:cNvPr>
            <p:cNvCxnSpPr>
              <a:cxnSpLocks/>
            </p:cNvCxnSpPr>
            <p:nvPr/>
          </p:nvCxnSpPr>
          <p:spPr>
            <a:xfrm>
              <a:off x="7267329" y="247722"/>
              <a:ext cx="0" cy="167297"/>
            </a:xfrm>
            <a:prstGeom prst="straightConnector1">
              <a:avLst/>
            </a:prstGeom>
            <a:ln>
              <a:solidFill>
                <a:srgbClr val="FD9C12"/>
              </a:solidFill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89DB7E42-5E4A-D6BF-96B1-88116B63094E}"/>
                </a:ext>
              </a:extLst>
            </p:cNvPr>
            <p:cNvGrpSpPr/>
            <p:nvPr/>
          </p:nvGrpSpPr>
          <p:grpSpPr>
            <a:xfrm>
              <a:off x="7574511" y="68103"/>
              <a:ext cx="458237" cy="346916"/>
              <a:chOff x="7574511" y="68103"/>
              <a:chExt cx="458237" cy="346916"/>
            </a:xfrm>
          </p:grpSpPr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DD3704A1-5B03-F0BC-FC68-8E539F02ED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008144" y="247722"/>
                <a:ext cx="0" cy="167297"/>
              </a:xfrm>
              <a:prstGeom prst="straightConnector1">
                <a:avLst/>
              </a:prstGeom>
              <a:ln>
                <a:solidFill>
                  <a:srgbClr val="FD9C12"/>
                </a:solidFill>
                <a:tailEnd type="triangle" w="sm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A3658952-AA15-7869-EA74-D22017E4288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00961" y="247722"/>
                <a:ext cx="0" cy="167297"/>
              </a:xfrm>
              <a:prstGeom prst="straightConnector1">
                <a:avLst/>
              </a:prstGeom>
              <a:ln>
                <a:solidFill>
                  <a:srgbClr val="FD9C12"/>
                </a:solidFill>
                <a:tailEnd type="triangle" w="sm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97D4CCFE-A2F6-8D79-1489-672CDB4B36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595941" y="247722"/>
                <a:ext cx="0" cy="167297"/>
              </a:xfrm>
              <a:prstGeom prst="straightConnector1">
                <a:avLst/>
              </a:prstGeom>
              <a:ln>
                <a:solidFill>
                  <a:srgbClr val="FD9C12"/>
                </a:solidFill>
                <a:tailEnd type="triangle" w="sm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C0FABC78-3A1A-49BA-D08B-82740DF3C841}"/>
                  </a:ext>
                </a:extLst>
              </p:cNvPr>
              <p:cNvSpPr/>
              <p:nvPr/>
            </p:nvSpPr>
            <p:spPr>
              <a:xfrm>
                <a:off x="7574511" y="68103"/>
                <a:ext cx="458237" cy="176426"/>
              </a:xfrm>
              <a:prstGeom prst="roundRect">
                <a:avLst/>
              </a:prstGeom>
              <a:solidFill>
                <a:schemeClr val="dk1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wrap="square" lIns="36000" tIns="18000" rIns="36000" bIns="18000" rtlCol="0">
                <a:spAutoFit/>
              </a:bodyPr>
              <a:lstStyle/>
              <a:p>
                <a:pPr algn="ctr"/>
                <a:r>
                  <a:rPr lang="en-GB" sz="800" dirty="0">
                    <a:solidFill>
                      <a:srgbClr val="FD9C12"/>
                    </a:solidFill>
                  </a:rPr>
                  <a:t>NbSn</a:t>
                </a:r>
                <a:r>
                  <a:rPr lang="en-GB" sz="800" baseline="-25000" dirty="0">
                    <a:solidFill>
                      <a:srgbClr val="FD9C12"/>
                    </a:solidFill>
                  </a:rPr>
                  <a:t>2</a:t>
                </a:r>
              </a:p>
            </p:txBody>
          </p:sp>
        </p:grp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08428BD4-C767-8A35-19AF-FB6F4B2ED845}"/>
              </a:ext>
            </a:extLst>
          </p:cNvPr>
          <p:cNvSpPr txBox="1"/>
          <p:nvPr/>
        </p:nvSpPr>
        <p:spPr>
          <a:xfrm>
            <a:off x="4839240" y="3817290"/>
            <a:ext cx="1412271" cy="400110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en-GB" sz="1000" dirty="0"/>
              <a:t>Right </a:t>
            </a:r>
            <a:r>
              <a:rPr lang="en-GB" sz="1000" dirty="0">
                <a:sym typeface="Wingdings" panose="05000000000000000000" pitchFamily="2" charset="2"/>
              </a:rPr>
              <a:t></a:t>
            </a:r>
            <a:endParaRPr lang="en-GB" sz="1000" dirty="0"/>
          </a:p>
          <a:p>
            <a:pPr algn="r"/>
            <a:r>
              <a:rPr lang="en-GB" sz="1000" dirty="0"/>
              <a:t>In situ XRD (Cu-K</a:t>
            </a:r>
            <a:r>
              <a:rPr lang="el-GR" sz="1000" dirty="0"/>
              <a:t>α</a:t>
            </a:r>
            <a:r>
              <a:rPr lang="en-GB" sz="1000" dirty="0"/>
              <a:t>)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D0376EB-AC2E-2A9F-BA4D-3F970DFC3500}"/>
              </a:ext>
            </a:extLst>
          </p:cNvPr>
          <p:cNvSpPr txBox="1"/>
          <p:nvPr/>
        </p:nvSpPr>
        <p:spPr>
          <a:xfrm>
            <a:off x="3852470" y="3817290"/>
            <a:ext cx="557605" cy="400110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1000" dirty="0">
                <a:sym typeface="Wingdings" panose="05000000000000000000" pitchFamily="2" charset="2"/>
              </a:rPr>
              <a:t> </a:t>
            </a:r>
            <a:r>
              <a:rPr lang="en-GB" sz="1000" dirty="0"/>
              <a:t>Left</a:t>
            </a:r>
          </a:p>
          <a:p>
            <a:r>
              <a:rPr lang="en-GB" sz="1000" dirty="0"/>
              <a:t>DSC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9EA66E0-8634-856E-2093-0F09904EC257}"/>
              </a:ext>
            </a:extLst>
          </p:cNvPr>
          <p:cNvSpPr txBox="1"/>
          <p:nvPr/>
        </p:nvSpPr>
        <p:spPr>
          <a:xfrm>
            <a:off x="3852469" y="3206416"/>
            <a:ext cx="2399040" cy="55399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ym typeface="Wingdings" panose="05000000000000000000" pitchFamily="2" charset="2"/>
              </a:rPr>
              <a:t>Analysis of phase transformations during heating of a </a:t>
            </a:r>
            <a:r>
              <a:rPr lang="en-GB" sz="1000" dirty="0" err="1">
                <a:sym typeface="Wingdings" panose="05000000000000000000" pitchFamily="2" charset="2"/>
              </a:rPr>
              <a:t>nausite</a:t>
            </a:r>
            <a:r>
              <a:rPr lang="en-GB" sz="1000" dirty="0">
                <a:sym typeface="Wingdings" panose="05000000000000000000" pitchFamily="2" charset="2"/>
              </a:rPr>
              <a:t>-containing powder sample</a:t>
            </a:r>
            <a:endParaRPr lang="en-GB" sz="10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2DB0148-B289-E223-E5D8-E4761B0CDB03}"/>
              </a:ext>
            </a:extLst>
          </p:cNvPr>
          <p:cNvSpPr txBox="1"/>
          <p:nvPr/>
        </p:nvSpPr>
        <p:spPr>
          <a:xfrm>
            <a:off x="901505" y="1856629"/>
            <a:ext cx="3824772" cy="267184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36000" tIns="18000" rIns="36000" bIns="18000" rtlCol="0">
            <a:spAutoFit/>
          </a:bodyPr>
          <a:lstStyle/>
          <a:p>
            <a:r>
              <a:rPr lang="en-US" sz="800" dirty="0"/>
              <a:t>S. C. Hopkins </a:t>
            </a:r>
            <a:r>
              <a:rPr lang="en-US" sz="800" i="1" dirty="0"/>
              <a:t>et al.</a:t>
            </a:r>
            <a:r>
              <a:rPr lang="en-US" sz="800" dirty="0"/>
              <a:t>, </a:t>
            </a:r>
            <a:r>
              <a:rPr lang="en-US" sz="800" i="1" dirty="0"/>
              <a:t>IEEE Trans. Appl. </a:t>
            </a:r>
            <a:r>
              <a:rPr lang="en-US" sz="800" i="1" dirty="0" err="1"/>
              <a:t>Supercond</a:t>
            </a:r>
            <a:r>
              <a:rPr lang="en-US" sz="800" i="1" dirty="0"/>
              <a:t>.</a:t>
            </a:r>
            <a:r>
              <a:rPr lang="en-US" sz="800" dirty="0"/>
              <a:t> </a:t>
            </a:r>
            <a:r>
              <a:rPr lang="en-US" sz="800" b="1" dirty="0"/>
              <a:t>31</a:t>
            </a:r>
            <a:r>
              <a:rPr lang="en-US" sz="800" dirty="0"/>
              <a:t> (5) 6000706 (2021), </a:t>
            </a:r>
            <a:r>
              <a:rPr lang="en-GB" sz="70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10.1109/TASC.2021.3063675</a:t>
            </a:r>
            <a:endParaRPr lang="en-U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1213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0</TotalTime>
  <Words>3874</Words>
  <Application>Microsoft Office PowerPoint</Application>
  <PresentationFormat>On-screen Show (16:9)</PresentationFormat>
  <Paragraphs>610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Aptos</vt:lpstr>
      <vt:lpstr>Arial</vt:lpstr>
      <vt:lpstr>Calibri</vt:lpstr>
      <vt:lpstr>Optima</vt:lpstr>
      <vt:lpstr>Wingdings</vt:lpstr>
      <vt:lpstr>CERNCorporate16-9</vt:lpstr>
      <vt:lpstr>Materials Studies of Processes in  Internal Oxidation Nb3Sn wires:  TU Bergakademie Freiberg Collaboration</vt:lpstr>
      <vt:lpstr>Introduction</vt:lpstr>
      <vt:lpstr>TU Bergakademie Freiberg</vt:lpstr>
      <vt:lpstr>Nb3Sn Wire Technology</vt:lpstr>
      <vt:lpstr>Limits on Nb3Sn Wire Performance</vt:lpstr>
      <vt:lpstr>Advancing Nb3Sn: Nausite (1)</vt:lpstr>
      <vt:lpstr>Advancing Nb3Sn: Nausite (2)</vt:lpstr>
      <vt:lpstr>NbSn2 and Nausite</vt:lpstr>
      <vt:lpstr>Nausite Decomposition</vt:lpstr>
      <vt:lpstr>Cu-Nb-Sn Phase Diagram</vt:lpstr>
      <vt:lpstr>Phase Transformations in Wires</vt:lpstr>
      <vt:lpstr>Advancing Nb3Sn: Internal Oxidation</vt:lpstr>
      <vt:lpstr>Advancing Nb3Sn: Internal Oxidation</vt:lpstr>
      <vt:lpstr>Internal Oxidation: Next Steps</vt:lpstr>
      <vt:lpstr>Methods: Lessons Learnt</vt:lpstr>
      <vt:lpstr>Nb3Sn SRF Cavities</vt:lpstr>
      <vt:lpstr>Nb3Sn SRF Cavities: A Comparison</vt:lpstr>
      <vt:lpstr>Methods Transferrable from SRF</vt:lpstr>
      <vt:lpstr>Diffusion Couples: Basic Approach</vt:lpstr>
      <vt:lpstr>New Approaches: Cu-Sn and SnO2</vt:lpstr>
      <vt:lpstr>New Approaches: Nb-X</vt:lpstr>
      <vt:lpstr>Diffusion Couple Configurations</vt:lpstr>
      <vt:lpstr>Wire Studies</vt:lpstr>
      <vt:lpstr>Work Plan</vt:lpstr>
      <vt:lpstr>Current Status</vt:lpstr>
      <vt:lpstr>PowerPoint Presentation</vt:lpstr>
      <vt:lpstr>Additional Slides</vt:lpstr>
      <vt:lpstr>Nb-Sn Phase Diagram</vt:lpstr>
      <vt:lpstr>The Influence of Ta</vt:lpstr>
      <vt:lpstr>HiPIMS Microstructural Control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Materials Studies of Processes in Internal Oxidation Nb3Sn wires: TU Bergakademie Freiberg Collaboration</dc:title>
  <dc:creator>simon.hopkins@cern.ch</dc:creator>
  <cp:lastModifiedBy>Simon Hopkins</cp:lastModifiedBy>
  <cp:revision>116</cp:revision>
  <dcterms:created xsi:type="dcterms:W3CDTF">2012-11-30T11:04:26Z</dcterms:created>
  <dcterms:modified xsi:type="dcterms:W3CDTF">2024-06-03T06:18:12Z</dcterms:modified>
</cp:coreProperties>
</file>