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5"/>
  </p:notesMasterIdLst>
  <p:handoutMasterIdLst>
    <p:handoutMasterId r:id="rId26"/>
  </p:handoutMasterIdLst>
  <p:sldIdLst>
    <p:sldId id="259" r:id="rId2"/>
    <p:sldId id="320" r:id="rId3"/>
    <p:sldId id="364" r:id="rId4"/>
    <p:sldId id="343" r:id="rId5"/>
    <p:sldId id="354" r:id="rId6"/>
    <p:sldId id="365" r:id="rId7"/>
    <p:sldId id="347" r:id="rId8"/>
    <p:sldId id="348" r:id="rId9"/>
    <p:sldId id="366" r:id="rId10"/>
    <p:sldId id="362" r:id="rId11"/>
    <p:sldId id="367" r:id="rId12"/>
    <p:sldId id="345" r:id="rId13"/>
    <p:sldId id="346" r:id="rId14"/>
    <p:sldId id="368" r:id="rId15"/>
    <p:sldId id="319" r:id="rId16"/>
    <p:sldId id="352" r:id="rId17"/>
    <p:sldId id="353" r:id="rId18"/>
    <p:sldId id="361" r:id="rId19"/>
    <p:sldId id="356" r:id="rId20"/>
    <p:sldId id="360" r:id="rId21"/>
    <p:sldId id="363" r:id="rId22"/>
    <p:sldId id="358" r:id="rId23"/>
    <p:sldId id="28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329B"/>
    <a:srgbClr val="0441C8"/>
    <a:srgbClr val="033197"/>
    <a:srgbClr val="02236E"/>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94686"/>
  </p:normalViewPr>
  <p:slideViewPr>
    <p:cSldViewPr snapToGrid="0" snapToObjects="1">
      <p:cViewPr varScale="1">
        <p:scale>
          <a:sx n="127" d="100"/>
          <a:sy n="127" d="100"/>
        </p:scale>
        <p:origin x="168"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6/3/2024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Cryogenics at CERN; DD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Cryogenics at CERN; DD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Cryogenics at CERN; DD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Cryogenics at CERN; DD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Cryogenics at CERN; DD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Cryogenics at CERN; DD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Cryogenics at CERN; DD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Cryogenics at CERN; DD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Cryogenics at CERN; DD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Cryogenics at CERN; DD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Cryogenics at CERN; DD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Cryogenics at CERN; DD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Cryogenics at CERN; DD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Cryogenics at CERN; DD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Cryogenics at CERN; DD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Cryogenics at CERN; DD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Cryogenics at CERN; DD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Cryogenics at CERN; DD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Cryogenics at CERN; DD</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council.web.cern.ch/council/en/europeanstrategy/esc-e-106.pdf" TargetMode="External"/><Relationship Id="rId2" Type="http://schemas.openxmlformats.org/officeDocument/2006/relationships/hyperlink" Target="http://cenf.web.cern.ch/" TargetMode="External"/><Relationship Id="rId1" Type="http://schemas.openxmlformats.org/officeDocument/2006/relationships/slideLayout" Target="../slideLayouts/slideLayout4.xml"/><Relationship Id="rId4" Type="http://schemas.openxmlformats.org/officeDocument/2006/relationships/hyperlink" Target="https://home.cern/news/news/experiments/icarus-cryostat-and-detector-finally-reunite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dirty="0"/>
              <a:t>Status of the Neutrino Platform Project</a:t>
            </a:r>
            <a:br>
              <a:rPr lang="en-US" dirty="0"/>
            </a:br>
            <a:br>
              <a:rPr lang="en-US" dirty="0"/>
            </a:b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ctr"/>
            <a:r>
              <a:rPr lang="en-US" sz="1800" dirty="0"/>
              <a:t>Johan Bremer for the NP project</a:t>
            </a:r>
          </a:p>
          <a:p>
            <a:pPr algn="ctr"/>
            <a:r>
              <a:rPr lang="en-US" sz="1800" dirty="0"/>
              <a:t>TE/TM 03/06/2024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93133" y="750027"/>
            <a:ext cx="12192000" cy="410499"/>
          </a:xfrm>
        </p:spPr>
        <p:txBody>
          <a:bodyPr/>
          <a:lstStyle/>
          <a:p>
            <a:pPr algn="just">
              <a:lnSpc>
                <a:spcPct val="100000"/>
              </a:lnSpc>
            </a:pPr>
            <a:r>
              <a:rPr lang="en-GB" sz="1800" b="0" dirty="0">
                <a:solidFill>
                  <a:srgbClr val="03329B"/>
                </a:solidFill>
              </a:rPr>
              <a:t>     Design large volume (13.500 m</a:t>
            </a:r>
            <a:r>
              <a:rPr lang="en-GB" sz="1800" b="0" baseline="30000" dirty="0">
                <a:solidFill>
                  <a:srgbClr val="03329B"/>
                </a:solidFill>
              </a:rPr>
              <a:t>3</a:t>
            </a:r>
            <a:r>
              <a:rPr lang="en-GB" sz="1800" b="0" dirty="0">
                <a:solidFill>
                  <a:srgbClr val="03329B"/>
                </a:solidFill>
              </a:rPr>
              <a:t>) liquid argon detectors cryostats to be placed in underground caverns</a:t>
            </a:r>
          </a:p>
          <a:p>
            <a:pPr algn="just"/>
            <a:r>
              <a:rPr lang="en-GB" sz="1800" b="0" dirty="0">
                <a:solidFill>
                  <a:srgbClr val="03329B"/>
                </a:solidFill>
              </a:rPr>
              <a:t>					</a:t>
            </a:r>
          </a:p>
          <a:p>
            <a:pPr algn="just"/>
            <a:r>
              <a:rPr lang="en-GB" sz="1800" b="0" dirty="0">
                <a:solidFill>
                  <a:srgbClr val="03329B"/>
                </a:solidFill>
              </a:rPr>
              <a:t>					</a:t>
            </a: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371671" y="203341"/>
            <a:ext cx="11376025" cy="653785"/>
          </a:xfrm>
        </p:spPr>
        <p:txBody>
          <a:bodyPr/>
          <a:lstStyle/>
          <a:p>
            <a:r>
              <a:rPr lang="en-US" sz="3200" dirty="0"/>
              <a:t>Membrane cryostat for DUNE</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7" name="Picture 6" descr="A diagram of a ship&#10;&#10;Description automatically generated">
            <a:extLst>
              <a:ext uri="{FF2B5EF4-FFF2-40B4-BE49-F238E27FC236}">
                <a16:creationId xmlns:a16="http://schemas.microsoft.com/office/drawing/2014/main" id="{06207E18-D705-3E9E-EF2D-7DD6D78AC780}"/>
              </a:ext>
            </a:extLst>
          </p:cNvPr>
          <p:cNvPicPr>
            <a:picLocks noChangeAspect="1"/>
          </p:cNvPicPr>
          <p:nvPr/>
        </p:nvPicPr>
        <p:blipFill>
          <a:blip r:embed="rId2"/>
          <a:stretch>
            <a:fillRect/>
          </a:stretch>
        </p:blipFill>
        <p:spPr>
          <a:xfrm>
            <a:off x="524457" y="1416950"/>
            <a:ext cx="2989329" cy="1623881"/>
          </a:xfrm>
          <a:prstGeom prst="rect">
            <a:avLst/>
          </a:prstGeom>
        </p:spPr>
      </p:pic>
      <p:pic>
        <p:nvPicPr>
          <p:cNvPr id="9" name="Picture 8" descr="A model of a building&#10;&#10;Description automatically generated">
            <a:extLst>
              <a:ext uri="{FF2B5EF4-FFF2-40B4-BE49-F238E27FC236}">
                <a16:creationId xmlns:a16="http://schemas.microsoft.com/office/drawing/2014/main" id="{EADCA189-159B-49BA-EDE5-E3C1CCA2E065}"/>
              </a:ext>
            </a:extLst>
          </p:cNvPr>
          <p:cNvPicPr>
            <a:picLocks noChangeAspect="1"/>
          </p:cNvPicPr>
          <p:nvPr/>
        </p:nvPicPr>
        <p:blipFill>
          <a:blip r:embed="rId3"/>
          <a:stretch>
            <a:fillRect/>
          </a:stretch>
        </p:blipFill>
        <p:spPr>
          <a:xfrm>
            <a:off x="3664828" y="1381752"/>
            <a:ext cx="3149762" cy="1742422"/>
          </a:xfrm>
          <a:prstGeom prst="rect">
            <a:avLst/>
          </a:prstGeom>
        </p:spPr>
      </p:pic>
      <p:pic>
        <p:nvPicPr>
          <p:cNvPr id="11" name="Picture 10" descr="A close-up of a metal grid&#10;&#10;Description automatically generated">
            <a:extLst>
              <a:ext uri="{FF2B5EF4-FFF2-40B4-BE49-F238E27FC236}">
                <a16:creationId xmlns:a16="http://schemas.microsoft.com/office/drawing/2014/main" id="{7E63C083-3B4E-34CA-47B4-AFB36C600721}"/>
              </a:ext>
            </a:extLst>
          </p:cNvPr>
          <p:cNvPicPr>
            <a:picLocks noChangeAspect="1"/>
          </p:cNvPicPr>
          <p:nvPr/>
        </p:nvPicPr>
        <p:blipFill>
          <a:blip r:embed="rId4"/>
          <a:stretch>
            <a:fillRect/>
          </a:stretch>
        </p:blipFill>
        <p:spPr>
          <a:xfrm>
            <a:off x="5848393" y="1586860"/>
            <a:ext cx="1850392" cy="1231108"/>
          </a:xfrm>
          <a:prstGeom prst="rect">
            <a:avLst/>
          </a:prstGeom>
        </p:spPr>
      </p:pic>
      <p:sp>
        <p:nvSpPr>
          <p:cNvPr id="12" name="TextBox 11">
            <a:extLst>
              <a:ext uri="{FF2B5EF4-FFF2-40B4-BE49-F238E27FC236}">
                <a16:creationId xmlns:a16="http://schemas.microsoft.com/office/drawing/2014/main" id="{8314805F-38B1-F1B9-F731-4C139BDAEBF2}"/>
              </a:ext>
            </a:extLst>
          </p:cNvPr>
          <p:cNvSpPr txBox="1"/>
          <p:nvPr/>
        </p:nvSpPr>
        <p:spPr>
          <a:xfrm>
            <a:off x="3966911" y="2987525"/>
            <a:ext cx="3995548" cy="153888"/>
          </a:xfrm>
          <a:prstGeom prst="rect">
            <a:avLst/>
          </a:prstGeom>
          <a:noFill/>
        </p:spPr>
        <p:txBody>
          <a:bodyPr wrap="square" lIns="0" tIns="0" rIns="0" bIns="0" rtlCol="0">
            <a:spAutoFit/>
          </a:bodyPr>
          <a:lstStyle/>
          <a:p>
            <a:pPr algn="l"/>
            <a:r>
              <a:rPr lang="en-GB" sz="1000" dirty="0"/>
              <a:t>GTT MARK III thermal insulation and primary membrane</a:t>
            </a:r>
            <a:endParaRPr lang="en-CH" sz="1000" dirty="0"/>
          </a:p>
        </p:txBody>
      </p:sp>
      <p:sp>
        <p:nvSpPr>
          <p:cNvPr id="15" name="TextBox 14">
            <a:extLst>
              <a:ext uri="{FF2B5EF4-FFF2-40B4-BE49-F238E27FC236}">
                <a16:creationId xmlns:a16="http://schemas.microsoft.com/office/drawing/2014/main" id="{1ACA139A-DFD5-AE2E-E702-DD94248651BC}"/>
              </a:ext>
            </a:extLst>
          </p:cNvPr>
          <p:cNvSpPr txBox="1"/>
          <p:nvPr/>
        </p:nvSpPr>
        <p:spPr>
          <a:xfrm>
            <a:off x="188750" y="3613999"/>
            <a:ext cx="11551870"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No vacuum: System is always in same condition, situation cannot get worse (but high heat load: 7.5 W/m</a:t>
            </a:r>
            <a:r>
              <a:rPr lang="en-GB" baseline="30000" dirty="0"/>
              <a:t>2</a:t>
            </a:r>
            <a:r>
              <a:rPr lang="en-GB" dirty="0"/>
              <a:t>)</a:t>
            </a:r>
          </a:p>
          <a:p>
            <a:pPr marL="285750" indent="-285750">
              <a:buFont typeface="Arial" panose="020B0604020202020204" pitchFamily="34" charset="0"/>
              <a:buChar char="•"/>
            </a:pPr>
            <a:r>
              <a:rPr lang="en-GB" dirty="0"/>
              <a:t>External detectors need to be installed: cryostat needs external support system cannot directly be mounted against cavern wall;</a:t>
            </a:r>
          </a:p>
          <a:p>
            <a:pPr marL="285750" indent="-285750" algn="l">
              <a:buFont typeface="Arial" panose="020B0604020202020204" pitchFamily="34" charset="0"/>
              <a:buChar char="•"/>
            </a:pPr>
            <a:r>
              <a:rPr lang="en-GB" dirty="0"/>
              <a:t>Welding procedures / leak check to be adapted to the use of ultrapure argon</a:t>
            </a:r>
          </a:p>
          <a:p>
            <a:pPr marL="285750" indent="-285750" algn="l">
              <a:buFont typeface="Arial" panose="020B0604020202020204" pitchFamily="34" charset="0"/>
              <a:buChar char="•"/>
            </a:pPr>
            <a:r>
              <a:rPr lang="en-GB" dirty="0"/>
              <a:t>Purging of insulation volume with gaseous nitrogen (no humidity entering in insulation)</a:t>
            </a:r>
          </a:p>
        </p:txBody>
      </p:sp>
      <p:pic>
        <p:nvPicPr>
          <p:cNvPr id="17" name="Picture 16" descr="A large green and white box&#10;&#10;Description automatically generated">
            <a:extLst>
              <a:ext uri="{FF2B5EF4-FFF2-40B4-BE49-F238E27FC236}">
                <a16:creationId xmlns:a16="http://schemas.microsoft.com/office/drawing/2014/main" id="{295A9C49-043A-A244-63F3-4612013C855B}"/>
              </a:ext>
            </a:extLst>
          </p:cNvPr>
          <p:cNvPicPr>
            <a:picLocks noChangeAspect="1"/>
          </p:cNvPicPr>
          <p:nvPr/>
        </p:nvPicPr>
        <p:blipFill>
          <a:blip r:embed="rId5"/>
          <a:stretch>
            <a:fillRect/>
          </a:stretch>
        </p:blipFill>
        <p:spPr>
          <a:xfrm>
            <a:off x="8349867" y="1377442"/>
            <a:ext cx="2643903" cy="1676620"/>
          </a:xfrm>
          <a:prstGeom prst="rect">
            <a:avLst/>
          </a:prstGeom>
        </p:spPr>
      </p:pic>
      <p:sp>
        <p:nvSpPr>
          <p:cNvPr id="18" name="TextBox 17">
            <a:extLst>
              <a:ext uri="{FF2B5EF4-FFF2-40B4-BE49-F238E27FC236}">
                <a16:creationId xmlns:a16="http://schemas.microsoft.com/office/drawing/2014/main" id="{0E902CD7-4B56-2418-1B9F-70A2C7DBE458}"/>
              </a:ext>
            </a:extLst>
          </p:cNvPr>
          <p:cNvSpPr txBox="1"/>
          <p:nvPr/>
        </p:nvSpPr>
        <p:spPr>
          <a:xfrm>
            <a:off x="8349866" y="3040831"/>
            <a:ext cx="2643903" cy="184666"/>
          </a:xfrm>
          <a:prstGeom prst="rect">
            <a:avLst/>
          </a:prstGeom>
          <a:noFill/>
        </p:spPr>
        <p:txBody>
          <a:bodyPr wrap="square" lIns="0" tIns="0" rIns="0" bIns="0" rtlCol="0">
            <a:spAutoFit/>
          </a:bodyPr>
          <a:lstStyle/>
          <a:p>
            <a:pPr algn="ctr"/>
            <a:r>
              <a:rPr lang="en-GB" sz="1200" dirty="0"/>
              <a:t>First test station (B182): 17 m</a:t>
            </a:r>
            <a:r>
              <a:rPr lang="en-GB" sz="1200" baseline="30000" dirty="0"/>
              <a:t>3</a:t>
            </a:r>
            <a:endParaRPr lang="en-CH" sz="1200" baseline="30000" dirty="0"/>
          </a:p>
        </p:txBody>
      </p:sp>
      <p:sp>
        <p:nvSpPr>
          <p:cNvPr id="5" name="TextBox 4">
            <a:extLst>
              <a:ext uri="{FF2B5EF4-FFF2-40B4-BE49-F238E27FC236}">
                <a16:creationId xmlns:a16="http://schemas.microsoft.com/office/drawing/2014/main" id="{ABA45DF5-B0D4-D11B-B00E-7D7B7D87D7ED}"/>
              </a:ext>
            </a:extLst>
          </p:cNvPr>
          <p:cNvSpPr txBox="1"/>
          <p:nvPr/>
        </p:nvSpPr>
        <p:spPr>
          <a:xfrm>
            <a:off x="446531" y="5247197"/>
            <a:ext cx="10803724" cy="276999"/>
          </a:xfrm>
          <a:prstGeom prst="rect">
            <a:avLst/>
          </a:prstGeom>
          <a:noFill/>
        </p:spPr>
        <p:txBody>
          <a:bodyPr wrap="square" lIns="0" tIns="0" rIns="0" bIns="0" rtlCol="0">
            <a:spAutoFit/>
          </a:bodyPr>
          <a:lstStyle/>
          <a:p>
            <a:pPr algn="l"/>
            <a:r>
              <a:rPr lang="en-GB" dirty="0"/>
              <a:t>First test in B182 made clear: many more improvements needed, work by NP in collaboration with GTT </a:t>
            </a:r>
          </a:p>
        </p:txBody>
      </p:sp>
      <p:sp>
        <p:nvSpPr>
          <p:cNvPr id="8" name="TextBox 7">
            <a:extLst>
              <a:ext uri="{FF2B5EF4-FFF2-40B4-BE49-F238E27FC236}">
                <a16:creationId xmlns:a16="http://schemas.microsoft.com/office/drawing/2014/main" id="{ADB66D39-38EC-0C3F-8F16-14590BAD5039}"/>
              </a:ext>
            </a:extLst>
          </p:cNvPr>
          <p:cNvSpPr txBox="1"/>
          <p:nvPr/>
        </p:nvSpPr>
        <p:spPr>
          <a:xfrm>
            <a:off x="478914" y="5734089"/>
            <a:ext cx="10856623" cy="553998"/>
          </a:xfrm>
          <a:prstGeom prst="rect">
            <a:avLst/>
          </a:prstGeom>
          <a:noFill/>
        </p:spPr>
        <p:txBody>
          <a:bodyPr wrap="square" lIns="0" tIns="0" rIns="0" bIns="0" rtlCol="0">
            <a:spAutoFit/>
          </a:bodyPr>
          <a:lstStyle/>
          <a:p>
            <a:pPr algn="l"/>
            <a:r>
              <a:rPr lang="en-GB" dirty="0"/>
              <a:t>Other development examples: liquid argon purification system, small temperature gradients over detector (15 m high) over cooldown and standard operational period, pre-argon loss alarms,.. </a:t>
            </a:r>
          </a:p>
        </p:txBody>
      </p:sp>
    </p:spTree>
    <p:extLst>
      <p:ext uri="{BB962C8B-B14F-4D97-AF65-F5344CB8AC3E}">
        <p14:creationId xmlns:p14="http://schemas.microsoft.com/office/powerpoint/2010/main" val="261353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8" grpId="0"/>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25691" y="2377472"/>
            <a:ext cx="11376024" cy="501650"/>
          </a:xfrm>
        </p:spPr>
        <p:txBody>
          <a:bodyPr/>
          <a:lstStyle/>
          <a:p>
            <a:pPr algn="ctr">
              <a:defRPr/>
            </a:pPr>
            <a:r>
              <a:rPr lang="en-GB" sz="3600" dirty="0">
                <a:solidFill>
                  <a:srgbClr val="033197"/>
                </a:solidFill>
              </a:rPr>
              <a:t>NP installations at Fermilab</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478983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93155-7B68-354C-9C25-001F531053B1}"/>
              </a:ext>
            </a:extLst>
          </p:cNvPr>
          <p:cNvSpPr>
            <a:spLocks noGrp="1"/>
          </p:cNvSpPr>
          <p:nvPr>
            <p:ph type="title"/>
          </p:nvPr>
        </p:nvSpPr>
        <p:spPr>
          <a:xfrm>
            <a:off x="393083" y="114593"/>
            <a:ext cx="11380812" cy="525650"/>
          </a:xfrm>
        </p:spPr>
        <p:txBody>
          <a:bodyPr/>
          <a:lstStyle/>
          <a:p>
            <a:r>
              <a:rPr lang="en-US" sz="3200" dirty="0"/>
              <a:t>Facilities designed and constructed by NP</a:t>
            </a:r>
          </a:p>
        </p:txBody>
      </p:sp>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12</a:t>
            </a:fld>
            <a:endParaRPr lang="en-US" dirty="0"/>
          </a:p>
        </p:txBody>
      </p:sp>
      <p:pic>
        <p:nvPicPr>
          <p:cNvPr id="5" name="Picture 4">
            <a:extLst>
              <a:ext uri="{FF2B5EF4-FFF2-40B4-BE49-F238E27FC236}">
                <a16:creationId xmlns:a16="http://schemas.microsoft.com/office/drawing/2014/main" id="{73638C7F-40BF-5D3A-6DD1-160F108EAB3F}"/>
              </a:ext>
            </a:extLst>
          </p:cNvPr>
          <p:cNvPicPr>
            <a:picLocks noChangeAspect="1"/>
          </p:cNvPicPr>
          <p:nvPr/>
        </p:nvPicPr>
        <p:blipFill>
          <a:blip r:embed="rId2"/>
          <a:stretch>
            <a:fillRect/>
          </a:stretch>
        </p:blipFill>
        <p:spPr>
          <a:xfrm>
            <a:off x="360788" y="1220865"/>
            <a:ext cx="2378493" cy="1588759"/>
          </a:xfrm>
          <a:prstGeom prst="rect">
            <a:avLst/>
          </a:prstGeom>
        </p:spPr>
      </p:pic>
      <p:pic>
        <p:nvPicPr>
          <p:cNvPr id="6" name="Picture 5">
            <a:extLst>
              <a:ext uri="{FF2B5EF4-FFF2-40B4-BE49-F238E27FC236}">
                <a16:creationId xmlns:a16="http://schemas.microsoft.com/office/drawing/2014/main" id="{0F122BCD-A1F5-4822-DD9A-B4CA317BA20E}"/>
              </a:ext>
            </a:extLst>
          </p:cNvPr>
          <p:cNvPicPr>
            <a:picLocks noChangeAspect="1"/>
          </p:cNvPicPr>
          <p:nvPr/>
        </p:nvPicPr>
        <p:blipFill>
          <a:blip r:embed="rId3"/>
          <a:stretch>
            <a:fillRect/>
          </a:stretch>
        </p:blipFill>
        <p:spPr>
          <a:xfrm>
            <a:off x="3198940" y="1220865"/>
            <a:ext cx="1906510" cy="1588759"/>
          </a:xfrm>
          <a:prstGeom prst="rect">
            <a:avLst/>
          </a:prstGeom>
        </p:spPr>
      </p:pic>
      <p:pic>
        <p:nvPicPr>
          <p:cNvPr id="7" name="Picture 6">
            <a:extLst>
              <a:ext uri="{FF2B5EF4-FFF2-40B4-BE49-F238E27FC236}">
                <a16:creationId xmlns:a16="http://schemas.microsoft.com/office/drawing/2014/main" id="{FE060DD8-56BA-2893-58D3-138B4A27CC4E}"/>
              </a:ext>
            </a:extLst>
          </p:cNvPr>
          <p:cNvPicPr>
            <a:picLocks noChangeAspect="1"/>
          </p:cNvPicPr>
          <p:nvPr/>
        </p:nvPicPr>
        <p:blipFill>
          <a:blip r:embed="rId4"/>
          <a:stretch>
            <a:fillRect/>
          </a:stretch>
        </p:blipFill>
        <p:spPr>
          <a:xfrm>
            <a:off x="5739632" y="1220865"/>
            <a:ext cx="2824460" cy="1588759"/>
          </a:xfrm>
          <a:prstGeom prst="rect">
            <a:avLst/>
          </a:prstGeom>
        </p:spPr>
      </p:pic>
      <p:pic>
        <p:nvPicPr>
          <p:cNvPr id="8" name="Picture 7">
            <a:extLst>
              <a:ext uri="{FF2B5EF4-FFF2-40B4-BE49-F238E27FC236}">
                <a16:creationId xmlns:a16="http://schemas.microsoft.com/office/drawing/2014/main" id="{AE975976-A342-1207-9641-2562B2529FAC}"/>
              </a:ext>
            </a:extLst>
          </p:cNvPr>
          <p:cNvPicPr>
            <a:picLocks noChangeAspect="1"/>
          </p:cNvPicPr>
          <p:nvPr/>
        </p:nvPicPr>
        <p:blipFill>
          <a:blip r:embed="rId5"/>
          <a:stretch>
            <a:fillRect/>
          </a:stretch>
        </p:blipFill>
        <p:spPr>
          <a:xfrm>
            <a:off x="9426240" y="1220865"/>
            <a:ext cx="2378493" cy="1585042"/>
          </a:xfrm>
          <a:prstGeom prst="rect">
            <a:avLst/>
          </a:prstGeom>
        </p:spPr>
      </p:pic>
      <p:sp>
        <p:nvSpPr>
          <p:cNvPr id="9" name="TextBox 8">
            <a:extLst>
              <a:ext uri="{FF2B5EF4-FFF2-40B4-BE49-F238E27FC236}">
                <a16:creationId xmlns:a16="http://schemas.microsoft.com/office/drawing/2014/main" id="{D3F97D16-3412-7D7C-2F7B-625493CE1AAA}"/>
              </a:ext>
            </a:extLst>
          </p:cNvPr>
          <p:cNvSpPr txBox="1"/>
          <p:nvPr/>
        </p:nvSpPr>
        <p:spPr>
          <a:xfrm>
            <a:off x="281567" y="640243"/>
            <a:ext cx="5198534" cy="276999"/>
          </a:xfrm>
          <a:prstGeom prst="rect">
            <a:avLst/>
          </a:prstGeom>
          <a:noFill/>
        </p:spPr>
        <p:txBody>
          <a:bodyPr wrap="square" lIns="0" tIns="0" rIns="0" bIns="0" rtlCol="0">
            <a:spAutoFit/>
          </a:bodyPr>
          <a:lstStyle/>
          <a:p>
            <a:pPr algn="l"/>
            <a:r>
              <a:rPr lang="en-GB" dirty="0"/>
              <a:t>NP01 / ICARUS at Fermilab / SBFD</a:t>
            </a:r>
            <a:endParaRPr lang="en-CH" dirty="0"/>
          </a:p>
        </p:txBody>
      </p:sp>
      <p:sp>
        <p:nvSpPr>
          <p:cNvPr id="10" name="TextBox 9">
            <a:extLst>
              <a:ext uri="{FF2B5EF4-FFF2-40B4-BE49-F238E27FC236}">
                <a16:creationId xmlns:a16="http://schemas.microsoft.com/office/drawing/2014/main" id="{6519ED1F-8EF6-3020-1131-59F11374E39F}"/>
              </a:ext>
            </a:extLst>
          </p:cNvPr>
          <p:cNvSpPr txBox="1"/>
          <p:nvPr/>
        </p:nvSpPr>
        <p:spPr>
          <a:xfrm>
            <a:off x="360788" y="3189302"/>
            <a:ext cx="11380812" cy="276998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Icarus detector had been in operation in Gran Sasso with a neutrino beam from CERN</a:t>
            </a:r>
          </a:p>
          <a:p>
            <a:pPr marL="285750" indent="-285750" algn="l">
              <a:buFont typeface="Arial" panose="020B0604020202020204" pitchFamily="34" charset="0"/>
              <a:buChar char="•"/>
            </a:pPr>
            <a:r>
              <a:rPr lang="en-GB" dirty="0"/>
              <a:t>Icarus detector transported from Gran Sasso to CERN in original liquid argon cold vessels;</a:t>
            </a:r>
          </a:p>
          <a:p>
            <a:pPr marL="285750" indent="-285750" algn="l">
              <a:buFont typeface="Arial" panose="020B0604020202020204" pitchFamily="34" charset="0"/>
              <a:buChar char="•"/>
            </a:pPr>
            <a:r>
              <a:rPr lang="en-GB" dirty="0"/>
              <a:t>Liquid argon cold vessels have been exchanged for upgraded model at CERN by EN/MME </a:t>
            </a:r>
            <a:r>
              <a:rPr lang="en-GB" sz="1050" dirty="0"/>
              <a:t>(20mx4mx4m)</a:t>
            </a:r>
          </a:p>
          <a:p>
            <a:pPr marL="285750" indent="-285750" algn="l">
              <a:buFont typeface="Arial" panose="020B0604020202020204" pitchFamily="34" charset="0"/>
              <a:buChar char="•"/>
            </a:pPr>
            <a:r>
              <a:rPr lang="en-GB" dirty="0"/>
              <a:t>Detector system transported to Fermilab and installed in NP cryostat enclosure;</a:t>
            </a:r>
          </a:p>
          <a:p>
            <a:pPr marL="285750" indent="-285750" algn="l">
              <a:buFont typeface="Arial" panose="020B0604020202020204" pitchFamily="34" charset="0"/>
              <a:buChar char="•"/>
            </a:pPr>
            <a:r>
              <a:rPr lang="en-GB" dirty="0"/>
              <a:t>New cryogenic system completely designed, specified, produced, transported, installed and commissioned by CRG</a:t>
            </a:r>
          </a:p>
          <a:p>
            <a:pPr marL="285750" indent="-285750" algn="l">
              <a:buFont typeface="Arial" panose="020B0604020202020204" pitchFamily="34" charset="0"/>
              <a:buChar char="•"/>
            </a:pPr>
            <a:r>
              <a:rPr lang="en-GB" dirty="0"/>
              <a:t>Cryogenic control system specified by C`RG, implemented by Fermilab</a:t>
            </a:r>
          </a:p>
          <a:p>
            <a:pPr marL="285750" indent="-285750" algn="l">
              <a:buFont typeface="Arial" panose="020B0604020202020204" pitchFamily="34" charset="0"/>
              <a:buChar char="•"/>
            </a:pPr>
            <a:endParaRPr lang="en-GB" dirty="0"/>
          </a:p>
          <a:p>
            <a:pPr marL="285750" indent="-285750" algn="l">
              <a:buFont typeface="Arial" panose="020B0604020202020204" pitchFamily="34" charset="0"/>
              <a:buChar char="•"/>
            </a:pPr>
            <a:r>
              <a:rPr lang="en-GB" dirty="0"/>
              <a:t>System in continuous operation for 4 years, temperature gradient &lt; 0.1 K, pressure stability &lt; 2 mbar, free electron lifetime 8 ms (about 40 ppt) </a:t>
            </a:r>
          </a:p>
        </p:txBody>
      </p:sp>
    </p:spTree>
    <p:extLst>
      <p:ext uri="{BB962C8B-B14F-4D97-AF65-F5344CB8AC3E}">
        <p14:creationId xmlns:p14="http://schemas.microsoft.com/office/powerpoint/2010/main" val="2495247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13</a:t>
            </a:fld>
            <a:endParaRPr lang="en-US" dirty="0"/>
          </a:p>
        </p:txBody>
      </p:sp>
      <p:pic>
        <p:nvPicPr>
          <p:cNvPr id="9" name="Picture 8">
            <a:extLst>
              <a:ext uri="{FF2B5EF4-FFF2-40B4-BE49-F238E27FC236}">
                <a16:creationId xmlns:a16="http://schemas.microsoft.com/office/drawing/2014/main" id="{0C8F0FBF-F897-E25A-5F4C-F2321B553D46}"/>
              </a:ext>
            </a:extLst>
          </p:cNvPr>
          <p:cNvPicPr>
            <a:picLocks noChangeAspect="1"/>
          </p:cNvPicPr>
          <p:nvPr/>
        </p:nvPicPr>
        <p:blipFill>
          <a:blip r:embed="rId2"/>
          <a:stretch>
            <a:fillRect/>
          </a:stretch>
        </p:blipFill>
        <p:spPr>
          <a:xfrm>
            <a:off x="7239001" y="727581"/>
            <a:ext cx="4058752" cy="5453844"/>
          </a:xfrm>
          <a:prstGeom prst="rect">
            <a:avLst/>
          </a:prstGeom>
        </p:spPr>
      </p:pic>
      <p:sp>
        <p:nvSpPr>
          <p:cNvPr id="8" name="TextBox 7">
            <a:extLst>
              <a:ext uri="{FF2B5EF4-FFF2-40B4-BE49-F238E27FC236}">
                <a16:creationId xmlns:a16="http://schemas.microsoft.com/office/drawing/2014/main" id="{920FB94B-EB31-47D1-B542-103765E86804}"/>
              </a:ext>
            </a:extLst>
          </p:cNvPr>
          <p:cNvSpPr txBox="1"/>
          <p:nvPr/>
        </p:nvSpPr>
        <p:spPr>
          <a:xfrm>
            <a:off x="393083" y="801431"/>
            <a:ext cx="5618250" cy="276999"/>
          </a:xfrm>
          <a:prstGeom prst="rect">
            <a:avLst/>
          </a:prstGeom>
          <a:noFill/>
        </p:spPr>
        <p:txBody>
          <a:bodyPr wrap="square" lIns="0" tIns="0" rIns="0" bIns="0" rtlCol="0">
            <a:spAutoFit/>
          </a:bodyPr>
          <a:lstStyle/>
          <a:p>
            <a:pPr algn="l"/>
            <a:r>
              <a:rPr lang="en-GB" dirty="0"/>
              <a:t>NP03 / SBND at Fermilab</a:t>
            </a:r>
            <a:endParaRPr lang="en-CH" dirty="0"/>
          </a:p>
        </p:txBody>
      </p:sp>
      <p:sp>
        <p:nvSpPr>
          <p:cNvPr id="10" name="TextBox 9">
            <a:extLst>
              <a:ext uri="{FF2B5EF4-FFF2-40B4-BE49-F238E27FC236}">
                <a16:creationId xmlns:a16="http://schemas.microsoft.com/office/drawing/2014/main" id="{71D65B07-D94B-63C1-03F0-9BF7224183CB}"/>
              </a:ext>
            </a:extLst>
          </p:cNvPr>
          <p:cNvSpPr txBox="1"/>
          <p:nvPr/>
        </p:nvSpPr>
        <p:spPr>
          <a:xfrm>
            <a:off x="393083" y="1858390"/>
            <a:ext cx="6447984" cy="1661993"/>
          </a:xfrm>
          <a:prstGeom prst="rect">
            <a:avLst/>
          </a:prstGeom>
          <a:noFill/>
        </p:spPr>
        <p:txBody>
          <a:bodyPr wrap="square" lIns="0" tIns="0" rIns="0" bIns="0" rtlCol="0">
            <a:spAutoFit/>
          </a:bodyPr>
          <a:lstStyle/>
          <a:p>
            <a:pPr algn="l"/>
            <a:r>
              <a:rPr lang="en-GB" dirty="0"/>
              <a:t>Complete cryostat and cryogenic system delivered by NP to Fermilab just before COVID……..</a:t>
            </a:r>
          </a:p>
          <a:p>
            <a:pPr algn="l"/>
            <a:r>
              <a:rPr lang="en-GB" dirty="0"/>
              <a:t>Detector has been introduced end 2023, cooldown started 2024, now stable for about 4 months: System well within the specifications, but…..some problems with the detector read-out.</a:t>
            </a:r>
            <a:endParaRPr lang="en-CH" dirty="0"/>
          </a:p>
        </p:txBody>
      </p:sp>
      <p:sp>
        <p:nvSpPr>
          <p:cNvPr id="2" name="Title 1">
            <a:extLst>
              <a:ext uri="{FF2B5EF4-FFF2-40B4-BE49-F238E27FC236}">
                <a16:creationId xmlns:a16="http://schemas.microsoft.com/office/drawing/2014/main" id="{4C562C03-477C-8D8D-2CD1-B057F171BDA8}"/>
              </a:ext>
            </a:extLst>
          </p:cNvPr>
          <p:cNvSpPr txBox="1">
            <a:spLocks/>
          </p:cNvSpPr>
          <p:nvPr/>
        </p:nvSpPr>
        <p:spPr>
          <a:xfrm>
            <a:off x="490263" y="216230"/>
            <a:ext cx="11380812" cy="52565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t>Facilities designed and constructed by NP</a:t>
            </a:r>
          </a:p>
        </p:txBody>
      </p:sp>
    </p:spTree>
    <p:extLst>
      <p:ext uri="{BB962C8B-B14F-4D97-AF65-F5344CB8AC3E}">
        <p14:creationId xmlns:p14="http://schemas.microsoft.com/office/powerpoint/2010/main" val="250331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25691" y="2377472"/>
            <a:ext cx="11376024" cy="501650"/>
          </a:xfrm>
        </p:spPr>
        <p:txBody>
          <a:bodyPr/>
          <a:lstStyle/>
          <a:p>
            <a:pPr algn="ctr">
              <a:defRPr/>
            </a:pPr>
            <a:r>
              <a:rPr lang="en-GB" sz="3600" dirty="0">
                <a:solidFill>
                  <a:srgbClr val="033197"/>
                </a:solidFill>
              </a:rPr>
              <a:t>NP02 and NP04 at CERN</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183086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8C1966D-2101-6648-995C-67D85F2137AE}"/>
              </a:ext>
            </a:extLst>
          </p:cNvPr>
          <p:cNvGrpSpPr/>
          <p:nvPr/>
        </p:nvGrpSpPr>
        <p:grpSpPr>
          <a:xfrm>
            <a:off x="2443277" y="896024"/>
            <a:ext cx="5637376" cy="2893559"/>
            <a:chOff x="4674476" y="573024"/>
            <a:chExt cx="4392546" cy="1938685"/>
          </a:xfrm>
        </p:grpSpPr>
        <p:pic>
          <p:nvPicPr>
            <p:cNvPr id="20" name="Picture 19">
              <a:extLst>
                <a:ext uri="{FF2B5EF4-FFF2-40B4-BE49-F238E27FC236}">
                  <a16:creationId xmlns:a16="http://schemas.microsoft.com/office/drawing/2014/main" id="{C4759458-7A61-9744-BE6E-1D27B0EDCEC9}"/>
                </a:ext>
              </a:extLst>
            </p:cNvPr>
            <p:cNvPicPr>
              <a:picLocks noChangeAspect="1"/>
            </p:cNvPicPr>
            <p:nvPr/>
          </p:nvPicPr>
          <p:blipFill>
            <a:blip r:embed="rId2"/>
            <a:stretch>
              <a:fillRect/>
            </a:stretch>
          </p:blipFill>
          <p:spPr>
            <a:xfrm>
              <a:off x="4674476" y="573024"/>
              <a:ext cx="4392546" cy="1938685"/>
            </a:xfrm>
            <a:prstGeom prst="rect">
              <a:avLst/>
            </a:prstGeom>
            <a:effectLst>
              <a:outerShdw blurRad="50800" dist="38100" dir="2700000" algn="tl" rotWithShape="0">
                <a:prstClr val="black">
                  <a:alpha val="40000"/>
                </a:prstClr>
              </a:outerShdw>
            </a:effectLst>
          </p:spPr>
        </p:pic>
        <p:sp>
          <p:nvSpPr>
            <p:cNvPr id="21" name="TextBox 20">
              <a:extLst>
                <a:ext uri="{FF2B5EF4-FFF2-40B4-BE49-F238E27FC236}">
                  <a16:creationId xmlns:a16="http://schemas.microsoft.com/office/drawing/2014/main" id="{4197B4DD-F635-7A48-89FC-5F49DD4DBCEF}"/>
                </a:ext>
              </a:extLst>
            </p:cNvPr>
            <p:cNvSpPr txBox="1"/>
            <p:nvPr/>
          </p:nvSpPr>
          <p:spPr>
            <a:xfrm>
              <a:off x="4674476" y="2317533"/>
              <a:ext cx="2932386" cy="192409"/>
            </a:xfrm>
            <a:prstGeom prst="rect">
              <a:avLst/>
            </a:prstGeom>
            <a:noFill/>
          </p:spPr>
          <p:txBody>
            <a:bodyPr wrap="square" rtlCol="0">
              <a:spAutoFit/>
            </a:bodyPr>
            <a:lstStyle/>
            <a:p>
              <a:r>
                <a:rPr lang="fr-CH" sz="1067" dirty="0">
                  <a:solidFill>
                    <a:schemeClr val="bg1"/>
                  </a:solidFill>
                </a:rPr>
                <a:t>@ </a:t>
              </a:r>
              <a:r>
                <a:rPr lang="fr-CH" sz="1067" dirty="0" err="1">
                  <a:solidFill>
                    <a:schemeClr val="bg1"/>
                  </a:solidFill>
                </a:rPr>
                <a:t>cern</a:t>
              </a:r>
              <a:r>
                <a:rPr lang="fr-CH" sz="1067" dirty="0">
                  <a:solidFill>
                    <a:schemeClr val="bg1"/>
                  </a:solidFill>
                </a:rPr>
                <a:t>; CERN-SPSC-2020-011 ; SPSC-SR-270</a:t>
              </a:r>
              <a:endParaRPr lang="en-GB" sz="1067" dirty="0">
                <a:solidFill>
                  <a:schemeClr val="bg1"/>
                </a:solidFill>
              </a:endParaRPr>
            </a:p>
          </p:txBody>
        </p:sp>
        <p:grpSp>
          <p:nvGrpSpPr>
            <p:cNvPr id="22" name="Group 21">
              <a:extLst>
                <a:ext uri="{FF2B5EF4-FFF2-40B4-BE49-F238E27FC236}">
                  <a16:creationId xmlns:a16="http://schemas.microsoft.com/office/drawing/2014/main" id="{66B388C1-3994-5F4C-B1DB-94E8F1546DDC}"/>
                </a:ext>
              </a:extLst>
            </p:cNvPr>
            <p:cNvGrpSpPr/>
            <p:nvPr/>
          </p:nvGrpSpPr>
          <p:grpSpPr>
            <a:xfrm>
              <a:off x="7323083" y="580907"/>
              <a:ext cx="1718443" cy="317727"/>
              <a:chOff x="7323083" y="580907"/>
              <a:chExt cx="1718443" cy="317727"/>
            </a:xfrm>
          </p:grpSpPr>
          <p:sp>
            <p:nvSpPr>
              <p:cNvPr id="26" name="TextBox 25">
                <a:extLst>
                  <a:ext uri="{FF2B5EF4-FFF2-40B4-BE49-F238E27FC236}">
                    <a16:creationId xmlns:a16="http://schemas.microsoft.com/office/drawing/2014/main" id="{DC9F71FD-84E0-AC40-B3B5-3820F78DF519}"/>
                  </a:ext>
                </a:extLst>
              </p:cNvPr>
              <p:cNvSpPr txBox="1"/>
              <p:nvPr/>
            </p:nvSpPr>
            <p:spPr>
              <a:xfrm>
                <a:off x="7669934" y="580907"/>
                <a:ext cx="1371592" cy="185589"/>
              </a:xfrm>
              <a:prstGeom prst="rect">
                <a:avLst/>
              </a:prstGeom>
              <a:solidFill>
                <a:schemeClr val="accent6">
                  <a:alpha val="50000"/>
                </a:schemeClr>
              </a:solidFill>
            </p:spPr>
            <p:txBody>
              <a:bodyPr wrap="square" rtlCol="0">
                <a:spAutoFit/>
              </a:bodyPr>
              <a:lstStyle/>
              <a:p>
                <a:r>
                  <a:rPr lang="fr-CH" sz="1200" b="1" dirty="0">
                    <a:solidFill>
                      <a:schemeClr val="bg1"/>
                    </a:solidFill>
                  </a:rPr>
                  <a:t>NP-02: Vertical</a:t>
                </a:r>
                <a:endParaRPr lang="en-GB" sz="1200" b="1" dirty="0">
                  <a:solidFill>
                    <a:schemeClr val="bg1"/>
                  </a:solidFill>
                </a:endParaRPr>
              </a:p>
            </p:txBody>
          </p:sp>
          <p:cxnSp>
            <p:nvCxnSpPr>
              <p:cNvPr id="27" name="Straight Arrow Connector 26">
                <a:extLst>
                  <a:ext uri="{FF2B5EF4-FFF2-40B4-BE49-F238E27FC236}">
                    <a16:creationId xmlns:a16="http://schemas.microsoft.com/office/drawing/2014/main" id="{82EB830C-E590-224A-9503-55DBDE06A37D}"/>
                  </a:ext>
                </a:extLst>
              </p:cNvPr>
              <p:cNvCxnSpPr/>
              <p:nvPr/>
            </p:nvCxnSpPr>
            <p:spPr>
              <a:xfrm flipH="1">
                <a:off x="7323083" y="705332"/>
                <a:ext cx="382119" cy="19330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FE60079D-BC1A-4541-AB74-FA09F7933FCE}"/>
                </a:ext>
              </a:extLst>
            </p:cNvPr>
            <p:cNvGrpSpPr/>
            <p:nvPr/>
          </p:nvGrpSpPr>
          <p:grpSpPr>
            <a:xfrm>
              <a:off x="7433440" y="823921"/>
              <a:ext cx="1625699" cy="846483"/>
              <a:chOff x="7433440" y="409401"/>
              <a:chExt cx="1625699" cy="846483"/>
            </a:xfrm>
          </p:grpSpPr>
          <p:sp>
            <p:nvSpPr>
              <p:cNvPr id="24" name="TextBox 23">
                <a:extLst>
                  <a:ext uri="{FF2B5EF4-FFF2-40B4-BE49-F238E27FC236}">
                    <a16:creationId xmlns:a16="http://schemas.microsoft.com/office/drawing/2014/main" id="{A635947F-DD29-FB4D-9451-12FADB5AD16C}"/>
                  </a:ext>
                </a:extLst>
              </p:cNvPr>
              <p:cNvSpPr txBox="1"/>
              <p:nvPr/>
            </p:nvSpPr>
            <p:spPr>
              <a:xfrm>
                <a:off x="7535917" y="409401"/>
                <a:ext cx="1523222" cy="185589"/>
              </a:xfrm>
              <a:prstGeom prst="rect">
                <a:avLst/>
              </a:prstGeom>
              <a:solidFill>
                <a:schemeClr val="accent6">
                  <a:alpha val="50000"/>
                </a:schemeClr>
              </a:solidFill>
            </p:spPr>
            <p:txBody>
              <a:bodyPr wrap="square" rtlCol="0">
                <a:spAutoFit/>
              </a:bodyPr>
              <a:lstStyle/>
              <a:p>
                <a:r>
                  <a:rPr lang="fr-CH" sz="1200" b="1" dirty="0">
                    <a:solidFill>
                      <a:schemeClr val="bg1"/>
                    </a:solidFill>
                  </a:rPr>
                  <a:t>NP-04: Horizontal</a:t>
                </a:r>
                <a:endParaRPr lang="en-GB" sz="1200" b="1" dirty="0">
                  <a:solidFill>
                    <a:schemeClr val="bg1"/>
                  </a:solidFill>
                </a:endParaRPr>
              </a:p>
            </p:txBody>
          </p:sp>
          <p:cxnSp>
            <p:nvCxnSpPr>
              <p:cNvPr id="25" name="Straight Arrow Connector 24">
                <a:extLst>
                  <a:ext uri="{FF2B5EF4-FFF2-40B4-BE49-F238E27FC236}">
                    <a16:creationId xmlns:a16="http://schemas.microsoft.com/office/drawing/2014/main" id="{83518519-D3F8-FA45-9EA2-6D9104AE45C8}"/>
                  </a:ext>
                </a:extLst>
              </p:cNvPr>
              <p:cNvCxnSpPr/>
              <p:nvPr/>
            </p:nvCxnSpPr>
            <p:spPr>
              <a:xfrm flipH="1">
                <a:off x="7433440" y="647739"/>
                <a:ext cx="173422" cy="608145"/>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9" name="Rectangle 28">
            <a:extLst>
              <a:ext uri="{FF2B5EF4-FFF2-40B4-BE49-F238E27FC236}">
                <a16:creationId xmlns:a16="http://schemas.microsoft.com/office/drawing/2014/main" id="{9056C476-CD11-0C42-8853-ACDED6EF4C1F}"/>
              </a:ext>
            </a:extLst>
          </p:cNvPr>
          <p:cNvSpPr/>
          <p:nvPr/>
        </p:nvSpPr>
        <p:spPr>
          <a:xfrm>
            <a:off x="107547" y="4055444"/>
            <a:ext cx="10216559" cy="369332"/>
          </a:xfrm>
          <a:prstGeom prst="rect">
            <a:avLst/>
          </a:prstGeom>
        </p:spPr>
        <p:txBody>
          <a:bodyPr wrap="square">
            <a:spAutoFit/>
          </a:bodyPr>
          <a:lstStyle/>
          <a:p>
            <a:r>
              <a:rPr lang="en-GB" b="1" dirty="0">
                <a:solidFill>
                  <a:srgbClr val="03329B"/>
                </a:solidFill>
              </a:rPr>
              <a:t>NP02 and NP04  proto-DUNE installations at CERN: </a:t>
            </a:r>
            <a:endParaRPr lang="en-GB" dirty="0">
              <a:solidFill>
                <a:srgbClr val="03329B"/>
              </a:solidFill>
            </a:endParaRPr>
          </a:p>
        </p:txBody>
      </p:sp>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15</a:t>
            </a:fld>
            <a:endParaRPr lang="en-US" dirty="0"/>
          </a:p>
        </p:txBody>
      </p:sp>
      <p:sp>
        <p:nvSpPr>
          <p:cNvPr id="8" name="TextBox 7">
            <a:extLst>
              <a:ext uri="{FF2B5EF4-FFF2-40B4-BE49-F238E27FC236}">
                <a16:creationId xmlns:a16="http://schemas.microsoft.com/office/drawing/2014/main" id="{5A8A00FE-D156-CB1F-EBFC-D8003215315E}"/>
              </a:ext>
            </a:extLst>
          </p:cNvPr>
          <p:cNvSpPr txBox="1"/>
          <p:nvPr/>
        </p:nvSpPr>
        <p:spPr>
          <a:xfrm>
            <a:off x="505487" y="4445150"/>
            <a:ext cx="11179834"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Test of Membrane Cryostat Principle</a:t>
            </a:r>
          </a:p>
          <a:p>
            <a:pPr marL="285750" indent="-285750">
              <a:buFont typeface="Arial" panose="020B0604020202020204" pitchFamily="34" charset="0"/>
              <a:buChar char="•"/>
            </a:pPr>
            <a:r>
              <a:rPr lang="en-GB" dirty="0"/>
              <a:t>Test of Cryogenic Principle</a:t>
            </a:r>
          </a:p>
          <a:p>
            <a:pPr marL="285750" indent="-285750" algn="l">
              <a:buFont typeface="Arial" panose="020B0604020202020204" pitchFamily="34" charset="0"/>
              <a:buChar char="•"/>
            </a:pPr>
            <a:r>
              <a:rPr lang="en-GB" dirty="0"/>
              <a:t>Test of Liquid Argon Purification Principle</a:t>
            </a:r>
          </a:p>
          <a:p>
            <a:pPr marL="285750" indent="-285750" algn="l">
              <a:buFont typeface="Arial" panose="020B0604020202020204" pitchFamily="34" charset="0"/>
              <a:buChar char="•"/>
            </a:pPr>
            <a:r>
              <a:rPr lang="en-GB" dirty="0"/>
              <a:t>Test of Detector Principles (installation of detector, cabling, cool-down, operational results (cosmic and with beam);</a:t>
            </a:r>
            <a:endParaRPr lang="en-CH" dirty="0"/>
          </a:p>
        </p:txBody>
      </p:sp>
      <p:sp>
        <p:nvSpPr>
          <p:cNvPr id="6" name="Title 1">
            <a:extLst>
              <a:ext uri="{FF2B5EF4-FFF2-40B4-BE49-F238E27FC236}">
                <a16:creationId xmlns:a16="http://schemas.microsoft.com/office/drawing/2014/main" id="{E5CA7234-ACFF-CA84-00BB-9C24C28FB069}"/>
              </a:ext>
            </a:extLst>
          </p:cNvPr>
          <p:cNvSpPr>
            <a:spLocks noGrp="1"/>
          </p:cNvSpPr>
          <p:nvPr>
            <p:ph type="title"/>
          </p:nvPr>
        </p:nvSpPr>
        <p:spPr>
          <a:xfrm>
            <a:off x="393083" y="174519"/>
            <a:ext cx="11380812" cy="525650"/>
          </a:xfrm>
        </p:spPr>
        <p:txBody>
          <a:bodyPr/>
          <a:lstStyle/>
          <a:p>
            <a:r>
              <a:rPr lang="en-US" sz="3200" dirty="0"/>
              <a:t>Facilities designed and constructed by NP</a:t>
            </a:r>
          </a:p>
        </p:txBody>
      </p:sp>
    </p:spTree>
    <p:extLst>
      <p:ext uri="{BB962C8B-B14F-4D97-AF65-F5344CB8AC3E}">
        <p14:creationId xmlns:p14="http://schemas.microsoft.com/office/powerpoint/2010/main" val="445198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16</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NP02 and NP04  proto-DUNE </a:t>
            </a:r>
            <a:r>
              <a:rPr lang="en-GB" sz="1800" dirty="0"/>
              <a:t>membrane Cryostat principle</a:t>
            </a:r>
            <a:br>
              <a:rPr lang="en-GB" sz="1000" dirty="0"/>
            </a:br>
            <a:br>
              <a:rPr lang="en-GB" sz="1600" dirty="0"/>
            </a:br>
            <a:endParaRPr lang="en-US" sz="3200" dirty="0"/>
          </a:p>
        </p:txBody>
      </p:sp>
      <p:pic>
        <p:nvPicPr>
          <p:cNvPr id="2" name="Picture 1">
            <a:extLst>
              <a:ext uri="{FF2B5EF4-FFF2-40B4-BE49-F238E27FC236}">
                <a16:creationId xmlns:a16="http://schemas.microsoft.com/office/drawing/2014/main" id="{80453AD0-D17C-3BB7-7F64-AB2C9A205760}"/>
              </a:ext>
            </a:extLst>
          </p:cNvPr>
          <p:cNvPicPr>
            <a:picLocks noChangeAspect="1"/>
          </p:cNvPicPr>
          <p:nvPr/>
        </p:nvPicPr>
        <p:blipFill>
          <a:blip r:embed="rId2"/>
          <a:stretch>
            <a:fillRect/>
          </a:stretch>
        </p:blipFill>
        <p:spPr>
          <a:xfrm>
            <a:off x="549474" y="4065302"/>
            <a:ext cx="2153762" cy="1909556"/>
          </a:xfrm>
          <a:prstGeom prst="rect">
            <a:avLst/>
          </a:prstGeom>
        </p:spPr>
      </p:pic>
      <p:pic>
        <p:nvPicPr>
          <p:cNvPr id="6" name="Picture 5" descr="A diagram of a structure&#10;&#10;Description automatically generated">
            <a:extLst>
              <a:ext uri="{FF2B5EF4-FFF2-40B4-BE49-F238E27FC236}">
                <a16:creationId xmlns:a16="http://schemas.microsoft.com/office/drawing/2014/main" id="{4A6714BF-8873-72C8-0C5A-CC418E7C3DF6}"/>
              </a:ext>
            </a:extLst>
          </p:cNvPr>
          <p:cNvPicPr>
            <a:picLocks noChangeAspect="1"/>
          </p:cNvPicPr>
          <p:nvPr/>
        </p:nvPicPr>
        <p:blipFill>
          <a:blip r:embed="rId3"/>
          <a:stretch>
            <a:fillRect/>
          </a:stretch>
        </p:blipFill>
        <p:spPr>
          <a:xfrm>
            <a:off x="387480" y="1272095"/>
            <a:ext cx="2841211" cy="1793939"/>
          </a:xfrm>
          <a:prstGeom prst="rect">
            <a:avLst/>
          </a:prstGeom>
        </p:spPr>
      </p:pic>
      <p:pic>
        <p:nvPicPr>
          <p:cNvPr id="18" name="Picture 17">
            <a:extLst>
              <a:ext uri="{FF2B5EF4-FFF2-40B4-BE49-F238E27FC236}">
                <a16:creationId xmlns:a16="http://schemas.microsoft.com/office/drawing/2014/main" id="{C7CD4A40-44DB-77A8-865C-669D189F688E}"/>
              </a:ext>
            </a:extLst>
          </p:cNvPr>
          <p:cNvPicPr>
            <a:picLocks noChangeAspect="1"/>
          </p:cNvPicPr>
          <p:nvPr/>
        </p:nvPicPr>
        <p:blipFill>
          <a:blip r:embed="rId4"/>
          <a:stretch>
            <a:fillRect/>
          </a:stretch>
        </p:blipFill>
        <p:spPr>
          <a:xfrm>
            <a:off x="8455806" y="794907"/>
            <a:ext cx="2953732" cy="1948389"/>
          </a:xfrm>
          <a:prstGeom prst="rect">
            <a:avLst/>
          </a:prstGeom>
        </p:spPr>
      </p:pic>
      <p:pic>
        <p:nvPicPr>
          <p:cNvPr id="19" name="Picture 18">
            <a:extLst>
              <a:ext uri="{FF2B5EF4-FFF2-40B4-BE49-F238E27FC236}">
                <a16:creationId xmlns:a16="http://schemas.microsoft.com/office/drawing/2014/main" id="{A9F6E441-50A2-68BA-D7AA-E2E224ED9753}"/>
              </a:ext>
            </a:extLst>
          </p:cNvPr>
          <p:cNvPicPr>
            <a:picLocks noChangeAspect="1"/>
          </p:cNvPicPr>
          <p:nvPr/>
        </p:nvPicPr>
        <p:blipFill>
          <a:blip r:embed="rId5"/>
          <a:stretch>
            <a:fillRect/>
          </a:stretch>
        </p:blipFill>
        <p:spPr>
          <a:xfrm>
            <a:off x="8814587" y="3078150"/>
            <a:ext cx="2827939" cy="1802893"/>
          </a:xfrm>
          <a:prstGeom prst="rect">
            <a:avLst/>
          </a:prstGeom>
        </p:spPr>
      </p:pic>
      <p:pic>
        <p:nvPicPr>
          <p:cNvPr id="28" name="Picture 27">
            <a:extLst>
              <a:ext uri="{FF2B5EF4-FFF2-40B4-BE49-F238E27FC236}">
                <a16:creationId xmlns:a16="http://schemas.microsoft.com/office/drawing/2014/main" id="{16BBE8A0-CC44-1B68-9582-47919A83F3D7}"/>
              </a:ext>
            </a:extLst>
          </p:cNvPr>
          <p:cNvPicPr>
            <a:picLocks noChangeAspect="1"/>
          </p:cNvPicPr>
          <p:nvPr/>
        </p:nvPicPr>
        <p:blipFill>
          <a:blip r:embed="rId6"/>
          <a:stretch>
            <a:fillRect/>
          </a:stretch>
        </p:blipFill>
        <p:spPr>
          <a:xfrm>
            <a:off x="3716655" y="655664"/>
            <a:ext cx="2841211" cy="1895088"/>
          </a:xfrm>
          <a:prstGeom prst="rect">
            <a:avLst/>
          </a:prstGeom>
        </p:spPr>
      </p:pic>
      <p:pic>
        <p:nvPicPr>
          <p:cNvPr id="31" name="Picture 30">
            <a:extLst>
              <a:ext uri="{FF2B5EF4-FFF2-40B4-BE49-F238E27FC236}">
                <a16:creationId xmlns:a16="http://schemas.microsoft.com/office/drawing/2014/main" id="{22C40EC0-26AC-6182-76C2-70843AFC3608}"/>
              </a:ext>
            </a:extLst>
          </p:cNvPr>
          <p:cNvPicPr>
            <a:picLocks noChangeAspect="1"/>
          </p:cNvPicPr>
          <p:nvPr/>
        </p:nvPicPr>
        <p:blipFill>
          <a:blip r:embed="rId7"/>
          <a:stretch>
            <a:fillRect/>
          </a:stretch>
        </p:blipFill>
        <p:spPr>
          <a:xfrm>
            <a:off x="5521412" y="3066034"/>
            <a:ext cx="2700705" cy="1519147"/>
          </a:xfrm>
          <a:prstGeom prst="rect">
            <a:avLst/>
          </a:prstGeom>
        </p:spPr>
      </p:pic>
      <p:pic>
        <p:nvPicPr>
          <p:cNvPr id="33" name="Picture 32">
            <a:extLst>
              <a:ext uri="{FF2B5EF4-FFF2-40B4-BE49-F238E27FC236}">
                <a16:creationId xmlns:a16="http://schemas.microsoft.com/office/drawing/2014/main" id="{28CCE3E0-B9FF-10B1-8968-D5BBA1C1BDF8}"/>
              </a:ext>
            </a:extLst>
          </p:cNvPr>
          <p:cNvPicPr>
            <a:picLocks noChangeAspect="1"/>
          </p:cNvPicPr>
          <p:nvPr/>
        </p:nvPicPr>
        <p:blipFill>
          <a:blip r:embed="rId8"/>
          <a:stretch>
            <a:fillRect/>
          </a:stretch>
        </p:blipFill>
        <p:spPr>
          <a:xfrm>
            <a:off x="3295706" y="2952000"/>
            <a:ext cx="2203672" cy="2940581"/>
          </a:xfrm>
          <a:prstGeom prst="rect">
            <a:avLst/>
          </a:prstGeom>
        </p:spPr>
      </p:pic>
      <p:sp>
        <p:nvSpPr>
          <p:cNvPr id="5" name="TextBox 4">
            <a:extLst>
              <a:ext uri="{FF2B5EF4-FFF2-40B4-BE49-F238E27FC236}">
                <a16:creationId xmlns:a16="http://schemas.microsoft.com/office/drawing/2014/main" id="{B453D8D8-F3E3-3907-131A-83FC5CA431B0}"/>
              </a:ext>
            </a:extLst>
          </p:cNvPr>
          <p:cNvSpPr txBox="1"/>
          <p:nvPr/>
        </p:nvSpPr>
        <p:spPr>
          <a:xfrm>
            <a:off x="6159861" y="5346457"/>
            <a:ext cx="5482665" cy="830997"/>
          </a:xfrm>
          <a:prstGeom prst="rect">
            <a:avLst/>
          </a:prstGeom>
          <a:noFill/>
        </p:spPr>
        <p:txBody>
          <a:bodyPr wrap="square" lIns="0" tIns="0" rIns="0" bIns="0" rtlCol="0">
            <a:spAutoFit/>
          </a:bodyPr>
          <a:lstStyle/>
          <a:p>
            <a:pPr algn="l"/>
            <a:r>
              <a:rPr lang="en-GB" dirty="0"/>
              <a:t>In filled cryostat: no condensation on the outside</a:t>
            </a:r>
          </a:p>
          <a:p>
            <a:r>
              <a:rPr lang="en-GB" dirty="0"/>
              <a:t>Measured heat load through cryostat surface 8 W/m</a:t>
            </a:r>
            <a:r>
              <a:rPr lang="en-GB" baseline="30000" dirty="0"/>
              <a:t>2</a:t>
            </a:r>
          </a:p>
          <a:p>
            <a:pPr algn="l"/>
            <a:r>
              <a:rPr lang="en-GB" dirty="0"/>
              <a:t>No argon leak to insulation space</a:t>
            </a:r>
            <a:endParaRPr lang="en-CH" dirty="0"/>
          </a:p>
        </p:txBody>
      </p:sp>
    </p:spTree>
    <p:extLst>
      <p:ext uri="{BB962C8B-B14F-4D97-AF65-F5344CB8AC3E}">
        <p14:creationId xmlns:p14="http://schemas.microsoft.com/office/powerpoint/2010/main" val="186120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17</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NP02 and NP04  proto-DUNE </a:t>
            </a:r>
            <a:r>
              <a:rPr lang="en-GB" sz="1800" dirty="0"/>
              <a:t>Cryogenic principle</a:t>
            </a:r>
            <a:br>
              <a:rPr lang="en-GB" sz="1000" dirty="0"/>
            </a:br>
            <a:br>
              <a:rPr lang="en-GB" sz="1600" dirty="0"/>
            </a:br>
            <a:endParaRPr lang="en-US" sz="3200" dirty="0"/>
          </a:p>
        </p:txBody>
      </p:sp>
      <p:pic>
        <p:nvPicPr>
          <p:cNvPr id="8" name="Picture 7" descr="A diagram of a room with pipes and wires&#10;&#10;Description automatically generated">
            <a:extLst>
              <a:ext uri="{FF2B5EF4-FFF2-40B4-BE49-F238E27FC236}">
                <a16:creationId xmlns:a16="http://schemas.microsoft.com/office/drawing/2014/main" id="{DE257CB5-4A97-81D8-6FB2-C6EBBF4DD00E}"/>
              </a:ext>
            </a:extLst>
          </p:cNvPr>
          <p:cNvPicPr>
            <a:picLocks noChangeAspect="1"/>
          </p:cNvPicPr>
          <p:nvPr/>
        </p:nvPicPr>
        <p:blipFill>
          <a:blip r:embed="rId2"/>
          <a:stretch>
            <a:fillRect/>
          </a:stretch>
        </p:blipFill>
        <p:spPr>
          <a:xfrm>
            <a:off x="6120590" y="917929"/>
            <a:ext cx="4055122" cy="2281006"/>
          </a:xfrm>
          <a:prstGeom prst="rect">
            <a:avLst/>
          </a:prstGeom>
        </p:spPr>
      </p:pic>
      <p:pic>
        <p:nvPicPr>
          <p:cNvPr id="11" name="Picture 10" descr="A diagram of a machine&#10;&#10;Description automatically generated">
            <a:extLst>
              <a:ext uri="{FF2B5EF4-FFF2-40B4-BE49-F238E27FC236}">
                <a16:creationId xmlns:a16="http://schemas.microsoft.com/office/drawing/2014/main" id="{F321405A-9493-DA6A-C2D8-8DE8398712D4}"/>
              </a:ext>
            </a:extLst>
          </p:cNvPr>
          <p:cNvPicPr>
            <a:picLocks noChangeAspect="1"/>
          </p:cNvPicPr>
          <p:nvPr/>
        </p:nvPicPr>
        <p:blipFill>
          <a:blip r:embed="rId3"/>
          <a:stretch>
            <a:fillRect/>
          </a:stretch>
        </p:blipFill>
        <p:spPr>
          <a:xfrm>
            <a:off x="386597" y="869608"/>
            <a:ext cx="4124588" cy="2723256"/>
          </a:xfrm>
          <a:prstGeom prst="rect">
            <a:avLst/>
          </a:prstGeom>
        </p:spPr>
      </p:pic>
      <p:pic>
        <p:nvPicPr>
          <p:cNvPr id="2" name="Picture 1">
            <a:extLst>
              <a:ext uri="{FF2B5EF4-FFF2-40B4-BE49-F238E27FC236}">
                <a16:creationId xmlns:a16="http://schemas.microsoft.com/office/drawing/2014/main" id="{34B9AD28-529A-3724-6784-B1043A727797}"/>
              </a:ext>
            </a:extLst>
          </p:cNvPr>
          <p:cNvPicPr>
            <a:picLocks noChangeAspect="1"/>
          </p:cNvPicPr>
          <p:nvPr/>
        </p:nvPicPr>
        <p:blipFill>
          <a:blip r:embed="rId4"/>
          <a:stretch>
            <a:fillRect/>
          </a:stretch>
        </p:blipFill>
        <p:spPr>
          <a:xfrm>
            <a:off x="589839" y="3694336"/>
            <a:ext cx="3731075" cy="2560542"/>
          </a:xfrm>
          <a:prstGeom prst="rect">
            <a:avLst/>
          </a:prstGeom>
        </p:spPr>
      </p:pic>
      <p:sp>
        <p:nvSpPr>
          <p:cNvPr id="5" name="TextBox 4">
            <a:extLst>
              <a:ext uri="{FF2B5EF4-FFF2-40B4-BE49-F238E27FC236}">
                <a16:creationId xmlns:a16="http://schemas.microsoft.com/office/drawing/2014/main" id="{59DB55AE-F6A1-F619-390B-9FC9E6A59CA3}"/>
              </a:ext>
            </a:extLst>
          </p:cNvPr>
          <p:cNvSpPr txBox="1"/>
          <p:nvPr/>
        </p:nvSpPr>
        <p:spPr>
          <a:xfrm>
            <a:off x="3643430" y="949965"/>
            <a:ext cx="1967114" cy="830997"/>
          </a:xfrm>
          <a:prstGeom prst="rect">
            <a:avLst/>
          </a:prstGeom>
          <a:noFill/>
        </p:spPr>
        <p:txBody>
          <a:bodyPr wrap="square" lIns="0" tIns="0" rIns="0" bIns="0" rtlCol="0">
            <a:spAutoFit/>
          </a:bodyPr>
          <a:lstStyle/>
          <a:p>
            <a:pPr algn="l"/>
            <a:r>
              <a:rPr lang="en-GB" sz="1200" dirty="0"/>
              <a:t>Cooling principle:</a:t>
            </a:r>
          </a:p>
          <a:p>
            <a:pPr algn="l"/>
            <a:r>
              <a:rPr lang="en-GB" sz="1200" dirty="0"/>
              <a:t>Will be presented by Caroline</a:t>
            </a:r>
          </a:p>
          <a:p>
            <a:pPr algn="l"/>
            <a:endParaRPr lang="en-CH" dirty="0"/>
          </a:p>
        </p:txBody>
      </p:sp>
      <p:sp>
        <p:nvSpPr>
          <p:cNvPr id="6" name="TextBox 5">
            <a:extLst>
              <a:ext uri="{FF2B5EF4-FFF2-40B4-BE49-F238E27FC236}">
                <a16:creationId xmlns:a16="http://schemas.microsoft.com/office/drawing/2014/main" id="{2F400715-A0D5-EB1F-5578-396997287C92}"/>
              </a:ext>
            </a:extLst>
          </p:cNvPr>
          <p:cNvSpPr txBox="1"/>
          <p:nvPr/>
        </p:nvSpPr>
        <p:spPr>
          <a:xfrm>
            <a:off x="9665660" y="879070"/>
            <a:ext cx="2266881" cy="55399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200" dirty="0"/>
              <a:t>Before cooldown: no under-pressure possible: piston purge purification</a:t>
            </a:r>
            <a:endParaRPr lang="en-CH" sz="1200" dirty="0"/>
          </a:p>
        </p:txBody>
      </p:sp>
      <p:sp>
        <p:nvSpPr>
          <p:cNvPr id="9" name="TextBox 8">
            <a:extLst>
              <a:ext uri="{FF2B5EF4-FFF2-40B4-BE49-F238E27FC236}">
                <a16:creationId xmlns:a16="http://schemas.microsoft.com/office/drawing/2014/main" id="{DF3F4011-C99D-166A-F78D-5188809170AE}"/>
              </a:ext>
            </a:extLst>
          </p:cNvPr>
          <p:cNvSpPr txBox="1"/>
          <p:nvPr/>
        </p:nvSpPr>
        <p:spPr>
          <a:xfrm>
            <a:off x="9665660" y="2467052"/>
            <a:ext cx="2266880" cy="738664"/>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200" dirty="0"/>
              <a:t>In operation warmer liquid returned to bottom and cooling at the top of cryostat: breaking the stratification</a:t>
            </a:r>
            <a:endParaRPr lang="en-CH" sz="1200" dirty="0"/>
          </a:p>
        </p:txBody>
      </p:sp>
      <p:grpSp>
        <p:nvGrpSpPr>
          <p:cNvPr id="13" name="Screenshot 2024-03-19 at 12.38.21.png">
            <a:extLst>
              <a:ext uri="{FF2B5EF4-FFF2-40B4-BE49-F238E27FC236}">
                <a16:creationId xmlns:a16="http://schemas.microsoft.com/office/drawing/2014/main" id="{BF987057-DEEA-94A7-70B5-27FE5B8A18DE}"/>
              </a:ext>
            </a:extLst>
          </p:cNvPr>
          <p:cNvGrpSpPr/>
          <p:nvPr/>
        </p:nvGrpSpPr>
        <p:grpSpPr>
          <a:xfrm>
            <a:off x="4669973" y="3715070"/>
            <a:ext cx="2665161" cy="2281006"/>
            <a:chOff x="0" y="0"/>
            <a:chExt cx="7874000" cy="4637741"/>
          </a:xfrm>
        </p:grpSpPr>
        <p:pic>
          <p:nvPicPr>
            <p:cNvPr id="14" name="Screenshot 2024-03-19 at 12.38.21.png" descr="Screenshot 2024-03-19 at 12.38.21.png">
              <a:extLst>
                <a:ext uri="{FF2B5EF4-FFF2-40B4-BE49-F238E27FC236}">
                  <a16:creationId xmlns:a16="http://schemas.microsoft.com/office/drawing/2014/main" id="{03E999A3-7A99-BF8C-FB6F-26B6DCE01402}"/>
                </a:ext>
              </a:extLst>
            </p:cNvPr>
            <p:cNvPicPr>
              <a:picLocks noChangeAspect="1"/>
            </p:cNvPicPr>
            <p:nvPr/>
          </p:nvPicPr>
          <p:blipFill>
            <a:blip r:embed="rId5"/>
            <a:stretch>
              <a:fillRect/>
            </a:stretch>
          </p:blipFill>
          <p:spPr>
            <a:xfrm>
              <a:off x="127000" y="88900"/>
              <a:ext cx="7620000" cy="4307542"/>
            </a:xfrm>
            <a:prstGeom prst="rect">
              <a:avLst/>
            </a:prstGeom>
            <a:ln>
              <a:noFill/>
            </a:ln>
            <a:effectLst/>
          </p:spPr>
        </p:pic>
        <p:pic>
          <p:nvPicPr>
            <p:cNvPr id="15" name="Screenshot 2024-03-19 at 12.38.21.png" descr="Screenshot 2024-03-19 at 12.38.21.png">
              <a:extLst>
                <a:ext uri="{FF2B5EF4-FFF2-40B4-BE49-F238E27FC236}">
                  <a16:creationId xmlns:a16="http://schemas.microsoft.com/office/drawing/2014/main" id="{E9589801-0A6B-F933-5224-FF93440381AD}"/>
                </a:ext>
              </a:extLst>
            </p:cNvPr>
            <p:cNvPicPr>
              <a:picLocks/>
            </p:cNvPicPr>
            <p:nvPr/>
          </p:nvPicPr>
          <p:blipFill>
            <a:blip r:embed="rId6"/>
            <a:stretch>
              <a:fillRect/>
            </a:stretch>
          </p:blipFill>
          <p:spPr>
            <a:xfrm>
              <a:off x="0" y="0"/>
              <a:ext cx="7874000" cy="4637742"/>
            </a:xfrm>
            <a:prstGeom prst="rect">
              <a:avLst/>
            </a:prstGeom>
            <a:effectLst/>
          </p:spPr>
        </p:pic>
      </p:grpSp>
      <p:pic>
        <p:nvPicPr>
          <p:cNvPr id="16" name="Picture 15">
            <a:extLst>
              <a:ext uri="{FF2B5EF4-FFF2-40B4-BE49-F238E27FC236}">
                <a16:creationId xmlns:a16="http://schemas.microsoft.com/office/drawing/2014/main" id="{C4FC4CD9-4729-FB1D-1CD2-EA6C953F5604}"/>
              </a:ext>
            </a:extLst>
          </p:cNvPr>
          <p:cNvPicPr>
            <a:picLocks noChangeAspect="1"/>
          </p:cNvPicPr>
          <p:nvPr/>
        </p:nvPicPr>
        <p:blipFill>
          <a:blip r:embed="rId7"/>
          <a:stretch>
            <a:fillRect/>
          </a:stretch>
        </p:blipFill>
        <p:spPr>
          <a:xfrm>
            <a:off x="7774095" y="3715070"/>
            <a:ext cx="3429226" cy="2277573"/>
          </a:xfrm>
          <a:prstGeom prst="rect">
            <a:avLst/>
          </a:prstGeom>
        </p:spPr>
      </p:pic>
      <p:sp>
        <p:nvSpPr>
          <p:cNvPr id="10" name="TextBox 9">
            <a:extLst>
              <a:ext uri="{FF2B5EF4-FFF2-40B4-BE49-F238E27FC236}">
                <a16:creationId xmlns:a16="http://schemas.microsoft.com/office/drawing/2014/main" id="{8367325F-5777-C80C-D5E3-F37108BDD456}"/>
              </a:ext>
            </a:extLst>
          </p:cNvPr>
          <p:cNvSpPr txBox="1"/>
          <p:nvPr/>
        </p:nvSpPr>
        <p:spPr>
          <a:xfrm>
            <a:off x="6568425" y="5977283"/>
            <a:ext cx="3429226" cy="276999"/>
          </a:xfrm>
          <a:prstGeom prst="rect">
            <a:avLst/>
          </a:prstGeom>
          <a:noFill/>
        </p:spPr>
        <p:txBody>
          <a:bodyPr wrap="square" lIns="0" tIns="0" rIns="0" bIns="0" rtlCol="0">
            <a:spAutoFit/>
          </a:bodyPr>
          <a:lstStyle/>
          <a:p>
            <a:pPr algn="l"/>
            <a:r>
              <a:rPr lang="en-GB" dirty="0"/>
              <a:t>NP04 during filling</a:t>
            </a:r>
            <a:endParaRPr lang="en-CH" dirty="0"/>
          </a:p>
        </p:txBody>
      </p:sp>
      <p:sp>
        <p:nvSpPr>
          <p:cNvPr id="12" name="TextBox 11">
            <a:extLst>
              <a:ext uri="{FF2B5EF4-FFF2-40B4-BE49-F238E27FC236}">
                <a16:creationId xmlns:a16="http://schemas.microsoft.com/office/drawing/2014/main" id="{712F8E6F-5D77-B02D-3AFD-D3E7E6DE9028}"/>
              </a:ext>
            </a:extLst>
          </p:cNvPr>
          <p:cNvSpPr txBox="1"/>
          <p:nvPr/>
        </p:nvSpPr>
        <p:spPr>
          <a:xfrm>
            <a:off x="9665661" y="1540936"/>
            <a:ext cx="2266880" cy="923330"/>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200" dirty="0"/>
              <a:t>During filling: liquid from bottom, pulverized                    liquid argon from top: diminish gradients and pollution</a:t>
            </a:r>
            <a:endParaRPr lang="en-CH" sz="1200" dirty="0"/>
          </a:p>
        </p:txBody>
      </p:sp>
    </p:spTree>
    <p:extLst>
      <p:ext uri="{BB962C8B-B14F-4D97-AF65-F5344CB8AC3E}">
        <p14:creationId xmlns:p14="http://schemas.microsoft.com/office/powerpoint/2010/main" val="349921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18</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NP02 and NP04  proto-DUNE </a:t>
            </a:r>
            <a:r>
              <a:rPr lang="en-GB" sz="1800" dirty="0"/>
              <a:t>Cryogenic principle</a:t>
            </a:r>
            <a:br>
              <a:rPr lang="en-GB" sz="1000" dirty="0"/>
            </a:br>
            <a:br>
              <a:rPr lang="en-GB" sz="1600" dirty="0"/>
            </a:br>
            <a:endParaRPr lang="en-US" sz="3200" dirty="0"/>
          </a:p>
        </p:txBody>
      </p:sp>
      <p:pic>
        <p:nvPicPr>
          <p:cNvPr id="10" name="profile477.pdf" descr="profile477.pdf">
            <a:extLst>
              <a:ext uri="{FF2B5EF4-FFF2-40B4-BE49-F238E27FC236}">
                <a16:creationId xmlns:a16="http://schemas.microsoft.com/office/drawing/2014/main" id="{48870D72-F702-8C8A-7601-5D79558F8D35}"/>
              </a:ext>
            </a:extLst>
          </p:cNvPr>
          <p:cNvPicPr>
            <a:picLocks noChangeAspect="1"/>
          </p:cNvPicPr>
          <p:nvPr/>
        </p:nvPicPr>
        <p:blipFill>
          <a:blip r:embed="rId2"/>
          <a:stretch>
            <a:fillRect/>
          </a:stretch>
        </p:blipFill>
        <p:spPr>
          <a:xfrm>
            <a:off x="131252" y="1252497"/>
            <a:ext cx="5542904" cy="4151265"/>
          </a:xfrm>
          <a:prstGeom prst="rect">
            <a:avLst/>
          </a:prstGeom>
          <a:ln w="12700">
            <a:miter lim="400000"/>
          </a:ln>
        </p:spPr>
      </p:pic>
      <p:pic>
        <p:nvPicPr>
          <p:cNvPr id="12" name="Screenshot 2024-05-31 at 16.23.43.png" descr="Screenshot 2024-05-31 at 16.23.43.png">
            <a:extLst>
              <a:ext uri="{FF2B5EF4-FFF2-40B4-BE49-F238E27FC236}">
                <a16:creationId xmlns:a16="http://schemas.microsoft.com/office/drawing/2014/main" id="{D6297F46-B972-D310-A69B-7F7FB5EF4CA8}"/>
              </a:ext>
            </a:extLst>
          </p:cNvPr>
          <p:cNvPicPr>
            <a:picLocks noChangeAspect="1"/>
          </p:cNvPicPr>
          <p:nvPr/>
        </p:nvPicPr>
        <p:blipFill>
          <a:blip r:embed="rId3"/>
          <a:srcRect l="1827" r="4337"/>
          <a:stretch>
            <a:fillRect/>
          </a:stretch>
        </p:blipFill>
        <p:spPr>
          <a:xfrm>
            <a:off x="5871323" y="1252497"/>
            <a:ext cx="5745404" cy="4251158"/>
          </a:xfrm>
          <a:prstGeom prst="rect">
            <a:avLst/>
          </a:prstGeom>
          <a:ln w="12700">
            <a:miter lim="400000"/>
          </a:ln>
        </p:spPr>
      </p:pic>
      <p:sp>
        <p:nvSpPr>
          <p:cNvPr id="2" name="TextBox 1">
            <a:extLst>
              <a:ext uri="{FF2B5EF4-FFF2-40B4-BE49-F238E27FC236}">
                <a16:creationId xmlns:a16="http://schemas.microsoft.com/office/drawing/2014/main" id="{6E61CCC1-B9E3-BAF4-A68A-0C925DC256AD}"/>
              </a:ext>
            </a:extLst>
          </p:cNvPr>
          <p:cNvSpPr txBox="1"/>
          <p:nvPr/>
        </p:nvSpPr>
        <p:spPr>
          <a:xfrm>
            <a:off x="1716024" y="5653003"/>
            <a:ext cx="8759952" cy="276999"/>
          </a:xfrm>
          <a:prstGeom prst="rect">
            <a:avLst/>
          </a:prstGeom>
          <a:noFill/>
        </p:spPr>
        <p:txBody>
          <a:bodyPr wrap="square" lIns="0" tIns="0" rIns="0" bIns="0" rtlCol="0">
            <a:spAutoFit/>
          </a:bodyPr>
          <a:lstStyle/>
          <a:p>
            <a:pPr algn="l"/>
            <a:r>
              <a:rPr lang="en-GB" dirty="0"/>
              <a:t>Preliminary results NP04 temperature distribution / stability ongoing measurements</a:t>
            </a:r>
            <a:endParaRPr lang="en-CH" dirty="0"/>
          </a:p>
        </p:txBody>
      </p:sp>
    </p:spTree>
    <p:extLst>
      <p:ext uri="{BB962C8B-B14F-4D97-AF65-F5344CB8AC3E}">
        <p14:creationId xmlns:p14="http://schemas.microsoft.com/office/powerpoint/2010/main" val="1343456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19</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NP02 and NP04  proto-DUNE </a:t>
            </a:r>
            <a:r>
              <a:rPr lang="en-GB" sz="1800" b="1" dirty="0">
                <a:solidFill>
                  <a:srgbClr val="03329B"/>
                </a:solidFill>
              </a:rPr>
              <a:t>Purification</a:t>
            </a:r>
            <a:r>
              <a:rPr lang="en-GB" sz="1800" dirty="0"/>
              <a:t> principle</a:t>
            </a:r>
            <a:br>
              <a:rPr lang="en-GB" sz="1000" dirty="0"/>
            </a:br>
            <a:br>
              <a:rPr lang="en-GB" sz="1600" dirty="0"/>
            </a:br>
            <a:endParaRPr lang="en-US" sz="3200" dirty="0"/>
          </a:p>
        </p:txBody>
      </p:sp>
      <p:pic>
        <p:nvPicPr>
          <p:cNvPr id="31" name="Picture 30" descr="A close-up of a graph&#10;&#10;Description automatically generated">
            <a:extLst>
              <a:ext uri="{FF2B5EF4-FFF2-40B4-BE49-F238E27FC236}">
                <a16:creationId xmlns:a16="http://schemas.microsoft.com/office/drawing/2014/main" id="{AA8FB244-5FB7-35FF-A6C1-128BF19F68E2}"/>
              </a:ext>
            </a:extLst>
          </p:cNvPr>
          <p:cNvPicPr>
            <a:picLocks noChangeAspect="1"/>
          </p:cNvPicPr>
          <p:nvPr/>
        </p:nvPicPr>
        <p:blipFill>
          <a:blip r:embed="rId2"/>
          <a:stretch>
            <a:fillRect/>
          </a:stretch>
        </p:blipFill>
        <p:spPr>
          <a:xfrm>
            <a:off x="393083" y="1014797"/>
            <a:ext cx="2863850" cy="1987550"/>
          </a:xfrm>
          <a:prstGeom prst="rect">
            <a:avLst/>
          </a:prstGeom>
        </p:spPr>
      </p:pic>
      <p:sp>
        <p:nvSpPr>
          <p:cNvPr id="32" name="TextBox 31">
            <a:extLst>
              <a:ext uri="{FF2B5EF4-FFF2-40B4-BE49-F238E27FC236}">
                <a16:creationId xmlns:a16="http://schemas.microsoft.com/office/drawing/2014/main" id="{9DC44456-6742-79E5-A255-00B6BEF85406}"/>
              </a:ext>
            </a:extLst>
          </p:cNvPr>
          <p:cNvSpPr txBox="1"/>
          <p:nvPr/>
        </p:nvSpPr>
        <p:spPr>
          <a:xfrm>
            <a:off x="3341589" y="1041484"/>
            <a:ext cx="1967114" cy="830997"/>
          </a:xfrm>
          <a:prstGeom prst="rect">
            <a:avLst/>
          </a:prstGeom>
          <a:noFill/>
        </p:spPr>
        <p:txBody>
          <a:bodyPr wrap="square" lIns="0" tIns="0" rIns="0" bIns="0" rtlCol="0">
            <a:spAutoFit/>
          </a:bodyPr>
          <a:lstStyle/>
          <a:p>
            <a:pPr algn="l"/>
            <a:r>
              <a:rPr lang="en-GB" sz="1200" dirty="0"/>
              <a:t>Purification principle:</a:t>
            </a:r>
          </a:p>
          <a:p>
            <a:pPr algn="l"/>
            <a:r>
              <a:rPr lang="en-GB" sz="1200" dirty="0"/>
              <a:t>Will be presented by Caroline</a:t>
            </a:r>
          </a:p>
          <a:p>
            <a:pPr algn="l"/>
            <a:endParaRPr lang="en-CH" dirty="0"/>
          </a:p>
        </p:txBody>
      </p:sp>
      <p:pic>
        <p:nvPicPr>
          <p:cNvPr id="33" name="Picture 32">
            <a:extLst>
              <a:ext uri="{FF2B5EF4-FFF2-40B4-BE49-F238E27FC236}">
                <a16:creationId xmlns:a16="http://schemas.microsoft.com/office/drawing/2014/main" id="{3FE365D7-28FA-A364-9F46-20B97CA1FCAB}"/>
              </a:ext>
            </a:extLst>
          </p:cNvPr>
          <p:cNvPicPr>
            <a:picLocks noChangeAspect="1"/>
          </p:cNvPicPr>
          <p:nvPr/>
        </p:nvPicPr>
        <p:blipFill>
          <a:blip r:embed="rId3"/>
          <a:stretch>
            <a:fillRect/>
          </a:stretch>
        </p:blipFill>
        <p:spPr>
          <a:xfrm>
            <a:off x="317125" y="3136836"/>
            <a:ext cx="5236648" cy="3219198"/>
          </a:xfrm>
          <a:prstGeom prst="rect">
            <a:avLst/>
          </a:prstGeom>
        </p:spPr>
      </p:pic>
      <p:sp>
        <p:nvSpPr>
          <p:cNvPr id="34" name="TextBox 33">
            <a:extLst>
              <a:ext uri="{FF2B5EF4-FFF2-40B4-BE49-F238E27FC236}">
                <a16:creationId xmlns:a16="http://schemas.microsoft.com/office/drawing/2014/main" id="{03F174A7-54DC-DC0B-6624-8FBE97933437}"/>
              </a:ext>
            </a:extLst>
          </p:cNvPr>
          <p:cNvSpPr txBox="1"/>
          <p:nvPr/>
        </p:nvSpPr>
        <p:spPr>
          <a:xfrm>
            <a:off x="5237825" y="790113"/>
            <a:ext cx="6045693" cy="3046988"/>
          </a:xfrm>
          <a:prstGeom prst="rect">
            <a:avLst/>
          </a:prstGeom>
          <a:noFill/>
        </p:spPr>
        <p:txBody>
          <a:bodyPr wrap="square" lIns="0" tIns="0" rIns="0" bIns="0" rtlCol="0">
            <a:spAutoFit/>
          </a:bodyPr>
          <a:lstStyle/>
          <a:p>
            <a:pPr algn="l"/>
            <a:r>
              <a:rPr lang="en-GB" dirty="0"/>
              <a:t>To arrive at a very low O</a:t>
            </a:r>
            <a:r>
              <a:rPr lang="en-GB" baseline="-25000" dirty="0"/>
              <a:t>2</a:t>
            </a:r>
            <a:r>
              <a:rPr lang="en-GB" dirty="0"/>
              <a:t> contamination level:</a:t>
            </a:r>
          </a:p>
          <a:p>
            <a:pPr marL="285750" indent="-285750" algn="l">
              <a:buFont typeface="Arial" panose="020B0604020202020204" pitchFamily="34" charset="0"/>
              <a:buChar char="•"/>
            </a:pPr>
            <a:r>
              <a:rPr lang="en-GB" dirty="0"/>
              <a:t>No surface materials which can include pollutions (air, Cl, F</a:t>
            </a:r>
            <a:r>
              <a:rPr lang="en-GB" baseline="-25000" dirty="0"/>
              <a:t>2</a:t>
            </a:r>
            <a:r>
              <a:rPr lang="en-GB" dirty="0"/>
              <a:t>, H</a:t>
            </a:r>
            <a:r>
              <a:rPr lang="en-GB" baseline="-25000" dirty="0"/>
              <a:t>2</a:t>
            </a:r>
            <a:r>
              <a:rPr lang="en-GB" dirty="0"/>
              <a:t>O) are used in detector construction</a:t>
            </a:r>
          </a:p>
          <a:p>
            <a:pPr marL="285750" indent="-285750" algn="l">
              <a:buFont typeface="Arial" panose="020B0604020202020204" pitchFamily="34" charset="0"/>
              <a:buChar char="•"/>
            </a:pPr>
            <a:r>
              <a:rPr lang="en-GB" dirty="0"/>
              <a:t>Vacuum purging of piping and piston purging of cryostat volume before cooldown. Outgassing of warm surfaces to be considered</a:t>
            </a:r>
          </a:p>
          <a:p>
            <a:pPr marL="285750" indent="-285750" algn="l">
              <a:buFont typeface="Arial" panose="020B0604020202020204" pitchFamily="34" charset="0"/>
              <a:buChar char="•"/>
            </a:pPr>
            <a:r>
              <a:rPr lang="en-GB" dirty="0"/>
              <a:t>Warm gas from feedthroughs passes warm and cold purifier system before being returned to the cryostat</a:t>
            </a:r>
          </a:p>
          <a:p>
            <a:pPr marL="285750" indent="-285750" algn="l">
              <a:buFont typeface="Arial" panose="020B0604020202020204" pitchFamily="34" charset="0"/>
              <a:buChar char="•"/>
            </a:pPr>
            <a:r>
              <a:rPr lang="en-GB" dirty="0"/>
              <a:t>Liquid argon is continuously (2kg/s) passing through cold purifier system</a:t>
            </a:r>
          </a:p>
          <a:p>
            <a:pPr marL="285750" indent="-285750" algn="l">
              <a:buFont typeface="Arial" panose="020B0604020202020204" pitchFamily="34" charset="0"/>
              <a:buChar char="•"/>
            </a:pPr>
            <a:endParaRPr lang="en-CH" dirty="0"/>
          </a:p>
        </p:txBody>
      </p:sp>
    </p:spTree>
    <p:extLst>
      <p:ext uri="{BB962C8B-B14F-4D97-AF65-F5344CB8AC3E}">
        <p14:creationId xmlns:p14="http://schemas.microsoft.com/office/powerpoint/2010/main" val="352280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407987" y="1124744"/>
            <a:ext cx="11376024" cy="4608512"/>
          </a:xfrm>
        </p:spPr>
        <p:txBody>
          <a:bodyPr/>
          <a:lstStyle/>
          <a:p>
            <a:pPr marL="285750" indent="-285750">
              <a:buFont typeface="Arial" panose="020B0604020202020204" pitchFamily="34" charset="0"/>
              <a:buChar char="•"/>
              <a:defRPr/>
            </a:pPr>
            <a:r>
              <a:rPr lang="en-GB" sz="1600" dirty="0">
                <a:solidFill>
                  <a:srgbClr val="033197"/>
                </a:solidFill>
              </a:rPr>
              <a:t>Introduction Neutrino Platform (NP)</a:t>
            </a:r>
          </a:p>
          <a:p>
            <a:pPr marL="285750" indent="-285750">
              <a:buFont typeface="Arial" panose="020B0604020202020204" pitchFamily="34" charset="0"/>
              <a:buChar char="•"/>
              <a:defRPr/>
            </a:pPr>
            <a:r>
              <a:rPr lang="en-GB" sz="1600" dirty="0">
                <a:solidFill>
                  <a:srgbClr val="033197"/>
                </a:solidFill>
              </a:rPr>
              <a:t>Introduction neutrinos</a:t>
            </a:r>
          </a:p>
          <a:p>
            <a:pPr marL="285750" indent="-285750">
              <a:buFont typeface="Arial" panose="020B0604020202020204" pitchFamily="34" charset="0"/>
              <a:buChar char="•"/>
              <a:defRPr/>
            </a:pPr>
            <a:r>
              <a:rPr lang="en-GB" sz="1600" dirty="0">
                <a:solidFill>
                  <a:srgbClr val="033197"/>
                </a:solidFill>
              </a:rPr>
              <a:t>DUNE Experiment</a:t>
            </a:r>
          </a:p>
          <a:p>
            <a:pPr marL="285750" indent="-285750">
              <a:buFont typeface="Arial" panose="020B0604020202020204" pitchFamily="34" charset="0"/>
              <a:buChar char="•"/>
              <a:defRPr/>
            </a:pPr>
            <a:r>
              <a:rPr lang="en-GB" sz="1600" dirty="0">
                <a:solidFill>
                  <a:srgbClr val="033197"/>
                </a:solidFill>
              </a:rPr>
              <a:t>Developments: Membrane Cryostat</a:t>
            </a:r>
          </a:p>
          <a:p>
            <a:pPr marL="285750" indent="-285750">
              <a:buFont typeface="Arial" panose="020B0604020202020204" pitchFamily="34" charset="0"/>
              <a:buChar char="•"/>
              <a:defRPr/>
            </a:pPr>
            <a:r>
              <a:rPr lang="en-GB" sz="1600" dirty="0">
                <a:solidFill>
                  <a:srgbClr val="033197"/>
                </a:solidFill>
              </a:rPr>
              <a:t>NP installations at Fermilab</a:t>
            </a:r>
          </a:p>
          <a:p>
            <a:pPr marL="285750" indent="-285750">
              <a:buFont typeface="Arial" panose="020B0604020202020204" pitchFamily="34" charset="0"/>
              <a:buChar char="•"/>
              <a:defRPr/>
            </a:pPr>
            <a:r>
              <a:rPr lang="en-GB" sz="1600" dirty="0">
                <a:solidFill>
                  <a:srgbClr val="033197"/>
                </a:solidFill>
              </a:rPr>
              <a:t>NP02 and NP04 at CERN</a:t>
            </a:r>
          </a:p>
          <a:p>
            <a:pPr marL="285750" indent="-285750">
              <a:buFont typeface="Arial" panose="020B0604020202020204" pitchFamily="34" charset="0"/>
              <a:buChar char="•"/>
              <a:defRPr/>
            </a:pPr>
            <a:r>
              <a:rPr lang="en-GB" sz="1600" dirty="0">
                <a:solidFill>
                  <a:srgbClr val="033197"/>
                </a:solidFill>
              </a:rPr>
              <a:t>Conclusion</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Agenda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699364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20</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NP02 and NP04  proto-DUNE </a:t>
            </a:r>
            <a:r>
              <a:rPr lang="en-GB" sz="1800" b="1" dirty="0">
                <a:solidFill>
                  <a:srgbClr val="03329B"/>
                </a:solidFill>
              </a:rPr>
              <a:t>D</a:t>
            </a:r>
            <a:r>
              <a:rPr lang="en-GB" sz="1800" dirty="0"/>
              <a:t>etector principles</a:t>
            </a:r>
            <a:br>
              <a:rPr lang="en-CH" sz="800" dirty="0"/>
            </a:br>
            <a:br>
              <a:rPr lang="en-GB" sz="1000" dirty="0"/>
            </a:br>
            <a:br>
              <a:rPr lang="en-GB" sz="1600" dirty="0"/>
            </a:br>
            <a:endParaRPr lang="en-US" sz="3200" dirty="0"/>
          </a:p>
        </p:txBody>
      </p:sp>
      <p:sp>
        <p:nvSpPr>
          <p:cNvPr id="5" name="Horizontal Drift…">
            <a:extLst>
              <a:ext uri="{FF2B5EF4-FFF2-40B4-BE49-F238E27FC236}">
                <a16:creationId xmlns:a16="http://schemas.microsoft.com/office/drawing/2014/main" id="{AB15CF9F-C56B-32C2-E259-D151FC1E5CE0}"/>
              </a:ext>
            </a:extLst>
          </p:cNvPr>
          <p:cNvSpPr txBox="1"/>
          <p:nvPr/>
        </p:nvSpPr>
        <p:spPr>
          <a:xfrm>
            <a:off x="393083" y="751512"/>
            <a:ext cx="4869598"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2000" b="1"/>
            </a:pPr>
            <a:r>
              <a:rPr sz="1600" dirty="0"/>
              <a:t>Horizontal Drift</a:t>
            </a:r>
            <a:r>
              <a:rPr lang="en-GB" sz="1600" dirty="0"/>
              <a:t> (in NP04)</a:t>
            </a:r>
            <a:endParaRPr sz="1600" dirty="0"/>
          </a:p>
          <a:p>
            <a:pPr>
              <a:defRPr sz="2000"/>
            </a:pPr>
            <a:r>
              <a:rPr sz="1600" dirty="0"/>
              <a:t>- APA: three sets of wires winded around a SS frame</a:t>
            </a:r>
          </a:p>
          <a:p>
            <a:pPr>
              <a:defRPr sz="2000"/>
            </a:pPr>
            <a:r>
              <a:rPr sz="1600" dirty="0"/>
              <a:t>- Electronics in </a:t>
            </a:r>
            <a:r>
              <a:rPr sz="1600" dirty="0" err="1"/>
              <a:t>LAr</a:t>
            </a:r>
            <a:r>
              <a:rPr sz="1600" dirty="0"/>
              <a:t> including </a:t>
            </a:r>
            <a:r>
              <a:rPr sz="1600" dirty="0" err="1"/>
              <a:t>digitisation</a:t>
            </a:r>
            <a:endParaRPr sz="1600" dirty="0"/>
          </a:p>
          <a:p>
            <a:pPr>
              <a:defRPr sz="2000"/>
            </a:pPr>
            <a:r>
              <a:rPr sz="1600" dirty="0"/>
              <a:t>- Drift of 3.5 m, CPA at -175 kV nominal voltage</a:t>
            </a:r>
          </a:p>
          <a:p>
            <a:pPr>
              <a:defRPr sz="2000"/>
            </a:pPr>
            <a:r>
              <a:rPr sz="1600" dirty="0"/>
              <a:t>- PDS embedded in the APA frames</a:t>
            </a:r>
            <a:endParaRPr lang="en-GB" sz="1600" dirty="0"/>
          </a:p>
          <a:p>
            <a:pPr>
              <a:defRPr sz="2000"/>
            </a:pPr>
            <a:r>
              <a:rPr lang="en-US" sz="1600" dirty="0"/>
              <a:t>- In cold test now, beam end of June</a:t>
            </a:r>
            <a:endParaRPr sz="1600" dirty="0"/>
          </a:p>
        </p:txBody>
      </p:sp>
      <p:sp>
        <p:nvSpPr>
          <p:cNvPr id="6" name="Vertical Drift…">
            <a:extLst>
              <a:ext uri="{FF2B5EF4-FFF2-40B4-BE49-F238E27FC236}">
                <a16:creationId xmlns:a16="http://schemas.microsoft.com/office/drawing/2014/main" id="{252D7420-EF60-01CF-3300-C935225A3412}"/>
              </a:ext>
            </a:extLst>
          </p:cNvPr>
          <p:cNvSpPr txBox="1"/>
          <p:nvPr/>
        </p:nvSpPr>
        <p:spPr>
          <a:xfrm>
            <a:off x="6096000" y="774737"/>
            <a:ext cx="5945538" cy="1826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000" b="1"/>
            </a:pPr>
            <a:r>
              <a:rPr sz="1600" dirty="0"/>
              <a:t>Vertical Drift</a:t>
            </a:r>
            <a:r>
              <a:rPr lang="en-GB" sz="1600" dirty="0"/>
              <a:t> (in NP02)</a:t>
            </a:r>
            <a:endParaRPr sz="1600" dirty="0"/>
          </a:p>
          <a:p>
            <a:pPr>
              <a:defRPr sz="2000"/>
            </a:pPr>
            <a:r>
              <a:rPr sz="1600" dirty="0"/>
              <a:t>- CRP: perforated PCBs stuck with electrodes segmented</a:t>
            </a:r>
          </a:p>
          <a:p>
            <a:pPr>
              <a:defRPr sz="2000"/>
            </a:pPr>
            <a:r>
              <a:rPr sz="1600" dirty="0"/>
              <a:t>- Top CRPs readout with accessible electronics </a:t>
            </a:r>
          </a:p>
          <a:p>
            <a:pPr>
              <a:defRPr sz="2000"/>
            </a:pPr>
            <a:r>
              <a:rPr sz="1600" dirty="0"/>
              <a:t>- Bottom CRPs electronics in </a:t>
            </a:r>
            <a:r>
              <a:rPr sz="1600" dirty="0" err="1"/>
              <a:t>LAr</a:t>
            </a:r>
            <a:r>
              <a:rPr sz="1600" dirty="0"/>
              <a:t> including </a:t>
            </a:r>
            <a:r>
              <a:rPr sz="1600" dirty="0" err="1"/>
              <a:t>digitisation</a:t>
            </a:r>
            <a:endParaRPr sz="1600" dirty="0"/>
          </a:p>
          <a:p>
            <a:pPr>
              <a:defRPr sz="2000"/>
            </a:pPr>
            <a:r>
              <a:rPr sz="1600" dirty="0"/>
              <a:t>- 6.5 m drift, -300 kV nominal</a:t>
            </a:r>
          </a:p>
          <a:p>
            <a:pPr>
              <a:defRPr sz="2000"/>
            </a:pPr>
            <a:r>
              <a:rPr sz="1600" dirty="0"/>
              <a:t>- PD</a:t>
            </a:r>
            <a:r>
              <a:rPr lang="en-GB" sz="1600" dirty="0"/>
              <a:t>S</a:t>
            </a:r>
            <a:r>
              <a:rPr sz="1600" dirty="0"/>
              <a:t> on the cryostat walls and on the cathode</a:t>
            </a:r>
            <a:endParaRPr lang="en-GB" sz="1600" dirty="0"/>
          </a:p>
          <a:p>
            <a:pPr>
              <a:defRPr sz="2000"/>
            </a:pPr>
            <a:r>
              <a:rPr lang="en-GB" sz="1600" dirty="0"/>
              <a:t>- 2</a:t>
            </a:r>
            <a:r>
              <a:rPr lang="en-GB" sz="1600" baseline="30000" dirty="0"/>
              <a:t>nd</a:t>
            </a:r>
            <a:r>
              <a:rPr lang="en-GB" sz="1600" dirty="0"/>
              <a:t> half 2024 transfer liquid NP04 to NP02 and start cold testing</a:t>
            </a:r>
            <a:endParaRPr sz="1600" dirty="0"/>
          </a:p>
        </p:txBody>
      </p:sp>
      <p:pic>
        <p:nvPicPr>
          <p:cNvPr id="8" name="Picture 7">
            <a:extLst>
              <a:ext uri="{FF2B5EF4-FFF2-40B4-BE49-F238E27FC236}">
                <a16:creationId xmlns:a16="http://schemas.microsoft.com/office/drawing/2014/main" id="{0D6AF891-8D10-2208-48D0-A7273D18A0A2}"/>
              </a:ext>
            </a:extLst>
          </p:cNvPr>
          <p:cNvPicPr>
            <a:picLocks noChangeAspect="1"/>
          </p:cNvPicPr>
          <p:nvPr/>
        </p:nvPicPr>
        <p:blipFill>
          <a:blip r:embed="rId2"/>
          <a:stretch>
            <a:fillRect/>
          </a:stretch>
        </p:blipFill>
        <p:spPr>
          <a:xfrm>
            <a:off x="536000" y="2664855"/>
            <a:ext cx="4583764" cy="3557001"/>
          </a:xfrm>
          <a:prstGeom prst="rect">
            <a:avLst/>
          </a:prstGeom>
        </p:spPr>
      </p:pic>
      <p:grpSp>
        <p:nvGrpSpPr>
          <p:cNvPr id="9" name="IMG_7339.jpeg">
            <a:extLst>
              <a:ext uri="{FF2B5EF4-FFF2-40B4-BE49-F238E27FC236}">
                <a16:creationId xmlns:a16="http://schemas.microsoft.com/office/drawing/2014/main" id="{74983D30-81FC-59F2-950A-36B9CAFD9822}"/>
              </a:ext>
            </a:extLst>
          </p:cNvPr>
          <p:cNvGrpSpPr/>
          <p:nvPr/>
        </p:nvGrpSpPr>
        <p:grpSpPr>
          <a:xfrm>
            <a:off x="6492901" y="2664855"/>
            <a:ext cx="4583764" cy="3557001"/>
            <a:chOff x="0" y="0"/>
            <a:chExt cx="5334000" cy="4140200"/>
          </a:xfrm>
        </p:grpSpPr>
        <p:pic>
          <p:nvPicPr>
            <p:cNvPr id="10" name="IMG_7339.jpeg" descr="IMG_7339.jpeg">
              <a:extLst>
                <a:ext uri="{FF2B5EF4-FFF2-40B4-BE49-F238E27FC236}">
                  <a16:creationId xmlns:a16="http://schemas.microsoft.com/office/drawing/2014/main" id="{CB4F10C0-DBEB-2B43-D9A6-78B79A00D81B}"/>
                </a:ext>
              </a:extLst>
            </p:cNvPr>
            <p:cNvPicPr>
              <a:picLocks noChangeAspect="1"/>
            </p:cNvPicPr>
            <p:nvPr/>
          </p:nvPicPr>
          <p:blipFill>
            <a:blip r:embed="rId3"/>
            <a:stretch>
              <a:fillRect/>
            </a:stretch>
          </p:blipFill>
          <p:spPr>
            <a:xfrm>
              <a:off x="127000" y="88900"/>
              <a:ext cx="5080000" cy="3810000"/>
            </a:xfrm>
            <a:prstGeom prst="rect">
              <a:avLst/>
            </a:prstGeom>
            <a:ln>
              <a:noFill/>
            </a:ln>
            <a:effectLst/>
          </p:spPr>
        </p:pic>
        <p:pic>
          <p:nvPicPr>
            <p:cNvPr id="11" name="IMG_7339.jpeg" descr="IMG_7339.jpeg">
              <a:extLst>
                <a:ext uri="{FF2B5EF4-FFF2-40B4-BE49-F238E27FC236}">
                  <a16:creationId xmlns:a16="http://schemas.microsoft.com/office/drawing/2014/main" id="{94EE695F-C579-572D-C722-29CA317053A1}"/>
                </a:ext>
              </a:extLst>
            </p:cNvPr>
            <p:cNvPicPr>
              <a:picLocks/>
            </p:cNvPicPr>
            <p:nvPr/>
          </p:nvPicPr>
          <p:blipFill>
            <a:blip r:embed="rId4"/>
            <a:stretch>
              <a:fillRect/>
            </a:stretch>
          </p:blipFill>
          <p:spPr>
            <a:xfrm>
              <a:off x="0" y="0"/>
              <a:ext cx="5334000" cy="4140200"/>
            </a:xfrm>
            <a:prstGeom prst="rect">
              <a:avLst/>
            </a:prstGeom>
            <a:effectLst/>
          </p:spPr>
        </p:pic>
      </p:grpSp>
    </p:spTree>
    <p:extLst>
      <p:ext uri="{BB962C8B-B14F-4D97-AF65-F5344CB8AC3E}">
        <p14:creationId xmlns:p14="http://schemas.microsoft.com/office/powerpoint/2010/main" val="19773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C08EBD2-3EEC-F945-B292-FFBEA87B25A0}"/>
              </a:ext>
            </a:extLst>
          </p:cNvPr>
          <p:cNvSpPr>
            <a:spLocks noGrp="1"/>
          </p:cNvSpPr>
          <p:nvPr>
            <p:ph type="ftr" sz="quarter" idx="18"/>
          </p:nvPr>
        </p:nvSpPr>
        <p:spPr>
          <a:xfrm>
            <a:off x="0" y="6356350"/>
            <a:ext cx="12192000" cy="365125"/>
          </a:xfrm>
        </p:spPr>
        <p:txBody>
          <a:bodyPr/>
          <a:lstStyle/>
          <a:p>
            <a:r>
              <a:rPr lang="en-US" dirty="0"/>
              <a:t>NP Project Status</a:t>
            </a:r>
          </a:p>
        </p:txBody>
      </p:sp>
      <p:sp>
        <p:nvSpPr>
          <p:cNvPr id="4" name="Slide Number Placeholder 3">
            <a:extLst>
              <a:ext uri="{FF2B5EF4-FFF2-40B4-BE49-F238E27FC236}">
                <a16:creationId xmlns:a16="http://schemas.microsoft.com/office/drawing/2014/main" id="{2C592324-F6B3-0F35-4828-EB5DD23FCA18}"/>
              </a:ext>
            </a:extLst>
          </p:cNvPr>
          <p:cNvSpPr>
            <a:spLocks noGrp="1"/>
          </p:cNvSpPr>
          <p:nvPr>
            <p:ph type="sldNum" sz="quarter" idx="19"/>
          </p:nvPr>
        </p:nvSpPr>
        <p:spPr/>
        <p:txBody>
          <a:bodyPr/>
          <a:lstStyle/>
          <a:p>
            <a:fld id="{36B5EA5A-BC32-A742-B11B-8E7414D5B535}" type="slidenum">
              <a:rPr lang="en-US" smtClean="0"/>
              <a:pPr/>
              <a:t>21</a:t>
            </a:fld>
            <a:endParaRPr lang="en-US" dirty="0"/>
          </a:p>
        </p:txBody>
      </p:sp>
      <p:sp>
        <p:nvSpPr>
          <p:cNvPr id="7" name="Title 1">
            <a:extLst>
              <a:ext uri="{FF2B5EF4-FFF2-40B4-BE49-F238E27FC236}">
                <a16:creationId xmlns:a16="http://schemas.microsoft.com/office/drawing/2014/main" id="{BA2FE7D0-2261-0E19-12F2-FAAAA9B63925}"/>
              </a:ext>
            </a:extLst>
          </p:cNvPr>
          <p:cNvSpPr>
            <a:spLocks noGrp="1"/>
          </p:cNvSpPr>
          <p:nvPr>
            <p:ph type="title"/>
          </p:nvPr>
        </p:nvSpPr>
        <p:spPr>
          <a:xfrm>
            <a:off x="393083" y="114593"/>
            <a:ext cx="11380812" cy="525650"/>
          </a:xfrm>
        </p:spPr>
        <p:txBody>
          <a:bodyPr/>
          <a:lstStyle/>
          <a:p>
            <a:r>
              <a:rPr lang="en-GB" sz="3200" b="1" dirty="0">
                <a:solidFill>
                  <a:srgbClr val="03329B"/>
                </a:solidFill>
              </a:rPr>
              <a:t>Conclusions</a:t>
            </a:r>
            <a:br>
              <a:rPr lang="en-GB" sz="1000" dirty="0"/>
            </a:br>
            <a:br>
              <a:rPr lang="en-GB" sz="1600" dirty="0"/>
            </a:br>
            <a:endParaRPr lang="en-US" sz="3200" dirty="0"/>
          </a:p>
        </p:txBody>
      </p:sp>
      <p:sp>
        <p:nvSpPr>
          <p:cNvPr id="2" name="TextBox 1">
            <a:extLst>
              <a:ext uri="{FF2B5EF4-FFF2-40B4-BE49-F238E27FC236}">
                <a16:creationId xmlns:a16="http://schemas.microsoft.com/office/drawing/2014/main" id="{22177D5B-A3A4-AE16-E9AC-8818153DF1C0}"/>
              </a:ext>
            </a:extLst>
          </p:cNvPr>
          <p:cNvSpPr txBox="1"/>
          <p:nvPr/>
        </p:nvSpPr>
        <p:spPr>
          <a:xfrm>
            <a:off x="484632" y="1097280"/>
            <a:ext cx="11210544" cy="360098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t>The NP had been charged with the development of e.g. the cryostat and cryogenic systems for DUNE, with the building of the cryostat and cryogenics infrastructure for the Fermilab based Short Baseline, and a test area at CERN to verify the functionality of these systems and to use them as a test area for detection principles to be applied in DUNE</a:t>
            </a:r>
          </a:p>
          <a:p>
            <a:pPr marL="285750" indent="-285750" algn="l">
              <a:buFont typeface="Arial" panose="020B0604020202020204" pitchFamily="34" charset="0"/>
              <a:buChar char="•"/>
            </a:pPr>
            <a:r>
              <a:rPr lang="en-GB" dirty="0"/>
              <a:t>The SB at Fermilab installations are operational (FD for more than 4 years) well within the demanded cryogenic limits</a:t>
            </a:r>
          </a:p>
          <a:p>
            <a:pPr marL="285750" indent="-285750" algn="l">
              <a:buFont typeface="Arial" panose="020B0604020202020204" pitchFamily="34" charset="0"/>
              <a:buChar char="•"/>
            </a:pPr>
            <a:r>
              <a:rPr lang="en-GB" dirty="0"/>
              <a:t>The results of the proto-DUNE area show that the cryostat and the cryogenic systems are fulfilling their requirements</a:t>
            </a:r>
          </a:p>
          <a:p>
            <a:pPr marL="285750" indent="-285750" algn="l">
              <a:buFont typeface="Arial" panose="020B0604020202020204" pitchFamily="34" charset="0"/>
              <a:buChar char="•"/>
            </a:pPr>
            <a:endParaRPr lang="en-GB" dirty="0"/>
          </a:p>
          <a:p>
            <a:pPr algn="l"/>
            <a:endParaRPr lang="en-GB" dirty="0"/>
          </a:p>
          <a:p>
            <a:pPr algn="l"/>
            <a:endParaRPr lang="en-GB" dirty="0"/>
          </a:p>
          <a:p>
            <a:pPr algn="ctr"/>
            <a:r>
              <a:rPr lang="en-GB" dirty="0"/>
              <a:t>Cryostat and Cryogenic principles are sufficiently aged to be implemented at  DUNE</a:t>
            </a:r>
          </a:p>
          <a:p>
            <a:pPr algn="ctr"/>
            <a:r>
              <a:rPr lang="en-GB" dirty="0"/>
              <a:t>(see presentation by Caroline)</a:t>
            </a:r>
            <a:endParaRPr lang="en-CH" dirty="0"/>
          </a:p>
        </p:txBody>
      </p:sp>
    </p:spTree>
    <p:extLst>
      <p:ext uri="{BB962C8B-B14F-4D97-AF65-F5344CB8AC3E}">
        <p14:creationId xmlns:p14="http://schemas.microsoft.com/office/powerpoint/2010/main" val="1809022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8" name="Picture 7">
            <a:extLst>
              <a:ext uri="{FF2B5EF4-FFF2-40B4-BE49-F238E27FC236}">
                <a16:creationId xmlns:a16="http://schemas.microsoft.com/office/drawing/2014/main" id="{4ECC84C9-428A-DA03-D3AB-194C6A1B9F78}"/>
              </a:ext>
            </a:extLst>
          </p:cNvPr>
          <p:cNvPicPr>
            <a:picLocks noChangeAspect="1"/>
          </p:cNvPicPr>
          <p:nvPr/>
        </p:nvPicPr>
        <p:blipFill>
          <a:blip r:embed="rId2"/>
          <a:stretch>
            <a:fillRect/>
          </a:stretch>
        </p:blipFill>
        <p:spPr>
          <a:xfrm>
            <a:off x="2757905" y="1043285"/>
            <a:ext cx="6676190" cy="4771429"/>
          </a:xfrm>
          <a:prstGeom prst="rect">
            <a:avLst/>
          </a:prstGeom>
        </p:spPr>
      </p:pic>
    </p:spTree>
    <p:extLst>
      <p:ext uri="{BB962C8B-B14F-4D97-AF65-F5344CB8AC3E}">
        <p14:creationId xmlns:p14="http://schemas.microsoft.com/office/powerpoint/2010/main" val="845047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25691" y="2377472"/>
            <a:ext cx="11376024" cy="501650"/>
          </a:xfrm>
        </p:spPr>
        <p:txBody>
          <a:bodyPr/>
          <a:lstStyle/>
          <a:p>
            <a:pPr algn="ctr"/>
            <a:r>
              <a:rPr lang="en-GB" sz="3600" dirty="0">
                <a:solidFill>
                  <a:srgbClr val="033197"/>
                </a:solidFill>
              </a:rPr>
              <a:t>Introduction Neutrino Platform (NP)</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665406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14854" y="1375892"/>
            <a:ext cx="11376024" cy="4608512"/>
          </a:xfrm>
        </p:spPr>
        <p:txBody>
          <a:bodyPr/>
          <a:lstStyle/>
          <a:p>
            <a:r>
              <a:rPr lang="en-GB" sz="1800" b="0" dirty="0">
                <a:solidFill>
                  <a:srgbClr val="03329B"/>
                </a:solidFill>
              </a:rPr>
              <a:t>The </a:t>
            </a:r>
            <a:r>
              <a:rPr lang="en-GB" sz="1800" b="0" dirty="0">
                <a:solidFill>
                  <a:srgbClr val="03329B"/>
                </a:solidFill>
                <a:hlinkClick r:id="rId2">
                  <a:extLst>
                    <a:ext uri="{A12FA001-AC4F-418D-AE19-62706E023703}">
                      <ahyp:hlinkClr xmlns:ahyp="http://schemas.microsoft.com/office/drawing/2018/hyperlinkcolor" val="tx"/>
                    </a:ext>
                  </a:extLst>
                </a:hlinkClick>
              </a:rPr>
              <a:t>CERN Neutrino Platform</a:t>
            </a:r>
            <a:r>
              <a:rPr lang="en-GB" sz="1800" b="0" dirty="0">
                <a:solidFill>
                  <a:srgbClr val="03329B"/>
                </a:solidFill>
              </a:rPr>
              <a:t> (NP) is CERN’s undertaking to foster and contribute to fundamental research in neutrino physics at particle accelerators </a:t>
            </a:r>
            <a:r>
              <a:rPr lang="en-GB" sz="1800" b="0" u="sng" dirty="0">
                <a:solidFill>
                  <a:srgbClr val="03329B"/>
                </a:solidFill>
              </a:rPr>
              <a:t>worldwide</a:t>
            </a:r>
            <a:r>
              <a:rPr lang="en-GB" sz="1800" b="0" dirty="0">
                <a:solidFill>
                  <a:srgbClr val="03329B"/>
                </a:solidFill>
              </a:rPr>
              <a:t>, as recommended by the </a:t>
            </a:r>
            <a:r>
              <a:rPr lang="en-GB" sz="1800" b="0" dirty="0">
                <a:solidFill>
                  <a:srgbClr val="03329B"/>
                </a:solidFill>
                <a:hlinkClick r:id="rId3">
                  <a:extLst>
                    <a:ext uri="{A12FA001-AC4F-418D-AE19-62706E023703}">
                      <ahyp:hlinkClr xmlns:ahyp="http://schemas.microsoft.com/office/drawing/2018/hyperlinkcolor" val="tx"/>
                    </a:ext>
                  </a:extLst>
                </a:hlinkClick>
              </a:rPr>
              <a:t>2013 European Strategy for Particle Physics</a:t>
            </a:r>
            <a:r>
              <a:rPr lang="en-GB" sz="1800" b="0" dirty="0">
                <a:solidFill>
                  <a:srgbClr val="03329B"/>
                </a:solidFill>
              </a:rPr>
              <a:t>. It includes the provision of a facility at CERN (E.g. proto-DUNE) to allow the global community of neutrino experts to develop and prototype the next generation of neutrino detectors, and also the installation of </a:t>
            </a:r>
            <a:r>
              <a:rPr lang="en-GB" sz="1800" b="0" dirty="0">
                <a:solidFill>
                  <a:srgbClr val="03329B"/>
                </a:solidFill>
                <a:hlinkClick r:id="rId4">
                  <a:extLst>
                    <a:ext uri="{A12FA001-AC4F-418D-AE19-62706E023703}">
                      <ahyp:hlinkClr xmlns:ahyp="http://schemas.microsoft.com/office/drawing/2018/hyperlinkcolor" val="tx"/>
                    </a:ext>
                  </a:extLst>
                </a:hlinkClick>
              </a:rPr>
              <a:t>Icarus</a:t>
            </a:r>
            <a:r>
              <a:rPr lang="en-GB" sz="1800" b="0" dirty="0">
                <a:solidFill>
                  <a:srgbClr val="03329B"/>
                </a:solidFill>
              </a:rPr>
              <a:t> and the </a:t>
            </a:r>
            <a:r>
              <a:rPr lang="en-GB" sz="1800" b="0" u="sng" dirty="0">
                <a:solidFill>
                  <a:srgbClr val="03329B"/>
                </a:solidFill>
              </a:rPr>
              <a:t>Short Baseline Near Detector</a:t>
            </a:r>
            <a:r>
              <a:rPr lang="en-GB" sz="1800" b="0" dirty="0">
                <a:solidFill>
                  <a:srgbClr val="03329B"/>
                </a:solidFill>
              </a:rPr>
              <a:t> at Fermilab and the </a:t>
            </a:r>
            <a:r>
              <a:rPr lang="en-GB" sz="1800" b="0" u="sng" dirty="0">
                <a:solidFill>
                  <a:srgbClr val="03329B"/>
                </a:solidFill>
              </a:rPr>
              <a:t>DUNE</a:t>
            </a:r>
            <a:r>
              <a:rPr lang="en-GB" sz="1800" b="0" dirty="0">
                <a:solidFill>
                  <a:srgbClr val="03329B"/>
                </a:solidFill>
              </a:rPr>
              <a:t> detector (Lead, South Dakota, USA).</a:t>
            </a:r>
          </a:p>
          <a:p>
            <a:r>
              <a:rPr lang="en-GB" sz="1800" b="0" dirty="0">
                <a:solidFill>
                  <a:srgbClr val="03329B"/>
                </a:solidFill>
              </a:rPr>
              <a:t>These are all large argon volume TPC detectors. </a:t>
            </a:r>
            <a:endParaRPr lang="en-GB" sz="1800" b="0" u="sng" dirty="0">
              <a:solidFill>
                <a:srgbClr val="03329B"/>
              </a:solidFill>
            </a:endParaRPr>
          </a:p>
          <a:p>
            <a:pPr algn="just"/>
            <a:r>
              <a:rPr lang="en-GB" sz="1800" b="0" dirty="0">
                <a:solidFill>
                  <a:srgbClr val="03329B"/>
                </a:solidFill>
              </a:rPr>
              <a:t>The TE department contributes to this research via the involvement of the CRG group. The material budget covering the CRG activities is covered by the NP, while the department participates with an average of about 1.7 FTE over the duration of the NP activities (this participations varies depending on the activities developed by the platform, manpower can also be supplied by NP budget).</a:t>
            </a:r>
            <a:endParaRPr lang="en-US" sz="1800" b="0" dirty="0">
              <a:solidFill>
                <a:srgbClr val="03329B"/>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6" y="455348"/>
            <a:ext cx="11376025" cy="1065742"/>
          </a:xfrm>
        </p:spPr>
        <p:txBody>
          <a:bodyPr/>
          <a:lstStyle/>
          <a:p>
            <a:r>
              <a:rPr lang="en-US" sz="3200" dirty="0"/>
              <a:t>Neutrino Platform</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484521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246841" y="1354660"/>
            <a:ext cx="11376024" cy="3623385"/>
          </a:xfrm>
        </p:spPr>
        <p:txBody>
          <a:bodyPr/>
          <a:lstStyle/>
          <a:p>
            <a:pPr marL="285750" indent="-285750" algn="just">
              <a:buFont typeface="Arial" panose="020B0604020202020204" pitchFamily="34" charset="0"/>
              <a:buChar char="•"/>
            </a:pPr>
            <a:r>
              <a:rPr lang="en-GB" sz="1800" b="0" dirty="0">
                <a:solidFill>
                  <a:srgbClr val="03329B"/>
                </a:solidFill>
              </a:rPr>
              <a:t>Neutrinos are non-charged particles. How to measure their energy, momentum etc.? Let’s neutrinos interact with argon atoms and free electrons will be created (secondary particles): now we have measurable particles</a:t>
            </a:r>
          </a:p>
          <a:p>
            <a:pPr marL="285750" indent="-285750" algn="just">
              <a:buFont typeface="Arial" panose="020B0604020202020204" pitchFamily="34" charset="0"/>
              <a:buChar char="•"/>
            </a:pPr>
            <a:r>
              <a:rPr lang="en-GB" sz="1800" b="0" dirty="0">
                <a:solidFill>
                  <a:srgbClr val="03329B"/>
                </a:solidFill>
              </a:rPr>
              <a:t>How to measure these electrons: put high voltage over argon volume (500 V/cm, E.g. 300 kV over detector) and accelerate these electrons to detection planes (TPC). Electrons shall be “free” for a sufficiently long time (10</a:t>
            </a:r>
            <a:r>
              <a:rPr lang="en-GB" sz="1800" b="0" baseline="30000" dirty="0">
                <a:solidFill>
                  <a:srgbClr val="03329B"/>
                </a:solidFill>
              </a:rPr>
              <a:t>s</a:t>
            </a:r>
            <a:r>
              <a:rPr lang="en-GB" sz="1800" b="0" dirty="0">
                <a:solidFill>
                  <a:srgbClr val="03329B"/>
                </a:solidFill>
              </a:rPr>
              <a:t> ms): extremely pure argon is needed</a:t>
            </a:r>
          </a:p>
          <a:p>
            <a:pPr marL="285750" indent="-285750" algn="just">
              <a:buFont typeface="Arial" panose="020B0604020202020204" pitchFamily="34" charset="0"/>
              <a:buChar char="•"/>
            </a:pPr>
            <a:r>
              <a:rPr lang="en-GB" sz="1800" b="0" dirty="0">
                <a:solidFill>
                  <a:srgbClr val="03329B"/>
                </a:solidFill>
              </a:rPr>
              <a:t>Neutrinos are only weakly interacting with matter: use high intensity beam and large volumes of liquid argon (dense liquid) to increase number of interactions</a:t>
            </a:r>
          </a:p>
          <a:p>
            <a:pPr marL="285750" indent="-285750" algn="just">
              <a:buFont typeface="Arial" panose="020B0604020202020204" pitchFamily="34" charset="0"/>
              <a:buChar char="•"/>
            </a:pPr>
            <a:r>
              <a:rPr lang="en-GB" sz="1800" b="0" dirty="0">
                <a:solidFill>
                  <a:srgbClr val="03329B"/>
                </a:solidFill>
              </a:rPr>
              <a:t>Cosmic particles could also interact with the argon bath: put detector in underground cavern for shielding</a:t>
            </a:r>
          </a:p>
          <a:p>
            <a:pPr marL="285750" indent="-285750" algn="just">
              <a:buFont typeface="Arial" panose="020B0604020202020204" pitchFamily="34" charset="0"/>
              <a:buChar char="•"/>
            </a:pPr>
            <a:r>
              <a:rPr lang="en-GB" sz="1800" b="0" dirty="0">
                <a:solidFill>
                  <a:srgbClr val="03329B"/>
                </a:solidFill>
              </a:rPr>
              <a:t>Cosmic neutrinos will still enter the argon detector volume: use the signal from the accelerator where the neutrinos are created as trigger for the detector system.</a:t>
            </a:r>
          </a:p>
          <a:p>
            <a:pPr marL="285750" indent="-285750" algn="just">
              <a:buFont typeface="Arial" panose="020B0604020202020204" pitchFamily="34" charset="0"/>
              <a:buChar char="•"/>
            </a:pPr>
            <a:endParaRPr lang="en-GB" sz="1800" b="0" dirty="0">
              <a:solidFill>
                <a:srgbClr val="03329B"/>
              </a:solidFill>
            </a:endParaRPr>
          </a:p>
          <a:p>
            <a:pPr algn="just"/>
            <a:endParaRPr lang="en-GB" sz="1800" b="0" dirty="0">
              <a:solidFill>
                <a:srgbClr val="03329B"/>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83127" y="236195"/>
            <a:ext cx="12108873" cy="653785"/>
          </a:xfrm>
        </p:spPr>
        <p:txBody>
          <a:bodyPr/>
          <a:lstStyle/>
          <a:p>
            <a:r>
              <a:rPr lang="en-US" sz="3200" dirty="0"/>
              <a:t>Requirement to neutrino oscillation experiment </a:t>
            </a:r>
            <a:r>
              <a:rPr lang="en-US" sz="2000" dirty="0"/>
              <a:t>(seen by non-expert)</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extBox 4">
            <a:extLst>
              <a:ext uri="{FF2B5EF4-FFF2-40B4-BE49-F238E27FC236}">
                <a16:creationId xmlns:a16="http://schemas.microsoft.com/office/drawing/2014/main" id="{755D6E63-1844-A7BB-B603-A7DEC2F8C9B0}"/>
              </a:ext>
            </a:extLst>
          </p:cNvPr>
          <p:cNvSpPr txBox="1"/>
          <p:nvPr/>
        </p:nvSpPr>
        <p:spPr>
          <a:xfrm>
            <a:off x="5637540" y="2973689"/>
            <a:ext cx="914400" cy="914400"/>
          </a:xfrm>
          <a:prstGeom prst="rect">
            <a:avLst/>
          </a:prstGeom>
          <a:noFill/>
        </p:spPr>
        <p:txBody>
          <a:bodyPr wrap="square" lIns="0" tIns="0" rIns="0" bIns="0" rtlCol="0">
            <a:spAutoFit/>
          </a:bodyPr>
          <a:lstStyle/>
          <a:p>
            <a:pPr algn="l"/>
            <a:endParaRPr lang="en-CH" dirty="0"/>
          </a:p>
        </p:txBody>
      </p:sp>
      <p:sp>
        <p:nvSpPr>
          <p:cNvPr id="7" name="TextBox 6">
            <a:extLst>
              <a:ext uri="{FF2B5EF4-FFF2-40B4-BE49-F238E27FC236}">
                <a16:creationId xmlns:a16="http://schemas.microsoft.com/office/drawing/2014/main" id="{7EE7CCEC-848C-BF4C-8BDF-7CDC38264F38}"/>
              </a:ext>
            </a:extLst>
          </p:cNvPr>
          <p:cNvSpPr txBox="1"/>
          <p:nvPr/>
        </p:nvSpPr>
        <p:spPr>
          <a:xfrm>
            <a:off x="246841" y="5634956"/>
            <a:ext cx="11466547" cy="784830"/>
          </a:xfrm>
          <a:prstGeom prst="rect">
            <a:avLst/>
          </a:prstGeom>
          <a:noFill/>
        </p:spPr>
        <p:txBody>
          <a:bodyPr wrap="square" lIns="0" tIns="0" rIns="0" bIns="0" rtlCol="0">
            <a:spAutoFit/>
          </a:bodyPr>
          <a:lstStyle/>
          <a:p>
            <a:pPr algn="l"/>
            <a:r>
              <a:rPr lang="en-GB" sz="1100" dirty="0"/>
              <a:t>neutrinos:</a:t>
            </a:r>
          </a:p>
          <a:p>
            <a:pPr marL="285750" indent="-285750" algn="l">
              <a:buFont typeface="Arial" panose="020B0604020202020204" pitchFamily="34" charset="0"/>
              <a:buChar char="•"/>
            </a:pPr>
            <a:r>
              <a:rPr lang="en-GB" sz="1100" dirty="0"/>
              <a:t>10</a:t>
            </a:r>
            <a:r>
              <a:rPr lang="en-GB" sz="1100" baseline="30000" dirty="0"/>
              <a:t>11</a:t>
            </a:r>
            <a:r>
              <a:rPr lang="en-GB" sz="1100" dirty="0"/>
              <a:t> neutrinos pass the surface of the earth per cm</a:t>
            </a:r>
            <a:r>
              <a:rPr lang="en-GB" sz="1100" baseline="30000" dirty="0"/>
              <a:t>2</a:t>
            </a:r>
            <a:r>
              <a:rPr lang="en-GB" sz="1100" dirty="0"/>
              <a:t> per second. Only 0.001% of these neutrinos has an interaction when they pass through the earth</a:t>
            </a:r>
          </a:p>
          <a:p>
            <a:pPr marL="285750" indent="-285750" algn="l">
              <a:buFont typeface="Arial" panose="020B0604020202020204" pitchFamily="34" charset="0"/>
              <a:buChar char="•"/>
            </a:pPr>
            <a:r>
              <a:rPr lang="en-GB" sz="1100" dirty="0"/>
              <a:t>Three different families of neutrinos have been identified (</a:t>
            </a:r>
            <a:r>
              <a:rPr lang="el-GR" sz="1100" dirty="0"/>
              <a:t>ϑ</a:t>
            </a:r>
            <a:r>
              <a:rPr lang="el-GR" sz="1100" baseline="-25000" dirty="0"/>
              <a:t>μ</a:t>
            </a:r>
            <a:r>
              <a:rPr lang="en-GB" sz="1100" dirty="0"/>
              <a:t>, </a:t>
            </a:r>
            <a:r>
              <a:rPr lang="el-GR" sz="1100" dirty="0"/>
              <a:t>ϑ</a:t>
            </a:r>
            <a:r>
              <a:rPr lang="el-GR" sz="1100" baseline="-25000" dirty="0"/>
              <a:t>τ</a:t>
            </a:r>
            <a:r>
              <a:rPr lang="en-GB" sz="1100" dirty="0"/>
              <a:t>, </a:t>
            </a:r>
            <a:r>
              <a:rPr lang="el-GR" sz="1100" dirty="0"/>
              <a:t>ϑ</a:t>
            </a:r>
            <a:r>
              <a:rPr lang="en-GB" sz="1100" baseline="-25000" dirty="0"/>
              <a:t>e</a:t>
            </a:r>
            <a:r>
              <a:rPr lang="en-GB" sz="1100" dirty="0"/>
              <a:t>). Are they oscillating between families? Do other families exist…</a:t>
            </a:r>
          </a:p>
          <a:p>
            <a:pPr algn="l"/>
            <a:endParaRPr lang="en-CH" dirty="0"/>
          </a:p>
        </p:txBody>
      </p:sp>
    </p:spTree>
    <p:extLst>
      <p:ext uri="{BB962C8B-B14F-4D97-AF65-F5344CB8AC3E}">
        <p14:creationId xmlns:p14="http://schemas.microsoft.com/office/powerpoint/2010/main" val="1906420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25691" y="2377472"/>
            <a:ext cx="11376024" cy="501650"/>
          </a:xfrm>
        </p:spPr>
        <p:txBody>
          <a:bodyPr/>
          <a:lstStyle/>
          <a:p>
            <a:pPr algn="ctr"/>
            <a:r>
              <a:rPr lang="en-GB" sz="3600" dirty="0">
                <a:solidFill>
                  <a:srgbClr val="033197"/>
                </a:solidFill>
              </a:rPr>
              <a:t>DUNE experiment</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850828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14854" y="1447367"/>
            <a:ext cx="11376024" cy="4608512"/>
          </a:xfrm>
        </p:spPr>
        <p:txBody>
          <a:bodyPr/>
          <a:lstStyle/>
          <a:p>
            <a:pPr algn="just"/>
            <a:r>
              <a:rPr lang="en-GB" sz="1800" b="0" dirty="0">
                <a:solidFill>
                  <a:srgbClr val="03329B"/>
                </a:solidFill>
              </a:rPr>
              <a:t>Over 20 years a worldwide collaboration has been working on the development (and now implementation) of a particle beam driven long baseline neutrino oscillation experiment. Several propositions have been studied (for example Laguna, cavern in Finland with beam from CERN, and LBNE in South Dakota with beam from Fermilab).</a:t>
            </a:r>
          </a:p>
          <a:p>
            <a:pPr algn="just"/>
            <a:r>
              <a:rPr lang="en-GB" sz="1800" b="0" dirty="0">
                <a:solidFill>
                  <a:srgbClr val="03329B"/>
                </a:solidFill>
              </a:rPr>
              <a:t>Experiment: create a neutrino beam in an accelerator complex and measure the (muon) neutrinos directly after their creation, and after the particles have travelled a distance of about 1300 km (study of neutrino oscillations).</a:t>
            </a:r>
          </a:p>
          <a:p>
            <a:pPr algn="just"/>
            <a:r>
              <a:rPr lang="en-GB" sz="1800" b="0" dirty="0">
                <a:solidFill>
                  <a:srgbClr val="03329B"/>
                </a:solidFill>
              </a:rPr>
              <a:t>To increase the number of interactions (esspecially for the far detector) between the neutrinos and the detection matter, large volume detectors using a dense material had to be developed. Water and liquid argon were both studied since suitable detection media.</a:t>
            </a:r>
          </a:p>
          <a:p>
            <a:pPr algn="just"/>
            <a:r>
              <a:rPr lang="en-GB" sz="1800" b="0" dirty="0">
                <a:solidFill>
                  <a:srgbClr val="03329B"/>
                </a:solidFill>
              </a:rPr>
              <a:t>In January 2015 the international DUNE collaboration is founded: development of a neutrino experiment at Lead (South Dakota, US) in a former gold mine (caverns to be excavated 1.5 km underground), based on liquid argon as detection medium (liquid argon TPC) and a neutrino beam facility at Fermilab (PIP2 proton beam). In total 4 liquid argon detectors are foreseen with a volume of about 13.500 m</a:t>
            </a:r>
            <a:r>
              <a:rPr lang="en-GB" sz="1800" b="0" baseline="30000" dirty="0">
                <a:solidFill>
                  <a:srgbClr val="03329B"/>
                </a:solidFill>
              </a:rPr>
              <a:t>3 </a:t>
            </a:r>
            <a:r>
              <a:rPr lang="en-GB" sz="1800" b="0" dirty="0">
                <a:solidFill>
                  <a:srgbClr val="03329B"/>
                </a:solidFill>
              </a:rPr>
              <a:t>each (total of 70 </a:t>
            </a:r>
            <a:r>
              <a:rPr lang="en-GB" sz="1800" b="0" dirty="0" err="1">
                <a:solidFill>
                  <a:srgbClr val="03329B"/>
                </a:solidFill>
              </a:rPr>
              <a:t>kT</a:t>
            </a:r>
            <a:r>
              <a:rPr lang="en-GB" sz="1800" b="0" dirty="0">
                <a:solidFill>
                  <a:srgbClr val="03329B"/>
                </a:solidFill>
              </a:rPr>
              <a:t> of liquid argon, or about 1000 road trucks per cryostat).</a:t>
            </a: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6" y="455348"/>
            <a:ext cx="11376025" cy="1065742"/>
          </a:xfrm>
        </p:spPr>
        <p:txBody>
          <a:bodyPr/>
          <a:lstStyle/>
          <a:p>
            <a:r>
              <a:rPr lang="en-US" sz="3200" dirty="0"/>
              <a:t>DUNE experiment</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417753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14854" y="1109133"/>
            <a:ext cx="11376024" cy="4608512"/>
          </a:xfrm>
        </p:spPr>
        <p:txBody>
          <a:bodyPr/>
          <a:lstStyle/>
          <a:p>
            <a:pPr algn="just"/>
            <a:r>
              <a:rPr lang="en-GB" sz="1800" b="0" dirty="0">
                <a:solidFill>
                  <a:srgbClr val="03329B"/>
                </a:solidFill>
              </a:rPr>
              <a:t>The implementation of extremely large volumes of cryogenic liquids in underground caverns asks for a development of cryostats and cryogenic systems which can assure the correct operational conditions of such a detector:</a:t>
            </a:r>
          </a:p>
          <a:p>
            <a:pPr marL="285750" indent="-285750" algn="just">
              <a:buFont typeface="Arial" panose="020B0604020202020204" pitchFamily="34" charset="0"/>
              <a:buChar char="•"/>
            </a:pPr>
            <a:r>
              <a:rPr lang="en-GB" sz="1800" b="0" dirty="0">
                <a:solidFill>
                  <a:srgbClr val="03329B"/>
                </a:solidFill>
              </a:rPr>
              <a:t>Assure that the large volume of liquid argon stays, under all conditions, contained in cryostats</a:t>
            </a:r>
          </a:p>
          <a:p>
            <a:pPr marL="285750" indent="-285750" algn="just">
              <a:buFont typeface="Arial" panose="020B0604020202020204" pitchFamily="34" charset="0"/>
              <a:buChar char="•"/>
            </a:pPr>
            <a:r>
              <a:rPr lang="en-GB" sz="1800" b="0" dirty="0">
                <a:solidFill>
                  <a:srgbClr val="03329B"/>
                </a:solidFill>
              </a:rPr>
              <a:t>Assure a low temperature gradient (&lt; 1 K) and high temperature stability over the sensitive volume</a:t>
            </a:r>
          </a:p>
          <a:p>
            <a:pPr marL="285750" indent="-285750" algn="just">
              <a:buFont typeface="Arial" panose="020B0604020202020204" pitchFamily="34" charset="0"/>
              <a:buChar char="•"/>
            </a:pPr>
            <a:r>
              <a:rPr lang="en-GB" sz="1800" b="0" dirty="0">
                <a:solidFill>
                  <a:srgbClr val="03329B"/>
                </a:solidFill>
              </a:rPr>
              <a:t>Assure stable pressure conditions (&lt; 1 mbar)</a:t>
            </a:r>
          </a:p>
          <a:p>
            <a:pPr marL="285750" indent="-285750" algn="just">
              <a:buFont typeface="Arial" panose="020B0604020202020204" pitchFamily="34" charset="0"/>
              <a:buChar char="•"/>
            </a:pPr>
            <a:r>
              <a:rPr lang="en-GB" sz="1800" b="0" dirty="0">
                <a:solidFill>
                  <a:srgbClr val="03329B"/>
                </a:solidFill>
              </a:rPr>
              <a:t>Assure O</a:t>
            </a:r>
            <a:r>
              <a:rPr lang="en-GB" sz="1800" b="0" baseline="-25000" dirty="0">
                <a:solidFill>
                  <a:srgbClr val="03329B"/>
                </a:solidFill>
              </a:rPr>
              <a:t>2</a:t>
            </a:r>
            <a:r>
              <a:rPr lang="en-GB" sz="1800" b="0" dirty="0">
                <a:solidFill>
                  <a:srgbClr val="03329B"/>
                </a:solidFill>
              </a:rPr>
              <a:t> equivalent pollution level in argon bath to an equivalent of a 30 ms electron free lifetime (&lt; 10 ppt O</a:t>
            </a:r>
            <a:r>
              <a:rPr lang="en-GB" sz="1800" b="0" baseline="-25000" dirty="0">
                <a:solidFill>
                  <a:srgbClr val="03329B"/>
                </a:solidFill>
              </a:rPr>
              <a:t>2 </a:t>
            </a:r>
            <a:r>
              <a:rPr lang="en-GB" sz="1800" b="0" dirty="0">
                <a:solidFill>
                  <a:srgbClr val="03329B"/>
                </a:solidFill>
              </a:rPr>
              <a:t>equivalent)</a:t>
            </a:r>
          </a:p>
          <a:p>
            <a:pPr algn="just"/>
            <a:r>
              <a:rPr lang="en-GB" sz="1800" b="0" dirty="0">
                <a:solidFill>
                  <a:srgbClr val="03329B"/>
                </a:solidFill>
              </a:rPr>
              <a:t>The NP has taken the responsibility for the development and design of the cryostat and the proximity cryogenic systems fulfilling the demands of the DUNE requirements, and for the design and installation of the ICARUS and SBND experiments at Fermilab and the proto-DUNES test area at CERN.</a:t>
            </a: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6" y="455348"/>
            <a:ext cx="11376025" cy="653785"/>
          </a:xfrm>
        </p:spPr>
        <p:txBody>
          <a:bodyPr/>
          <a:lstStyle/>
          <a:p>
            <a:r>
              <a:rPr lang="en-US" sz="3200" dirty="0"/>
              <a:t>DUNE experiment</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25491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9A766-BEC9-2E42-93B2-DE0887EE20A4}"/>
              </a:ext>
            </a:extLst>
          </p:cNvPr>
          <p:cNvSpPr>
            <a:spLocks noGrp="1"/>
          </p:cNvSpPr>
          <p:nvPr>
            <p:ph idx="1"/>
          </p:nvPr>
        </p:nvSpPr>
        <p:spPr>
          <a:xfrm>
            <a:off x="325691" y="2377472"/>
            <a:ext cx="11376024" cy="501650"/>
          </a:xfrm>
        </p:spPr>
        <p:txBody>
          <a:bodyPr/>
          <a:lstStyle/>
          <a:p>
            <a:pPr algn="ctr"/>
            <a:r>
              <a:rPr lang="en-GB" sz="3600" dirty="0">
                <a:solidFill>
                  <a:srgbClr val="033197"/>
                </a:solidFill>
              </a:rPr>
              <a:t>Development example: Membrane Cryostat</a:t>
            </a:r>
          </a:p>
          <a:p>
            <a:endParaRPr lang="en-US" dirty="0">
              <a:solidFill>
                <a:schemeClr val="tx1"/>
              </a:solidFill>
            </a:endParaRPr>
          </a:p>
        </p:txBody>
      </p:sp>
      <p:sp>
        <p:nvSpPr>
          <p:cNvPr id="3" name="Title 2">
            <a:extLst>
              <a:ext uri="{FF2B5EF4-FFF2-40B4-BE49-F238E27FC236}">
                <a16:creationId xmlns:a16="http://schemas.microsoft.com/office/drawing/2014/main" id="{F013F851-FCE0-5A4E-B739-FA7EF0342E78}"/>
              </a:ext>
            </a:extLst>
          </p:cNvPr>
          <p:cNvSpPr>
            <a:spLocks noGrp="1"/>
          </p:cNvSpPr>
          <p:nvPr>
            <p:ph type="title"/>
          </p:nvPr>
        </p:nvSpPr>
        <p:spPr>
          <a:xfrm>
            <a:off x="407988" y="373593"/>
            <a:ext cx="11376025" cy="501650"/>
          </a:xfrm>
        </p:spPr>
        <p:txBody>
          <a:bodyPr/>
          <a:lstStyle/>
          <a:p>
            <a:r>
              <a:rPr lang="en-US" dirty="0"/>
              <a:t> </a:t>
            </a:r>
          </a:p>
        </p:txBody>
      </p:sp>
      <p:sp>
        <p:nvSpPr>
          <p:cNvPr id="6" name="Footer Placeholder 5">
            <a:extLst>
              <a:ext uri="{FF2B5EF4-FFF2-40B4-BE49-F238E27FC236}">
                <a16:creationId xmlns:a16="http://schemas.microsoft.com/office/drawing/2014/main" id="{326E235A-90AA-404D-A10D-B3F029609188}"/>
              </a:ext>
            </a:extLst>
          </p:cNvPr>
          <p:cNvSpPr>
            <a:spLocks noGrp="1"/>
          </p:cNvSpPr>
          <p:nvPr>
            <p:ph type="ftr" sz="quarter" idx="11"/>
          </p:nvPr>
        </p:nvSpPr>
        <p:spPr>
          <a:xfrm>
            <a:off x="0" y="6356350"/>
            <a:ext cx="12192000" cy="501650"/>
          </a:xfrm>
        </p:spPr>
        <p:txBody>
          <a:bodyPr/>
          <a:lstStyle/>
          <a:p>
            <a:r>
              <a:rPr lang="en-US" dirty="0"/>
              <a:t>NP project status</a:t>
            </a:r>
          </a:p>
        </p:txBody>
      </p:sp>
      <p:sp>
        <p:nvSpPr>
          <p:cNvPr id="4" name="Slide Number Placeholder 3">
            <a:extLst>
              <a:ext uri="{FF2B5EF4-FFF2-40B4-BE49-F238E27FC236}">
                <a16:creationId xmlns:a16="http://schemas.microsoft.com/office/drawing/2014/main" id="{F9C633CC-C425-34D8-432A-D87857543EFA}"/>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217241328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1835</Words>
  <Application>Microsoft Office PowerPoint</Application>
  <PresentationFormat>Widescreen</PresentationFormat>
  <Paragraphs>167</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Status of the Neutrino Platform Project  </vt:lpstr>
      <vt:lpstr>Agenda </vt:lpstr>
      <vt:lpstr> </vt:lpstr>
      <vt:lpstr>Neutrino Platform</vt:lpstr>
      <vt:lpstr>Requirement to neutrino oscillation experiment (seen by non-expert)</vt:lpstr>
      <vt:lpstr> </vt:lpstr>
      <vt:lpstr>DUNE experiment</vt:lpstr>
      <vt:lpstr>DUNE experiment</vt:lpstr>
      <vt:lpstr> </vt:lpstr>
      <vt:lpstr>Membrane cryostat for DUNE</vt:lpstr>
      <vt:lpstr> </vt:lpstr>
      <vt:lpstr>Facilities designed and constructed by NP</vt:lpstr>
      <vt:lpstr>PowerPoint Presentation</vt:lpstr>
      <vt:lpstr> </vt:lpstr>
      <vt:lpstr>Facilities designed and constructed by NP</vt:lpstr>
      <vt:lpstr>NP02 and NP04  proto-DUNE membrane Cryostat principle  </vt:lpstr>
      <vt:lpstr>NP02 and NP04  proto-DUNE Cryogenic principle  </vt:lpstr>
      <vt:lpstr>NP02 and NP04  proto-DUNE Cryogenic principle  </vt:lpstr>
      <vt:lpstr>NP02 and NP04  proto-DUNE Purification principle  </vt:lpstr>
      <vt:lpstr>NP02 and NP04  proto-DUNE Detector principles   </vt:lpstr>
      <vt:lpstr>Conclusions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Liquide-CERN meeting</dc:title>
  <dc:creator>Dimitri Delikaris</dc:creator>
  <cp:lastModifiedBy>Johan Bremer</cp:lastModifiedBy>
  <cp:revision>372</cp:revision>
  <dcterms:created xsi:type="dcterms:W3CDTF">2021-07-06T09:12:08Z</dcterms:created>
  <dcterms:modified xsi:type="dcterms:W3CDTF">2024-06-03T06:21:33Z</dcterms:modified>
</cp:coreProperties>
</file>