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125" r:id="rId2"/>
  </p:sldMasterIdLst>
  <p:notesMasterIdLst>
    <p:notesMasterId r:id="rId7"/>
  </p:notesMasterIdLst>
  <p:handoutMasterIdLst>
    <p:handoutMasterId r:id="rId8"/>
  </p:handoutMasterIdLst>
  <p:sldIdLst>
    <p:sldId id="1391" r:id="rId3"/>
    <p:sldId id="1395" r:id="rId4"/>
    <p:sldId id="1398" r:id="rId5"/>
    <p:sldId id="1396" r:id="rId6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EDF9D0C-8285-4E2D-ADF2-8F739EE647B1}">
          <p14:sldIdLst>
            <p14:sldId id="1391"/>
            <p14:sldId id="1395"/>
            <p14:sldId id="1398"/>
            <p14:sldId id="13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A3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33"/>
    <p:restoredTop sz="94793"/>
  </p:normalViewPr>
  <p:slideViewPr>
    <p:cSldViewPr>
      <p:cViewPr varScale="1">
        <p:scale>
          <a:sx n="139" d="100"/>
          <a:sy n="139" d="100"/>
        </p:scale>
        <p:origin x="2634" y="120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3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CEFAD6-6407-D313-73DB-50A27B9515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16755-8CE4-DD62-101C-24BB5F5685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6E992D-F442-4A53-A796-3E8980115198}" type="datetimeFigureOut">
              <a:rPr lang="en-US" altLang="en-US"/>
              <a:pPr>
                <a:defRPr/>
              </a:pPr>
              <a:t>5/16/2024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14BDD-47E1-C623-C8D1-B8B53E6541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Jacob Bertsch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9F2B7-678E-D53A-D914-0B8702AE68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6D5A850-9E73-4789-A25E-14B85AFB26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D8F390-54D0-AC87-275D-1E4A75851C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0C54C4-5DE1-53DF-0FF7-8C9F409EDDB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CD1F82-3B2C-4AD2-8676-D907F69D3AA6}" type="datetimeFigureOut">
              <a:rPr lang="en-US" altLang="en-US"/>
              <a:pPr>
                <a:defRPr/>
              </a:pPr>
              <a:t>5/16/2024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74CE772-72BA-9687-902C-E7E06A60D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210B5AA-6AAF-56D9-46C7-A97661935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10D5F-5FA9-C392-B13E-8012083CCC7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Jacob Bertsch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8644E-7333-0987-B609-4E1C4CD92B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F6877B0-8A12-4C33-98A3-3D04B096BC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D05C85-A64B-3AC5-1279-DE0891CC66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8000" y="19050"/>
            <a:ext cx="6553200" cy="647700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200" b="1" dirty="0">
                <a:solidFill>
                  <a:srgbClr val="FFFFFF"/>
                </a:solidFill>
                <a:latin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248056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1270000"/>
            <a:ext cx="9144000" cy="5664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822069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D05C85-A64B-3AC5-1279-DE0891CC66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8000" y="19050"/>
            <a:ext cx="6553200" cy="647700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200" b="1" dirty="0">
                <a:solidFill>
                  <a:srgbClr val="FFFFFF"/>
                </a:solidFill>
                <a:latin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410963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26287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A1FE7062-912C-8257-ACB5-17844FC37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10160000" cy="762000"/>
          </a:xfrm>
          <a:prstGeom prst="rect">
            <a:avLst/>
          </a:prstGeom>
          <a:solidFill>
            <a:srgbClr val="0B3C9E"/>
          </a:solidFill>
          <a:ln>
            <a:noFill/>
          </a:ln>
        </p:spPr>
        <p:txBody>
          <a:bodyPr lIns="0" tIns="0" rIns="0" bIns="0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258086B9-55D2-98EF-E54D-09317E32F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grpSp>
        <p:nvGrpSpPr>
          <p:cNvPr id="1028" name="Rectangle 3">
            <a:extLst>
              <a:ext uri="{FF2B5EF4-FFF2-40B4-BE49-F238E27FC236}">
                <a16:creationId xmlns:a16="http://schemas.microsoft.com/office/drawing/2014/main" id="{652571A7-4A53-4C60-ADE8-2A3B79F3B037}"/>
              </a:ext>
            </a:extLst>
          </p:cNvPr>
          <p:cNvGrpSpPr>
            <a:grpSpLocks/>
          </p:cNvGrpSpPr>
          <p:nvPr/>
        </p:nvGrpSpPr>
        <p:grpSpPr bwMode="auto">
          <a:xfrm>
            <a:off x="0" y="7010400"/>
            <a:ext cx="10160000" cy="609600"/>
            <a:chOff x="0" y="4416"/>
            <a:chExt cx="6400" cy="384"/>
          </a:xfrm>
        </p:grpSpPr>
        <p:pic>
          <p:nvPicPr>
            <p:cNvPr id="1032" name="Rectangle 3">
              <a:extLst>
                <a:ext uri="{FF2B5EF4-FFF2-40B4-BE49-F238E27FC236}">
                  <a16:creationId xmlns:a16="http://schemas.microsoft.com/office/drawing/2014/main" id="{1E80C43F-2982-6889-2B9A-9610CD4659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16"/>
              <a:ext cx="64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Text Box 5">
              <a:extLst>
                <a:ext uri="{FF2B5EF4-FFF2-40B4-BE49-F238E27FC236}">
                  <a16:creationId xmlns:a16="http://schemas.microsoft.com/office/drawing/2014/main" id="{7CBAE90A-B474-11A5-0E7B-6D1DC7FBB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3008" y="1408"/>
              <a:ext cx="384" cy="64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034" name="Rectangle 5">
            <a:extLst>
              <a:ext uri="{FF2B5EF4-FFF2-40B4-BE49-F238E27FC236}">
                <a16:creationId xmlns:a16="http://schemas.microsoft.com/office/drawing/2014/main" id="{DCED0D6D-00AD-D4B1-0463-224538A7DAF8}"/>
              </a:ext>
            </a:extLst>
          </p:cNvPr>
          <p:cNvSpPr>
            <a:spLocks/>
          </p:cNvSpPr>
          <p:nvPr/>
        </p:nvSpPr>
        <p:spPr bwMode="auto">
          <a:xfrm>
            <a:off x="4178300" y="7223125"/>
            <a:ext cx="5562600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DE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Jacob Bertsch</a:t>
            </a:r>
            <a:endParaRPr lang="en-US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30" name="Image 2" descr="logooutline.eps">
            <a:extLst>
              <a:ext uri="{FF2B5EF4-FFF2-40B4-BE49-F238E27FC236}">
                <a16:creationId xmlns:a16="http://schemas.microsoft.com/office/drawing/2014/main" id="{46E3628F-70CF-9E3D-AA3B-DD65EABBD4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0" y="76200"/>
            <a:ext cx="6096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4">
            <a:extLst>
              <a:ext uri="{FF2B5EF4-FFF2-40B4-BE49-F238E27FC236}">
                <a16:creationId xmlns:a16="http://schemas.microsoft.com/office/drawing/2014/main" id="{EC5A530A-EA23-8C43-955F-6314F10C0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620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4" r:id="rId1"/>
    <p:sldLayoutId id="2147485123" r:id="rId2"/>
  </p:sldLayoutIdLst>
  <p:transition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A1FE7062-912C-8257-ACB5-17844FC37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10160000" cy="762000"/>
          </a:xfrm>
          <a:prstGeom prst="rect">
            <a:avLst/>
          </a:prstGeom>
          <a:solidFill>
            <a:srgbClr val="0B3C9E"/>
          </a:solidFill>
          <a:ln>
            <a:noFill/>
          </a:ln>
        </p:spPr>
        <p:txBody>
          <a:bodyPr lIns="0" tIns="0" rIns="0" bIns="0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258086B9-55D2-98EF-E54D-09317E32F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grpSp>
        <p:nvGrpSpPr>
          <p:cNvPr id="1028" name="Rectangle 3">
            <a:extLst>
              <a:ext uri="{FF2B5EF4-FFF2-40B4-BE49-F238E27FC236}">
                <a16:creationId xmlns:a16="http://schemas.microsoft.com/office/drawing/2014/main" id="{652571A7-4A53-4C60-ADE8-2A3B79F3B037}"/>
              </a:ext>
            </a:extLst>
          </p:cNvPr>
          <p:cNvGrpSpPr>
            <a:grpSpLocks/>
          </p:cNvGrpSpPr>
          <p:nvPr/>
        </p:nvGrpSpPr>
        <p:grpSpPr bwMode="auto">
          <a:xfrm>
            <a:off x="0" y="7010400"/>
            <a:ext cx="10160000" cy="609600"/>
            <a:chOff x="0" y="4416"/>
            <a:chExt cx="6400" cy="384"/>
          </a:xfrm>
        </p:grpSpPr>
        <p:pic>
          <p:nvPicPr>
            <p:cNvPr id="1032" name="Rectangle 3">
              <a:extLst>
                <a:ext uri="{FF2B5EF4-FFF2-40B4-BE49-F238E27FC236}">
                  <a16:creationId xmlns:a16="http://schemas.microsoft.com/office/drawing/2014/main" id="{1E80C43F-2982-6889-2B9A-9610CD4659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16"/>
              <a:ext cx="64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Text Box 5">
              <a:extLst>
                <a:ext uri="{FF2B5EF4-FFF2-40B4-BE49-F238E27FC236}">
                  <a16:creationId xmlns:a16="http://schemas.microsoft.com/office/drawing/2014/main" id="{7CBAE90A-B474-11A5-0E7B-6D1DC7FBB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3008" y="1408"/>
              <a:ext cx="384" cy="64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034" name="Rectangle 5">
            <a:extLst>
              <a:ext uri="{FF2B5EF4-FFF2-40B4-BE49-F238E27FC236}">
                <a16:creationId xmlns:a16="http://schemas.microsoft.com/office/drawing/2014/main" id="{DCED0D6D-00AD-D4B1-0463-224538A7DAF8}"/>
              </a:ext>
            </a:extLst>
          </p:cNvPr>
          <p:cNvSpPr>
            <a:spLocks/>
          </p:cNvSpPr>
          <p:nvPr/>
        </p:nvSpPr>
        <p:spPr bwMode="auto">
          <a:xfrm>
            <a:off x="4178300" y="7223125"/>
            <a:ext cx="5562600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DE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Jacob Bertsch, TE-MSC-SMT</a:t>
            </a:r>
            <a:endParaRPr lang="en-US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30" name="Image 2" descr="logooutline.eps">
            <a:extLst>
              <a:ext uri="{FF2B5EF4-FFF2-40B4-BE49-F238E27FC236}">
                <a16:creationId xmlns:a16="http://schemas.microsoft.com/office/drawing/2014/main" id="{46E3628F-70CF-9E3D-AA3B-DD65EABBD4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0" y="76200"/>
            <a:ext cx="6096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4">
            <a:extLst>
              <a:ext uri="{FF2B5EF4-FFF2-40B4-BE49-F238E27FC236}">
                <a16:creationId xmlns:a16="http://schemas.microsoft.com/office/drawing/2014/main" id="{EC5A530A-EA23-8C43-955F-6314F10C0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620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586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26" r:id="rId1"/>
    <p:sldLayoutId id="2147485127" r:id="rId2"/>
  </p:sldLayoutIdLst>
  <p:transition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DB41A577-074D-6C2F-410C-1EE8636B8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00" y="2057400"/>
            <a:ext cx="8551863" cy="2624138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algn="ctr">
              <a:defRPr/>
            </a:pPr>
            <a: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GB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Processing and mechanical characterization of materials for superconducting magnet impregnation</a:t>
            </a:r>
            <a:br>
              <a:rPr lang="en-GB" altLang="en-US" sz="3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</a:br>
            <a:br>
              <a:rPr lang="en-GB" altLang="en-US" sz="32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GB" altLang="en-US" sz="32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GB" altLang="en-US" sz="3200" kern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GB" altLang="en-US" sz="3200" kern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6B360F9-CD98-57E2-ADAF-803441ABF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5131" y="5029200"/>
            <a:ext cx="7112000" cy="1752600"/>
          </a:xfrm>
          <a:prstGeom prst="rect">
            <a:avLst/>
          </a:prstGeom>
          <a:noFill/>
          <a:ln>
            <a:noFill/>
          </a:ln>
        </p:spPr>
        <p:txBody>
          <a:bodyPr lIns="50800" tIns="50800" rIns="152400" bIns="50800"/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GB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Jacob Bertsch</a:t>
            </a:r>
            <a:endParaRPr lang="en-DE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GB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TE-MSC-SMT</a:t>
            </a: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DE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Supervisor: </a:t>
            </a:r>
            <a:r>
              <a:rPr lang="en-GB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Christian Scheuerlein</a:t>
            </a:r>
            <a:endParaRPr lang="en-DE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DE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Technical Student</a:t>
            </a: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DE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01.06.2023 – 31.05.2024</a:t>
            </a:r>
            <a:endParaRPr lang="en-GB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>
              <a:lnSpc>
                <a:spcPts val="1775"/>
              </a:lnSpc>
              <a:defRPr/>
            </a:pPr>
            <a:endParaRPr lang="en-GB" altLang="en-US" sz="2200" kern="0" dirty="0">
              <a:solidFill>
                <a:srgbClr val="0B3C9E"/>
              </a:solidFill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GB" altLang="en-US" sz="2200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3266" y="50896"/>
            <a:ext cx="7072334" cy="647700"/>
          </a:xfrm>
        </p:spPr>
        <p:txBody>
          <a:bodyPr/>
          <a:lstStyle/>
          <a:p>
            <a:pPr>
              <a:defRPr/>
            </a:pPr>
            <a:r>
              <a:rPr lang="en-DE" dirty="0"/>
              <a:t>Mechanical testing of fibre reinforced wax and epoxy resins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E3336-DFE2-8B64-5556-524D6528BEE7}"/>
              </a:ext>
            </a:extLst>
          </p:cNvPr>
          <p:cNvSpPr txBox="1"/>
          <p:nvPr/>
        </p:nvSpPr>
        <p:spPr>
          <a:xfrm>
            <a:off x="91683" y="838200"/>
            <a:ext cx="6406999" cy="1552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DE" sz="18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a vacuum impregnation process using wax</a:t>
            </a: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DE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Manufacturing of pure and fibre reinforced wax and epoxy resin samples</a:t>
            </a: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DE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Tensile, compressive, flexural, and impact testing at RT and 77K</a:t>
            </a:r>
          </a:p>
        </p:txBody>
      </p:sp>
      <p:pic>
        <p:nvPicPr>
          <p:cNvPr id="3" name="Picture 2" descr="A machine with a tube and wires&#10;&#10;Description automatically generated with medium confidence">
            <a:extLst>
              <a:ext uri="{FF2B5EF4-FFF2-40B4-BE49-F238E27FC236}">
                <a16:creationId xmlns:a16="http://schemas.microsoft.com/office/drawing/2014/main" id="{A416077F-FACA-2DCF-7320-508DF0408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69" t="6000" r="4667" b="8000"/>
          <a:stretch/>
        </p:blipFill>
        <p:spPr>
          <a:xfrm>
            <a:off x="6604000" y="830752"/>
            <a:ext cx="2465404" cy="318844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E2FED91-E87D-2F2C-B46B-AC736E40221E}"/>
              </a:ext>
            </a:extLst>
          </p:cNvPr>
          <p:cNvCxnSpPr>
            <a:cxnSpLocks/>
          </p:cNvCxnSpPr>
          <p:nvPr/>
        </p:nvCxnSpPr>
        <p:spPr bwMode="auto">
          <a:xfrm flipH="1">
            <a:off x="7191744" y="1742765"/>
            <a:ext cx="1937948" cy="63107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E22C61B-8757-CF24-7483-7B543F850A57}"/>
              </a:ext>
            </a:extLst>
          </p:cNvPr>
          <p:cNvCxnSpPr>
            <a:cxnSpLocks/>
          </p:cNvCxnSpPr>
          <p:nvPr/>
        </p:nvCxnSpPr>
        <p:spPr bwMode="auto">
          <a:xfrm flipH="1">
            <a:off x="7869784" y="1746813"/>
            <a:ext cx="1224695" cy="470823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967CF3A-6F1E-599D-88FB-AF02662DFA36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>
            <a:off x="8128000" y="3106048"/>
            <a:ext cx="987711" cy="5379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0E2CAEA-F940-2161-FF73-9C539E271A7A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8585200" y="2242182"/>
            <a:ext cx="509279" cy="20345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73955AA-8481-76EB-1D29-FE8E9FD3C2A0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flipH="1">
            <a:off x="7518400" y="2762565"/>
            <a:ext cx="1597310" cy="372187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A946D2C-3F74-CF3B-FE6C-85FA15D81FAE}"/>
              </a:ext>
            </a:extLst>
          </p:cNvPr>
          <p:cNvSpPr txBox="1"/>
          <p:nvPr/>
        </p:nvSpPr>
        <p:spPr>
          <a:xfrm>
            <a:off x="9115711" y="1570416"/>
            <a:ext cx="9296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chemeClr val="tx1"/>
                </a:solidFill>
              </a:rPr>
              <a:t>Heater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897CA3-A8E8-68B8-8304-13D05C179E10}"/>
              </a:ext>
            </a:extLst>
          </p:cNvPr>
          <p:cNvSpPr txBox="1"/>
          <p:nvPr/>
        </p:nvSpPr>
        <p:spPr>
          <a:xfrm>
            <a:off x="9094479" y="1949794"/>
            <a:ext cx="103497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chemeClr val="tx1"/>
                </a:solidFill>
              </a:rPr>
              <a:t>Vacuum pump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5F7C66-AEEA-2067-9037-65786A85420D}"/>
              </a:ext>
            </a:extLst>
          </p:cNvPr>
          <p:cNvSpPr txBox="1"/>
          <p:nvPr/>
        </p:nvSpPr>
        <p:spPr>
          <a:xfrm>
            <a:off x="9115711" y="2936771"/>
            <a:ext cx="6480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chemeClr val="tx1"/>
                </a:solidFill>
              </a:rPr>
              <a:t>Wax</a:t>
            </a:r>
          </a:p>
        </p:txBody>
      </p:sp>
      <p:pic>
        <p:nvPicPr>
          <p:cNvPr id="23" name="Picture 22" descr="A person holding a piece of paper&#10;&#10;Description automatically generated">
            <a:extLst>
              <a:ext uri="{FF2B5EF4-FFF2-40B4-BE49-F238E27FC236}">
                <a16:creationId xmlns:a16="http://schemas.microsoft.com/office/drawing/2014/main" id="{42B8872B-B1E9-A0C8-30FC-6D6F96806F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66" t="3846" r="17789" b="5769"/>
          <a:stretch/>
        </p:blipFill>
        <p:spPr>
          <a:xfrm>
            <a:off x="6604000" y="4124984"/>
            <a:ext cx="2753255" cy="2813107"/>
          </a:xfrm>
          <a:prstGeom prst="rect">
            <a:avLst/>
          </a:prstGeom>
        </p:spPr>
      </p:pic>
      <p:pic>
        <p:nvPicPr>
          <p:cNvPr id="25" name="Picture 24" descr="A white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1097CCD1-844B-DD88-9056-5620133E78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07" t="8001" r="41115" b="15000"/>
          <a:stretch/>
        </p:blipFill>
        <p:spPr>
          <a:xfrm>
            <a:off x="9447021" y="3429000"/>
            <a:ext cx="638018" cy="350909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50BF2F7-27C3-A38C-B4E7-188F3D6187C3}"/>
              </a:ext>
            </a:extLst>
          </p:cNvPr>
          <p:cNvSpPr txBox="1"/>
          <p:nvPr/>
        </p:nvSpPr>
        <p:spPr>
          <a:xfrm>
            <a:off x="6706393" y="6248399"/>
            <a:ext cx="2433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400" dirty="0"/>
              <a:t>S-glass reinforced wax 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AD7667-FDE1-28FE-F7F6-D36E454BF920}"/>
              </a:ext>
            </a:extLst>
          </p:cNvPr>
          <p:cNvSpPr txBox="1"/>
          <p:nvPr/>
        </p:nvSpPr>
        <p:spPr>
          <a:xfrm>
            <a:off x="9320653" y="6248399"/>
            <a:ext cx="8862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400" dirty="0"/>
              <a:t>water-jet cut sample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A59EA2-E5E3-E688-3DF5-F35A1772A91B}"/>
              </a:ext>
            </a:extLst>
          </p:cNvPr>
          <p:cNvSpPr txBox="1"/>
          <p:nvPr/>
        </p:nvSpPr>
        <p:spPr>
          <a:xfrm>
            <a:off x="9115710" y="2593288"/>
            <a:ext cx="8410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chemeClr val="tx1"/>
                </a:solidFill>
              </a:rPr>
              <a:t>Mould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534340B-94C7-D9DF-A30C-3C25B0A86A0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8" y="2769788"/>
            <a:ext cx="6456999" cy="4217275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9F549B95-999A-107E-8712-B05DAB94BC00}"/>
              </a:ext>
            </a:extLst>
          </p:cNvPr>
          <p:cNvSpPr txBox="1"/>
          <p:nvPr/>
        </p:nvSpPr>
        <p:spPr>
          <a:xfrm>
            <a:off x="584200" y="2593288"/>
            <a:ext cx="7178505" cy="358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DE" sz="1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Flexural stress-strain curves of fibre reinforced epoxy and wax:</a:t>
            </a:r>
            <a:endParaRPr lang="en-GB" sz="1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88025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pPr>
              <a:defRPr/>
            </a:pPr>
            <a:r>
              <a:rPr lang="en-DE" dirty="0"/>
              <a:t>Compressive testing of wax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D4BC35-4E1A-7FF2-F7FC-88B2E49B1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2" b="692"/>
          <a:stretch/>
        </p:blipFill>
        <p:spPr>
          <a:xfrm>
            <a:off x="4891039" y="3581400"/>
            <a:ext cx="5143185" cy="3372581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F35D1B45-668D-2FF0-9E0C-063D745FBF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53" r="22755"/>
          <a:stretch/>
        </p:blipFill>
        <p:spPr>
          <a:xfrm>
            <a:off x="8204200" y="893200"/>
            <a:ext cx="1830024" cy="25467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82C9355-1018-7468-F246-FA8B8705B3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09"/>
          <a:stretch/>
        </p:blipFill>
        <p:spPr>
          <a:xfrm>
            <a:off x="25018" y="3672789"/>
            <a:ext cx="4899134" cy="32256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75A5E2-EBF6-B575-99B5-EB01A3F17C78}"/>
              </a:ext>
            </a:extLst>
          </p:cNvPr>
          <p:cNvSpPr txBox="1"/>
          <p:nvPr/>
        </p:nvSpPr>
        <p:spPr>
          <a:xfrm>
            <a:off x="91683" y="838200"/>
            <a:ext cx="6406999" cy="4500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Compression of rectangular cubes ~ 15x15x15 mm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3 pure waxes and 1 fibre reinforced wax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Strain calculated from machine position -&gt; determination of modulus inaccurate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Samples loaded in fibre direction fail from due to delamination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Pure Polarit A55 shows shear failure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Pure Bee’s wax and </a:t>
            </a:r>
            <a:r>
              <a:rPr kumimoji="0" lang="en-DE" sz="1800" b="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Ozokerit</a:t>
            </a:r>
            <a:r>
              <a:rPr kumimoji="0" lang="en-DE" sz="1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 Z130 wax fail due to yielding</a:t>
            </a: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DE" sz="1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1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Picture 4" descr="A group of white and yellow cubes&#10;&#10;Description automatically generated">
            <a:extLst>
              <a:ext uri="{FF2B5EF4-FFF2-40B4-BE49-F238E27FC236}">
                <a16:creationId xmlns:a16="http://schemas.microsoft.com/office/drawing/2014/main" id="{8CEB3D9A-D113-823C-830D-AF056F0F5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378" y="893200"/>
            <a:ext cx="1714408" cy="15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797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4CB69A-0772-BCC2-BF0A-CF9D248F1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5363" y="1079995"/>
            <a:ext cx="4400229" cy="2848719"/>
          </a:xfrm>
          <a:prstGeom prst="rect">
            <a:avLst/>
          </a:prstGeom>
        </p:spPr>
      </p:pic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55650"/>
            <a:ext cx="6553200" cy="647700"/>
          </a:xfrm>
        </p:spPr>
        <p:txBody>
          <a:bodyPr/>
          <a:lstStyle/>
          <a:p>
            <a:pPr>
              <a:defRPr/>
            </a:pPr>
            <a:r>
              <a:rPr lang="en-GB" dirty="0"/>
              <a:t>Stress relaxation and impact testing of polymers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9C3070-2F41-5A29-2D0C-F7C94C12E8B7}"/>
              </a:ext>
            </a:extLst>
          </p:cNvPr>
          <p:cNvSpPr txBox="1"/>
          <p:nvPr/>
        </p:nvSpPr>
        <p:spPr>
          <a:xfrm>
            <a:off x="171305" y="5791200"/>
            <a:ext cx="9753601" cy="813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E7F155-E7E1-56C4-9269-499681A76F12}"/>
              </a:ext>
            </a:extLst>
          </p:cNvPr>
          <p:cNvSpPr txBox="1"/>
          <p:nvPr/>
        </p:nvSpPr>
        <p:spPr>
          <a:xfrm>
            <a:off x="5936343" y="804320"/>
            <a:ext cx="4241798" cy="3248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b="1" dirty="0">
                <a:latin typeface="+mn-lt"/>
              </a:rPr>
              <a:t>Applying 100 MPa uniaxial tensile stress,  then holding sample strain constant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Even </a:t>
            </a:r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[0°/90°]</a:t>
            </a:r>
            <a:r>
              <a:rPr lang="en-GB" sz="1800" kern="0" dirty="0">
                <a:effectLst/>
                <a:latin typeface="+mn-lt"/>
                <a:ea typeface="Calibri" panose="020F0502020204030204" pitchFamily="34" charset="0"/>
              </a:rPr>
              <a:t> </a:t>
            </a:r>
            <a:r>
              <a:rPr lang="en-GB" sz="1800" dirty="0">
                <a:latin typeface="+mn-lt"/>
              </a:rPr>
              <a:t>fibre reinforced epoxy resins loaded in fibre direction lose pre-stress over time</a:t>
            </a:r>
            <a:r>
              <a:rPr lang="en-DE" sz="1800" dirty="0">
                <a:latin typeface="+mn-lt"/>
              </a:rPr>
              <a:t>, the </a:t>
            </a:r>
            <a:r>
              <a:rPr lang="en-GB" sz="1800" dirty="0">
                <a:latin typeface="+mn-lt"/>
              </a:rPr>
              <a:t>behaviour is affected by the matrix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Significantly more stress relaxation when samples are loaded 45</a:t>
            </a:r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° </a:t>
            </a:r>
            <a:r>
              <a:rPr lang="en-GB" sz="1800" dirty="0">
                <a:latin typeface="+mn-lt"/>
              </a:rPr>
              <a:t>to fibre orientation</a:t>
            </a:r>
          </a:p>
        </p:txBody>
      </p:sp>
      <p:pic>
        <p:nvPicPr>
          <p:cNvPr id="3" name="Picture 2" descr="A close-up of a device&#10;&#10;Description automatically generated">
            <a:extLst>
              <a:ext uri="{FF2B5EF4-FFF2-40B4-BE49-F238E27FC236}">
                <a16:creationId xmlns:a16="http://schemas.microsoft.com/office/drawing/2014/main" id="{0B34BE0A-D642-2287-7F8E-438312ED92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00" r="13867"/>
          <a:stretch/>
        </p:blipFill>
        <p:spPr>
          <a:xfrm>
            <a:off x="4565630" y="1099242"/>
            <a:ext cx="1302987" cy="25057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D96711-2654-20B8-79A0-83934A85A3AC}"/>
              </a:ext>
            </a:extLst>
          </p:cNvPr>
          <p:cNvSpPr txBox="1"/>
          <p:nvPr/>
        </p:nvSpPr>
        <p:spPr>
          <a:xfrm>
            <a:off x="393810" y="822312"/>
            <a:ext cx="6019800" cy="358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Stress at constant strain as a function of time: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70F82C-5D20-26C6-982B-F6A267CE4A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54" b="954"/>
          <a:stretch/>
        </p:blipFill>
        <p:spPr>
          <a:xfrm>
            <a:off x="86493" y="4180461"/>
            <a:ext cx="4353364" cy="27950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B3A805-68BC-B6B2-AC19-A1729E7C8F71}"/>
              </a:ext>
            </a:extLst>
          </p:cNvPr>
          <p:cNvSpPr txBox="1"/>
          <p:nvPr/>
        </p:nvSpPr>
        <p:spPr>
          <a:xfrm>
            <a:off x="393810" y="3892799"/>
            <a:ext cx="6019800" cy="358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strength at RT, 195K, and 77K: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9776E2-A67B-8C19-C67C-09A366981314}"/>
              </a:ext>
            </a:extLst>
          </p:cNvPr>
          <p:cNvSpPr txBox="1"/>
          <p:nvPr/>
        </p:nvSpPr>
        <p:spPr>
          <a:xfrm>
            <a:off x="5918200" y="4104487"/>
            <a:ext cx="4241799" cy="3669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Epoxy resins have comparatively low impact strength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strength of most tested epoxy</a:t>
            </a:r>
            <a:r>
              <a:rPr lang="en-D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resins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D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seems to increases with decreasing temperature</a:t>
            </a:r>
            <a:r>
              <a:rPr lang="en-DE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strength of most thermoplastics tested decreases with decreasing temperature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machine on a table&#10;&#10;Description automatically generated">
            <a:extLst>
              <a:ext uri="{FF2B5EF4-FFF2-40B4-BE49-F238E27FC236}">
                <a16:creationId xmlns:a16="http://schemas.microsoft.com/office/drawing/2014/main" id="{E7F816E1-E566-2737-5875-F47910C665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873"/>
          <a:stretch/>
        </p:blipFill>
        <p:spPr>
          <a:xfrm>
            <a:off x="4603091" y="4216979"/>
            <a:ext cx="1265526" cy="1275851"/>
          </a:xfrm>
          <a:prstGeom prst="rect">
            <a:avLst/>
          </a:prstGeom>
        </p:spPr>
      </p:pic>
      <p:pic>
        <p:nvPicPr>
          <p:cNvPr id="13" name="Picture 12" descr="A close-up of a metal object&#10;&#10;Description automatically generated">
            <a:extLst>
              <a:ext uri="{FF2B5EF4-FFF2-40B4-BE49-F238E27FC236}">
                <a16:creationId xmlns:a16="http://schemas.microsoft.com/office/drawing/2014/main" id="{DEC304B3-4A19-78D0-091B-792E41DF81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957" t="38124" r="17188" b="13097"/>
          <a:stretch/>
        </p:blipFill>
        <p:spPr bwMode="auto">
          <a:xfrm>
            <a:off x="4603091" y="5553269"/>
            <a:ext cx="1265526" cy="1289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34FDBCCB-45DA-1EA7-E0BD-F9063976912D}"/>
              </a:ext>
            </a:extLst>
          </p:cNvPr>
          <p:cNvSpPr/>
          <p:nvPr/>
        </p:nvSpPr>
        <p:spPr bwMode="auto">
          <a:xfrm rot="16200000">
            <a:off x="1566051" y="4434779"/>
            <a:ext cx="322298" cy="24384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AED1E8-AE91-D42D-0C4C-B88EF0661D30}"/>
              </a:ext>
            </a:extLst>
          </p:cNvPr>
          <p:cNvSpPr txBox="1"/>
          <p:nvPr/>
        </p:nvSpPr>
        <p:spPr>
          <a:xfrm>
            <a:off x="1193800" y="5224594"/>
            <a:ext cx="152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n-lt"/>
              </a:rPr>
              <a:t>Epoxy resins</a:t>
            </a:r>
          </a:p>
        </p:txBody>
      </p:sp>
    </p:spTree>
    <p:extLst>
      <p:ext uri="{BB962C8B-B14F-4D97-AF65-F5344CB8AC3E}">
        <p14:creationId xmlns:p14="http://schemas.microsoft.com/office/powerpoint/2010/main" val="56775539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23846</TotalTime>
  <Pages>0</Pages>
  <Words>259</Words>
  <Characters>0</Characters>
  <Application>Microsoft Office PowerPoint</Application>
  <PresentationFormat>Custom</PresentationFormat>
  <Lines>0</Lines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Wingdings</vt:lpstr>
      <vt:lpstr>AT-MEL_template</vt:lpstr>
      <vt:lpstr>1_AT-MEL_template</vt:lpstr>
      <vt:lpstr>PowerPoint Presentation</vt:lpstr>
      <vt:lpstr>Mechanical testing of fibre reinforced wax and epoxy resins</vt:lpstr>
      <vt:lpstr>Compressive testing of wax</vt:lpstr>
      <vt:lpstr>Stress relaxation and impact testing of polymers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Sonja Sandell</dc:creator>
  <cp:keywords/>
  <dc:description/>
  <cp:lastModifiedBy>Jacob Bertsch</cp:lastModifiedBy>
  <cp:revision>540</cp:revision>
  <dcterms:modified xsi:type="dcterms:W3CDTF">2024-05-16T12:01:27Z</dcterms:modified>
  <cp:category/>
</cp:coreProperties>
</file>