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1391" r:id="rId2"/>
    <p:sldId id="1390" r:id="rId3"/>
    <p:sldId id="1392" r:id="rId4"/>
  </p:sldIdLst>
  <p:sldSz cx="10160000" cy="7620000"/>
  <p:notesSz cx="6670675" cy="99298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5pPr>
    <a:lvl6pPr marL="22860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6pPr>
    <a:lvl7pPr marL="27432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7pPr>
    <a:lvl8pPr marL="32004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8pPr>
    <a:lvl9pPr marL="3657600" algn="l" defTabSz="914400" rtl="0" eaLnBrk="1" latinLnBrk="0" hangingPunct="1">
      <a:defRPr sz="2000" kern="1200">
        <a:solidFill>
          <a:srgbClr val="000000"/>
        </a:solidFill>
        <a:latin typeface="Arial" panose="020B0604020202020204" pitchFamily="34" charset="0"/>
        <a:ea typeface="ＭＳ Ｐゴシック" panose="020B0600070205080204" pitchFamily="34" charset="-128"/>
        <a:cs typeface="+mn-cs"/>
        <a:sym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00">
          <p15:clr>
            <a:srgbClr val="A4A3A4"/>
          </p15:clr>
        </p15:guide>
        <p15:guide id="2" pos="32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33"/>
    <p:restoredTop sz="94793"/>
  </p:normalViewPr>
  <p:slideViewPr>
    <p:cSldViewPr>
      <p:cViewPr varScale="1">
        <p:scale>
          <a:sx n="136" d="100"/>
          <a:sy n="136" d="100"/>
        </p:scale>
        <p:origin x="2736" y="126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33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3CEFAD6-6407-D313-73DB-50A27B9515A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E16755-8CE4-DD62-101C-24BB5F56852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E6E992D-F442-4A53-A796-3E8980115198}" type="datetimeFigureOut">
              <a:rPr lang="en-US" altLang="en-US"/>
              <a:pPr>
                <a:defRPr/>
              </a:pPr>
              <a:t>5/14/2024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414BDD-47E1-C623-C8D1-B8B53E6541A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99F2B7-678E-D53A-D914-0B8702AE68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16D5A850-9E73-4789-A25E-14B85AFB26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DD8F390-54D0-AC87-275D-1E4A75851C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8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0C54C4-5DE1-53DF-0FF7-8C9F409EDDB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778250" y="0"/>
            <a:ext cx="2890838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FCD1F82-3B2C-4AD2-8676-D907F69D3AA6}" type="datetimeFigureOut">
              <a:rPr lang="en-US" altLang="en-US"/>
              <a:pPr>
                <a:defRPr/>
              </a:pPr>
              <a:t>5/14/2024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74CE772-72BA-9687-902C-E7E06A60D28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8524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210B5AA-6AAF-56D9-46C7-A97661935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750" y="4716463"/>
            <a:ext cx="5337175" cy="4468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10D5F-5FA9-C392-B13E-8012083CCC7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31338"/>
            <a:ext cx="28908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34" charset="0"/>
                <a:ea typeface="ＭＳ Ｐゴシック" charset="-128"/>
                <a:cs typeface="+mn-cs"/>
                <a:sym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38644E-7333-0987-B609-4E1C4CD92B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778250" y="9431338"/>
            <a:ext cx="2890838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5F6877B0-8A12-4C33-98A3-3D04B096BCA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6D05C85-A64B-3AC5-1279-DE0891CC666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508000" y="19050"/>
            <a:ext cx="6553200" cy="647700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200" b="1" dirty="0">
                <a:solidFill>
                  <a:srgbClr val="FFFFFF"/>
                </a:solidFill>
                <a:latin typeface="Calibri" panose="020F0502020204030204" pitchFamily="34" charset="0"/>
              </a:rPr>
              <a:t>Click to edit Master 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4248056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0"/>
            <a:ext cx="6553200" cy="6477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4822069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A1FE7062-912C-8257-ACB5-17844FC374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175"/>
            <a:ext cx="10160000" cy="762000"/>
          </a:xfrm>
          <a:prstGeom prst="rect">
            <a:avLst/>
          </a:prstGeom>
          <a:solidFill>
            <a:srgbClr val="0B3C9E"/>
          </a:solidFill>
          <a:ln>
            <a:noFill/>
          </a:ln>
        </p:spPr>
        <p:txBody>
          <a:bodyPr lIns="0" tIns="0" rIns="0" bIns="0"/>
          <a:lstStyle>
            <a:lvl1pPr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258086B9-55D2-98EF-E54D-09317E32F2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96900" y="1270000"/>
            <a:ext cx="9144000" cy="635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altLang="en-US">
                <a:sym typeface="Arial" panose="020B0604020202020204" pitchFamily="34" charset="0"/>
              </a:rPr>
              <a:t>Second level</a:t>
            </a:r>
          </a:p>
          <a:p>
            <a:pPr lvl="2"/>
            <a:r>
              <a:rPr lang="en-US" altLang="en-US">
                <a:sym typeface="Arial" panose="020B0604020202020204" pitchFamily="34" charset="0"/>
              </a:rPr>
              <a:t>Third level</a:t>
            </a:r>
          </a:p>
          <a:p>
            <a:pPr lvl="3"/>
            <a:r>
              <a:rPr lang="en-US" altLang="en-US">
                <a:sym typeface="Arial" panose="020B0604020202020204" pitchFamily="34" charset="0"/>
              </a:rPr>
              <a:t>Fourth level</a:t>
            </a:r>
          </a:p>
          <a:p>
            <a:pPr lvl="4"/>
            <a:r>
              <a:rPr lang="en-US" altLang="en-US">
                <a:sym typeface="Arial" panose="020B0604020202020204" pitchFamily="34" charset="0"/>
              </a:rPr>
              <a:t>Fifth level</a:t>
            </a:r>
          </a:p>
        </p:txBody>
      </p:sp>
      <p:grpSp>
        <p:nvGrpSpPr>
          <p:cNvPr id="1028" name="Rectangle 3">
            <a:extLst>
              <a:ext uri="{FF2B5EF4-FFF2-40B4-BE49-F238E27FC236}">
                <a16:creationId xmlns:a16="http://schemas.microsoft.com/office/drawing/2014/main" id="{652571A7-4A53-4C60-ADE8-2A3B79F3B037}"/>
              </a:ext>
            </a:extLst>
          </p:cNvPr>
          <p:cNvGrpSpPr>
            <a:grpSpLocks/>
          </p:cNvGrpSpPr>
          <p:nvPr/>
        </p:nvGrpSpPr>
        <p:grpSpPr bwMode="auto">
          <a:xfrm>
            <a:off x="0" y="7010400"/>
            <a:ext cx="10160000" cy="609600"/>
            <a:chOff x="0" y="4416"/>
            <a:chExt cx="6400" cy="384"/>
          </a:xfrm>
        </p:grpSpPr>
        <p:pic>
          <p:nvPicPr>
            <p:cNvPr id="1032" name="Rectangle 3">
              <a:extLst>
                <a:ext uri="{FF2B5EF4-FFF2-40B4-BE49-F238E27FC236}">
                  <a16:creationId xmlns:a16="http://schemas.microsoft.com/office/drawing/2014/main" id="{1E80C43F-2982-6889-2B9A-9610CD4659B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416"/>
              <a:ext cx="6400" cy="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9" name="Text Box 5">
              <a:extLst>
                <a:ext uri="{FF2B5EF4-FFF2-40B4-BE49-F238E27FC236}">
                  <a16:creationId xmlns:a16="http://schemas.microsoft.com/office/drawing/2014/main" id="{7CBAE90A-B474-11A5-0E7B-6D1DC7FBB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5400000">
              <a:off x="3008" y="1408"/>
              <a:ext cx="384" cy="6400"/>
            </a:xfrm>
            <a:prstGeom prst="rect">
              <a:avLst/>
            </a:prstGeom>
            <a:noFill/>
            <a:ln>
              <a:noFill/>
            </a:ln>
          </p:spPr>
          <p:txBody>
            <a:bodyPr lIns="0" tIns="0" rIns="0" bIns="0"/>
            <a:lstStyle>
              <a:lvl1pPr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1pPr>
              <a:lvl2pPr marL="742950" indent="-28575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2pPr>
              <a:lvl3pPr marL="11430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3pPr>
              <a:lvl4pPr marL="16002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4pPr>
              <a:lvl5pPr marL="2057400" indent="-228600"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>
                  <a:solidFill>
                    <a:srgbClr val="000000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  <a:sym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</p:grpSp>
      <p:sp>
        <p:nvSpPr>
          <p:cNvPr id="1034" name="Rectangle 5">
            <a:extLst>
              <a:ext uri="{FF2B5EF4-FFF2-40B4-BE49-F238E27FC236}">
                <a16:creationId xmlns:a16="http://schemas.microsoft.com/office/drawing/2014/main" id="{DCED0D6D-00AD-D4B1-0463-224538A7DAF8}"/>
              </a:ext>
            </a:extLst>
          </p:cNvPr>
          <p:cNvSpPr>
            <a:spLocks/>
          </p:cNvSpPr>
          <p:nvPr/>
        </p:nvSpPr>
        <p:spPr bwMode="auto">
          <a:xfrm>
            <a:off x="4178300" y="7223125"/>
            <a:ext cx="5562600" cy="184150"/>
          </a:xfrm>
          <a:prstGeom prst="rect">
            <a:avLst/>
          </a:prstGeom>
          <a:noFill/>
          <a:ln>
            <a:noFill/>
          </a:ln>
        </p:spPr>
        <p:txBody>
          <a:bodyPr lIns="0" tIns="0" rIns="45150" bIns="0" anchor="ctr">
            <a:spAutoFit/>
          </a:bodyPr>
          <a:lstStyle>
            <a:lvl1pPr marL="444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rgbClr val="000000"/>
                </a:solidFill>
                <a:latin typeface="Arial" panose="020B060402020202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r>
              <a:rPr lang="en-GB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Arial" panose="020B0604020202020204" pitchFamily="34" charset="0"/>
              </a:rPr>
              <a:t>Vincent SCHENK</a:t>
            </a:r>
            <a:endParaRPr lang="en-US" altLang="en-US" sz="1200" dirty="0">
              <a:solidFill>
                <a:schemeClr val="tx1">
                  <a:lumMod val="75000"/>
                  <a:lumOff val="25000"/>
                </a:schemeClr>
              </a:solidFill>
              <a:cs typeface="Arial" panose="020B0604020202020204" pitchFamily="34" charset="0"/>
            </a:endParaRPr>
          </a:p>
        </p:txBody>
      </p:sp>
      <p:pic>
        <p:nvPicPr>
          <p:cNvPr id="1030" name="Image 2" descr="logooutline.eps">
            <a:extLst>
              <a:ext uri="{FF2B5EF4-FFF2-40B4-BE49-F238E27FC236}">
                <a16:creationId xmlns:a16="http://schemas.microsoft.com/office/drawing/2014/main" id="{46E3628F-70CF-9E3D-AA3B-DD65EABBD44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6100" y="76200"/>
            <a:ext cx="609600" cy="60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4">
            <a:extLst>
              <a:ext uri="{FF2B5EF4-FFF2-40B4-BE49-F238E27FC236}">
                <a16:creationId xmlns:a16="http://schemas.microsoft.com/office/drawing/2014/main" id="{EC5A530A-EA23-8C43-955F-6314F10C04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596900" y="76200"/>
            <a:ext cx="6553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90311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Arial" panose="020B0604020202020204" pitchFamily="34" charset="0"/>
              </a:rPr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4" r:id="rId1"/>
    <p:sldLayoutId id="2147485123" r:id="rId2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+mj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Calibri" pitchFamily="34" charset="0"/>
          <a:ea typeface="ＭＳ Ｐゴシック" charset="0"/>
          <a:cs typeface="ＭＳ Ｐゴシック" charset="0"/>
          <a:sym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 b="1">
          <a:solidFill>
            <a:srgbClr val="FFFFFF"/>
          </a:solidFill>
          <a:latin typeface="Arial" charset="0"/>
          <a:ea typeface="ＭＳ Ｐゴシック" charset="0"/>
          <a:sym typeface="Arial" charset="0"/>
        </a:defRPr>
      </a:lvl9pPr>
    </p:titleStyle>
    <p:bodyStyle>
      <a:lvl1pPr marL="425450" indent="-381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94000"/>
        <a:buFont typeface="Wingdings" panose="05000000000000000000" pitchFamily="2" charset="2"/>
        <a:buChar char="è"/>
        <a:defRPr sz="2000">
          <a:solidFill>
            <a:schemeClr val="tx1"/>
          </a:solidFill>
          <a:latin typeface="+mn-lt"/>
          <a:ea typeface="ＭＳ Ｐゴシック" charset="-128"/>
          <a:cs typeface="ＭＳ Ｐゴシック" charset="0"/>
          <a:sym typeface="Arial" panose="020B0604020202020204" pitchFamily="34" charset="0"/>
        </a:defRPr>
      </a:lvl1pPr>
      <a:lvl2pPr marL="819150" indent="-3175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2pPr>
      <a:lvl3pPr marL="1263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3pPr>
      <a:lvl4pPr marL="1771650" indent="-2540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4pPr>
      <a:lvl5pPr marL="2279650" indent="-254000" algn="l" rtl="0" eaLnBrk="0" fontAlgn="base" hangingPunct="0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ＭＳ Ｐゴシック" charset="-128"/>
          <a:cs typeface="ＭＳ Ｐゴシック"/>
          <a:sym typeface="Arial" panose="020B0604020202020204" pitchFamily="34" charset="0"/>
        </a:defRPr>
      </a:lvl5pPr>
      <a:lvl6pPr marL="27368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6pPr>
      <a:lvl7pPr marL="31940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7pPr>
      <a:lvl8pPr marL="36512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8pPr>
      <a:lvl9pPr marL="4108450" indent="-254000" algn="l" rtl="0" fontAlgn="base">
        <a:lnSpc>
          <a:spcPts val="2000"/>
        </a:lnSpc>
        <a:spcBef>
          <a:spcPts val="1200"/>
        </a:spcBef>
        <a:spcAft>
          <a:spcPct val="0"/>
        </a:spcAft>
        <a:buClr>
          <a:srgbClr val="013469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Arial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>
            <a:extLst>
              <a:ext uri="{FF2B5EF4-FFF2-40B4-BE49-F238E27FC236}">
                <a16:creationId xmlns:a16="http://schemas.microsoft.com/office/drawing/2014/main" id="{DB41A577-074D-6C2F-410C-1EE8636B86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200" y="2057400"/>
            <a:ext cx="8551863" cy="2624138"/>
          </a:xfrm>
          <a:prstGeom prst="rect">
            <a:avLst/>
          </a:prstGeom>
          <a:noFill/>
          <a:ln>
            <a:noFill/>
          </a:ln>
        </p:spPr>
        <p:txBody>
          <a:bodyPr lIns="50800" tIns="50800" rIns="90311" bIns="50800"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+mj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Calibri" pitchFamily="34" charset="0"/>
                <a:ea typeface="ＭＳ Ｐゴシック" charset="0"/>
                <a:cs typeface="ＭＳ Ｐゴシック" charset="0"/>
                <a:sym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 b="1">
                <a:solidFill>
                  <a:srgbClr val="FFFFFF"/>
                </a:solidFill>
                <a:latin typeface="Arial" charset="0"/>
                <a:ea typeface="ＭＳ Ｐゴシック" charset="0"/>
                <a:sym typeface="Arial" charset="0"/>
              </a:defRPr>
            </a:lvl9pPr>
          </a:lstStyle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 </a:t>
            </a:r>
            <a:b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b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</a:br>
            <a:endParaRPr lang="en-US" altLang="en-US" sz="3200" kern="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Studies of the chemistry, ageing and adhesion properties of polymers</a:t>
            </a:r>
          </a:p>
          <a:p>
            <a:pPr algn="ctr">
              <a:defRPr/>
            </a:pPr>
            <a:endParaRPr lang="en-US" altLang="en-US" sz="3200" kern="0" dirty="0">
              <a:solidFill>
                <a:schemeClr val="accent2"/>
              </a:solidFill>
              <a:ea typeface="ＭＳ Ｐゴシック" panose="020B0600070205080204" pitchFamily="34" charset="-128"/>
            </a:endParaRPr>
          </a:p>
          <a:p>
            <a:pPr algn="ctr">
              <a:defRPr/>
            </a:pPr>
            <a:r>
              <a:rPr lang="en-US" altLang="en-US" sz="3200" kern="0" dirty="0">
                <a:solidFill>
                  <a:schemeClr val="accent2"/>
                </a:solidFill>
                <a:ea typeface="ＭＳ Ｐゴシック" panose="020B0600070205080204" pitchFamily="34" charset="-128"/>
              </a:rPr>
              <a:t>27.05.2024</a:t>
            </a:r>
            <a:br>
              <a:rPr lang="en-US" altLang="en-US" sz="28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</a:br>
            <a:br>
              <a:rPr lang="en-US" altLang="en-US" sz="28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800" kern="0" dirty="0">
                <a:solidFill>
                  <a:srgbClr val="0432FF"/>
                </a:solidFill>
                <a:ea typeface="ＭＳ Ｐゴシック" panose="020B0600070205080204" pitchFamily="34" charset="-128"/>
              </a:rPr>
            </a:br>
            <a:br>
              <a:rPr lang="en-US" altLang="en-US" sz="2000" kern="0" dirty="0">
                <a:solidFill>
                  <a:schemeClr val="tx1"/>
                </a:solidFill>
                <a:ea typeface="ＭＳ Ｐゴシック" panose="020B0600070205080204" pitchFamily="34" charset="-128"/>
              </a:rPr>
            </a:br>
            <a:endParaRPr lang="en-US" altLang="en-US" sz="2000" kern="0" dirty="0">
              <a:solidFill>
                <a:schemeClr val="tx1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C6B360F9-CD98-57E2-ADAF-803441ABFA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4338" y="5105400"/>
            <a:ext cx="7112000" cy="1524000"/>
          </a:xfrm>
          <a:prstGeom prst="rect">
            <a:avLst/>
          </a:prstGeom>
          <a:noFill/>
          <a:ln>
            <a:noFill/>
          </a:ln>
        </p:spPr>
        <p:txBody>
          <a:bodyPr lIns="50800" tIns="50800" rIns="152400" bIns="50800"/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Vincent SCHENK, TE-MSC-SMT-Polymer lab</a:t>
            </a: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Supervisor: Roland PICCIN</a:t>
            </a: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Start date: 01.12.2023</a:t>
            </a:r>
          </a:p>
          <a:p>
            <a:pPr marL="44450" indent="0" algn="ctr">
              <a:lnSpc>
                <a:spcPts val="1775"/>
              </a:lnSpc>
              <a:buFont typeface="Wingdings" pitchFamily="2" charset="2"/>
              <a:buNone/>
              <a:defRPr/>
            </a:pPr>
            <a:r>
              <a:rPr lang="en-US" altLang="en-US" sz="2200" kern="0" dirty="0">
                <a:solidFill>
                  <a:srgbClr val="0B3C9E"/>
                </a:solidFill>
                <a:ea typeface="ＭＳ Ｐゴシック" panose="020B0600070205080204" pitchFamily="34" charset="-128"/>
              </a:rPr>
              <a:t>Experienced Project Graduate (Quest)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5F712A-64CF-0654-3392-C3F7BAD6D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 graduate, 2 slides, 3 minutes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9F6F3C2-64CE-3817-1B43-C34E4EE798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800" y="4598971"/>
            <a:ext cx="3600000" cy="2413578"/>
          </a:xfrm>
          <a:prstGeom prst="rect">
            <a:avLst/>
          </a:prstGeom>
        </p:spPr>
      </p:pic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Experiences and current 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7D431-1B0A-C42A-7381-F1478A694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066800"/>
            <a:ext cx="9283700" cy="1981200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Previous experiences:</a:t>
            </a:r>
          </a:p>
          <a:p>
            <a:pPr marL="44450" indent="0">
              <a:buNone/>
              <a:defRPr/>
            </a:pPr>
            <a:r>
              <a:rPr lang="en-US" dirty="0"/>
              <a:t>       2016 – 2018 – Master’s degree in mechanical and materials engineering</a:t>
            </a:r>
          </a:p>
          <a:p>
            <a:pPr marL="44450" indent="0">
              <a:buNone/>
              <a:defRPr/>
            </a:pPr>
            <a:r>
              <a:rPr lang="en-US" dirty="0"/>
              <a:t>       2018 – 2020 – Materials and processes engineer at Airbus </a:t>
            </a:r>
            <a:r>
              <a:rPr lang="en-US" dirty="0" err="1"/>
              <a:t>Defence</a:t>
            </a:r>
            <a:r>
              <a:rPr lang="en-US" dirty="0"/>
              <a:t> &amp; Space</a:t>
            </a:r>
          </a:p>
          <a:p>
            <a:pPr marL="44450" indent="0">
              <a:buNone/>
              <a:defRPr/>
            </a:pPr>
            <a:r>
              <a:rPr lang="en-US" dirty="0"/>
              <a:t>       2020 – 2023 – PhD degree on polymer composites for Aeronautics</a:t>
            </a:r>
          </a:p>
          <a:p>
            <a:pPr marL="44450" indent="0">
              <a:buFont typeface="Wingdings" panose="05000000000000000000" pitchFamily="2" charset="2"/>
              <a:buNone/>
              <a:defRPr/>
            </a:pPr>
            <a:r>
              <a:rPr lang="en-US" dirty="0"/>
              <a:t>*1</a:t>
            </a:r>
            <a:r>
              <a:rPr lang="en-US" baseline="30000" dirty="0"/>
              <a:t>st</a:t>
            </a:r>
            <a:r>
              <a:rPr lang="en-US" dirty="0"/>
              <a:t> of December 2023: PhD defense and 1</a:t>
            </a:r>
            <a:r>
              <a:rPr lang="en-US" baseline="30000" dirty="0"/>
              <a:t>st</a:t>
            </a:r>
            <a:r>
              <a:rPr lang="en-US" dirty="0"/>
              <a:t> day at CERN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05B95E-E26D-CAF3-524A-8872BFE87573}"/>
              </a:ext>
            </a:extLst>
          </p:cNvPr>
          <p:cNvSpPr txBox="1">
            <a:spLocks/>
          </p:cNvSpPr>
          <p:nvPr/>
        </p:nvSpPr>
        <p:spPr bwMode="auto">
          <a:xfrm>
            <a:off x="508000" y="3317211"/>
            <a:ext cx="6858000" cy="1081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defRPr/>
            </a:pPr>
            <a:r>
              <a:rPr lang="en-US" u="sng" kern="0" dirty="0"/>
              <a:t>Projects at CERN:</a:t>
            </a:r>
          </a:p>
          <a:p>
            <a:pPr marL="44450" indent="0">
              <a:spcBef>
                <a:spcPts val="0"/>
              </a:spcBef>
              <a:buNone/>
              <a:defRPr/>
            </a:pPr>
            <a:endParaRPr lang="en-US" sz="1800" u="sng" kern="0" dirty="0"/>
          </a:p>
          <a:p>
            <a:pPr>
              <a:spcBef>
                <a:spcPts val="0"/>
              </a:spcBef>
              <a:buFontTx/>
              <a:buChar char="-"/>
              <a:defRPr/>
            </a:pPr>
            <a:r>
              <a:rPr lang="en-US" kern="0" dirty="0"/>
              <a:t>Study of the </a:t>
            </a:r>
            <a:r>
              <a:rPr lang="en-US" b="1" kern="0" dirty="0"/>
              <a:t>polymer chemistry </a:t>
            </a:r>
            <a:r>
              <a:rPr lang="en-US" kern="0" dirty="0"/>
              <a:t>toward the final properties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2EFF23-0C6C-4140-B382-BB0E95C53C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200" y="3124200"/>
            <a:ext cx="1836142" cy="705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A1EBF6-AB58-41D8-A291-8929156B08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3623" y="4038600"/>
            <a:ext cx="739762" cy="585019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89271E43-F691-E641-9F8F-BD13D1FAA3BF}"/>
              </a:ext>
            </a:extLst>
          </p:cNvPr>
          <p:cNvSpPr/>
          <p:nvPr/>
        </p:nvSpPr>
        <p:spPr bwMode="auto">
          <a:xfrm>
            <a:off x="8546926" y="3810000"/>
            <a:ext cx="533400" cy="354013"/>
          </a:xfrm>
          <a:prstGeom prst="rightArrow">
            <a:avLst/>
          </a:pr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17A36A-ECEE-D522-01F5-E1BEF5511E7C}"/>
              </a:ext>
            </a:extLst>
          </p:cNvPr>
          <p:cNvSpPr txBox="1"/>
          <p:nvPr/>
        </p:nvSpPr>
        <p:spPr>
          <a:xfrm>
            <a:off x="7754918" y="3722873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+</a:t>
            </a:r>
            <a:endParaRPr lang="en-GB" dirty="0"/>
          </a:p>
        </p:txBody>
      </p:sp>
      <p:pic>
        <p:nvPicPr>
          <p:cNvPr id="14" name="Picture 13" descr="A group of round objects&#10;&#10;Description automatically generated">
            <a:extLst>
              <a:ext uri="{FF2B5EF4-FFF2-40B4-BE49-F238E27FC236}">
                <a16:creationId xmlns:a16="http://schemas.microsoft.com/office/drawing/2014/main" id="{DAF8B965-7599-B250-0917-5FC17B82393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667" t="8000" r="32666" b="14000"/>
          <a:stretch/>
        </p:blipFill>
        <p:spPr>
          <a:xfrm rot="16200000">
            <a:off x="2539999" y="4394200"/>
            <a:ext cx="1041400" cy="3124200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5A03B17-00BE-C350-92B4-BDCEA383DCD2}"/>
              </a:ext>
            </a:extLst>
          </p:cNvPr>
          <p:cNvSpPr txBox="1">
            <a:spLocks/>
          </p:cNvSpPr>
          <p:nvPr/>
        </p:nvSpPr>
        <p:spPr bwMode="auto">
          <a:xfrm>
            <a:off x="508000" y="4648200"/>
            <a:ext cx="6019800" cy="76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Tx/>
              <a:buChar char="-"/>
              <a:defRPr/>
            </a:pPr>
            <a:r>
              <a:rPr lang="en-US" b="1" kern="0" dirty="0"/>
              <a:t>Accelerated ageing </a:t>
            </a:r>
            <a:r>
              <a:rPr lang="en-US" kern="0" dirty="0"/>
              <a:t>of PU jacks used for magnet alignments, reproduce and understand the failures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322AD4E-28EE-0DC8-6196-323880392D76}"/>
              </a:ext>
            </a:extLst>
          </p:cNvPr>
          <p:cNvCxnSpPr>
            <a:cxnSpLocks/>
          </p:cNvCxnSpPr>
          <p:nvPr/>
        </p:nvCxnSpPr>
        <p:spPr bwMode="auto">
          <a:xfrm>
            <a:off x="1960809" y="6629400"/>
            <a:ext cx="2199779" cy="0"/>
          </a:xfrm>
          <a:prstGeom prst="straightConnector1">
            <a:avLst/>
          </a:prstGeom>
          <a:solidFill>
            <a:schemeClr val="accent1"/>
          </a:solidFill>
          <a:ln w="12700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85240D8-FD33-ECE1-6F7D-3A38948D1891}"/>
              </a:ext>
            </a:extLst>
          </p:cNvPr>
          <p:cNvSpPr txBox="1"/>
          <p:nvPr/>
        </p:nvSpPr>
        <p:spPr>
          <a:xfrm>
            <a:off x="2589808" y="6626423"/>
            <a:ext cx="889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Ageing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735A73DC-8F21-5C20-48E7-0574B2F53C76}"/>
              </a:ext>
            </a:extLst>
          </p:cNvPr>
          <p:cNvSpPr/>
          <p:nvPr/>
        </p:nvSpPr>
        <p:spPr bwMode="auto">
          <a:xfrm>
            <a:off x="5356944" y="5741987"/>
            <a:ext cx="485056" cy="354013"/>
          </a:xfrm>
          <a:prstGeom prst="rightArrow">
            <a:avLst/>
          </a:pr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7C7570B-A5AB-B767-95F6-FED819EAEE16}"/>
              </a:ext>
            </a:extLst>
          </p:cNvPr>
          <p:cNvCxnSpPr>
            <a:cxnSpLocks/>
          </p:cNvCxnSpPr>
          <p:nvPr/>
        </p:nvCxnSpPr>
        <p:spPr bwMode="auto">
          <a:xfrm>
            <a:off x="8156800" y="5473899"/>
            <a:ext cx="1066800" cy="482400"/>
          </a:xfrm>
          <a:prstGeom prst="straightConnector1">
            <a:avLst/>
          </a:prstGeom>
          <a:solidFill>
            <a:schemeClr val="accent1"/>
          </a:solidFill>
          <a:ln w="12700">
            <a:solidFill>
              <a:srgbClr val="FF000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55D4F8B-AB29-6F89-A57E-44FD8E7A0906}"/>
              </a:ext>
            </a:extLst>
          </p:cNvPr>
          <p:cNvSpPr txBox="1"/>
          <p:nvPr/>
        </p:nvSpPr>
        <p:spPr>
          <a:xfrm>
            <a:off x="8537800" y="5394340"/>
            <a:ext cx="8899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Ageing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5327A-D4C9-6023-5372-75CCC7483D89}"/>
              </a:ext>
            </a:extLst>
          </p:cNvPr>
          <p:cNvSpPr txBox="1"/>
          <p:nvPr/>
        </p:nvSpPr>
        <p:spPr>
          <a:xfrm>
            <a:off x="9360415" y="3714114"/>
            <a:ext cx="367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tx1"/>
                </a:solidFill>
              </a:rPr>
              <a:t>?</a:t>
            </a:r>
            <a:endParaRPr lang="en-GB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4C7CAE3F-34D9-BF07-D6A1-82FDCBABE94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89000" y="11113"/>
            <a:ext cx="6553200" cy="647700"/>
          </a:xfrm>
        </p:spPr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Current activities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F05B95E-E26D-CAF3-524A-8872BFE87573}"/>
              </a:ext>
            </a:extLst>
          </p:cNvPr>
          <p:cNvSpPr txBox="1">
            <a:spLocks/>
          </p:cNvSpPr>
          <p:nvPr/>
        </p:nvSpPr>
        <p:spPr bwMode="auto">
          <a:xfrm>
            <a:off x="279400" y="990600"/>
            <a:ext cx="988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Tx/>
              <a:buChar char="-"/>
              <a:defRPr/>
            </a:pPr>
            <a:r>
              <a:rPr lang="en-US" kern="0" dirty="0"/>
              <a:t>Environmental stress cracking of TPI HV wires in superconducting magnets (ITER project), reproduce the failure conditions and define the limitations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F35EA30-E922-DC50-7BDB-7A517B789C4C}"/>
              </a:ext>
            </a:extLst>
          </p:cNvPr>
          <p:cNvSpPr txBox="1">
            <a:spLocks/>
          </p:cNvSpPr>
          <p:nvPr/>
        </p:nvSpPr>
        <p:spPr bwMode="auto">
          <a:xfrm>
            <a:off x="279400" y="4114799"/>
            <a:ext cx="9880600" cy="58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152400" bIns="50800" numCol="1" anchor="t" anchorCtr="0" compatLnSpc="1">
            <a:prstTxWarp prst="textNoShape">
              <a:avLst/>
            </a:prstTxWarp>
          </a:bodyPr>
          <a:lstStyle>
            <a:lvl1pPr marL="425450" indent="-381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94000"/>
              <a:buFont typeface="Wingdings" panose="05000000000000000000" pitchFamily="2" charset="2"/>
              <a:buChar char="è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0"/>
                <a:sym typeface="Arial" panose="020B0604020202020204" pitchFamily="34" charset="0"/>
              </a:defRPr>
            </a:lvl1pPr>
            <a:lvl2pPr marL="819150" indent="-3175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2pPr>
            <a:lvl3pPr marL="1263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3pPr>
            <a:lvl4pPr marL="1771650" indent="-254000" algn="l" rtl="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4pPr>
            <a:lvl5pPr marL="2279650" indent="-254000" algn="l" rtl="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/>
                <a:sym typeface="Arial" panose="020B0604020202020204" pitchFamily="34" charset="0"/>
              </a:defRPr>
            </a:lvl5pPr>
            <a:lvl6pPr marL="27368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6pPr>
            <a:lvl7pPr marL="31940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7pPr>
            <a:lvl8pPr marL="36512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8pPr>
            <a:lvl9pPr marL="4108450" indent="-254000" algn="l" rtl="0" fontAlgn="base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sym typeface="Arial" charset="0"/>
              </a:defRPr>
            </a:lvl9pPr>
          </a:lstStyle>
          <a:p>
            <a:pPr>
              <a:buFontTx/>
              <a:buChar char="-"/>
              <a:defRPr/>
            </a:pPr>
            <a:r>
              <a:rPr lang="en-US" kern="0" dirty="0"/>
              <a:t>Study of the adhesion (surface energy and tension) between several materials with different treatments (e.g. plasma), useful for bonding improvement or coils impregnation</a:t>
            </a:r>
          </a:p>
          <a:p>
            <a:pPr>
              <a:buFontTx/>
              <a:buChar char="-"/>
              <a:defRPr/>
            </a:pPr>
            <a:endParaRPr lang="en-US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6D915B-3F3D-6AE5-FAC2-4B05E5E181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181" y="1644445"/>
            <a:ext cx="2667000" cy="1981469"/>
          </a:xfrm>
          <a:prstGeom prst="rect">
            <a:avLst/>
          </a:prstGeom>
        </p:spPr>
      </p:pic>
      <p:pic>
        <p:nvPicPr>
          <p:cNvPr id="14" name="Picture 13" descr="A round metal object with red wires&#10;&#10;Description automatically generated">
            <a:extLst>
              <a:ext uri="{FF2B5EF4-FFF2-40B4-BE49-F238E27FC236}">
                <a16:creationId xmlns:a16="http://schemas.microsoft.com/office/drawing/2014/main" id="{7221C57B-E8F7-CB99-30A7-BE8BC68CC4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501" t="28581" r="17750" b="14000"/>
          <a:stretch/>
        </p:blipFill>
        <p:spPr>
          <a:xfrm>
            <a:off x="3910781" y="1644445"/>
            <a:ext cx="2895600" cy="1956042"/>
          </a:xfrm>
          <a:prstGeom prst="rect">
            <a:avLst/>
          </a:prstGeom>
        </p:spPr>
      </p:pic>
      <p:pic>
        <p:nvPicPr>
          <p:cNvPr id="16" name="Picture 15" descr="A close up of a coil&#10;&#10;Description automatically generated">
            <a:extLst>
              <a:ext uri="{FF2B5EF4-FFF2-40B4-BE49-F238E27FC236}">
                <a16:creationId xmlns:a16="http://schemas.microsoft.com/office/drawing/2014/main" id="{52D8FD21-384C-40FD-12E8-581A35C971D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4799" t="35774" r="28782" b="30677"/>
          <a:stretch/>
        </p:blipFill>
        <p:spPr>
          <a:xfrm>
            <a:off x="7442200" y="1642751"/>
            <a:ext cx="2057400" cy="1959429"/>
          </a:xfrm>
          <a:prstGeom prst="rect">
            <a:avLst/>
          </a:prstGeom>
          <a:ln w="19050">
            <a:solidFill>
              <a:schemeClr val="accent6">
                <a:lumMod val="60000"/>
                <a:lumOff val="40000"/>
              </a:schemeClr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108018A-78B2-4D14-7E3C-3864DFB85A43}"/>
              </a:ext>
            </a:extLst>
          </p:cNvPr>
          <p:cNvSpPr txBox="1"/>
          <p:nvPr/>
        </p:nvSpPr>
        <p:spPr>
          <a:xfrm>
            <a:off x="1434281" y="3625914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Real case</a:t>
            </a:r>
            <a:endParaRPr lang="en-GB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2C8D345-AB35-2AB8-997D-DE1698C345A6}"/>
              </a:ext>
            </a:extLst>
          </p:cNvPr>
          <p:cNvSpPr txBox="1"/>
          <p:nvPr/>
        </p:nvSpPr>
        <p:spPr>
          <a:xfrm>
            <a:off x="4794762" y="3625914"/>
            <a:ext cx="1127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Test set-up</a:t>
            </a:r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280DA7-7D83-DC3D-BA22-8A8F18C3D221}"/>
              </a:ext>
            </a:extLst>
          </p:cNvPr>
          <p:cNvSpPr txBox="1"/>
          <p:nvPr/>
        </p:nvSpPr>
        <p:spPr>
          <a:xfrm>
            <a:off x="7907081" y="3625913"/>
            <a:ext cx="11276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ESC</a:t>
            </a:r>
            <a:endParaRPr lang="en-GB" sz="1400" b="1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F8652F6-D9CF-674E-6086-1E77A585AB3A}"/>
              </a:ext>
            </a:extLst>
          </p:cNvPr>
          <p:cNvSpPr/>
          <p:nvPr/>
        </p:nvSpPr>
        <p:spPr bwMode="auto">
          <a:xfrm>
            <a:off x="6120581" y="2635179"/>
            <a:ext cx="457200" cy="565221"/>
          </a:xfrm>
          <a:prstGeom prst="rect">
            <a:avLst/>
          </a:prstGeom>
          <a:noFill/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9DFA093-77BC-AD05-573F-6C245CF9B71D}"/>
              </a:ext>
            </a:extLst>
          </p:cNvPr>
          <p:cNvCxnSpPr>
            <a:cxnSpLocks/>
          </p:cNvCxnSpPr>
          <p:nvPr/>
        </p:nvCxnSpPr>
        <p:spPr bwMode="auto">
          <a:xfrm flipV="1">
            <a:off x="6577781" y="1617324"/>
            <a:ext cx="864419" cy="1017855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25C1C6A-7CC1-5875-E031-E26F0A78F313}"/>
              </a:ext>
            </a:extLst>
          </p:cNvPr>
          <p:cNvCxnSpPr>
            <a:cxnSpLocks/>
          </p:cNvCxnSpPr>
          <p:nvPr/>
        </p:nvCxnSpPr>
        <p:spPr bwMode="auto">
          <a:xfrm>
            <a:off x="6561804" y="3205481"/>
            <a:ext cx="880396" cy="395006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6">
                <a:lumMod val="60000"/>
                <a:lumOff val="40000"/>
              </a:schemeClr>
            </a:solidFill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B9F76562-8E29-0D56-74E1-E1607F3459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4000" y="4724400"/>
            <a:ext cx="3349846" cy="227891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ED94536-7165-2817-023C-5EF1EEE87E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9400" y="4876800"/>
            <a:ext cx="2345602" cy="1828644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E54D1AA-E6B3-DB66-F82C-5AC9522E579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6400" y="4871711"/>
            <a:ext cx="2880456" cy="1833733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2CEF955-22B6-0F3E-555B-A3BAE4DF664F}"/>
              </a:ext>
            </a:extLst>
          </p:cNvPr>
          <p:cNvCxnSpPr>
            <a:cxnSpLocks/>
          </p:cNvCxnSpPr>
          <p:nvPr/>
        </p:nvCxnSpPr>
        <p:spPr bwMode="auto">
          <a:xfrm flipV="1">
            <a:off x="7591646" y="5098310"/>
            <a:ext cx="914400" cy="400491"/>
          </a:xfrm>
          <a:prstGeom prst="straightConnector1">
            <a:avLst/>
          </a:prstGeom>
          <a:solidFill>
            <a:schemeClr val="accent1"/>
          </a:solidFill>
          <a:ln w="12700">
            <a:solidFill>
              <a:srgbClr val="00B050"/>
            </a:solidFill>
            <a:tailEnd type="triangle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F277852D-F10C-31E8-DF4B-BA54E54EFD9B}"/>
              </a:ext>
            </a:extLst>
          </p:cNvPr>
          <p:cNvSpPr txBox="1"/>
          <p:nvPr/>
        </p:nvSpPr>
        <p:spPr>
          <a:xfrm>
            <a:off x="7012362" y="4953000"/>
            <a:ext cx="1039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00B050"/>
                </a:solidFill>
              </a:rPr>
              <a:t>Plasma treatment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38D996FF-AEE6-0974-C47C-F7ADC7DECEB8}"/>
              </a:ext>
            </a:extLst>
          </p:cNvPr>
          <p:cNvSpPr/>
          <p:nvPr/>
        </p:nvSpPr>
        <p:spPr bwMode="auto">
          <a:xfrm>
            <a:off x="5972900" y="5611570"/>
            <a:ext cx="485056" cy="354013"/>
          </a:xfrm>
          <a:prstGeom prst="rightArrow">
            <a:avLst/>
          </a:prstGeom>
          <a:solidFill>
            <a:schemeClr val="accent6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sym typeface="Arial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80D18E1-E68B-D853-BEF9-B01E0CDB681C}"/>
              </a:ext>
            </a:extLst>
          </p:cNvPr>
          <p:cNvSpPr txBox="1"/>
          <p:nvPr/>
        </p:nvSpPr>
        <p:spPr>
          <a:xfrm>
            <a:off x="918801" y="6695429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Copper</a:t>
            </a:r>
            <a:endParaRPr lang="en-GB" sz="14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3EFEBF9-6C11-D7A4-9923-D7143A6BA909}"/>
              </a:ext>
            </a:extLst>
          </p:cNvPr>
          <p:cNvSpPr txBox="1"/>
          <p:nvPr/>
        </p:nvSpPr>
        <p:spPr>
          <a:xfrm>
            <a:off x="3290074" y="6695429"/>
            <a:ext cx="2193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Copper plasma treated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16581053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-MEL_templat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DDDDD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>
          <a:noFill/>
        </a:ln>
        <a:effectLst/>
        <a:extLst>
          <a:ext uri="{91240B29-F687-4f45-9708-019B960494DF}">
            <a14:hiddenLine xmlns="" xmlns:a14="http://schemas.microsoft.com/office/drawing/2010/main"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sym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15393</TotalTime>
  <Pages>0</Pages>
  <Words>201</Words>
  <Characters>0</Characters>
  <Application>Microsoft Office PowerPoint</Application>
  <PresentationFormat>Custom</PresentationFormat>
  <Lines>0</Lines>
  <Paragraphs>32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Wingdings</vt:lpstr>
      <vt:lpstr>AT-MEL_template</vt:lpstr>
      <vt:lpstr>1 graduate, 2 slides, 3 minutes </vt:lpstr>
      <vt:lpstr>Experiences and current activities</vt:lpstr>
      <vt:lpstr>Current activities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Sonja Sandell</dc:creator>
  <cp:keywords/>
  <dc:description/>
  <cp:lastModifiedBy>Vincent Schenk</cp:lastModifiedBy>
  <cp:revision>584</cp:revision>
  <dcterms:modified xsi:type="dcterms:W3CDTF">2024-05-14T09:48:39Z</dcterms:modified>
  <cp:category/>
</cp:coreProperties>
</file>