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751" r:id="rId3"/>
    <p:sldId id="839" r:id="rId4"/>
    <p:sldId id="841" r:id="rId5"/>
    <p:sldId id="336" r:id="rId6"/>
    <p:sldId id="338" r:id="rId7"/>
    <p:sldId id="842" r:id="rId8"/>
    <p:sldId id="263" r:id="rId9"/>
    <p:sldId id="1021" r:id="rId10"/>
    <p:sldId id="1018" r:id="rId11"/>
    <p:sldId id="1019" r:id="rId12"/>
    <p:sldId id="879" r:id="rId13"/>
    <p:sldId id="592" r:id="rId14"/>
    <p:sldId id="881" r:id="rId15"/>
    <p:sldId id="882" r:id="rId16"/>
    <p:sldId id="883" r:id="rId17"/>
    <p:sldId id="885" r:id="rId18"/>
    <p:sldId id="289" r:id="rId19"/>
    <p:sldId id="1020" r:id="rId20"/>
    <p:sldId id="1016" r:id="rId21"/>
    <p:sldId id="101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7" autoAdjust="0"/>
    <p:restoredTop sz="94660"/>
  </p:normalViewPr>
  <p:slideViewPr>
    <p:cSldViewPr snapToGrid="0">
      <p:cViewPr varScale="1">
        <p:scale>
          <a:sx n="87" d="100"/>
          <a:sy n="87" d="100"/>
        </p:scale>
        <p:origin x="4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A54D9-9C6B-4B03-8C5F-AA11CC668886}" type="datetimeFigureOut">
              <a:rPr lang="en-IN" smtClean="0"/>
              <a:t>11-06-2024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D4820-DC53-4905-8C6F-67C4E15FE7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2474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 Box 1"/>
          <p:cNvSpPr txBox="1">
            <a:spLocks noChangeArrowheads="1"/>
          </p:cNvSpPr>
          <p:nvPr/>
        </p:nvSpPr>
        <p:spPr bwMode="auto">
          <a:xfrm>
            <a:off x="993775" y="776288"/>
            <a:ext cx="5113338" cy="38385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6041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09613" y="4862513"/>
            <a:ext cx="5675312" cy="46037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5088" tIns="47544" rIns="95088" bIns="47544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9103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Text Box 2"/>
          <p:cNvSpPr txBox="1">
            <a:spLocks noChangeArrowheads="1"/>
          </p:cNvSpPr>
          <p:nvPr/>
        </p:nvSpPr>
        <p:spPr bwMode="auto">
          <a:xfrm>
            <a:off x="995363" y="776288"/>
            <a:ext cx="5113337" cy="38385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265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711200" y="4864100"/>
            <a:ext cx="5662613" cy="4602163"/>
          </a:xfrm>
          <a:noFill/>
          <a:ln/>
        </p:spPr>
        <p:txBody>
          <a:bodyPr wrap="none" lIns="89935" tIns="44967" rIns="89935" bIns="44967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687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>
            <a:extLst>
              <a:ext uri="{FF2B5EF4-FFF2-40B4-BE49-F238E27FC236}">
                <a16:creationId xmlns:a16="http://schemas.microsoft.com/office/drawing/2014/main" id="{25C78937-229A-4CA0-A152-B297DDEC4F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775" y="776288"/>
            <a:ext cx="5113338" cy="38385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6D3956BF-8642-FF66-BEC6-4C82618A9E04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709613" y="4862513"/>
            <a:ext cx="5675312" cy="4603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088" tIns="47544" rIns="95088" bIns="47544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1218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0224CEA7-ADEB-D91F-C11D-96502A0228D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4938" y="776288"/>
            <a:ext cx="6815137" cy="3833812"/>
          </a:xfrm>
        </p:spPr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38563AEB-C6A8-F78A-B2FE-6F962B831C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11200" y="4864100"/>
            <a:ext cx="5662613" cy="4600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963613" y="685800"/>
            <a:ext cx="4933950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940" tIns="44970" rIns="89940" bIns="4497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7776" tIns="43888" rIns="87776" bIns="43888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6822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">
            <a:extLst>
              <a:ext uri="{FF2B5EF4-FFF2-40B4-BE49-F238E27FC236}">
                <a16:creationId xmlns:a16="http://schemas.microsoft.com/office/drawing/2014/main" id="{F9394400-92AA-868D-411D-5CA5DE3A08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950" y="768350"/>
            <a:ext cx="5108575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51203" name="Rectangle 2">
            <a:extLst>
              <a:ext uri="{FF2B5EF4-FFF2-40B4-BE49-F238E27FC236}">
                <a16:creationId xmlns:a16="http://schemas.microsoft.com/office/drawing/2014/main" id="{375FD275-8496-BA8C-7410-784F8FF53C78}"/>
              </a:ext>
            </a:extLst>
          </p:cNvPr>
          <p:cNvSpPr txBox="1">
            <a:spLocks noGrp="1" noChangeArrowheads="1"/>
          </p:cNvSpPr>
          <p:nvPr>
            <p:ph type="body"/>
          </p:nvPr>
        </p:nvSpPr>
        <p:spPr>
          <a:xfrm>
            <a:off x="709613" y="4862513"/>
            <a:ext cx="5675312" cy="4603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5088" tIns="47544" rIns="95088" bIns="47544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45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170F1-91CC-8A28-49E6-2294D75D6D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DB061B-A4AF-8EAC-51A5-B01A4EEA8F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61D18-42F3-4AF7-A8AB-40DEA7B50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/>
              <a:t>11 June 2024</a:t>
            </a:r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6A4B2-1B2B-8F78-9A7C-72AD42DFD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RPC Gas Simulations Working Group Meeting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0C0A0-E961-B494-7D63-2F3C8AD09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B0217CB2-CDEB-4D1E-8E45-73DE877888F8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30118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7A52D-23B0-0A61-160A-4A5777A05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D46AC8-BEB1-2460-A1C3-A13B5A761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37EF9A-A8DD-EEA3-C69B-7B6966217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653D12-A254-BACA-E51C-B2CF5BE37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47069-8BC6-CB1D-25B6-577AF33E4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66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87376B-8A1E-D4F1-6009-FCA9E711B3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797E1A-E1B1-231B-2A8D-1B41421D78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5F4726-06FD-0C98-8AED-8B20CA1E8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70F498-C202-8E7E-F4AF-23F24E892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34EF12-A3B0-0B18-CEB0-3F4F5E54B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67576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503" y="134938"/>
            <a:ext cx="11010112" cy="5961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609600" y="6305550"/>
            <a:ext cx="3048000" cy="571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 June 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750733" y="6305551"/>
            <a:ext cx="4597400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RPC Gas Simulations Working Group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8735484" y="6307138"/>
            <a:ext cx="2836333" cy="4746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934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2"/>
            <a:ext cx="5392616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89784" y="1600200"/>
            <a:ext cx="5392616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89784" y="3938590"/>
            <a:ext cx="5392616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30555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 June 2024</a:t>
            </a:r>
            <a:endParaRPr lang="en-US">
              <a:solidFill>
                <a:srgbClr val="0033CC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750734" y="6305550"/>
            <a:ext cx="4409017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RPC Gas Simulations Working Group Meeting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37600" y="630555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45C12D59-E242-4AEB-A118-481F065225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23285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60D1C-4B47-D814-631E-4409F51B9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63B08-4FCA-A984-58E8-870E14FA5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49773-492B-344B-A776-9B3B338F3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9E0C6B-0FD7-CEDA-2D12-0D1EF28DD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1DAB6-8065-2A9C-AD78-30D3D532B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43119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91093-4401-9803-C9CD-D9FAA4FB1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F87BD9-FB1E-CA38-E859-A5617178FE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34BAA-7EBF-8108-5802-1A8090576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34C56-89EE-2D09-92A6-48DE1AE7E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3FB7B-CBFD-7933-5FD9-8BD01D606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651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10C2E-0D9A-652F-9F31-DAF5D5A67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48EA2-96BD-1C68-C91D-965C6891AD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68FCBE-F87F-2243-8DA5-803EABC96B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3D4663-08A8-EAA0-7463-69F2388F1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F1C1A3-D6F5-14E7-CFD1-F0BDB66FA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B852BA-C836-49E0-AA0C-54104D17D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96077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AC128-6DFB-57C8-2FE9-AE929BD0F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E8AD9-DE34-1C31-8BB5-531E690D3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A2DD9A-0A8E-462F-841C-D9EAF88368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FE66FD-4096-C642-8EA9-C3E883CA13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7FB42A-E794-D07F-6DBD-AD23A8134E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2A3B61-08B6-BC73-9DAF-C3E1BC3D0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5F2FFC-06DD-F8F2-807B-C1B8DAA0B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28B41E-4BAE-7669-8832-67EF4655D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93853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1BC2B-B835-DBF2-0547-AD330CC01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DCBD33-2AE2-938E-64A2-7C0B8391E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D455CF-1FF5-45E5-6BAF-6D4F6B512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BF0BF1-479E-B26E-75E8-602DB8C29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0135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17570A-0739-A6AC-932D-AC18724EE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291A99-D6F5-FD1A-38E3-7EEDB5C91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78DC0E-EA45-8FDE-324E-F78E0D0DE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9780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C5E24-D463-50F4-83EB-BF0D7B593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C01398-E751-61BC-EE58-F06EE67F1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31C9DA-766A-31BA-5F30-2C5ECBC63F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6062C6-FA43-1C97-9D8C-2B1005199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579E1B-CD0C-2982-9499-F0D001909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2C7688-3AD4-A0DD-6CC7-6DCE8F7C0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37031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ABF27-D4D7-E8F1-CC94-796A89FDF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63A587-2C8F-9F9D-967E-2E7B6B71B0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407A5A-D39E-DD95-6953-AC352DB1E1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E0D3CA-26FE-D170-117C-5283A1AFA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EC43FC-1300-0A76-C9DA-47C94DA5F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B63D85-E301-2781-B52B-7026D1E0C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3951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D842C-CE42-9AB9-1D3D-26D04A353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0714D4-11E9-6CEC-FB56-01D3CC58A9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6CCFAE-5AAB-55C9-5C34-52EC33C3B2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/>
              <a:t>11 June 2024</a:t>
            </a:r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83A85F-1FC7-9DB7-602A-91E8B923A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RPC Gas Simulations Working Group Meeting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3402B-9019-93E2-AAA2-F5B0603083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B0217CB2-CDEB-4D1E-8E45-73DE877888F8}" type="slidenum">
              <a:rPr lang="en-IN" smtClean="0"/>
              <a:pPr/>
              <a:t>‹#›</a:t>
            </a:fld>
            <a:endParaRPr lang="en-IN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79B9B84-6EC9-3428-3ECB-D05480810462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1819" y="168066"/>
            <a:ext cx="491468" cy="1078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974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eed.web.cern.ch" TargetMode="External"/><Relationship Id="rId2" Type="http://schemas.openxmlformats.org/officeDocument/2006/relationships/hyperlink" Target="garfieldpp.web.cern.c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hyperlink" Target="nebem.web.cern.ch" TargetMode="External"/><Relationship Id="rId4" Type="http://schemas.openxmlformats.org/officeDocument/2006/relationships/hyperlink" Target="magboltz.web.cern.ch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9.e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12.jpeg"/><Relationship Id="rId7" Type="http://schemas.openxmlformats.org/officeDocument/2006/relationships/image" Target="../media/image1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1CADD-B854-3682-1879-57D0B8BD92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Algorithm for Electric Field Calculation in Garfield++ with </a:t>
            </a:r>
            <a:r>
              <a:rPr lang="en-US" dirty="0" err="1"/>
              <a:t>neBEM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34A039-8492-842A-D2FB-BD160F32DA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/>
              <a:t>Supratik Mukhopadhyay</a:t>
            </a:r>
          </a:p>
          <a:p>
            <a:r>
              <a:rPr lang="en-IN" dirty="0"/>
              <a:t>on behalf of the </a:t>
            </a:r>
            <a:r>
              <a:rPr lang="en-IN" dirty="0" err="1"/>
              <a:t>neBEM</a:t>
            </a:r>
            <a:r>
              <a:rPr lang="en-IN" dirty="0"/>
              <a:t> team</a:t>
            </a:r>
          </a:p>
        </p:txBody>
      </p:sp>
    </p:spTree>
    <p:extLst>
      <p:ext uri="{BB962C8B-B14F-4D97-AF65-F5344CB8AC3E}">
        <p14:creationId xmlns:p14="http://schemas.microsoft.com/office/powerpoint/2010/main" val="3264323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B0B59-814D-AAB1-673E-6EA47740D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neBEM</a:t>
            </a:r>
            <a:r>
              <a:rPr lang="en-US" dirty="0"/>
              <a:t>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28D087-D7B3-58FB-377D-2DADDA0BAF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Discretize primitives into small elements. </a:t>
            </a:r>
          </a:p>
          <a:p>
            <a:pPr lvl="1"/>
            <a:r>
              <a:rPr lang="en-US" dirty="0"/>
              <a:t>charge density on each element is considered uniform.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Assign boundary conditions on these elements (usually in terms of potential, or field).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Prepare the influence coefficient matrix (potential and field at the </a:t>
            </a:r>
            <a:r>
              <a:rPr lang="en-US" i="1" dirty="0" err="1"/>
              <a:t>j</a:t>
            </a:r>
            <a:r>
              <a:rPr lang="en-US" i="1" baseline="30000" dirty="0" err="1"/>
              <a:t>th</a:t>
            </a:r>
            <a:r>
              <a:rPr lang="en-US" dirty="0"/>
              <a:t> element due to unit charge density on the </a:t>
            </a:r>
            <a:r>
              <a:rPr lang="en-US" i="1" dirty="0" err="1"/>
              <a:t>i</a:t>
            </a:r>
            <a:r>
              <a:rPr lang="en-US" i="1" baseline="30000" dirty="0" err="1"/>
              <a:t>th</a:t>
            </a:r>
            <a:r>
              <a:rPr lang="en-US" dirty="0"/>
              <a:t> element).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Incorporate influence due to charged dielectrics and space charge accumulation.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Solve for the charge density on each element that satisfies the prescribed boundary condition.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Use the charge density on device boundaries and other known charges (space charge, charging up etc.) to compute potential and field at any arbitrary point.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F1EDE1-CBDE-A4B1-D910-7BD2E8521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40A29-4D5E-B23B-9CB9-B42CAA733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A8554-5661-E051-9BF3-3B327A7C1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0672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B0B59-814D-AAB1-673E-6EA47740D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&amp; 2) Discretize primitives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28D087-D7B3-58FB-377D-2DADDA0BA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8" y="1540933"/>
            <a:ext cx="6324600" cy="4951942"/>
          </a:xfrm>
        </p:spPr>
        <p:txBody>
          <a:bodyPr>
            <a:normAutofit/>
          </a:bodyPr>
          <a:lstStyle/>
          <a:p>
            <a:r>
              <a:rPr lang="en-US" dirty="0"/>
              <a:t>Discretize primitives to create elements.</a:t>
            </a:r>
          </a:p>
          <a:p>
            <a:pPr lvl="1"/>
            <a:r>
              <a:rPr lang="en-US" dirty="0"/>
              <a:t>Line primitives give rise to line elements.</a:t>
            </a:r>
          </a:p>
          <a:p>
            <a:pPr lvl="1"/>
            <a:r>
              <a:rPr lang="en-US" dirty="0"/>
              <a:t>For area primitives, try to create as many rectangular elements as possible, since triangular elements are computationally more demanding.</a:t>
            </a:r>
          </a:p>
          <a:p>
            <a:pPr lvl="1"/>
            <a:r>
              <a:rPr lang="en-US" dirty="0"/>
              <a:t>Try to minimize aspect ratio of the elements.</a:t>
            </a:r>
          </a:p>
          <a:p>
            <a:r>
              <a:rPr lang="en-US" dirty="0"/>
              <a:t>Using knowledge of primitives, specify boundary conditions on elements.</a:t>
            </a:r>
          </a:p>
          <a:p>
            <a:r>
              <a:rPr lang="en-US" dirty="0"/>
              <a:t>Has huge scope of improvement.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249EBDA-8071-B463-A15E-7BEBB6190219}"/>
              </a:ext>
            </a:extLst>
          </p:cNvPr>
          <p:cNvGrpSpPr/>
          <p:nvPr/>
        </p:nvGrpSpPr>
        <p:grpSpPr>
          <a:xfrm>
            <a:off x="7171267" y="305077"/>
            <a:ext cx="4097486" cy="3073115"/>
            <a:chOff x="7171267" y="491351"/>
            <a:chExt cx="4097486" cy="307311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A0A1469-64C9-BFF6-6488-0B387659F9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1267" y="491351"/>
              <a:ext cx="4097486" cy="307311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35E16F-DD5A-10CB-3805-E725D17D848A}"/>
                </a:ext>
              </a:extLst>
            </p:cNvPr>
            <p:cNvSpPr txBox="1"/>
            <p:nvPr/>
          </p:nvSpPr>
          <p:spPr>
            <a:xfrm>
              <a:off x="7629029" y="2599267"/>
              <a:ext cx="31819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dirty="0"/>
                <a:t>Primitives constituting an MRPC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8BF6302-7558-C03E-640E-75162A395A8B}"/>
              </a:ext>
            </a:extLst>
          </p:cNvPr>
          <p:cNvGrpSpPr/>
          <p:nvPr/>
        </p:nvGrpSpPr>
        <p:grpSpPr>
          <a:xfrm>
            <a:off x="7171267" y="3385883"/>
            <a:ext cx="4097486" cy="3129183"/>
            <a:chOff x="7171267" y="3572157"/>
            <a:chExt cx="4097486" cy="312918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007BF8C-1EB1-CF28-32CC-BD7EB6801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1267" y="3572157"/>
              <a:ext cx="4097486" cy="307311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3A67515-66D7-2010-6BD0-75A50D7FA681}"/>
                </a:ext>
              </a:extLst>
            </p:cNvPr>
            <p:cNvSpPr txBox="1"/>
            <p:nvPr/>
          </p:nvSpPr>
          <p:spPr>
            <a:xfrm>
              <a:off x="8610601" y="6332008"/>
              <a:ext cx="25362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dirty="0"/>
                <a:t>Elements from Primitives</a:t>
              </a:r>
            </a:p>
          </p:txBody>
        </p:sp>
      </p:grp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43E7E5DF-AC78-1AE1-A40C-104B677A0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229CA928-0E26-66AA-EBB9-4069A34CA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2222364-2AA2-B2F8-3A54-34D75C414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5008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EAC90-F66A-6381-48F1-9D5E67BC3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3, 4 &amp; 5) Influence coefficient matrix generation, decomposition and inversion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E7949E-003A-9C50-A5BF-C4D899E57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00" y="1825625"/>
            <a:ext cx="7697326" cy="4558242"/>
          </a:xfrm>
        </p:spPr>
        <p:txBody>
          <a:bodyPr>
            <a:normAutofit fontScale="85000" lnSpcReduction="20000"/>
          </a:bodyPr>
          <a:lstStyle/>
          <a:p>
            <a:r>
              <a:rPr lang="en-IN" dirty="0"/>
              <a:t>Influence coefficient matrix: Extensive use of ISLES Library.</a:t>
            </a:r>
          </a:p>
          <a:p>
            <a:r>
              <a:rPr lang="en-IN" dirty="0"/>
              <a:t>Matrix decomposition using LU, or SVD: GSL and NR.</a:t>
            </a:r>
          </a:p>
          <a:p>
            <a:r>
              <a:rPr lang="en-IN" dirty="0"/>
              <a:t>Solve for charge densities that satisfy the boundary conditions.</a:t>
            </a:r>
          </a:p>
          <a:p>
            <a:endParaRPr lang="en-IN" dirty="0"/>
          </a:p>
          <a:p>
            <a:r>
              <a:rPr lang="en-IN" dirty="0"/>
              <a:t>Each step is time-consuming and resource hungry.</a:t>
            </a:r>
          </a:p>
          <a:p>
            <a:r>
              <a:rPr lang="en-IN" dirty="0"/>
              <a:t>Evaluation of many mathematical functions, conditional statements.</a:t>
            </a:r>
          </a:p>
          <a:p>
            <a:r>
              <a:rPr lang="en-IN" dirty="0"/>
              <a:t>Coordinate transformations (Global to element-local and vice-versa).</a:t>
            </a:r>
          </a:p>
          <a:p>
            <a:r>
              <a:rPr lang="en-IN" dirty="0"/>
              <a:t>Intense work going on to accelerate all these processes</a:t>
            </a:r>
          </a:p>
          <a:p>
            <a:pPr lvl="1"/>
            <a:r>
              <a:rPr lang="en-IN" dirty="0"/>
              <a:t>OpenMP implemented partially.</a:t>
            </a:r>
          </a:p>
          <a:p>
            <a:pPr lvl="1"/>
            <a:r>
              <a:rPr lang="en-IN" dirty="0"/>
              <a:t>GPU (NVidia, CUDA) in progress.</a:t>
            </a:r>
          </a:p>
          <a:p>
            <a:endParaRPr lang="en-IN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13308BA0-6AE8-1584-7914-9F043CCBEB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9926" y="1825625"/>
            <a:ext cx="3598119" cy="36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E662A5-F79B-0DC1-24D0-04353A738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900EFF-9566-AF67-BF61-1C18B3CF6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20E4EA-B27A-5C54-0046-32CD6326C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18673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7507" y="134938"/>
            <a:ext cx="8907463" cy="1084262"/>
          </a:xfrm>
        </p:spPr>
        <p:txBody>
          <a:bodyPr/>
          <a:lstStyle/>
          <a:p>
            <a:r>
              <a:rPr lang="en-US" dirty="0"/>
              <a:t>Reduced-Order Modelling (ROM)</a:t>
            </a:r>
            <a:endParaRPr lang="en-IN" sz="2400" dirty="0">
              <a:solidFill>
                <a:srgbClr val="CC6600"/>
              </a:solidFill>
              <a:latin typeface="Monotype Corsiva" panose="03010101010201010101" pitchFamily="66" charset="0"/>
              <a:ea typeface="+mn-ea"/>
              <a:cs typeface="+mn-cs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15" b="5021"/>
          <a:stretch/>
        </p:blipFill>
        <p:spPr>
          <a:xfrm>
            <a:off x="565650" y="1109797"/>
            <a:ext cx="5024256" cy="492524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745480" y="3929264"/>
            <a:ext cx="51125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Can we ignore the variation of charge density on a virtual GEM that is far away from the base device?</a:t>
            </a:r>
            <a:endParaRPr lang="en-IN" sz="2000" dirty="0">
              <a:solidFill>
                <a:srgbClr val="00B050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FA3703-2086-9097-BFB4-18B01597EADF}"/>
              </a:ext>
            </a:extLst>
          </p:cNvPr>
          <p:cNvSpPr txBox="1"/>
          <p:nvPr/>
        </p:nvSpPr>
        <p:spPr>
          <a:xfrm>
            <a:off x="5663409" y="4934707"/>
            <a:ext cx="53286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7030A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Repetitions that are far from the field point, consider their structure to be made of primitives, rather than elements.</a:t>
            </a:r>
            <a:endParaRPr lang="en-IN" sz="2000" dirty="0">
              <a:solidFill>
                <a:srgbClr val="7030A0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C70E61-D7C8-7A32-D399-73BB5AF51B52}"/>
              </a:ext>
            </a:extLst>
          </p:cNvPr>
          <p:cNvSpPr txBox="1"/>
          <p:nvPr/>
        </p:nvSpPr>
        <p:spPr>
          <a:xfrm>
            <a:off x="5663409" y="5938003"/>
            <a:ext cx="5914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Has good potential. Present implementation being improved.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45737-C800-14B9-A467-540A29993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E60B41-3419-22B6-F3B5-96B6030BF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859110E-D029-F3B3-54D9-311826D86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13</a:t>
            </a:fld>
            <a:endParaRPr lang="en-IN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0A8FA2D-CA89-15B7-9645-63AEB902EA52}"/>
              </a:ext>
            </a:extLst>
          </p:cNvPr>
          <p:cNvGrpSpPr/>
          <p:nvPr/>
        </p:nvGrpSpPr>
        <p:grpSpPr>
          <a:xfrm>
            <a:off x="5663409" y="1109797"/>
            <a:ext cx="5112568" cy="2831834"/>
            <a:chOff x="5663409" y="1109797"/>
            <a:chExt cx="5112568" cy="2831834"/>
          </a:xfrm>
        </p:grpSpPr>
        <p:sp>
          <p:nvSpPr>
            <p:cNvPr id="8" name="Rounded Rectangle 7"/>
            <p:cNvSpPr/>
            <p:nvPr/>
          </p:nvSpPr>
          <p:spPr>
            <a:xfrm>
              <a:off x="5663409" y="1109797"/>
              <a:ext cx="5112568" cy="2831834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b="1" dirty="0">
                  <a:solidFill>
                    <a:schemeClr val="tx1"/>
                  </a:solidFill>
                  <a:latin typeface="Palatino Linotype" panose="02040502050505030304" pitchFamily="18" charset="0"/>
                </a:rPr>
                <a:t>Typical scenario for a Triple-GEM</a:t>
              </a:r>
            </a:p>
            <a:p>
              <a:r>
                <a:rPr lang="en-US" sz="2000" b="1" dirty="0">
                  <a:solidFill>
                    <a:schemeClr val="tx1"/>
                  </a:solidFill>
                  <a:latin typeface="Palatino Linotype" panose="02040502050505030304" pitchFamily="18" charset="0"/>
                </a:rPr>
                <a:t>Foil thickness : 		50 </a:t>
              </a:r>
              <a:r>
                <a:rPr lang="en-US" sz="2000" b="1" dirty="0">
                  <a:solidFill>
                    <a:schemeClr val="tx1"/>
                  </a:solidFill>
                  <a:latin typeface="Palatino Linotype" panose="02040502050505030304" pitchFamily="18" charset="0"/>
                  <a:sym typeface="Symbol"/>
                </a:rPr>
                <a:t>m</a:t>
              </a:r>
              <a:endParaRPr lang="en-US" sz="2000" b="1" dirty="0">
                <a:solidFill>
                  <a:schemeClr val="tx1"/>
                </a:solidFill>
                <a:latin typeface="Palatino Linotype" panose="02040502050505030304" pitchFamily="18" charset="0"/>
              </a:endParaRPr>
            </a:p>
            <a:p>
              <a:r>
                <a:rPr lang="en-US" sz="2000" b="1" dirty="0">
                  <a:solidFill>
                    <a:schemeClr val="tx1"/>
                  </a:solidFill>
                  <a:latin typeface="Palatino Linotype" panose="02040502050505030304" pitchFamily="18" charset="0"/>
                </a:rPr>
                <a:t>Copper thickness : 	5  </a:t>
              </a:r>
              <a:r>
                <a:rPr lang="en-US" sz="2000" b="1" dirty="0">
                  <a:solidFill>
                    <a:schemeClr val="tx1"/>
                  </a:solidFill>
                  <a:latin typeface="Palatino Linotype" panose="02040502050505030304" pitchFamily="18" charset="0"/>
                  <a:sym typeface="Symbol"/>
                </a:rPr>
                <a:t>m</a:t>
              </a:r>
              <a:endParaRPr lang="en-US" sz="2000" b="1" dirty="0">
                <a:solidFill>
                  <a:schemeClr val="tx1"/>
                </a:solidFill>
                <a:latin typeface="Palatino Linotype" panose="02040502050505030304" pitchFamily="18" charset="0"/>
              </a:endParaRPr>
            </a:p>
            <a:p>
              <a:r>
                <a:rPr lang="en-US" sz="2000" b="1" dirty="0">
                  <a:solidFill>
                    <a:schemeClr val="tx1"/>
                  </a:solidFill>
                  <a:latin typeface="Palatino Linotype" panose="02040502050505030304" pitchFamily="18" charset="0"/>
                </a:rPr>
                <a:t>Hole </a:t>
              </a:r>
              <a:r>
                <a:rPr lang="en-US" sz="2000" b="1" dirty="0" err="1">
                  <a:solidFill>
                    <a:schemeClr val="tx1"/>
                  </a:solidFill>
                  <a:latin typeface="Palatino Linotype" panose="02040502050505030304" pitchFamily="18" charset="0"/>
                </a:rPr>
                <a:t>dia</a:t>
              </a:r>
              <a:r>
                <a:rPr lang="en-US" sz="2000" b="1" dirty="0">
                  <a:solidFill>
                    <a:schemeClr val="tx1"/>
                  </a:solidFill>
                  <a:latin typeface="Palatino Linotype" panose="02040502050505030304" pitchFamily="18" charset="0"/>
                </a:rPr>
                <a:t> (outer) : 	70  </a:t>
              </a:r>
              <a:r>
                <a:rPr lang="en-US" sz="2000" b="1" dirty="0">
                  <a:solidFill>
                    <a:schemeClr val="tx1"/>
                  </a:solidFill>
                  <a:latin typeface="Palatino Linotype" panose="02040502050505030304" pitchFamily="18" charset="0"/>
                  <a:sym typeface="Symbol"/>
                </a:rPr>
                <a:t>m</a:t>
              </a:r>
              <a:endParaRPr lang="en-US" sz="2000" b="1" dirty="0">
                <a:solidFill>
                  <a:schemeClr val="tx1"/>
                </a:solidFill>
                <a:latin typeface="Palatino Linotype" panose="02040502050505030304" pitchFamily="18" charset="0"/>
              </a:endParaRPr>
            </a:p>
            <a:p>
              <a:r>
                <a:rPr lang="en-US" sz="2000" b="1" dirty="0">
                  <a:solidFill>
                    <a:schemeClr val="tx1"/>
                  </a:solidFill>
                  <a:latin typeface="Palatino Linotype" panose="02040502050505030304" pitchFamily="18" charset="0"/>
                </a:rPr>
                <a:t>Hole </a:t>
              </a:r>
              <a:r>
                <a:rPr lang="en-US" sz="2000" b="1" dirty="0" err="1">
                  <a:solidFill>
                    <a:schemeClr val="tx1"/>
                  </a:solidFill>
                  <a:latin typeface="Palatino Linotype" panose="02040502050505030304" pitchFamily="18" charset="0"/>
                </a:rPr>
                <a:t>dia</a:t>
              </a:r>
              <a:r>
                <a:rPr lang="en-US" sz="2000" b="1" dirty="0">
                  <a:solidFill>
                    <a:schemeClr val="tx1"/>
                  </a:solidFill>
                  <a:latin typeface="Palatino Linotype" panose="02040502050505030304" pitchFamily="18" charset="0"/>
                </a:rPr>
                <a:t> (inner) : 	50  </a:t>
              </a:r>
              <a:r>
                <a:rPr lang="en-US" sz="2000" b="1" dirty="0">
                  <a:solidFill>
                    <a:schemeClr val="tx1"/>
                  </a:solidFill>
                  <a:latin typeface="Palatino Linotype" panose="02040502050505030304" pitchFamily="18" charset="0"/>
                  <a:sym typeface="Symbol"/>
                </a:rPr>
                <a:t>m</a:t>
              </a:r>
              <a:endParaRPr lang="en-US" sz="2000" b="1" dirty="0">
                <a:solidFill>
                  <a:schemeClr val="tx1"/>
                </a:solidFill>
                <a:latin typeface="Palatino Linotype" panose="02040502050505030304" pitchFamily="18" charset="0"/>
              </a:endParaRPr>
            </a:p>
            <a:p>
              <a:r>
                <a:rPr lang="en-US" sz="2000" b="1" dirty="0">
                  <a:solidFill>
                    <a:schemeClr val="tx1"/>
                  </a:solidFill>
                  <a:latin typeface="Palatino Linotype" panose="02040502050505030304" pitchFamily="18" charset="0"/>
                </a:rPr>
                <a:t>Hole pitch : 		140 </a:t>
              </a:r>
              <a:r>
                <a:rPr lang="en-US" sz="2000" b="1" dirty="0">
                  <a:solidFill>
                    <a:schemeClr val="tx1"/>
                  </a:solidFill>
                  <a:latin typeface="Palatino Linotype" panose="02040502050505030304" pitchFamily="18" charset="0"/>
                  <a:sym typeface="Symbol"/>
                </a:rPr>
                <a:t>m </a:t>
              </a:r>
              <a:r>
                <a:rPr lang="en-US" sz="2000" b="1" dirty="0">
                  <a:solidFill>
                    <a:schemeClr val="tx1"/>
                  </a:solidFill>
                  <a:latin typeface="Palatino Linotype" panose="02040502050505030304" pitchFamily="18" charset="0"/>
                </a:rPr>
                <a:t>(staggered)</a:t>
              </a:r>
            </a:p>
            <a:p>
              <a:r>
                <a:rPr lang="en-US" sz="2000" b="1" dirty="0">
                  <a:solidFill>
                    <a:schemeClr val="tx1"/>
                  </a:solidFill>
                  <a:latin typeface="Palatino Linotype" panose="02040502050505030304" pitchFamily="18" charset="0"/>
                </a:rPr>
                <a:t>Gap configuration : 	3:1:2:1 (mm) </a:t>
              </a:r>
            </a:p>
            <a:p>
              <a:r>
                <a:rPr lang="en-US" sz="2000" b="1" dirty="0">
                  <a:solidFill>
                    <a:schemeClr val="tx1"/>
                  </a:solidFill>
                  <a:latin typeface="Palatino Linotype" panose="02040502050505030304" pitchFamily="18" charset="0"/>
                </a:rPr>
                <a:t>Repetitions in X and Y: ~100</a:t>
              </a:r>
            </a:p>
          </p:txBody>
        </p:sp>
        <p:sp>
          <p:nvSpPr>
            <p:cNvPr id="11" name="Right Brace 10">
              <a:extLst>
                <a:ext uri="{FF2B5EF4-FFF2-40B4-BE49-F238E27FC236}">
                  <a16:creationId xmlns:a16="http://schemas.microsoft.com/office/drawing/2014/main" id="{6EC813EE-F02C-0762-72F0-9D7E295CD8EC}"/>
                </a:ext>
              </a:extLst>
            </p:cNvPr>
            <p:cNvSpPr/>
            <p:nvPr/>
          </p:nvSpPr>
          <p:spPr>
            <a:xfrm>
              <a:off x="9838262" y="1193800"/>
              <a:ext cx="670140" cy="2353098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C10210D-3A74-668A-95D4-9A3271709926}"/>
                </a:ext>
              </a:extLst>
            </p:cNvPr>
            <p:cNvSpPr txBox="1"/>
            <p:nvPr/>
          </p:nvSpPr>
          <p:spPr>
            <a:xfrm rot="16200000">
              <a:off x="9916915" y="2127365"/>
              <a:ext cx="12847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dirty="0"/>
                <a:t>Base device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5326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832DE-942B-7E93-E5E9-B734D6A3B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6) Evaluation of electric potential / field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3A5E4-8343-E6A8-37E2-08A56FE69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933" y="1490133"/>
            <a:ext cx="6077004" cy="4830763"/>
          </a:xfrm>
        </p:spPr>
        <p:txBody>
          <a:bodyPr>
            <a:normAutofit fontScale="85000" lnSpcReduction="20000"/>
          </a:bodyPr>
          <a:lstStyle/>
          <a:p>
            <a:r>
              <a:rPr lang="en-IN" dirty="0"/>
              <a:t>Large number of field points where properties are evaluated.</a:t>
            </a:r>
          </a:p>
          <a:p>
            <a:pPr lvl="1"/>
            <a:r>
              <a:rPr lang="en-IN" dirty="0"/>
              <a:t>Influenced by all the elements / primitives.</a:t>
            </a:r>
          </a:p>
          <a:p>
            <a:pPr lvl="1"/>
            <a:r>
              <a:rPr lang="en-IN" dirty="0"/>
              <a:t>Charges due to charging up process and space charge accumulation need to be considered.</a:t>
            </a:r>
          </a:p>
          <a:p>
            <a:pPr lvl="1"/>
            <a:r>
              <a:rPr lang="en-IN" dirty="0"/>
              <a:t>Other physical / chemical processes can complicate matter further.</a:t>
            </a:r>
          </a:p>
          <a:p>
            <a:r>
              <a:rPr lang="en-IN" dirty="0"/>
              <a:t>Extensive use of the ISLES library (influence for charges represented as points, lines, areas, rings, discs).</a:t>
            </a:r>
          </a:p>
          <a:p>
            <a:r>
              <a:rPr lang="en-IN" dirty="0"/>
              <a:t>Very recently, Heinrich modified a part of the code that has accelerated computation by good measure.</a:t>
            </a:r>
          </a:p>
          <a:p>
            <a:r>
              <a:rPr lang="en-IN" dirty="0"/>
              <a:t>Intense activity here as well:</a:t>
            </a:r>
          </a:p>
          <a:p>
            <a:pPr lvl="1"/>
            <a:r>
              <a:rPr lang="en-IN" dirty="0"/>
              <a:t>OpenMP has been partially implemented.</a:t>
            </a:r>
          </a:p>
          <a:p>
            <a:pPr lvl="1"/>
            <a:r>
              <a:rPr lang="en-IN" dirty="0"/>
              <a:t>GPU computations are under way.</a:t>
            </a:r>
          </a:p>
          <a:p>
            <a:endParaRPr lang="en-IN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13B5CF-84E9-6410-3065-091E31BE0FDE}"/>
              </a:ext>
            </a:extLst>
          </p:cNvPr>
          <p:cNvGrpSpPr/>
          <p:nvPr/>
        </p:nvGrpSpPr>
        <p:grpSpPr>
          <a:xfrm>
            <a:off x="6849528" y="1828800"/>
            <a:ext cx="4776051" cy="4348163"/>
            <a:chOff x="6849528" y="1828800"/>
            <a:chExt cx="4776051" cy="434816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732C879-270C-B35D-F189-6F920DADC5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1" r="19014"/>
            <a:stretch/>
          </p:blipFill>
          <p:spPr>
            <a:xfrm>
              <a:off x="6915204" y="1828800"/>
              <a:ext cx="4438596" cy="434816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7C8E42A-5A49-141E-41DF-EA06A9889A87}"/>
                </a:ext>
              </a:extLst>
            </p:cNvPr>
            <p:cNvSpPr txBox="1"/>
            <p:nvPr/>
          </p:nvSpPr>
          <p:spPr>
            <a:xfrm>
              <a:off x="6849528" y="5198533"/>
              <a:ext cx="47760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dirty="0"/>
                <a:t>Field point can be anywhere within the domain.</a:t>
              </a:r>
            </a:p>
            <a:p>
              <a:r>
                <a:rPr lang="en-IN" dirty="0"/>
                <a:t>Only primitives are shown, for convenience.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CA44D02-B3F0-E4C8-6200-CD68A6A3D761}"/>
                </a:ext>
              </a:extLst>
            </p:cNvPr>
            <p:cNvSpPr txBox="1"/>
            <p:nvPr/>
          </p:nvSpPr>
          <p:spPr>
            <a:xfrm>
              <a:off x="6855937" y="3969014"/>
              <a:ext cx="17432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dirty="0"/>
                <a:t>Staggered GEM holes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2D22E75-33CF-3AE8-245C-08E0F8671FFB}"/>
                </a:ext>
              </a:extLst>
            </p:cNvPr>
            <p:cNvSpPr txBox="1"/>
            <p:nvPr/>
          </p:nvSpPr>
          <p:spPr>
            <a:xfrm>
              <a:off x="9499600" y="2540000"/>
              <a:ext cx="8001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dirty="0"/>
                <a:t>Cathode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90F2199-B213-0413-1A1E-DE0CC550E449}"/>
                </a:ext>
              </a:extLst>
            </p:cNvPr>
            <p:cNvSpPr txBox="1"/>
            <p:nvPr/>
          </p:nvSpPr>
          <p:spPr>
            <a:xfrm>
              <a:off x="9041844" y="4712545"/>
              <a:ext cx="6623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dirty="0"/>
                <a:t>Anode</a:t>
              </a:r>
            </a:p>
          </p:txBody>
        </p:sp>
      </p:grp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A6B97DD4-D6EE-4362-F85A-E11A5749D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F45B9004-1ABF-B05A-0761-621F9E3EF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32F53FC-AF3D-6009-7B87-55C1599BD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492114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F1E49-1ED9-3377-86C2-A713459D2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Fast Volume is a way 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B7DE83-D3C8-8562-FBD7-737892811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1503891"/>
            <a:ext cx="5698067" cy="4351338"/>
          </a:xfrm>
        </p:spPr>
        <p:txBody>
          <a:bodyPr/>
          <a:lstStyle/>
          <a:p>
            <a:r>
              <a:rPr lang="en-IN" dirty="0"/>
              <a:t>Potential and field provided on a cartesian 3D map.</a:t>
            </a:r>
          </a:p>
          <a:p>
            <a:r>
              <a:rPr lang="en-IN" dirty="0"/>
              <a:t>Potential and field evaluated at arbitrary points by trilinear interpolation.</a:t>
            </a:r>
          </a:p>
          <a:p>
            <a:r>
              <a:rPr lang="en-IN" dirty="0"/>
              <a:t>Implementation available but can be improved further.</a:t>
            </a:r>
          </a:p>
          <a:p>
            <a:r>
              <a:rPr lang="en-IN" dirty="0"/>
              <a:t>This part of the work will be taken up once OpenMP and GPU implementations are in place.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5CDCA3-2E7F-CC40-24DB-145EAB62FF13}"/>
              </a:ext>
            </a:extLst>
          </p:cNvPr>
          <p:cNvSpPr txBox="1"/>
          <p:nvPr/>
        </p:nvSpPr>
        <p:spPr>
          <a:xfrm>
            <a:off x="6628789" y="5547452"/>
            <a:ext cx="4725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dirty="0"/>
              <a:t>Sorry for the state of the figure – could not locate a better one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A478786-CCE0-C3A6-8CBD-E0EB0D123B02}"/>
              </a:ext>
            </a:extLst>
          </p:cNvPr>
          <p:cNvGrpSpPr/>
          <p:nvPr/>
        </p:nvGrpSpPr>
        <p:grpSpPr>
          <a:xfrm>
            <a:off x="6708808" y="1574797"/>
            <a:ext cx="4644992" cy="3852334"/>
            <a:chOff x="6708808" y="1574797"/>
            <a:chExt cx="4644992" cy="385233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56B4BF7-CD0F-689D-1E22-F9561B5660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08808" y="1574797"/>
              <a:ext cx="4644992" cy="3852334"/>
            </a:xfrm>
            <a:prstGeom prst="rect">
              <a:avLst/>
            </a:prstGeom>
            <a:noFill/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1B5E8FB-1FC4-B0F4-D41C-6E8AA654CA8A}"/>
                </a:ext>
              </a:extLst>
            </p:cNvPr>
            <p:cNvSpPr txBox="1"/>
            <p:nvPr/>
          </p:nvSpPr>
          <p:spPr>
            <a:xfrm>
              <a:off x="6932973" y="1914724"/>
              <a:ext cx="41966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dirty="0">
                  <a:solidFill>
                    <a:schemeClr val="bg1"/>
                  </a:solidFill>
                </a:rPr>
                <a:t>White volume is on the base device. Rest are repeated.</a:t>
              </a:r>
            </a:p>
          </p:txBody>
        </p:sp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0C781D-0B83-C285-A951-0841D017F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11411-2727-A6D4-271B-104E499EA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774AA7-8608-CA6B-3751-446B674C5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15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373250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2257B-DFD6-106A-83DD-1A1384651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Space charge and charging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0FB5E-DA17-47F7-DAED-B30E1420A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5486"/>
            <a:ext cx="10515600" cy="2553870"/>
          </a:xfrm>
        </p:spPr>
        <p:txBody>
          <a:bodyPr>
            <a:normAutofit fontScale="92500"/>
          </a:bodyPr>
          <a:lstStyle/>
          <a:p>
            <a:r>
              <a:rPr lang="en-IN" dirty="0"/>
              <a:t>These additional charges accumulated in the gas volume, or the insulating boundaries, have the option of being represented as</a:t>
            </a:r>
          </a:p>
          <a:p>
            <a:pPr lvl="1"/>
            <a:r>
              <a:rPr lang="en-IN" dirty="0"/>
              <a:t>Points, lines, rings, discs and, triangular and rectangular areas.</a:t>
            </a:r>
          </a:p>
          <a:p>
            <a:pPr lvl="1"/>
            <a:r>
              <a:rPr lang="en-IN" dirty="0"/>
              <a:t>Different representations (including fluid model) lead to similar results, thankfully!</a:t>
            </a:r>
          </a:p>
          <a:p>
            <a:r>
              <a:rPr lang="en-IN" dirty="0"/>
              <a:t>Especially GPU computation can accelerate this part of the computation and work in under way.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AD378E-5B28-94D3-BE81-98F397C259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929" y="3343362"/>
            <a:ext cx="4094871" cy="3058357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2A63D3A5-E7ED-6273-2ED2-B7D216B7415F}"/>
              </a:ext>
            </a:extLst>
          </p:cNvPr>
          <p:cNvGrpSpPr/>
          <p:nvPr/>
        </p:nvGrpSpPr>
        <p:grpSpPr>
          <a:xfrm>
            <a:off x="567339" y="4710863"/>
            <a:ext cx="2915603" cy="1697020"/>
            <a:chOff x="567339" y="4710863"/>
            <a:chExt cx="2915603" cy="169702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055A967-E4D6-62B5-26BE-8071A2D750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7339" y="4710863"/>
              <a:ext cx="2915603" cy="169702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8C54433-E070-D1EE-040A-3B7845A27A93}"/>
                </a:ext>
              </a:extLst>
            </p:cNvPr>
            <p:cNvSpPr txBox="1"/>
            <p:nvPr/>
          </p:nvSpPr>
          <p:spPr>
            <a:xfrm>
              <a:off x="869662" y="4727778"/>
              <a:ext cx="10497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dirty="0"/>
                <a:t>Electrons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F483BFF-AF20-8FC6-46D2-A26A03AE7B62}"/>
              </a:ext>
            </a:extLst>
          </p:cNvPr>
          <p:cNvGrpSpPr/>
          <p:nvPr/>
        </p:nvGrpSpPr>
        <p:grpSpPr>
          <a:xfrm>
            <a:off x="2705779" y="3869356"/>
            <a:ext cx="2982446" cy="1663189"/>
            <a:chOff x="2705779" y="3869356"/>
            <a:chExt cx="2982446" cy="166318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0F32593-9E5A-B957-8CCD-E8C3173271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5779" y="3869356"/>
              <a:ext cx="2982446" cy="166318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1C0049F-2FB8-5B12-BD9D-7339AD9E1B35}"/>
                </a:ext>
              </a:extLst>
            </p:cNvPr>
            <p:cNvSpPr txBox="1"/>
            <p:nvPr/>
          </p:nvSpPr>
          <p:spPr>
            <a:xfrm>
              <a:off x="3089002" y="3869356"/>
              <a:ext cx="5757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dirty="0"/>
                <a:t>Ions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225A4C3-22D1-22EC-DA34-8C71D84B153A}"/>
              </a:ext>
            </a:extLst>
          </p:cNvPr>
          <p:cNvSpPr txBox="1"/>
          <p:nvPr/>
        </p:nvSpPr>
        <p:spPr>
          <a:xfrm>
            <a:off x="5424556" y="3877655"/>
            <a:ext cx="164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Evaluation lines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A473FE18-A570-38D5-6E34-4DCB0F42C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8D128477-AE64-4876-54E2-ED91425E6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2E8BCF2-4C9D-4A93-5481-EA8AC75AD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16</a:t>
            </a:fld>
            <a:endParaRPr lang="en-I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AADC86-498A-523C-730A-87FD27B781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505" y="3869356"/>
            <a:ext cx="2023424" cy="171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837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B56B7-FDBB-491C-1158-19D4ABFC6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Resistive materials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C3A46-5A6F-0B0C-9E2A-B257A73755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024"/>
            <a:ext cx="10515600" cy="2664729"/>
          </a:xfrm>
        </p:spPr>
        <p:txBody>
          <a:bodyPr/>
          <a:lstStyle/>
          <a:p>
            <a:r>
              <a:rPr lang="en-IN" dirty="0"/>
              <a:t>This is one aspect that we have not worked upon using Garfield++.</a:t>
            </a:r>
          </a:p>
          <a:p>
            <a:pPr lvl="1"/>
            <a:r>
              <a:rPr lang="en-IN" dirty="0"/>
              <a:t>FEM packages have been used to compute the effects of such materials.</a:t>
            </a:r>
          </a:p>
          <a:p>
            <a:pPr lvl="1"/>
            <a:r>
              <a:rPr lang="en-IN" dirty="0"/>
              <a:t>The necessary governing equations will be implemented in </a:t>
            </a:r>
            <a:r>
              <a:rPr lang="en-IN" dirty="0" err="1"/>
              <a:t>neBEM</a:t>
            </a:r>
            <a:r>
              <a:rPr lang="en-IN" dirty="0"/>
              <a:t>.</a:t>
            </a:r>
          </a:p>
          <a:p>
            <a:r>
              <a:rPr lang="en-IN" dirty="0"/>
              <a:t>Excellent work has recently been done in the community on signal induction through resistive materials.</a:t>
            </a:r>
          </a:p>
          <a:p>
            <a:pPr lvl="1"/>
            <a:r>
              <a:rPr lang="en-IN" dirty="0"/>
              <a:t>Hope to implement such models in </a:t>
            </a:r>
            <a:r>
              <a:rPr lang="en-IN" dirty="0" err="1"/>
              <a:t>neBEM</a:t>
            </a:r>
            <a:r>
              <a:rPr lang="en-IN" dirty="0"/>
              <a:t>. External support welcome.</a:t>
            </a:r>
          </a:p>
        </p:txBody>
      </p:sp>
      <p:pic>
        <p:nvPicPr>
          <p:cNvPr id="4" name="Content Placeholder 8">
            <a:extLst>
              <a:ext uri="{FF2B5EF4-FFF2-40B4-BE49-F238E27FC236}">
                <a16:creationId xmlns:a16="http://schemas.microsoft.com/office/drawing/2014/main" id="{F46653ED-FCE9-8EC3-1D54-1743CE675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050084"/>
            <a:ext cx="3890902" cy="23581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E2E87F-49DC-E170-2A86-C590A151B5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8387" y="4033149"/>
            <a:ext cx="4225413" cy="23581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C9959C7-EC7B-42C8-F64E-4AC7FEA3AA1F}"/>
              </a:ext>
            </a:extLst>
          </p:cNvPr>
          <p:cNvSpPr txBox="1"/>
          <p:nvPr/>
        </p:nvSpPr>
        <p:spPr>
          <a:xfrm>
            <a:off x="4876800" y="4301067"/>
            <a:ext cx="2167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RPC material studies using FEM (</a:t>
            </a:r>
            <a:r>
              <a:rPr lang="en-IN" dirty="0" err="1"/>
              <a:t>Comsol</a:t>
            </a:r>
            <a:r>
              <a:rPr lang="en-IN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988170-37E8-9E96-20B0-C1CB3AE9F86E}"/>
              </a:ext>
            </a:extLst>
          </p:cNvPr>
          <p:cNvSpPr txBox="1"/>
          <p:nvPr/>
        </p:nvSpPr>
        <p:spPr>
          <a:xfrm>
            <a:off x="4876800" y="5125043"/>
            <a:ext cx="2167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Dark current through a button spacer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A1A18DF-6F50-5866-A341-4D707A250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CC34B64-6CF6-A8D1-F971-D32BA2D42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75D7FD-55AF-BE4F-9071-E5BF6FB7C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477232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881E9-62A5-DA81-0561-65295492D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0508" y="642493"/>
            <a:ext cx="8141509" cy="564039"/>
          </a:xfrm>
        </p:spPr>
        <p:txBody>
          <a:bodyPr>
            <a:normAutofit fontScale="90000"/>
          </a:bodyPr>
          <a:lstStyle/>
          <a:p>
            <a:r>
              <a:rPr lang="en-IN" dirty="0"/>
              <a:t>RPC space charge using OpenMP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F39675-5500-20E0-4F6E-7D5C6857F4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3740" y="1223800"/>
            <a:ext cx="3580788" cy="3899742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68298B-7772-8693-B2A1-5AA3E4B4869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11 June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B33DAB-0542-2551-ACB1-72A3B506893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RPC Gas Simulations Working Group Meeting</a:t>
            </a:r>
            <a:endParaRPr lang="en-GB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1B195F-EF3B-FE30-A366-D93FF8455D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18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5941622-64BA-FBE7-3251-B674E5034A1F}"/>
              </a:ext>
            </a:extLst>
          </p:cNvPr>
          <p:cNvGrpSpPr/>
          <p:nvPr/>
        </p:nvGrpSpPr>
        <p:grpSpPr>
          <a:xfrm>
            <a:off x="484053" y="1223800"/>
            <a:ext cx="4415889" cy="5145207"/>
            <a:chOff x="800688" y="1211143"/>
            <a:chExt cx="4967066" cy="3920255"/>
          </a:xfrm>
        </p:grpSpPr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38779713-3518-61B1-928B-C6151316F7F2}"/>
                </a:ext>
              </a:extLst>
            </p:cNvPr>
            <p:cNvSpPr txBox="1">
              <a:spLocks/>
            </p:cNvSpPr>
            <p:nvPr/>
          </p:nvSpPr>
          <p:spPr>
            <a:xfrm>
              <a:off x="800688" y="1211143"/>
              <a:ext cx="4967066" cy="3920255"/>
            </a:xfrm>
            <a:prstGeom prst="rect">
              <a:avLst/>
            </a:prstGeom>
            <a:solidFill>
              <a:srgbClr val="FFFFCC"/>
            </a:solidFill>
          </p:spPr>
          <p:txBody>
            <a:bodyPr vert="horz" lIns="74307" tIns="37153" rIns="74307" bIns="37153" rtlCol="0">
              <a:normAutofit fontScale="70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85760" indent="-185760" defTabSz="743041">
                <a:spcBef>
                  <a:spcPts val="813"/>
                </a:spcBef>
                <a:defRPr/>
              </a:pPr>
              <a:r>
                <a:rPr lang="en-IN" sz="2275" dirty="0">
                  <a:solidFill>
                    <a:srgbClr val="CC6600"/>
                  </a:solidFill>
                </a:rPr>
                <a:t>In Garfield++, a new class has been added to the existing framework:</a:t>
              </a:r>
            </a:p>
            <a:p>
              <a:pPr marL="185760" indent="-185760" defTabSz="743041">
                <a:spcBef>
                  <a:spcPts val="813"/>
                </a:spcBef>
                <a:defRPr/>
              </a:pPr>
              <a:r>
                <a:rPr lang="en-IN" sz="2275" dirty="0" err="1">
                  <a:solidFill>
                    <a:srgbClr val="CC6600"/>
                  </a:solidFill>
                  <a:latin typeface="Consolas" panose="020B0609020204030204" pitchFamily="49" charset="0"/>
                </a:rPr>
                <a:t>pAvalancheMC</a:t>
              </a:r>
              <a:r>
                <a:rPr lang="en-IN" sz="2275" dirty="0">
                  <a:solidFill>
                    <a:srgbClr val="CC6600"/>
                  </a:solidFill>
                </a:rPr>
                <a:t> (loosely based on class </a:t>
              </a:r>
              <a:r>
                <a:rPr lang="en-IN" sz="2275" dirty="0" err="1">
                  <a:solidFill>
                    <a:srgbClr val="CC6600"/>
                  </a:solidFill>
                  <a:latin typeface="Consolas" panose="020B0609020204030204" pitchFamily="49" charset="0"/>
                </a:rPr>
                <a:t>AvalancheMC</a:t>
              </a:r>
              <a:r>
                <a:rPr lang="en-IN" sz="2275" dirty="0">
                  <a:solidFill>
                    <a:srgbClr val="CC6600"/>
                  </a:solidFill>
                </a:rPr>
                <a:t>)</a:t>
              </a:r>
            </a:p>
            <a:p>
              <a:pPr marL="185760" indent="-185760" defTabSz="743041">
                <a:lnSpc>
                  <a:spcPct val="120000"/>
                </a:lnSpc>
                <a:spcBef>
                  <a:spcPts val="813"/>
                </a:spcBef>
                <a:defRPr/>
              </a:pPr>
              <a:r>
                <a:rPr lang="en-IN" sz="2275" dirty="0">
                  <a:solidFill>
                    <a:srgbClr val="CC6600"/>
                  </a:solidFill>
                </a:rPr>
                <a:t>The new class contains several new functions such as</a:t>
              </a:r>
            </a:p>
            <a:p>
              <a:pPr marL="557281" lvl="1" indent="-185760" defTabSz="743041">
                <a:lnSpc>
                  <a:spcPct val="120000"/>
                </a:lnSpc>
                <a:spcBef>
                  <a:spcPts val="406"/>
                </a:spcBef>
                <a:defRPr/>
              </a:pPr>
              <a:r>
                <a:rPr lang="en-IN" sz="1869" dirty="0" err="1">
                  <a:solidFill>
                    <a:srgbClr val="CC6600"/>
                  </a:solidFill>
                  <a:latin typeface="Consolas" panose="020B0609020204030204" pitchFamily="49" charset="0"/>
                </a:rPr>
                <a:t>SetNumberOfThreads</a:t>
              </a:r>
              <a:r>
                <a:rPr lang="en-IN" sz="1869" dirty="0">
                  <a:solidFill>
                    <a:srgbClr val="CC6600"/>
                  </a:solidFill>
                  <a:latin typeface="Consolas" panose="020B0609020204030204" pitchFamily="49" charset="0"/>
                </a:rPr>
                <a:t>(20)</a:t>
              </a:r>
              <a:r>
                <a:rPr lang="en-IN" sz="1869" dirty="0">
                  <a:solidFill>
                    <a:srgbClr val="CC6600"/>
                  </a:solidFill>
                </a:rPr>
                <a:t> – carries out OpenMP parallelization.</a:t>
              </a:r>
            </a:p>
            <a:p>
              <a:pPr marL="557281" lvl="1" indent="-185760" defTabSz="743041">
                <a:lnSpc>
                  <a:spcPct val="120000"/>
                </a:lnSpc>
                <a:spcBef>
                  <a:spcPts val="406"/>
                </a:spcBef>
                <a:defRPr/>
              </a:pPr>
              <a:r>
                <a:rPr lang="en-IN" sz="1869" dirty="0" err="1">
                  <a:solidFill>
                    <a:srgbClr val="CC6600"/>
                  </a:solidFill>
                  <a:latin typeface="Consolas" panose="020B0609020204030204" pitchFamily="49" charset="0"/>
                </a:rPr>
                <a:t>SpaceChargeEffectOn</a:t>
              </a:r>
              <a:r>
                <a:rPr lang="en-IN" sz="1869" dirty="0">
                  <a:solidFill>
                    <a:srgbClr val="CC6600"/>
                  </a:solidFill>
                  <a:latin typeface="Consolas" panose="020B0609020204030204" pitchFamily="49" charset="0"/>
                </a:rPr>
                <a:t>()</a:t>
              </a:r>
            </a:p>
            <a:p>
              <a:pPr marL="557281" lvl="1" indent="-185760" defTabSz="743041">
                <a:lnSpc>
                  <a:spcPct val="120000"/>
                </a:lnSpc>
                <a:spcBef>
                  <a:spcPts val="406"/>
                </a:spcBef>
                <a:defRPr/>
              </a:pPr>
              <a:r>
                <a:rPr lang="en-IN" sz="1869" dirty="0" err="1">
                  <a:solidFill>
                    <a:srgbClr val="CC6600"/>
                  </a:solidFill>
                  <a:latin typeface="Consolas" panose="020B0609020204030204" pitchFamily="49" charset="0"/>
                </a:rPr>
                <a:t>SetMinSpCharge</a:t>
              </a:r>
              <a:r>
                <a:rPr lang="en-IN" sz="1869" dirty="0">
                  <a:solidFill>
                    <a:srgbClr val="CC6600"/>
                  </a:solidFill>
                  <a:latin typeface="Consolas" panose="020B0609020204030204" pitchFamily="49" charset="0"/>
                </a:rPr>
                <a:t>(1e4,0)</a:t>
              </a:r>
            </a:p>
            <a:p>
              <a:pPr marL="557281" lvl="1" indent="-185760" defTabSz="743041">
                <a:lnSpc>
                  <a:spcPct val="120000"/>
                </a:lnSpc>
                <a:spcBef>
                  <a:spcPts val="406"/>
                </a:spcBef>
                <a:defRPr/>
              </a:pPr>
              <a:r>
                <a:rPr lang="en-IN" sz="1869" dirty="0" err="1">
                  <a:solidFill>
                    <a:srgbClr val="CC6600"/>
                  </a:solidFill>
                  <a:latin typeface="Consolas" panose="020B0609020204030204" pitchFamily="49" charset="0"/>
                </a:rPr>
                <a:t>SetGridElements</a:t>
              </a:r>
              <a:r>
                <a:rPr lang="en-IN" sz="1869" dirty="0">
                  <a:solidFill>
                    <a:srgbClr val="CC6600"/>
                  </a:solidFill>
                  <a:latin typeface="Consolas" panose="020B0609020204030204" pitchFamily="49" charset="0"/>
                </a:rPr>
                <a:t>(</a:t>
              </a:r>
              <a:r>
                <a:rPr lang="en-IN" sz="1869" dirty="0" err="1">
                  <a:solidFill>
                    <a:srgbClr val="CC6600"/>
                  </a:solidFill>
                  <a:latin typeface="Consolas" panose="020B0609020204030204" pitchFamily="49" charset="0"/>
                </a:rPr>
                <a:t>dthta</a:t>
              </a:r>
              <a:r>
                <a:rPr lang="en-IN" sz="1869" dirty="0">
                  <a:solidFill>
                    <a:srgbClr val="CC6600"/>
                  </a:solidFill>
                  <a:latin typeface="Consolas" panose="020B0609020204030204" pitchFamily="49" charset="0"/>
                </a:rPr>
                <a:t>, dx, </a:t>
              </a:r>
              <a:r>
                <a:rPr lang="en-IN" sz="1869" dirty="0" err="1">
                  <a:solidFill>
                    <a:srgbClr val="CC6600"/>
                  </a:solidFill>
                  <a:latin typeface="Consolas" panose="020B0609020204030204" pitchFamily="49" charset="0"/>
                </a:rPr>
                <a:t>dy</a:t>
              </a:r>
              <a:r>
                <a:rPr lang="en-IN" sz="1869" dirty="0">
                  <a:solidFill>
                    <a:srgbClr val="CC6600"/>
                  </a:solidFill>
                  <a:latin typeface="Consolas" panose="020B0609020204030204" pitchFamily="49" charset="0"/>
                </a:rPr>
                <a:t>, </a:t>
              </a:r>
              <a:r>
                <a:rPr lang="en-IN" sz="1869" dirty="0" err="1">
                  <a:solidFill>
                    <a:srgbClr val="CC6600"/>
                  </a:solidFill>
                  <a:latin typeface="Consolas" panose="020B0609020204030204" pitchFamily="49" charset="0"/>
                </a:rPr>
                <a:t>dz</a:t>
              </a:r>
              <a:r>
                <a:rPr lang="en-IN" sz="1869" dirty="0">
                  <a:solidFill>
                    <a:srgbClr val="CC6600"/>
                  </a:solidFill>
                  <a:latin typeface="Consolas" panose="020B0609020204030204" pitchFamily="49" charset="0"/>
                </a:rPr>
                <a:t>, </a:t>
              </a:r>
              <a:r>
                <a:rPr lang="en-IN" sz="1869" dirty="0" err="1">
                  <a:solidFill>
                    <a:srgbClr val="CC6600"/>
                  </a:solidFill>
                  <a:latin typeface="Consolas" panose="020B0609020204030204" pitchFamily="49" charset="0"/>
                </a:rPr>
                <a:t>dr</a:t>
              </a:r>
              <a:r>
                <a:rPr lang="en-IN" sz="1869" dirty="0">
                  <a:solidFill>
                    <a:srgbClr val="CC6600"/>
                  </a:solidFill>
                  <a:latin typeface="Consolas" panose="020B0609020204030204" pitchFamily="49" charset="0"/>
                </a:rPr>
                <a:t>)</a:t>
              </a:r>
            </a:p>
            <a:p>
              <a:pPr marL="557281" lvl="1" indent="-185760" defTabSz="743041">
                <a:lnSpc>
                  <a:spcPct val="120000"/>
                </a:lnSpc>
                <a:spcBef>
                  <a:spcPts val="406"/>
                </a:spcBef>
                <a:defRPr/>
              </a:pPr>
              <a:r>
                <a:rPr lang="en-US" sz="1869" dirty="0" err="1">
                  <a:solidFill>
                    <a:srgbClr val="CC6600"/>
                  </a:solidFill>
                  <a:latin typeface="Consolas" panose="020B0609020204030204" pitchFamily="49" charset="0"/>
                </a:rPr>
                <a:t>SetElectrodePropertise</a:t>
              </a:r>
              <a:r>
                <a:rPr lang="en-US" sz="1869" dirty="0">
                  <a:solidFill>
                    <a:srgbClr val="CC6600"/>
                  </a:solidFill>
                  <a:latin typeface="Consolas" panose="020B0609020204030204" pitchFamily="49" charset="0"/>
                </a:rPr>
                <a:t>(thickness, thickness, </a:t>
              </a:r>
              <a:r>
                <a:rPr lang="en-US" sz="1869" dirty="0" err="1">
                  <a:solidFill>
                    <a:srgbClr val="CC6600"/>
                  </a:solidFill>
                  <a:latin typeface="Consolas" panose="020B0609020204030204" pitchFamily="49" charset="0"/>
                </a:rPr>
                <a:t>gasgap</a:t>
              </a:r>
              <a:r>
                <a:rPr lang="en-US" sz="1869" dirty="0">
                  <a:solidFill>
                    <a:srgbClr val="CC6600"/>
                  </a:solidFill>
                  <a:latin typeface="Consolas" panose="020B0609020204030204" pitchFamily="49" charset="0"/>
                </a:rPr>
                <a:t>, epsilon, true);</a:t>
              </a:r>
            </a:p>
            <a:p>
              <a:pPr marL="557281" lvl="1" indent="-185760" defTabSz="743041">
                <a:lnSpc>
                  <a:spcPct val="120000"/>
                </a:lnSpc>
                <a:spcBef>
                  <a:spcPts val="406"/>
                </a:spcBef>
                <a:defRPr/>
              </a:pPr>
              <a:r>
                <a:rPr lang="en-IN" sz="1869" dirty="0" err="1">
                  <a:solidFill>
                    <a:srgbClr val="CC6600"/>
                  </a:solidFill>
                  <a:latin typeface="Consolas" panose="020B0609020204030204" pitchFamily="49" charset="0"/>
                </a:rPr>
                <a:t>SetElectrodeLocations</a:t>
              </a:r>
              <a:r>
                <a:rPr lang="en-IN" sz="1869" dirty="0">
                  <a:solidFill>
                    <a:srgbClr val="CC6600"/>
                  </a:solidFill>
                  <a:latin typeface="Consolas" panose="020B0609020204030204" pitchFamily="49" charset="0"/>
                </a:rPr>
                <a:t>(electrode_Center1_alongz, electrode_Center2_alongz, </a:t>
              </a:r>
              <a:r>
                <a:rPr lang="en-IN" sz="1869" dirty="0" err="1">
                  <a:solidFill>
                    <a:srgbClr val="CC6600"/>
                  </a:solidFill>
                  <a:latin typeface="Consolas" panose="020B0609020204030204" pitchFamily="49" charset="0"/>
                </a:rPr>
                <a:t>gas_Center_alongz</a:t>
              </a:r>
              <a:r>
                <a:rPr lang="en-IN" sz="1869" dirty="0">
                  <a:solidFill>
                    <a:srgbClr val="CC6600"/>
                  </a:solidFill>
                  <a:latin typeface="Consolas" panose="020B0609020204030204" pitchFamily="49" charset="0"/>
                </a:rPr>
                <a:t>);</a:t>
              </a:r>
            </a:p>
            <a:p>
              <a:pPr marL="557281" lvl="1" indent="-185760" defTabSz="743041">
                <a:lnSpc>
                  <a:spcPct val="120000"/>
                </a:lnSpc>
                <a:spcBef>
                  <a:spcPts val="406"/>
                </a:spcBef>
                <a:defRPr/>
              </a:pPr>
              <a:r>
                <a:rPr lang="en-IN" sz="1869" dirty="0" err="1">
                  <a:solidFill>
                    <a:srgbClr val="CC6600"/>
                  </a:solidFill>
                  <a:latin typeface="Consolas" panose="020B0609020204030204" pitchFamily="49" charset="0"/>
                </a:rPr>
                <a:t>GlobalTimeWindow</a:t>
              </a:r>
              <a:r>
                <a:rPr lang="en-IN" sz="1869" dirty="0">
                  <a:solidFill>
                    <a:srgbClr val="CC6600"/>
                  </a:solidFill>
                  <a:latin typeface="Consolas" panose="020B0609020204030204" pitchFamily="49" charset="0"/>
                </a:rPr>
                <a:t>(time);</a:t>
              </a:r>
            </a:p>
            <a:p>
              <a:pPr marL="185760" indent="-185760" defTabSz="743041">
                <a:lnSpc>
                  <a:spcPct val="120000"/>
                </a:lnSpc>
                <a:spcBef>
                  <a:spcPts val="813"/>
                </a:spcBef>
                <a:defRPr/>
              </a:pPr>
              <a:r>
                <a:rPr lang="en-IN" sz="2275" dirty="0">
                  <a:solidFill>
                    <a:srgbClr val="CC6600"/>
                  </a:solidFill>
                </a:rPr>
                <a:t>etc …</a:t>
              </a:r>
            </a:p>
            <a:p>
              <a:pPr marL="185760" indent="-185760" defTabSz="743041">
                <a:spcBef>
                  <a:spcPts val="813"/>
                </a:spcBef>
                <a:defRPr/>
              </a:pPr>
              <a:r>
                <a:rPr lang="en-IN" sz="2275" dirty="0">
                  <a:solidFill>
                    <a:srgbClr val="CC6600"/>
                  </a:solidFill>
                </a:rPr>
                <a:t>Till now, specific to RPCs.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1E23125-5723-7E6F-4B41-3A775F9D54BE}"/>
                </a:ext>
              </a:extLst>
            </p:cNvPr>
            <p:cNvSpPr txBox="1"/>
            <p:nvPr/>
          </p:nvSpPr>
          <p:spPr>
            <a:xfrm>
              <a:off x="1357490" y="4738765"/>
              <a:ext cx="3517599" cy="281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/>
                <a:t>Parallelization of </a:t>
              </a:r>
              <a:r>
                <a:rPr lang="en-IN" dirty="0" err="1"/>
                <a:t>AvalancheMC</a:t>
              </a:r>
              <a:endParaRPr lang="en-IN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5EDBB69-4653-9CE8-C5A7-B730D57EE1ED}"/>
              </a:ext>
            </a:extLst>
          </p:cNvPr>
          <p:cNvSpPr txBox="1"/>
          <p:nvPr/>
        </p:nvSpPr>
        <p:spPr>
          <a:xfrm>
            <a:off x="4939872" y="5384800"/>
            <a:ext cx="3580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OpenMP implementation in </a:t>
            </a:r>
            <a:r>
              <a:rPr lang="en-IN" dirty="0" err="1"/>
              <a:t>neBEM</a:t>
            </a:r>
            <a:r>
              <a:rPr lang="en-IN" dirty="0"/>
              <a:t> is undergoing further improvement.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902F2C7-2F45-0C05-8B8D-CA94254624A9}"/>
              </a:ext>
            </a:extLst>
          </p:cNvPr>
          <p:cNvGrpSpPr/>
          <p:nvPr/>
        </p:nvGrpSpPr>
        <p:grpSpPr>
          <a:xfrm>
            <a:off x="8637935" y="1263801"/>
            <a:ext cx="2829767" cy="2400374"/>
            <a:chOff x="8637935" y="1263801"/>
            <a:chExt cx="2829767" cy="240037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EF202F5-7D94-6890-CBCD-C48B86D0D0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37935" y="1263801"/>
              <a:ext cx="2829767" cy="240037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57F116B-190E-16D8-B7B3-1C1AABF38A78}"/>
                </a:ext>
              </a:extLst>
            </p:cNvPr>
            <p:cNvSpPr txBox="1"/>
            <p:nvPr/>
          </p:nvSpPr>
          <p:spPr>
            <a:xfrm>
              <a:off x="8932333" y="1994832"/>
              <a:ext cx="17789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dirty="0"/>
                <a:t>Without space charge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F569DC-09D2-3907-347F-83B68DDC2842}"/>
              </a:ext>
            </a:extLst>
          </p:cNvPr>
          <p:cNvGrpSpPr/>
          <p:nvPr/>
        </p:nvGrpSpPr>
        <p:grpSpPr>
          <a:xfrm>
            <a:off x="8626605" y="3706463"/>
            <a:ext cx="2830824" cy="2331892"/>
            <a:chOff x="8626605" y="3706463"/>
            <a:chExt cx="2830824" cy="233189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0761222-5BA5-C6BE-16D8-6E0F53641E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26605" y="3706463"/>
              <a:ext cx="2830824" cy="233189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6D39C84-AF0B-F24A-89AD-32D83C1CFDF4}"/>
                </a:ext>
              </a:extLst>
            </p:cNvPr>
            <p:cNvSpPr txBox="1"/>
            <p:nvPr/>
          </p:nvSpPr>
          <p:spPr>
            <a:xfrm>
              <a:off x="10042017" y="4648203"/>
              <a:ext cx="114935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400" dirty="0"/>
                <a:t>Space charge</a:t>
              </a:r>
            </a:p>
            <a:p>
              <a:pPr algn="ctr"/>
              <a:r>
                <a:rPr lang="en-IN" sz="1400" dirty="0"/>
                <a:t>+</a:t>
              </a:r>
            </a:p>
            <a:p>
              <a:pPr algn="ctr"/>
              <a:r>
                <a:rPr lang="en-IN" sz="1400" dirty="0"/>
                <a:t>negative 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2413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612F8-B476-C229-D43A-BFDAD396E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GPU-CUDA in </a:t>
            </a:r>
            <a:r>
              <a:rPr lang="en-US"/>
              <a:t>neBEM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9AA271-FB0C-A381-3113-8CB2CEEA7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Garfield++ built using CUDA.</a:t>
            </a:r>
          </a:p>
          <a:p>
            <a:r>
              <a:rPr lang="en-US" dirty="0"/>
              <a:t>OS: Ubuntu 22.04, GPU h/w: NVidia Quadro K2200, Libraries: </a:t>
            </a:r>
            <a:r>
              <a:rPr lang="en-US" dirty="0" err="1"/>
              <a:t>cuda</a:t>
            </a:r>
            <a:r>
              <a:rPr lang="en-US" dirty="0"/>
              <a:t>, </a:t>
            </a:r>
            <a:r>
              <a:rPr lang="en-US" dirty="0" err="1"/>
              <a:t>cuBLAS</a:t>
            </a:r>
            <a:r>
              <a:rPr lang="en-US" dirty="0"/>
              <a:t>.</a:t>
            </a:r>
          </a:p>
          <a:p>
            <a:r>
              <a:rPr lang="en-US" dirty="0"/>
              <a:t>Impressive initial performance observed in matrix multiplications within </a:t>
            </a:r>
            <a:r>
              <a:rPr lang="en-US" dirty="0" err="1"/>
              <a:t>neBEM</a:t>
            </a:r>
            <a:r>
              <a:rPr lang="en-US" dirty="0"/>
              <a:t>.</a:t>
            </a:r>
          </a:p>
          <a:p>
            <a:r>
              <a:rPr lang="en-US" dirty="0"/>
              <a:t>One PhD student working. Expect several interesting developments in the near future.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93DFB4-3447-FC0B-52E0-8E397E14C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A55F0-C1F8-B65F-FE95-EFEE31767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535D7-BA35-8C4B-4352-C2BD8000E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19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9327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3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76E9F3D0-C923-4D5F-88FC-CAD1251CE5DF}" type="slidenum">
              <a:rPr lang="en-US" altLang="en-US">
                <a:latin typeface="Corbel" panose="020B0503020204020204"/>
                <a:cs typeface="+mn-cs"/>
              </a:rPr>
              <a:pPr/>
              <a:t>2</a:t>
            </a:fld>
            <a:endParaRPr lang="en-US" altLang="en-US" dirty="0">
              <a:latin typeface="Corbel" panose="020B0503020204020204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710267" y="158969"/>
            <a:ext cx="8234230" cy="762000"/>
          </a:xfrm>
        </p:spPr>
        <p:txBody>
          <a:bodyPr>
            <a:normAutofit fontScale="90000"/>
          </a:bodyPr>
          <a:lstStyle/>
          <a:p>
            <a:r>
              <a:rPr lang="en-US" dirty="0">
                <a:ea typeface="Arial Unicode MS" pitchFamily="34" charset="-128"/>
              </a:rPr>
              <a:t>RD51 simulation framework since 2009</a:t>
            </a:r>
            <a:endParaRPr lang="en-IN" dirty="0">
              <a:ea typeface="Arial Unicode MS" pitchFamily="34" charset="-12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331D52-A00F-2DFA-B8B7-8BF90D85343C}"/>
              </a:ext>
            </a:extLst>
          </p:cNvPr>
          <p:cNvSpPr txBox="1"/>
          <p:nvPr/>
        </p:nvSpPr>
        <p:spPr>
          <a:xfrm>
            <a:off x="9756108" y="4532928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rgbClr val="0070C0"/>
                </a:solidFill>
              </a:rPr>
              <a:t>Each and every component is open-source and free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6A80C1-57FD-28E8-5070-BC35BF5D9A33}"/>
              </a:ext>
            </a:extLst>
          </p:cNvPr>
          <p:cNvSpPr txBox="1"/>
          <p:nvPr/>
        </p:nvSpPr>
        <p:spPr>
          <a:xfrm>
            <a:off x="2999658" y="5733257"/>
            <a:ext cx="604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solidFill>
                  <a:srgbClr val="0070C0"/>
                </a:solidFill>
              </a:rPr>
              <a:t>Garfield:</a:t>
            </a:r>
            <a:r>
              <a:rPr lang="en-IN" sz="1600" dirty="0">
                <a:solidFill>
                  <a:schemeClr val="accent2"/>
                </a:solidFill>
              </a:rPr>
              <a:t> </a:t>
            </a:r>
            <a:r>
              <a:rPr lang="en-IN" sz="1600" dirty="0">
                <a:solidFill>
                  <a:srgbClr val="7030A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garfield.web.cern.ch</a:t>
            </a:r>
            <a:r>
              <a:rPr lang="en-IN" sz="1600" dirty="0">
                <a:solidFill>
                  <a:srgbClr val="0070C0"/>
                </a:solidFill>
              </a:rPr>
              <a:t>, Heed:</a:t>
            </a:r>
            <a:r>
              <a:rPr lang="en-IN" sz="1600" dirty="0"/>
              <a:t> </a:t>
            </a:r>
            <a:r>
              <a:rPr lang="en-IN" sz="1600" dirty="0">
                <a:solidFill>
                  <a:srgbClr val="7030A0"/>
                </a:solidFill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heed.web.cern.ch</a:t>
            </a:r>
            <a:r>
              <a:rPr lang="en-IN" sz="1600" dirty="0">
                <a:solidFill>
                  <a:srgbClr val="0070C0"/>
                </a:solidFill>
              </a:rPr>
              <a:t>,</a:t>
            </a:r>
          </a:p>
          <a:p>
            <a:pPr algn="ctr"/>
            <a:r>
              <a:rPr lang="en-IN" sz="1600" dirty="0" err="1">
                <a:solidFill>
                  <a:srgbClr val="0070C0"/>
                </a:solidFill>
              </a:rPr>
              <a:t>Magboltz</a:t>
            </a:r>
            <a:r>
              <a:rPr lang="en-IN" sz="1600" dirty="0">
                <a:solidFill>
                  <a:srgbClr val="0070C0"/>
                </a:solidFill>
              </a:rPr>
              <a:t>:</a:t>
            </a:r>
            <a:r>
              <a:rPr lang="en-IN" sz="1600" dirty="0">
                <a:solidFill>
                  <a:schemeClr val="accent2"/>
                </a:solidFill>
              </a:rPr>
              <a:t> </a:t>
            </a:r>
            <a:r>
              <a:rPr lang="en-IN" sz="1600" dirty="0">
                <a:solidFill>
                  <a:srgbClr val="7030A0"/>
                </a:solidFill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magboltz.web.cern.ch</a:t>
            </a:r>
            <a:r>
              <a:rPr lang="en-IN" sz="1600" dirty="0">
                <a:solidFill>
                  <a:srgbClr val="0070C0"/>
                </a:solidFill>
              </a:rPr>
              <a:t>, </a:t>
            </a:r>
            <a:r>
              <a:rPr lang="en-IN" sz="1600" dirty="0" err="1">
                <a:solidFill>
                  <a:srgbClr val="0070C0"/>
                </a:solidFill>
              </a:rPr>
              <a:t>neBEM</a:t>
            </a:r>
            <a:r>
              <a:rPr lang="en-IN" sz="1600" dirty="0">
                <a:solidFill>
                  <a:srgbClr val="0070C0"/>
                </a:solidFill>
              </a:rPr>
              <a:t>:</a:t>
            </a:r>
            <a:r>
              <a:rPr lang="en-IN" sz="1600" dirty="0"/>
              <a:t> </a:t>
            </a:r>
            <a:r>
              <a:rPr lang="en-IN" sz="1600" dirty="0">
                <a:solidFill>
                  <a:srgbClr val="7030A0"/>
                </a:solidFill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nebem.web.cern.ch</a:t>
            </a:r>
            <a:endParaRPr lang="en-IN" sz="1600" dirty="0">
              <a:solidFill>
                <a:srgbClr val="7030A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BB695-7768-9006-B2E8-DF8DC1DF1C3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11 June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F34826-9F86-C92E-B4D2-BDF4FED9972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RPC Gas Simulations Working Group Meeting</a:t>
            </a:r>
            <a:endParaRPr lang="en-GB" alt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2BFFD8B-2A34-311E-9E04-399B6D6BC4B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" t="-1" r="2966" b="2648"/>
          <a:stretch/>
        </p:blipFill>
        <p:spPr>
          <a:xfrm>
            <a:off x="3323931" y="961425"/>
            <a:ext cx="6048670" cy="470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1165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A85CE-C2D2-2E53-65E2-CB861A2E0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Present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C211C4-D3E5-6912-ACAF-9ECF22995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r>
              <a:rPr lang="en-IN" dirty="0"/>
              <a:t>Bhattacharya, Purba</a:t>
            </a:r>
          </a:p>
          <a:p>
            <a:r>
              <a:rPr lang="en-IN" dirty="0"/>
              <a:t>Dey, </a:t>
            </a:r>
            <a:r>
              <a:rPr lang="en-IN" dirty="0" err="1"/>
              <a:t>Tanay</a:t>
            </a:r>
            <a:endParaRPr lang="en-IN" dirty="0"/>
          </a:p>
          <a:p>
            <a:r>
              <a:rPr lang="en-IN" dirty="0"/>
              <a:t>Dutta, </a:t>
            </a:r>
            <a:r>
              <a:rPr lang="en-IN" dirty="0" err="1"/>
              <a:t>Shubhabrata</a:t>
            </a:r>
            <a:endParaRPr lang="en-IN" dirty="0"/>
          </a:p>
          <a:p>
            <a:r>
              <a:rPr lang="en-IN" dirty="0"/>
              <a:t>Majumdar, Nayana</a:t>
            </a:r>
          </a:p>
          <a:p>
            <a:r>
              <a:rPr lang="en-IN" dirty="0"/>
              <a:t>Mukhopadhyay, Supratik</a:t>
            </a:r>
          </a:p>
          <a:p>
            <a:r>
              <a:rPr lang="en-IN" dirty="0"/>
              <a:t>Schindler, Heinrich</a:t>
            </a:r>
          </a:p>
          <a:p>
            <a:r>
              <a:rPr lang="en-IN" dirty="0"/>
              <a:t>Veenhof, Rob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92A2F3-7D3B-FB5B-B72A-8058CEBE1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9E253-D541-FE79-D38F-66ED7B73E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52D33-A616-D9EE-8DB9-7CEE6933A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20</a:t>
            </a:fld>
            <a:endParaRPr lang="en-IN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1B623D-AF49-2F6E-51AA-CC2197077F5A}"/>
              </a:ext>
            </a:extLst>
          </p:cNvPr>
          <p:cNvSpPr txBox="1"/>
          <p:nvPr/>
        </p:nvSpPr>
        <p:spPr>
          <a:xfrm>
            <a:off x="5640717" y="3100189"/>
            <a:ext cx="43414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Happily acknowledge support from members of the RD51 / DRD1 collaboration.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602464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A6182-245F-C317-33EC-AE23F0074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E141-D551-1B89-33EC-05BA94A4D7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IN" dirty="0"/>
              <a:t>Thanks a lot for your patience!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021AE4-6AF4-88B6-7FF9-E76707DA0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897FE-4900-5BD3-248D-E97FD3FD8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CCDBBE-8F8A-6A77-FDC6-69B135400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21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42797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7572139" y="3806679"/>
            <a:ext cx="2883415" cy="2272546"/>
          </a:xfrm>
          <a:prstGeom prst="foldedCorner">
            <a:avLst>
              <a:gd name="adj" fmla="val 12500"/>
            </a:avLst>
          </a:prstGeom>
          <a:solidFill>
            <a:srgbClr val="C0C0C0">
              <a:alpha val="50000"/>
            </a:srgbClr>
          </a:solidFill>
          <a:ln w="9398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7853447" y="2892426"/>
            <a:ext cx="2250470" cy="984581"/>
          </a:xfrm>
          <a:prstGeom prst="foldedCorner">
            <a:avLst>
              <a:gd name="adj" fmla="val 12500"/>
            </a:avLst>
          </a:prstGeom>
          <a:solidFill>
            <a:srgbClr val="BBE0E3">
              <a:alpha val="50000"/>
            </a:srgbClr>
          </a:solidFill>
          <a:ln w="9398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8134757" y="1978171"/>
            <a:ext cx="1828507" cy="562618"/>
          </a:xfrm>
          <a:prstGeom prst="ellipse">
            <a:avLst/>
          </a:prstGeom>
          <a:solidFill>
            <a:srgbClr val="CC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4688724" y="4228643"/>
            <a:ext cx="2742760" cy="773599"/>
          </a:xfrm>
          <a:prstGeom prst="foldedCorner">
            <a:avLst>
              <a:gd name="adj" fmla="val 12500"/>
            </a:avLst>
          </a:prstGeom>
          <a:solidFill>
            <a:srgbClr val="BBE0E3">
              <a:alpha val="50000"/>
            </a:srgbClr>
          </a:solidFill>
          <a:ln w="9398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5391997" y="3666024"/>
            <a:ext cx="1265889" cy="492290"/>
          </a:xfrm>
          <a:prstGeom prst="ellipse">
            <a:avLst/>
          </a:prstGeom>
          <a:solidFill>
            <a:srgbClr val="CC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2367927" y="1978172"/>
            <a:ext cx="1265889" cy="492290"/>
          </a:xfrm>
          <a:prstGeom prst="ellipse">
            <a:avLst/>
          </a:prstGeom>
          <a:solidFill>
            <a:srgbClr val="CC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5462324" y="3721700"/>
            <a:ext cx="1265889" cy="37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3064" tIns="43193" rIns="83064" bIns="43193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154"/>
              </a:spcBef>
            </a:pPr>
            <a:r>
              <a:rPr lang="en-GB" altLang="en-US" sz="1846">
                <a:latin typeface="Elephant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Analytic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8275410" y="2104174"/>
            <a:ext cx="1758180" cy="37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3064" tIns="43193" rIns="83064" bIns="43193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154"/>
              </a:spcBef>
            </a:pPr>
            <a:r>
              <a:rPr lang="en-GB" altLang="en-US" sz="1846">
                <a:latin typeface="Elephant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FEM / FDM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7923774" y="2899752"/>
            <a:ext cx="2109816" cy="982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3064" tIns="43193" rIns="83064" bIns="43193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038"/>
              </a:spcBef>
              <a:buFont typeface="Wingdings" panose="05000000000000000000" pitchFamily="2" charset="2"/>
              <a:buChar char=""/>
            </a:pPr>
            <a:r>
              <a:rPr lang="en-GB" altLang="en-US" sz="1661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GB" altLang="en-US" sz="1661">
                <a:latin typeface="Futura Lt BT"/>
                <a:cs typeface="Arial" panose="020B0604020202020204" pitchFamily="34" charset="0"/>
              </a:rPr>
              <a:t>Nearly arbitrary geometry</a:t>
            </a:r>
          </a:p>
          <a:p>
            <a:pPr>
              <a:spcBef>
                <a:spcPts val="1038"/>
              </a:spcBef>
              <a:buFont typeface="Wingdings" panose="05000000000000000000" pitchFamily="2" charset="2"/>
              <a:buChar char=""/>
            </a:pPr>
            <a:r>
              <a:rPr lang="en-GB" altLang="en-US" sz="1661">
                <a:latin typeface="Futura Lt BT"/>
                <a:cs typeface="Arial" panose="020B0604020202020204" pitchFamily="34" charset="0"/>
              </a:rPr>
              <a:t> Flexible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4688724" y="4211061"/>
            <a:ext cx="2742760" cy="726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3064" tIns="43193" rIns="83064" bIns="43193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038"/>
              </a:spcBef>
              <a:buFont typeface="Wingdings" panose="05000000000000000000" pitchFamily="2" charset="2"/>
              <a:buChar char=""/>
            </a:pPr>
            <a:r>
              <a:rPr lang="en-GB" altLang="en-US" sz="1661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GB" altLang="en-US" sz="1661">
                <a:latin typeface="Futura Lt BT"/>
                <a:cs typeface="Arial" panose="020B0604020202020204" pitchFamily="34" charset="0"/>
              </a:rPr>
              <a:t>Exact</a:t>
            </a:r>
          </a:p>
          <a:p>
            <a:pPr>
              <a:spcBef>
                <a:spcPts val="1038"/>
              </a:spcBef>
              <a:buFont typeface="Wingdings" panose="05000000000000000000" pitchFamily="2" charset="2"/>
              <a:buChar char=""/>
            </a:pPr>
            <a:r>
              <a:rPr lang="en-GB" altLang="en-US" sz="1661">
                <a:latin typeface="Futura Lt BT"/>
                <a:cs typeface="Arial" panose="020B0604020202020204" pitchFamily="34" charset="0"/>
              </a:rPr>
              <a:t> Simple interpretation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2578909" y="2048499"/>
            <a:ext cx="1125235" cy="37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3064" tIns="43193" rIns="83064" bIns="43193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154"/>
              </a:spcBef>
            </a:pPr>
            <a:r>
              <a:rPr lang="en-GB" altLang="en-US" sz="1846">
                <a:latin typeface="Elephant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BEM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DAEF5C4-F64A-3EFD-6745-EBAB7B222146}"/>
              </a:ext>
            </a:extLst>
          </p:cNvPr>
          <p:cNvGrpSpPr/>
          <p:nvPr/>
        </p:nvGrpSpPr>
        <p:grpSpPr>
          <a:xfrm>
            <a:off x="1757298" y="2929678"/>
            <a:ext cx="2461452" cy="1514894"/>
            <a:chOff x="1875636" y="2822098"/>
            <a:chExt cx="2461452" cy="1514894"/>
          </a:xfrm>
        </p:grpSpPr>
        <p:sp>
          <p:nvSpPr>
            <p:cNvPr id="6152" name="AutoShape 8"/>
            <p:cNvSpPr>
              <a:spLocks noChangeArrowheads="1"/>
            </p:cNvSpPr>
            <p:nvPr/>
          </p:nvSpPr>
          <p:spPr bwMode="auto">
            <a:xfrm>
              <a:off x="1875636" y="2843608"/>
              <a:ext cx="2461452" cy="1493384"/>
            </a:xfrm>
            <a:prstGeom prst="foldedCorner">
              <a:avLst>
                <a:gd name="adj" fmla="val 12500"/>
              </a:avLst>
            </a:prstGeom>
            <a:solidFill>
              <a:srgbClr val="BBE0E3">
                <a:alpha val="50000"/>
              </a:srgbClr>
            </a:solidFill>
            <a:ln w="9398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6159" name="Text Box 15"/>
            <p:cNvSpPr txBox="1">
              <a:spLocks noChangeArrowheads="1"/>
            </p:cNvSpPr>
            <p:nvPr/>
          </p:nvSpPr>
          <p:spPr bwMode="auto">
            <a:xfrm>
              <a:off x="1945963" y="2822098"/>
              <a:ext cx="2250470" cy="1493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83064" tIns="43193" rIns="83064" bIns="43193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defTabSz="457200" fontAlgn="base">
                <a:lnSpc>
                  <a:spcPct val="209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defTabSz="457200" fontAlgn="base">
                <a:lnSpc>
                  <a:spcPct val="209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defTabSz="457200" fontAlgn="base">
                <a:lnSpc>
                  <a:spcPct val="209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defTabSz="457200" fontAlgn="base">
                <a:lnSpc>
                  <a:spcPct val="209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ts val="1038"/>
                </a:spcBef>
                <a:buFont typeface="Wingdings" panose="05000000000000000000" pitchFamily="2" charset="2"/>
                <a:buChar char=""/>
              </a:pPr>
              <a:r>
                <a:rPr lang="en-GB" altLang="en-US" sz="1661" dirty="0">
                  <a:latin typeface="Comic Sans MS" panose="030F0702030302020204" pitchFamily="66" charset="0"/>
                  <a:cs typeface="Arial" panose="020B0604020202020204" pitchFamily="34" charset="0"/>
                </a:rPr>
                <a:t> </a:t>
              </a:r>
              <a:r>
                <a:rPr lang="en-GB" altLang="en-US" sz="1661" dirty="0">
                  <a:latin typeface="Futura Lt BT"/>
                  <a:cs typeface="Arial" panose="020B0604020202020204" pitchFamily="34" charset="0"/>
                </a:rPr>
                <a:t>Reduced dimension</a:t>
              </a:r>
            </a:p>
            <a:p>
              <a:pPr>
                <a:spcBef>
                  <a:spcPts val="1038"/>
                </a:spcBef>
                <a:buFont typeface="Wingdings" panose="05000000000000000000" pitchFamily="2" charset="2"/>
                <a:buChar char=""/>
              </a:pPr>
              <a:r>
                <a:rPr lang="en-GB" altLang="en-US" sz="1661" dirty="0">
                  <a:latin typeface="Futura Lt BT"/>
                  <a:cs typeface="Arial" panose="020B0604020202020204" pitchFamily="34" charset="0"/>
                </a:rPr>
                <a:t> Accurate for both potential and its gradient</a:t>
              </a:r>
            </a:p>
          </p:txBody>
        </p:sp>
      </p:grpSp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517" y="1371600"/>
            <a:ext cx="2039489" cy="201311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4549536" y="1767190"/>
            <a:ext cx="2672433" cy="655334"/>
          </a:xfrm>
          <a:prstGeom prst="rect">
            <a:avLst/>
          </a:prstGeom>
          <a:solidFill>
            <a:srgbClr val="666699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3064" tIns="43193" rIns="83064" bIns="43193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100000"/>
              </a:spcBef>
              <a:buFont typeface="Elephant" pitchFamily="18" charset="0"/>
              <a:buNone/>
            </a:pPr>
            <a:r>
              <a:rPr lang="en-GB" altLang="en-US" sz="1846" dirty="0">
                <a:solidFill>
                  <a:srgbClr val="FFFF00"/>
                </a:solidFill>
                <a:latin typeface="Elephant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Solve Poisson’s equation</a:t>
            </a:r>
          </a:p>
        </p:txBody>
      </p:sp>
      <p:sp>
        <p:nvSpPr>
          <p:cNvPr id="6162" name="AutoShape 18"/>
          <p:cNvSpPr>
            <a:spLocks noChangeArrowheads="1"/>
          </p:cNvSpPr>
          <p:nvPr/>
        </p:nvSpPr>
        <p:spPr bwMode="auto">
          <a:xfrm>
            <a:off x="7221968" y="2048499"/>
            <a:ext cx="843926" cy="351636"/>
          </a:xfrm>
          <a:prstGeom prst="rightArrow">
            <a:avLst>
              <a:gd name="adj1" fmla="val 50000"/>
              <a:gd name="adj2" fmla="val 60000"/>
            </a:avLst>
          </a:prstGeom>
          <a:solidFill>
            <a:srgbClr val="C0C0C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>
            <a:off x="3705608" y="2048499"/>
            <a:ext cx="843926" cy="351636"/>
          </a:xfrm>
          <a:prstGeom prst="leftArrow">
            <a:avLst>
              <a:gd name="adj1" fmla="val 50000"/>
              <a:gd name="adj2" fmla="val 60000"/>
            </a:avLst>
          </a:prstGeom>
          <a:solidFill>
            <a:srgbClr val="C0C0C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pSp>
        <p:nvGrpSpPr>
          <p:cNvPr id="2" name="Group 1"/>
          <p:cNvGrpSpPr/>
          <p:nvPr/>
        </p:nvGrpSpPr>
        <p:grpSpPr>
          <a:xfrm>
            <a:off x="1736447" y="4587525"/>
            <a:ext cx="2602106" cy="1547198"/>
            <a:chOff x="212447" y="3499327"/>
            <a:chExt cx="2602106" cy="1547198"/>
          </a:xfrm>
        </p:grpSpPr>
        <p:sp>
          <p:nvSpPr>
            <p:cNvPr id="6147" name="AutoShape 3"/>
            <p:cNvSpPr>
              <a:spLocks noChangeArrowheads="1"/>
            </p:cNvSpPr>
            <p:nvPr/>
          </p:nvSpPr>
          <p:spPr bwMode="auto">
            <a:xfrm>
              <a:off x="212447" y="3499327"/>
              <a:ext cx="2602106" cy="1547198"/>
            </a:xfrm>
            <a:prstGeom prst="foldedCorner">
              <a:avLst>
                <a:gd name="adj" fmla="val 12500"/>
              </a:avLst>
            </a:prstGeom>
            <a:solidFill>
              <a:srgbClr val="C0C0C0">
                <a:alpha val="50000"/>
              </a:srgbClr>
            </a:solidFill>
            <a:ln w="9398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6164" name="Text Box 20"/>
            <p:cNvSpPr txBox="1">
              <a:spLocks noChangeArrowheads="1"/>
            </p:cNvSpPr>
            <p:nvPr/>
          </p:nvSpPr>
          <p:spPr bwMode="auto">
            <a:xfrm>
              <a:off x="351636" y="3569654"/>
              <a:ext cx="2250470" cy="1365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83064" tIns="43193" rIns="83064" bIns="43193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defTabSz="457200" fontAlgn="base">
                <a:lnSpc>
                  <a:spcPct val="209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defTabSz="457200" fontAlgn="base">
                <a:lnSpc>
                  <a:spcPct val="209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defTabSz="457200" fontAlgn="base">
                <a:lnSpc>
                  <a:spcPct val="209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defTabSz="457200" fontAlgn="base">
                <a:lnSpc>
                  <a:spcPct val="209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100000"/>
                </a:lnSpc>
                <a:buSzPct val="110000"/>
                <a:buFont typeface="Arial Unicode MS" panose="020B0604020202020204" pitchFamily="34" charset="-128"/>
                <a:buChar char="x"/>
              </a:pPr>
              <a:r>
                <a:rPr lang="en-GB" altLang="en-US" sz="1661" dirty="0">
                  <a:latin typeface="GoudyOlSt BT" pitchFamily="18" charset="0"/>
                  <a:cs typeface="Arial" panose="020B0604020202020204" pitchFamily="34" charset="0"/>
                </a:rPr>
                <a:t> </a:t>
              </a:r>
              <a:r>
                <a:rPr lang="en-GB" altLang="en-US" sz="1661" dirty="0">
                  <a:latin typeface="ZapfEllipt BT" pitchFamily="18" charset="0"/>
                  <a:cs typeface="Arial" panose="020B0604020202020204" pitchFamily="34" charset="0"/>
                </a:rPr>
                <a:t>Complex </a:t>
              </a:r>
              <a:r>
                <a:rPr lang="en-GB" altLang="en-US" sz="1661" dirty="0" err="1">
                  <a:latin typeface="ZapfEllipt BT" pitchFamily="18" charset="0"/>
                  <a:cs typeface="Arial" panose="020B0604020202020204" pitchFamily="34" charset="0"/>
                </a:rPr>
                <a:t>numerics</a:t>
              </a:r>
              <a:endParaRPr lang="en-GB" altLang="en-US" sz="1661" dirty="0">
                <a:latin typeface="ZapfEllipt BT" pitchFamily="18" charset="0"/>
                <a:cs typeface="Arial" panose="020B0604020202020204" pitchFamily="34" charset="0"/>
              </a:endParaRPr>
            </a:p>
            <a:p>
              <a:pPr>
                <a:lnSpc>
                  <a:spcPct val="100000"/>
                </a:lnSpc>
                <a:buSzPct val="110000"/>
                <a:buFont typeface="Arial Unicode MS" panose="020B0604020202020204" pitchFamily="34" charset="-128"/>
                <a:buChar char="x"/>
              </a:pPr>
              <a:r>
                <a:rPr lang="en-GB" altLang="en-US" sz="1661" dirty="0">
                  <a:latin typeface="ZapfEllipt BT" pitchFamily="18" charset="0"/>
                  <a:cs typeface="Arial" panose="020B0604020202020204" pitchFamily="34" charset="0"/>
                </a:rPr>
                <a:t> Numerical boundary layer</a:t>
              </a:r>
            </a:p>
            <a:p>
              <a:pPr>
                <a:lnSpc>
                  <a:spcPct val="100000"/>
                </a:lnSpc>
                <a:buSzPct val="110000"/>
                <a:buFont typeface="Arial Unicode MS" panose="020B0604020202020204" pitchFamily="34" charset="-128"/>
                <a:buChar char="x"/>
              </a:pPr>
              <a:r>
                <a:rPr lang="en-GB" altLang="en-US" sz="1661" dirty="0">
                  <a:latin typeface="ZapfEllipt BT" pitchFamily="18" charset="0"/>
                  <a:cs typeface="Arial" panose="020B0604020202020204" pitchFamily="34" charset="0"/>
                </a:rPr>
                <a:t> Numerical and physical singularities</a:t>
              </a:r>
            </a:p>
          </p:txBody>
        </p:sp>
      </p:grp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7712794" y="3947333"/>
            <a:ext cx="2672433" cy="2131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3064" tIns="43193" rIns="83064" bIns="43193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buSzPct val="110000"/>
              <a:buFont typeface="Arial Unicode MS" panose="020B0604020202020204" pitchFamily="34" charset="-128"/>
              <a:buChar char="x"/>
            </a:pPr>
            <a:r>
              <a:rPr lang="en-GB" altLang="en-US" sz="1661" dirty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GB" altLang="en-US" sz="1661" dirty="0">
                <a:latin typeface="ZapfEllipt BT" pitchFamily="18" charset="0"/>
                <a:cs typeface="Arial" panose="020B0604020202020204" pitchFamily="34" charset="0"/>
              </a:rPr>
              <a:t>Interpolation using shape functions for non-nodal points</a:t>
            </a:r>
          </a:p>
          <a:p>
            <a:pPr>
              <a:lnSpc>
                <a:spcPct val="100000"/>
              </a:lnSpc>
              <a:buSzPct val="110000"/>
              <a:buFont typeface="Arial Unicode MS" panose="020B0604020202020204" pitchFamily="34" charset="-128"/>
              <a:buChar char="x"/>
            </a:pPr>
            <a:r>
              <a:rPr lang="en-GB" altLang="en-US" sz="1661" dirty="0">
                <a:latin typeface="ZapfEllipt BT" pitchFamily="18" charset="0"/>
                <a:cs typeface="Arial" panose="020B0604020202020204" pitchFamily="34" charset="0"/>
              </a:rPr>
              <a:t> Solves for potentials and fields are relatively poorly represented</a:t>
            </a:r>
          </a:p>
          <a:p>
            <a:pPr>
              <a:lnSpc>
                <a:spcPct val="100000"/>
              </a:lnSpc>
              <a:buSzPct val="110000"/>
              <a:buFont typeface="Arial Unicode MS" panose="020B0604020202020204" pitchFamily="34" charset="-128"/>
              <a:buChar char="x"/>
            </a:pPr>
            <a:r>
              <a:rPr lang="en-GB" altLang="en-US" sz="1661" dirty="0">
                <a:latin typeface="ZapfEllipt BT" pitchFamily="18" charset="0"/>
                <a:cs typeface="Arial" panose="020B0604020202020204" pitchFamily="34" charset="0"/>
              </a:rPr>
              <a:t> Difficulty in unbounded domains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7F6DBDC-E859-AFD2-1CF8-2992D192606B}"/>
              </a:ext>
            </a:extLst>
          </p:cNvPr>
          <p:cNvGrpSpPr/>
          <p:nvPr/>
        </p:nvGrpSpPr>
        <p:grpSpPr>
          <a:xfrm>
            <a:off x="4872410" y="4931914"/>
            <a:ext cx="2559074" cy="1195562"/>
            <a:chOff x="4872410" y="4931914"/>
            <a:chExt cx="2559074" cy="1195562"/>
          </a:xfrm>
        </p:grpSpPr>
        <p:sp>
          <p:nvSpPr>
            <p:cNvPr id="6145" name="AutoShape 1"/>
            <p:cNvSpPr>
              <a:spLocks noChangeArrowheads="1"/>
            </p:cNvSpPr>
            <p:nvPr/>
          </p:nvSpPr>
          <p:spPr bwMode="auto">
            <a:xfrm>
              <a:off x="4872410" y="4931914"/>
              <a:ext cx="2392590" cy="1195562"/>
            </a:xfrm>
            <a:prstGeom prst="foldedCorner">
              <a:avLst>
                <a:gd name="adj" fmla="val 12500"/>
              </a:avLst>
            </a:prstGeom>
            <a:solidFill>
              <a:srgbClr val="C0C0C0">
                <a:alpha val="50000"/>
              </a:srgbClr>
            </a:solidFill>
            <a:ln w="9398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6166" name="Text Box 22"/>
            <p:cNvSpPr txBox="1">
              <a:spLocks noChangeArrowheads="1"/>
            </p:cNvSpPr>
            <p:nvPr/>
          </p:nvSpPr>
          <p:spPr bwMode="auto">
            <a:xfrm>
              <a:off x="4901172" y="5072569"/>
              <a:ext cx="2530312" cy="853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83064" tIns="43193" rIns="83064" bIns="43193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defTabSz="457200" fontAlgn="base">
                <a:lnSpc>
                  <a:spcPct val="209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defTabSz="457200" fontAlgn="base">
                <a:lnSpc>
                  <a:spcPct val="209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defTabSz="457200" fontAlgn="base">
                <a:lnSpc>
                  <a:spcPct val="209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defTabSz="457200" fontAlgn="base">
                <a:lnSpc>
                  <a:spcPct val="209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100000"/>
                </a:lnSpc>
                <a:buSzPct val="110000"/>
                <a:buFont typeface="Arial Unicode MS" panose="020B0604020202020204" pitchFamily="34" charset="-128"/>
                <a:buChar char="x"/>
              </a:pPr>
              <a:r>
                <a:rPr lang="en-GB" altLang="en-US" sz="166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altLang="en-US" sz="1661" dirty="0">
                  <a:latin typeface="ZapfEllipt BT" pitchFamily="18" charset="0"/>
                  <a:cs typeface="Arial" panose="020B0604020202020204" pitchFamily="34" charset="0"/>
                </a:rPr>
                <a:t>Restricted</a:t>
              </a:r>
            </a:p>
            <a:p>
              <a:pPr>
                <a:lnSpc>
                  <a:spcPct val="100000"/>
                </a:lnSpc>
                <a:buSzPct val="110000"/>
                <a:buFont typeface="Arial Unicode MS" panose="020B0604020202020204" pitchFamily="34" charset="-128"/>
                <a:buChar char="x"/>
              </a:pPr>
              <a:r>
                <a:rPr lang="en-GB" altLang="en-US" sz="1661" dirty="0">
                  <a:latin typeface="ZapfEllipt BT" pitchFamily="18" charset="0"/>
                  <a:cs typeface="Arial" panose="020B0604020202020204" pitchFamily="34" charset="0"/>
                </a:rPr>
                <a:t> 2D geometry</a:t>
              </a:r>
            </a:p>
            <a:p>
              <a:pPr>
                <a:lnSpc>
                  <a:spcPct val="100000"/>
                </a:lnSpc>
                <a:buSzPct val="110000"/>
                <a:buFont typeface="Arial Unicode MS" panose="020B0604020202020204" pitchFamily="34" charset="-128"/>
                <a:buChar char="x"/>
              </a:pPr>
              <a:r>
                <a:rPr lang="en-GB" altLang="en-US" sz="1661" dirty="0">
                  <a:latin typeface="ZapfEllipt BT" pitchFamily="18" charset="0"/>
                  <a:cs typeface="Arial" panose="020B0604020202020204" pitchFamily="34" charset="0"/>
                </a:rPr>
                <a:t> Small set of geometries</a:t>
              </a:r>
            </a:p>
          </p:txBody>
        </p:sp>
      </p:grpSp>
      <p:sp>
        <p:nvSpPr>
          <p:cNvPr id="6167" name="AutoShape 23"/>
          <p:cNvSpPr>
            <a:spLocks noChangeArrowheads="1"/>
          </p:cNvSpPr>
          <p:nvPr/>
        </p:nvSpPr>
        <p:spPr bwMode="auto">
          <a:xfrm>
            <a:off x="5884287" y="3384716"/>
            <a:ext cx="281309" cy="281309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0C0C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aphicFrame>
        <p:nvGraphicFramePr>
          <p:cNvPr id="6170" name="Object 26"/>
          <p:cNvGraphicFramePr>
            <a:graphicFrameLocks noGrp="1" noChangeAspect="1"/>
          </p:cNvGraphicFramePr>
          <p:nvPr>
            <p:ph/>
          </p:nvPr>
        </p:nvGraphicFramePr>
        <p:xfrm>
          <a:off x="5183189" y="2432050"/>
          <a:ext cx="1195387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50680" imgH="203040" progId="Equation.3">
                  <p:embed/>
                </p:oleObj>
              </mc:Choice>
              <mc:Fallback>
                <p:oleObj name="Equation" r:id="rId4" imgW="850680" imgH="203040" progId="Equation.3">
                  <p:embed/>
                  <p:pic>
                    <p:nvPicPr>
                      <p:cNvPr id="617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3189" y="2432050"/>
                        <a:ext cx="1195387" cy="285750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2205318" y="424736"/>
            <a:ext cx="7757946" cy="76433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83064" tIns="43193" rIns="83064" bIns="43193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100000"/>
              </a:spcBef>
              <a:buFont typeface="Elephant" pitchFamily="18" charset="0"/>
              <a:buNone/>
            </a:pPr>
            <a:r>
              <a:rPr lang="en-GB" altLang="en-US" sz="4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Field Solver Possibilities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 June 2024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RPC Gas Simulations Working Group Meeting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943791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AutoShape 2"/>
          <p:cNvSpPr>
            <a:spLocks noChangeArrowheads="1"/>
          </p:cNvSpPr>
          <p:nvPr/>
        </p:nvSpPr>
        <p:spPr bwMode="auto">
          <a:xfrm>
            <a:off x="1805309" y="1143001"/>
            <a:ext cx="8651710" cy="1125235"/>
          </a:xfrm>
          <a:prstGeom prst="horizontalScroll">
            <a:avLst>
              <a:gd name="adj" fmla="val 12500"/>
            </a:avLst>
          </a:prstGeom>
          <a:solidFill>
            <a:srgbClr val="CC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264195" name="AutoShape 3"/>
          <p:cNvSpPr>
            <a:spLocks noChangeArrowheads="1"/>
          </p:cNvSpPr>
          <p:nvPr/>
        </p:nvSpPr>
        <p:spPr bwMode="auto">
          <a:xfrm>
            <a:off x="4309250" y="3891988"/>
            <a:ext cx="1898834" cy="421963"/>
          </a:xfrm>
          <a:prstGeom prst="roundRect">
            <a:avLst>
              <a:gd name="adj" fmla="val 16667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264196" name="Oval 4"/>
          <p:cNvSpPr>
            <a:spLocks noChangeArrowheads="1"/>
          </p:cNvSpPr>
          <p:nvPr/>
        </p:nvSpPr>
        <p:spPr bwMode="auto">
          <a:xfrm>
            <a:off x="4246248" y="4461931"/>
            <a:ext cx="2109816" cy="703272"/>
          </a:xfrm>
          <a:prstGeom prst="ellipse">
            <a:avLst/>
          </a:prstGeom>
          <a:solidFill>
            <a:srgbClr val="94BD5E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264197" name="AutoShape 5"/>
          <p:cNvSpPr>
            <a:spLocks noChangeArrowheads="1"/>
          </p:cNvSpPr>
          <p:nvPr/>
        </p:nvSpPr>
        <p:spPr bwMode="auto">
          <a:xfrm>
            <a:off x="7229293" y="2535259"/>
            <a:ext cx="3305378" cy="984581"/>
          </a:xfrm>
          <a:prstGeom prst="roundRect">
            <a:avLst>
              <a:gd name="adj" fmla="val 16667"/>
            </a:avLst>
          </a:prstGeom>
          <a:solidFill>
            <a:srgbClr val="9966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264198" name="AutoShape 6"/>
          <p:cNvSpPr>
            <a:spLocks noChangeArrowheads="1"/>
          </p:cNvSpPr>
          <p:nvPr/>
        </p:nvSpPr>
        <p:spPr bwMode="auto">
          <a:xfrm>
            <a:off x="3878496" y="3023154"/>
            <a:ext cx="2742760" cy="703272"/>
          </a:xfrm>
          <a:prstGeom prst="foldedCorner">
            <a:avLst>
              <a:gd name="adj" fmla="val 12500"/>
            </a:avLst>
          </a:prstGeom>
          <a:solidFill>
            <a:srgbClr val="94BD5E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264199" name="Rectangle 7"/>
          <p:cNvSpPr>
            <a:spLocks noGrp="1" noChangeArrowheads="1"/>
          </p:cNvSpPr>
          <p:nvPr>
            <p:ph type="title"/>
          </p:nvPr>
        </p:nvSpPr>
        <p:spPr>
          <a:xfrm>
            <a:off x="1376979" y="397214"/>
            <a:ext cx="9531275" cy="593386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21950" algn="l"/>
                <a:tab pos="843900" algn="l"/>
                <a:tab pos="1265850" algn="l"/>
                <a:tab pos="1687800" algn="l"/>
                <a:tab pos="2109749" algn="l"/>
                <a:tab pos="2531699" algn="l"/>
                <a:tab pos="2953649" algn="l"/>
                <a:tab pos="3375599" algn="l"/>
                <a:tab pos="3797549" algn="l"/>
                <a:tab pos="4219499" algn="l"/>
                <a:tab pos="4641449" algn="l"/>
                <a:tab pos="5063399" algn="l"/>
                <a:tab pos="5485348" algn="l"/>
                <a:tab pos="5907298" algn="l"/>
                <a:tab pos="6329248" algn="l"/>
                <a:tab pos="6751198" algn="l"/>
                <a:tab pos="7173148" algn="l"/>
                <a:tab pos="7595098" algn="l"/>
                <a:tab pos="8017048" algn="l"/>
                <a:tab pos="8438998" algn="l"/>
              </a:tabLst>
            </a:pPr>
            <a:r>
              <a:rPr lang="en-GB" altLang="en-US" dirty="0"/>
              <a:t>Solution of 3D Poisson's Equation using BEM</a:t>
            </a:r>
          </a:p>
        </p:txBody>
      </p:sp>
      <p:sp>
        <p:nvSpPr>
          <p:cNvPr id="26420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1945964" y="1283656"/>
            <a:ext cx="8578453" cy="914253"/>
          </a:xfrm>
          <a:ln/>
        </p:spPr>
        <p:txBody>
          <a:bodyPr>
            <a:normAutofit/>
          </a:bodyPr>
          <a:lstStyle/>
          <a:p>
            <a:pPr marL="300347" indent="-300347">
              <a:buSzPct val="70000"/>
              <a:buFont typeface="Tahoma" panose="020B0604030504040204" pitchFamily="34" charset="0"/>
              <a:buChar char="•"/>
              <a:tabLst>
                <a:tab pos="419020" algn="l"/>
                <a:tab pos="840970" algn="l"/>
                <a:tab pos="1262919" algn="l"/>
                <a:tab pos="1684869" algn="l"/>
                <a:tab pos="2106819" algn="l"/>
                <a:tab pos="2528769" algn="l"/>
                <a:tab pos="2950719" algn="l"/>
                <a:tab pos="3372669" algn="l"/>
                <a:tab pos="3794619" algn="l"/>
                <a:tab pos="4216569" algn="l"/>
                <a:tab pos="4638518" algn="l"/>
                <a:tab pos="5060468" algn="l"/>
                <a:tab pos="5482418" algn="l"/>
                <a:tab pos="5904368" algn="l"/>
                <a:tab pos="6326318" algn="l"/>
                <a:tab pos="6748268" algn="l"/>
                <a:tab pos="7170218" algn="l"/>
                <a:tab pos="7592168" algn="l"/>
                <a:tab pos="8014118" algn="l"/>
                <a:tab pos="8436067" algn="l"/>
              </a:tabLst>
            </a:pPr>
            <a:r>
              <a:rPr lang="en-GB" altLang="en-US" sz="1661">
                <a:latin typeface="Tahoma" panose="020B060403050404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Numerical implementation of boundary integral equations (BIE) based on Green’s function by discretization of boundary.</a:t>
            </a:r>
          </a:p>
          <a:p>
            <a:pPr marL="300347" indent="-300347">
              <a:buSzPct val="70000"/>
              <a:buFont typeface="Tahoma" panose="020B0604030504040204" pitchFamily="34" charset="0"/>
              <a:buChar char="•"/>
              <a:tabLst>
                <a:tab pos="419020" algn="l"/>
                <a:tab pos="840970" algn="l"/>
                <a:tab pos="1262919" algn="l"/>
                <a:tab pos="1684869" algn="l"/>
                <a:tab pos="2106819" algn="l"/>
                <a:tab pos="2528769" algn="l"/>
                <a:tab pos="2950719" algn="l"/>
                <a:tab pos="3372669" algn="l"/>
                <a:tab pos="3794619" algn="l"/>
                <a:tab pos="4216569" algn="l"/>
                <a:tab pos="4638518" algn="l"/>
                <a:tab pos="5060468" algn="l"/>
                <a:tab pos="5482418" algn="l"/>
                <a:tab pos="5904368" algn="l"/>
                <a:tab pos="6326318" algn="l"/>
                <a:tab pos="6748268" algn="l"/>
                <a:tab pos="7170218" algn="l"/>
                <a:tab pos="7592168" algn="l"/>
                <a:tab pos="8014118" algn="l"/>
                <a:tab pos="8436067" algn="l"/>
              </a:tabLst>
            </a:pPr>
            <a:r>
              <a:rPr lang="en-GB" altLang="en-US" sz="1661">
                <a:latin typeface="Tahoma" panose="020B060403050404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Boundary elements endowed with distribution of sources, doublets, dipoles, vortices.</a:t>
            </a:r>
          </a:p>
        </p:txBody>
      </p:sp>
      <p:graphicFrame>
        <p:nvGraphicFramePr>
          <p:cNvPr id="264201" name="Object 9"/>
          <p:cNvGraphicFramePr>
            <a:graphicFrameLocks noChangeAspect="1"/>
          </p:cNvGraphicFramePr>
          <p:nvPr/>
        </p:nvGraphicFramePr>
        <p:xfrm>
          <a:off x="4010361" y="3204833"/>
          <a:ext cx="2514197" cy="446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587240" imgH="304560" progId="Equation.3">
                  <p:embed/>
                </p:oleObj>
              </mc:Choice>
              <mc:Fallback>
                <p:oleObj name="Equation" r:id="rId3" imgW="1587240" imgH="304560" progId="Equation.3">
                  <p:embed/>
                  <p:pic>
                    <p:nvPicPr>
                      <p:cNvPr id="264201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0361" y="3204833"/>
                        <a:ext cx="2514197" cy="44687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4202" name="Object 10"/>
          <p:cNvGraphicFramePr>
            <a:graphicFrameLocks noChangeAspect="1"/>
          </p:cNvGraphicFramePr>
          <p:nvPr/>
        </p:nvGraphicFramePr>
        <p:xfrm>
          <a:off x="7509137" y="2775544"/>
          <a:ext cx="2895136" cy="773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257120" imgH="520560" progId="Equation.3">
                  <p:embed/>
                </p:oleObj>
              </mc:Choice>
              <mc:Fallback>
                <p:oleObj name="Equation" r:id="rId5" imgW="1257120" imgH="520560" progId="Equation.3">
                  <p:embed/>
                  <p:pic>
                    <p:nvPicPr>
                      <p:cNvPr id="264202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9137" y="2775544"/>
                        <a:ext cx="2895136" cy="773599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4203" name="Object 11"/>
          <p:cNvGraphicFramePr>
            <a:graphicFrameLocks noChangeAspect="1"/>
          </p:cNvGraphicFramePr>
          <p:nvPr/>
        </p:nvGraphicFramePr>
        <p:xfrm>
          <a:off x="4587629" y="4636284"/>
          <a:ext cx="1443172" cy="395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787320" imgH="215640" progId="">
                  <p:embed/>
                </p:oleObj>
              </mc:Choice>
              <mc:Fallback>
                <p:oleObj r:id="rId7" imgW="787320" imgH="215640" progId="">
                  <p:embed/>
                  <p:pic>
                    <p:nvPicPr>
                      <p:cNvPr id="264203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7629" y="4636284"/>
                        <a:ext cx="1443172" cy="39559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4204" name="AutoShape 12"/>
          <p:cNvSpPr>
            <a:spLocks noChangeArrowheads="1"/>
          </p:cNvSpPr>
          <p:nvPr/>
        </p:nvSpPr>
        <p:spPr bwMode="auto">
          <a:xfrm>
            <a:off x="3994243" y="2374093"/>
            <a:ext cx="2515663" cy="630014"/>
          </a:xfrm>
          <a:prstGeom prst="horizontalScroll">
            <a:avLst>
              <a:gd name="adj" fmla="val 125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264205" name="Text Box 13"/>
          <p:cNvSpPr txBox="1">
            <a:spLocks noChangeArrowheads="1"/>
          </p:cNvSpPr>
          <p:nvPr/>
        </p:nvSpPr>
        <p:spPr bwMode="auto">
          <a:xfrm>
            <a:off x="4162735" y="2481048"/>
            <a:ext cx="2515662" cy="37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3064" tIns="43193" rIns="83064" bIns="43193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154"/>
              </a:spcBef>
            </a:pPr>
            <a:r>
              <a:rPr lang="en-GB" altLang="en-US" sz="1846">
                <a:latin typeface="Elephant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Electrostatics BIE</a:t>
            </a:r>
          </a:p>
        </p:txBody>
      </p:sp>
      <p:sp>
        <p:nvSpPr>
          <p:cNvPr id="264206" name="AutoShape 14"/>
          <p:cNvSpPr>
            <a:spLocks noChangeArrowheads="1"/>
          </p:cNvSpPr>
          <p:nvPr/>
        </p:nvSpPr>
        <p:spPr bwMode="auto">
          <a:xfrm>
            <a:off x="1698354" y="4003339"/>
            <a:ext cx="2039489" cy="492290"/>
          </a:xfrm>
          <a:prstGeom prst="roundRect">
            <a:avLst>
              <a:gd name="adj" fmla="val 16667"/>
            </a:avLst>
          </a:prstGeom>
          <a:solidFill>
            <a:srgbClr val="9966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264207" name="Text Box 15"/>
          <p:cNvSpPr txBox="1">
            <a:spLocks noChangeArrowheads="1"/>
          </p:cNvSpPr>
          <p:nvPr/>
        </p:nvSpPr>
        <p:spPr bwMode="auto">
          <a:xfrm>
            <a:off x="1736447" y="4080992"/>
            <a:ext cx="2108350" cy="31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3064" tIns="43193" rIns="83064" bIns="43193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923"/>
              </a:spcBef>
            </a:pPr>
            <a:r>
              <a:rPr lang="en-GB" altLang="en-US" sz="1477">
                <a:solidFill>
                  <a:srgbClr val="FFFF66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Charge density at r’</a:t>
            </a:r>
          </a:p>
        </p:txBody>
      </p:sp>
      <p:sp>
        <p:nvSpPr>
          <p:cNvPr id="264208" name="Text Box 16"/>
          <p:cNvSpPr txBox="1">
            <a:spLocks noChangeArrowheads="1"/>
          </p:cNvSpPr>
          <p:nvPr/>
        </p:nvSpPr>
        <p:spPr bwMode="auto">
          <a:xfrm>
            <a:off x="7236619" y="2568958"/>
            <a:ext cx="2109816" cy="34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3064" tIns="43193" rIns="83064" bIns="43193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038"/>
              </a:spcBef>
            </a:pPr>
            <a:r>
              <a:rPr lang="en-GB" altLang="en-US" sz="1661"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Green’s function</a:t>
            </a:r>
          </a:p>
        </p:txBody>
      </p:sp>
      <p:sp>
        <p:nvSpPr>
          <p:cNvPr id="264209" name="AutoShape 17"/>
          <p:cNvSpPr>
            <a:spLocks noChangeArrowheads="1"/>
          </p:cNvSpPr>
          <p:nvPr/>
        </p:nvSpPr>
        <p:spPr bwMode="auto">
          <a:xfrm>
            <a:off x="7869565" y="3702984"/>
            <a:ext cx="2672433" cy="492290"/>
          </a:xfrm>
          <a:prstGeom prst="roundRect">
            <a:avLst>
              <a:gd name="adj" fmla="val 16667"/>
            </a:avLst>
          </a:prstGeom>
          <a:solidFill>
            <a:srgbClr val="9966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264210" name="Text Box 18"/>
          <p:cNvSpPr txBox="1">
            <a:spLocks noChangeArrowheads="1"/>
          </p:cNvSpPr>
          <p:nvPr/>
        </p:nvSpPr>
        <p:spPr bwMode="auto">
          <a:xfrm>
            <a:off x="7917915" y="3763054"/>
            <a:ext cx="2672433" cy="34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3064" tIns="43193" rIns="83064" bIns="43193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923"/>
              </a:spcBef>
            </a:pPr>
            <a:r>
              <a:rPr lang="en-GB" altLang="en-US" sz="1661">
                <a:solidFill>
                  <a:srgbClr val="FFFF66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</a:t>
            </a:r>
            <a:r>
              <a:rPr lang="en-GB" altLang="en-US" sz="1661">
                <a:solidFill>
                  <a:srgbClr val="FFFF66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altLang="en-US" sz="1477">
                <a:solidFill>
                  <a:srgbClr val="FFFF66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- permittivity of medium</a:t>
            </a:r>
          </a:p>
        </p:txBody>
      </p:sp>
      <p:sp>
        <p:nvSpPr>
          <p:cNvPr id="264211" name="Text Box 19"/>
          <p:cNvSpPr txBox="1">
            <a:spLocks noChangeArrowheads="1"/>
          </p:cNvSpPr>
          <p:nvPr/>
        </p:nvSpPr>
        <p:spPr bwMode="auto">
          <a:xfrm>
            <a:off x="4403021" y="3896383"/>
            <a:ext cx="1828507" cy="37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3064" tIns="43193" rIns="83064" bIns="43193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154"/>
              </a:spcBef>
            </a:pPr>
            <a:r>
              <a:rPr lang="en-GB" altLang="en-US" sz="1846"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discretization</a:t>
            </a:r>
          </a:p>
        </p:txBody>
      </p:sp>
      <p:sp>
        <p:nvSpPr>
          <p:cNvPr id="264212" name="Text Box 20"/>
          <p:cNvSpPr txBox="1">
            <a:spLocks noChangeArrowheads="1"/>
          </p:cNvSpPr>
          <p:nvPr/>
        </p:nvSpPr>
        <p:spPr bwMode="auto">
          <a:xfrm>
            <a:off x="6798540" y="4483908"/>
            <a:ext cx="3586687" cy="1493384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3064" tIns="43193" rIns="83064" bIns="43193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038"/>
              </a:spcBef>
            </a:pPr>
            <a:r>
              <a:rPr lang="en-GB" altLang="en-US" sz="1661">
                <a:solidFill>
                  <a:srgbClr val="FFFF00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Accuracy depends critically on the estimation of [A], in turn, the integration of G, which involves singularities when r </a:t>
            </a:r>
            <a:r>
              <a:rPr lang="en-GB" altLang="en-US" sz="166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 altLang="en-US" sz="1661">
                <a:solidFill>
                  <a:srgbClr val="FFFF00"/>
                </a:solidFill>
                <a:latin typeface="MT Extra" panose="05050102010205020202" pitchFamily="18" charset="2"/>
              </a:rPr>
              <a:t></a:t>
            </a:r>
            <a:r>
              <a:rPr lang="en-GB" altLang="en-US" sz="1661">
                <a:solidFill>
                  <a:srgbClr val="FFFF00"/>
                </a:solidFill>
                <a:latin typeface="Comic Sans MS" panose="030F0702030302020204" pitchFamily="66" charset="0"/>
              </a:rPr>
              <a:t>r'.</a:t>
            </a:r>
          </a:p>
          <a:p>
            <a:pPr>
              <a:spcBef>
                <a:spcPts val="1038"/>
              </a:spcBef>
            </a:pPr>
            <a:r>
              <a:rPr lang="en-GB" altLang="en-US" sz="1661">
                <a:solidFill>
                  <a:srgbClr val="FFFF00"/>
                </a:solidFill>
                <a:latin typeface="Comic Sans MS" panose="030F0702030302020204" pitchFamily="66" charset="0"/>
              </a:rPr>
              <a:t>Most BEM solvers fail here.</a:t>
            </a:r>
          </a:p>
        </p:txBody>
      </p:sp>
      <p:sp>
        <p:nvSpPr>
          <p:cNvPr id="264213" name="AutoShape 21"/>
          <p:cNvSpPr>
            <a:spLocks noChangeArrowheads="1"/>
          </p:cNvSpPr>
          <p:nvPr/>
        </p:nvSpPr>
        <p:spPr bwMode="auto">
          <a:xfrm>
            <a:off x="1734982" y="3122784"/>
            <a:ext cx="1687853" cy="562618"/>
          </a:xfrm>
          <a:prstGeom prst="roundRect">
            <a:avLst>
              <a:gd name="adj" fmla="val 16667"/>
            </a:avLst>
          </a:prstGeom>
          <a:solidFill>
            <a:srgbClr val="9966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264214" name="Text Box 22"/>
          <p:cNvSpPr txBox="1">
            <a:spLocks noChangeArrowheads="1"/>
          </p:cNvSpPr>
          <p:nvPr/>
        </p:nvSpPr>
        <p:spPr bwMode="auto">
          <a:xfrm>
            <a:off x="1812636" y="3234136"/>
            <a:ext cx="1466615" cy="31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3064" tIns="43193" rIns="83064" bIns="43193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923"/>
              </a:spcBef>
            </a:pPr>
            <a:r>
              <a:rPr lang="en-GB" altLang="en-US" sz="1477">
                <a:solidFill>
                  <a:srgbClr val="FFFF66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Potential at r</a:t>
            </a:r>
          </a:p>
        </p:txBody>
      </p:sp>
      <p:sp>
        <p:nvSpPr>
          <p:cNvPr id="264215" name="Line 23"/>
          <p:cNvSpPr>
            <a:spLocks noChangeShapeType="1"/>
          </p:cNvSpPr>
          <p:nvPr/>
        </p:nvSpPr>
        <p:spPr bwMode="auto">
          <a:xfrm flipH="1">
            <a:off x="3205993" y="3396767"/>
            <a:ext cx="734041" cy="1466"/>
          </a:xfrm>
          <a:prstGeom prst="line">
            <a:avLst/>
          </a:prstGeom>
          <a:noFill/>
          <a:ln w="9398">
            <a:solidFill>
              <a:srgbClr val="99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264216" name="AutoShape 24"/>
          <p:cNvSpPr>
            <a:spLocks noChangeArrowheads="1"/>
          </p:cNvSpPr>
          <p:nvPr/>
        </p:nvSpPr>
        <p:spPr bwMode="auto">
          <a:xfrm>
            <a:off x="1880032" y="4778403"/>
            <a:ext cx="1453429" cy="971394"/>
          </a:xfrm>
          <a:prstGeom prst="roundRect">
            <a:avLst>
              <a:gd name="adj" fmla="val 16667"/>
            </a:avLst>
          </a:prstGeom>
          <a:solidFill>
            <a:srgbClr val="9966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264217" name="Text Box 25"/>
          <p:cNvSpPr txBox="1">
            <a:spLocks noChangeArrowheads="1"/>
          </p:cNvSpPr>
          <p:nvPr/>
        </p:nvSpPr>
        <p:spPr bwMode="auto">
          <a:xfrm>
            <a:off x="1880032" y="4889755"/>
            <a:ext cx="1453429" cy="769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3064" tIns="43193" rIns="83064" bIns="43193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923"/>
              </a:spcBef>
            </a:pPr>
            <a:r>
              <a:rPr lang="en-GB" altLang="en-US" sz="1477">
                <a:solidFill>
                  <a:srgbClr val="FFFF66"/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Influence Coefficient Matrix</a:t>
            </a:r>
          </a:p>
        </p:txBody>
      </p:sp>
      <p:sp>
        <p:nvSpPr>
          <p:cNvPr id="264218" name="Line 26"/>
          <p:cNvSpPr>
            <a:spLocks noChangeShapeType="1"/>
          </p:cNvSpPr>
          <p:nvPr/>
        </p:nvSpPr>
        <p:spPr bwMode="auto">
          <a:xfrm>
            <a:off x="9329527" y="3442188"/>
            <a:ext cx="1466" cy="421963"/>
          </a:xfrm>
          <a:prstGeom prst="line">
            <a:avLst/>
          </a:prstGeom>
          <a:noFill/>
          <a:ln w="9398">
            <a:solidFill>
              <a:srgbClr val="99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264219" name="Line 27"/>
          <p:cNvSpPr>
            <a:spLocks noChangeShapeType="1"/>
          </p:cNvSpPr>
          <p:nvPr/>
        </p:nvSpPr>
        <p:spPr bwMode="auto">
          <a:xfrm flipH="1">
            <a:off x="3207458" y="4851661"/>
            <a:ext cx="1309844" cy="265192"/>
          </a:xfrm>
          <a:prstGeom prst="line">
            <a:avLst/>
          </a:prstGeom>
          <a:noFill/>
          <a:ln w="9398">
            <a:solidFill>
              <a:srgbClr val="99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264220" name="Line 28"/>
          <p:cNvSpPr>
            <a:spLocks noChangeShapeType="1"/>
          </p:cNvSpPr>
          <p:nvPr/>
        </p:nvSpPr>
        <p:spPr bwMode="auto">
          <a:xfrm flipV="1">
            <a:off x="5632281" y="2790195"/>
            <a:ext cx="1687853" cy="433684"/>
          </a:xfrm>
          <a:prstGeom prst="line">
            <a:avLst/>
          </a:prstGeom>
          <a:noFill/>
          <a:ln w="9398">
            <a:solidFill>
              <a:srgbClr val="99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264221" name="Line 29"/>
          <p:cNvSpPr>
            <a:spLocks noChangeShapeType="1"/>
          </p:cNvSpPr>
          <p:nvPr/>
        </p:nvSpPr>
        <p:spPr bwMode="auto">
          <a:xfrm flipH="1">
            <a:off x="3205993" y="3639983"/>
            <a:ext cx="2332519" cy="421963"/>
          </a:xfrm>
          <a:prstGeom prst="line">
            <a:avLst/>
          </a:prstGeom>
          <a:noFill/>
          <a:ln w="9398">
            <a:solidFill>
              <a:srgbClr val="99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264222" name="AutoShape 30"/>
          <p:cNvSpPr>
            <a:spLocks noChangeArrowheads="1"/>
          </p:cNvSpPr>
          <p:nvPr/>
        </p:nvSpPr>
        <p:spPr bwMode="auto">
          <a:xfrm rot="5400000">
            <a:off x="5060872" y="2903013"/>
            <a:ext cx="421963" cy="281309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969696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264223" name="AutoShape 31"/>
          <p:cNvSpPr>
            <a:spLocks noChangeArrowheads="1"/>
          </p:cNvSpPr>
          <p:nvPr/>
        </p:nvSpPr>
        <p:spPr bwMode="auto">
          <a:xfrm rot="5400000">
            <a:off x="5110687" y="3594563"/>
            <a:ext cx="322333" cy="281309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969696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264224" name="AutoShape 32"/>
          <p:cNvSpPr>
            <a:spLocks noChangeArrowheads="1"/>
          </p:cNvSpPr>
          <p:nvPr/>
        </p:nvSpPr>
        <p:spPr bwMode="auto">
          <a:xfrm rot="5400000">
            <a:off x="5094571" y="4299300"/>
            <a:ext cx="421963" cy="281309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969696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264225" name="Oval 33"/>
          <p:cNvSpPr>
            <a:spLocks noChangeArrowheads="1"/>
          </p:cNvSpPr>
          <p:nvPr/>
        </p:nvSpPr>
        <p:spPr bwMode="auto">
          <a:xfrm>
            <a:off x="4197899" y="5257507"/>
            <a:ext cx="2250470" cy="703272"/>
          </a:xfrm>
          <a:prstGeom prst="ellipse">
            <a:avLst/>
          </a:prstGeom>
          <a:solidFill>
            <a:srgbClr val="99CCFF"/>
          </a:solidFill>
          <a:ln w="9398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064" tIns="0" rIns="83064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defTabSz="457200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altLang="en-US" sz="2000" dirty="0">
                <a:cs typeface="Times New Roman" panose="02020603050405020304" pitchFamily="18" charset="0"/>
              </a:rPr>
              <a:t>{ρ} = [A]</a:t>
            </a:r>
            <a:r>
              <a:rPr lang="en-GB" altLang="en-US" sz="2000" baseline="33000" dirty="0">
                <a:cs typeface="Times New Roman" panose="02020603050405020304" pitchFamily="18" charset="0"/>
              </a:rPr>
              <a:t>-1</a:t>
            </a:r>
            <a:r>
              <a:rPr lang="en-GB" altLang="en-US" dirty="0"/>
              <a:t>{</a:t>
            </a:r>
            <a:r>
              <a:rPr lang="en-GB" altLang="en-US" dirty="0">
                <a:latin typeface="Symbol" panose="05050102010706020507" pitchFamily="18" charset="2"/>
              </a:rPr>
              <a:t>F</a:t>
            </a:r>
            <a:r>
              <a:rPr lang="en-GB" altLang="en-US" dirty="0"/>
              <a:t>}</a:t>
            </a:r>
            <a:endParaRPr lang="en-GB" altLang="en-US" sz="2000" baseline="30000" dirty="0">
              <a:cs typeface="Times New Roman" panose="02020603050405020304" pitchFamily="18" charset="0"/>
            </a:endParaRPr>
          </a:p>
        </p:txBody>
      </p:sp>
      <p:sp>
        <p:nvSpPr>
          <p:cNvPr id="264226" name="AutoShape 34"/>
          <p:cNvSpPr>
            <a:spLocks noChangeArrowheads="1"/>
          </p:cNvSpPr>
          <p:nvPr/>
        </p:nvSpPr>
        <p:spPr bwMode="auto">
          <a:xfrm rot="5400000">
            <a:off x="5094571" y="5096341"/>
            <a:ext cx="421963" cy="281309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969696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graphicFrame>
        <p:nvGraphicFramePr>
          <p:cNvPr id="264227" name="Object 35"/>
          <p:cNvGraphicFramePr>
            <a:graphicFrameLocks noChangeAspect="1"/>
          </p:cNvGraphicFramePr>
          <p:nvPr/>
        </p:nvGraphicFramePr>
        <p:xfrm>
          <a:off x="5815425" y="3294208"/>
          <a:ext cx="67397" cy="156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72360" imgH="169200" progId="">
                  <p:embed/>
                </p:oleObj>
              </mc:Choice>
              <mc:Fallback>
                <p:oleObj r:id="rId9" imgW="72360" imgH="169200" progId="">
                  <p:embed/>
                  <p:pic>
                    <p:nvPicPr>
                      <p:cNvPr id="264227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5425" y="3294208"/>
                        <a:ext cx="67397" cy="156771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11 June 2024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RPC Gas Simulations Working Group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2D59-E242-4AEB-A118-481F06522550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902983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3">
            <a:extLst>
              <a:ext uri="{FF2B5EF4-FFF2-40B4-BE49-F238E27FC236}">
                <a16:creationId xmlns:a16="http://schemas.microsoft.com/office/drawing/2014/main" id="{EB989F41-F4D9-8C6B-DF04-385BE71F1C2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en-US" sz="12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11 June 2024</a:t>
            </a:r>
            <a:endParaRPr lang="en-GB" altLang="en-US" sz="1200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8131" name="Footer Placeholder 4">
            <a:extLst>
              <a:ext uri="{FF2B5EF4-FFF2-40B4-BE49-F238E27FC236}">
                <a16:creationId xmlns:a16="http://schemas.microsoft.com/office/drawing/2014/main" id="{AAE5A1A4-5945-2C4D-A417-EE9471B0C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en-US" sz="12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RPC Gas Simulations Working Group Meeting</a:t>
            </a:r>
            <a:endParaRPr lang="en-GB" altLang="en-US" sz="1200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8132" name="AutoShape 2">
            <a:extLst>
              <a:ext uri="{FF2B5EF4-FFF2-40B4-BE49-F238E27FC236}">
                <a16:creationId xmlns:a16="http://schemas.microsoft.com/office/drawing/2014/main" id="{C96AED36-48F2-AEC4-93A5-722C15D28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1594" y="2133600"/>
            <a:ext cx="4114800" cy="990600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48133" name="AutoShape 3">
            <a:extLst>
              <a:ext uri="{FF2B5EF4-FFF2-40B4-BE49-F238E27FC236}">
                <a16:creationId xmlns:a16="http://schemas.microsoft.com/office/drawing/2014/main" id="{1F78544C-81AA-A66D-8A97-31221908E6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6394" y="1371600"/>
            <a:ext cx="3276600" cy="533400"/>
          </a:xfrm>
          <a:prstGeom prst="horizontalScroll">
            <a:avLst>
              <a:gd name="adj" fmla="val 125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48134" name="AutoShape 4">
            <a:extLst>
              <a:ext uri="{FF2B5EF4-FFF2-40B4-BE49-F238E27FC236}">
                <a16:creationId xmlns:a16="http://schemas.microsoft.com/office/drawing/2014/main" id="{9A037728-6C27-0CA5-F55A-1712E085B1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994" y="1371600"/>
            <a:ext cx="3124200" cy="457200"/>
          </a:xfrm>
          <a:prstGeom prst="roundRect">
            <a:avLst>
              <a:gd name="adj" fmla="val 16667"/>
            </a:avLst>
          </a:prstGeom>
          <a:solidFill>
            <a:srgbClr val="C0C0C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48135" name="Text Box 5">
            <a:extLst>
              <a:ext uri="{FF2B5EF4-FFF2-40B4-BE49-F238E27FC236}">
                <a16:creationId xmlns:a16="http://schemas.microsoft.com/office/drawing/2014/main" id="{F2387ADC-70BC-DDC4-45E8-0E79DCB705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9194" y="1355726"/>
            <a:ext cx="312420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250"/>
              </a:spcBef>
            </a:pPr>
            <a:r>
              <a:rPr lang="en-GB" altLang="en-US" sz="2000">
                <a:solidFill>
                  <a:srgbClr val="000000"/>
                </a:solidFill>
                <a:latin typeface="Elephant" panose="02020904090505020303" pitchFamily="18" charset="0"/>
                <a:ea typeface="Arial Unicode MS" pitchFamily="34" charset="-128"/>
              </a:rPr>
              <a:t>Major Approximations</a:t>
            </a:r>
          </a:p>
        </p:txBody>
      </p:sp>
      <p:sp>
        <p:nvSpPr>
          <p:cNvPr id="48136" name="AutoShape 6">
            <a:extLst>
              <a:ext uri="{FF2B5EF4-FFF2-40B4-BE49-F238E27FC236}">
                <a16:creationId xmlns:a16="http://schemas.microsoft.com/office/drawing/2014/main" id="{8036D7D8-425B-34AE-81FC-FAE2C40AD3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794" y="2133600"/>
            <a:ext cx="5181600" cy="3276600"/>
          </a:xfrm>
          <a:prstGeom prst="verticalScroll">
            <a:avLst>
              <a:gd name="adj" fmla="val 125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48137" name="Text Box 7">
            <a:extLst>
              <a:ext uri="{FF2B5EF4-FFF2-40B4-BE49-F238E27FC236}">
                <a16:creationId xmlns:a16="http://schemas.microsoft.com/office/drawing/2014/main" id="{D686A2D1-96CD-85EE-9E5E-594D67E640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1806" y="2552700"/>
            <a:ext cx="4038600" cy="270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125"/>
              </a:spcBef>
              <a:buFont typeface="Wingdings" panose="05000000000000000000" pitchFamily="2" charset="2"/>
              <a:buChar char=""/>
            </a:pPr>
            <a:r>
              <a:rPr lang="en-GB" altLang="en-US" sz="1800">
                <a:solidFill>
                  <a:srgbClr val="000000"/>
                </a:solidFill>
                <a:latin typeface="Comic Sans MS" panose="030F0702030302020204" pitchFamily="66" charset="0"/>
                <a:ea typeface="Arial Unicode MS" pitchFamily="34" charset="-128"/>
              </a:rPr>
              <a:t> While computing the influences of     the singularities, the singularities modeled by a sum of known basis functions with constant unknown coefficients.</a:t>
            </a:r>
          </a:p>
          <a:p>
            <a:pPr>
              <a:lnSpc>
                <a:spcPct val="100000"/>
              </a:lnSpc>
              <a:spcBef>
                <a:spcPts val="1125"/>
              </a:spcBef>
              <a:buFont typeface="Wingdings" panose="05000000000000000000" pitchFamily="2" charset="2"/>
              <a:buChar char=""/>
            </a:pPr>
            <a:r>
              <a:rPr lang="en-GB" altLang="en-US" sz="1800">
                <a:solidFill>
                  <a:srgbClr val="000000"/>
                </a:solidFill>
                <a:latin typeface="Comic Sans MS" panose="030F0702030302020204" pitchFamily="66" charset="0"/>
                <a:ea typeface="Arial Unicode MS" pitchFamily="34" charset="-128"/>
              </a:rPr>
              <a:t> The strengths of the singularities  solved depending upon the boundary conditions, modeled by shape functions.</a:t>
            </a:r>
          </a:p>
        </p:txBody>
      </p:sp>
      <p:sp>
        <p:nvSpPr>
          <p:cNvPr id="48138" name="Text Box 8">
            <a:extLst>
              <a:ext uri="{FF2B5EF4-FFF2-40B4-BE49-F238E27FC236}">
                <a16:creationId xmlns:a16="http://schemas.microsoft.com/office/drawing/2014/main" id="{9309A85A-8F75-D0A5-A7BC-9AE04F084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1594" y="2222500"/>
            <a:ext cx="42672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en-GB" altLang="en-US" sz="1600">
                <a:solidFill>
                  <a:srgbClr val="000000"/>
                </a:solidFill>
                <a:latin typeface="Comic Sans MS" panose="030F0702030302020204" pitchFamily="66" charset="0"/>
                <a:ea typeface="Arial Unicode MS" pitchFamily="34" charset="-128"/>
              </a:rPr>
              <a:t>Singularities assumed to be concentrated at centroids of the elements, except for special cases such as self influence.</a:t>
            </a:r>
          </a:p>
        </p:txBody>
      </p:sp>
      <p:sp>
        <p:nvSpPr>
          <p:cNvPr id="48139" name="AutoShape 9">
            <a:extLst>
              <a:ext uri="{FF2B5EF4-FFF2-40B4-BE49-F238E27FC236}">
                <a16:creationId xmlns:a16="http://schemas.microsoft.com/office/drawing/2014/main" id="{E56DA791-429C-8FEC-1B21-6D5E3D8B1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794" y="3352800"/>
            <a:ext cx="4267200" cy="914400"/>
          </a:xfrm>
          <a:prstGeom prst="foldedCorner">
            <a:avLst>
              <a:gd name="adj" fmla="val 12500"/>
            </a:avLst>
          </a:prstGeom>
          <a:solidFill>
            <a:srgbClr val="C0C0C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48140" name="Text Box 10">
            <a:extLst>
              <a:ext uri="{FF2B5EF4-FFF2-40B4-BE49-F238E27FC236}">
                <a16:creationId xmlns:a16="http://schemas.microsoft.com/office/drawing/2014/main" id="{62354195-DBA7-0F33-2437-CE838C345A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794" y="3429000"/>
            <a:ext cx="4572000" cy="71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altLang="en-US" sz="1600">
                <a:solidFill>
                  <a:srgbClr val="000000"/>
                </a:solidFill>
                <a:latin typeface="Comic Sans MS" panose="030F0702030302020204" pitchFamily="66" charset="0"/>
                <a:ea typeface="Arial Unicode MS" pitchFamily="34" charset="-128"/>
              </a:rPr>
              <a:t>Mathematical singularities can be removed: </a:t>
            </a:r>
          </a:p>
          <a:p>
            <a:pPr lvl="1">
              <a:lnSpc>
                <a:spcPct val="90000"/>
              </a:lnSpc>
              <a:spcBef>
                <a:spcPts val="400"/>
              </a:spcBef>
            </a:pPr>
            <a:r>
              <a:rPr lang="en-GB" altLang="en-US" sz="1600">
                <a:solidFill>
                  <a:srgbClr val="000000"/>
                </a:solidFill>
                <a:latin typeface="Comic Sans MS" panose="030F0702030302020204" pitchFamily="66" charset="0"/>
                <a:ea typeface="Arial Unicode MS" pitchFamily="34" charset="-128"/>
              </a:rPr>
              <a:t>Sufficient to satisfy the boundary conditions at centroids of the elements. </a:t>
            </a:r>
          </a:p>
        </p:txBody>
      </p:sp>
      <p:sp>
        <p:nvSpPr>
          <p:cNvPr id="48141" name="Text Box 11">
            <a:extLst>
              <a:ext uri="{FF2B5EF4-FFF2-40B4-BE49-F238E27FC236}">
                <a16:creationId xmlns:a16="http://schemas.microsoft.com/office/drawing/2014/main" id="{B3A87847-D1BB-AF4A-DF16-7DF50FA7D3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2594" y="1490664"/>
            <a:ext cx="3276600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en-GB" altLang="en-US" sz="1600">
                <a:solidFill>
                  <a:srgbClr val="000000"/>
                </a:solidFill>
                <a:latin typeface="Lucida Calligraphy" panose="03010101010101010101" pitchFamily="66" charset="0"/>
                <a:ea typeface="Arial Unicode MS" pitchFamily="34" charset="-128"/>
              </a:rPr>
              <a:t>Constant element approach</a:t>
            </a:r>
          </a:p>
        </p:txBody>
      </p:sp>
      <p:sp>
        <p:nvSpPr>
          <p:cNvPr id="48142" name="AutoShape 12">
            <a:extLst>
              <a:ext uri="{FF2B5EF4-FFF2-40B4-BE49-F238E27FC236}">
                <a16:creationId xmlns:a16="http://schemas.microsoft.com/office/drawing/2014/main" id="{7350019C-55F9-22B3-5BF5-872977ECCF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2806" y="5715000"/>
            <a:ext cx="3048000" cy="533400"/>
          </a:xfrm>
          <a:prstGeom prst="flowChartAlternateProcess">
            <a:avLst/>
          </a:prstGeom>
          <a:solidFill>
            <a:srgbClr val="CC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48143" name="Text Box 13">
            <a:extLst>
              <a:ext uri="{FF2B5EF4-FFF2-40B4-BE49-F238E27FC236}">
                <a16:creationId xmlns:a16="http://schemas.microsoft.com/office/drawing/2014/main" id="{D3B25578-F2EF-0CF2-0405-644248D637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2806" y="5803900"/>
            <a:ext cx="32004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125"/>
              </a:spcBef>
            </a:pPr>
            <a:r>
              <a:rPr lang="en-GB" altLang="en-US" sz="1800" b="1">
                <a:solidFill>
                  <a:srgbClr val="000000"/>
                </a:solidFill>
                <a:latin typeface="Arial" panose="020B0604020202020204" pitchFamily="34" charset="0"/>
              </a:rPr>
              <a:t>Numerical boundary layer</a:t>
            </a:r>
          </a:p>
        </p:txBody>
      </p:sp>
      <p:sp>
        <p:nvSpPr>
          <p:cNvPr id="48144" name="AutoShape 14">
            <a:extLst>
              <a:ext uri="{FF2B5EF4-FFF2-40B4-BE49-F238E27FC236}">
                <a16:creationId xmlns:a16="http://schemas.microsoft.com/office/drawing/2014/main" id="{A34B28C3-ADCC-2915-1D54-E83E5EC636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006" y="4419600"/>
            <a:ext cx="3124200" cy="685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48145" name="Text Box 15">
            <a:extLst>
              <a:ext uri="{FF2B5EF4-FFF2-40B4-BE49-F238E27FC236}">
                <a16:creationId xmlns:a16="http://schemas.microsoft.com/office/drawing/2014/main" id="{BB1B038B-B5AC-ABF3-90D2-10919F1E6D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0606" y="4419600"/>
            <a:ext cx="2895600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125"/>
              </a:spcBef>
            </a:pPr>
            <a:r>
              <a:rPr lang="en-GB" altLang="en-US" sz="1800" b="1">
                <a:solidFill>
                  <a:srgbClr val="000000"/>
                </a:solidFill>
                <a:latin typeface="Arial" panose="020B0604020202020204" pitchFamily="34" charset="0"/>
              </a:rPr>
              <a:t>Difficulties in modeling physical singularities</a:t>
            </a:r>
          </a:p>
        </p:txBody>
      </p:sp>
      <p:sp>
        <p:nvSpPr>
          <p:cNvPr id="48146" name="AutoShape 16">
            <a:extLst>
              <a:ext uri="{FF2B5EF4-FFF2-40B4-BE49-F238E27FC236}">
                <a16:creationId xmlns:a16="http://schemas.microsoft.com/office/drawing/2014/main" id="{9664C1E6-1C05-3A15-8483-370BB1778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006" y="5334000"/>
            <a:ext cx="2514600" cy="762000"/>
          </a:xfrm>
          <a:prstGeom prst="octagon">
            <a:avLst>
              <a:gd name="adj" fmla="val 23148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48147" name="Text Box 17">
            <a:extLst>
              <a:ext uri="{FF2B5EF4-FFF2-40B4-BE49-F238E27FC236}">
                <a16:creationId xmlns:a16="http://schemas.microsoft.com/office/drawing/2014/main" id="{D8149C7D-6460-A307-2B66-6B358E6F2F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6206" y="5500688"/>
            <a:ext cx="24384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1125"/>
              </a:spcBef>
            </a:pPr>
            <a:r>
              <a:rPr lang="en-GB" altLang="en-US" sz="1800">
                <a:solidFill>
                  <a:srgbClr val="000000"/>
                </a:solidFill>
                <a:latin typeface="Comic Sans MS" panose="030F0702030302020204" pitchFamily="66" charset="0"/>
                <a:ea typeface="Arial Unicode MS" pitchFamily="34" charset="-128"/>
              </a:rPr>
              <a:t>geometric singularity</a:t>
            </a:r>
          </a:p>
        </p:txBody>
      </p:sp>
      <p:sp>
        <p:nvSpPr>
          <p:cNvPr id="48148" name="AutoShape 18">
            <a:extLst>
              <a:ext uri="{FF2B5EF4-FFF2-40B4-BE49-F238E27FC236}">
                <a16:creationId xmlns:a16="http://schemas.microsoft.com/office/drawing/2014/main" id="{FDF9DDFE-F392-3443-E8FB-62984C5D0D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3206" y="5257800"/>
            <a:ext cx="1600200" cy="990600"/>
          </a:xfrm>
          <a:prstGeom prst="octagon">
            <a:avLst>
              <a:gd name="adj" fmla="val 23148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48149" name="Text Box 19">
            <a:extLst>
              <a:ext uri="{FF2B5EF4-FFF2-40B4-BE49-F238E27FC236}">
                <a16:creationId xmlns:a16="http://schemas.microsoft.com/office/drawing/2014/main" id="{58F52869-0A59-2A76-A647-5FDEA94C0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1806" y="5270501"/>
            <a:ext cx="1371600" cy="9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125"/>
              </a:spcBef>
            </a:pPr>
            <a:r>
              <a:rPr lang="en-GB" altLang="en-US" sz="1800">
                <a:solidFill>
                  <a:srgbClr val="000000"/>
                </a:solidFill>
                <a:latin typeface="Comic Sans MS" panose="030F0702030302020204" pitchFamily="66" charset="0"/>
                <a:ea typeface="Arial Unicode MS" pitchFamily="34" charset="-128"/>
              </a:rPr>
              <a:t>boundary condition singularity</a:t>
            </a:r>
          </a:p>
        </p:txBody>
      </p:sp>
      <p:sp>
        <p:nvSpPr>
          <p:cNvPr id="48150" name="Line 20">
            <a:extLst>
              <a:ext uri="{FF2B5EF4-FFF2-40B4-BE49-F238E27FC236}">
                <a16:creationId xmlns:a16="http://schemas.microsoft.com/office/drawing/2014/main" id="{4CC1E7DC-27D6-0959-C374-4F612F741AB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03009" y="3649662"/>
            <a:ext cx="915988" cy="846138"/>
          </a:xfrm>
          <a:prstGeom prst="line">
            <a:avLst/>
          </a:prstGeom>
          <a:noFill/>
          <a:ln w="9398">
            <a:solidFill>
              <a:srgbClr val="FF99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48151" name="Line 21">
            <a:extLst>
              <a:ext uri="{FF2B5EF4-FFF2-40B4-BE49-F238E27FC236}">
                <a16:creationId xmlns:a16="http://schemas.microsoft.com/office/drawing/2014/main" id="{9F93865F-9CC5-CD6E-BF03-3BA31959978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90406" y="2740025"/>
            <a:ext cx="762000" cy="396875"/>
          </a:xfrm>
          <a:prstGeom prst="line">
            <a:avLst/>
          </a:prstGeom>
          <a:noFill/>
          <a:ln w="9398">
            <a:solidFill>
              <a:srgbClr val="FF99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48152" name="Line 22">
            <a:extLst>
              <a:ext uri="{FF2B5EF4-FFF2-40B4-BE49-F238E27FC236}">
                <a16:creationId xmlns:a16="http://schemas.microsoft.com/office/drawing/2014/main" id="{7C464233-7EBD-77AD-4DF1-2F15A0DF339A}"/>
              </a:ext>
            </a:extLst>
          </p:cNvPr>
          <p:cNvSpPr>
            <a:spLocks noChangeShapeType="1"/>
          </p:cNvSpPr>
          <p:nvPr/>
        </p:nvSpPr>
        <p:spPr bwMode="auto">
          <a:xfrm>
            <a:off x="8457406" y="1828800"/>
            <a:ext cx="1588" cy="304800"/>
          </a:xfrm>
          <a:prstGeom prst="line">
            <a:avLst/>
          </a:prstGeom>
          <a:noFill/>
          <a:ln w="9398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48153" name="AutoShape 23">
            <a:extLst>
              <a:ext uri="{FF2B5EF4-FFF2-40B4-BE49-F238E27FC236}">
                <a16:creationId xmlns:a16="http://schemas.microsoft.com/office/drawing/2014/main" id="{7C8264AF-1AAE-0B52-FCAC-E03EBBD59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5206" y="4572000"/>
            <a:ext cx="838200" cy="304800"/>
          </a:xfrm>
          <a:custGeom>
            <a:avLst/>
            <a:gdLst>
              <a:gd name="T0" fmla="*/ 628650 w 21600"/>
              <a:gd name="T1" fmla="*/ 0 h 21600"/>
              <a:gd name="T2" fmla="*/ 0 w 21600"/>
              <a:gd name="T3" fmla="*/ 152400 h 21600"/>
              <a:gd name="T4" fmla="*/ 628650 w 21600"/>
              <a:gd name="T5" fmla="*/ 304800 h 21600"/>
              <a:gd name="T6" fmla="*/ 838200 w 21600"/>
              <a:gd name="T7" fmla="*/ 1524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969696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48154" name="AutoShape 24">
            <a:extLst>
              <a:ext uri="{FF2B5EF4-FFF2-40B4-BE49-F238E27FC236}">
                <a16:creationId xmlns:a16="http://schemas.microsoft.com/office/drawing/2014/main" id="{E50EE402-0D34-E525-902A-86E3425FE6A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21844" y="5372100"/>
            <a:ext cx="685800" cy="304800"/>
          </a:xfrm>
          <a:custGeom>
            <a:avLst/>
            <a:gdLst>
              <a:gd name="T0" fmla="*/ 514350 w 21600"/>
              <a:gd name="T1" fmla="*/ 0 h 21600"/>
              <a:gd name="T2" fmla="*/ 0 w 21600"/>
              <a:gd name="T3" fmla="*/ 152400 h 21600"/>
              <a:gd name="T4" fmla="*/ 514350 w 21600"/>
              <a:gd name="T5" fmla="*/ 304800 h 21600"/>
              <a:gd name="T6" fmla="*/ 685800 w 21600"/>
              <a:gd name="T7" fmla="*/ 1524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969696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48155" name="Line 25">
            <a:extLst>
              <a:ext uri="{FF2B5EF4-FFF2-40B4-BE49-F238E27FC236}">
                <a16:creationId xmlns:a16="http://schemas.microsoft.com/office/drawing/2014/main" id="{5D3632AF-7A29-6699-B1A0-936136A472F2}"/>
              </a:ext>
            </a:extLst>
          </p:cNvPr>
          <p:cNvSpPr>
            <a:spLocks noChangeShapeType="1"/>
          </p:cNvSpPr>
          <p:nvPr/>
        </p:nvSpPr>
        <p:spPr bwMode="auto">
          <a:xfrm>
            <a:off x="9600406" y="5029200"/>
            <a:ext cx="381000" cy="304800"/>
          </a:xfrm>
          <a:prstGeom prst="line">
            <a:avLst/>
          </a:prstGeom>
          <a:noFill/>
          <a:ln w="9398">
            <a:solidFill>
              <a:srgbClr val="FF99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48156" name="Line 26">
            <a:extLst>
              <a:ext uri="{FF2B5EF4-FFF2-40B4-BE49-F238E27FC236}">
                <a16:creationId xmlns:a16="http://schemas.microsoft.com/office/drawing/2014/main" id="{0587C60A-8432-E771-F039-CA0CB10C945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63670" y="5029200"/>
            <a:ext cx="244475" cy="381000"/>
          </a:xfrm>
          <a:prstGeom prst="line">
            <a:avLst/>
          </a:prstGeom>
          <a:noFill/>
          <a:ln w="9398">
            <a:solidFill>
              <a:srgbClr val="FF99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48157" name="Line 27">
            <a:extLst>
              <a:ext uri="{FF2B5EF4-FFF2-40B4-BE49-F238E27FC236}">
                <a16:creationId xmlns:a16="http://schemas.microsoft.com/office/drawing/2014/main" id="{575EA768-6B8B-499C-C50E-9484690C882C}"/>
              </a:ext>
            </a:extLst>
          </p:cNvPr>
          <p:cNvSpPr>
            <a:spLocks noChangeShapeType="1"/>
          </p:cNvSpPr>
          <p:nvPr/>
        </p:nvSpPr>
        <p:spPr bwMode="auto">
          <a:xfrm>
            <a:off x="3961606" y="1828800"/>
            <a:ext cx="1588" cy="381000"/>
          </a:xfrm>
          <a:prstGeom prst="line">
            <a:avLst/>
          </a:prstGeom>
          <a:noFill/>
          <a:ln w="9398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48158" name="Text Box 28">
            <a:extLst>
              <a:ext uri="{FF2B5EF4-FFF2-40B4-BE49-F238E27FC236}">
                <a16:creationId xmlns:a16="http://schemas.microsoft.com/office/drawing/2014/main" id="{E78F62BE-F24B-C8BD-799C-C1ED6CB850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8394" y="345062"/>
            <a:ext cx="396339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US" altLang="en-US" sz="4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Conventional BEM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7964FA-6826-986E-F09E-05D2EAD61D6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684923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3">
            <a:extLst>
              <a:ext uri="{FF2B5EF4-FFF2-40B4-BE49-F238E27FC236}">
                <a16:creationId xmlns:a16="http://schemas.microsoft.com/office/drawing/2014/main" id="{93951DF1-F792-76A8-B1BB-86ECF4E4A3A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en-US" sz="12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11 June 2024</a:t>
            </a:r>
            <a:endParaRPr lang="en-GB" altLang="en-US" sz="1200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2227" name="Footer Placeholder 4">
            <a:extLst>
              <a:ext uri="{FF2B5EF4-FFF2-40B4-BE49-F238E27FC236}">
                <a16:creationId xmlns:a16="http://schemas.microsoft.com/office/drawing/2014/main" id="{1B07EF74-57F0-D062-3D8A-E95DC5993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en-US" sz="12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RPC Gas Simulations Working Group Meeting</a:t>
            </a:r>
            <a:endParaRPr lang="en-GB" altLang="en-US" sz="1200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2228" name="Rectangle 2">
            <a:extLst>
              <a:ext uri="{FF2B5EF4-FFF2-40B4-BE49-F238E27FC236}">
                <a16:creationId xmlns:a16="http://schemas.microsoft.com/office/drawing/2014/main" id="{B7E8F6B7-0A41-62B7-AF34-FBA70EF94A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72594" y="304800"/>
            <a:ext cx="6019800" cy="8382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4000" dirty="0"/>
              <a:t>Contrast of approaches</a:t>
            </a:r>
            <a:br>
              <a:rPr lang="en-US" altLang="en-US" sz="2800" dirty="0"/>
            </a:br>
            <a:r>
              <a:rPr lang="en-US" altLang="en-US" sz="2000" dirty="0"/>
              <a:t>nodal versus distributed</a:t>
            </a:r>
          </a:p>
        </p:txBody>
      </p:sp>
      <p:pic>
        <p:nvPicPr>
          <p:cNvPr id="266243" name="Picture 3">
            <a:extLst>
              <a:ext uri="{FF2B5EF4-FFF2-40B4-BE49-F238E27FC236}">
                <a16:creationId xmlns:a16="http://schemas.microsoft.com/office/drawing/2014/main" id="{8A0FC59D-37CF-C0F6-6B71-1F438E9EC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59" y="1219201"/>
            <a:ext cx="5410200" cy="411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44" name="Picture 4">
            <a:extLst>
              <a:ext uri="{FF2B5EF4-FFF2-40B4-BE49-F238E27FC236}">
                <a16:creationId xmlns:a16="http://schemas.microsoft.com/office/drawing/2014/main" id="{208F942A-36EB-1BC2-74E1-0DCCF4B5A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397" y="2133600"/>
            <a:ext cx="5008562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F46873-1BB5-0E11-2927-F92EB939971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C07C0D5-9A8A-B870-02EE-7DEF5CB7D7AA}"/>
              </a:ext>
            </a:extLst>
          </p:cNvPr>
          <p:cNvGrpSpPr/>
          <p:nvPr/>
        </p:nvGrpSpPr>
        <p:grpSpPr>
          <a:xfrm>
            <a:off x="607021" y="952983"/>
            <a:ext cx="4500563" cy="5404955"/>
            <a:chOff x="607021" y="952983"/>
            <a:chExt cx="4500563" cy="540495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6D37EE1-D315-21B2-967D-7A5C5FEC797B}"/>
                </a:ext>
              </a:extLst>
            </p:cNvPr>
            <p:cNvGrpSpPr/>
            <p:nvPr/>
          </p:nvGrpSpPr>
          <p:grpSpPr>
            <a:xfrm>
              <a:off x="607021" y="952983"/>
              <a:ext cx="4500563" cy="5404955"/>
              <a:chOff x="1876426" y="952983"/>
              <a:chExt cx="4500563" cy="5404955"/>
            </a:xfrm>
          </p:grpSpPr>
          <p:pic>
            <p:nvPicPr>
              <p:cNvPr id="4102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47864" y="952983"/>
                <a:ext cx="3598119" cy="36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4099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83646859"/>
                  </p:ext>
                </p:extLst>
              </p:nvPr>
            </p:nvGraphicFramePr>
            <p:xfrm>
              <a:off x="1911350" y="4648200"/>
              <a:ext cx="4114800" cy="800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4" imgW="2971800" imgH="507960" progId="Equation.3">
                      <p:embed/>
                    </p:oleObj>
                  </mc:Choice>
                  <mc:Fallback>
                    <p:oleObj name="Equation" r:id="rId4" imgW="2971800" imgH="507960" progId="Equation.3">
                      <p:embed/>
                      <p:pic>
                        <p:nvPicPr>
                          <p:cNvPr id="4099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11350" y="4648200"/>
                            <a:ext cx="4114800" cy="800100"/>
                          </a:xfrm>
                          <a:prstGeom prst="rect">
                            <a:avLst/>
                          </a:prstGeom>
                          <a:solidFill>
                            <a:srgbClr val="CCFFFF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103" name="Text Box 6"/>
              <p:cNvSpPr txBox="1">
                <a:spLocks noChangeArrowheads="1"/>
              </p:cNvSpPr>
              <p:nvPr/>
            </p:nvSpPr>
            <p:spPr bwMode="auto">
              <a:xfrm>
                <a:off x="2553529" y="1189569"/>
                <a:ext cx="2419350" cy="463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ts val="1125"/>
                  </a:spcBef>
                  <a:buClr>
                    <a:srgbClr val="000000"/>
                  </a:buClr>
                  <a:buSzPct val="100000"/>
                </a:pPr>
                <a:r>
                  <a:rPr lang="en-GB" altLang="en-US" sz="2400" dirty="0">
                    <a:latin typeface="Monotype Corsiva" panose="03010101010201010101" pitchFamily="66" charset="0"/>
                  </a:rPr>
                  <a:t>Rectangular element</a:t>
                </a:r>
              </a:p>
            </p:txBody>
          </p:sp>
          <p:sp>
            <p:nvSpPr>
              <p:cNvPr id="4104" name="Text Box 7"/>
              <p:cNvSpPr txBox="1">
                <a:spLocks noChangeArrowheads="1"/>
              </p:cNvSpPr>
              <p:nvPr/>
            </p:nvSpPr>
            <p:spPr bwMode="auto">
              <a:xfrm>
                <a:off x="1876426" y="5524500"/>
                <a:ext cx="4500563" cy="833438"/>
              </a:xfrm>
              <a:prstGeom prst="rect">
                <a:avLst/>
              </a:prstGeom>
              <a:solidFill>
                <a:srgbClr val="FF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ts val="1000"/>
                  </a:spcBef>
                  <a:buClr>
                    <a:srgbClr val="000000"/>
                  </a:buClr>
                  <a:buSzPct val="100000"/>
                </a:pPr>
                <a:r>
                  <a:rPr lang="en-GB" altLang="en-US" sz="1600" b="1">
                    <a:solidFill>
                      <a:srgbClr val="993300"/>
                    </a:solidFill>
                    <a:latin typeface="Lucida Calligraphy" pitchFamily="66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Value of multiple dependent on strength of source and other physical consideration</a:t>
                </a:r>
              </a:p>
            </p:txBody>
          </p:sp>
        </p:grpSp>
        <p:sp>
          <p:nvSpPr>
            <p:cNvPr id="4105" name="Line 8"/>
            <p:cNvSpPr>
              <a:spLocks noChangeShapeType="1"/>
            </p:cNvSpPr>
            <p:nvPr/>
          </p:nvSpPr>
          <p:spPr bwMode="auto">
            <a:xfrm flipH="1">
              <a:off x="1043492" y="5048250"/>
              <a:ext cx="796066" cy="5080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IN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4E327D0-7D7F-D03E-174A-33D75C1C291C}"/>
              </a:ext>
            </a:extLst>
          </p:cNvPr>
          <p:cNvGrpSpPr/>
          <p:nvPr/>
        </p:nvGrpSpPr>
        <p:grpSpPr>
          <a:xfrm>
            <a:off x="5883875" y="1245648"/>
            <a:ext cx="5272088" cy="4457700"/>
            <a:chOff x="5324476" y="1181100"/>
            <a:chExt cx="5272088" cy="4457700"/>
          </a:xfrm>
        </p:grpSpPr>
        <p:sp>
          <p:nvSpPr>
            <p:cNvPr id="4101" name="AutoShape 2"/>
            <p:cNvSpPr>
              <a:spLocks noChangeArrowheads="1"/>
            </p:cNvSpPr>
            <p:nvPr/>
          </p:nvSpPr>
          <p:spPr bwMode="auto">
            <a:xfrm>
              <a:off x="5324476" y="1181100"/>
              <a:ext cx="4570413" cy="2743200"/>
            </a:xfrm>
            <a:prstGeom prst="foldedCorner">
              <a:avLst>
                <a:gd name="adj" fmla="val 12500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latin typeface="Calibri" panose="020F0502020204030204" pitchFamily="34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C4C5718-414C-BF28-964C-0C2F3ED26A58}"/>
                </a:ext>
              </a:extLst>
            </p:cNvPr>
            <p:cNvGrpSpPr/>
            <p:nvPr/>
          </p:nvGrpSpPr>
          <p:grpSpPr>
            <a:xfrm>
              <a:off x="5467351" y="1366838"/>
              <a:ext cx="5129213" cy="4271962"/>
              <a:chOff x="5467351" y="1366838"/>
              <a:chExt cx="5129213" cy="4271962"/>
            </a:xfrm>
          </p:grpSpPr>
          <p:graphicFrame>
            <p:nvGraphicFramePr>
              <p:cNvPr id="4098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52302399"/>
                  </p:ext>
                </p:extLst>
              </p:nvPr>
            </p:nvGraphicFramePr>
            <p:xfrm>
              <a:off x="6729413" y="4152900"/>
              <a:ext cx="2743200" cy="14859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6" imgW="2082600" imgH="1041120" progId="Equation.3">
                      <p:embed/>
                    </p:oleObj>
                  </mc:Choice>
                  <mc:Fallback>
                    <p:oleObj name="Equation" r:id="rId6" imgW="2082600" imgH="1041120" progId="Equation.3">
                      <p:embed/>
                      <p:pic>
                        <p:nvPicPr>
                          <p:cNvPr id="4098" name="Object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729413" y="4152900"/>
                            <a:ext cx="2743200" cy="1485900"/>
                          </a:xfrm>
                          <a:prstGeom prst="rect">
                            <a:avLst/>
                          </a:prstGeom>
                          <a:solidFill>
                            <a:srgbClr val="CCFFFF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100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19717183"/>
                  </p:ext>
                </p:extLst>
              </p:nvPr>
            </p:nvGraphicFramePr>
            <p:xfrm>
              <a:off x="5467351" y="1366838"/>
              <a:ext cx="4289425" cy="21764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r:id="rId8" imgW="4012920" imgH="1879560" progId="Equation.3">
                      <p:embed/>
                    </p:oleObj>
                  </mc:Choice>
                  <mc:Fallback>
                    <p:oleObj r:id="rId8" imgW="4012920" imgH="1879560" progId="Equation.3">
                      <p:embed/>
                      <p:pic>
                        <p:nvPicPr>
                          <p:cNvPr id="4100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67351" y="1366838"/>
                            <a:ext cx="4289425" cy="217646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blipFill dpi="0" rotWithShape="0">
                                  <a:blip/>
                                  <a:srcRect/>
                                  <a:stretch>
                                    <a:fillRect/>
                                  </a:stretch>
                                </a:blip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106" name="AutoShape 10"/>
              <p:cNvSpPr>
                <a:spLocks noChangeArrowheads="1"/>
              </p:cNvSpPr>
              <p:nvPr/>
            </p:nvSpPr>
            <p:spPr bwMode="auto">
              <a:xfrm rot="16200000">
                <a:off x="6183313" y="3944938"/>
                <a:ext cx="457200" cy="492125"/>
              </a:xfrm>
              <a:custGeom>
                <a:avLst/>
                <a:gdLst>
                  <a:gd name="T0" fmla="*/ 2147483647 w 21600"/>
                  <a:gd name="T1" fmla="*/ 0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2147483647 h 21600"/>
                  <a:gd name="T8" fmla="*/ 17694720 60000 65536"/>
                  <a:gd name="T9" fmla="*/ 5898240 60000 65536"/>
                  <a:gd name="T10" fmla="*/ 5898240 60000 65536"/>
                  <a:gd name="T11" fmla="*/ 0 60000 65536"/>
                  <a:gd name="T12" fmla="*/ 12427 w 21600"/>
                  <a:gd name="T13" fmla="*/ 2900 h 21600"/>
                  <a:gd name="T14" fmla="*/ 18201 w 21600"/>
                  <a:gd name="T15" fmla="*/ 925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1600" y="6079"/>
                    </a:moveTo>
                    <a:lnTo>
                      <a:pt x="15100" y="0"/>
                    </a:lnTo>
                    <a:lnTo>
                      <a:pt x="15100" y="2900"/>
                    </a:lnTo>
                    <a:lnTo>
                      <a:pt x="12427" y="2900"/>
                    </a:lnTo>
                    <a:cubicBezTo>
                      <a:pt x="5564" y="2900"/>
                      <a:pt x="0" y="7045"/>
                      <a:pt x="0" y="12158"/>
                    </a:cubicBezTo>
                    <a:lnTo>
                      <a:pt x="0" y="21600"/>
                    </a:lnTo>
                    <a:lnTo>
                      <a:pt x="6499" y="21600"/>
                    </a:lnTo>
                    <a:lnTo>
                      <a:pt x="6499" y="12158"/>
                    </a:lnTo>
                    <a:cubicBezTo>
                      <a:pt x="6499" y="10556"/>
                      <a:pt x="9153" y="9258"/>
                      <a:pt x="12427" y="9258"/>
                    </a:cubicBezTo>
                    <a:lnTo>
                      <a:pt x="15100" y="9258"/>
                    </a:lnTo>
                    <a:lnTo>
                      <a:pt x="15100" y="12158"/>
                    </a:lnTo>
                    <a:close/>
                  </a:path>
                </a:pathLst>
              </a:custGeom>
              <a:solidFill>
                <a:srgbClr val="6666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4107" name="Oval 11"/>
              <p:cNvSpPr>
                <a:spLocks noChangeArrowheads="1"/>
              </p:cNvSpPr>
              <p:nvPr/>
            </p:nvSpPr>
            <p:spPr bwMode="auto">
              <a:xfrm>
                <a:off x="9472613" y="1562100"/>
                <a:ext cx="703262" cy="609600"/>
              </a:xfrm>
              <a:prstGeom prst="ellipse">
                <a:avLst/>
              </a:prstGeom>
              <a:solidFill>
                <a:srgbClr val="C0C0C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4108" name="Text Box 12"/>
              <p:cNvSpPr txBox="1">
                <a:spLocks noChangeArrowheads="1"/>
              </p:cNvSpPr>
              <p:nvPr/>
            </p:nvSpPr>
            <p:spPr bwMode="auto">
              <a:xfrm>
                <a:off x="9542463" y="1562101"/>
                <a:ext cx="633412" cy="5254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ts val="875"/>
                  </a:spcBef>
                  <a:buClr>
                    <a:srgbClr val="000000"/>
                  </a:buClr>
                  <a:buSzPct val="100000"/>
                </a:pPr>
                <a:r>
                  <a:rPr lang="en-GB" altLang="en-US" sz="14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4 log terms</a:t>
                </a:r>
              </a:p>
            </p:txBody>
          </p:sp>
          <p:sp>
            <p:nvSpPr>
              <p:cNvPr id="4109" name="Oval 13"/>
              <p:cNvSpPr>
                <a:spLocks noChangeArrowheads="1"/>
              </p:cNvSpPr>
              <p:nvPr/>
            </p:nvSpPr>
            <p:spPr bwMode="auto">
              <a:xfrm>
                <a:off x="9259889" y="3390900"/>
                <a:ext cx="1336675" cy="762000"/>
              </a:xfrm>
              <a:prstGeom prst="ellipse">
                <a:avLst/>
              </a:prstGeom>
              <a:solidFill>
                <a:srgbClr val="C0C0C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4110" name="Text Box 14"/>
              <p:cNvSpPr txBox="1">
                <a:spLocks noChangeArrowheads="1"/>
              </p:cNvSpPr>
              <p:nvPr/>
            </p:nvSpPr>
            <p:spPr bwMode="auto">
              <a:xfrm>
                <a:off x="9401175" y="3467101"/>
                <a:ext cx="1195388" cy="5254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4572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ts val="875"/>
                  </a:spcBef>
                  <a:buClr>
                    <a:srgbClr val="000000"/>
                  </a:buClr>
                  <a:buSzPct val="100000"/>
                </a:pPr>
                <a:r>
                  <a:rPr lang="en-GB" altLang="en-US" sz="140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4+4 complex tanh</a:t>
                </a:r>
                <a:r>
                  <a:rPr lang="en-GB" altLang="en-US" sz="1400" baseline="3000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-1</a:t>
                </a:r>
                <a:r>
                  <a:rPr lang="en-GB" altLang="en-US" sz="140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terms</a:t>
                </a:r>
              </a:p>
            </p:txBody>
          </p:sp>
          <p:sp>
            <p:nvSpPr>
              <p:cNvPr id="4111" name="AutoShape 15"/>
              <p:cNvSpPr>
                <a:spLocks noChangeArrowheads="1"/>
              </p:cNvSpPr>
              <p:nvPr/>
            </p:nvSpPr>
            <p:spPr bwMode="auto">
              <a:xfrm>
                <a:off x="9191625" y="1790700"/>
                <a:ext cx="350838" cy="228600"/>
              </a:xfrm>
              <a:prstGeom prst="rightArrow">
                <a:avLst>
                  <a:gd name="adj1" fmla="val 50000"/>
                  <a:gd name="adj2" fmla="val 41565"/>
                </a:avLst>
              </a:prstGeom>
              <a:solidFill>
                <a:srgbClr val="6666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4112" name="AutoShape 16"/>
              <p:cNvSpPr>
                <a:spLocks noChangeArrowheads="1"/>
              </p:cNvSpPr>
              <p:nvPr/>
            </p:nvSpPr>
            <p:spPr bwMode="auto">
              <a:xfrm rot="1740000">
                <a:off x="8839201" y="3314700"/>
                <a:ext cx="633413" cy="228600"/>
              </a:xfrm>
              <a:prstGeom prst="rightArrow">
                <a:avLst>
                  <a:gd name="adj1" fmla="val 50000"/>
                  <a:gd name="adj2" fmla="val 75043"/>
                </a:avLst>
              </a:prstGeom>
              <a:solidFill>
                <a:srgbClr val="6666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6518276" y="5822056"/>
            <a:ext cx="4105275" cy="338138"/>
          </a:xfrm>
          <a:prstGeom prst="rect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>
                <a:solidFill>
                  <a:srgbClr val="FFFF66"/>
                </a:solidFill>
                <a:latin typeface="Comic Sans MS" panose="030F0702030302020204" pitchFamily="66" charset="0"/>
              </a:rPr>
              <a:t>May need translation and vector rotation</a:t>
            </a:r>
          </a:p>
        </p:txBody>
      </p:sp>
      <p:sp>
        <p:nvSpPr>
          <p:cNvPr id="4114" name="Text Box 6"/>
          <p:cNvSpPr txBox="1">
            <a:spLocks noChangeArrowheads="1"/>
          </p:cNvSpPr>
          <p:nvPr/>
        </p:nvSpPr>
        <p:spPr bwMode="auto">
          <a:xfrm>
            <a:off x="2514600" y="228600"/>
            <a:ext cx="7834256" cy="1017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</a:pPr>
            <a:r>
              <a:rPr lang="en-GB" altLang="en-US" sz="3600" dirty="0">
                <a:latin typeface="+mj-lt"/>
                <a:ea typeface="+mj-ea"/>
                <a:cs typeface="+mj-cs"/>
              </a:rPr>
              <a:t>Foundation expressions of ISLES</a:t>
            </a:r>
          </a:p>
          <a:p>
            <a:pPr algn="ctr" eaLnBrk="1" hangingPunct="1">
              <a:buClr>
                <a:srgbClr val="000000"/>
              </a:buClr>
              <a:buSzPct val="100000"/>
            </a:pPr>
            <a:r>
              <a:rPr lang="en-GB" altLang="en-US" sz="2400" dirty="0">
                <a:solidFill>
                  <a:srgbClr val="7030A0"/>
                </a:solidFill>
                <a:latin typeface="Monotype Corsiva" panose="03010101010201010101" pitchFamily="66" charset="0"/>
              </a:rPr>
              <a:t>Inverse Square Law Exact Solutions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 June 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RPC Gas Simulations Working Group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F3D0-C923-4D5F-88FC-CAD1251CE5DF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2185127"/>
      </p:ext>
    </p:extLst>
  </p:cSld>
  <p:clrMapOvr>
    <a:masterClrMapping/>
  </p:clrMapOvr>
  <p:transition advTm="26625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3">
            <a:extLst>
              <a:ext uri="{FF2B5EF4-FFF2-40B4-BE49-F238E27FC236}">
                <a16:creationId xmlns:a16="http://schemas.microsoft.com/office/drawing/2014/main" id="{E535AE21-D573-5668-A184-3075525E93C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en-US" sz="12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11 June 2024</a:t>
            </a:r>
            <a:endParaRPr lang="en-GB" altLang="en-US" sz="1200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0179" name="Footer Placeholder 4">
            <a:extLst>
              <a:ext uri="{FF2B5EF4-FFF2-40B4-BE49-F238E27FC236}">
                <a16:creationId xmlns:a16="http://schemas.microsoft.com/office/drawing/2014/main" id="{DFF15D61-E8D0-FECA-1AFB-13D4BA614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en-US" sz="12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RPC Gas Simulations Working Group Meeting</a:t>
            </a:r>
            <a:endParaRPr lang="en-GB" altLang="en-US" sz="1200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0180" name="AutoShape 1">
            <a:extLst>
              <a:ext uri="{FF2B5EF4-FFF2-40B4-BE49-F238E27FC236}">
                <a16:creationId xmlns:a16="http://schemas.microsoft.com/office/drawing/2014/main" id="{5929A183-BD84-D9A3-0FC2-D61BD3DEE979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81995" y="2370138"/>
            <a:ext cx="8154987" cy="2049462"/>
          </a:xfrm>
          <a:prstGeom prst="wedgeRoundRectCallout">
            <a:avLst>
              <a:gd name="adj1" fmla="val -1074"/>
              <a:gd name="adj2" fmla="val 57523"/>
              <a:gd name="adj3" fmla="val 16667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50181" name="AutoShape 2">
            <a:extLst>
              <a:ext uri="{FF2B5EF4-FFF2-40B4-BE49-F238E27FC236}">
                <a16:creationId xmlns:a16="http://schemas.microsoft.com/office/drawing/2014/main" id="{195FDBAB-AC1F-AB2F-148E-D421D5BF5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5206" y="4648200"/>
            <a:ext cx="4749800" cy="914400"/>
          </a:xfrm>
          <a:prstGeom prst="horizontalScroll">
            <a:avLst>
              <a:gd name="adj" fmla="val 12500"/>
            </a:avLst>
          </a:prstGeom>
          <a:solidFill>
            <a:srgbClr val="CC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50182" name="Rectangle 3">
            <a:extLst>
              <a:ext uri="{FF2B5EF4-FFF2-40B4-BE49-F238E27FC236}">
                <a16:creationId xmlns:a16="http://schemas.microsoft.com/office/drawing/2014/main" id="{CF04B083-E278-263D-262E-EC88DBF96B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58394" y="472255"/>
            <a:ext cx="4876800" cy="701731"/>
          </a:xfrm>
          <a:extLst>
            <a:ext uri="{909E8E84-426E-40DD-AFC4-6F175D3DCCD1}">
              <a14:hiddenFill xmlns:a14="http://schemas.microsoft.com/office/drawing/2010/main">
                <a:solidFill>
                  <a:srgbClr val="008000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n-US" dirty="0" err="1">
                <a:ea typeface="Arial Unicode MS" pitchFamily="34" charset="-128"/>
              </a:rPr>
              <a:t>neBEM</a:t>
            </a:r>
            <a:r>
              <a:rPr lang="en-GB" altLang="en-US" dirty="0">
                <a:ea typeface="Arial Unicode MS" pitchFamily="34" charset="-128"/>
              </a:rPr>
              <a:t> approach</a:t>
            </a:r>
          </a:p>
        </p:txBody>
      </p:sp>
      <p:sp>
        <p:nvSpPr>
          <p:cNvPr id="50183" name="AutoShape 4">
            <a:extLst>
              <a:ext uri="{FF2B5EF4-FFF2-40B4-BE49-F238E27FC236}">
                <a16:creationId xmlns:a16="http://schemas.microsoft.com/office/drawing/2014/main" id="{414788F2-D2C1-53B9-4EC5-321B56E3B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794" y="5638800"/>
            <a:ext cx="89916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398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50184" name="Text Box 5">
            <a:extLst>
              <a:ext uri="{FF2B5EF4-FFF2-40B4-BE49-F238E27FC236}">
                <a16:creationId xmlns:a16="http://schemas.microsoft.com/office/drawing/2014/main" id="{D1759850-9961-A63F-0B88-E5D86AB3AB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794" y="5729289"/>
            <a:ext cx="8991600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Font typeface="Lucida Calligraphy" panose="03010101010101010101" pitchFamily="66" charset="0"/>
              <a:buNone/>
            </a:pPr>
            <a:r>
              <a:rPr lang="en-GB" altLang="en-US" sz="1600" b="1">
                <a:solidFill>
                  <a:srgbClr val="FFFF66"/>
                </a:solidFill>
                <a:latin typeface="Lucida Calligraphy" panose="03010101010101010101" pitchFamily="66" charset="0"/>
                <a:ea typeface="Arial Unicode MS" pitchFamily="34" charset="-128"/>
              </a:rPr>
              <a:t>Foundation expressions are analytic and valid for the complete physical domain</a:t>
            </a:r>
          </a:p>
        </p:txBody>
      </p:sp>
      <p:sp>
        <p:nvSpPr>
          <p:cNvPr id="50185" name="Text Box 6">
            <a:extLst>
              <a:ext uri="{FF2B5EF4-FFF2-40B4-BE49-F238E27FC236}">
                <a16:creationId xmlns:a16="http://schemas.microsoft.com/office/drawing/2014/main" id="{CA2350F3-51FD-92BF-57F4-6E8B789ED4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3394" y="1143001"/>
            <a:ext cx="8915400" cy="92551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lIns="90000" tIns="46800" rIns="90000" bIns="46800">
            <a:spAutoFit/>
          </a:bodyPr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125"/>
              </a:spcBef>
            </a:pPr>
            <a:r>
              <a:rPr lang="en-GB" altLang="en-US" sz="1800" b="1" dirty="0">
                <a:solidFill>
                  <a:srgbClr val="66FF66"/>
                </a:solidFill>
              </a:rPr>
              <a:t>Analytic expressions of potential and force field at any arbitrary location due to a uniform distribution of source on flat </a:t>
            </a:r>
            <a:r>
              <a:rPr lang="en-GB" altLang="en-US" sz="1800" b="1" i="1" dirty="0">
                <a:solidFill>
                  <a:srgbClr val="FFFF66"/>
                </a:solidFill>
              </a:rPr>
              <a:t>rectangular</a:t>
            </a:r>
            <a:r>
              <a:rPr lang="en-GB" altLang="en-US" sz="1800" b="1" dirty="0">
                <a:solidFill>
                  <a:srgbClr val="66FF66"/>
                </a:solidFill>
              </a:rPr>
              <a:t> and </a:t>
            </a:r>
            <a:r>
              <a:rPr lang="en-GB" altLang="en-US" sz="1800" b="1" i="1" dirty="0">
                <a:solidFill>
                  <a:srgbClr val="FFFF66"/>
                </a:solidFill>
              </a:rPr>
              <a:t>triangular</a:t>
            </a:r>
            <a:r>
              <a:rPr lang="en-GB" altLang="en-US" sz="1800" b="1" dirty="0">
                <a:solidFill>
                  <a:srgbClr val="66FF66"/>
                </a:solidFill>
              </a:rPr>
              <a:t> elements. Using these two types of elements, surfaces of  any 3D geometry can be discretized.</a:t>
            </a:r>
          </a:p>
        </p:txBody>
      </p:sp>
      <p:sp>
        <p:nvSpPr>
          <p:cNvPr id="50186" name="Text Box 7">
            <a:extLst>
              <a:ext uri="{FF2B5EF4-FFF2-40B4-BE49-F238E27FC236}">
                <a16:creationId xmlns:a16="http://schemas.microsoft.com/office/drawing/2014/main" id="{1EFB0077-0175-F60C-65D3-B355C76070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995" y="2649538"/>
            <a:ext cx="8307387" cy="1510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Font typeface="Elephant" panose="02020904090505020303" pitchFamily="18" charset="0"/>
              <a:buNone/>
            </a:pPr>
            <a:r>
              <a:rPr lang="en-GB" altLang="en-US" sz="2000">
                <a:solidFill>
                  <a:srgbClr val="000000"/>
                </a:solidFill>
                <a:latin typeface="Elephant" panose="02020904090505020303" pitchFamily="18" charset="0"/>
                <a:ea typeface="Arial Unicode MS" pitchFamily="34" charset="-128"/>
              </a:rPr>
              <a:t>Restatement of the approximations</a:t>
            </a:r>
            <a:r>
              <a:rPr lang="en-GB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>
                <a:solidFill>
                  <a:srgbClr val="000000"/>
                </a:solidFill>
                <a:latin typeface="Comic Sans MS" panose="030F0702030302020204" pitchFamily="66" charset="0"/>
                <a:ea typeface="Arial Unicode MS" pitchFamily="34" charset="-128"/>
              </a:rPr>
              <a:t>Singularities distributed uniformly on the surface of boundary elements </a:t>
            </a: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"/>
            </a:pPr>
            <a:r>
              <a:rPr lang="en-GB" altLang="en-US" sz="1800">
                <a:solidFill>
                  <a:srgbClr val="000000"/>
                </a:solidFill>
                <a:latin typeface="Comic Sans MS" panose="030F0702030302020204" pitchFamily="66" charset="0"/>
                <a:ea typeface="Arial Unicode MS" pitchFamily="34" charset="-128"/>
              </a:rPr>
              <a:t> Strength of the singularity changes from element to element.</a:t>
            </a: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"/>
            </a:pPr>
            <a:r>
              <a:rPr lang="en-GB" altLang="en-US" sz="1800">
                <a:solidFill>
                  <a:srgbClr val="000000"/>
                </a:solidFill>
                <a:latin typeface="Comic Sans MS" panose="030F0702030302020204" pitchFamily="66" charset="0"/>
                <a:ea typeface="Arial Unicode MS" pitchFamily="34" charset="-128"/>
              </a:rPr>
              <a:t> Strengths of the singularities solved depending upon the boundary </a:t>
            </a: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rgbClr val="000000"/>
                </a:solidFill>
                <a:latin typeface="Comic Sans MS" panose="030F0702030302020204" pitchFamily="66" charset="0"/>
                <a:ea typeface="Arial Unicode MS" pitchFamily="34" charset="-128"/>
              </a:rPr>
              <a:t>   conditions, modeled by the shape functions</a:t>
            </a:r>
          </a:p>
        </p:txBody>
      </p:sp>
      <p:sp>
        <p:nvSpPr>
          <p:cNvPr id="50187" name="Text Box 8">
            <a:extLst>
              <a:ext uri="{FF2B5EF4-FFF2-40B4-BE49-F238E27FC236}">
                <a16:creationId xmlns:a16="http://schemas.microsoft.com/office/drawing/2014/main" id="{DD5F4899-88FA-5051-E602-816D566C9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8395" y="4876800"/>
            <a:ext cx="4649787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</a:pPr>
            <a:r>
              <a:rPr lang="en-GB" altLang="en-US" b="1">
                <a:solidFill>
                  <a:srgbClr val="000000"/>
                </a:solidFill>
                <a:latin typeface="Footlight MT Light" panose="0204060206030A020304" pitchFamily="18" charset="0"/>
              </a:rPr>
              <a:t>ISLES library and neBEM Solver</a:t>
            </a:r>
          </a:p>
        </p:txBody>
      </p:sp>
      <p:sp>
        <p:nvSpPr>
          <p:cNvPr id="50188" name="AutoShape 9">
            <a:extLst>
              <a:ext uri="{FF2B5EF4-FFF2-40B4-BE49-F238E27FC236}">
                <a16:creationId xmlns:a16="http://schemas.microsoft.com/office/drawing/2014/main" id="{D5F2C401-CBDB-2D85-350F-7A09942E374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741194" y="4438650"/>
            <a:ext cx="495300" cy="381000"/>
          </a:xfrm>
          <a:custGeom>
            <a:avLst/>
            <a:gdLst>
              <a:gd name="T0" fmla="*/ 371475 w 21600"/>
              <a:gd name="T1" fmla="*/ 0 h 21600"/>
              <a:gd name="T2" fmla="*/ 0 w 21600"/>
              <a:gd name="T3" fmla="*/ 190500 h 21600"/>
              <a:gd name="T4" fmla="*/ 371475 w 21600"/>
              <a:gd name="T5" fmla="*/ 381000 h 21600"/>
              <a:gd name="T6" fmla="*/ 495300 w 21600"/>
              <a:gd name="T7" fmla="*/ 1905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969696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EE3D71-150C-2D88-57A0-DB7E60010CD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277416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7E602-DC05-32BA-0A6B-ECFB0A174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Before </a:t>
            </a:r>
            <a:r>
              <a:rPr lang="en-IN" dirty="0" err="1"/>
              <a:t>neBEM</a:t>
            </a:r>
            <a:r>
              <a:rPr lang="en-IN" dirty="0"/>
              <a:t> starts working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24F61-8840-C304-314F-7B97423F9E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6248020" cy="4805363"/>
          </a:xfrm>
        </p:spPr>
        <p:txBody>
          <a:bodyPr>
            <a:normAutofit fontScale="92500" lnSpcReduction="20000"/>
          </a:bodyPr>
          <a:lstStyle/>
          <a:p>
            <a:r>
              <a:rPr lang="en-IN" dirty="0"/>
              <a:t>The device is created before </a:t>
            </a:r>
            <a:r>
              <a:rPr lang="en-IN" dirty="0" err="1"/>
              <a:t>neBEM</a:t>
            </a:r>
            <a:r>
              <a:rPr lang="en-IN" dirty="0"/>
              <a:t> begins its work.</a:t>
            </a:r>
          </a:p>
          <a:p>
            <a:pPr lvl="1"/>
            <a:r>
              <a:rPr lang="en-IN" dirty="0"/>
              <a:t>Simple Constructive Solid Geometry (CSG) is used at present.	</a:t>
            </a:r>
          </a:p>
          <a:p>
            <a:pPr lvl="1"/>
            <a:r>
              <a:rPr lang="en-IN" dirty="0"/>
              <a:t>Has huge scope of improvement.</a:t>
            </a:r>
          </a:p>
          <a:p>
            <a:r>
              <a:rPr lang="en-IN" dirty="0"/>
              <a:t>Device creation can be done by any code that specifies a 2D / 3D geometry in terms of few basic primitives – lines, rings, discs, triangular areas, rectangular areas.</a:t>
            </a:r>
          </a:p>
          <a:p>
            <a:pPr lvl="1"/>
            <a:r>
              <a:rPr lang="en-IN" dirty="0"/>
              <a:t>It is important to have primitives with non-overlapping materials. This can be a difficult criterion to meet.</a:t>
            </a:r>
          </a:p>
          <a:p>
            <a:r>
              <a:rPr lang="en-IN" dirty="0"/>
              <a:t>Specify</a:t>
            </a:r>
          </a:p>
          <a:p>
            <a:pPr lvl="1"/>
            <a:r>
              <a:rPr lang="en-IN" dirty="0"/>
              <a:t>Potentials on different conductors.</a:t>
            </a:r>
          </a:p>
          <a:p>
            <a:pPr lvl="1"/>
            <a:r>
              <a:rPr lang="en-IN" dirty="0"/>
              <a:t>Dielectric permittivity of insulating components.</a:t>
            </a:r>
          </a:p>
          <a:p>
            <a:endParaRPr lang="en-IN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73BD1BC-1257-773A-8EA1-DDE6B500A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June 2024</a:t>
            </a:r>
            <a:endParaRPr lang="en-IN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42BF518-AAE9-565B-281F-E1163097C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RPC Gas Simulations Working Group Meeting</a:t>
            </a:r>
            <a:endParaRPr lang="en-IN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8086489-4E3F-81B8-F864-9E5BD815D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7CB2-CDEB-4D1E-8E45-73DE877888F8}" type="slidenum">
              <a:rPr lang="en-IN" smtClean="0"/>
              <a:t>9</a:t>
            </a:fld>
            <a:endParaRPr lang="en-IN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F3BF38-BCA2-1C66-3508-AEE2A8DFA0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267" y="1481939"/>
            <a:ext cx="4097486" cy="307311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70EAD5A-DBA7-F0B0-AE9A-756FD443BF29}"/>
              </a:ext>
            </a:extLst>
          </p:cNvPr>
          <p:cNvSpPr txBox="1"/>
          <p:nvPr/>
        </p:nvSpPr>
        <p:spPr>
          <a:xfrm>
            <a:off x="7171267" y="4618069"/>
            <a:ext cx="41148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An MRPC represented by simple primitives.</a:t>
            </a:r>
          </a:p>
          <a:p>
            <a:r>
              <a:rPr lang="en-IN" dirty="0"/>
              <a:t>Two gas gaps, nine readout electrodes.</a:t>
            </a:r>
          </a:p>
          <a:p>
            <a:r>
              <a:rPr lang="en-IN" dirty="0"/>
              <a:t>Necessary glass sheets, graphite coatings, mylar sheets are all there.</a:t>
            </a:r>
          </a:p>
        </p:txBody>
      </p:sp>
    </p:spTree>
    <p:extLst>
      <p:ext uri="{BB962C8B-B14F-4D97-AF65-F5344CB8AC3E}">
        <p14:creationId xmlns:p14="http://schemas.microsoft.com/office/powerpoint/2010/main" val="3012787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</TotalTime>
  <Words>1817</Words>
  <Application>Microsoft Office PowerPoint</Application>
  <PresentationFormat>Widescreen</PresentationFormat>
  <Paragraphs>254</Paragraphs>
  <Slides>21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21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45" baseType="lpstr">
      <vt:lpstr>Arial</vt:lpstr>
      <vt:lpstr>Arial Unicode MS</vt:lpstr>
      <vt:lpstr>Calibri</vt:lpstr>
      <vt:lpstr>Calibri Light</vt:lpstr>
      <vt:lpstr>Comic Sans MS</vt:lpstr>
      <vt:lpstr>Consolas</vt:lpstr>
      <vt:lpstr>Corbel</vt:lpstr>
      <vt:lpstr>Elephant</vt:lpstr>
      <vt:lpstr>Footlight MT Light</vt:lpstr>
      <vt:lpstr>Futura Lt BT</vt:lpstr>
      <vt:lpstr>GoudyOlSt BT</vt:lpstr>
      <vt:lpstr>Lucida Calligraphy</vt:lpstr>
      <vt:lpstr>Monotype Corsiva</vt:lpstr>
      <vt:lpstr>MT Extra</vt:lpstr>
      <vt:lpstr>MV Boli</vt:lpstr>
      <vt:lpstr>Palatino Linotype</vt:lpstr>
      <vt:lpstr>Symbol</vt:lpstr>
      <vt:lpstr>Tahoma</vt:lpstr>
      <vt:lpstr>Times New Roman</vt:lpstr>
      <vt:lpstr>Wingdings</vt:lpstr>
      <vt:lpstr>ZapfEllipt BT</vt:lpstr>
      <vt:lpstr>Office Theme</vt:lpstr>
      <vt:lpstr>Equation</vt:lpstr>
      <vt:lpstr>Equation.3</vt:lpstr>
      <vt:lpstr>Algorithm for Electric Field Calculation in Garfield++ with neBEM</vt:lpstr>
      <vt:lpstr>RD51 simulation framework since 2009</vt:lpstr>
      <vt:lpstr>PowerPoint Presentation</vt:lpstr>
      <vt:lpstr>Solution of 3D Poisson's Equation using BEM</vt:lpstr>
      <vt:lpstr>PowerPoint Presentation</vt:lpstr>
      <vt:lpstr>Contrast of approaches nodal versus distributed</vt:lpstr>
      <vt:lpstr>PowerPoint Presentation</vt:lpstr>
      <vt:lpstr>neBEM approach</vt:lpstr>
      <vt:lpstr>Before neBEM starts working …</vt:lpstr>
      <vt:lpstr>neBEM algorithm</vt:lpstr>
      <vt:lpstr>1 &amp; 2) Discretize primitives</vt:lpstr>
      <vt:lpstr>3, 4 &amp; 5) Influence coefficient matrix generation, decomposition and inversion</vt:lpstr>
      <vt:lpstr>Reduced-Order Modelling (ROM)</vt:lpstr>
      <vt:lpstr>6) Evaluation of electric potential / field</vt:lpstr>
      <vt:lpstr>Fast Volume is a way out</vt:lpstr>
      <vt:lpstr>Space charge and charging up</vt:lpstr>
      <vt:lpstr>Resistive materials</vt:lpstr>
      <vt:lpstr>RPC space charge using OpenMP</vt:lpstr>
      <vt:lpstr>GPU-CUDA in neBEM</vt:lpstr>
      <vt:lpstr>Present team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for Electric Field Calculation in Garfield++ with neBEM</dc:title>
  <dc:creator>Supratik Mukherjee</dc:creator>
  <cp:lastModifiedBy>Supratik Mukherjee</cp:lastModifiedBy>
  <cp:revision>39</cp:revision>
  <dcterms:created xsi:type="dcterms:W3CDTF">2024-06-09T09:04:07Z</dcterms:created>
  <dcterms:modified xsi:type="dcterms:W3CDTF">2024-06-11T13:04:46Z</dcterms:modified>
</cp:coreProperties>
</file>