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86" r:id="rId3"/>
    <p:sldMasterId id="2147483775" r:id="rId4"/>
  </p:sldMasterIdLst>
  <p:notesMasterIdLst>
    <p:notesMasterId r:id="rId26"/>
  </p:notesMasterIdLst>
  <p:sldIdLst>
    <p:sldId id="4621" r:id="rId5"/>
    <p:sldId id="6041" r:id="rId6"/>
    <p:sldId id="6045" r:id="rId7"/>
    <p:sldId id="6048" r:id="rId8"/>
    <p:sldId id="6049" r:id="rId9"/>
    <p:sldId id="6046" r:id="rId10"/>
    <p:sldId id="6050" r:id="rId11"/>
    <p:sldId id="6061" r:id="rId12"/>
    <p:sldId id="6062" r:id="rId13"/>
    <p:sldId id="6063" r:id="rId14"/>
    <p:sldId id="6051" r:id="rId15"/>
    <p:sldId id="6065" r:id="rId16"/>
    <p:sldId id="6052" r:id="rId17"/>
    <p:sldId id="6047" r:id="rId18"/>
    <p:sldId id="6053" r:id="rId19"/>
    <p:sldId id="6054" r:id="rId20"/>
    <p:sldId id="6055" r:id="rId21"/>
    <p:sldId id="6056" r:id="rId22"/>
    <p:sldId id="6057" r:id="rId23"/>
    <p:sldId id="6060" r:id="rId24"/>
    <p:sldId id="1547" r:id="rId25"/>
  </p:sldIdLst>
  <p:sldSz cx="12192000" cy="6858000"/>
  <p:notesSz cx="6797675" cy="9872663"/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8D4"/>
    <a:srgbClr val="74CBB0"/>
    <a:srgbClr val="989282"/>
    <a:srgbClr val="879ED7"/>
    <a:srgbClr val="9AC7E8"/>
    <a:srgbClr val="2E5055"/>
    <a:srgbClr val="457A7F"/>
    <a:srgbClr val="677C92"/>
    <a:srgbClr val="516374"/>
    <a:srgbClr val="2D2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09" autoAdjust="0"/>
    <p:restoredTop sz="82177" autoAdjust="0"/>
  </p:normalViewPr>
  <p:slideViewPr>
    <p:cSldViewPr>
      <p:cViewPr varScale="1">
        <p:scale>
          <a:sx n="108" d="100"/>
          <a:sy n="108" d="100"/>
        </p:scale>
        <p:origin x="9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371511"/>
          </a:xfrm>
          <a:prstGeom prst="rect">
            <a:avLst/>
          </a:prstGeom>
        </p:spPr>
        <p:txBody>
          <a:bodyPr vert="horz" lIns="79658" tIns="39829" rIns="79658" bIns="39829" rtlCol="0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371511"/>
          </a:xfrm>
          <a:prstGeom prst="rect">
            <a:avLst/>
          </a:prstGeom>
        </p:spPr>
        <p:txBody>
          <a:bodyPr vert="horz" lIns="79658" tIns="39829" rIns="79658" bIns="39829" rtlCol="0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752BB611-F901-4382-B4BD-71B1B72ED842}" type="datetimeFigureOut">
              <a:rPr lang="en-US"/>
              <a:t>5/24/2024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77925" y="925513"/>
            <a:ext cx="4441825" cy="249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8" tIns="39829" rIns="79658" bIns="39829" rtlCol="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3563415"/>
            <a:ext cx="5438140" cy="2915521"/>
          </a:xfrm>
          <a:prstGeom prst="rect">
            <a:avLst/>
          </a:prstGeom>
        </p:spPr>
        <p:txBody>
          <a:bodyPr vert="horz" lIns="79658" tIns="39829" rIns="79658" bIns="39829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032988"/>
            <a:ext cx="2945659" cy="371510"/>
          </a:xfrm>
          <a:prstGeom prst="rect">
            <a:avLst/>
          </a:prstGeom>
        </p:spPr>
        <p:txBody>
          <a:bodyPr vert="horz" lIns="79658" tIns="39829" rIns="79658" bIns="39829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7032988"/>
            <a:ext cx="2945659" cy="371510"/>
          </a:xfrm>
          <a:prstGeom prst="rect">
            <a:avLst/>
          </a:prstGeom>
        </p:spPr>
        <p:txBody>
          <a:bodyPr vert="horz" lIns="79658" tIns="39829" rIns="79658" bIns="39829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E64CE7EE-4C62-4A23-92E1-FAC0EF45E1C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45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62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34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57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773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31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4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87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45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66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89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29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2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05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21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76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33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35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CE7EE-4C62-4A23-92E1-FAC0EF45E1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6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89EF-BFB6-9309-5D4C-18CCD2ED0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75919-1CBE-F008-31E5-80777B80C1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36500-492E-B432-D7A9-A6724036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C61A8-F31D-F030-9CF2-EED349F2F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2038F-140B-3688-8D4C-EB559D4E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99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3000">
              <a:srgbClr val="FFFFD5"/>
            </a:gs>
            <a:gs pos="48000">
              <a:schemeClr val="bg1">
                <a:alpha val="60000"/>
              </a:schemeClr>
            </a:gs>
            <a:gs pos="83000">
              <a:schemeClr val="bg1"/>
            </a:gs>
            <a:gs pos="48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3BF3C-5D68-FBE9-9BE4-18E98955A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DA224-C509-DE35-19AA-A10247288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66F61-1813-837F-3E7E-67B606267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8A3B4-9B1E-E76F-32EE-1FB60B7CF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0AAFE-6CF2-C4EB-6C28-99BEB288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02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35DE4-8773-B680-3202-2FC4B983F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D4B9A-A1F7-702E-0680-A720C1A45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C0A3-8A0C-5CFE-ED91-28502636D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92B8E-D328-89D5-886B-2089ED87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7F53C-E6F4-2D84-9C93-5FE967A2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40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B07A-FF51-4F27-B10D-2BDF9916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AEFB4-8C65-12D3-93C2-9541DF829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7A81E-0B74-D00D-DDA9-733E16983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2BBED-BB55-3225-CA16-DA64F871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87D21-5B00-796A-63C7-4E6D5CD58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FEAE5-3CF2-9CB7-A4CF-EA20591C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57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C2246-5C0E-07DD-0B65-DA71F3B13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037E2-8C82-A9E1-9A31-C4B76CD4E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9D209-6241-3E6C-6FD7-BA7E80EF2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6783DC-3552-6F6A-7DAF-55D0C2FF4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1CCE3F-DA69-1465-4C5A-61B165291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D91ADF-2409-4BFA-3F25-B1C97E0EE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CD3C72-AE3E-8624-8BF8-A65CB029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53E2CF-6A56-AE95-24D6-1B5AA8A81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71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910D4-2347-AB09-A341-3A412C732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1F962B-608B-78D8-5DF9-DE92BC23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78B03-665B-ACC6-040D-5D35DC80D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6388E-D0B0-0EA9-419D-AA9CEE2E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52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3000">
              <a:srgbClr val="FFFFD5"/>
            </a:gs>
            <a:gs pos="48000">
              <a:schemeClr val="bg1"/>
            </a:gs>
            <a:gs pos="83000">
              <a:schemeClr val="bg1"/>
            </a:gs>
            <a:gs pos="48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9A2AF4-9046-D188-360E-51060546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EEB31-7958-69F4-18FE-2C6E0ECCC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F5549-A81D-D373-0C83-221933BFA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80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C4E3C-521A-971E-B413-16E7D817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1C8FB-A6CB-8F8E-F472-5B8E6E19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EB58D6-E33A-C926-2D5A-2BA40824E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9BCEA-8276-9DE5-67B0-8F673712F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E5BF7-ECA1-9ECF-EE54-8573382F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6F748-11C0-8A2A-4961-F3B155D92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4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B9C51-5DD0-00FD-2A78-44401FC3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8CAC66-93E9-D9A2-87AB-4A531FB007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E51CD2-4BEB-3B07-B566-E19D6FB53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14BA3-9B21-4422-2E30-1B71FE03D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5A89B-2693-E630-CC1E-AFFE01EE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4F286C-5F49-BE0F-C71F-B5C6EDAB7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45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87A1-53DC-AEBC-8066-EEFDACCF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DF25F7-01AA-5195-0721-D0B211B3D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1C2EE-FF7D-58A5-6CB3-175C8896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E712D-219B-10D7-3E48-2E72A43E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21FBE-5BF5-DD2F-BFB0-3D546588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00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014DAF-0835-C7EB-4A5A-3B2CC06A48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22AED-F1BA-1773-E615-C93F1E4C4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D62C7-F8AB-AA3C-786D-5759094E9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A9286-1387-1AB9-BA7A-B6C0EB506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989C8-B6B3-87B4-4938-7CBB17DCB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02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3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571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140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36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25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95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5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0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54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06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283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485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B85E7-3766-A59B-5708-3EE195DBD0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ABB034-88D6-5CDF-EAB5-EF104928A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EACE8-3624-5D05-623B-BE80BA4A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2AACD-84CB-46DD-E478-7A54AE68A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D0601-0325-1F2E-4271-0EB7DBEAB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203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A7C91-90B7-93DF-779B-302A5CE41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987B1-D954-E31A-FE8F-83B354A82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F4C97-F2A2-2414-D6F9-60B4D4E90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1F448-1C7C-8D25-73E2-3C2385CD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C59B8-5BDD-356E-AE03-EE6C705E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15E6E-FB6B-B243-C501-18C37884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4E9D6-865C-2B7E-4E2A-0C8FD4101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1769A-2019-0DB6-CD5C-B770E1560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C1B1-442C-2020-F56B-C45C4ED2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E50F3-29F6-0CD6-5933-59E046EA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984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3A8B4-095B-FAF6-EB6F-5E92351C7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FB0A6-129F-E10A-3784-FD921C009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18933-69F5-DDC1-C040-9C2C6A4457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3405B-AA79-B557-AFBF-9E28ED38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7CCDD-F98A-540F-70F9-A97E1C94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5353E-1E12-7C2C-E936-0196F842A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959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FB690-664F-76EF-84BD-5A3EB9AD8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C2A66-EA56-F1D6-1DAC-C7F0507CE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4B7BA-A51B-266A-5BA0-9B5716C1E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162CAE-5ED5-FAE6-CC28-0C98F96FD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5E89BD-F59B-0806-1203-113D8C523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CBAB6C-AF96-5D4F-4373-CB3491A82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70B573-FD3E-5C3B-2B2C-CFCACBEF3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50455-96BB-0436-48F4-123781E1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7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12A6-917D-91A3-DEED-9314D9550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F06590-F713-3E54-9AE8-7D75C023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9655E9-DE48-50DB-C5FE-408B96F5B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76017-0B79-D40F-A1D7-FB2DEA3B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605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C5A15-4F7F-66CF-38BD-0BB9C2EA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25F183-A7AF-1975-36D4-A110E3409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186CE-ECC7-0AEB-9A74-8C6DA9C6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68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CACFD-4EEE-7A17-2106-0F5307B8F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FF56E-E5C5-6773-F11E-B9362501E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92AB8C-A241-FC08-ECEC-6413F078A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5AA44-7872-0574-CFCC-469B519F8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7B38D-6B4B-AA44-E20F-60E2E35AC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C1563-E428-5EC8-8854-2AEF2B764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54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C8D69-3D7F-A97A-BF3C-6B2F80F1D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BAB3FB-5572-CA47-AFAD-A9E27978F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60F4A-F029-D538-19A1-96C084C48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EACD2C-349D-0ADA-1FBE-0320E6EEC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9FB3B-A883-A5E3-2F85-EC497D89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D218A-26AF-7534-ADA5-6466ADD8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619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75EEA-5AB2-4CB3-8BCE-49962127B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40C235-520A-4782-8AD3-A8B85CA06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38A0F-F0F9-0101-250C-2C79CF39F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524D5-F4E2-4324-AA57-EB6CB6157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A6282-4EF6-EFD3-00E2-EC117763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151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04BE6F-AAE7-9721-2D01-77B6573222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48DBC-53B4-6B78-1725-29EC08A94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6AA2D-5D13-773D-ACF6-97295B9C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1AED1-399C-6353-092D-38E33EB4C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D206A-FCE3-DB02-7397-6970F1F8C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23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89EF-BFB6-9309-5D4C-18CCD2ED0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F75919-1CBE-F008-31E5-80777B80C1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36500-492E-B432-D7A9-A6724036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C61A8-F31D-F030-9CF2-EED349F2F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2038F-140B-3688-8D4C-EB559D4E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576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3000">
              <a:srgbClr val="FFFFD5"/>
            </a:gs>
            <a:gs pos="48000">
              <a:schemeClr val="bg1">
                <a:alpha val="60000"/>
              </a:schemeClr>
            </a:gs>
            <a:gs pos="83000">
              <a:schemeClr val="bg1"/>
            </a:gs>
            <a:gs pos="48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3BF3C-5D68-FBE9-9BE4-18E98955A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DA224-C509-DE35-19AA-A10247288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66F61-1813-837F-3E7E-67B606267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8A3B4-9B1E-E76F-32EE-1FB60B7CF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0AAFE-6CF2-C4EB-6C28-99BEB288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903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35DE4-8773-B680-3202-2FC4B983F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D4B9A-A1F7-702E-0680-A720C1A45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C0A3-8A0C-5CFE-ED91-28502636D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92B8E-D328-89D5-886B-2089ED87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7F53C-E6F4-2D84-9C93-5FE967A2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03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CB07A-FF51-4F27-B10D-2BDF9916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AEFB4-8C65-12D3-93C2-9541DF829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7A81E-0B74-D00D-DDA9-733E16983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2BBED-BB55-3225-CA16-DA64F871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87D21-5B00-796A-63C7-4E6D5CD58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FEAE5-3CF2-9CB7-A4CF-EA20591C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11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C2246-5C0E-07DD-0B65-DA71F3B13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037E2-8C82-A9E1-9A31-C4B76CD4E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9D209-6241-3E6C-6FD7-BA7E80EF2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6783DC-3552-6F6A-7DAF-55D0C2FF4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1CCE3F-DA69-1465-4C5A-61B165291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D91ADF-2409-4BFA-3F25-B1C97E0EE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CD3C72-AE3E-8624-8BF8-A65CB029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53E2CF-6A56-AE95-24D6-1B5AA8A81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95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910D4-2347-AB09-A341-3A412C732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1F962B-608B-78D8-5DF9-DE92BC23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78B03-665B-ACC6-040D-5D35DC80D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6388E-D0B0-0EA9-419D-AA9CEE2E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339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3000">
              <a:srgbClr val="FFFFD5"/>
            </a:gs>
            <a:gs pos="48000">
              <a:schemeClr val="bg1"/>
            </a:gs>
            <a:gs pos="83000">
              <a:schemeClr val="bg1"/>
            </a:gs>
            <a:gs pos="48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9A2AF4-9046-D188-360E-51060546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EEB31-7958-69F4-18FE-2C6E0ECCC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F5549-A81D-D373-0C83-221933BFA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182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C4E3C-521A-971E-B413-16E7D817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1C8FB-A6CB-8F8E-F472-5B8E6E19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EB58D6-E33A-C926-2D5A-2BA40824E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9BCEA-8276-9DE5-67B0-8F673712F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E5BF7-ECA1-9ECF-EE54-8573382F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6F748-11C0-8A2A-4961-F3B155D92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901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B9C51-5DD0-00FD-2A78-44401FC3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8CAC66-93E9-D9A2-87AB-4A531FB007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E51CD2-4BEB-3B07-B566-E19D6FB53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C14BA3-9B21-4422-2E30-1B71FE03D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5A89B-2693-E630-CC1E-AFFE01EE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4F286C-5F49-BE0F-C71F-B5C6EDAB7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0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87A1-53DC-AEBC-8066-EEFDACCF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DF25F7-01AA-5195-0721-D0B211B3D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1C2EE-FF7D-58A5-6CB3-175C8896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E712D-219B-10D7-3E48-2E72A43E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21FBE-5BF5-DD2F-BFB0-3D546588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710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014DAF-0835-C7EB-4A5A-3B2CC06A48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22AED-F1BA-1773-E615-C93F1E4C4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D62C7-F8AB-AA3C-786D-5759094E9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A9286-1387-1AB9-BA7A-B6C0EB506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989C8-B6B3-87B4-4938-7CBB17DCB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585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55BF504-FEA5-4984-BC7C-9CD6FB121BB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738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9C689C-9C66-4714-9D69-AC61A4CE878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169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20A34B6-0D47-4124-9ED3-E09F1ACD859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DCA248-FF69-4B62-85EC-BC58EBA0E5D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980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C8B8207-D3DF-4ABA-A99D-CDD5D7AF6A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173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750D2F-5240-445A-BE6A-17060686E4F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6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443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93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767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04FBCBF-8C0A-49AE-AB52-10DE547010E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970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D0FB4B-527F-4E19-88A3-C85FF1AD7E1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934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Image 2" descr="logooutline.eps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2153265"/>
          </a:xfrm>
        </p:spPr>
        <p:txBody>
          <a:bodyPr anchor="t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40825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0DE56A-5CA1-41CD-B2ED-997A480EFCF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BE075B-E844-4F06-A6BF-1D5A2DA1606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F58042E-CA98-4635-833F-65606CE97A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66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24" Type="http://schemas.openxmlformats.org/officeDocument/2006/relationships/theme" Target="../theme/theme4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23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12/03/2024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25B95-B176-4403-9595-8BD156C4B0CB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4000">
              <a:srgbClr val="FFFFD5"/>
            </a:gs>
            <a:gs pos="41000">
              <a:schemeClr val="bg1">
                <a:alpha val="60000"/>
              </a:schemeClr>
            </a:gs>
            <a:gs pos="75000">
              <a:schemeClr val="bg1"/>
            </a:gs>
            <a:gs pos="41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AE356-B17C-E262-92C3-4BE4B0D3C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596A9-9472-EE98-9008-E8F200861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31AAA-0216-6BA6-90B4-4463A26E22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B5542-0EA2-5821-655E-02DCDEEBC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35639-A2A2-9AC4-73D7-275F53F18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9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3000">
              <a:srgbClr val="843C0C"/>
            </a:gs>
            <a:gs pos="48000">
              <a:schemeClr val="bg1">
                <a:alpha val="60000"/>
              </a:schemeClr>
            </a:gs>
            <a:gs pos="83000">
              <a:schemeClr val="bg1"/>
            </a:gs>
            <a:gs pos="48000">
              <a:srgbClr val="843C0C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10CA08-66EE-B980-8E1B-0F102E8DB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3ABA2-B2DD-7312-ED6E-5CAB3076E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C84C0-5AB2-4F16-9439-0490A6957E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4C074-EC74-674C-ACF0-23B8A6B71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5F24A-EDC4-393F-34FF-8FFB4680A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81B8-D134-4B2B-8468-4308511F9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0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4000">
              <a:srgbClr val="FFFFD5"/>
            </a:gs>
            <a:gs pos="41000">
              <a:schemeClr val="bg1">
                <a:alpha val="60000"/>
              </a:schemeClr>
            </a:gs>
            <a:gs pos="75000">
              <a:schemeClr val="bg1"/>
            </a:gs>
            <a:gs pos="41000">
              <a:srgbClr val="FFFF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AE356-B17C-E262-92C3-4BE4B0D3C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596A9-9472-EE98-9008-E8F200861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31AAA-0216-6BA6-90B4-4463A26E22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12/03/2024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B5542-0EA2-5821-655E-02DCDEEBC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35639-A2A2-9AC4-73D7-275F53F18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57AA-6DDA-49E7-8725-C22081B4F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6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0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tmp"/><Relationship Id="rId5" Type="http://schemas.openxmlformats.org/officeDocument/2006/relationships/image" Target="../media/image33.tmp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tmp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tmp"/><Relationship Id="rId4" Type="http://schemas.openxmlformats.org/officeDocument/2006/relationships/image" Target="../media/image45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tm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tmp"/><Relationship Id="rId13" Type="http://schemas.openxmlformats.org/officeDocument/2006/relationships/hyperlink" Target="https://sce-dep.web.cern.ch/mobility-plan" TargetMode="External"/><Relationship Id="rId3" Type="http://schemas.openxmlformats.org/officeDocument/2006/relationships/image" Target="../media/image49.tmp"/><Relationship Id="rId7" Type="http://schemas.openxmlformats.org/officeDocument/2006/relationships/image" Target="../media/image33.tmp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ce-dep.web.cern.ch/campus-life/mobility" TargetMode="External"/><Relationship Id="rId11" Type="http://schemas.openxmlformats.org/officeDocument/2006/relationships/hyperlink" Target="https://cds.cern.ch/record/2898475/files/CERN-OPEN-2024-005.pdf" TargetMode="External"/><Relationship Id="rId5" Type="http://schemas.openxmlformats.org/officeDocument/2006/relationships/image" Target="../media/image37.tmp"/><Relationship Id="rId10" Type="http://schemas.openxmlformats.org/officeDocument/2006/relationships/image" Target="../media/image53.tmp"/><Relationship Id="rId4" Type="http://schemas.openxmlformats.org/officeDocument/2006/relationships/image" Target="../media/image50.tmp"/><Relationship Id="rId9" Type="http://schemas.openxmlformats.org/officeDocument/2006/relationships/image" Target="../media/image52.tmp"/><Relationship Id="rId1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tmp"/><Relationship Id="rId7" Type="http://schemas.openxmlformats.org/officeDocument/2006/relationships/image" Target="../media/image60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tmp"/><Relationship Id="rId11" Type="http://schemas.openxmlformats.org/officeDocument/2006/relationships/image" Target="../media/image63.png"/><Relationship Id="rId5" Type="http://schemas.openxmlformats.org/officeDocument/2006/relationships/image" Target="../media/image58.tmp"/><Relationship Id="rId10" Type="http://schemas.openxmlformats.org/officeDocument/2006/relationships/image" Target="../media/image62.png"/><Relationship Id="rId4" Type="http://schemas.openxmlformats.org/officeDocument/2006/relationships/image" Target="../media/image57.tmp"/><Relationship Id="rId9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tmp"/><Relationship Id="rId5" Type="http://schemas.openxmlformats.org/officeDocument/2006/relationships/image" Target="../media/image18.tmp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3" name="Picture 109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69FEFC1-7375-E7A6-6C31-C5E960E26C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85" t="100000" r="6694" b="-123"/>
          <a:stretch/>
        </p:blipFill>
        <p:spPr>
          <a:xfrm>
            <a:off x="9682366" y="6862899"/>
            <a:ext cx="2159892" cy="8450"/>
          </a:xfrm>
          <a:custGeom>
            <a:avLst/>
            <a:gdLst>
              <a:gd name="connsiteX0" fmla="*/ 0 w 2159892"/>
              <a:gd name="connsiteY0" fmla="*/ 0 h 8450"/>
              <a:gd name="connsiteX1" fmla="*/ 2159892 w 2159892"/>
              <a:gd name="connsiteY1" fmla="*/ 0 h 8450"/>
              <a:gd name="connsiteX2" fmla="*/ 2150594 w 2159892"/>
              <a:gd name="connsiteY2" fmla="*/ 8450 h 8450"/>
              <a:gd name="connsiteX3" fmla="*/ 9298 w 2159892"/>
              <a:gd name="connsiteY3" fmla="*/ 8450 h 8450"/>
              <a:gd name="connsiteX4" fmla="*/ 0 w 2159892"/>
              <a:gd name="connsiteY4" fmla="*/ 0 h 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892" h="8450">
                <a:moveTo>
                  <a:pt x="0" y="0"/>
                </a:moveTo>
                <a:lnTo>
                  <a:pt x="2159892" y="0"/>
                </a:lnTo>
                <a:lnTo>
                  <a:pt x="2150594" y="8450"/>
                </a:lnTo>
                <a:lnTo>
                  <a:pt x="9298" y="845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92" name="Picture 1091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1BA76A11-EE4E-79C2-03DB-E470B3DD14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r="-78" b="99802"/>
          <a:stretch/>
        </p:blipFill>
        <p:spPr>
          <a:xfrm>
            <a:off x="7019357" y="-20588"/>
            <a:ext cx="5172643" cy="13661"/>
          </a:xfrm>
          <a:custGeom>
            <a:avLst/>
            <a:gdLst>
              <a:gd name="connsiteX0" fmla="*/ 0 w 5172643"/>
              <a:gd name="connsiteY0" fmla="*/ 0 h 13661"/>
              <a:gd name="connsiteX1" fmla="*/ 5172643 w 5172643"/>
              <a:gd name="connsiteY1" fmla="*/ 0 h 13661"/>
              <a:gd name="connsiteX2" fmla="*/ 5172643 w 5172643"/>
              <a:gd name="connsiteY2" fmla="*/ 13661 h 13661"/>
              <a:gd name="connsiteX3" fmla="*/ 0 w 5172643"/>
              <a:gd name="connsiteY3" fmla="*/ 13661 h 13661"/>
              <a:gd name="connsiteX4" fmla="*/ 0 w 5172643"/>
              <a:gd name="connsiteY4" fmla="*/ 0 h 1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2643" h="13661">
                <a:moveTo>
                  <a:pt x="0" y="0"/>
                </a:moveTo>
                <a:lnTo>
                  <a:pt x="5172643" y="0"/>
                </a:lnTo>
                <a:lnTo>
                  <a:pt x="5172643" y="13661"/>
                </a:lnTo>
                <a:lnTo>
                  <a:pt x="0" y="1366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91" name="Picture 109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141CC6CC-090D-0DD6-BCAE-C13C919DA9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870" t="198" r="48335" b="-123"/>
          <a:stretch/>
        </p:blipFill>
        <p:spPr>
          <a:xfrm>
            <a:off x="6247" y="-6927"/>
            <a:ext cx="9685416" cy="6878277"/>
          </a:xfrm>
          <a:custGeom>
            <a:avLst/>
            <a:gdLst>
              <a:gd name="connsiteX0" fmla="*/ 0 w 9685416"/>
              <a:gd name="connsiteY0" fmla="*/ 0 h 6878277"/>
              <a:gd name="connsiteX1" fmla="*/ 7013109 w 9685416"/>
              <a:gd name="connsiteY1" fmla="*/ 0 h 6878277"/>
              <a:gd name="connsiteX2" fmla="*/ 7013109 w 9685416"/>
              <a:gd name="connsiteY2" fmla="*/ 2684942 h 6878277"/>
              <a:gd name="connsiteX3" fmla="*/ 7013109 w 9685416"/>
              <a:gd name="connsiteY3" fmla="*/ 6869827 h 6878277"/>
              <a:gd name="connsiteX4" fmla="*/ 9676118 w 9685416"/>
              <a:gd name="connsiteY4" fmla="*/ 6869827 h 6878277"/>
              <a:gd name="connsiteX5" fmla="*/ 9685416 w 9685416"/>
              <a:gd name="connsiteY5" fmla="*/ 6878277 h 6878277"/>
              <a:gd name="connsiteX6" fmla="*/ 0 w 9685416"/>
              <a:gd name="connsiteY6" fmla="*/ 6878277 h 6878277"/>
              <a:gd name="connsiteX7" fmla="*/ 0 w 9685416"/>
              <a:gd name="connsiteY7" fmla="*/ 0 h 687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85416" h="6878277">
                <a:moveTo>
                  <a:pt x="0" y="0"/>
                </a:moveTo>
                <a:lnTo>
                  <a:pt x="7013109" y="0"/>
                </a:lnTo>
                <a:lnTo>
                  <a:pt x="7013109" y="2684942"/>
                </a:lnTo>
                <a:lnTo>
                  <a:pt x="7013109" y="6869827"/>
                </a:lnTo>
                <a:lnTo>
                  <a:pt x="9676118" y="6869827"/>
                </a:lnTo>
                <a:lnTo>
                  <a:pt x="9685416" y="6878277"/>
                </a:lnTo>
                <a:lnTo>
                  <a:pt x="0" y="687827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90" name="Picture 108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D288CC8C-34F0-AAA5-03D1-E5EBD36B78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3" t="4933" r="76192" b="81783"/>
          <a:stretch/>
        </p:blipFill>
        <p:spPr>
          <a:xfrm>
            <a:off x="7338574" y="318990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1089" name="Picture 1088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82849BBC-23F1-0980-BA87-77DE997E0D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05" t="9883" r="10733" b="83318"/>
          <a:stretch/>
        </p:blipFill>
        <p:spPr>
          <a:xfrm>
            <a:off x="11165648" y="659735"/>
            <a:ext cx="468000" cy="468000"/>
          </a:xfrm>
          <a:custGeom>
            <a:avLst/>
            <a:gdLst>
              <a:gd name="connsiteX0" fmla="*/ 234000 w 468000"/>
              <a:gd name="connsiteY0" fmla="*/ 0 h 468000"/>
              <a:gd name="connsiteX1" fmla="*/ 468000 w 468000"/>
              <a:gd name="connsiteY1" fmla="*/ 234000 h 468000"/>
              <a:gd name="connsiteX2" fmla="*/ 234000 w 468000"/>
              <a:gd name="connsiteY2" fmla="*/ 468000 h 468000"/>
              <a:gd name="connsiteX3" fmla="*/ 0 w 468000"/>
              <a:gd name="connsiteY3" fmla="*/ 234000 h 468000"/>
              <a:gd name="connsiteX4" fmla="*/ 234000 w 468000"/>
              <a:gd name="connsiteY4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00" h="468000">
                <a:moveTo>
                  <a:pt x="234000" y="0"/>
                </a:moveTo>
                <a:cubicBezTo>
                  <a:pt x="363235" y="0"/>
                  <a:pt x="468000" y="104765"/>
                  <a:pt x="468000" y="234000"/>
                </a:cubicBezTo>
                <a:cubicBezTo>
                  <a:pt x="468000" y="363235"/>
                  <a:pt x="363235" y="468000"/>
                  <a:pt x="234000" y="468000"/>
                </a:cubicBezTo>
                <a:cubicBezTo>
                  <a:pt x="104765" y="468000"/>
                  <a:pt x="0" y="363235"/>
                  <a:pt x="0" y="234000"/>
                </a:cubicBezTo>
                <a:cubicBezTo>
                  <a:pt x="0" y="104765"/>
                  <a:pt x="104765" y="0"/>
                  <a:pt x="234000" y="0"/>
                </a:cubicBezTo>
                <a:close/>
              </a:path>
            </a:pathLst>
          </a:custGeom>
        </p:spPr>
      </p:pic>
      <p:pic>
        <p:nvPicPr>
          <p:cNvPr id="1088" name="Picture 1087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68B5C62-CB50-6304-4EA2-6AB1DAF45F5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8" t="16596" r="51816" b="70120"/>
          <a:stretch/>
        </p:blipFill>
        <p:spPr>
          <a:xfrm>
            <a:off x="8597456" y="1121784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3" name="Picture 6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6CAAC5F-48E6-85B8-9FF3-4227C7E507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16" t="18217" r="8779" b="68498"/>
          <a:stretch/>
        </p:blipFill>
        <p:spPr>
          <a:xfrm>
            <a:off x="10820157" y="1233402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2" name="Picture 61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454E55DD-8121-FBF9-FC9E-FAC4371941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0" t="19776" r="70854" b="66939"/>
          <a:stretch/>
        </p:blipFill>
        <p:spPr>
          <a:xfrm>
            <a:off x="7614233" y="1340716"/>
            <a:ext cx="914412" cy="914412"/>
          </a:xfrm>
          <a:custGeom>
            <a:avLst/>
            <a:gdLst>
              <a:gd name="connsiteX0" fmla="*/ 457206 w 914412"/>
              <a:gd name="connsiteY0" fmla="*/ 0 h 914412"/>
              <a:gd name="connsiteX1" fmla="*/ 914412 w 914412"/>
              <a:gd name="connsiteY1" fmla="*/ 457206 h 914412"/>
              <a:gd name="connsiteX2" fmla="*/ 457206 w 914412"/>
              <a:gd name="connsiteY2" fmla="*/ 914412 h 914412"/>
              <a:gd name="connsiteX3" fmla="*/ 0 w 914412"/>
              <a:gd name="connsiteY3" fmla="*/ 457206 h 914412"/>
              <a:gd name="connsiteX4" fmla="*/ 457206 w 914412"/>
              <a:gd name="connsiteY4" fmla="*/ 0 h 9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12" h="914412">
                <a:moveTo>
                  <a:pt x="457206" y="0"/>
                </a:moveTo>
                <a:cubicBezTo>
                  <a:pt x="709714" y="0"/>
                  <a:pt x="914412" y="204698"/>
                  <a:pt x="914412" y="457206"/>
                </a:cubicBezTo>
                <a:cubicBezTo>
                  <a:pt x="914412" y="709714"/>
                  <a:pt x="709714" y="914412"/>
                  <a:pt x="457206" y="914412"/>
                </a:cubicBezTo>
                <a:cubicBezTo>
                  <a:pt x="204698" y="914412"/>
                  <a:pt x="0" y="709714"/>
                  <a:pt x="0" y="457206"/>
                </a:cubicBezTo>
                <a:cubicBezTo>
                  <a:pt x="0" y="204698"/>
                  <a:pt x="204698" y="0"/>
                  <a:pt x="457206" y="0"/>
                </a:cubicBezTo>
                <a:close/>
              </a:path>
            </a:pathLst>
          </a:custGeom>
        </p:spPr>
      </p:pic>
      <p:pic>
        <p:nvPicPr>
          <p:cNvPr id="61" name="Picture 6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112CD9CC-8FC3-915E-6914-37297453A2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5" t="19900" r="38245" b="76439"/>
          <a:stretch/>
        </p:blipFill>
        <p:spPr>
          <a:xfrm>
            <a:off x="9960758" y="1349222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60" name="Picture 5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6F9E147-7B9B-0C7C-288E-D2473D1245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5" t="25712" r="29858" b="65422"/>
          <a:stretch/>
        </p:blipFill>
        <p:spPr>
          <a:xfrm>
            <a:off x="10035642" y="1749313"/>
            <a:ext cx="610300" cy="610300"/>
          </a:xfrm>
          <a:custGeom>
            <a:avLst/>
            <a:gdLst>
              <a:gd name="connsiteX0" fmla="*/ 305150 w 610300"/>
              <a:gd name="connsiteY0" fmla="*/ 0 h 610300"/>
              <a:gd name="connsiteX1" fmla="*/ 610300 w 610300"/>
              <a:gd name="connsiteY1" fmla="*/ 305150 h 610300"/>
              <a:gd name="connsiteX2" fmla="*/ 305150 w 610300"/>
              <a:gd name="connsiteY2" fmla="*/ 610300 h 610300"/>
              <a:gd name="connsiteX3" fmla="*/ 0 w 610300"/>
              <a:gd name="connsiteY3" fmla="*/ 305150 h 610300"/>
              <a:gd name="connsiteX4" fmla="*/ 305150 w 610300"/>
              <a:gd name="connsiteY4" fmla="*/ 0 h 6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300" h="610300">
                <a:moveTo>
                  <a:pt x="305150" y="0"/>
                </a:moveTo>
                <a:cubicBezTo>
                  <a:pt x="473680" y="0"/>
                  <a:pt x="610300" y="136620"/>
                  <a:pt x="610300" y="305150"/>
                </a:cubicBezTo>
                <a:cubicBezTo>
                  <a:pt x="610300" y="473680"/>
                  <a:pt x="473680" y="610300"/>
                  <a:pt x="305150" y="610300"/>
                </a:cubicBezTo>
                <a:cubicBezTo>
                  <a:pt x="136620" y="610300"/>
                  <a:pt x="0" y="473680"/>
                  <a:pt x="0" y="305150"/>
                </a:cubicBezTo>
                <a:cubicBezTo>
                  <a:pt x="0" y="136620"/>
                  <a:pt x="136620" y="0"/>
                  <a:pt x="305150" y="0"/>
                </a:cubicBezTo>
                <a:close/>
              </a:path>
            </a:pathLst>
          </a:custGeom>
        </p:spPr>
      </p:pic>
      <p:pic>
        <p:nvPicPr>
          <p:cNvPr id="59" name="Picture 58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FBC4BC6F-B5E1-DB53-0541-6CFFDC82108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30805" r="37099" b="32585"/>
          <a:stretch/>
        </p:blipFill>
        <p:spPr>
          <a:xfrm>
            <a:off x="7751981" y="2099895"/>
            <a:ext cx="2520000" cy="2520000"/>
          </a:xfrm>
          <a:custGeom>
            <a:avLst/>
            <a:gdLst>
              <a:gd name="connsiteX0" fmla="*/ 1260000 w 2520000"/>
              <a:gd name="connsiteY0" fmla="*/ 0 h 2520000"/>
              <a:gd name="connsiteX1" fmla="*/ 2520000 w 2520000"/>
              <a:gd name="connsiteY1" fmla="*/ 1260000 h 2520000"/>
              <a:gd name="connsiteX2" fmla="*/ 1260000 w 2520000"/>
              <a:gd name="connsiteY2" fmla="*/ 2520000 h 2520000"/>
              <a:gd name="connsiteX3" fmla="*/ 0 w 2520000"/>
              <a:gd name="connsiteY3" fmla="*/ 1260000 h 2520000"/>
              <a:gd name="connsiteX4" fmla="*/ 1260000 w 252000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2520000">
                <a:moveTo>
                  <a:pt x="1260000" y="0"/>
                </a:moveTo>
                <a:cubicBezTo>
                  <a:pt x="1955879" y="0"/>
                  <a:pt x="2520000" y="564121"/>
                  <a:pt x="2520000" y="1260000"/>
                </a:cubicBezTo>
                <a:cubicBezTo>
                  <a:pt x="2520000" y="1955879"/>
                  <a:pt x="1955879" y="2520000"/>
                  <a:pt x="1260000" y="2520000"/>
                </a:cubicBezTo>
                <a:cubicBezTo>
                  <a:pt x="564121" y="2520000"/>
                  <a:pt x="0" y="1955879"/>
                  <a:pt x="0" y="1260000"/>
                </a:cubicBezTo>
                <a:cubicBezTo>
                  <a:pt x="0" y="564121"/>
                  <a:pt x="564121" y="0"/>
                  <a:pt x="1260000" y="0"/>
                </a:cubicBezTo>
                <a:close/>
              </a:path>
            </a:pathLst>
          </a:custGeom>
        </p:spPr>
      </p:pic>
      <p:pic>
        <p:nvPicPr>
          <p:cNvPr id="58" name="Picture 57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C7318AB-9730-15F8-8709-3544F873E0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3" t="33107" r="1081" b="40366"/>
          <a:stretch/>
        </p:blipFill>
        <p:spPr>
          <a:xfrm>
            <a:off x="10306163" y="2258353"/>
            <a:ext cx="1825968" cy="1825968"/>
          </a:xfrm>
          <a:custGeom>
            <a:avLst/>
            <a:gdLst>
              <a:gd name="connsiteX0" fmla="*/ 912984 w 1825968"/>
              <a:gd name="connsiteY0" fmla="*/ 0 h 1825968"/>
              <a:gd name="connsiteX1" fmla="*/ 1825968 w 1825968"/>
              <a:gd name="connsiteY1" fmla="*/ 912984 h 1825968"/>
              <a:gd name="connsiteX2" fmla="*/ 912984 w 1825968"/>
              <a:gd name="connsiteY2" fmla="*/ 1825968 h 1825968"/>
              <a:gd name="connsiteX3" fmla="*/ 0 w 1825968"/>
              <a:gd name="connsiteY3" fmla="*/ 912984 h 1825968"/>
              <a:gd name="connsiteX4" fmla="*/ 912984 w 1825968"/>
              <a:gd name="connsiteY4" fmla="*/ 0 h 182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968" h="1825968">
                <a:moveTo>
                  <a:pt x="912984" y="0"/>
                </a:moveTo>
                <a:cubicBezTo>
                  <a:pt x="1417211" y="0"/>
                  <a:pt x="1825968" y="408757"/>
                  <a:pt x="1825968" y="912984"/>
                </a:cubicBezTo>
                <a:cubicBezTo>
                  <a:pt x="1825968" y="1417211"/>
                  <a:pt x="1417211" y="1825968"/>
                  <a:pt x="912984" y="1825968"/>
                </a:cubicBezTo>
                <a:cubicBezTo>
                  <a:pt x="408757" y="1825968"/>
                  <a:pt x="0" y="1417211"/>
                  <a:pt x="0" y="912984"/>
                </a:cubicBezTo>
                <a:cubicBezTo>
                  <a:pt x="0" y="408757"/>
                  <a:pt x="408757" y="0"/>
                  <a:pt x="912984" y="0"/>
                </a:cubicBezTo>
                <a:close/>
              </a:path>
            </a:pathLst>
          </a:custGeom>
        </p:spPr>
      </p:pic>
      <p:pic>
        <p:nvPicPr>
          <p:cNvPr id="57" name="Picture 56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79A21356-293C-A779-A85C-92FEC9A6F62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t="34771" r="88261" b="56363"/>
          <a:stretch/>
        </p:blipFill>
        <p:spPr>
          <a:xfrm>
            <a:off x="7019357" y="2372864"/>
            <a:ext cx="610300" cy="610300"/>
          </a:xfrm>
          <a:custGeom>
            <a:avLst/>
            <a:gdLst>
              <a:gd name="connsiteX0" fmla="*/ 305150 w 610300"/>
              <a:gd name="connsiteY0" fmla="*/ 0 h 610300"/>
              <a:gd name="connsiteX1" fmla="*/ 610300 w 610300"/>
              <a:gd name="connsiteY1" fmla="*/ 305150 h 610300"/>
              <a:gd name="connsiteX2" fmla="*/ 305150 w 610300"/>
              <a:gd name="connsiteY2" fmla="*/ 610300 h 610300"/>
              <a:gd name="connsiteX3" fmla="*/ 0 w 610300"/>
              <a:gd name="connsiteY3" fmla="*/ 305150 h 610300"/>
              <a:gd name="connsiteX4" fmla="*/ 305150 w 610300"/>
              <a:gd name="connsiteY4" fmla="*/ 0 h 6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300" h="610300">
                <a:moveTo>
                  <a:pt x="305150" y="0"/>
                </a:moveTo>
                <a:cubicBezTo>
                  <a:pt x="473680" y="0"/>
                  <a:pt x="610300" y="136620"/>
                  <a:pt x="610300" y="305150"/>
                </a:cubicBezTo>
                <a:cubicBezTo>
                  <a:pt x="610300" y="473680"/>
                  <a:pt x="473680" y="610300"/>
                  <a:pt x="305150" y="610300"/>
                </a:cubicBezTo>
                <a:cubicBezTo>
                  <a:pt x="136620" y="610300"/>
                  <a:pt x="0" y="473680"/>
                  <a:pt x="0" y="305150"/>
                </a:cubicBezTo>
                <a:cubicBezTo>
                  <a:pt x="0" y="136620"/>
                  <a:pt x="136620" y="0"/>
                  <a:pt x="305150" y="0"/>
                </a:cubicBezTo>
                <a:close/>
              </a:path>
            </a:pathLst>
          </a:custGeom>
        </p:spPr>
      </p:pic>
      <p:pic>
        <p:nvPicPr>
          <p:cNvPr id="56" name="Picture 55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595E0A06-11C8-21C8-B027-5DF195C13B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1" t="59634" r="-3380"/>
          <a:stretch/>
        </p:blipFill>
        <p:spPr>
          <a:xfrm>
            <a:off x="9162112" y="4084321"/>
            <a:ext cx="3200400" cy="2778579"/>
          </a:xfrm>
          <a:custGeom>
            <a:avLst/>
            <a:gdLst>
              <a:gd name="connsiteX0" fmla="*/ 1600200 w 3200400"/>
              <a:gd name="connsiteY0" fmla="*/ 0 h 2778579"/>
              <a:gd name="connsiteX1" fmla="*/ 3007264 w 3200400"/>
              <a:gd name="connsiteY1" fmla="*/ 837450 h 2778579"/>
              <a:gd name="connsiteX2" fmla="*/ 3029888 w 3200400"/>
              <a:gd name="connsiteY2" fmla="*/ 884415 h 2778579"/>
              <a:gd name="connsiteX3" fmla="*/ 3074648 w 3200400"/>
              <a:gd name="connsiteY3" fmla="*/ 977330 h 2778579"/>
              <a:gd name="connsiteX4" fmla="*/ 3200400 w 3200400"/>
              <a:gd name="connsiteY4" fmla="*/ 1600200 h 2778579"/>
              <a:gd name="connsiteX5" fmla="*/ 3074648 w 3200400"/>
              <a:gd name="connsiteY5" fmla="*/ 2223070 h 2778579"/>
              <a:gd name="connsiteX6" fmla="*/ 3029888 w 3200400"/>
              <a:gd name="connsiteY6" fmla="*/ 2315986 h 2778579"/>
              <a:gd name="connsiteX7" fmla="*/ 3007264 w 3200400"/>
              <a:gd name="connsiteY7" fmla="*/ 2362950 h 2778579"/>
              <a:gd name="connsiteX8" fmla="*/ 2731712 w 3200400"/>
              <a:gd name="connsiteY8" fmla="*/ 2731712 h 2778579"/>
              <a:gd name="connsiteX9" fmla="*/ 2680146 w 3200400"/>
              <a:gd name="connsiteY9" fmla="*/ 2778579 h 2778579"/>
              <a:gd name="connsiteX10" fmla="*/ 520254 w 3200400"/>
              <a:gd name="connsiteY10" fmla="*/ 2778579 h 2778579"/>
              <a:gd name="connsiteX11" fmla="*/ 468688 w 3200400"/>
              <a:gd name="connsiteY11" fmla="*/ 2731712 h 2778579"/>
              <a:gd name="connsiteX12" fmla="*/ 0 w 3200400"/>
              <a:gd name="connsiteY12" fmla="*/ 1600200 h 2778579"/>
              <a:gd name="connsiteX13" fmla="*/ 1600200 w 3200400"/>
              <a:gd name="connsiteY13" fmla="*/ 0 h 277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00400" h="2778579">
                <a:moveTo>
                  <a:pt x="1600200" y="0"/>
                </a:moveTo>
                <a:cubicBezTo>
                  <a:pt x="2207789" y="0"/>
                  <a:pt x="2736288" y="338627"/>
                  <a:pt x="3007264" y="837450"/>
                </a:cubicBezTo>
                <a:lnTo>
                  <a:pt x="3029888" y="884415"/>
                </a:lnTo>
                <a:lnTo>
                  <a:pt x="3074648" y="977330"/>
                </a:lnTo>
                <a:cubicBezTo>
                  <a:pt x="3155623" y="1168775"/>
                  <a:pt x="3200400" y="1379259"/>
                  <a:pt x="3200400" y="1600200"/>
                </a:cubicBezTo>
                <a:cubicBezTo>
                  <a:pt x="3200400" y="1821142"/>
                  <a:pt x="3155623" y="2031625"/>
                  <a:pt x="3074648" y="2223070"/>
                </a:cubicBezTo>
                <a:lnTo>
                  <a:pt x="3029888" y="2315986"/>
                </a:lnTo>
                <a:lnTo>
                  <a:pt x="3007264" y="2362950"/>
                </a:lnTo>
                <a:cubicBezTo>
                  <a:pt x="2933362" y="2498993"/>
                  <a:pt x="2840304" y="2623120"/>
                  <a:pt x="2731712" y="2731712"/>
                </a:cubicBezTo>
                <a:lnTo>
                  <a:pt x="2680146" y="2778579"/>
                </a:lnTo>
                <a:lnTo>
                  <a:pt x="520254" y="2778579"/>
                </a:lnTo>
                <a:lnTo>
                  <a:pt x="468688" y="2731712"/>
                </a:lnTo>
                <a:cubicBezTo>
                  <a:pt x="179108" y="2442133"/>
                  <a:pt x="0" y="2042083"/>
                  <a:pt x="0" y="1600200"/>
                </a:cubicBezTo>
                <a:cubicBezTo>
                  <a:pt x="0" y="716434"/>
                  <a:pt x="716434" y="0"/>
                  <a:pt x="1600200" y="0"/>
                </a:cubicBezTo>
                <a:close/>
              </a:path>
            </a:pathLst>
          </a:custGeom>
        </p:spPr>
      </p:pic>
      <p:pic>
        <p:nvPicPr>
          <p:cNvPr id="55" name="Picture 54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32A21C1-317A-520A-0C63-DA3013D506A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1" t="60126" r="83009" b="36213"/>
          <a:stretch/>
        </p:blipFill>
        <p:spPr>
          <a:xfrm>
            <a:off x="7648889" y="4118155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4" name="Picture 53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E67504EA-E0EA-2FD5-97E5-257A91CE99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8" t="66347" r="74683" b="29992"/>
          <a:stretch/>
        </p:blipFill>
        <p:spPr>
          <a:xfrm>
            <a:off x="8078901" y="4546381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3" name="Picture 52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8881568D-4DF2-330E-B2E6-64F99A759D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3" t="70377" r="58995" b="11442"/>
          <a:stretch/>
        </p:blipFill>
        <p:spPr>
          <a:xfrm>
            <a:off x="7889616" y="4823785"/>
            <a:ext cx="1251502" cy="1251502"/>
          </a:xfrm>
          <a:custGeom>
            <a:avLst/>
            <a:gdLst>
              <a:gd name="connsiteX0" fmla="*/ 625751 w 1251502"/>
              <a:gd name="connsiteY0" fmla="*/ 0 h 1251502"/>
              <a:gd name="connsiteX1" fmla="*/ 1251502 w 1251502"/>
              <a:gd name="connsiteY1" fmla="*/ 625751 h 1251502"/>
              <a:gd name="connsiteX2" fmla="*/ 625751 w 1251502"/>
              <a:gd name="connsiteY2" fmla="*/ 1251502 h 1251502"/>
              <a:gd name="connsiteX3" fmla="*/ 0 w 1251502"/>
              <a:gd name="connsiteY3" fmla="*/ 625751 h 1251502"/>
              <a:gd name="connsiteX4" fmla="*/ 625751 w 1251502"/>
              <a:gd name="connsiteY4" fmla="*/ 0 h 1251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1502" h="1251502">
                <a:moveTo>
                  <a:pt x="625751" y="0"/>
                </a:moveTo>
                <a:cubicBezTo>
                  <a:pt x="971344" y="0"/>
                  <a:pt x="1251502" y="280158"/>
                  <a:pt x="1251502" y="625751"/>
                </a:cubicBezTo>
                <a:cubicBezTo>
                  <a:pt x="1251502" y="971344"/>
                  <a:pt x="971344" y="1251502"/>
                  <a:pt x="625751" y="1251502"/>
                </a:cubicBezTo>
                <a:cubicBezTo>
                  <a:pt x="280158" y="1251502"/>
                  <a:pt x="0" y="971344"/>
                  <a:pt x="0" y="625751"/>
                </a:cubicBezTo>
                <a:cubicBezTo>
                  <a:pt x="0" y="280158"/>
                  <a:pt x="280158" y="0"/>
                  <a:pt x="625751" y="0"/>
                </a:cubicBezTo>
                <a:close/>
              </a:path>
            </a:pathLst>
          </a:custGeom>
        </p:spPr>
      </p:pic>
      <p:pic>
        <p:nvPicPr>
          <p:cNvPr id="52" name="Picture 51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07F3202D-0CC8-6D72-4227-CF6F62EDDE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" t="77169" r="84328" b="16032"/>
          <a:stretch/>
        </p:blipFill>
        <p:spPr>
          <a:xfrm>
            <a:off x="7826584" y="6065388"/>
            <a:ext cx="468000" cy="468000"/>
          </a:xfrm>
          <a:custGeom>
            <a:avLst/>
            <a:gdLst>
              <a:gd name="connsiteX0" fmla="*/ 234000 w 468000"/>
              <a:gd name="connsiteY0" fmla="*/ 0 h 468000"/>
              <a:gd name="connsiteX1" fmla="*/ 468000 w 468000"/>
              <a:gd name="connsiteY1" fmla="*/ 234000 h 468000"/>
              <a:gd name="connsiteX2" fmla="*/ 234000 w 468000"/>
              <a:gd name="connsiteY2" fmla="*/ 468000 h 468000"/>
              <a:gd name="connsiteX3" fmla="*/ 0 w 468000"/>
              <a:gd name="connsiteY3" fmla="*/ 234000 h 468000"/>
              <a:gd name="connsiteX4" fmla="*/ 234000 w 468000"/>
              <a:gd name="connsiteY4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00" h="468000">
                <a:moveTo>
                  <a:pt x="234000" y="0"/>
                </a:moveTo>
                <a:cubicBezTo>
                  <a:pt x="363235" y="0"/>
                  <a:pt x="468000" y="104765"/>
                  <a:pt x="468000" y="234000"/>
                </a:cubicBezTo>
                <a:cubicBezTo>
                  <a:pt x="468000" y="363235"/>
                  <a:pt x="363235" y="468000"/>
                  <a:pt x="234000" y="468000"/>
                </a:cubicBezTo>
                <a:cubicBezTo>
                  <a:pt x="104765" y="468000"/>
                  <a:pt x="0" y="363235"/>
                  <a:pt x="0" y="234000"/>
                </a:cubicBezTo>
                <a:cubicBezTo>
                  <a:pt x="0" y="104765"/>
                  <a:pt x="104765" y="0"/>
                  <a:pt x="234000" y="0"/>
                </a:cubicBezTo>
                <a:close/>
              </a:path>
            </a:pathLst>
          </a:custGeom>
        </p:spPr>
      </p:pic>
      <p:pic>
        <p:nvPicPr>
          <p:cNvPr id="51" name="Picture 50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30B7A641-3C23-8A17-EDE2-7EAD46A757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1" t="83968" r="82389" b="12371"/>
          <a:stretch/>
        </p:blipFill>
        <p:spPr>
          <a:xfrm>
            <a:off x="7680911" y="5759357"/>
            <a:ext cx="252000" cy="252000"/>
          </a:xfrm>
          <a:custGeom>
            <a:avLst/>
            <a:gdLst>
              <a:gd name="connsiteX0" fmla="*/ 126000 w 252000"/>
              <a:gd name="connsiteY0" fmla="*/ 0 h 252000"/>
              <a:gd name="connsiteX1" fmla="*/ 252000 w 252000"/>
              <a:gd name="connsiteY1" fmla="*/ 126000 h 252000"/>
              <a:gd name="connsiteX2" fmla="*/ 126000 w 252000"/>
              <a:gd name="connsiteY2" fmla="*/ 252000 h 252000"/>
              <a:gd name="connsiteX3" fmla="*/ 0 w 252000"/>
              <a:gd name="connsiteY3" fmla="*/ 126000 h 252000"/>
              <a:gd name="connsiteX4" fmla="*/ 126000 w 252000"/>
              <a:gd name="connsiteY4" fmla="*/ 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" h="252000">
                <a:moveTo>
                  <a:pt x="126000" y="0"/>
                </a:moveTo>
                <a:cubicBezTo>
                  <a:pt x="195588" y="0"/>
                  <a:pt x="252000" y="56412"/>
                  <a:pt x="252000" y="126000"/>
                </a:cubicBezTo>
                <a:cubicBezTo>
                  <a:pt x="252000" y="195588"/>
                  <a:pt x="195588" y="252000"/>
                  <a:pt x="126000" y="252000"/>
                </a:cubicBezTo>
                <a:cubicBezTo>
                  <a:pt x="56412" y="252000"/>
                  <a:pt x="0" y="195588"/>
                  <a:pt x="0" y="126000"/>
                </a:cubicBezTo>
                <a:cubicBezTo>
                  <a:pt x="0" y="56412"/>
                  <a:pt x="56412" y="0"/>
                  <a:pt x="126000" y="0"/>
                </a:cubicBezTo>
                <a:close/>
              </a:path>
            </a:pathLst>
          </a:custGeom>
        </p:spPr>
      </p:pic>
      <p:pic>
        <p:nvPicPr>
          <p:cNvPr id="50" name="Picture 49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46BAD61B-3887-CF4B-2086-C1555C7A4E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26" t="100000" r="-78" b="-123"/>
          <a:stretch/>
        </p:blipFill>
        <p:spPr>
          <a:xfrm>
            <a:off x="11832960" y="6862899"/>
            <a:ext cx="359040" cy="8450"/>
          </a:xfrm>
          <a:custGeom>
            <a:avLst/>
            <a:gdLst>
              <a:gd name="connsiteX0" fmla="*/ 9298 w 359040"/>
              <a:gd name="connsiteY0" fmla="*/ 0 h 8450"/>
              <a:gd name="connsiteX1" fmla="*/ 359040 w 359040"/>
              <a:gd name="connsiteY1" fmla="*/ 0 h 8450"/>
              <a:gd name="connsiteX2" fmla="*/ 359040 w 359040"/>
              <a:gd name="connsiteY2" fmla="*/ 8450 h 8450"/>
              <a:gd name="connsiteX3" fmla="*/ 0 w 359040"/>
              <a:gd name="connsiteY3" fmla="*/ 8450 h 8450"/>
              <a:gd name="connsiteX4" fmla="*/ 9298 w 359040"/>
              <a:gd name="connsiteY4" fmla="*/ 0 h 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040" h="8450">
                <a:moveTo>
                  <a:pt x="9298" y="0"/>
                </a:moveTo>
                <a:lnTo>
                  <a:pt x="359040" y="0"/>
                </a:lnTo>
                <a:lnTo>
                  <a:pt x="359040" y="8450"/>
                </a:lnTo>
                <a:lnTo>
                  <a:pt x="0" y="8450"/>
                </a:lnTo>
                <a:lnTo>
                  <a:pt x="9298" y="0"/>
                </a:lnTo>
                <a:close/>
              </a:path>
            </a:pathLst>
          </a:custGeom>
        </p:spPr>
      </p:pic>
      <p:pic>
        <p:nvPicPr>
          <p:cNvPr id="45" name="Picture 44" descr="A picture containing bicycle, outdoor&#10;&#10;Description automatically generated">
            <a:extLst>
              <a:ext uri="{FF2B5EF4-FFF2-40B4-BE49-F238E27FC236}">
                <a16:creationId xmlns:a16="http://schemas.microsoft.com/office/drawing/2014/main" id="{77253492-7ACE-D3F4-CAAD-7F36D346FEF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5" t="100123" r="6874" b="-6128"/>
          <a:stretch/>
        </p:blipFill>
        <p:spPr>
          <a:xfrm>
            <a:off x="9691664" y="6871350"/>
            <a:ext cx="2141296" cy="413371"/>
          </a:xfrm>
          <a:custGeom>
            <a:avLst/>
            <a:gdLst>
              <a:gd name="connsiteX0" fmla="*/ 0 w 2141296"/>
              <a:gd name="connsiteY0" fmla="*/ 0 h 413371"/>
              <a:gd name="connsiteX1" fmla="*/ 2141296 w 2141296"/>
              <a:gd name="connsiteY1" fmla="*/ 0 h 413371"/>
              <a:gd name="connsiteX2" fmla="*/ 2088524 w 2141296"/>
              <a:gd name="connsiteY2" fmla="*/ 47963 h 413371"/>
              <a:gd name="connsiteX3" fmla="*/ 1070648 w 2141296"/>
              <a:gd name="connsiteY3" fmla="*/ 413371 h 413371"/>
              <a:gd name="connsiteX4" fmla="*/ 52772 w 2141296"/>
              <a:gd name="connsiteY4" fmla="*/ 47963 h 413371"/>
              <a:gd name="connsiteX5" fmla="*/ 0 w 2141296"/>
              <a:gd name="connsiteY5" fmla="*/ 0 h 41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1296" h="413371">
                <a:moveTo>
                  <a:pt x="0" y="0"/>
                </a:moveTo>
                <a:lnTo>
                  <a:pt x="2141296" y="0"/>
                </a:lnTo>
                <a:lnTo>
                  <a:pt x="2088524" y="47963"/>
                </a:lnTo>
                <a:cubicBezTo>
                  <a:pt x="1811915" y="276241"/>
                  <a:pt x="1457296" y="413371"/>
                  <a:pt x="1070648" y="413371"/>
                </a:cubicBezTo>
                <a:cubicBezTo>
                  <a:pt x="684000" y="413371"/>
                  <a:pt x="329381" y="276241"/>
                  <a:pt x="52772" y="47963"/>
                </a:cubicBez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8C81B0-F852-1023-4763-2FCA7585CFDC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b="1045"/>
          <a:stretch/>
        </p:blipFill>
        <p:spPr>
          <a:xfrm>
            <a:off x="0" y="1817211"/>
            <a:ext cx="8342444" cy="4194146"/>
          </a:xfrm>
          <a:prstGeom prst="rect">
            <a:avLst/>
          </a:prstGeom>
        </p:spPr>
      </p:pic>
      <p:cxnSp>
        <p:nvCxnSpPr>
          <p:cNvPr id="1095" name="Straight Connector 1094">
            <a:extLst>
              <a:ext uri="{FF2B5EF4-FFF2-40B4-BE49-F238E27FC236}">
                <a16:creationId xmlns:a16="http://schemas.microsoft.com/office/drawing/2014/main" id="{54E84F2E-6EFD-2BA9-6777-26DF9557F5F3}"/>
              </a:ext>
            </a:extLst>
          </p:cNvPr>
          <p:cNvCxnSpPr/>
          <p:nvPr/>
        </p:nvCxnSpPr>
        <p:spPr>
          <a:xfrm>
            <a:off x="0" y="6011357"/>
            <a:ext cx="8204901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5000">
                  <a:schemeClr val="accent1">
                    <a:lumMod val="45000"/>
                    <a:lumOff val="55000"/>
                  </a:schemeClr>
                </a:gs>
                <a:gs pos="83000">
                  <a:schemeClr val="tx1">
                    <a:lumMod val="50000"/>
                    <a:lumOff val="5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6">
            <a:extLst>
              <a:ext uri="{FF2B5EF4-FFF2-40B4-BE49-F238E27FC236}">
                <a16:creationId xmlns:a16="http://schemas.microsoft.com/office/drawing/2014/main" id="{6D56F9AD-1810-447A-51F3-9FE1FABFA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940" y="27644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b="1" dirty="0">
                <a:solidFill>
                  <a:srgbClr val="2D78D4"/>
                </a:solidFill>
              </a:rPr>
              <a:t>MOBILITY</a:t>
            </a:r>
            <a:endParaRPr lang="en-GB" sz="3500" b="1" spc="-80" dirty="0">
              <a:solidFill>
                <a:srgbClr val="2D78D4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BAAC60-2597-C490-B5AE-4205098F3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24/05/2024</a:t>
            </a:r>
          </a:p>
        </p:txBody>
      </p:sp>
    </p:spTree>
    <p:extLst>
      <p:ext uri="{BB962C8B-B14F-4D97-AF65-F5344CB8AC3E}">
        <p14:creationId xmlns:p14="http://schemas.microsoft.com/office/powerpoint/2010/main" val="3695926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4F083-2F64-B733-25E0-47E5B42A027C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[ALT-1] Promoting the Improvement of Cycling and Pedestrian Networks both Inside and Outside CERN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26848D-9935-FFCF-9093-2A3F8DAAF1AA}"/>
              </a:ext>
            </a:extLst>
          </p:cNvPr>
          <p:cNvGrpSpPr/>
          <p:nvPr/>
        </p:nvGrpSpPr>
        <p:grpSpPr>
          <a:xfrm>
            <a:off x="701607" y="1916832"/>
            <a:ext cx="10788782" cy="3893432"/>
            <a:chOff x="119336" y="1312863"/>
            <a:chExt cx="12192000" cy="4733601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6770E11-560C-3805-6B0D-25B77F2CE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336" y="2632494"/>
              <a:ext cx="12192000" cy="3333818"/>
            </a:xfrm>
            <a:prstGeom prst="rect">
              <a:avLst/>
            </a:prstGeom>
          </p:spPr>
        </p:pic>
        <p:sp>
          <p:nvSpPr>
            <p:cNvPr id="7" name="Flèche : double flèche horizontale 9">
              <a:extLst>
                <a:ext uri="{FF2B5EF4-FFF2-40B4-BE49-F238E27FC236}">
                  <a16:creationId xmlns:a16="http://schemas.microsoft.com/office/drawing/2014/main" id="{790658A8-FE66-1FF0-2A50-B84C3F04330E}"/>
                </a:ext>
              </a:extLst>
            </p:cNvPr>
            <p:cNvSpPr/>
            <p:nvPr/>
          </p:nvSpPr>
          <p:spPr>
            <a:xfrm rot="21381128">
              <a:off x="2063674" y="4358021"/>
              <a:ext cx="4464528" cy="225325"/>
            </a:xfrm>
            <a:prstGeom prst="leftRightArrow">
              <a:avLst/>
            </a:prstGeom>
            <a:gradFill flip="none" rotWithShape="1">
              <a:gsLst>
                <a:gs pos="0">
                  <a:srgbClr val="ED9E84">
                    <a:tint val="66000"/>
                    <a:satMod val="160000"/>
                  </a:srgbClr>
                </a:gs>
                <a:gs pos="50000">
                  <a:srgbClr val="ED9E84">
                    <a:tint val="44500"/>
                    <a:satMod val="160000"/>
                  </a:srgbClr>
                </a:gs>
                <a:gs pos="100000">
                  <a:srgbClr val="ED9E84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èche : double flèche horizontale 11">
              <a:extLst>
                <a:ext uri="{FF2B5EF4-FFF2-40B4-BE49-F238E27FC236}">
                  <a16:creationId xmlns:a16="http://schemas.microsoft.com/office/drawing/2014/main" id="{7A01E94E-143A-DE64-EB7E-FCE4A4D5D0E0}"/>
                </a:ext>
              </a:extLst>
            </p:cNvPr>
            <p:cNvSpPr/>
            <p:nvPr/>
          </p:nvSpPr>
          <p:spPr>
            <a:xfrm rot="14155908">
              <a:off x="6284064" y="5166875"/>
              <a:ext cx="1533853" cy="225325"/>
            </a:xfrm>
            <a:prstGeom prst="leftRightArrow">
              <a:avLst/>
            </a:prstGeom>
            <a:solidFill>
              <a:srgbClr val="ED9E84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ZoneTexte 12">
              <a:extLst>
                <a:ext uri="{FF2B5EF4-FFF2-40B4-BE49-F238E27FC236}">
                  <a16:creationId xmlns:a16="http://schemas.microsoft.com/office/drawing/2014/main" id="{4724DF74-09C9-388C-214B-EC44F28E0D46}"/>
                </a:ext>
              </a:extLst>
            </p:cNvPr>
            <p:cNvSpPr txBox="1"/>
            <p:nvPr/>
          </p:nvSpPr>
          <p:spPr bwMode="auto">
            <a:xfrm rot="3607827">
              <a:off x="6857500" y="5025703"/>
              <a:ext cx="954107" cy="369332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ED9E84"/>
                  </a:solidFill>
                </a:rPr>
                <a:t>Réalisé</a:t>
              </a:r>
              <a:endParaRPr lang="en-US" dirty="0">
                <a:solidFill>
                  <a:srgbClr val="ED9E84"/>
                </a:solidFill>
              </a:endParaRPr>
            </a:p>
          </p:txBody>
        </p:sp>
        <p:sp>
          <p:nvSpPr>
            <p:cNvPr id="10" name="ZoneTexte 14">
              <a:extLst>
                <a:ext uri="{FF2B5EF4-FFF2-40B4-BE49-F238E27FC236}">
                  <a16:creationId xmlns:a16="http://schemas.microsoft.com/office/drawing/2014/main" id="{9F24C15D-9B9C-BDBB-4986-70C930BAE122}"/>
                </a:ext>
              </a:extLst>
            </p:cNvPr>
            <p:cNvSpPr txBox="1"/>
            <p:nvPr/>
          </p:nvSpPr>
          <p:spPr bwMode="auto">
            <a:xfrm rot="21260164">
              <a:off x="7109674" y="3808398"/>
              <a:ext cx="1223412" cy="369332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ED9E84"/>
                  </a:solidFill>
                </a:defRPr>
              </a:lvl1pPr>
            </a:lstStyle>
            <a:p>
              <a:r>
                <a:rPr lang="fr-CH" dirty="0"/>
                <a:t>En études</a:t>
              </a:r>
              <a:endParaRPr lang="en-US" dirty="0"/>
            </a:p>
          </p:txBody>
        </p:sp>
        <p:pic>
          <p:nvPicPr>
            <p:cNvPr id="11" name="Image 13">
              <a:extLst>
                <a:ext uri="{FF2B5EF4-FFF2-40B4-BE49-F238E27FC236}">
                  <a16:creationId xmlns:a16="http://schemas.microsoft.com/office/drawing/2014/main" id="{CBE097E0-2D97-F209-31B1-A2C955380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6120" y="1312863"/>
              <a:ext cx="4536408" cy="2411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744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70F5D63-C744-CC4F-EDDD-93C247B90014}"/>
              </a:ext>
            </a:extLst>
          </p:cNvPr>
          <p:cNvGrpSpPr>
            <a:grpSpLocks noChangeAspect="1"/>
          </p:cNvGrpSpPr>
          <p:nvPr/>
        </p:nvGrpSpPr>
        <p:grpSpPr>
          <a:xfrm>
            <a:off x="695400" y="2502567"/>
            <a:ext cx="11340000" cy="4231630"/>
            <a:chOff x="238859" y="1257572"/>
            <a:chExt cx="11766981" cy="4392838"/>
          </a:xfrm>
        </p:grpSpPr>
        <p:pic>
          <p:nvPicPr>
            <p:cNvPr id="8" name="Picture 7" descr="A map of a city&#10;&#10;Description automatically generated">
              <a:extLst>
                <a:ext uri="{FF2B5EF4-FFF2-40B4-BE49-F238E27FC236}">
                  <a16:creationId xmlns:a16="http://schemas.microsoft.com/office/drawing/2014/main" id="{F18C5ADF-378C-7166-6FFA-5A4A51F403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8859" y="1257572"/>
              <a:ext cx="6563658" cy="3650540"/>
            </a:xfrm>
            <a:prstGeom prst="rect">
              <a:avLst/>
            </a:prstGeom>
          </p:spPr>
        </p:pic>
        <p:pic>
          <p:nvPicPr>
            <p:cNvPr id="9" name="Picture 8" descr="A map of a city&#10;&#10;Description automatically generated">
              <a:extLst>
                <a:ext uri="{FF2B5EF4-FFF2-40B4-BE49-F238E27FC236}">
                  <a16:creationId xmlns:a16="http://schemas.microsoft.com/office/drawing/2014/main" id="{A628230B-AF77-03F8-D325-66BF21AF76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829777" y="3078898"/>
              <a:ext cx="5176063" cy="2571512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44C86E8-A169-BB92-BFF5-A5FDF46D5227}"/>
                </a:ext>
              </a:extLst>
            </p:cNvPr>
            <p:cNvSpPr/>
            <p:nvPr/>
          </p:nvSpPr>
          <p:spPr>
            <a:xfrm>
              <a:off x="3650635" y="4113446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CC1003E-B854-B0CD-9F1D-6C8673643708}"/>
                </a:ext>
              </a:extLst>
            </p:cNvPr>
            <p:cNvSpPr/>
            <p:nvPr/>
          </p:nvSpPr>
          <p:spPr bwMode="auto">
            <a:xfrm>
              <a:off x="5519936" y="3789040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5F7AEF8-4277-C2B3-4779-0CED3FCD5788}"/>
                </a:ext>
              </a:extLst>
            </p:cNvPr>
            <p:cNvSpPr/>
            <p:nvPr/>
          </p:nvSpPr>
          <p:spPr bwMode="auto">
            <a:xfrm>
              <a:off x="839416" y="3166740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A4DB6A7-B824-FB59-2594-91B440F6970A}"/>
                </a:ext>
              </a:extLst>
            </p:cNvPr>
            <p:cNvSpPr/>
            <p:nvPr/>
          </p:nvSpPr>
          <p:spPr bwMode="auto">
            <a:xfrm>
              <a:off x="5808277" y="3897052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3EC4CBC-08A9-3572-2294-1627C77376F6}"/>
                </a:ext>
              </a:extLst>
            </p:cNvPr>
            <p:cNvSpPr/>
            <p:nvPr/>
          </p:nvSpPr>
          <p:spPr bwMode="auto">
            <a:xfrm>
              <a:off x="3071664" y="3429000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E9C31BE-7627-7B09-8693-38D1478FE363}"/>
                </a:ext>
              </a:extLst>
            </p:cNvPr>
            <p:cNvSpPr/>
            <p:nvPr/>
          </p:nvSpPr>
          <p:spPr bwMode="auto">
            <a:xfrm>
              <a:off x="3520688" y="2132856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DAAEC2E-657B-579E-1C97-0195B01BE08C}"/>
                </a:ext>
              </a:extLst>
            </p:cNvPr>
            <p:cNvSpPr/>
            <p:nvPr/>
          </p:nvSpPr>
          <p:spPr bwMode="auto">
            <a:xfrm>
              <a:off x="5411924" y="2147671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EBFAFDE-A177-20D5-FCD9-A235C9928A0D}"/>
                </a:ext>
              </a:extLst>
            </p:cNvPr>
            <p:cNvSpPr/>
            <p:nvPr/>
          </p:nvSpPr>
          <p:spPr bwMode="auto">
            <a:xfrm>
              <a:off x="4945578" y="1979668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736ACCD-17FA-1FEF-A324-828DC2301482}"/>
                </a:ext>
              </a:extLst>
            </p:cNvPr>
            <p:cNvSpPr/>
            <p:nvPr/>
          </p:nvSpPr>
          <p:spPr bwMode="auto">
            <a:xfrm>
              <a:off x="9912424" y="4800100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BE49363-BA2A-C625-A87B-338D3D109818}"/>
                </a:ext>
              </a:extLst>
            </p:cNvPr>
            <p:cNvSpPr/>
            <p:nvPr/>
          </p:nvSpPr>
          <p:spPr bwMode="auto">
            <a:xfrm>
              <a:off x="10155708" y="4800100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7C11982-93A7-0450-58B4-E962167E9F71}"/>
                </a:ext>
              </a:extLst>
            </p:cNvPr>
            <p:cNvSpPr/>
            <p:nvPr/>
          </p:nvSpPr>
          <p:spPr bwMode="auto">
            <a:xfrm>
              <a:off x="5303912" y="3181706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FFC34CE-EED0-AEEF-1591-6409B0FCD566}"/>
                </a:ext>
              </a:extLst>
            </p:cNvPr>
            <p:cNvSpPr/>
            <p:nvPr/>
          </p:nvSpPr>
          <p:spPr bwMode="auto">
            <a:xfrm>
              <a:off x="4815490" y="4269342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1A91898-2993-A388-87D2-EFBA07EE6230}"/>
                </a:ext>
              </a:extLst>
            </p:cNvPr>
            <p:cNvSpPr/>
            <p:nvPr/>
          </p:nvSpPr>
          <p:spPr bwMode="auto">
            <a:xfrm>
              <a:off x="4079776" y="3212976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1B1B182-72D1-E362-572D-82F561BF5A6D}"/>
                </a:ext>
              </a:extLst>
            </p:cNvPr>
            <p:cNvSpPr/>
            <p:nvPr/>
          </p:nvSpPr>
          <p:spPr bwMode="auto">
            <a:xfrm>
              <a:off x="5700265" y="3166740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C4BA9C6-E7CF-1806-3BB4-CA1F16EBE96A}"/>
                </a:ext>
              </a:extLst>
            </p:cNvPr>
            <p:cNvSpPr/>
            <p:nvPr/>
          </p:nvSpPr>
          <p:spPr bwMode="auto">
            <a:xfrm>
              <a:off x="10263720" y="4377354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1C1EC54-2C8C-ED08-2BBF-A969F954E8E0}"/>
                </a:ext>
              </a:extLst>
            </p:cNvPr>
            <p:cNvSpPr/>
            <p:nvPr/>
          </p:nvSpPr>
          <p:spPr bwMode="auto">
            <a:xfrm>
              <a:off x="7709949" y="3897052"/>
              <a:ext cx="216024" cy="21602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C1C168A-4B1D-6B4E-BB22-3223E6DA4299}"/>
                </a:ext>
              </a:extLst>
            </p:cNvPr>
            <p:cNvSpPr/>
            <p:nvPr/>
          </p:nvSpPr>
          <p:spPr bwMode="auto">
            <a:xfrm>
              <a:off x="9309795" y="5329764"/>
              <a:ext cx="216024" cy="21602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E5E2AF0-2B12-06F9-58A3-0E239BBBADB4}"/>
                </a:ext>
              </a:extLst>
            </p:cNvPr>
            <p:cNvSpPr/>
            <p:nvPr/>
          </p:nvSpPr>
          <p:spPr bwMode="auto">
            <a:xfrm>
              <a:off x="9553079" y="5340992"/>
              <a:ext cx="216024" cy="21602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6C696E1-17F0-762C-782A-3501CA47546E}"/>
                </a:ext>
              </a:extLst>
            </p:cNvPr>
            <p:cNvSpPr/>
            <p:nvPr/>
          </p:nvSpPr>
          <p:spPr bwMode="auto">
            <a:xfrm>
              <a:off x="9046430" y="4911713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4AFF18-6F80-C1E0-E829-9BE0940073FC}"/>
              </a:ext>
            </a:extLst>
          </p:cNvPr>
          <p:cNvSpPr txBox="1"/>
          <p:nvPr/>
        </p:nvSpPr>
        <p:spPr>
          <a:xfrm>
            <a:off x="115976" y="1355403"/>
            <a:ext cx="8663738" cy="120032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Increase available bicycle parking spaces by 1600 in 2024</a:t>
            </a: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Increase covered bicycle parking spaces by 500 by 2026</a:t>
            </a: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Install new bike parking areas</a:t>
            </a:r>
            <a:endParaRPr lang="en-GB" kern="1400" dirty="0">
              <a:latin typeface="Calibri Light" panose="020F0302020204030204" pitchFamily="34" charset="0"/>
              <a:ea typeface="Times New Roman" panose="02020603050405020304" pitchFamily="18" charset="0"/>
            </a:endParaRP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Install 10 private electric bicycle charging points for CERN’s community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C5D34-82C3-692C-D361-65BF31F4F8B7}"/>
              </a:ext>
            </a:extLst>
          </p:cNvPr>
          <p:cNvSpPr txBox="1"/>
          <p:nvPr/>
        </p:nvSpPr>
        <p:spPr>
          <a:xfrm>
            <a:off x="84271" y="823990"/>
            <a:ext cx="12023456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[ALT-2] Bicycle Parking Infrastructure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D29F9A2-BFC1-2E6E-9EEE-B5DF8A491422}"/>
              </a:ext>
            </a:extLst>
          </p:cNvPr>
          <p:cNvGrpSpPr/>
          <p:nvPr/>
        </p:nvGrpSpPr>
        <p:grpSpPr>
          <a:xfrm>
            <a:off x="244455" y="5895712"/>
            <a:ext cx="6176318" cy="783737"/>
            <a:chOff x="360198" y="4536635"/>
            <a:chExt cx="6176318" cy="78373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2352873-4521-768F-5F18-BC1E63C9D9B6}"/>
                </a:ext>
              </a:extLst>
            </p:cNvPr>
            <p:cNvSpPr/>
            <p:nvPr/>
          </p:nvSpPr>
          <p:spPr bwMode="auto">
            <a:xfrm>
              <a:off x="360198" y="4581128"/>
              <a:ext cx="216024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7222DAF-263A-0DDF-929A-AED10A01D826}"/>
                </a:ext>
              </a:extLst>
            </p:cNvPr>
            <p:cNvGrpSpPr/>
            <p:nvPr/>
          </p:nvGrpSpPr>
          <p:grpSpPr>
            <a:xfrm>
              <a:off x="360198" y="4536635"/>
              <a:ext cx="6176318" cy="783737"/>
              <a:chOff x="360198" y="4536635"/>
              <a:chExt cx="6176318" cy="783737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CCD035-D5EC-3806-AE63-602658B0EE0E}"/>
                  </a:ext>
                </a:extLst>
              </p:cNvPr>
              <p:cNvSpPr txBox="1"/>
              <p:nvPr/>
            </p:nvSpPr>
            <p:spPr bwMode="auto">
              <a:xfrm>
                <a:off x="603482" y="4797152"/>
                <a:ext cx="593303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1pPr>
                <a:lvl2pPr marL="4572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2pPr>
                <a:lvl3pPr marL="9144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3pPr>
                <a:lvl4pPr marL="13716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4pPr>
                <a:lvl5pPr marL="18288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5pPr>
                <a:lvl6pPr marL="22860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6pPr>
                <a:lvl7pPr marL="27432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7pPr>
                <a:lvl8pPr marL="32004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8pPr>
                <a:lvl9pPr marL="36576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25 new racks in 7 covered existing areas -&gt; ~ 115 bike covered places more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100 covered places in the parking 864-865 (replacing ~30 existing places)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E10309A-E251-81A0-7271-34FFF6FD00DB}"/>
                  </a:ext>
                </a:extLst>
              </p:cNvPr>
              <p:cNvSpPr/>
              <p:nvPr/>
            </p:nvSpPr>
            <p:spPr bwMode="auto">
              <a:xfrm>
                <a:off x="360198" y="4836376"/>
                <a:ext cx="216024" cy="216024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DE0BFC4-CD51-DADC-AE13-173F77063C10}"/>
                  </a:ext>
                </a:extLst>
              </p:cNvPr>
              <p:cNvSpPr/>
              <p:nvPr/>
            </p:nvSpPr>
            <p:spPr bwMode="auto">
              <a:xfrm>
                <a:off x="360198" y="5084270"/>
                <a:ext cx="216024" cy="216024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8" name="TextBox 38">
                <a:extLst>
                  <a:ext uri="{FF2B5EF4-FFF2-40B4-BE49-F238E27FC236}">
                    <a16:creationId xmlns:a16="http://schemas.microsoft.com/office/drawing/2014/main" id="{7BD8CC2A-C6AF-68DB-4065-E6DF2A956AFB}"/>
                  </a:ext>
                </a:extLst>
              </p:cNvPr>
              <p:cNvSpPr txBox="1"/>
              <p:nvPr/>
            </p:nvSpPr>
            <p:spPr bwMode="auto">
              <a:xfrm>
                <a:off x="605849" y="4536635"/>
                <a:ext cx="48245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1pPr>
                <a:lvl2pPr marL="4572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2pPr>
                <a:lvl3pPr marL="9144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3pPr>
                <a:lvl4pPr marL="13716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4pPr>
                <a:lvl5pPr marL="1828800" algn="l">
                  <a:spcBef>
                    <a:spcPts val="0"/>
                  </a:spcBef>
                  <a:spcAft>
                    <a:spcPts val="0"/>
                  </a:spcAft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5pPr>
                <a:lvl6pPr marL="22860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6pPr>
                <a:lvl7pPr marL="27432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7pPr>
                <a:lvl8pPr marL="32004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8pPr>
                <a:lvl9pPr marL="3657600" algn="l" defTabSz="914400">
                  <a:defRPr>
                    <a:solidFill>
                      <a:schemeClr val="tx1"/>
                    </a:solidFill>
                    <a:latin typeface="Calibri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12 new shelters for up to 225 new covered bike places</a:t>
                </a:r>
              </a:p>
            </p:txBody>
          </p:sp>
        </p:grp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DE1581DB-0E7A-C70E-2903-E5BD695BE852}"/>
              </a:ext>
            </a:extLst>
          </p:cNvPr>
          <p:cNvSpPr/>
          <p:nvPr/>
        </p:nvSpPr>
        <p:spPr>
          <a:xfrm>
            <a:off x="4007768" y="4293096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792DAF6-FE2A-5B1C-0F9E-4DAA735AFB45}"/>
              </a:ext>
            </a:extLst>
          </p:cNvPr>
          <p:cNvSpPr/>
          <p:nvPr/>
        </p:nvSpPr>
        <p:spPr>
          <a:xfrm>
            <a:off x="3690655" y="4501805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521DA2C-1F30-E5D7-32C8-FE792B08190C}"/>
              </a:ext>
            </a:extLst>
          </p:cNvPr>
          <p:cNvSpPr/>
          <p:nvPr/>
        </p:nvSpPr>
        <p:spPr>
          <a:xfrm>
            <a:off x="4299359" y="4481161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B678904-BC96-67E8-2281-C955DD69328D}"/>
              </a:ext>
            </a:extLst>
          </p:cNvPr>
          <p:cNvSpPr/>
          <p:nvPr/>
        </p:nvSpPr>
        <p:spPr>
          <a:xfrm>
            <a:off x="5151494" y="4587993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18E771C-F0ED-D566-F850-5E887F2C702B}"/>
              </a:ext>
            </a:extLst>
          </p:cNvPr>
          <p:cNvSpPr/>
          <p:nvPr/>
        </p:nvSpPr>
        <p:spPr>
          <a:xfrm>
            <a:off x="5519936" y="4724285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2040A4F-77E2-0430-889C-7FC089651B29}"/>
              </a:ext>
            </a:extLst>
          </p:cNvPr>
          <p:cNvSpPr/>
          <p:nvPr/>
        </p:nvSpPr>
        <p:spPr>
          <a:xfrm>
            <a:off x="5988393" y="4909638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23DDEDC-8C07-9C00-0710-30217568978E}"/>
              </a:ext>
            </a:extLst>
          </p:cNvPr>
          <p:cNvSpPr/>
          <p:nvPr/>
        </p:nvSpPr>
        <p:spPr>
          <a:xfrm>
            <a:off x="5822565" y="4871600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1A9601D-EF9F-8E40-C005-CE6F37FA4EC3}"/>
              </a:ext>
            </a:extLst>
          </p:cNvPr>
          <p:cNvSpPr/>
          <p:nvPr/>
        </p:nvSpPr>
        <p:spPr>
          <a:xfrm>
            <a:off x="5319034" y="4184975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7CC31A9-4EAC-DA76-B071-B614DB2CF4BE}"/>
              </a:ext>
            </a:extLst>
          </p:cNvPr>
          <p:cNvSpPr/>
          <p:nvPr/>
        </p:nvSpPr>
        <p:spPr>
          <a:xfrm>
            <a:off x="5306141" y="4339734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AAC0143-3A58-BDA1-E944-827AC32A6A62}"/>
              </a:ext>
            </a:extLst>
          </p:cNvPr>
          <p:cNvSpPr/>
          <p:nvPr/>
        </p:nvSpPr>
        <p:spPr>
          <a:xfrm>
            <a:off x="5938575" y="5201651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4186B67-1090-434A-162A-D01F34D72AEA}"/>
              </a:ext>
            </a:extLst>
          </p:cNvPr>
          <p:cNvSpPr/>
          <p:nvPr/>
        </p:nvSpPr>
        <p:spPr>
          <a:xfrm>
            <a:off x="4037048" y="5502597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CEE8A0-598D-164A-B7E2-BF4C1B7BBCAB}"/>
              </a:ext>
            </a:extLst>
          </p:cNvPr>
          <p:cNvSpPr/>
          <p:nvPr/>
        </p:nvSpPr>
        <p:spPr>
          <a:xfrm>
            <a:off x="3983375" y="5150467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F0ABAA-5848-DC0F-2CEE-30368F46788E}"/>
              </a:ext>
            </a:extLst>
          </p:cNvPr>
          <p:cNvSpPr/>
          <p:nvPr/>
        </p:nvSpPr>
        <p:spPr>
          <a:xfrm>
            <a:off x="955173" y="4490260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6F8365C-1988-4EC4-AE73-EFB1698C45BD}"/>
              </a:ext>
            </a:extLst>
          </p:cNvPr>
          <p:cNvSpPr/>
          <p:nvPr/>
        </p:nvSpPr>
        <p:spPr>
          <a:xfrm>
            <a:off x="5460881" y="5326187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539F85-F847-5047-C423-64E060125BE3}"/>
              </a:ext>
            </a:extLst>
          </p:cNvPr>
          <p:cNvSpPr/>
          <p:nvPr/>
        </p:nvSpPr>
        <p:spPr bwMode="auto">
          <a:xfrm>
            <a:off x="2755346" y="4878819"/>
            <a:ext cx="208185" cy="2080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44F865A-7ABE-A17E-9B1E-BF2399820EE1}"/>
              </a:ext>
            </a:extLst>
          </p:cNvPr>
          <p:cNvSpPr/>
          <p:nvPr/>
        </p:nvSpPr>
        <p:spPr>
          <a:xfrm>
            <a:off x="5377594" y="5233147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0FFA772-8F3C-2560-52B0-DFC8C6E2D99E}"/>
              </a:ext>
            </a:extLst>
          </p:cNvPr>
          <p:cNvSpPr/>
          <p:nvPr/>
        </p:nvSpPr>
        <p:spPr>
          <a:xfrm>
            <a:off x="7215972" y="2924944"/>
            <a:ext cx="176101" cy="1555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D7BFA8-B18C-E052-07EE-126B9D588427}"/>
              </a:ext>
            </a:extLst>
          </p:cNvPr>
          <p:cNvSpPr txBox="1"/>
          <p:nvPr/>
        </p:nvSpPr>
        <p:spPr>
          <a:xfrm>
            <a:off x="7424157" y="2870416"/>
            <a:ext cx="4360475" cy="5232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400" kern="1400" dirty="0">
                <a:latin typeface="Calibri Light" panose="020F0302020204030204" pitchFamily="34" charset="0"/>
              </a:rPr>
              <a:t>15-20 points with new racks (apart from covered areas)</a:t>
            </a:r>
          </a:p>
          <a:p>
            <a:r>
              <a:rPr lang="en-GB" sz="1400" kern="1400" dirty="0">
                <a:latin typeface="Calibri Light" panose="020F0302020204030204" pitchFamily="34" charset="0"/>
              </a:rPr>
              <a:t>Raised an existing bike shelter (112)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41F68C2-1310-6545-8E92-99797E6B55B1}"/>
              </a:ext>
            </a:extLst>
          </p:cNvPr>
          <p:cNvSpPr/>
          <p:nvPr/>
        </p:nvSpPr>
        <p:spPr bwMode="auto">
          <a:xfrm>
            <a:off x="2397557" y="4598216"/>
            <a:ext cx="208185" cy="208096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6F7C3C5-6468-D59C-48EA-12BF1E3E4C38}"/>
              </a:ext>
            </a:extLst>
          </p:cNvPr>
          <p:cNvSpPr/>
          <p:nvPr/>
        </p:nvSpPr>
        <p:spPr>
          <a:xfrm>
            <a:off x="2334229" y="4666204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DBD0888-5C47-CA27-5CA1-8B5B62B5F73C}"/>
              </a:ext>
            </a:extLst>
          </p:cNvPr>
          <p:cNvSpPr/>
          <p:nvPr/>
        </p:nvSpPr>
        <p:spPr bwMode="auto">
          <a:xfrm>
            <a:off x="2269569" y="4740822"/>
            <a:ext cx="208185" cy="208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441BAA-64A1-89DA-5F33-FA340EA885C1}"/>
              </a:ext>
            </a:extLst>
          </p:cNvPr>
          <p:cNvSpPr/>
          <p:nvPr/>
        </p:nvSpPr>
        <p:spPr bwMode="auto">
          <a:xfrm>
            <a:off x="7211313" y="3126475"/>
            <a:ext cx="208185" cy="208096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2827ABB-0859-9D25-C283-0DC867F4DF05}"/>
              </a:ext>
            </a:extLst>
          </p:cNvPr>
          <p:cNvSpPr/>
          <p:nvPr/>
        </p:nvSpPr>
        <p:spPr>
          <a:xfrm>
            <a:off x="4849031" y="4535223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52E7107-7C7D-E822-6028-D6B8CCDEFCCD}"/>
              </a:ext>
            </a:extLst>
          </p:cNvPr>
          <p:cNvSpPr/>
          <p:nvPr/>
        </p:nvSpPr>
        <p:spPr>
          <a:xfrm>
            <a:off x="5704738" y="4982190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BB14BF-8326-BD58-5B1A-5FECE98E45F3}"/>
              </a:ext>
            </a:extLst>
          </p:cNvPr>
          <p:cNvSpPr/>
          <p:nvPr/>
        </p:nvSpPr>
        <p:spPr>
          <a:xfrm>
            <a:off x="3645650" y="3206487"/>
            <a:ext cx="58560" cy="62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758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C5D34-82C3-692C-D361-65BF31F4F8B7}"/>
              </a:ext>
            </a:extLst>
          </p:cNvPr>
          <p:cNvSpPr txBox="1"/>
          <p:nvPr/>
        </p:nvSpPr>
        <p:spPr>
          <a:xfrm>
            <a:off x="84271" y="823990"/>
            <a:ext cx="12023456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[ALT-2] Bicycle Parking Infrastructure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A4614C-1207-C018-AEE8-A3A7766FB4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82" r="15357"/>
          <a:stretch/>
        </p:blipFill>
        <p:spPr>
          <a:xfrm>
            <a:off x="335360" y="1374286"/>
            <a:ext cx="2808312" cy="21203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C85A49-1B7E-C248-113E-C6FB65E68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92113" y="3744906"/>
            <a:ext cx="2494806" cy="2820517"/>
          </a:xfrm>
          <a:prstGeom prst="rect">
            <a:avLst/>
          </a:prstGeom>
        </p:spPr>
      </p:pic>
      <p:pic>
        <p:nvPicPr>
          <p:cNvPr id="39" name="Picture 38" descr="A green and white sign&#10;&#10;Description automatically generated">
            <a:extLst>
              <a:ext uri="{FF2B5EF4-FFF2-40B4-BE49-F238E27FC236}">
                <a16:creationId xmlns:a16="http://schemas.microsoft.com/office/drawing/2014/main" id="{B8C27C45-E49D-6C2F-EFA9-0CF71ED017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848" b="45020"/>
          <a:stretch/>
        </p:blipFill>
        <p:spPr bwMode="auto">
          <a:xfrm>
            <a:off x="7320136" y="1988840"/>
            <a:ext cx="4274396" cy="3916338"/>
          </a:xfrm>
          <a:prstGeom prst="rect">
            <a:avLst/>
          </a:prstGeom>
        </p:spPr>
      </p:pic>
      <p:pic>
        <p:nvPicPr>
          <p:cNvPr id="41" name="Picture 40" descr="A screenshot of a phone&#10;&#10;Description automatically generated">
            <a:extLst>
              <a:ext uri="{FF2B5EF4-FFF2-40B4-BE49-F238E27FC236}">
                <a16:creationId xmlns:a16="http://schemas.microsoft.com/office/drawing/2014/main" id="{305EAF5F-36E6-7752-E989-14A0452F46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264" y="1708786"/>
            <a:ext cx="2579913" cy="464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49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632043-137E-4F50-17C9-C28962E8BD07}"/>
              </a:ext>
            </a:extLst>
          </p:cNvPr>
          <p:cNvSpPr txBox="1"/>
          <p:nvPr/>
        </p:nvSpPr>
        <p:spPr>
          <a:xfrm>
            <a:off x="82098" y="823990"/>
            <a:ext cx="12023456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[ALT-3] Expanding and Diversifying the Available CERN Bicycle Fleet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E72AC-2014-13EE-23D1-00F89301C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281875"/>
            <a:ext cx="3186992" cy="22832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2E9D93-23C9-3086-CDD1-3DC0CD82A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64" y="3653645"/>
            <a:ext cx="4492036" cy="31330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A two posters with text and images&#10;&#10;Description automatically generated with medium confidence">
            <a:extLst>
              <a:ext uri="{FF2B5EF4-FFF2-40B4-BE49-F238E27FC236}">
                <a16:creationId xmlns:a16="http://schemas.microsoft.com/office/drawing/2014/main" id="{C957D4B7-2031-1479-B833-7F80C5AC4C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062"/>
          <a:stretch/>
        </p:blipFill>
        <p:spPr bwMode="auto">
          <a:xfrm>
            <a:off x="7587809" y="1386718"/>
            <a:ext cx="3186992" cy="5207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EB0C40-A9AF-8992-5EDB-E48422454339}"/>
              </a:ext>
            </a:extLst>
          </p:cNvPr>
          <p:cNvSpPr txBox="1"/>
          <p:nvPr/>
        </p:nvSpPr>
        <p:spPr>
          <a:xfrm>
            <a:off x="3871588" y="1500153"/>
            <a:ext cx="3520556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110 e-bikes shared in 2024 (30 new)</a:t>
            </a:r>
          </a:p>
          <a:p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</a:rPr>
              <a:t>&gt;500 rent bikes</a:t>
            </a: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20 </a:t>
            </a: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</a:rPr>
              <a:t>e-scooters</a:t>
            </a:r>
            <a:endParaRPr lang="en-GB" sz="1800" kern="1400" dirty="0">
              <a:effectLst/>
              <a:latin typeface="Calibri Light" panose="020F03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444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DAC96-E4F3-EE21-AD6E-BFCAABCCED5B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[ALT-4] Optimization of the Internal CERN Suttle Network and Infrastructure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14382EB0-9324-755B-8F72-75665EA31EE5}"/>
              </a:ext>
            </a:extLst>
          </p:cNvPr>
          <p:cNvSpPr txBox="1"/>
          <p:nvPr/>
        </p:nvSpPr>
        <p:spPr>
          <a:xfrm>
            <a:off x="6238204" y="1550423"/>
            <a:ext cx="5748059" cy="136385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r>
              <a:rPr lang="en-GB" sz="1400" b="1" dirty="0"/>
              <a:t>Shuttles Pilot (circuit 5)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4C7FAE"/>
                </a:solidFill>
                <a:latin typeface="+mj-lt"/>
                <a:ea typeface="+mj-ea"/>
                <a:cs typeface="+mj-cs"/>
              </a:rPr>
              <a:t>The attendance of the circuit lines have increased since Feb-24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D5162E2D-EDB4-F69E-3333-F429A29CE044}"/>
              </a:ext>
            </a:extLst>
          </p:cNvPr>
          <p:cNvSpPr txBox="1"/>
          <p:nvPr/>
        </p:nvSpPr>
        <p:spPr>
          <a:xfrm>
            <a:off x="157310" y="1320684"/>
            <a:ext cx="5796487" cy="83322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1pPr>
            <a:lvl2pPr marL="4572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2pPr>
            <a:lvl3pPr marL="9144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3pPr>
            <a:lvl4pPr marL="13716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4pPr>
            <a:lvl5pPr marL="1828800" algn="l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5pPr>
            <a:lvl6pPr marL="22860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6pPr>
            <a:lvl7pPr marL="27432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7pPr>
            <a:lvl8pPr marL="32004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8pPr>
            <a:lvl9pPr marL="3657600" algn="l" defTabSz="914400">
              <a:defRPr>
                <a:solidFill>
                  <a:schemeClr val="tx1"/>
                </a:solidFill>
                <a:latin typeface="Calibri"/>
                <a:ea typeface="+mn-ea"/>
                <a:cs typeface="+mn-cs"/>
              </a:defRPr>
            </a:lvl9pPr>
          </a:lstStyle>
          <a:p>
            <a:r>
              <a:rPr lang="en-GB" sz="1400" b="1" dirty="0"/>
              <a:t>Shuttle service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4C7FAE"/>
                </a:solidFill>
                <a:latin typeface="+mj-lt"/>
                <a:ea typeface="+mj-ea"/>
                <a:cs typeface="+mj-cs"/>
              </a:rPr>
              <a:t>The promotion of the service is being revamped and increased with new visuals in preparation</a:t>
            </a:r>
          </a:p>
          <a:p>
            <a:r>
              <a:rPr lang="en-GB" sz="1400" b="1" dirty="0"/>
              <a:t> 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" dirty="0">
              <a:solidFill>
                <a:srgbClr val="4C7FAE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469236-AA45-832D-CDF6-6F277663D3D1}"/>
              </a:ext>
            </a:extLst>
          </p:cNvPr>
          <p:cNvGrpSpPr/>
          <p:nvPr/>
        </p:nvGrpSpPr>
        <p:grpSpPr>
          <a:xfrm>
            <a:off x="1542006" y="2078604"/>
            <a:ext cx="2696801" cy="2411320"/>
            <a:chOff x="1531275" y="2820207"/>
            <a:chExt cx="3877150" cy="365443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F493EC-DF0F-A047-5BAD-D5975349F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788119">
              <a:off x="2921864" y="2943385"/>
              <a:ext cx="2486561" cy="353126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7EC42E-3E3A-5194-C0EB-ABD5B3086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1275" y="2820207"/>
              <a:ext cx="2459246" cy="3474649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21ABA10-DE65-39C1-1492-86F9F3830C71}"/>
              </a:ext>
            </a:extLst>
          </p:cNvPr>
          <p:cNvGrpSpPr/>
          <p:nvPr/>
        </p:nvGrpSpPr>
        <p:grpSpPr>
          <a:xfrm>
            <a:off x="6152821" y="3569884"/>
            <a:ext cx="5680184" cy="2724972"/>
            <a:chOff x="3255908" y="2066514"/>
            <a:chExt cx="5680184" cy="272497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0DFAB48-C93C-7E4D-B982-7FBC19D4B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55908" y="2073337"/>
              <a:ext cx="3735437" cy="271814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5E3999E-791B-1DA5-270E-ED21EAD5D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32095" y="2652734"/>
              <a:ext cx="1889461" cy="1740204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8FE02A2-F1EE-EF5D-27A2-334BA8C1B13B}"/>
                </a:ext>
              </a:extLst>
            </p:cNvPr>
            <p:cNvSpPr/>
            <p:nvPr/>
          </p:nvSpPr>
          <p:spPr>
            <a:xfrm>
              <a:off x="7207900" y="3313524"/>
              <a:ext cx="216024" cy="92505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AD8299-842A-77DA-14E3-D0AA81C7F12F}"/>
                </a:ext>
              </a:extLst>
            </p:cNvPr>
            <p:cNvSpPr/>
            <p:nvPr/>
          </p:nvSpPr>
          <p:spPr>
            <a:xfrm>
              <a:off x="8662596" y="3092976"/>
              <a:ext cx="273496" cy="114559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934C96-1844-1812-4BE0-95D1C585ACEF}"/>
                </a:ext>
              </a:extLst>
            </p:cNvPr>
            <p:cNvSpPr/>
            <p:nvPr/>
          </p:nvSpPr>
          <p:spPr>
            <a:xfrm>
              <a:off x="3319468" y="2652734"/>
              <a:ext cx="792088" cy="187755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6CCFF8-C603-3DD5-2BE2-F379252C4693}"/>
                </a:ext>
              </a:extLst>
            </p:cNvPr>
            <p:cNvSpPr/>
            <p:nvPr/>
          </p:nvSpPr>
          <p:spPr>
            <a:xfrm>
              <a:off x="6176979" y="2647844"/>
              <a:ext cx="792089" cy="1877551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Arrow: Curved Down 19">
              <a:extLst>
                <a:ext uri="{FF2B5EF4-FFF2-40B4-BE49-F238E27FC236}">
                  <a16:creationId xmlns:a16="http://schemas.microsoft.com/office/drawing/2014/main" id="{F589FA25-7D7E-0FA3-43C2-87D6FAB8CEFF}"/>
                </a:ext>
              </a:extLst>
            </p:cNvPr>
            <p:cNvSpPr/>
            <p:nvPr/>
          </p:nvSpPr>
          <p:spPr>
            <a:xfrm>
              <a:off x="6863482" y="2092467"/>
              <a:ext cx="2000602" cy="467489"/>
            </a:xfrm>
            <a:prstGeom prst="curvedDownArrow">
              <a:avLst>
                <a:gd name="adj1" fmla="val 9719"/>
                <a:gd name="adj2" fmla="val 50000"/>
                <a:gd name="adj3" fmla="val 25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DA73E5E7-7EA6-FED1-2EAC-726F348592CE}"/>
                </a:ext>
              </a:extLst>
            </p:cNvPr>
            <p:cNvSpPr/>
            <p:nvPr/>
          </p:nvSpPr>
          <p:spPr>
            <a:xfrm>
              <a:off x="3697245" y="2066514"/>
              <a:ext cx="3708412" cy="581329"/>
            </a:xfrm>
            <a:prstGeom prst="curvedDownArrow">
              <a:avLst>
                <a:gd name="adj1" fmla="val 10254"/>
                <a:gd name="adj2" fmla="val 50000"/>
                <a:gd name="adj3" fmla="val 25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E6A9C9A8-DDED-16AC-B45C-A0EE2C3C0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49" y="4391441"/>
            <a:ext cx="5359996" cy="197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F5B0BD1-C2B5-32FB-F45F-325E0116EDBC}"/>
              </a:ext>
            </a:extLst>
          </p:cNvPr>
          <p:cNvSpPr txBox="1"/>
          <p:nvPr/>
        </p:nvSpPr>
        <p:spPr>
          <a:xfrm>
            <a:off x="245582" y="6029407"/>
            <a:ext cx="1529937" cy="307777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365760" tIns="45720" rIns="36576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H" sz="1400" b="1" dirty="0">
                <a:solidFill>
                  <a:schemeClr val="bg1"/>
                </a:solidFill>
              </a:rPr>
              <a:t>LHC-2, 5, 8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77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864200-2DD2-CD84-B48E-9F5792631A2D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[ALT-5] Incentives to Promote Alternative Transportation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04DF59-46C8-0BEF-7D2D-976E43A55418}"/>
              </a:ext>
            </a:extLst>
          </p:cNvPr>
          <p:cNvSpPr txBox="1"/>
          <p:nvPr/>
        </p:nvSpPr>
        <p:spPr>
          <a:xfrm>
            <a:off x="407368" y="1556792"/>
            <a:ext cx="6264696" cy="175432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Promotion and sponsor of the bike to work event (collaboration with cyclist groups)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Establish collaborations/partnerships with local businesses in the alternative mobility sector</a:t>
            </a:r>
            <a:endParaRPr lang="en-GB" kern="1400" dirty="0">
              <a:latin typeface="Calibri Light" panose="020F03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Analysis to propose incentives among users who access CERN on a sustainable transport/mode</a:t>
            </a:r>
            <a:endParaRPr lang="en-GB" dirty="0"/>
          </a:p>
        </p:txBody>
      </p:sp>
      <p:pic>
        <p:nvPicPr>
          <p:cNvPr id="7" name="Picture 6" descr="Screens screenshot of a phone&#10;&#10;Description automatically generated">
            <a:extLst>
              <a:ext uri="{FF2B5EF4-FFF2-40B4-BE49-F238E27FC236}">
                <a16:creationId xmlns:a16="http://schemas.microsoft.com/office/drawing/2014/main" id="{8E523FA4-2719-4D3E-AE9A-121BA390BE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355403"/>
            <a:ext cx="3060538" cy="514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72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4B672A-A7A4-8FAD-3B22-118A8051CF04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[ACC-1] Improvement of Accessibility and Safety for Alternative Means of Transportation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CFB04-96C7-AECC-407D-CBE63C6DA9E5}"/>
              </a:ext>
            </a:extLst>
          </p:cNvPr>
          <p:cNvSpPr txBox="1"/>
          <p:nvPr/>
        </p:nvSpPr>
        <p:spPr>
          <a:xfrm>
            <a:off x="263351" y="1484784"/>
            <a:ext cx="11844375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Renovate the entrances at the different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Carry out a feasibility study (technical and legal) for creating a new access point for bicycles and pedestrians in Meyrin</a:t>
            </a:r>
            <a:endParaRPr lang="en-GB" kern="1400" dirty="0">
              <a:latin typeface="Calibri Light" panose="020F03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Create a new path for pedestrian and cyclist from the entrance in the “Route de Maroc”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BF21BC-D7FB-5846-6581-92B3EB183F15}"/>
              </a:ext>
            </a:extLst>
          </p:cNvPr>
          <p:cNvGrpSpPr/>
          <p:nvPr/>
        </p:nvGrpSpPr>
        <p:grpSpPr>
          <a:xfrm>
            <a:off x="7474785" y="2564904"/>
            <a:ext cx="4615584" cy="4000519"/>
            <a:chOff x="3503712" y="2527847"/>
            <a:chExt cx="4824536" cy="4149404"/>
          </a:xfrm>
        </p:grpSpPr>
        <p:pic>
          <p:nvPicPr>
            <p:cNvPr id="8" name="Picture 7" descr="An aerial view of a building&#10;&#10;Description automatically generated">
              <a:extLst>
                <a:ext uri="{FF2B5EF4-FFF2-40B4-BE49-F238E27FC236}">
                  <a16:creationId xmlns:a16="http://schemas.microsoft.com/office/drawing/2014/main" id="{F40BAD80-6829-FCA2-762B-BA0767CF9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3712" y="2527847"/>
              <a:ext cx="4824536" cy="4149404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50B5907-EEFA-0EDE-0654-72875875B9E1}"/>
                </a:ext>
              </a:extLst>
            </p:cNvPr>
            <p:cNvCxnSpPr/>
            <p:nvPr/>
          </p:nvCxnSpPr>
          <p:spPr>
            <a:xfrm>
              <a:off x="5663952" y="2852936"/>
              <a:ext cx="1944216" cy="1944216"/>
            </a:xfrm>
            <a:prstGeom prst="straightConnector1">
              <a:avLst/>
            </a:prstGeom>
            <a:ln w="41275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map of a city&#10;&#10;Description automatically generated">
            <a:extLst>
              <a:ext uri="{FF2B5EF4-FFF2-40B4-BE49-F238E27FC236}">
                <a16:creationId xmlns:a16="http://schemas.microsoft.com/office/drawing/2014/main" id="{22D2016F-F9B8-4FBB-B43F-885B7FE23E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5" y="2564903"/>
            <a:ext cx="7331374" cy="4000519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2E9C8C5-4397-2B33-8EBE-2C1D3C81D944}"/>
              </a:ext>
            </a:extLst>
          </p:cNvPr>
          <p:cNvSpPr/>
          <p:nvPr/>
        </p:nvSpPr>
        <p:spPr>
          <a:xfrm>
            <a:off x="4115780" y="4152822"/>
            <a:ext cx="360040" cy="36004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5D9A4C-28D1-0DE1-AEED-0F4BAC477D63}"/>
              </a:ext>
            </a:extLst>
          </p:cNvPr>
          <p:cNvSpPr/>
          <p:nvPr/>
        </p:nvSpPr>
        <p:spPr>
          <a:xfrm>
            <a:off x="4538866" y="4297288"/>
            <a:ext cx="360040" cy="36004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AC44F6B-2A64-BCBC-B288-93ABEEFDD682}"/>
              </a:ext>
            </a:extLst>
          </p:cNvPr>
          <p:cNvSpPr/>
          <p:nvPr/>
        </p:nvSpPr>
        <p:spPr>
          <a:xfrm>
            <a:off x="263351" y="2878328"/>
            <a:ext cx="360040" cy="36004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ADA303A-9A5F-8643-72D2-EAA70A5AF0FF}"/>
              </a:ext>
            </a:extLst>
          </p:cNvPr>
          <p:cNvSpPr/>
          <p:nvPr/>
        </p:nvSpPr>
        <p:spPr>
          <a:xfrm>
            <a:off x="1343472" y="2894277"/>
            <a:ext cx="360040" cy="36004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erial view of a roundabout&#10;&#10;Description automatically generated">
            <a:extLst>
              <a:ext uri="{FF2B5EF4-FFF2-40B4-BE49-F238E27FC236}">
                <a16:creationId xmlns:a16="http://schemas.microsoft.com/office/drawing/2014/main" id="{705C13C2-D5A2-F6E7-A8D4-33CBDC620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4" t="3314" b="823"/>
          <a:stretch/>
        </p:blipFill>
        <p:spPr>
          <a:xfrm>
            <a:off x="161203" y="4077072"/>
            <a:ext cx="3344323" cy="2372747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740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A0A831-06D4-B4D2-EAE9-C5A07C7EB295}"/>
              </a:ext>
            </a:extLst>
          </p:cNvPr>
          <p:cNvSpPr txBox="1"/>
          <p:nvPr/>
        </p:nvSpPr>
        <p:spPr>
          <a:xfrm>
            <a:off x="84271" y="823990"/>
            <a:ext cx="12023456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[ACC-2] Improvement of Accessibility and Internal Mobility for People with Reduced Mobility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42F6C7-21C4-2058-A3F1-DBDACBB0AA25}"/>
              </a:ext>
            </a:extLst>
          </p:cNvPr>
          <p:cNvSpPr txBox="1"/>
          <p:nvPr/>
        </p:nvSpPr>
        <p:spPr>
          <a:xfrm>
            <a:off x="84271" y="1268760"/>
            <a:ext cx="8280920" cy="64633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Provision of electric vehicles adapted for individuals with mobility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Integration and supplementation of information in existing mobile applications</a:t>
            </a:r>
            <a:endParaRPr lang="en-GB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8AD9DB1-8150-3513-E323-451EC185C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6937" y="1963608"/>
            <a:ext cx="5742398" cy="2979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70CCBE07-4355-EB35-86B9-55809C16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34882" y="1946632"/>
            <a:ext cx="6170182" cy="2996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9472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25388E-57A3-4285-CFE2-BC935F49A126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[COM-1] Communication Campaign on Mobility Actions</a:t>
            </a:r>
          </a:p>
        </p:txBody>
      </p:sp>
      <p:pic>
        <p:nvPicPr>
          <p:cNvPr id="5" name="Picture 4" descr="A blue cover with white text&#10;&#10;Description automatically generated">
            <a:extLst>
              <a:ext uri="{FF2B5EF4-FFF2-40B4-BE49-F238E27FC236}">
                <a16:creationId xmlns:a16="http://schemas.microsoft.com/office/drawing/2014/main" id="{F1EBFF36-E96D-7FC1-57C0-07ADE19BF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3352" y="1484784"/>
            <a:ext cx="1558167" cy="2520000"/>
          </a:xfrm>
          <a:prstGeom prst="rect">
            <a:avLst/>
          </a:prstGeom>
        </p:spPr>
      </p:pic>
      <p:pic>
        <p:nvPicPr>
          <p:cNvPr id="6" name="Picture 5" descr="A brochure with a drawing of cars and a bus&#10;&#10;Description automatically generated">
            <a:extLst>
              <a:ext uri="{FF2B5EF4-FFF2-40B4-BE49-F238E27FC236}">
                <a16:creationId xmlns:a16="http://schemas.microsoft.com/office/drawing/2014/main" id="{DD4DBA67-9DED-7A83-A3D0-DD8327C998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88746" y="1484784"/>
            <a:ext cx="3151603" cy="2520000"/>
          </a:xfrm>
          <a:prstGeom prst="rect">
            <a:avLst/>
          </a:prstGeom>
        </p:spPr>
      </p:pic>
      <p:pic>
        <p:nvPicPr>
          <p:cNvPr id="7" name="Picture 6" descr="A two posters with text and images&#10;&#10;Description automatically generated with medium confidence">
            <a:extLst>
              <a:ext uri="{FF2B5EF4-FFF2-40B4-BE49-F238E27FC236}">
                <a16:creationId xmlns:a16="http://schemas.microsoft.com/office/drawing/2014/main" id="{470947D3-0218-885C-44E7-349A85417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375920" y="1484784"/>
            <a:ext cx="3151603" cy="2520000"/>
          </a:xfrm>
          <a:prstGeom prst="rect">
            <a:avLst/>
          </a:prstGeom>
        </p:spPr>
      </p:pic>
      <p:pic>
        <p:nvPicPr>
          <p:cNvPr id="8" name="Picture 7" descr="A green and white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0201136F-9804-5CAF-E255-80C1DFC905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806815" y="1484784"/>
            <a:ext cx="3140407" cy="2520000"/>
          </a:xfrm>
          <a:prstGeom prst="rect">
            <a:avLst/>
          </a:prstGeom>
        </p:spPr>
      </p:pic>
      <p:pic>
        <p:nvPicPr>
          <p:cNvPr id="9" name="Picture 8" descr="A two posters with text and images&#10;&#10;Description automatically generated">
            <a:extLst>
              <a:ext uri="{FF2B5EF4-FFF2-40B4-BE49-F238E27FC236}">
                <a16:creationId xmlns:a16="http://schemas.microsoft.com/office/drawing/2014/main" id="{01A1EF02-9BD5-BB50-0734-05F282F128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47516" y="4113216"/>
            <a:ext cx="3148397" cy="2520000"/>
          </a:xfrm>
          <a:prstGeom prst="rect">
            <a:avLst/>
          </a:prstGeom>
        </p:spPr>
      </p:pic>
      <p:pic>
        <p:nvPicPr>
          <p:cNvPr id="10" name="Picture 9" descr="A blue and white informational poster&#10;&#10;Description automatically generated with medium confidence">
            <a:extLst>
              <a:ext uri="{FF2B5EF4-FFF2-40B4-BE49-F238E27FC236}">
                <a16:creationId xmlns:a16="http://schemas.microsoft.com/office/drawing/2014/main" id="{50D6EAE7-9F40-49FB-BC45-E0CD494A20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539963" y="4113216"/>
            <a:ext cx="3166897" cy="2520000"/>
          </a:xfrm>
          <a:prstGeom prst="rect">
            <a:avLst/>
          </a:prstGeom>
        </p:spPr>
      </p:pic>
      <p:pic>
        <p:nvPicPr>
          <p:cNvPr id="11" name="Picture 10" descr="A blue background with cars and buildings&#10;&#10;Description automatically generated">
            <a:extLst>
              <a:ext uri="{FF2B5EF4-FFF2-40B4-BE49-F238E27FC236}">
                <a16:creationId xmlns:a16="http://schemas.microsoft.com/office/drawing/2014/main" id="{AA2FC628-7947-829F-225D-BB89F20774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6986152" y="4113216"/>
            <a:ext cx="1562143" cy="25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07E8FF-EB49-4DD3-D97B-12C975CF3D9C}"/>
              </a:ext>
            </a:extLst>
          </p:cNvPr>
          <p:cNvSpPr txBox="1"/>
          <p:nvPr/>
        </p:nvSpPr>
        <p:spPr>
          <a:xfrm>
            <a:off x="8688288" y="4120373"/>
            <a:ext cx="3356196" cy="120032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New web-site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</a:rPr>
              <a:t>Update existing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</a:rPr>
              <a:t>Mobility for newcomers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</a:rPr>
              <a:t>Mobility survey </a:t>
            </a:r>
            <a:endParaRPr lang="en-GB" dirty="0"/>
          </a:p>
        </p:txBody>
      </p:sp>
      <p:pic>
        <p:nvPicPr>
          <p:cNvPr id="13" name="Picture 12" descr="A qr code on a white background&#10;&#10;Description automatically generated">
            <a:hlinkClick r:id="rId11"/>
            <a:extLst>
              <a:ext uri="{FF2B5EF4-FFF2-40B4-BE49-F238E27FC236}">
                <a16:creationId xmlns:a16="http://schemas.microsoft.com/office/drawing/2014/main" id="{4C904CE3-C9B9-2446-93D6-88BF59A822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258" y="4767071"/>
            <a:ext cx="1194534" cy="1194534"/>
          </a:xfrm>
          <a:prstGeom prst="rect">
            <a:avLst/>
          </a:prstGeom>
        </p:spPr>
      </p:pic>
      <p:pic>
        <p:nvPicPr>
          <p:cNvPr id="16" name="Picture 15" descr="A qr code on a white background&#10;&#10;Description automatically generated">
            <a:hlinkClick r:id="rId13"/>
            <a:extLst>
              <a:ext uri="{FF2B5EF4-FFF2-40B4-BE49-F238E27FC236}">
                <a16:creationId xmlns:a16="http://schemas.microsoft.com/office/drawing/2014/main" id="{68381E9E-68FB-EEC8-5362-0C767A9DB9D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118" y="5436291"/>
            <a:ext cx="1194535" cy="119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19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1BAF2-C81A-5CA9-13F5-0BDAF23C740E}"/>
              </a:ext>
            </a:extLst>
          </p:cNvPr>
          <p:cNvSpPr txBox="1"/>
          <p:nvPr/>
        </p:nvSpPr>
        <p:spPr>
          <a:xfrm>
            <a:off x="84271" y="823990"/>
            <a:ext cx="12023456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[COM-2] Promotion and Participation in Sustainable Mobility Events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2AFAF-E0D7-E97A-481F-B2F72B8BAFA1}"/>
              </a:ext>
            </a:extLst>
          </p:cNvPr>
          <p:cNvSpPr txBox="1"/>
          <p:nvPr/>
        </p:nvSpPr>
        <p:spPr>
          <a:xfrm>
            <a:off x="695400" y="1724735"/>
            <a:ext cx="6840760" cy="14773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European mobility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</a:rPr>
              <a:t>Bicycle riding courses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</a:rPr>
              <a:t>Bike maintenance courses/assessment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Car free day at CERN (priority for pedestrian/bikes)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</a:rPr>
              <a:t>Others</a:t>
            </a:r>
            <a:endParaRPr lang="en-GB" sz="1800" kern="1400" dirty="0">
              <a:effectLst/>
              <a:latin typeface="Calibri Light" panose="020F03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4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06" y="303719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 – General goals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8714CC-231F-39D7-3B2F-31DB4175FCA3}"/>
              </a:ext>
            </a:extLst>
          </p:cNvPr>
          <p:cNvSpPr txBox="1"/>
          <p:nvPr/>
        </p:nvSpPr>
        <p:spPr>
          <a:xfrm>
            <a:off x="1811523" y="1124744"/>
            <a:ext cx="8568952" cy="203132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8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update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CERN’s Mobility Plan is grounded in the </a:t>
            </a:r>
            <a:r>
              <a:rPr lang="en-GB" sz="18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feedback from the survey,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continuous analysis of opportunities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the ambition to minimize the impact of CERN's activities on the environment. This mobility plan embodies a dynamic and long-term approach to </a:t>
            </a:r>
            <a:r>
              <a:rPr lang="en-GB" sz="1800" b="1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accompany changes in behaviour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regarding </a:t>
            </a:r>
            <a:r>
              <a:rPr lang="en-GB" sz="1800" b="1" kern="1400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safety and mobility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emphasizing the promotion and fostering of </a:t>
            </a:r>
            <a:r>
              <a:rPr lang="en-GB" sz="1800" b="1" kern="1400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equality among different modes of transportation</a:t>
            </a: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including accessibility for individuals with reduced mobility. This document outlines how the SCE department will implement various initiatives to enhance mobility services and infrastructures.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92A02B-2C67-B91C-6E23-30D1D93C2F48}"/>
              </a:ext>
            </a:extLst>
          </p:cNvPr>
          <p:cNvSpPr txBox="1"/>
          <p:nvPr/>
        </p:nvSpPr>
        <p:spPr>
          <a:xfrm>
            <a:off x="2927648" y="3701932"/>
            <a:ext cx="6840760" cy="212128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implementation relies on  short-, medium- and long-term actions. These actions can be divided into four categories: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Motorized Individual Transportation (TIM)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400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Alternative Mobility (ALT)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Accessibility (ACC)</a:t>
            </a:r>
          </a:p>
          <a:p>
            <a:pPr marL="342900" lvl="0" indent="-342900" algn="just">
              <a:lnSpc>
                <a:spcPct val="107000"/>
              </a:lnSpc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Communication (COM)</a:t>
            </a:r>
          </a:p>
        </p:txBody>
      </p:sp>
    </p:spTree>
    <p:extLst>
      <p:ext uri="{BB962C8B-B14F-4D97-AF65-F5344CB8AC3E}">
        <p14:creationId xmlns:p14="http://schemas.microsoft.com/office/powerpoint/2010/main" val="2014745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 descr="A group of bicycles parked in a row&#10;&#10;Description automatically generated">
            <a:extLst>
              <a:ext uri="{FF2B5EF4-FFF2-40B4-BE49-F238E27FC236}">
                <a16:creationId xmlns:a16="http://schemas.microsoft.com/office/drawing/2014/main" id="{1A0F09CB-A2AC-247D-1B42-69858742A3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99" r="4039"/>
          <a:stretch/>
        </p:blipFill>
        <p:spPr bwMode="auto">
          <a:xfrm>
            <a:off x="84271" y="899045"/>
            <a:ext cx="4016367" cy="1938838"/>
          </a:xfrm>
          <a:prstGeom prst="rect">
            <a:avLst/>
          </a:prstGeom>
        </p:spPr>
      </p:pic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F2DB9B81-4185-AC06-69DE-117BDEECEA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265"/>
          <a:stretch/>
        </p:blipFill>
        <p:spPr>
          <a:xfrm>
            <a:off x="7781297" y="2722427"/>
            <a:ext cx="4362168" cy="1951904"/>
          </a:xfrm>
          <a:prstGeom prst="rect">
            <a:avLst/>
          </a:prstGeom>
        </p:spPr>
      </p:pic>
      <p:pic>
        <p:nvPicPr>
          <p:cNvPr id="8" name="Picture 7" descr="A road with yellow lines and a fence&#10;&#10;Description automatically generated">
            <a:extLst>
              <a:ext uri="{FF2B5EF4-FFF2-40B4-BE49-F238E27FC236}">
                <a16:creationId xmlns:a16="http://schemas.microsoft.com/office/drawing/2014/main" id="{2C956EFA-14D3-B3AA-431F-6CC7ED4B3C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24" b="8302"/>
          <a:stretch/>
        </p:blipFill>
        <p:spPr bwMode="auto">
          <a:xfrm>
            <a:off x="4170051" y="899045"/>
            <a:ext cx="3540655" cy="2127754"/>
          </a:xfrm>
          <a:prstGeom prst="rect">
            <a:avLst/>
          </a:prstGeom>
        </p:spPr>
      </p:pic>
      <p:pic>
        <p:nvPicPr>
          <p:cNvPr id="9" name="Picture 8" descr="Two motorcycles parked in a parking lot&#10;&#10;Description automatically generated">
            <a:extLst>
              <a:ext uri="{FF2B5EF4-FFF2-40B4-BE49-F238E27FC236}">
                <a16:creationId xmlns:a16="http://schemas.microsoft.com/office/drawing/2014/main" id="{6C1912AB-34A4-6533-0A30-0A85DA33C4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3547" y="4906203"/>
            <a:ext cx="4037091" cy="1761103"/>
          </a:xfrm>
          <a:prstGeom prst="rect">
            <a:avLst/>
          </a:prstGeom>
        </p:spPr>
      </p:pic>
      <p:pic>
        <p:nvPicPr>
          <p:cNvPr id="10" name="Picture 9" descr="A bus parked at a bus stop&#10;&#10;Description automatically generated with low confidence">
            <a:extLst>
              <a:ext uri="{FF2B5EF4-FFF2-40B4-BE49-F238E27FC236}">
                <a16:creationId xmlns:a16="http://schemas.microsoft.com/office/drawing/2014/main" id="{93F704B6-DC41-DBFE-F4B7-175E3426E2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766286" y="908154"/>
            <a:ext cx="4392190" cy="1750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C3BDDA-CFE2-A412-C8FA-3CDF1A1B449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76" t="1785" r="2477"/>
          <a:stretch/>
        </p:blipFill>
        <p:spPr>
          <a:xfrm>
            <a:off x="84271" y="2995906"/>
            <a:ext cx="4016367" cy="17522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D3B2C0-0413-4F26-DC3A-C3E05C7918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177203" y="3069752"/>
            <a:ext cx="3540655" cy="1604579"/>
          </a:xfrm>
          <a:prstGeom prst="rect">
            <a:avLst/>
          </a:prstGeom>
        </p:spPr>
      </p:pic>
      <p:pic>
        <p:nvPicPr>
          <p:cNvPr id="5" name="Picture 4" descr="A blue and white logo with arrows pointing down&#10;&#10;Description automatically generated">
            <a:extLst>
              <a:ext uri="{FF2B5EF4-FFF2-40B4-BE49-F238E27FC236}">
                <a16:creationId xmlns:a16="http://schemas.microsoft.com/office/drawing/2014/main" id="{AFBEEF8B-94DA-ED78-3CB9-2BC5A59F268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311" y="4871557"/>
            <a:ext cx="2858175" cy="1823621"/>
          </a:xfrm>
          <a:prstGeom prst="rect">
            <a:avLst/>
          </a:prstGeom>
        </p:spPr>
      </p:pic>
      <p:pic>
        <p:nvPicPr>
          <p:cNvPr id="1026" name="Picture 2" descr="Donkey bikes">
            <a:extLst>
              <a:ext uri="{FF2B5EF4-FFF2-40B4-BE49-F238E27FC236}">
                <a16:creationId xmlns:a16="http://schemas.microsoft.com/office/drawing/2014/main" id="{7B368B18-6EA9-234D-9A45-F2D9797153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/>
          <a:stretch/>
        </p:blipFill>
        <p:spPr bwMode="auto">
          <a:xfrm>
            <a:off x="4178418" y="4916846"/>
            <a:ext cx="4539382" cy="175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868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FC0EF4D9-04CC-DBFB-E7B6-F7C0C5B50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566"/>
            <a:ext cx="12192000" cy="6205818"/>
          </a:xfrm>
          <a:prstGeom prst="rect">
            <a:avLst/>
          </a:prstGeom>
        </p:spPr>
      </p:pic>
      <p:pic>
        <p:nvPicPr>
          <p:cNvPr id="2" name="Picture 6" descr="Hand holding question mark Free Photo">
            <a:extLst>
              <a:ext uri="{FF2B5EF4-FFF2-40B4-BE49-F238E27FC236}">
                <a16:creationId xmlns:a16="http://schemas.microsoft.com/office/drawing/2014/main" id="{9A86BF1F-E495-5E7A-E9B3-317EF23114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70000"/>
          </a:blip>
          <a:srcRect l="14819" t="13679" r="16031" b="30937"/>
          <a:stretch/>
        </p:blipFill>
        <p:spPr bwMode="auto">
          <a:xfrm>
            <a:off x="9253335" y="160700"/>
            <a:ext cx="2016224" cy="2259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643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709EFF-DCF0-A666-727B-9D2590B18C69}"/>
              </a:ext>
            </a:extLst>
          </p:cNvPr>
          <p:cNvSpPr txBox="1"/>
          <p:nvPr/>
        </p:nvSpPr>
        <p:spPr>
          <a:xfrm>
            <a:off x="84271" y="829872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b="1" i="1" kern="1400" dirty="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[TIM-1] Optimization and Reduction of the CERN car Fleet, Electrification of the Vehicle Fleet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84EB1C-4010-710E-B649-B43D2C27FF41}"/>
              </a:ext>
            </a:extLst>
          </p:cNvPr>
          <p:cNvSpPr txBox="1"/>
          <p:nvPr/>
        </p:nvSpPr>
        <p:spPr>
          <a:xfrm>
            <a:off x="767408" y="1484784"/>
            <a:ext cx="10441160" cy="230832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Reduce CERN vehicle fleet (-25%)</a:t>
            </a: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Electrify 50% of the CERN vehicle fleet (2030)</a:t>
            </a:r>
            <a:endParaRPr lang="en-GB" kern="1400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Buy electrical cars</a:t>
            </a: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Install charging poi</a:t>
            </a: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nts for CERN Cars</a:t>
            </a: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“clean vehicles” for shuttles</a:t>
            </a:r>
          </a:p>
          <a:p>
            <a:pPr algn="just"/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chargers for private cars (collaboration – not to found the charge)</a:t>
            </a: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- 1 parking area </a:t>
            </a:r>
            <a:r>
              <a:rPr lang="en-GB" kern="140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close to Meyrin</a:t>
            </a:r>
          </a:p>
          <a:p>
            <a:pPr algn="just"/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- 1 parking area close to Prévessin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6915F4-5C7C-30BC-C385-48D16497F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1384" y="4398496"/>
            <a:ext cx="4301623" cy="1949440"/>
          </a:xfrm>
          <a:prstGeom prst="rect">
            <a:avLst/>
          </a:prstGeom>
        </p:spPr>
      </p:pic>
      <p:pic>
        <p:nvPicPr>
          <p:cNvPr id="7" name="Picture 6" descr="A car driving down a road&#10;&#10;Description automatically generated">
            <a:extLst>
              <a:ext uri="{FF2B5EF4-FFF2-40B4-BE49-F238E27FC236}">
                <a16:creationId xmlns:a16="http://schemas.microsoft.com/office/drawing/2014/main" id="{D09AEA61-3723-FB6E-EEF2-04F6F4812A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1" r="19718"/>
          <a:stretch/>
        </p:blipFill>
        <p:spPr>
          <a:xfrm>
            <a:off x="7111468" y="4402784"/>
            <a:ext cx="4104456" cy="195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02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BFED41-A630-5870-2655-5EF1C53B8EF7}"/>
              </a:ext>
            </a:extLst>
          </p:cNvPr>
          <p:cNvSpPr txBox="1"/>
          <p:nvPr/>
        </p:nvSpPr>
        <p:spPr>
          <a:xfrm>
            <a:off x="84271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[TIM-2] Promoting Carpooling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7C458C-7F5C-3508-AF05-A13082EE2BE8}"/>
              </a:ext>
            </a:extLst>
          </p:cNvPr>
          <p:cNvSpPr txBox="1"/>
          <p:nvPr/>
        </p:nvSpPr>
        <p:spPr>
          <a:xfrm>
            <a:off x="454676" y="1724735"/>
            <a:ext cx="6096000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Promotion of different carpooling platforms</a:t>
            </a:r>
          </a:p>
          <a:p>
            <a:r>
              <a:rPr lang="en-GB" kern="1400" dirty="0">
                <a:latin typeface="Calibri Light" panose="020F0302020204030204" pitchFamily="34" charset="0"/>
              </a:rPr>
              <a:t>	- Events (He-Leman; Mov’ici)</a:t>
            </a:r>
          </a:p>
          <a:p>
            <a:r>
              <a:rPr lang="en-GB" kern="1400" dirty="0">
                <a:latin typeface="Calibri Light" panose="020F0302020204030204" pitchFamily="34" charset="0"/>
              </a:rPr>
              <a:t>	- Stop for He-Leman platform in front of entrance 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3802E3-2353-4ACA-A36F-EF2FD695A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1" y="2938421"/>
            <a:ext cx="7753876" cy="9811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AFCB03-AA5F-29D0-D7EA-867AAC799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737" y="1168446"/>
            <a:ext cx="4677991" cy="452110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9EAADAA-E8BC-E329-3241-DDDD0B703846}"/>
              </a:ext>
            </a:extLst>
          </p:cNvPr>
          <p:cNvGrpSpPr/>
          <p:nvPr/>
        </p:nvGrpSpPr>
        <p:grpSpPr>
          <a:xfrm>
            <a:off x="168489" y="4653136"/>
            <a:ext cx="6668374" cy="1543265"/>
            <a:chOff x="456129" y="4619350"/>
            <a:chExt cx="6668374" cy="1543265"/>
          </a:xfrm>
        </p:grpSpPr>
        <p:pic>
          <p:nvPicPr>
            <p:cNvPr id="9" name="Picture 8" descr="A close-up of a sign&#10;&#10;Description automatically generated">
              <a:extLst>
                <a:ext uri="{FF2B5EF4-FFF2-40B4-BE49-F238E27FC236}">
                  <a16:creationId xmlns:a16="http://schemas.microsoft.com/office/drawing/2014/main" id="{CE82AB6D-4E04-04ED-C359-9497B6F306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29" y="4619350"/>
              <a:ext cx="3096000" cy="153662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46ACA4F1-397B-5E6C-675C-9DBEBEDBA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2129" y="4619350"/>
              <a:ext cx="3572374" cy="154326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58164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75A0C2-659C-8DC0-3F7B-D97021AD9D3B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[TIM-3] Promoting Vanpooling &amp; Public Transport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2299B8-9803-E666-C1AB-ADAD43B665BC}"/>
              </a:ext>
            </a:extLst>
          </p:cNvPr>
          <p:cNvSpPr txBox="1"/>
          <p:nvPr/>
        </p:nvSpPr>
        <p:spPr>
          <a:xfrm>
            <a:off x="84270" y="1300091"/>
            <a:ext cx="8496944" cy="64633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Feasibility study of alternatives (shuttle, TPG lines)</a:t>
            </a: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	- Conduct a survey oriented to users from specific points of trip origin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CF315-FDB5-30D9-9D87-02726022CB7E}"/>
              </a:ext>
            </a:extLst>
          </p:cNvPr>
          <p:cNvSpPr txBox="1"/>
          <p:nvPr/>
        </p:nvSpPr>
        <p:spPr bwMode="auto">
          <a:xfrm>
            <a:off x="701804" y="2564904"/>
            <a:ext cx="4646612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“Circuit A” :</a:t>
            </a:r>
            <a:endParaRPr lang="en-GB" sz="1200" dirty="0">
              <a:solidFill>
                <a:schemeClr val="tx1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"/>
            </a:pPr>
            <a:r>
              <a:rPr lang="en-US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Rumilly –Annecy nord - Crusey – Meyrin / Prévessin TBC</a:t>
            </a:r>
            <a:endParaRPr lang="en-GB" sz="1200" dirty="0">
              <a:solidFill>
                <a:srgbClr val="323E4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b="1" u="sng" dirty="0">
                <a:solidFill>
                  <a:srgbClr val="00B050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“Circuit B” :</a:t>
            </a:r>
            <a:endParaRPr lang="en-GB" sz="12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"/>
            </a:pPr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Bonneville – Chal / vallée verte sortie 15 - Etrembières– Meyrin / Prévessin TBC</a:t>
            </a:r>
            <a:endParaRPr lang="en-GB" sz="1200" dirty="0">
              <a:solidFill>
                <a:srgbClr val="323E4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b="1" u="sng" dirty="0">
                <a:solidFill>
                  <a:srgbClr val="FF0000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“Circuit C” :</a:t>
            </a:r>
            <a:endParaRPr lang="en-GB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"/>
            </a:pPr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Frangy – Vullebins – Meyrin / Prévessin TBC</a:t>
            </a:r>
          </a:p>
          <a:p>
            <a:pPr marL="342900" lvl="0" indent="-342900">
              <a:buFont typeface="Wingdings" panose="05000000000000000000" pitchFamily="2" charset="2"/>
              <a:buChar char=""/>
            </a:pPr>
            <a:endParaRPr lang="fr-CH" sz="1200" dirty="0">
              <a:solidFill>
                <a:srgbClr val="323E4F"/>
              </a:solidFill>
              <a:latin typeface="Leelawadee UI" panose="020B0502040204020203" pitchFamily="34" charset="-3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"/>
            </a:pPr>
            <a:endParaRPr lang="fr-CH" sz="1200" dirty="0">
              <a:solidFill>
                <a:srgbClr val="323E4F"/>
              </a:solidFill>
              <a:effectLst/>
              <a:latin typeface="Leelawadee UI" panose="020B0502040204020203" pitchFamily="34" charset="-3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"/>
            </a:pPr>
            <a:endParaRPr lang="en-GB" sz="1200" dirty="0">
              <a:solidFill>
                <a:srgbClr val="323E4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/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Arrivées au CERN : 7h45 – 8h30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/>
            <a:r>
              <a:rPr lang="fr-CH" sz="1200" dirty="0">
                <a:solidFill>
                  <a:srgbClr val="323E4F"/>
                </a:solidFill>
                <a:effectLst/>
                <a:latin typeface="Leelawadee UI" panose="020B0502040204020203" pitchFamily="34" charset="-34"/>
                <a:ea typeface="Calibri" panose="020F0502020204030204" pitchFamily="34" charset="0"/>
              </a:rPr>
              <a:t>Départs du CERN : 16h45 – 17h30/45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B8C379-810F-2002-3AAD-8B12A4F5A443}"/>
              </a:ext>
            </a:extLst>
          </p:cNvPr>
          <p:cNvGrpSpPr>
            <a:grpSpLocks noChangeAspect="1"/>
          </p:cNvGrpSpPr>
          <p:nvPr/>
        </p:nvGrpSpPr>
        <p:grpSpPr>
          <a:xfrm>
            <a:off x="6456040" y="1946422"/>
            <a:ext cx="5395357" cy="4896000"/>
            <a:chOff x="4991268" y="818605"/>
            <a:chExt cx="5976000" cy="5422899"/>
          </a:xfrm>
        </p:grpSpPr>
        <p:pic>
          <p:nvPicPr>
            <p:cNvPr id="9" name="Picture 8" descr="A map of a road&#10;&#10;Description automatically generated">
              <a:extLst>
                <a:ext uri="{FF2B5EF4-FFF2-40B4-BE49-F238E27FC236}">
                  <a16:creationId xmlns:a16="http://schemas.microsoft.com/office/drawing/2014/main" id="{87C366A9-EE72-AA01-2C8A-9638A6F4F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683"/>
            <a:stretch/>
          </p:blipFill>
          <p:spPr>
            <a:xfrm>
              <a:off x="4991268" y="818605"/>
              <a:ext cx="5976000" cy="5422899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558A68E-935F-C3D8-8069-6BCFB5520297}"/>
                </a:ext>
              </a:extLst>
            </p:cNvPr>
            <p:cNvGrpSpPr/>
            <p:nvPr/>
          </p:nvGrpSpPr>
          <p:grpSpPr>
            <a:xfrm>
              <a:off x="6749256" y="1670616"/>
              <a:ext cx="3766344" cy="4165600"/>
              <a:chOff x="6990556" y="1546452"/>
              <a:chExt cx="3766344" cy="416560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50F9373-A30D-9B6D-1E6F-D69379B23F7A}"/>
                  </a:ext>
                </a:extLst>
              </p:cNvPr>
              <p:cNvSpPr/>
              <p:nvPr/>
            </p:nvSpPr>
            <p:spPr bwMode="auto">
              <a:xfrm>
                <a:off x="6990556" y="1546452"/>
                <a:ext cx="1244600" cy="2146300"/>
              </a:xfrm>
              <a:custGeom>
                <a:avLst/>
                <a:gdLst>
                  <a:gd name="connsiteX0" fmla="*/ 215900 w 1244600"/>
                  <a:gd name="connsiteY0" fmla="*/ 2146300 h 2146300"/>
                  <a:gd name="connsiteX1" fmla="*/ 304800 w 1244600"/>
                  <a:gd name="connsiteY1" fmla="*/ 2057400 h 2146300"/>
                  <a:gd name="connsiteX2" fmla="*/ 419100 w 1244600"/>
                  <a:gd name="connsiteY2" fmla="*/ 1993900 h 2146300"/>
                  <a:gd name="connsiteX3" fmla="*/ 469900 w 1244600"/>
                  <a:gd name="connsiteY3" fmla="*/ 2019300 h 2146300"/>
                  <a:gd name="connsiteX4" fmla="*/ 533400 w 1244600"/>
                  <a:gd name="connsiteY4" fmla="*/ 1905000 h 2146300"/>
                  <a:gd name="connsiteX5" fmla="*/ 495300 w 1244600"/>
                  <a:gd name="connsiteY5" fmla="*/ 1765300 h 2146300"/>
                  <a:gd name="connsiteX6" fmla="*/ 444500 w 1244600"/>
                  <a:gd name="connsiteY6" fmla="*/ 1651000 h 2146300"/>
                  <a:gd name="connsiteX7" fmla="*/ 368300 w 1244600"/>
                  <a:gd name="connsiteY7" fmla="*/ 1562100 h 2146300"/>
                  <a:gd name="connsiteX8" fmla="*/ 304800 w 1244600"/>
                  <a:gd name="connsiteY8" fmla="*/ 1409700 h 2146300"/>
                  <a:gd name="connsiteX9" fmla="*/ 165100 w 1244600"/>
                  <a:gd name="connsiteY9" fmla="*/ 1346200 h 2146300"/>
                  <a:gd name="connsiteX10" fmla="*/ 152400 w 1244600"/>
                  <a:gd name="connsiteY10" fmla="*/ 1231900 h 2146300"/>
                  <a:gd name="connsiteX11" fmla="*/ 0 w 1244600"/>
                  <a:gd name="connsiteY11" fmla="*/ 1143000 h 2146300"/>
                  <a:gd name="connsiteX12" fmla="*/ 0 w 1244600"/>
                  <a:gd name="connsiteY12" fmla="*/ 1003300 h 2146300"/>
                  <a:gd name="connsiteX13" fmla="*/ 63500 w 1244600"/>
                  <a:gd name="connsiteY13" fmla="*/ 927100 h 2146300"/>
                  <a:gd name="connsiteX14" fmla="*/ 63500 w 1244600"/>
                  <a:gd name="connsiteY14" fmla="*/ 876300 h 2146300"/>
                  <a:gd name="connsiteX15" fmla="*/ 25400 w 1244600"/>
                  <a:gd name="connsiteY15" fmla="*/ 762000 h 2146300"/>
                  <a:gd name="connsiteX16" fmla="*/ 101600 w 1244600"/>
                  <a:gd name="connsiteY16" fmla="*/ 635000 h 2146300"/>
                  <a:gd name="connsiteX17" fmla="*/ 177800 w 1244600"/>
                  <a:gd name="connsiteY17" fmla="*/ 533400 h 2146300"/>
                  <a:gd name="connsiteX18" fmla="*/ 304800 w 1244600"/>
                  <a:gd name="connsiteY18" fmla="*/ 495300 h 2146300"/>
                  <a:gd name="connsiteX19" fmla="*/ 431800 w 1244600"/>
                  <a:gd name="connsiteY19" fmla="*/ 381000 h 2146300"/>
                  <a:gd name="connsiteX20" fmla="*/ 508000 w 1244600"/>
                  <a:gd name="connsiteY20" fmla="*/ 266700 h 2146300"/>
                  <a:gd name="connsiteX21" fmla="*/ 635000 w 1244600"/>
                  <a:gd name="connsiteY21" fmla="*/ 63500 h 2146300"/>
                  <a:gd name="connsiteX22" fmla="*/ 736600 w 1244600"/>
                  <a:gd name="connsiteY22" fmla="*/ 0 h 2146300"/>
                  <a:gd name="connsiteX23" fmla="*/ 1028700 w 1244600"/>
                  <a:gd name="connsiteY23" fmla="*/ 0 h 2146300"/>
                  <a:gd name="connsiteX24" fmla="*/ 1244600 w 1244600"/>
                  <a:gd name="connsiteY24" fmla="*/ 88900 h 2146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44600" h="2146300">
                    <a:moveTo>
                      <a:pt x="215900" y="2146300"/>
                    </a:moveTo>
                    <a:lnTo>
                      <a:pt x="304800" y="2057400"/>
                    </a:lnTo>
                    <a:lnTo>
                      <a:pt x="419100" y="1993900"/>
                    </a:lnTo>
                    <a:lnTo>
                      <a:pt x="469900" y="2019300"/>
                    </a:lnTo>
                    <a:lnTo>
                      <a:pt x="533400" y="1905000"/>
                    </a:lnTo>
                    <a:lnTo>
                      <a:pt x="495300" y="1765300"/>
                    </a:lnTo>
                    <a:lnTo>
                      <a:pt x="444500" y="1651000"/>
                    </a:lnTo>
                    <a:lnTo>
                      <a:pt x="368300" y="1562100"/>
                    </a:lnTo>
                    <a:lnTo>
                      <a:pt x="304800" y="1409700"/>
                    </a:lnTo>
                    <a:lnTo>
                      <a:pt x="165100" y="1346200"/>
                    </a:lnTo>
                    <a:lnTo>
                      <a:pt x="152400" y="1231900"/>
                    </a:lnTo>
                    <a:lnTo>
                      <a:pt x="0" y="1143000"/>
                    </a:lnTo>
                    <a:lnTo>
                      <a:pt x="0" y="1003300"/>
                    </a:lnTo>
                    <a:lnTo>
                      <a:pt x="63500" y="927100"/>
                    </a:lnTo>
                    <a:lnTo>
                      <a:pt x="63500" y="876300"/>
                    </a:lnTo>
                    <a:lnTo>
                      <a:pt x="25400" y="762000"/>
                    </a:lnTo>
                    <a:lnTo>
                      <a:pt x="101600" y="635000"/>
                    </a:lnTo>
                    <a:lnTo>
                      <a:pt x="177800" y="533400"/>
                    </a:lnTo>
                    <a:lnTo>
                      <a:pt x="304800" y="495300"/>
                    </a:lnTo>
                    <a:lnTo>
                      <a:pt x="431800" y="381000"/>
                    </a:lnTo>
                    <a:lnTo>
                      <a:pt x="508000" y="266700"/>
                    </a:lnTo>
                    <a:lnTo>
                      <a:pt x="635000" y="63500"/>
                    </a:lnTo>
                    <a:lnTo>
                      <a:pt x="736600" y="0"/>
                    </a:lnTo>
                    <a:lnTo>
                      <a:pt x="1028700" y="0"/>
                    </a:lnTo>
                    <a:lnTo>
                      <a:pt x="1244600" y="889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408985F-8634-022B-3FE6-ABA3760A70EC}"/>
                  </a:ext>
                </a:extLst>
              </p:cNvPr>
              <p:cNvSpPr/>
              <p:nvPr/>
            </p:nvSpPr>
            <p:spPr bwMode="auto">
              <a:xfrm>
                <a:off x="8400256" y="2016352"/>
                <a:ext cx="1676400" cy="800100"/>
              </a:xfrm>
              <a:custGeom>
                <a:avLst/>
                <a:gdLst>
                  <a:gd name="connsiteX0" fmla="*/ 1676400 w 1676400"/>
                  <a:gd name="connsiteY0" fmla="*/ 800100 h 800100"/>
                  <a:gd name="connsiteX1" fmla="*/ 1536700 w 1676400"/>
                  <a:gd name="connsiteY1" fmla="*/ 647700 h 800100"/>
                  <a:gd name="connsiteX2" fmla="*/ 1447800 w 1676400"/>
                  <a:gd name="connsiteY2" fmla="*/ 469900 h 800100"/>
                  <a:gd name="connsiteX3" fmla="*/ 1346200 w 1676400"/>
                  <a:gd name="connsiteY3" fmla="*/ 330200 h 800100"/>
                  <a:gd name="connsiteX4" fmla="*/ 1130300 w 1676400"/>
                  <a:gd name="connsiteY4" fmla="*/ 304800 h 800100"/>
                  <a:gd name="connsiteX5" fmla="*/ 1003300 w 1676400"/>
                  <a:gd name="connsiteY5" fmla="*/ 241300 h 800100"/>
                  <a:gd name="connsiteX6" fmla="*/ 927100 w 1676400"/>
                  <a:gd name="connsiteY6" fmla="*/ 228600 h 800100"/>
                  <a:gd name="connsiteX7" fmla="*/ 863600 w 1676400"/>
                  <a:gd name="connsiteY7" fmla="*/ 63500 h 800100"/>
                  <a:gd name="connsiteX8" fmla="*/ 762000 w 1676400"/>
                  <a:gd name="connsiteY8" fmla="*/ 0 h 800100"/>
                  <a:gd name="connsiteX9" fmla="*/ 698500 w 1676400"/>
                  <a:gd name="connsiteY9" fmla="*/ 127000 h 800100"/>
                  <a:gd name="connsiteX10" fmla="*/ 635000 w 1676400"/>
                  <a:gd name="connsiteY10" fmla="*/ 215900 h 800100"/>
                  <a:gd name="connsiteX11" fmla="*/ 546100 w 1676400"/>
                  <a:gd name="connsiteY11" fmla="*/ 266700 h 800100"/>
                  <a:gd name="connsiteX12" fmla="*/ 381000 w 1676400"/>
                  <a:gd name="connsiteY12" fmla="*/ 317500 h 800100"/>
                  <a:gd name="connsiteX13" fmla="*/ 241300 w 1676400"/>
                  <a:gd name="connsiteY13" fmla="*/ 444500 h 800100"/>
                  <a:gd name="connsiteX14" fmla="*/ 114300 w 1676400"/>
                  <a:gd name="connsiteY14" fmla="*/ 533400 h 800100"/>
                  <a:gd name="connsiteX15" fmla="*/ 0 w 1676400"/>
                  <a:gd name="connsiteY15" fmla="*/ 4953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76400" h="800100">
                    <a:moveTo>
                      <a:pt x="1676400" y="800100"/>
                    </a:moveTo>
                    <a:lnTo>
                      <a:pt x="1536700" y="647700"/>
                    </a:lnTo>
                    <a:lnTo>
                      <a:pt x="1447800" y="469900"/>
                    </a:lnTo>
                    <a:lnTo>
                      <a:pt x="1346200" y="330200"/>
                    </a:lnTo>
                    <a:lnTo>
                      <a:pt x="1130300" y="304800"/>
                    </a:lnTo>
                    <a:lnTo>
                      <a:pt x="1003300" y="241300"/>
                    </a:lnTo>
                    <a:lnTo>
                      <a:pt x="927100" y="228600"/>
                    </a:lnTo>
                    <a:lnTo>
                      <a:pt x="863600" y="63500"/>
                    </a:lnTo>
                    <a:lnTo>
                      <a:pt x="762000" y="0"/>
                    </a:lnTo>
                    <a:lnTo>
                      <a:pt x="698500" y="127000"/>
                    </a:lnTo>
                    <a:lnTo>
                      <a:pt x="635000" y="215900"/>
                    </a:lnTo>
                    <a:lnTo>
                      <a:pt x="546100" y="266700"/>
                    </a:lnTo>
                    <a:lnTo>
                      <a:pt x="381000" y="317500"/>
                    </a:lnTo>
                    <a:lnTo>
                      <a:pt x="241300" y="444500"/>
                    </a:lnTo>
                    <a:lnTo>
                      <a:pt x="114300" y="533400"/>
                    </a:lnTo>
                    <a:lnTo>
                      <a:pt x="0" y="495300"/>
                    </a:ln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68709D4-A0A1-A554-A38A-BA596979CC2C}"/>
                  </a:ext>
                </a:extLst>
              </p:cNvPr>
              <p:cNvSpPr/>
              <p:nvPr/>
            </p:nvSpPr>
            <p:spPr bwMode="auto">
              <a:xfrm>
                <a:off x="7282656" y="1648052"/>
                <a:ext cx="1295400" cy="4064000"/>
              </a:xfrm>
              <a:custGeom>
                <a:avLst/>
                <a:gdLst>
                  <a:gd name="connsiteX0" fmla="*/ 0 w 1295400"/>
                  <a:gd name="connsiteY0" fmla="*/ 3530600 h 4064000"/>
                  <a:gd name="connsiteX1" fmla="*/ 12700 w 1295400"/>
                  <a:gd name="connsiteY1" fmla="*/ 3619500 h 4064000"/>
                  <a:gd name="connsiteX2" fmla="*/ 50800 w 1295400"/>
                  <a:gd name="connsiteY2" fmla="*/ 3708400 h 4064000"/>
                  <a:gd name="connsiteX3" fmla="*/ 76200 w 1295400"/>
                  <a:gd name="connsiteY3" fmla="*/ 3746500 h 4064000"/>
                  <a:gd name="connsiteX4" fmla="*/ 190500 w 1295400"/>
                  <a:gd name="connsiteY4" fmla="*/ 3759200 h 4064000"/>
                  <a:gd name="connsiteX5" fmla="*/ 292100 w 1295400"/>
                  <a:gd name="connsiteY5" fmla="*/ 3860800 h 4064000"/>
                  <a:gd name="connsiteX6" fmla="*/ 342900 w 1295400"/>
                  <a:gd name="connsiteY6" fmla="*/ 3949700 h 4064000"/>
                  <a:gd name="connsiteX7" fmla="*/ 431800 w 1295400"/>
                  <a:gd name="connsiteY7" fmla="*/ 4064000 h 4064000"/>
                  <a:gd name="connsiteX8" fmla="*/ 546100 w 1295400"/>
                  <a:gd name="connsiteY8" fmla="*/ 3987800 h 4064000"/>
                  <a:gd name="connsiteX9" fmla="*/ 749300 w 1295400"/>
                  <a:gd name="connsiteY9" fmla="*/ 3860800 h 4064000"/>
                  <a:gd name="connsiteX10" fmla="*/ 800100 w 1295400"/>
                  <a:gd name="connsiteY10" fmla="*/ 3784600 h 4064000"/>
                  <a:gd name="connsiteX11" fmla="*/ 812800 w 1295400"/>
                  <a:gd name="connsiteY11" fmla="*/ 3543300 h 4064000"/>
                  <a:gd name="connsiteX12" fmla="*/ 927100 w 1295400"/>
                  <a:gd name="connsiteY12" fmla="*/ 3378200 h 4064000"/>
                  <a:gd name="connsiteX13" fmla="*/ 1003300 w 1295400"/>
                  <a:gd name="connsiteY13" fmla="*/ 3251200 h 4064000"/>
                  <a:gd name="connsiteX14" fmla="*/ 1041400 w 1295400"/>
                  <a:gd name="connsiteY14" fmla="*/ 3162300 h 4064000"/>
                  <a:gd name="connsiteX15" fmla="*/ 1143000 w 1295400"/>
                  <a:gd name="connsiteY15" fmla="*/ 2971800 h 4064000"/>
                  <a:gd name="connsiteX16" fmla="*/ 1219200 w 1295400"/>
                  <a:gd name="connsiteY16" fmla="*/ 2857500 h 4064000"/>
                  <a:gd name="connsiteX17" fmla="*/ 1155700 w 1295400"/>
                  <a:gd name="connsiteY17" fmla="*/ 2768600 h 4064000"/>
                  <a:gd name="connsiteX18" fmla="*/ 1155700 w 1295400"/>
                  <a:gd name="connsiteY18" fmla="*/ 2768600 h 4064000"/>
                  <a:gd name="connsiteX19" fmla="*/ 1282700 w 1295400"/>
                  <a:gd name="connsiteY19" fmla="*/ 2654300 h 4064000"/>
                  <a:gd name="connsiteX20" fmla="*/ 1282700 w 1295400"/>
                  <a:gd name="connsiteY20" fmla="*/ 2463800 h 4064000"/>
                  <a:gd name="connsiteX21" fmla="*/ 1295400 w 1295400"/>
                  <a:gd name="connsiteY21" fmla="*/ 2260600 h 4064000"/>
                  <a:gd name="connsiteX22" fmla="*/ 1168400 w 1295400"/>
                  <a:gd name="connsiteY22" fmla="*/ 2082800 h 4064000"/>
                  <a:gd name="connsiteX23" fmla="*/ 1092200 w 1295400"/>
                  <a:gd name="connsiteY23" fmla="*/ 2032000 h 4064000"/>
                  <a:gd name="connsiteX24" fmla="*/ 1155700 w 1295400"/>
                  <a:gd name="connsiteY24" fmla="*/ 1905000 h 4064000"/>
                  <a:gd name="connsiteX25" fmla="*/ 1066800 w 1295400"/>
                  <a:gd name="connsiteY25" fmla="*/ 1828800 h 4064000"/>
                  <a:gd name="connsiteX26" fmla="*/ 965200 w 1295400"/>
                  <a:gd name="connsiteY26" fmla="*/ 1714500 h 4064000"/>
                  <a:gd name="connsiteX27" fmla="*/ 977900 w 1295400"/>
                  <a:gd name="connsiteY27" fmla="*/ 1397000 h 4064000"/>
                  <a:gd name="connsiteX28" fmla="*/ 1016000 w 1295400"/>
                  <a:gd name="connsiteY28" fmla="*/ 1231900 h 4064000"/>
                  <a:gd name="connsiteX29" fmla="*/ 1066800 w 1295400"/>
                  <a:gd name="connsiteY29" fmla="*/ 1155700 h 4064000"/>
                  <a:gd name="connsiteX30" fmla="*/ 977900 w 1295400"/>
                  <a:gd name="connsiteY30" fmla="*/ 1041400 h 4064000"/>
                  <a:gd name="connsiteX31" fmla="*/ 1092200 w 1295400"/>
                  <a:gd name="connsiteY31" fmla="*/ 952500 h 4064000"/>
                  <a:gd name="connsiteX32" fmla="*/ 1079500 w 1295400"/>
                  <a:gd name="connsiteY32" fmla="*/ 838200 h 4064000"/>
                  <a:gd name="connsiteX33" fmla="*/ 1041400 w 1295400"/>
                  <a:gd name="connsiteY33" fmla="*/ 698500 h 4064000"/>
                  <a:gd name="connsiteX34" fmla="*/ 1079500 w 1295400"/>
                  <a:gd name="connsiteY34" fmla="*/ 635000 h 4064000"/>
                  <a:gd name="connsiteX35" fmla="*/ 977900 w 1295400"/>
                  <a:gd name="connsiteY35" fmla="*/ 482600 h 4064000"/>
                  <a:gd name="connsiteX36" fmla="*/ 914400 w 1295400"/>
                  <a:gd name="connsiteY36" fmla="*/ 317500 h 4064000"/>
                  <a:gd name="connsiteX37" fmla="*/ 914400 w 1295400"/>
                  <a:gd name="connsiteY37" fmla="*/ 177800 h 4064000"/>
                  <a:gd name="connsiteX38" fmla="*/ 977900 w 1295400"/>
                  <a:gd name="connsiteY38" fmla="*/ 127000 h 4064000"/>
                  <a:gd name="connsiteX39" fmla="*/ 1117600 w 1295400"/>
                  <a:gd name="connsiteY39" fmla="*/ 63500 h 4064000"/>
                  <a:gd name="connsiteX40" fmla="*/ 977900 w 1295400"/>
                  <a:gd name="connsiteY40" fmla="*/ 0 h 406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95400" h="4064000">
                    <a:moveTo>
                      <a:pt x="0" y="3530600"/>
                    </a:moveTo>
                    <a:lnTo>
                      <a:pt x="12700" y="3619500"/>
                    </a:lnTo>
                    <a:lnTo>
                      <a:pt x="50800" y="3708400"/>
                    </a:lnTo>
                    <a:lnTo>
                      <a:pt x="76200" y="3746500"/>
                    </a:lnTo>
                    <a:lnTo>
                      <a:pt x="190500" y="3759200"/>
                    </a:lnTo>
                    <a:lnTo>
                      <a:pt x="292100" y="3860800"/>
                    </a:lnTo>
                    <a:lnTo>
                      <a:pt x="342900" y="3949700"/>
                    </a:lnTo>
                    <a:lnTo>
                      <a:pt x="431800" y="4064000"/>
                    </a:lnTo>
                    <a:lnTo>
                      <a:pt x="546100" y="3987800"/>
                    </a:lnTo>
                    <a:lnTo>
                      <a:pt x="749300" y="3860800"/>
                    </a:lnTo>
                    <a:lnTo>
                      <a:pt x="800100" y="3784600"/>
                    </a:lnTo>
                    <a:lnTo>
                      <a:pt x="812800" y="3543300"/>
                    </a:lnTo>
                    <a:lnTo>
                      <a:pt x="927100" y="3378200"/>
                    </a:lnTo>
                    <a:lnTo>
                      <a:pt x="1003300" y="3251200"/>
                    </a:lnTo>
                    <a:lnTo>
                      <a:pt x="1041400" y="3162300"/>
                    </a:lnTo>
                    <a:lnTo>
                      <a:pt x="1143000" y="2971800"/>
                    </a:lnTo>
                    <a:lnTo>
                      <a:pt x="1219200" y="2857500"/>
                    </a:lnTo>
                    <a:lnTo>
                      <a:pt x="1155700" y="2768600"/>
                    </a:lnTo>
                    <a:lnTo>
                      <a:pt x="1155700" y="2768600"/>
                    </a:lnTo>
                    <a:lnTo>
                      <a:pt x="1282700" y="2654300"/>
                    </a:lnTo>
                    <a:lnTo>
                      <a:pt x="1282700" y="2463800"/>
                    </a:lnTo>
                    <a:lnTo>
                      <a:pt x="1295400" y="2260600"/>
                    </a:lnTo>
                    <a:lnTo>
                      <a:pt x="1168400" y="2082800"/>
                    </a:lnTo>
                    <a:lnTo>
                      <a:pt x="1092200" y="2032000"/>
                    </a:lnTo>
                    <a:lnTo>
                      <a:pt x="1155700" y="1905000"/>
                    </a:lnTo>
                    <a:lnTo>
                      <a:pt x="1066800" y="1828800"/>
                    </a:lnTo>
                    <a:lnTo>
                      <a:pt x="965200" y="1714500"/>
                    </a:lnTo>
                    <a:lnTo>
                      <a:pt x="977900" y="1397000"/>
                    </a:lnTo>
                    <a:lnTo>
                      <a:pt x="1016000" y="1231900"/>
                    </a:lnTo>
                    <a:lnTo>
                      <a:pt x="1066800" y="1155700"/>
                    </a:lnTo>
                    <a:lnTo>
                      <a:pt x="977900" y="1041400"/>
                    </a:lnTo>
                    <a:lnTo>
                      <a:pt x="1092200" y="952500"/>
                    </a:lnTo>
                    <a:lnTo>
                      <a:pt x="1079500" y="838200"/>
                    </a:lnTo>
                    <a:lnTo>
                      <a:pt x="1041400" y="698500"/>
                    </a:lnTo>
                    <a:lnTo>
                      <a:pt x="1079500" y="635000"/>
                    </a:lnTo>
                    <a:lnTo>
                      <a:pt x="977900" y="482600"/>
                    </a:lnTo>
                    <a:lnTo>
                      <a:pt x="914400" y="317500"/>
                    </a:lnTo>
                    <a:lnTo>
                      <a:pt x="914400" y="177800"/>
                    </a:lnTo>
                    <a:lnTo>
                      <a:pt x="977900" y="127000"/>
                    </a:lnTo>
                    <a:lnTo>
                      <a:pt x="1117600" y="63500"/>
                    </a:lnTo>
                    <a:lnTo>
                      <a:pt x="977900" y="0"/>
                    </a:lnTo>
                  </a:path>
                </a:pathLst>
              </a:custGeom>
              <a:noFill/>
              <a:ln w="38100"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16005C2-29C4-0903-75AD-CEF3A3DD7E7D}"/>
                  </a:ext>
                </a:extLst>
              </p:cNvPr>
              <p:cNvSpPr/>
              <p:nvPr/>
            </p:nvSpPr>
            <p:spPr>
              <a:xfrm>
                <a:off x="10083800" y="2806700"/>
                <a:ext cx="673100" cy="419100"/>
              </a:xfrm>
              <a:custGeom>
                <a:avLst/>
                <a:gdLst>
                  <a:gd name="connsiteX0" fmla="*/ 673100 w 673100"/>
                  <a:gd name="connsiteY0" fmla="*/ 292100 h 419100"/>
                  <a:gd name="connsiteX1" fmla="*/ 546100 w 673100"/>
                  <a:gd name="connsiteY1" fmla="*/ 406400 h 419100"/>
                  <a:gd name="connsiteX2" fmla="*/ 406400 w 673100"/>
                  <a:gd name="connsiteY2" fmla="*/ 419100 h 419100"/>
                  <a:gd name="connsiteX3" fmla="*/ 266700 w 673100"/>
                  <a:gd name="connsiteY3" fmla="*/ 355600 h 419100"/>
                  <a:gd name="connsiteX4" fmla="*/ 127000 w 673100"/>
                  <a:gd name="connsiteY4" fmla="*/ 215900 h 419100"/>
                  <a:gd name="connsiteX5" fmla="*/ 76200 w 673100"/>
                  <a:gd name="connsiteY5" fmla="*/ 114300 h 419100"/>
                  <a:gd name="connsiteX6" fmla="*/ 0 w 673100"/>
                  <a:gd name="connsiteY6" fmla="*/ 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3100" h="419100">
                    <a:moveTo>
                      <a:pt x="673100" y="292100"/>
                    </a:moveTo>
                    <a:lnTo>
                      <a:pt x="546100" y="406400"/>
                    </a:lnTo>
                    <a:lnTo>
                      <a:pt x="406400" y="419100"/>
                    </a:lnTo>
                    <a:lnTo>
                      <a:pt x="266700" y="355600"/>
                    </a:lnTo>
                    <a:lnTo>
                      <a:pt x="127000" y="215900"/>
                    </a:lnTo>
                    <a:lnTo>
                      <a:pt x="76200" y="114300"/>
                    </a:lnTo>
                    <a:lnTo>
                      <a:pt x="0" y="0"/>
                    </a:lnTo>
                  </a:path>
                </a:pathLst>
              </a:cu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172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01B33-A2FC-006F-C1C0-E1D5546EA27D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[TIM-4] Hitchhiking 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E857FC-A11C-4968-BA5D-C89DFAC8A0D8}"/>
              </a:ext>
            </a:extLst>
          </p:cNvPr>
          <p:cNvSpPr txBox="1"/>
          <p:nvPr/>
        </p:nvSpPr>
        <p:spPr>
          <a:xfrm>
            <a:off x="52371" y="1484784"/>
            <a:ext cx="12107730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cs typeface="Times New Roman" panose="02020603050405020304" pitchFamily="18" charset="0"/>
              </a:rPr>
              <a:t>Launch a pilot project between Meyrin and Prévessin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cs typeface="Times New Roman" panose="02020603050405020304" pitchFamily="18" charset="0"/>
              </a:rPr>
              <a:t>Implement up to 30 hitchhiking stops in Meyrin and Prévessin for intra-site travel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 Light" panose="020F0302020204030204" pitchFamily="34" charset="0"/>
                <a:cs typeface="Times New Roman" panose="02020603050405020304" pitchFamily="18" charset="0"/>
              </a:rPr>
              <a:t>Create an electronic platform for managing hitchhiking at all established stops, optimizing usage, and reducing user wait times</a:t>
            </a:r>
          </a:p>
        </p:txBody>
      </p:sp>
      <p:pic>
        <p:nvPicPr>
          <p:cNvPr id="8" name="Picture 7" descr="A black and white symbol of a person and a car&#10;&#10;Description automatically generated">
            <a:extLst>
              <a:ext uri="{FF2B5EF4-FFF2-40B4-BE49-F238E27FC236}">
                <a16:creationId xmlns:a16="http://schemas.microsoft.com/office/drawing/2014/main" id="{722F503C-D173-CFBF-FC2E-E31C13925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29406" y="3182085"/>
            <a:ext cx="2520000" cy="2535604"/>
          </a:xfrm>
          <a:prstGeom prst="rect">
            <a:avLst/>
          </a:prstGeom>
        </p:spPr>
      </p:pic>
      <p:pic>
        <p:nvPicPr>
          <p:cNvPr id="10" name="Picture 9" descr="A blue sign with a person and a car&#10;&#10;Description automatically generated">
            <a:extLst>
              <a:ext uri="{FF2B5EF4-FFF2-40B4-BE49-F238E27FC236}">
                <a16:creationId xmlns:a16="http://schemas.microsoft.com/office/drawing/2014/main" id="{63775A85-0F84-7E86-0AA0-2D242CF93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19536" y="2924944"/>
            <a:ext cx="2619741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27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4F083-2F64-B733-25E0-47E5B42A027C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[ALT-1] Promoting the Improvement of Cycling and Pedestrian Networks both Inside and Outside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E54AF6-1C8A-CAC6-F30C-62A34B8A95D5}"/>
              </a:ext>
            </a:extLst>
          </p:cNvPr>
          <p:cNvSpPr txBox="1"/>
          <p:nvPr/>
        </p:nvSpPr>
        <p:spPr>
          <a:xfrm>
            <a:off x="479376" y="1355403"/>
            <a:ext cx="10081120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Improve and upgrade sidewalks, pedestrian paths, and cycling lanes across different CERN sites</a:t>
            </a:r>
          </a:p>
          <a:p>
            <a:r>
              <a:rPr lang="en-GB" kern="1400" dirty="0">
                <a:latin typeface="Calibri Light" panose="020F0302020204030204" pitchFamily="34" charset="0"/>
              </a:rPr>
              <a:t>	- Project “site development plan”</a:t>
            </a:r>
          </a:p>
          <a:p>
            <a:r>
              <a:rPr lang="en-GB" sz="1800" kern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Collaborate with local authorities to promote the creation of new safe cycling lanes in the region</a:t>
            </a:r>
            <a:endParaRPr lang="en-GB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334AB729-48F1-DABD-005A-5E9B1989C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2924944"/>
            <a:ext cx="5913598" cy="28656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8AFFB7-A3D3-C068-AE80-D5692241BF37}"/>
              </a:ext>
            </a:extLst>
          </p:cNvPr>
          <p:cNvSpPr txBox="1"/>
          <p:nvPr/>
        </p:nvSpPr>
        <p:spPr>
          <a:xfrm>
            <a:off x="623392" y="5348708"/>
            <a:ext cx="1512168" cy="307777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365760" tIns="45720" rIns="36576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H" sz="1400" b="1" dirty="0">
                <a:solidFill>
                  <a:schemeClr val="bg1"/>
                </a:solidFill>
              </a:rPr>
              <a:t>ENTREE A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0" name="Image 3">
            <a:extLst>
              <a:ext uri="{FF2B5EF4-FFF2-40B4-BE49-F238E27FC236}">
                <a16:creationId xmlns:a16="http://schemas.microsoft.com/office/drawing/2014/main" id="{32E5AD2B-5455-4A3D-8AEB-48F27B530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0225" y="2360859"/>
            <a:ext cx="2932399" cy="41806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F05F318-5365-5040-6234-7570D307E7EF}"/>
              </a:ext>
            </a:extLst>
          </p:cNvPr>
          <p:cNvSpPr txBox="1"/>
          <p:nvPr/>
        </p:nvSpPr>
        <p:spPr>
          <a:xfrm>
            <a:off x="8544272" y="6411534"/>
            <a:ext cx="3312368" cy="307777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365760" tIns="45720" rIns="36576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fr-CH" dirty="0"/>
              <a:t>Voies vertes – Rte Sénat. Fouilloux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587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4F083-2F64-B733-25E0-47E5B42A027C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[ALT-1] Promoting the Improvement of Cycling and Pedestrian Networks both Inside and Outside CERN</a:t>
            </a:r>
          </a:p>
        </p:txBody>
      </p:sp>
      <p:pic>
        <p:nvPicPr>
          <p:cNvPr id="9" name="Image 16">
            <a:extLst>
              <a:ext uri="{FF2B5EF4-FFF2-40B4-BE49-F238E27FC236}">
                <a16:creationId xmlns:a16="http://schemas.microsoft.com/office/drawing/2014/main" id="{0AB17940-26E2-ADC9-FAEC-0DC0E3A9D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1344" y="2924944"/>
            <a:ext cx="11089232" cy="21452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1229B1-637C-8BB6-A4E6-337FCB0C8CCA}"/>
              </a:ext>
            </a:extLst>
          </p:cNvPr>
          <p:cNvSpPr txBox="1"/>
          <p:nvPr/>
        </p:nvSpPr>
        <p:spPr>
          <a:xfrm>
            <a:off x="263352" y="4653136"/>
            <a:ext cx="1512168" cy="307777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365760" tIns="45720" rIns="36576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H" sz="1400" b="1" dirty="0">
                <a:solidFill>
                  <a:schemeClr val="bg1"/>
                </a:solidFill>
              </a:rPr>
              <a:t>BHNS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3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AFB8AFE-67BB-608D-186E-2488FBA3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1" y="292577"/>
            <a:ext cx="12023457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500" dirty="0">
                <a:solidFill>
                  <a:srgbClr val="4C7FAE"/>
                </a:solidFill>
              </a:rPr>
              <a:t>CERN Mobility Plan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860BAA86-8E99-A07C-196C-3441253C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318"/>
            <a:ext cx="65" cy="25456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4F083-2F64-B733-25E0-47E5B42A027C}"/>
              </a:ext>
            </a:extLst>
          </p:cNvPr>
          <p:cNvSpPr txBox="1"/>
          <p:nvPr/>
        </p:nvSpPr>
        <p:spPr>
          <a:xfrm>
            <a:off x="84270" y="823990"/>
            <a:ext cx="12023457" cy="36933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2"/>
            </a:solidFill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800" b="1" i="1" kern="1400">
                <a:solidFill>
                  <a:srgbClr val="3666AB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[ALT-1] Promoting the Improvement of Cycling and Pedestrian Networks both Inside and Outside CERN</a:t>
            </a:r>
          </a:p>
        </p:txBody>
      </p:sp>
      <p:pic>
        <p:nvPicPr>
          <p:cNvPr id="2" name="Image 10">
            <a:extLst>
              <a:ext uri="{FF2B5EF4-FFF2-40B4-BE49-F238E27FC236}">
                <a16:creationId xmlns:a16="http://schemas.microsoft.com/office/drawing/2014/main" id="{7BFF9FD1-413F-D2D4-EE2A-315239F56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7608" y="2060848"/>
            <a:ext cx="6120680" cy="3447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AAF081-9082-6977-3723-07F4A5D33BBD}"/>
              </a:ext>
            </a:extLst>
          </p:cNvPr>
          <p:cNvSpPr txBox="1"/>
          <p:nvPr/>
        </p:nvSpPr>
        <p:spPr>
          <a:xfrm>
            <a:off x="2610140" y="5126533"/>
            <a:ext cx="1008112" cy="307777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365760" tIns="45720" rIns="36576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H" sz="1400" b="1" dirty="0">
                <a:solidFill>
                  <a:schemeClr val="bg1"/>
                </a:solidFill>
              </a:rPr>
              <a:t>LCC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72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bg1">
            <a:alpha val="85000"/>
          </a:schemeClr>
        </a:solidFill>
        <a:ln>
          <a:solidFill>
            <a:schemeClr val="bg2"/>
          </a:solidFill>
        </a:ln>
        <a:effectLst/>
      </a:spPr>
      <a:bodyPr vert="horz" wrap="square" lIns="365760" tIns="45720" rIns="365760" bIns="45720" numCol="1" anchor="ctr" anchorCtr="0" compatLnSpc="1">
        <a:prstTxWarp prst="textNoShape">
          <a:avLst/>
        </a:prstTxWarp>
      </a:bodyPr>
      <a:lstStyle>
        <a:defPPr marL="285750" indent="-285750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110717</TotalTime>
  <Words>969</Words>
  <Application>Microsoft Office PowerPoint</Application>
  <DocSecurity>0</DocSecurity>
  <PresentationFormat>Widescreen</PresentationFormat>
  <Paragraphs>140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Leelawadee UI</vt:lpstr>
      <vt:lpstr>Symbol</vt:lpstr>
      <vt:lpstr>Wingdings</vt:lpstr>
      <vt:lpstr>Office Theme</vt:lpstr>
      <vt:lpstr>Custom Design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and Civil Engineering Department  services status  131st ACCU Meeting</dc:title>
  <dc:subject/>
  <dc:creator>Laetitia Lejeune</dc:creator>
  <cp:keywords/>
  <dc:description/>
  <cp:lastModifiedBy>Raul Fernandez Ortega</cp:lastModifiedBy>
  <cp:revision>2147</cp:revision>
  <cp:lastPrinted>2024-05-17T09:53:40Z</cp:lastPrinted>
  <dcterms:created xsi:type="dcterms:W3CDTF">2021-03-12T08:59:16Z</dcterms:created>
  <dcterms:modified xsi:type="dcterms:W3CDTF">2024-05-24T13:49:11Z</dcterms:modified>
  <cp:category/>
  <dc:identifier/>
  <cp:contentStatus/>
  <dc:language/>
  <cp:version/>
</cp:coreProperties>
</file>