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570" r:id="rId2"/>
    <p:sldId id="657" r:id="rId3"/>
    <p:sldId id="693" r:id="rId4"/>
    <p:sldId id="694" r:id="rId5"/>
    <p:sldId id="695" r:id="rId6"/>
    <p:sldId id="696" r:id="rId7"/>
    <p:sldId id="697" r:id="rId8"/>
    <p:sldId id="698" r:id="rId9"/>
    <p:sldId id="700" r:id="rId10"/>
    <p:sldId id="699" r:id="rId11"/>
    <p:sldId id="701" r:id="rId12"/>
    <p:sldId id="702" r:id="rId13"/>
    <p:sldId id="703" r:id="rId14"/>
    <p:sldId id="708" r:id="rId15"/>
    <p:sldId id="692" r:id="rId16"/>
    <p:sldId id="705" r:id="rId17"/>
    <p:sldId id="706" r:id="rId18"/>
    <p:sldId id="707" r:id="rId19"/>
    <p:sldId id="691" r:id="rId20"/>
    <p:sldId id="605" r:id="rId21"/>
    <p:sldId id="709" r:id="rId22"/>
    <p:sldId id="710" r:id="rId23"/>
    <p:sldId id="656" r:id="rId24"/>
    <p:sldId id="680" r:id="rId25"/>
    <p:sldId id="659" r:id="rId26"/>
    <p:sldId id="684" r:id="rId27"/>
  </p:sldIdLst>
  <p:sldSz cx="12192000" cy="6858000"/>
  <p:notesSz cx="7315200" cy="9601200"/>
  <p:defaultTextStyle>
    <a:defPPr>
      <a:defRPr lang="pl-PL"/>
    </a:defPPr>
    <a:lvl1pPr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pos="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FF"/>
    <a:srgbClr val="9900FF"/>
    <a:srgbClr val="3399FF"/>
    <a:srgbClr val="0000FF"/>
    <a:srgbClr val="0066FF"/>
    <a:srgbClr val="A50021"/>
    <a:srgbClr val="CC0000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2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138" y="102"/>
      </p:cViewPr>
      <p:guideLst>
        <p:guide orient="horz" pos="120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58"/>
    </p:cViewPr>
  </p:sorterViewPr>
  <p:notesViewPr>
    <p:cSldViewPr>
      <p:cViewPr varScale="1">
        <p:scale>
          <a:sx n="73" d="100"/>
          <a:sy n="73" d="100"/>
        </p:scale>
        <p:origin x="-1358" y="-67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36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36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3DFFF63-8295-4EC5-94C4-D860BA5E8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7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86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788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6" y="4560222"/>
            <a:ext cx="5364710" cy="432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86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F2AAAB1-FCD8-4F5B-AD4F-1B65BFC95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31B24-9669-4D48-BABB-C044D511E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B0EA8-5F68-442C-8463-C47156215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2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8001" y="34925"/>
            <a:ext cx="10872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999" y="533400"/>
            <a:ext cx="1169351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style wzorca tekstu</a:t>
            </a:r>
          </a:p>
          <a:p>
            <a:pPr lvl="1"/>
            <a:r>
              <a:rPr lang="en-US"/>
              <a:t>Drugi poziom</a:t>
            </a:r>
          </a:p>
          <a:p>
            <a:pPr lvl="2"/>
            <a:r>
              <a:rPr lang="en-US"/>
              <a:t>Trzeci poziom</a:t>
            </a:r>
          </a:p>
          <a:p>
            <a:pPr lvl="3"/>
            <a:r>
              <a:rPr lang="en-US"/>
              <a:t>Czwarty poziom</a:t>
            </a:r>
          </a:p>
          <a:p>
            <a:pPr lvl="4"/>
            <a:r>
              <a:rPr lang="en-US"/>
              <a:t>Piąty poziom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74315" y="6677245"/>
            <a:ext cx="471200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pitchFamily="34" charset="0"/>
              </a:defRPr>
            </a:lvl1pPr>
          </a:lstStyle>
          <a:p>
            <a:pPr>
              <a:defRPr/>
            </a:pPr>
            <a:fld id="{F8961558-8EB1-4DC0-B367-60568E8BA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56"/>
          <p:cNvSpPr>
            <a:spLocks noChangeArrowheads="1"/>
          </p:cNvSpPr>
          <p:nvPr/>
        </p:nvSpPr>
        <p:spPr bwMode="auto">
          <a:xfrm>
            <a:off x="252000" y="6680031"/>
            <a:ext cx="1811475" cy="14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l"/>
            <a:r>
              <a:rPr lang="en-US" sz="800" dirty="0" err="1"/>
              <a:t>M.Gasior</a:t>
            </a:r>
            <a:r>
              <a:rPr lang="en-US" sz="800" dirty="0"/>
              <a:t>, </a:t>
            </a:r>
            <a:r>
              <a:rPr lang="en-US" sz="800" dirty="0" err="1"/>
              <a:t>T.Levens</a:t>
            </a:r>
            <a:r>
              <a:rPr lang="en-US" sz="800" dirty="0"/>
              <a:t>, SY-BI-IQ</a:t>
            </a:r>
          </a:p>
        </p:txBody>
      </p:sp>
      <p:sp>
        <p:nvSpPr>
          <p:cNvPr id="1032" name="Line 62"/>
          <p:cNvSpPr>
            <a:spLocks noChangeShapeType="1"/>
          </p:cNvSpPr>
          <p:nvPr userDrawn="1"/>
        </p:nvSpPr>
        <p:spPr bwMode="auto">
          <a:xfrm>
            <a:off x="648000" y="457200"/>
            <a:ext cx="108720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033" name="Line 63"/>
          <p:cNvSpPr>
            <a:spLocks noChangeShapeType="1"/>
          </p:cNvSpPr>
          <p:nvPr userDrawn="1"/>
        </p:nvSpPr>
        <p:spPr bwMode="auto">
          <a:xfrm>
            <a:off x="252000" y="6655020"/>
            <a:ext cx="11700000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2" name="Rectangle 56"/>
          <p:cNvSpPr>
            <a:spLocks noChangeArrowheads="1"/>
          </p:cNvSpPr>
          <p:nvPr userDrawn="1"/>
        </p:nvSpPr>
        <p:spPr bwMode="auto">
          <a:xfrm>
            <a:off x="1871450" y="6677245"/>
            <a:ext cx="9101985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/>
            <a:r>
              <a:rPr lang="en-GB" sz="800" dirty="0"/>
              <a:t>First operational experience with the BCCM</a:t>
            </a:r>
            <a:endParaRPr lang="en-US" sz="800" dirty="0"/>
          </a:p>
        </p:txBody>
      </p:sp>
      <p:graphicFrame>
        <p:nvGraphicFramePr>
          <p:cNvPr id="13" name="Object 10">
            <a:extLst>
              <a:ext uri="{FF2B5EF4-FFF2-40B4-BE49-F238E27FC236}">
                <a16:creationId xmlns:a16="http://schemas.microsoft.com/office/drawing/2014/main" id="{A92749BA-3617-472A-B216-966D475B49C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65418882"/>
              </p:ext>
            </p:extLst>
          </p:nvPr>
        </p:nvGraphicFramePr>
        <p:xfrm>
          <a:off x="6641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>
            <a:extLst>
              <a:ext uri="{FF2B5EF4-FFF2-40B4-BE49-F238E27FC236}">
                <a16:creationId xmlns:a16="http://schemas.microsoft.com/office/drawing/2014/main" id="{61165760-B315-4840-ABA9-C3E32BEBF0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426129815"/>
              </p:ext>
            </p:extLst>
          </p:nvPr>
        </p:nvGraphicFramePr>
        <p:xfrm>
          <a:off x="1172454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13" name="Object 10">
                        <a:extLst>
                          <a:ext uri="{FF2B5EF4-FFF2-40B4-BE49-F238E27FC236}">
                            <a16:creationId xmlns:a16="http://schemas.microsoft.com/office/drawing/2014/main" id="{A92749BA-3617-472A-B216-966D475B49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2454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227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1127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117475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11271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5pPr>
      <a:lvl6pPr marL="25146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585560"/>
            <a:ext cx="12192000" cy="284197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4400" dirty="0"/>
              <a:t>First operational experience with</a:t>
            </a:r>
            <a:br>
              <a:rPr lang="en-US" sz="4400" dirty="0"/>
            </a:br>
            <a:r>
              <a:rPr lang="en-US" sz="4400" dirty="0"/>
              <a:t>the BCCM</a:t>
            </a:r>
          </a:p>
          <a:p>
            <a:pPr eaLnBrk="1" hangingPunct="1"/>
            <a:endParaRPr lang="pl-PL" sz="1400" b="0" dirty="0"/>
          </a:p>
          <a:p>
            <a:pPr eaLnBrk="1" hangingPunct="1"/>
            <a:endParaRPr lang="en-GB" sz="1400" b="0" dirty="0"/>
          </a:p>
          <a:p>
            <a:pPr eaLnBrk="1" hangingPunct="1"/>
            <a:r>
              <a:rPr lang="en-GB" sz="1400" b="0" dirty="0"/>
              <a:t>2</a:t>
            </a:r>
            <a:r>
              <a:rPr lang="pl-PL" sz="1400" b="0" dirty="0"/>
              <a:t>51</a:t>
            </a:r>
            <a:r>
              <a:rPr lang="pl-PL" sz="1400" b="0" baseline="30000" dirty="0"/>
              <a:t>st</a:t>
            </a:r>
            <a:r>
              <a:rPr lang="en-GB" sz="1400" b="0" dirty="0"/>
              <a:t> Machine Protection Panel meeting</a:t>
            </a:r>
          </a:p>
          <a:p>
            <a:pPr eaLnBrk="1" hangingPunct="1"/>
            <a:br>
              <a:rPr lang="en-US" sz="1400" b="0" dirty="0"/>
            </a:br>
            <a:r>
              <a:rPr lang="pl-PL" sz="1400" b="0" dirty="0"/>
              <a:t>31/05/24</a:t>
            </a:r>
            <a:endParaRPr lang="en-GB" sz="14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pl-PL" sz="16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en-GB" sz="1600" b="0" dirty="0"/>
          </a:p>
          <a:p>
            <a:pPr eaLnBrk="1" hangingPunct="1"/>
            <a:endParaRPr lang="en-GB" sz="1600" b="0" dirty="0"/>
          </a:p>
          <a:p>
            <a:pPr eaLnBrk="1" hangingPunct="1"/>
            <a:r>
              <a:rPr lang="en-GB" sz="1400" b="0" dirty="0"/>
              <a:t>Marek Gasior, Tom Levens</a:t>
            </a:r>
          </a:p>
          <a:p>
            <a:pPr eaLnBrk="1" hangingPunct="1"/>
            <a:endParaRPr lang="en-GB" sz="1400" b="0" dirty="0"/>
          </a:p>
          <a:p>
            <a:pPr eaLnBrk="1" hangingPunct="1"/>
            <a:r>
              <a:rPr lang="en-GB" sz="1400" b="0" dirty="0"/>
              <a:t>SY-BI-IQ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FAC042-712D-BC79-D3A3-CCFE478C0C33}"/>
              </a:ext>
            </a:extLst>
          </p:cNvPr>
          <p:cNvSpPr txBox="1"/>
          <p:nvPr/>
        </p:nvSpPr>
        <p:spPr>
          <a:xfrm>
            <a:off x="0" y="6677244"/>
            <a:ext cx="12192000" cy="1807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B2.A W4 running sum – zoom</a:t>
            </a:r>
            <a:endParaRPr lang="en-GB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14B859-8043-23E3-CBA3-1BC48408D760}"/>
              </a:ext>
            </a:extLst>
          </p:cNvPr>
          <p:cNvGrpSpPr/>
          <p:nvPr/>
        </p:nvGrpSpPr>
        <p:grpSpPr>
          <a:xfrm>
            <a:off x="818493" y="622967"/>
            <a:ext cx="10692611" cy="5865166"/>
            <a:chOff x="818493" y="622967"/>
            <a:chExt cx="10692611" cy="5865166"/>
          </a:xfrm>
        </p:grpSpPr>
        <p:pic>
          <p:nvPicPr>
            <p:cNvPr id="8" name="Picture 7" descr="A green line graph with white background&#10;&#10;Description automatically generated">
              <a:extLst>
                <a:ext uri="{FF2B5EF4-FFF2-40B4-BE49-F238E27FC236}">
                  <a16:creationId xmlns:a16="http://schemas.microsoft.com/office/drawing/2014/main" id="{D5A0BA36-34C8-48B0-CE2B-C1167A828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493" y="622967"/>
              <a:ext cx="10426960" cy="5865166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A1B5DD3-BC3E-69BC-0D5C-8377B16B29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18565" y="3165839"/>
              <a:ext cx="10292539" cy="0"/>
            </a:xfrm>
            <a:prstGeom prst="line">
              <a:avLst/>
            </a:prstGeom>
            <a:ln w="1905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D5AAA4-4336-BE11-C042-8D2373077437}"/>
                </a:ext>
              </a:extLst>
            </p:cNvPr>
            <p:cNvSpPr txBox="1"/>
            <p:nvPr/>
          </p:nvSpPr>
          <p:spPr>
            <a:xfrm>
              <a:off x="1218565" y="2699305"/>
              <a:ext cx="107534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/>
                <a:t>3 e11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0437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#2 on 20 May (fill #9653)</a:t>
            </a:r>
            <a:endParaRPr lang="en-GB" sz="2400" dirty="0"/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527D478-462B-2E3D-4608-0D227379F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00" y="663840"/>
            <a:ext cx="8794745" cy="579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26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#2:  running sums for system B2.A (</a:t>
            </a:r>
            <a:r>
              <a:rPr lang="en-US" sz="2400" dirty="0" err="1"/>
              <a:t>TbT</a:t>
            </a:r>
            <a:r>
              <a:rPr lang="en-US" sz="2400" dirty="0"/>
              <a:t> logging)</a:t>
            </a:r>
            <a:endParaRPr lang="en-GB" sz="2400" dirty="0"/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77A91FA-5FAC-6962-3B76-DFCED7A425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22" y="625435"/>
            <a:ext cx="10407755" cy="58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85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#2:  B2.A W5 running sum – zoom</a:t>
            </a:r>
            <a:endParaRPr lang="en-GB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85D9E8-4AB0-1B8F-B278-004BB5B01F9C}"/>
              </a:ext>
            </a:extLst>
          </p:cNvPr>
          <p:cNvGrpSpPr/>
          <p:nvPr/>
        </p:nvGrpSpPr>
        <p:grpSpPr>
          <a:xfrm>
            <a:off x="680896" y="534224"/>
            <a:ext cx="10718997" cy="6005581"/>
            <a:chOff x="680896" y="534224"/>
            <a:chExt cx="10718997" cy="6005581"/>
          </a:xfrm>
        </p:grpSpPr>
        <p:pic>
          <p:nvPicPr>
            <p:cNvPr id="5" name="Picture 4" descr="A graph with blue lines&#10;&#10;Description automatically generated">
              <a:extLst>
                <a:ext uri="{FF2B5EF4-FFF2-40B4-BE49-F238E27FC236}">
                  <a16:creationId xmlns:a16="http://schemas.microsoft.com/office/drawing/2014/main" id="{9A6CEF8E-9BF1-3690-9409-0ADB399EF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96" y="534224"/>
              <a:ext cx="10676589" cy="600558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A1B5DD3-BC3E-69BC-0D5C-8377B16B29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7354" y="3153483"/>
              <a:ext cx="10292539" cy="0"/>
            </a:xfrm>
            <a:prstGeom prst="line">
              <a:avLst/>
            </a:prstGeom>
            <a:ln w="1905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D5AAA4-4336-BE11-C042-8D2373077437}"/>
                </a:ext>
              </a:extLst>
            </p:cNvPr>
            <p:cNvSpPr txBox="1"/>
            <p:nvPr/>
          </p:nvSpPr>
          <p:spPr>
            <a:xfrm>
              <a:off x="1218565" y="2699305"/>
              <a:ext cx="107534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/>
                <a:t>5 e11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2014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RF trip on 22 May (fill #9661)</a:t>
            </a:r>
            <a:endParaRPr lang="en-GB" sz="2400" dirty="0"/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397EE10-8155-628A-7315-E8147B774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40" y="639005"/>
            <a:ext cx="8717935" cy="589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969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Weakness #1: sensitivity to the bunch length (oscillations)</a:t>
            </a:r>
            <a:endParaRPr lang="en-GB" sz="2400" dirty="0"/>
          </a:p>
        </p:txBody>
      </p:sp>
      <p:pic>
        <p:nvPicPr>
          <p:cNvPr id="6" name="Picture 5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14157938-395E-12F2-9480-BE9588041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22" y="601714"/>
            <a:ext cx="10624880" cy="59764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8A263D-BF93-3657-1E0C-D40F004EC04A}"/>
              </a:ext>
            </a:extLst>
          </p:cNvPr>
          <p:cNvSpPr txBox="1"/>
          <p:nvPr/>
        </p:nvSpPr>
        <p:spPr>
          <a:xfrm>
            <a:off x="1909855" y="1508750"/>
            <a:ext cx="148745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n-US" sz="2000" dirty="0">
                <a:solidFill>
                  <a:srgbClr val="FF9900"/>
                </a:solidFill>
              </a:rPr>
              <a:t>energy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6C7CD-0BCB-E9F2-554D-A43B01EB5125}"/>
              </a:ext>
            </a:extLst>
          </p:cNvPr>
          <p:cNvSpPr txBox="1"/>
          <p:nvPr/>
        </p:nvSpPr>
        <p:spPr>
          <a:xfrm>
            <a:off x="8016250" y="2737710"/>
            <a:ext cx="180503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 err="1"/>
              <a:t>dI</a:t>
            </a:r>
            <a:r>
              <a:rPr lang="en-US" sz="2000" b="1" dirty="0"/>
              <a:t>/dt signals</a:t>
            </a:r>
            <a:br>
              <a:rPr lang="en-US" sz="2000" b="1" dirty="0"/>
            </a:br>
            <a:r>
              <a:rPr lang="en-US" sz="2000" b="1" dirty="0"/>
              <a:t>all windows</a:t>
            </a:r>
            <a:br>
              <a:rPr lang="en-US" sz="2000" b="1" dirty="0"/>
            </a:br>
            <a:r>
              <a:rPr lang="en-US" sz="2000" b="1" dirty="0"/>
              <a:t>B1+2.A</a:t>
            </a:r>
          </a:p>
        </p:txBody>
      </p:sp>
    </p:spTree>
    <p:extLst>
      <p:ext uri="{BB962C8B-B14F-4D97-AF65-F5344CB8AC3E}">
        <p14:creationId xmlns:p14="http://schemas.microsoft.com/office/powerpoint/2010/main" val="38295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Weakness #1: sensitivity to the bunch length (oscillations)</a:t>
            </a:r>
            <a:endParaRPr lang="en-GB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2D8498-333C-1B98-F298-E11D4F97A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5" y="1355131"/>
            <a:ext cx="3917310" cy="230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Largest (</a:t>
            </a:r>
            <a:r>
              <a:rPr lang="en-GB" sz="1600" dirty="0" err="1"/>
              <a:t>TbT</a:t>
            </a:r>
            <a:r>
              <a:rPr lang="en-GB" sz="1600" dirty="0"/>
              <a:t>) intensity oscillations</a:t>
            </a:r>
            <a:br>
              <a:rPr lang="en-GB" sz="1600" dirty="0"/>
            </a:br>
            <a:r>
              <a:rPr lang="en-GB" sz="1600" dirty="0"/>
              <a:t>are during the RF longitudinal blowup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/>
              <a:t>Oscillations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US" sz="1600" dirty="0"/>
              <a:t> 2.5 e11 peak-peak</a:t>
            </a:r>
            <a:br>
              <a:rPr lang="en-US" sz="1600" dirty="0"/>
            </a:br>
            <a:r>
              <a:rPr lang="en-US" sz="1600" dirty="0"/>
              <a:t>on intensity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US" sz="1600" dirty="0"/>
              <a:t> 3900 e11, i.e.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US" sz="1600" dirty="0"/>
              <a:t> 0.06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%,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which is a very small imperfection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analogue signal processing</a:t>
            </a:r>
            <a:r>
              <a:rPr lang="en-US" sz="1600" dirty="0"/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8C60FB-17F6-A9BC-52F8-7759DCDA6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4" y="4467429"/>
            <a:ext cx="11483096" cy="167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Beam signals are taken from BPMs, which are first order high-pass systems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The current performance has been achieved with flattening the system frequency characteristic in the range</a:t>
            </a:r>
            <a:br>
              <a:rPr lang="en-GB" sz="1600" dirty="0"/>
            </a:br>
            <a:r>
              <a:rPr lang="en-GB" sz="1600" dirty="0"/>
              <a:t>≈ 20 – 80 MHz, which was done at the expense of sacrificing ≈ 75 % of the beam signal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FBCT signals were also used for tests, but with much worse results, despite the flat bandwidth ≈ 1 kHz – 80 MHz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After LS3 BCCM is planned to have dedicated BPMs, resulting in larger beam signals, which may allow extending</a:t>
            </a:r>
            <a:br>
              <a:rPr lang="en-GB" sz="1600" dirty="0"/>
            </a:br>
            <a:r>
              <a:rPr lang="en-GB" sz="1600" dirty="0"/>
              <a:t>the system bandwidth with flat frequency response. The wider flat response MAY reduce the bunch length sensitivity.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3CDCCD3-759E-826D-A773-13F625748E52}"/>
              </a:ext>
            </a:extLst>
          </p:cNvPr>
          <p:cNvGrpSpPr/>
          <p:nvPr/>
        </p:nvGrpSpPr>
        <p:grpSpPr>
          <a:xfrm>
            <a:off x="5093202" y="587031"/>
            <a:ext cx="6494713" cy="3610070"/>
            <a:chOff x="5093202" y="587031"/>
            <a:chExt cx="6494713" cy="3610070"/>
          </a:xfrm>
        </p:grpSpPr>
        <p:pic>
          <p:nvPicPr>
            <p:cNvPr id="5" name="Picture 4" descr="A graph of a graph&#10;&#10;Description automatically generated">
              <a:extLst>
                <a:ext uri="{FF2B5EF4-FFF2-40B4-BE49-F238E27FC236}">
                  <a16:creationId xmlns:a16="http://schemas.microsoft.com/office/drawing/2014/main" id="{6F9D7A84-D7E2-C1A6-7229-F511B1C8A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3202" y="587031"/>
              <a:ext cx="6417901" cy="361007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3E9A6DA-8730-C8C6-C834-A4C26DBFAA54}"/>
                </a:ext>
              </a:extLst>
            </p:cNvPr>
            <p:cNvSpPr txBox="1"/>
            <p:nvPr/>
          </p:nvSpPr>
          <p:spPr>
            <a:xfrm>
              <a:off x="9091590" y="3544215"/>
              <a:ext cx="249632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1600" dirty="0" err="1"/>
                <a:t>TbT</a:t>
              </a:r>
              <a:r>
                <a:rPr lang="en-US" sz="1600" dirty="0"/>
                <a:t> intensity, B1.A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619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Weakness #2: spurious </a:t>
            </a:r>
            <a:r>
              <a:rPr lang="en-US" sz="2400" dirty="0" err="1"/>
              <a:t>dI</a:t>
            </a:r>
            <a:r>
              <a:rPr lang="en-US" sz="2400" dirty="0"/>
              <a:t>/dt signals during injections</a:t>
            </a:r>
            <a:endParaRPr lang="en-GB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215964-807D-D25B-2CDF-34184A35DA55}"/>
              </a:ext>
            </a:extLst>
          </p:cNvPr>
          <p:cNvGrpSpPr/>
          <p:nvPr/>
        </p:nvGrpSpPr>
        <p:grpSpPr>
          <a:xfrm>
            <a:off x="61915" y="754071"/>
            <a:ext cx="5824000" cy="3276000"/>
            <a:chOff x="61915" y="754071"/>
            <a:chExt cx="5824000" cy="3276000"/>
          </a:xfrm>
        </p:grpSpPr>
        <p:pic>
          <p:nvPicPr>
            <p:cNvPr id="10" name="Picture 9" descr="A graph of a graph&#10;&#10;Description automatically generated">
              <a:extLst>
                <a:ext uri="{FF2B5EF4-FFF2-40B4-BE49-F238E27FC236}">
                  <a16:creationId xmlns:a16="http://schemas.microsoft.com/office/drawing/2014/main" id="{8E587525-C3E6-4ABC-8438-FE2799143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15" y="754071"/>
              <a:ext cx="5824000" cy="3276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9B7E84-11AE-9631-439A-79BAAC4CCF43}"/>
                </a:ext>
              </a:extLst>
            </p:cNvPr>
            <p:cNvSpPr txBox="1"/>
            <p:nvPr/>
          </p:nvSpPr>
          <p:spPr>
            <a:xfrm>
              <a:off x="4214155" y="1009485"/>
              <a:ext cx="1450237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/>
                <a:t>W4 </a:t>
              </a:r>
              <a:r>
                <a:rPr lang="en-US" sz="2000" b="1" dirty="0" err="1"/>
                <a:t>dI</a:t>
              </a:r>
              <a:r>
                <a:rPr lang="en-US" sz="2000" b="1" dirty="0"/>
                <a:t>/dt</a:t>
              </a:r>
              <a:br>
                <a:rPr lang="en-US" sz="2000" b="1" dirty="0"/>
              </a:br>
              <a:r>
                <a:rPr lang="en-US" sz="2000" b="1" dirty="0"/>
                <a:t>system A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6E85B09-818C-B58B-B5C0-48B290A18D78}"/>
              </a:ext>
            </a:extLst>
          </p:cNvPr>
          <p:cNvGrpSpPr/>
          <p:nvPr/>
        </p:nvGrpSpPr>
        <p:grpSpPr>
          <a:xfrm>
            <a:off x="6239881" y="754071"/>
            <a:ext cx="5824000" cy="3276000"/>
            <a:chOff x="6239881" y="754071"/>
            <a:chExt cx="5824000" cy="3276000"/>
          </a:xfrm>
        </p:grpSpPr>
        <p:pic>
          <p:nvPicPr>
            <p:cNvPr id="12" name="Picture 11" descr="A green and purple graph&#10;&#10;Description automatically generated">
              <a:extLst>
                <a:ext uri="{FF2B5EF4-FFF2-40B4-BE49-F238E27FC236}">
                  <a16:creationId xmlns:a16="http://schemas.microsoft.com/office/drawing/2014/main" id="{1C2841F0-4066-88EC-468B-3DE640226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9881" y="754071"/>
              <a:ext cx="5824000" cy="3276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2D266C-8E2A-4ED5-70F0-5472B9C3BED3}"/>
                </a:ext>
              </a:extLst>
            </p:cNvPr>
            <p:cNvSpPr txBox="1"/>
            <p:nvPr/>
          </p:nvSpPr>
          <p:spPr>
            <a:xfrm>
              <a:off x="10124980" y="1009485"/>
              <a:ext cx="134417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/>
                <a:t>W4 </a:t>
              </a:r>
              <a:r>
                <a:rPr lang="en-US" sz="2000" b="1" dirty="0" err="1"/>
                <a:t>dI</a:t>
              </a:r>
              <a:r>
                <a:rPr lang="en-US" sz="2000" b="1" dirty="0"/>
                <a:t>/dt</a:t>
              </a:r>
              <a:br>
                <a:rPr lang="en-US" sz="2000" b="1" dirty="0"/>
              </a:br>
              <a:r>
                <a:rPr lang="en-US" sz="2000" b="1" dirty="0"/>
                <a:t>system C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42C82F8-3BAB-87D5-A3E4-C8E5A666B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4" y="4391370"/>
            <a:ext cx="11483096" cy="175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Related to baseline shifts caused by the signal duty cycle increasing during the filling of the machine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Special settings on R&amp;D system C allowed almost complete reduction of the spurious signals,</a:t>
            </a:r>
            <a:br>
              <a:rPr lang="en-GB" sz="1600" dirty="0"/>
            </a:br>
            <a:r>
              <a:rPr lang="en-GB" sz="1600" dirty="0"/>
              <a:t>at the expense of very unfavourable settings for small intensities (pilots not seen at all)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Ongoing FPGA code development to allow more flexible settings, which should be optimal for all intensities</a:t>
            </a:r>
          </a:p>
          <a:p>
            <a:pPr marL="265113" indent="-265113" algn="l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Hope to deploy the new code on system C during TS1 and test it during the rest of the run.</a:t>
            </a:r>
            <a:br>
              <a:rPr lang="en-GB" sz="1600" dirty="0"/>
            </a:br>
            <a:r>
              <a:rPr lang="en-GB" sz="1600" dirty="0"/>
              <a:t>Then we report the results to decide whether the new code should be used operationally during the 2025 run.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89558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Weakness #3: </a:t>
            </a:r>
            <a:r>
              <a:rPr lang="en-GB" sz="2400" dirty="0"/>
              <a:t>Intensity overestimation for larger bunch spacing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2C82F8-3BAB-87D5-A3E4-C8E5A666B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440" y="4949968"/>
            <a:ext cx="11601165" cy="141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Related to “unconventional” usage of a key RF component (an envelope detector chip), which, however,</a:t>
            </a:r>
            <a:br>
              <a:rPr lang="en-GB" sz="1600" dirty="0"/>
            </a:br>
            <a:r>
              <a:rPr lang="en-GB" sz="1600" dirty="0"/>
              <a:t>cannot be replaced by anything else without deteriorating the system performance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Ongoing long-term hardware development to use the critical component in a different way, involving much faster sampling</a:t>
            </a:r>
            <a:br>
              <a:rPr lang="en-GB" sz="1600" dirty="0"/>
            </a:br>
            <a:r>
              <a:rPr lang="en-GB" sz="1600" dirty="0"/>
              <a:t>(completely new 16-bit acquisition with 200 MHz sampling, different filtering and amplification)</a:t>
            </a:r>
          </a:p>
        </p:txBody>
      </p:sp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380699B9-7E15-D4B4-BF6E-812E52B4F4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2" y="971080"/>
            <a:ext cx="5824001" cy="3276000"/>
          </a:xfrm>
          <a:prstGeom prst="rect">
            <a:avLst/>
          </a:prstGeom>
        </p:spPr>
      </p:pic>
      <p:pic>
        <p:nvPicPr>
          <p:cNvPr id="7" name="Picture 6" descr="A line graph with different colored lines&#10;&#10;Description automatically generated">
            <a:extLst>
              <a:ext uri="{FF2B5EF4-FFF2-40B4-BE49-F238E27FC236}">
                <a16:creationId xmlns:a16="http://schemas.microsoft.com/office/drawing/2014/main" id="{7C7FA39C-7E2C-1396-F8B0-B20E66FE76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649" y="971080"/>
            <a:ext cx="5823999" cy="327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DF374E-5ABE-669D-4467-C68CEB7DDD7C}"/>
              </a:ext>
            </a:extLst>
          </p:cNvPr>
          <p:cNvSpPr txBox="1"/>
          <p:nvPr/>
        </p:nvSpPr>
        <p:spPr>
          <a:xfrm>
            <a:off x="2601145" y="2409025"/>
            <a:ext cx="241951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full machine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1FED92-A4B9-DDD6-03F4-64C16B67A6B7}"/>
              </a:ext>
            </a:extLst>
          </p:cNvPr>
          <p:cNvSpPr txBox="1"/>
          <p:nvPr/>
        </p:nvSpPr>
        <p:spPr>
          <a:xfrm>
            <a:off x="6595265" y="930271"/>
            <a:ext cx="92172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pilots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4025BF-EA33-D492-D408-6E6333CE39F1}"/>
              </a:ext>
            </a:extLst>
          </p:cNvPr>
          <p:cNvSpPr txBox="1"/>
          <p:nvPr/>
        </p:nvSpPr>
        <p:spPr>
          <a:xfrm>
            <a:off x="8630730" y="914882"/>
            <a:ext cx="208889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600" b="1" dirty="0">
                <a:solidFill>
                  <a:srgbClr val="0000FF"/>
                </a:solidFill>
              </a:rPr>
              <a:t>B1.A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3399FF"/>
                </a:solidFill>
              </a:rPr>
              <a:t>B1.B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00B050"/>
                </a:solidFill>
              </a:rPr>
              <a:t>B1.C</a:t>
            </a:r>
            <a:br>
              <a:rPr lang="en-US" sz="1600" b="1" dirty="0"/>
            </a:br>
            <a:r>
              <a:rPr lang="en-US" sz="1600" b="1" dirty="0">
                <a:solidFill>
                  <a:srgbClr val="FF0000"/>
                </a:solidFill>
              </a:rPr>
              <a:t>B2.A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9900FF"/>
                </a:solidFill>
              </a:rPr>
              <a:t>B2.B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FF00FF"/>
                </a:solidFill>
              </a:rPr>
              <a:t>B2.C</a:t>
            </a:r>
            <a:br>
              <a:rPr lang="en-US" sz="1600" b="1" dirty="0">
                <a:solidFill>
                  <a:srgbClr val="FF00FF"/>
                </a:solidFill>
              </a:rPr>
            </a:br>
            <a:r>
              <a:rPr lang="en-US" sz="1600" b="1" dirty="0"/>
              <a:t>FBCT.B1,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FBCT.B2</a:t>
            </a:r>
            <a:endParaRPr lang="en-US" sz="16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89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Conclusions and outlook</a:t>
            </a:r>
            <a:endParaRPr lang="en-GB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5BC4D7-DD52-636C-BE7B-81C2CBFBF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75" y="932675"/>
            <a:ext cx="11418240" cy="372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BCCM is operational and reliable</a:t>
            </a:r>
          </a:p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Two dumps triggered so far, both related to beam </a:t>
            </a:r>
            <a:r>
              <a:rPr lang="en-GB" sz="1600" dirty="0" err="1"/>
              <a:t>debunching</a:t>
            </a:r>
            <a:r>
              <a:rPr lang="en-GB" sz="1600" dirty="0"/>
              <a:t> after an RF trip.</a:t>
            </a:r>
            <a:br>
              <a:rPr lang="en-GB" sz="1600" dirty="0"/>
            </a:br>
            <a:r>
              <a:rPr lang="en-GB" sz="1600" dirty="0"/>
              <a:t>In both cases the system acted as </a:t>
            </a:r>
            <a:r>
              <a:rPr lang="en-GB" sz="1600" strike="sngStrike" dirty="0"/>
              <a:t>expected</a:t>
            </a:r>
            <a:r>
              <a:rPr lang="en-GB" sz="1600" dirty="0"/>
              <a:t> designed.</a:t>
            </a:r>
          </a:p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During physics fills the 64-turn window (W4) is typically the closest to the dump trigger level,</a:t>
            </a:r>
            <a:br>
              <a:rPr lang="en-GB" sz="1600" dirty="0"/>
            </a:br>
            <a:r>
              <a:rPr lang="en-GB" sz="1600" dirty="0"/>
              <a:t>with the highest values of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GB" sz="1600" dirty="0"/>
              <a:t>60 % during the RF longitudinal blowup</a:t>
            </a:r>
          </a:p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System has not undergone a thorough testing with beam.</a:t>
            </a:r>
            <a:br>
              <a:rPr lang="en-GB" sz="1600" dirty="0"/>
            </a:br>
            <a:r>
              <a:rPr lang="en-GB" sz="1600" dirty="0"/>
              <a:t>Dedicated beam time is needed.</a:t>
            </a:r>
          </a:p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PM automatic analysis module is being discussed</a:t>
            </a:r>
          </a:p>
          <a:p>
            <a:pPr marL="266700" indent="-266700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Weaknesses of the system:</a:t>
            </a:r>
          </a:p>
          <a:p>
            <a:pPr marL="627063" lvl="2" indent="-182563" algn="l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Spurious </a:t>
            </a:r>
            <a:r>
              <a:rPr lang="en-GB" sz="1600" dirty="0" err="1"/>
              <a:t>dI</a:t>
            </a:r>
            <a:r>
              <a:rPr lang="en-GB" sz="1600" dirty="0"/>
              <a:t>/dt during injections:</a:t>
            </a:r>
            <a:br>
              <a:rPr lang="en-GB" sz="1600" dirty="0"/>
            </a:br>
            <a:r>
              <a:rPr lang="en-GB" sz="1600" dirty="0"/>
              <a:t>being addressed in the FPGA code, deployment potentially for the startup 2025</a:t>
            </a:r>
          </a:p>
          <a:p>
            <a:pPr marL="627063" lvl="2" indent="-182563" algn="l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Intensity overestimation for larger bunch spacing:</a:t>
            </a:r>
            <a:br>
              <a:rPr lang="en-GB" sz="1600" dirty="0"/>
            </a:br>
            <a:r>
              <a:rPr lang="en-GB" sz="1600" dirty="0"/>
              <a:t>ongoing development to increase the sampling rate to 200 MHz, to be able to relax filtering on the envelope detector block; some hope to test with beam on system C before LS3</a:t>
            </a:r>
          </a:p>
          <a:p>
            <a:pPr marL="627063" lvl="2" indent="-182563" algn="l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Sensitivity to the bunch length oscillations:</a:t>
            </a:r>
            <a:br>
              <a:rPr lang="en-GB" sz="1600" dirty="0"/>
            </a:br>
            <a:r>
              <a:rPr lang="en-GB" sz="1600" dirty="0"/>
              <a:t>potentially addressed after LS3, with larger signals from dedicated new BCCM BPMs</a:t>
            </a:r>
          </a:p>
          <a:p>
            <a:pPr marL="712787" lvl="2" algn="l">
              <a:spcBef>
                <a:spcPts val="600"/>
              </a:spcBef>
              <a:spcAft>
                <a:spcPts val="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52525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2400" dirty="0"/>
              <a:t>BCCM (</a:t>
            </a:r>
            <a:r>
              <a:rPr lang="pl-PL" sz="2400" dirty="0" err="1"/>
              <a:t>dI</a:t>
            </a:r>
            <a:r>
              <a:rPr lang="pl-PL" sz="2400" dirty="0"/>
              <a:t>/</a:t>
            </a:r>
            <a:r>
              <a:rPr lang="pl-PL" sz="2400" dirty="0" err="1"/>
              <a:t>dt</a:t>
            </a:r>
            <a:r>
              <a:rPr lang="pl-PL" sz="2400" dirty="0"/>
              <a:t>) system</a:t>
            </a:r>
            <a:endParaRPr lang="en-GB" sz="2400" dirty="0"/>
          </a:p>
        </p:txBody>
      </p:sp>
      <p:pic>
        <p:nvPicPr>
          <p:cNvPr id="10" name="Picture 9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228F53A6-E202-C276-415D-9E37A2A272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67" y="606618"/>
            <a:ext cx="8517157" cy="213109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B6C1DA0-3E09-ABCE-E1B8-305DC9D35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1851446"/>
            <a:ext cx="2688350" cy="95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NRLP</a:t>
            </a:r>
            <a:r>
              <a:rPr lang="en-GB" dirty="0"/>
              <a:t> – Non-Reflective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80 MHz</a:t>
            </a:r>
            <a:r>
              <a:rPr lang="en-GB" dirty="0"/>
              <a:t>)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RFA</a:t>
            </a:r>
            <a:r>
              <a:rPr lang="en-GB" dirty="0"/>
              <a:t> – RF Amplifier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ED</a:t>
            </a:r>
            <a:r>
              <a:rPr lang="en-GB" dirty="0"/>
              <a:t> – Envelope Detector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ALP</a:t>
            </a:r>
            <a:r>
              <a:rPr lang="en-GB" dirty="0"/>
              <a:t> – Active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2 MHz</a:t>
            </a:r>
            <a:r>
              <a:rPr lang="en-GB" dirty="0"/>
              <a:t>)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100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6AF766D0-CF7B-2C31-CFBF-F4B2EF187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699162"/>
            <a:ext cx="2291852" cy="62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shared BPMs:</a:t>
            </a:r>
          </a:p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system A: BPMYA.5R4.B1+B2</a:t>
            </a:r>
            <a:br>
              <a:rPr lang="en-GB" dirty="0"/>
            </a:br>
            <a:r>
              <a:rPr lang="en-GB" dirty="0"/>
              <a:t>system B: BPMYA.6R4.B1+B2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B5C9CD-7EFD-72DB-BF35-4C2C4E702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45" y="3160166"/>
            <a:ext cx="5913776" cy="289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600" dirty="0"/>
              <a:t>BCCM uses BPM signals with the position dependency removed by summing the electrode signals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/>
              <a:t>Extensive analog processing to make the signals</a:t>
            </a:r>
            <a:br>
              <a:rPr lang="en-US" sz="1600" dirty="0"/>
            </a:br>
            <a:r>
              <a:rPr lang="en-US" sz="1600" dirty="0"/>
              <a:t>as slow as possible, allowing digitization with the highest possible resolution: low-pass filtering, amplification, envelope detection/rectification, further filtering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/>
              <a:t>Two operational redundant systems in UA47 ( A + B )</a:t>
            </a:r>
            <a:br>
              <a:rPr lang="en-US" sz="1600" dirty="0"/>
            </a:br>
            <a:r>
              <a:rPr lang="en-US" sz="1600" dirty="0"/>
              <a:t>+ one R&amp;D not connected to the BIS in UA43 ( C )</a:t>
            </a:r>
            <a:br>
              <a:rPr lang="en-US" sz="1600" dirty="0"/>
            </a:br>
            <a:r>
              <a:rPr lang="en-US" sz="1600" dirty="0"/>
              <a:t>+ one R&amp;D in the lab ( TST )</a:t>
            </a:r>
          </a:p>
          <a:p>
            <a:pPr marL="265113" indent="-265113" algn="l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600" dirty="0"/>
              <a:t>The BCCM dump triggers were unmasked </a:t>
            </a:r>
            <a:r>
              <a:rPr lang="pl-PL" sz="1600" dirty="0"/>
              <a:t>on 8 </a:t>
            </a:r>
            <a:r>
              <a:rPr lang="en-US" sz="1600" dirty="0"/>
              <a:t>April</a:t>
            </a:r>
            <a:br>
              <a:rPr lang="en-US" sz="1600" dirty="0"/>
            </a:br>
            <a:r>
              <a:rPr lang="en-US" sz="800" dirty="0"/>
              <a:t>(connection to BI</a:t>
            </a:r>
            <a:r>
              <a:rPr lang="pl-PL" sz="800" dirty="0"/>
              <a:t>C</a:t>
            </a:r>
            <a:r>
              <a:rPr lang="en-US" sz="800" dirty="0"/>
              <a:t> in September 2018)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997E6FF-5192-F835-C376-6F34D4A370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687665"/>
              </p:ext>
            </p:extLst>
          </p:nvPr>
        </p:nvGraphicFramePr>
        <p:xfrm>
          <a:off x="7048213" y="4120292"/>
          <a:ext cx="4840643" cy="12026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3100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534052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534052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534052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534052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634112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597223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19509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13633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19509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19509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13633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19509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Losses  [1e11]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657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0" y="2891330"/>
            <a:ext cx="9144000" cy="107534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3600" dirty="0"/>
              <a:t>Spare slides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544752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BCCM FESA post-mortem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FCA86129-4990-365A-E8E0-451AD40E4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9" y="587030"/>
            <a:ext cx="10877003" cy="591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64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2400" dirty="0"/>
              <a:t>BCCM </a:t>
            </a:r>
            <a:r>
              <a:rPr lang="en-US" sz="2400" dirty="0"/>
              <a:t>bandwidth</a:t>
            </a:r>
            <a:endParaRPr lang="en-GB" sz="2400" dirty="0"/>
          </a:p>
        </p:txBody>
      </p:sp>
      <p:pic>
        <p:nvPicPr>
          <p:cNvPr id="9" name="Picture 8" descr="A diagram of a frequency&#10;&#10;Description automatically generated">
            <a:extLst>
              <a:ext uri="{FF2B5EF4-FFF2-40B4-BE49-F238E27FC236}">
                <a16:creationId xmlns:a16="http://schemas.microsoft.com/office/drawing/2014/main" id="{1D9B7054-C2CC-2526-336B-5D00A07485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40" y="779055"/>
            <a:ext cx="8065050" cy="561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016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BCCM (– </a:t>
            </a:r>
            <a:r>
              <a:rPr lang="en-GB" sz="2400" dirty="0" err="1"/>
              <a:t>dI</a:t>
            </a:r>
            <a:r>
              <a:rPr lang="en-GB" sz="2400" dirty="0"/>
              <a:t>/dt) polarity convention</a:t>
            </a:r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5A71584A-A794-0395-11DE-0619E05CB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29" y="562710"/>
            <a:ext cx="10752000" cy="604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DA03FF-A415-BAF8-6D58-E41B21E6EDF9}"/>
              </a:ext>
            </a:extLst>
          </p:cNvPr>
          <p:cNvSpPr txBox="1"/>
          <p:nvPr/>
        </p:nvSpPr>
        <p:spPr>
          <a:xfrm>
            <a:off x="7785820" y="3063490"/>
            <a:ext cx="3187615" cy="52322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400" b="1" dirty="0" err="1">
                <a:solidFill>
                  <a:srgbClr val="0000FF"/>
                </a:solidFill>
              </a:rPr>
              <a:t>dI</a:t>
            </a:r>
            <a:r>
              <a:rPr lang="en-US" sz="1400" b="1" dirty="0">
                <a:solidFill>
                  <a:srgbClr val="0000FF"/>
                </a:solidFill>
              </a:rPr>
              <a:t>/dt positive = intensity decrease</a:t>
            </a:r>
            <a:br>
              <a:rPr lang="en-GB" sz="1400" b="1" dirty="0">
                <a:solidFill>
                  <a:srgbClr val="0000FF"/>
                </a:solidFill>
              </a:rPr>
            </a:br>
            <a:r>
              <a:rPr lang="en-GB" sz="1400" b="1" dirty="0">
                <a:solidFill>
                  <a:srgbClr val="0000FF"/>
                </a:solidFill>
              </a:rPr>
              <a:t>(here a beam dump)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71880-44A1-F66F-A8BD-D4CDBEA66C43}"/>
              </a:ext>
            </a:extLst>
          </p:cNvPr>
          <p:cNvSpPr txBox="1"/>
          <p:nvPr/>
        </p:nvSpPr>
        <p:spPr>
          <a:xfrm>
            <a:off x="5135875" y="5042010"/>
            <a:ext cx="3110805" cy="52322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400" b="1" dirty="0" err="1">
                <a:solidFill>
                  <a:srgbClr val="00CC00"/>
                </a:solidFill>
              </a:rPr>
              <a:t>dI</a:t>
            </a:r>
            <a:r>
              <a:rPr lang="en-US" sz="1400" b="1" dirty="0">
                <a:solidFill>
                  <a:srgbClr val="00CC00"/>
                </a:solidFill>
              </a:rPr>
              <a:t>/dt negative = intensity increase</a:t>
            </a:r>
            <a:br>
              <a:rPr lang="en-US" sz="1400" b="1" dirty="0">
                <a:solidFill>
                  <a:srgbClr val="00CC00"/>
                </a:solidFill>
              </a:rPr>
            </a:br>
            <a:r>
              <a:rPr lang="en-GB" sz="1400" b="1" dirty="0">
                <a:solidFill>
                  <a:srgbClr val="00CC00"/>
                </a:solidFill>
              </a:rPr>
              <a:t>(here beam injections)</a:t>
            </a:r>
            <a:endParaRPr lang="en-US" sz="1400" b="1" dirty="0">
              <a:solidFill>
                <a:srgbClr val="00CC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F820E7-3317-BAD4-1BD9-37AF074A8125}"/>
              </a:ext>
            </a:extLst>
          </p:cNvPr>
          <p:cNvSpPr txBox="1"/>
          <p:nvPr/>
        </p:nvSpPr>
        <p:spPr>
          <a:xfrm>
            <a:off x="1103350" y="779055"/>
            <a:ext cx="6067990" cy="8104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positive </a:t>
            </a:r>
            <a:r>
              <a:rPr lang="en-US" sz="2000" b="1" dirty="0" err="1"/>
              <a:t>dI</a:t>
            </a:r>
            <a:r>
              <a:rPr lang="en-US" sz="2000" b="1" dirty="0"/>
              <a:t>/dt signals   =  beam loss</a:t>
            </a:r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n-US" sz="2000" b="1" dirty="0"/>
              <a:t>negative </a:t>
            </a:r>
            <a:r>
              <a:rPr lang="en-US" sz="2000" b="1" dirty="0" err="1"/>
              <a:t>dI</a:t>
            </a:r>
            <a:r>
              <a:rPr lang="en-US" sz="2000" b="1" dirty="0"/>
              <a:t>/dt signals  =  beam gain (injections)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FE4543-C0DE-29AE-B783-FE8DC083D87E}"/>
              </a:ext>
            </a:extLst>
          </p:cNvPr>
          <p:cNvSpPr txBox="1"/>
          <p:nvPr/>
        </p:nvSpPr>
        <p:spPr>
          <a:xfrm>
            <a:off x="8515515" y="938827"/>
            <a:ext cx="1459390" cy="30777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400" b="1" dirty="0">
                <a:solidFill>
                  <a:srgbClr val="FF0000"/>
                </a:solidFill>
              </a:rPr>
              <a:t>beam intensity</a:t>
            </a:r>
          </a:p>
        </p:txBody>
      </p:sp>
    </p:spTree>
    <p:extLst>
      <p:ext uri="{BB962C8B-B14F-4D97-AF65-F5344CB8AC3E}">
        <p14:creationId xmlns:p14="http://schemas.microsoft.com/office/powerpoint/2010/main" val="938280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25 ns data: BCCM vs FBCT</a:t>
            </a:r>
            <a:endParaRPr lang="en-GB" sz="2400" dirty="0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613C830C-B5E9-8799-59E8-5DE66641DE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1" r="7513"/>
          <a:stretch/>
        </p:blipFill>
        <p:spPr>
          <a:xfrm>
            <a:off x="57880" y="1086295"/>
            <a:ext cx="5669102" cy="3418045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9EB77B38-0118-AD37-9CBA-EE1F9F377E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65" y="1082940"/>
            <a:ext cx="6076525" cy="3418045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2032D58A-1240-16B9-2052-DAFBDC5BB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705" y="5040291"/>
            <a:ext cx="4414953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one turn of BCCM data with full machine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F6967B5B-5E64-6C96-9D5D-0E749403C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7747" y="5040291"/>
            <a:ext cx="4376548" cy="26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 b="1" dirty="0"/>
              <a:t>one turn of FBCT data with full machine</a:t>
            </a:r>
          </a:p>
        </p:txBody>
      </p:sp>
    </p:spTree>
    <p:extLst>
      <p:ext uri="{BB962C8B-B14F-4D97-AF65-F5344CB8AC3E}">
        <p14:creationId xmlns:p14="http://schemas.microsoft.com/office/powerpoint/2010/main" val="1060195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Dump threshold levels</a:t>
            </a:r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221E1EDA-BBFA-EABB-FC14-F5107C5006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102979"/>
              </p:ext>
            </p:extLst>
          </p:nvPr>
        </p:nvGraphicFramePr>
        <p:xfrm>
          <a:off x="3215625" y="1316725"/>
          <a:ext cx="5914369" cy="16348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99854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774768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729695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31653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84370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31653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</a:rPr>
                        <a:t>1</a:t>
                      </a:r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31653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GB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84370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31653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70C0"/>
                          </a:solidFill>
                        </a:rPr>
                        <a:t>Losses  [1e11]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1BD30CE0-6BF4-41CF-5973-1FCC39A05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951028"/>
              </p:ext>
            </p:extLst>
          </p:nvPr>
        </p:nvGraphicFramePr>
        <p:xfrm>
          <a:off x="3254030" y="4235505"/>
          <a:ext cx="6067988" cy="18578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7221">
                  <a:extLst>
                    <a:ext uri="{9D8B030D-6E8A-4147-A177-3AD203B41FA5}">
                      <a16:colId xmlns:a16="http://schemas.microsoft.com/office/drawing/2014/main" val="3364484435"/>
                    </a:ext>
                  </a:extLst>
                </a:gridCol>
                <a:gridCol w="647852">
                  <a:extLst>
                    <a:ext uri="{9D8B030D-6E8A-4147-A177-3AD203B41FA5}">
                      <a16:colId xmlns:a16="http://schemas.microsoft.com/office/drawing/2014/main" val="550341489"/>
                    </a:ext>
                  </a:extLst>
                </a:gridCol>
                <a:gridCol w="647852">
                  <a:extLst>
                    <a:ext uri="{9D8B030D-6E8A-4147-A177-3AD203B41FA5}">
                      <a16:colId xmlns:a16="http://schemas.microsoft.com/office/drawing/2014/main" val="431680689"/>
                    </a:ext>
                  </a:extLst>
                </a:gridCol>
                <a:gridCol w="647852">
                  <a:extLst>
                    <a:ext uri="{9D8B030D-6E8A-4147-A177-3AD203B41FA5}">
                      <a16:colId xmlns:a16="http://schemas.microsoft.com/office/drawing/2014/main" val="3191981841"/>
                    </a:ext>
                  </a:extLst>
                </a:gridCol>
                <a:gridCol w="764201">
                  <a:extLst>
                    <a:ext uri="{9D8B030D-6E8A-4147-A177-3AD203B41FA5}">
                      <a16:colId xmlns:a16="http://schemas.microsoft.com/office/drawing/2014/main" val="3219060943"/>
                    </a:ext>
                  </a:extLst>
                </a:gridCol>
                <a:gridCol w="671159">
                  <a:extLst>
                    <a:ext uri="{9D8B030D-6E8A-4147-A177-3AD203B41FA5}">
                      <a16:colId xmlns:a16="http://schemas.microsoft.com/office/drawing/2014/main" val="3003986544"/>
                    </a:ext>
                  </a:extLst>
                </a:gridCol>
                <a:gridCol w="941851">
                  <a:extLst>
                    <a:ext uri="{9D8B030D-6E8A-4147-A177-3AD203B41FA5}">
                      <a16:colId xmlns:a16="http://schemas.microsoft.com/office/drawing/2014/main" val="2908258208"/>
                    </a:ext>
                  </a:extLst>
                </a:gridCol>
              </a:tblGrid>
              <a:tr h="3304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Window  [turn]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1125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612425"/>
                  </a:ext>
                </a:extLst>
              </a:tr>
              <a:tr h="192481"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676371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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 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1.7</a:t>
                      </a:r>
                      <a:endParaRPr lang="en-GB" sz="1200" b="1" dirty="0">
                        <a:solidFill>
                          <a:srgbClr val="0099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861044"/>
                  </a:ext>
                </a:extLst>
              </a:tr>
              <a:tr h="48154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 0.5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0.8</a:t>
                      </a:r>
                      <a:endParaRPr lang="en-GB" sz="1200" b="1" dirty="0">
                        <a:solidFill>
                          <a:srgbClr val="0099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1.7</a:t>
                      </a:r>
                      <a:endParaRPr lang="en-GB" sz="1000" b="1" dirty="0">
                        <a:solidFill>
                          <a:srgbClr val="0099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186752"/>
                  </a:ext>
                </a:extLst>
              </a:tr>
              <a:tr h="192481"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1" dirty="0">
                        <a:solidFill>
                          <a:srgbClr val="0070C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978110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Energy  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Relative losses  [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‰</a:t>
                      </a:r>
                      <a:r>
                        <a:rPr lang="en-GB" sz="1600" b="1" dirty="0">
                          <a:solidFill>
                            <a:srgbClr val="009900"/>
                          </a:solidFill>
                        </a:rPr>
                        <a:t>]    (FS = 6e14)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94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149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2400" dirty="0"/>
              <a:t>BCCM (</a:t>
            </a:r>
            <a:r>
              <a:rPr lang="pl-PL" sz="2400" dirty="0" err="1"/>
              <a:t>dI</a:t>
            </a:r>
            <a:r>
              <a:rPr lang="pl-PL" sz="2400" dirty="0"/>
              <a:t>/</a:t>
            </a:r>
            <a:r>
              <a:rPr lang="pl-PL" sz="2400" dirty="0" err="1"/>
              <a:t>dt</a:t>
            </a:r>
            <a:r>
              <a:rPr lang="pl-PL" sz="2400" dirty="0"/>
              <a:t>) system</a:t>
            </a:r>
            <a:endParaRPr lang="en-GB" sz="2400" dirty="0"/>
          </a:p>
        </p:txBody>
      </p:sp>
      <p:pic>
        <p:nvPicPr>
          <p:cNvPr id="2" name="Picture 1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76019949-612C-3511-4AAE-A436115B46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67" y="606618"/>
            <a:ext cx="8517157" cy="21310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8E51ED-1162-F2E3-193B-915ADC0D8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1851446"/>
            <a:ext cx="2688350" cy="95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NRLP</a:t>
            </a:r>
            <a:r>
              <a:rPr lang="en-GB" dirty="0"/>
              <a:t> – Non-Reflective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80 MHz</a:t>
            </a:r>
            <a:r>
              <a:rPr lang="en-GB" dirty="0"/>
              <a:t>)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RFA</a:t>
            </a:r>
            <a:r>
              <a:rPr lang="en-GB" dirty="0"/>
              <a:t> – RF Amplifier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ED</a:t>
            </a:r>
            <a:r>
              <a:rPr lang="en-GB" dirty="0"/>
              <a:t> – Envelope Detector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en-GB" b="1" dirty="0"/>
              <a:t>ALP</a:t>
            </a:r>
            <a:r>
              <a:rPr lang="en-GB" dirty="0"/>
              <a:t> – Active Low-Pass (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2 MHz</a:t>
            </a:r>
            <a:r>
              <a:rPr lang="en-GB" dirty="0"/>
              <a:t>)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100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6F1A8EE-0DF9-B4C2-1E04-102DCFAED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835" y="699162"/>
            <a:ext cx="2291852" cy="62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shared BPMs:</a:t>
            </a:r>
          </a:p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GB" dirty="0"/>
              <a:t>system A: BPMYA.5R4.B1+B2</a:t>
            </a:r>
            <a:br>
              <a:rPr lang="en-GB" dirty="0"/>
            </a:br>
            <a:r>
              <a:rPr lang="en-GB" dirty="0"/>
              <a:t>system B: BPMYA.6R4.B1+B2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43C1EB-9294-9C11-5EC2-10062E10E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035" y="3121759"/>
            <a:ext cx="11790335" cy="305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The system is based on BPM signals shared with the LHC beam position measurement system (passive RF splitters)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300" dirty="0"/>
              <a:t>The beam position dependence is removed by summing the four electrode signals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Analog operations</a:t>
            </a:r>
            <a:r>
              <a:rPr lang="pl-PL" sz="1300" dirty="0"/>
              <a:t> on the</a:t>
            </a:r>
            <a:r>
              <a:rPr lang="en-US" sz="1300" dirty="0"/>
              <a:t> signals: low-pass filtering, amplification, envelope detection + rectification + level shifting, low pass filtering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Digitization: 16-bit, 40 MHz sampling synchronous to the circulating beam (one revolution period is exactly 3564 ADC clocks).</a:t>
            </a:r>
            <a:br>
              <a:rPr lang="en-US" sz="1300" dirty="0"/>
            </a:br>
            <a:r>
              <a:rPr lang="en-US" sz="1300" dirty="0"/>
              <a:t>The 40 MHz ADC B1 and B2 clocks are derived from the 400 MHz RF frequencies received by optical fibers from the RF system.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One turn “raw intensity” is a sum of ADC samples above a “beam presence threshold” minus “no beam offset”, selected from one turn 3564 samples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One turn “raw </a:t>
            </a:r>
            <a:r>
              <a:rPr lang="en-US" sz="1300" dirty="0" err="1"/>
              <a:t>dI</a:t>
            </a:r>
            <a:r>
              <a:rPr lang="en-US" sz="1300" dirty="0"/>
              <a:t>/dt signal” is a difference of the one turn raw integrals from two consecutive turns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“Raw dl/dt signals” in the five other integration windows are calculated as running sums of the one-turn “raw </a:t>
            </a:r>
            <a:r>
              <a:rPr lang="en-US" sz="1300" dirty="0" err="1"/>
              <a:t>dI</a:t>
            </a:r>
            <a:r>
              <a:rPr lang="en-US" sz="1300" dirty="0"/>
              <a:t>/dt signals”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Every turn each of the “raw </a:t>
            </a:r>
            <a:r>
              <a:rPr lang="en-US" sz="1300" dirty="0" err="1"/>
              <a:t>dI</a:t>
            </a:r>
            <a:r>
              <a:rPr lang="en-US" sz="1300" dirty="0"/>
              <a:t>/dt signals” are compared to its corresponding raw dump threshold level and potential beam dump triggers are generated.</a:t>
            </a:r>
            <a:br>
              <a:rPr lang="en-US" sz="1300" dirty="0"/>
            </a:br>
            <a:r>
              <a:rPr lang="en-US" sz="1300" dirty="0"/>
              <a:t>All real-time calculations are done in the FPGA in an integer arithmetic.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The BCCM absolute intensities in elementary charges are calculated by scaling the “raw intensities” using a “BCCM/BCT scaling factor”.</a:t>
            </a:r>
            <a:br>
              <a:rPr lang="en-US" sz="1300" dirty="0"/>
            </a:br>
            <a:r>
              <a:rPr lang="en-US" sz="1300" dirty="0"/>
              <a:t>The factor is a constant for each system and is obtained by matching the beam intensity evaluated by the BCCM to the corresponding BCT readings.</a:t>
            </a:r>
          </a:p>
          <a:p>
            <a:pPr marL="152400" indent="-152400" algn="l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300" dirty="0"/>
              <a:t>The absolute dump thresholds in elementary charges are translated into “raw dump thresholds” using the same “BCCM/BCT scaling factor”.</a:t>
            </a:r>
          </a:p>
        </p:txBody>
      </p:sp>
    </p:spTree>
    <p:extLst>
      <p:ext uri="{BB962C8B-B14F-4D97-AF65-F5344CB8AC3E}">
        <p14:creationId xmlns:p14="http://schemas.microsoft.com/office/powerpoint/2010/main" val="107827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BCCM in service: first dump on 9 May (fill #9609)</a:t>
            </a:r>
            <a:endParaRPr lang="en-GB" sz="2400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5C281FC-1AA1-682B-EAEA-B604AE39D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2" y="591681"/>
            <a:ext cx="10868615" cy="590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BCCM in service: first dump on 9 May (fill #9609)</a:t>
            </a:r>
            <a:endParaRPr lang="en-GB" sz="2400" dirty="0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B92B71C-55B3-4563-A790-3FC5396E5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62" y="652028"/>
            <a:ext cx="8782476" cy="578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55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</a:t>
            </a:r>
            <a:r>
              <a:rPr lang="en-US" sz="2400" dirty="0" err="1"/>
              <a:t>TbT</a:t>
            </a:r>
            <a:r>
              <a:rPr lang="en-US" sz="2400" dirty="0"/>
              <a:t> intensity from the (continuous) logging</a:t>
            </a:r>
            <a:endParaRPr lang="en-GB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2784D3-BBA9-D292-E734-C64D6563444B}"/>
              </a:ext>
            </a:extLst>
          </p:cNvPr>
          <p:cNvGrpSpPr/>
          <p:nvPr/>
        </p:nvGrpSpPr>
        <p:grpSpPr>
          <a:xfrm>
            <a:off x="834515" y="625435"/>
            <a:ext cx="10522970" cy="5919171"/>
            <a:chOff x="834515" y="625435"/>
            <a:chExt cx="10522970" cy="5919171"/>
          </a:xfrm>
        </p:grpSpPr>
        <p:pic>
          <p:nvPicPr>
            <p:cNvPr id="6" name="Picture 5" descr="A graph showing a curve&#10;&#10;Description automatically generated">
              <a:extLst>
                <a:ext uri="{FF2B5EF4-FFF2-40B4-BE49-F238E27FC236}">
                  <a16:creationId xmlns:a16="http://schemas.microsoft.com/office/drawing/2014/main" id="{43E863C9-B406-E8DB-6E27-9B3D548DD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515" y="625435"/>
              <a:ext cx="10522970" cy="59191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0A4CBF-BA0D-E9D1-10D9-5D8538BBECE0}"/>
                </a:ext>
              </a:extLst>
            </p:cNvPr>
            <p:cNvSpPr txBox="1"/>
            <p:nvPr/>
          </p:nvSpPr>
          <p:spPr>
            <a:xfrm>
              <a:off x="1756235" y="2430470"/>
              <a:ext cx="8449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/>
                <a:t>B2.A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CBE1D3-0C78-9D04-756A-083A8F4BD5DC}"/>
                </a:ext>
              </a:extLst>
            </p:cNvPr>
            <p:cNvSpPr txBox="1"/>
            <p:nvPr/>
          </p:nvSpPr>
          <p:spPr>
            <a:xfrm>
              <a:off x="1766580" y="1127843"/>
              <a:ext cx="84491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l"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>
                  <a:solidFill>
                    <a:srgbClr val="A50021"/>
                  </a:solidFill>
                </a:rPr>
                <a:t>B2.B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73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summary from the PM data</a:t>
            </a:r>
            <a:endParaRPr lang="en-GB" sz="24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096E1DC-FAB9-94FA-A63F-695519002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796521"/>
              </p:ext>
            </p:extLst>
          </p:nvPr>
        </p:nvGraphicFramePr>
        <p:xfrm>
          <a:off x="1218565" y="1139618"/>
          <a:ext cx="9486029" cy="4813935"/>
        </p:xfrm>
        <a:graphic>
          <a:graphicData uri="http://schemas.openxmlformats.org/drawingml/2006/table">
            <a:tbl>
              <a:tblPr/>
              <a:tblGrid>
                <a:gridCol w="1886111">
                  <a:extLst>
                    <a:ext uri="{9D8B030D-6E8A-4147-A177-3AD203B41FA5}">
                      <a16:colId xmlns:a16="http://schemas.microsoft.com/office/drawing/2014/main" val="91716676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3482301022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1470466372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1535885104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584397344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1251026395"/>
                    </a:ext>
                  </a:extLst>
                </a:gridCol>
                <a:gridCol w="1266653">
                  <a:extLst>
                    <a:ext uri="{9D8B030D-6E8A-4147-A177-3AD203B41FA5}">
                      <a16:colId xmlns:a16="http://schemas.microsoft.com/office/drawing/2014/main" val="99056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window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937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length  [turns]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108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dump level  [e11]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70530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430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393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dtDumpFlag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[turn]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7808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432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B1.A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30579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B2.A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32914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B1.B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158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B2.B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59629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2007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91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dIntDump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[e11]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800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74632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B1.A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642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B2.A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2684.9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2685.0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2685.7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2688.4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1493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B1.B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2704.8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2705.4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2705.5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2705.6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2705.7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2705.5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2600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B2.B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2706.3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3631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669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dump flags for system B2.A (</a:t>
            </a:r>
            <a:r>
              <a:rPr lang="en-US" sz="2400" dirty="0" err="1"/>
              <a:t>TbT</a:t>
            </a:r>
            <a:r>
              <a:rPr lang="en-US" sz="2400" dirty="0"/>
              <a:t> logging)</a:t>
            </a:r>
            <a:endParaRPr lang="en-GB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776C1F-329E-A2BD-1F12-45C38D031290}"/>
              </a:ext>
            </a:extLst>
          </p:cNvPr>
          <p:cNvGrpSpPr/>
          <p:nvPr/>
        </p:nvGrpSpPr>
        <p:grpSpPr>
          <a:xfrm>
            <a:off x="834515" y="740650"/>
            <a:ext cx="10358955" cy="5826912"/>
            <a:chOff x="834515" y="740650"/>
            <a:chExt cx="10358955" cy="5826912"/>
          </a:xfrm>
        </p:grpSpPr>
        <p:pic>
          <p:nvPicPr>
            <p:cNvPr id="5" name="Picture 4" descr="A graph with different colored lines&#10;&#10;Description automatically generated">
              <a:extLst>
                <a:ext uri="{FF2B5EF4-FFF2-40B4-BE49-F238E27FC236}">
                  <a16:creationId xmlns:a16="http://schemas.microsoft.com/office/drawing/2014/main" id="{0B8E34C8-2385-C756-302D-95AE0E9D7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515" y="740650"/>
              <a:ext cx="10358955" cy="582691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B505D6E-4D53-F531-0064-50906190B64F}"/>
                </a:ext>
              </a:extLst>
            </p:cNvPr>
            <p:cNvSpPr txBox="1"/>
            <p:nvPr/>
          </p:nvSpPr>
          <p:spPr>
            <a:xfrm>
              <a:off x="2946790" y="1877444"/>
              <a:ext cx="57607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sz="2000" b="1" dirty="0">
                  <a:solidFill>
                    <a:srgbClr val="00B050"/>
                  </a:solidFill>
                </a:rPr>
                <a:t>W4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276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running sums for system B2.A (</a:t>
            </a:r>
            <a:r>
              <a:rPr lang="en-US" sz="2400" dirty="0" err="1"/>
              <a:t>TbT</a:t>
            </a:r>
            <a:r>
              <a:rPr lang="en-US" sz="2400" dirty="0"/>
              <a:t> logging)</a:t>
            </a:r>
            <a:endParaRPr lang="en-GB" sz="2400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D08ADE3-7AA1-04BB-D1AB-14FDC637EE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78" y="649023"/>
            <a:ext cx="10302443" cy="579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9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Dump #1:  B2.A W4 running sum</a:t>
            </a:r>
            <a:endParaRPr lang="en-GB" sz="2400" dirty="0"/>
          </a:p>
        </p:txBody>
      </p:sp>
      <p:pic>
        <p:nvPicPr>
          <p:cNvPr id="5" name="Picture 4" descr="A graph with green lines&#10;&#10;Description automatically generated">
            <a:extLst>
              <a:ext uri="{FF2B5EF4-FFF2-40B4-BE49-F238E27FC236}">
                <a16:creationId xmlns:a16="http://schemas.microsoft.com/office/drawing/2014/main" id="{35650974-7906-FB4D-577A-BA52EBA70F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08" y="663840"/>
            <a:ext cx="10476783" cy="589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01519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34014</TotalTime>
  <Words>1663</Words>
  <Application>Microsoft Office PowerPoint</Application>
  <PresentationFormat>Widescreen</PresentationFormat>
  <Paragraphs>281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Symbol</vt:lpstr>
      <vt:lpstr>Times New Roman</vt:lpstr>
      <vt:lpstr>Wingdings</vt:lpstr>
      <vt:lpstr>Projekt domyślny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*</dc:creator>
  <cp:lastModifiedBy>Marek Gasior</cp:lastModifiedBy>
  <cp:revision>2187</cp:revision>
  <cp:lastPrinted>2012-01-18T08:21:44Z</cp:lastPrinted>
  <dcterms:created xsi:type="dcterms:W3CDTF">2002-06-12T21:02:32Z</dcterms:created>
  <dcterms:modified xsi:type="dcterms:W3CDTF">2024-05-31T08:11:15Z</dcterms:modified>
</cp:coreProperties>
</file>