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301" r:id="rId2"/>
    <p:sldId id="302" r:id="rId3"/>
    <p:sldId id="292" r:id="rId4"/>
    <p:sldId id="289" r:id="rId5"/>
    <p:sldId id="287" r:id="rId6"/>
    <p:sldId id="290" r:id="rId7"/>
    <p:sldId id="296" r:id="rId8"/>
    <p:sldId id="300" r:id="rId9"/>
    <p:sldId id="298" r:id="rId10"/>
    <p:sldId id="293" r:id="rId11"/>
    <p:sldId id="294" r:id="rId12"/>
    <p:sldId id="297" r:id="rId13"/>
    <p:sldId id="288" r:id="rId14"/>
    <p:sldId id="29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83B5"/>
    <a:srgbClr val="31A9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92"/>
    <p:restoredTop sz="94658"/>
  </p:normalViewPr>
  <p:slideViewPr>
    <p:cSldViewPr snapToGrid="0">
      <p:cViewPr varScale="1">
        <p:scale>
          <a:sx n="133" d="100"/>
          <a:sy n="133" d="100"/>
        </p:scale>
        <p:origin x="103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C4ABD4-9BA7-5A45-8CB6-BEBE2F3CA14B}" type="datetimeFigureOut">
              <a:rPr lang="en-US" smtClean="0"/>
              <a:t>6/3/24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C6E6F4-0BF5-E843-A273-6E05B2013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034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37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515C2-FCC6-ACCD-8CCB-D95A45F57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47F2BD-864A-F8A7-72DF-D4525A724E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5F6FCA-33FF-D576-8B61-D33072573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196A-8E08-2C48-B653-958F3E4A89E3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2E5DCC-965A-1038-65BE-09055C6F0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AD1A0C-EEFD-D9F0-DB0D-BEDB397D9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0C80-40B7-6044-BB80-90190762A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684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CE282-4636-FF60-4EF5-D3C428865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814AEA-5D73-7DA2-830C-1C2B830B4F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99BB49-29FB-B367-B288-3603B9B93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196A-8E08-2C48-B653-958F3E4A89E3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71F05-6B46-C465-F480-1143E6554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97CB44-C641-B3A1-85CB-9647B0917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0C80-40B7-6044-BB80-90190762A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907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92DB0D-70C2-39CD-CA07-6367AC6156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A29233-CFD6-1BA7-525B-91D8ECA9B5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D18350-B85F-6DD8-896B-CA994E83A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196A-8E08-2C48-B653-958F3E4A89E3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60673A-EA85-36FB-BA39-8CBA451E1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19206D-B85C-061E-6935-4BB0FCFBD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0C80-40B7-6044-BB80-90190762A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262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0D21D-8DF7-681D-471B-F920A835E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88DB7-4B46-EBD1-10A7-4861859D98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9F2028-6AAD-7B11-FF5A-20B6BAA72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196A-8E08-2C48-B653-958F3E4A89E3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1E9A9-43D0-AE32-9EFD-A85F2BF75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A229B-7B6D-CF7D-B0A1-98BD22A5E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0C80-40B7-6044-BB80-90190762A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748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4D642-0AAB-3EB3-77CD-9066033AE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515C00-8739-93D7-D2B2-B263B9E067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36D06D-5551-DD7F-6872-C443EDC02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196A-8E08-2C48-B653-958F3E4A89E3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0B322-433C-09BF-CE74-61CDF4BA4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9FC0B0-9571-9EB3-3FE2-58CAD61B8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0C80-40B7-6044-BB80-90190762A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790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F7403-23AB-169D-476E-4F67197BB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D75A5-1277-0E69-D1A0-62AE2334B3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926967-48BF-68E9-B3E2-A3FBDC115C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188B0F-6FC7-B5A5-F729-C75D21EDB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196A-8E08-2C48-B653-958F3E4A89E3}" type="datetimeFigureOut">
              <a:rPr lang="en-US" smtClean="0"/>
              <a:t>6/3/24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248735-855B-66AC-B6C5-92A43C83A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A78566-B02E-BCA1-86F2-8EF504233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0C80-40B7-6044-BB80-90190762A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819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AFD8C-1997-8EE6-3D43-424A94BE0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65A888-6B6D-D875-6EBB-02D9FA609B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9C20AD-BE33-17A5-0097-5578A0DEB0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74B0EE-63E1-969D-4B44-926738071A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04C184-6587-41A3-ED0B-19C4A0BB39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9095DD-F2E1-0C91-2C17-87558406A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196A-8E08-2C48-B653-958F3E4A89E3}" type="datetimeFigureOut">
              <a:rPr lang="en-US" smtClean="0"/>
              <a:t>6/3/24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83C597-2CB6-ABA4-AFE2-196343142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5B1A49-DECF-4F37-79FD-B50D2E08C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0C80-40B7-6044-BB80-90190762A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517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0E18D-32C6-7D6E-B941-055D46186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F7AAD2-47AE-4431-FA28-3063CD30E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196A-8E08-2C48-B653-958F3E4A89E3}" type="datetimeFigureOut">
              <a:rPr lang="en-US" smtClean="0"/>
              <a:t>6/3/24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C183A6-938F-0E59-6D0F-14E68DE7F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1D6979-584A-09E0-BD0E-7664EE634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0C80-40B7-6044-BB80-90190762A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59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859FC1-761F-8A32-BB4A-E93AA07FB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196A-8E08-2C48-B653-958F3E4A89E3}" type="datetimeFigureOut">
              <a:rPr lang="en-US" smtClean="0"/>
              <a:t>6/3/24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00C59D-03CC-82BA-F11A-0B50338F5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BECD33-EC3C-6CC9-5810-28B54E1CD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0C80-40B7-6044-BB80-90190762A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482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51AA4-246C-A025-5F76-179971B5B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E4A4F7-EA0C-B8FF-F5DB-F8FA926BF0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189BBF-44EF-7C6B-30D7-5F042750C3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DA18F8-EDDB-156A-BEE6-548B960AF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196A-8E08-2C48-B653-958F3E4A89E3}" type="datetimeFigureOut">
              <a:rPr lang="en-US" smtClean="0"/>
              <a:t>6/3/24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82AB6A-8739-D53A-831C-778833B39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67CBD6-CDF2-1C40-2A56-470ABCCA8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0C80-40B7-6044-BB80-90190762A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987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635F-6547-9805-BD35-83D5BA197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BFD007-CE93-0C6E-58B2-163752188E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2D8DF5-C839-ADD7-BB55-8B4AEB7F00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E9F748-EA9B-2467-17C0-EF5F9B2C8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196A-8E08-2C48-B653-958F3E4A89E3}" type="datetimeFigureOut">
              <a:rPr lang="en-US" smtClean="0"/>
              <a:t>6/3/24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C1BDD3-69F2-886B-C619-E3F3ED79B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2788F6-D252-0836-9597-5B5CA2218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0C80-40B7-6044-BB80-90190762A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497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D31374-3D9D-645A-8A70-6C25F030C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F2EDB-E8D6-B154-E80B-5F0AB323BA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9BE340-81FC-3957-F3AB-224F72A934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A4196A-8E08-2C48-B653-958F3E4A89E3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20208D-6458-0659-2F82-D25654CC30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FB6BF1-5FB6-871E-04B3-89B6FC14CB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9E50C80-40B7-6044-BB80-90190762A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84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35F9A-11FC-115A-49B7-393E9C3C87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0" i="0" u="none" strike="noStrike" dirty="0">
                <a:solidFill>
                  <a:schemeClr val="accent1"/>
                </a:solidFill>
                <a:effectLst/>
                <a:latin typeface="Aptos" panose="020B0004020202020204" pitchFamily="34" charset="0"/>
              </a:rPr>
              <a:t>Planned adjustment of the temperature interlock of the BBCW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32917C-BA00-5EE3-98C9-AF484DC3E6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03006"/>
            <a:ext cx="9144000" cy="454794"/>
          </a:xfrm>
        </p:spPr>
        <p:txBody>
          <a:bodyPr/>
          <a:lstStyle/>
          <a:p>
            <a:r>
              <a:rPr lang="en-US" dirty="0"/>
              <a:t>Adriana Rossi @ </a:t>
            </a:r>
            <a:r>
              <a:rPr lang="en-US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251st MPP meeting – 31 May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638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57A8F6C1-C71F-5092-4D9D-1C82BB02362C}"/>
              </a:ext>
            </a:extLst>
          </p:cNvPr>
          <p:cNvGrpSpPr/>
          <p:nvPr/>
        </p:nvGrpSpPr>
        <p:grpSpPr>
          <a:xfrm>
            <a:off x="2205990" y="281092"/>
            <a:ext cx="8759190" cy="6484001"/>
            <a:chOff x="2205990" y="108372"/>
            <a:chExt cx="8759190" cy="648400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6583582-9C98-AEB2-F211-CE6682A0A7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2486"/>
            <a:stretch/>
          </p:blipFill>
          <p:spPr>
            <a:xfrm>
              <a:off x="2205990" y="108372"/>
              <a:ext cx="8759190" cy="6484001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47B5CA0-0083-F34D-DB88-D91CF7BBE77D}"/>
                </a:ext>
              </a:extLst>
            </p:cNvPr>
            <p:cNvSpPr/>
            <p:nvPr/>
          </p:nvSpPr>
          <p:spPr>
            <a:xfrm>
              <a:off x="2548890" y="3154680"/>
              <a:ext cx="480060" cy="2514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38BF144-C01A-A482-1FDD-02299FA39576}"/>
                </a:ext>
              </a:extLst>
            </p:cNvPr>
            <p:cNvSpPr/>
            <p:nvPr/>
          </p:nvSpPr>
          <p:spPr>
            <a:xfrm>
              <a:off x="9867900" y="2998470"/>
              <a:ext cx="361950" cy="26708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0B1641C-2A62-FCF6-3316-67797A9F2D66}"/>
                </a:ext>
              </a:extLst>
            </p:cNvPr>
            <p:cNvSpPr/>
            <p:nvPr/>
          </p:nvSpPr>
          <p:spPr>
            <a:xfrm>
              <a:off x="10264140" y="3234690"/>
              <a:ext cx="560070" cy="112014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C49E979-1714-06BC-C7BE-C3C663A372CB}"/>
                </a:ext>
              </a:extLst>
            </p:cNvPr>
            <p:cNvSpPr txBox="1"/>
            <p:nvPr/>
          </p:nvSpPr>
          <p:spPr>
            <a:xfrm rot="16200000">
              <a:off x="1562530" y="2075360"/>
              <a:ext cx="17781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(    ) Wire current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6064E91-6B68-C825-B938-FE11263045D9}"/>
                </a:ext>
              </a:extLst>
            </p:cNvPr>
            <p:cNvSpPr txBox="1"/>
            <p:nvPr/>
          </p:nvSpPr>
          <p:spPr>
            <a:xfrm rot="5400000">
              <a:off x="8742289" y="1463294"/>
              <a:ext cx="3063787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0" dirty="0"/>
                <a:t>Voltage @ Power Converter (    )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9DFBCF0-CE2E-E2D8-1A68-EB3F66FBBD41}"/>
                </a:ext>
              </a:extLst>
            </p:cNvPr>
            <p:cNvSpPr txBox="1"/>
            <p:nvPr/>
          </p:nvSpPr>
          <p:spPr>
            <a:xfrm rot="5400000">
              <a:off x="9673169" y="1935701"/>
              <a:ext cx="2189446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0" dirty="0"/>
                <a:t>Jaw temperature (º    )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CA5BB95-2D52-E90D-4851-E446B509F2A3}"/>
              </a:ext>
            </a:extLst>
          </p:cNvPr>
          <p:cNvSpPr txBox="1"/>
          <p:nvPr/>
        </p:nvSpPr>
        <p:spPr>
          <a:xfrm>
            <a:off x="5537200" y="302879"/>
            <a:ext cx="2172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</a:rPr>
              <a:t>Test on 4 April 2024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DD4EFAB-2A74-81CC-7C45-D1895CDF8565}"/>
              </a:ext>
            </a:extLst>
          </p:cNvPr>
          <p:cNvGrpSpPr/>
          <p:nvPr/>
        </p:nvGrpSpPr>
        <p:grpSpPr>
          <a:xfrm>
            <a:off x="7003705" y="1717040"/>
            <a:ext cx="2567015" cy="848886"/>
            <a:chOff x="7003705" y="1717040"/>
            <a:chExt cx="2567015" cy="84888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30DD429-D916-C656-A6D2-745DBDF0EBA2}"/>
                </a:ext>
              </a:extLst>
            </p:cNvPr>
            <p:cNvSpPr txBox="1"/>
            <p:nvPr/>
          </p:nvSpPr>
          <p:spPr>
            <a:xfrm>
              <a:off x="7003705" y="1827262"/>
              <a:ext cx="1899920" cy="7386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Test of interlock @ 375A with new threshold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C4A7905-D43D-5737-90FD-65B4280C95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03625" y="1717040"/>
              <a:ext cx="556800" cy="32566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CC0476B5-414C-4267-471C-EDF52CEB788D}"/>
                </a:ext>
              </a:extLst>
            </p:cNvPr>
            <p:cNvCxnSpPr>
              <a:stCxn id="10" idx="3"/>
            </p:cNvCxnSpPr>
            <p:nvPr/>
          </p:nvCxnSpPr>
          <p:spPr>
            <a:xfrm flipV="1">
              <a:off x="8903625" y="1879872"/>
              <a:ext cx="667095" cy="31672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3C4A8299-FCA2-1543-6CF9-75421241BEA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325" r="-2974"/>
          <a:stretch/>
        </p:blipFill>
        <p:spPr>
          <a:xfrm>
            <a:off x="2266953" y="439363"/>
            <a:ext cx="8184201" cy="2934477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D1FF4157-C0E9-21F5-B3B1-1F2E01A1AE68}"/>
              </a:ext>
            </a:extLst>
          </p:cNvPr>
          <p:cNvGrpSpPr/>
          <p:nvPr/>
        </p:nvGrpSpPr>
        <p:grpSpPr>
          <a:xfrm>
            <a:off x="190496" y="1234821"/>
            <a:ext cx="5346704" cy="2663258"/>
            <a:chOff x="190496" y="1062101"/>
            <a:chExt cx="5346704" cy="266325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99090C1-009C-C31C-EF38-1094402E3173}"/>
                </a:ext>
              </a:extLst>
            </p:cNvPr>
            <p:cNvSpPr txBox="1"/>
            <p:nvPr/>
          </p:nvSpPr>
          <p:spPr>
            <a:xfrm>
              <a:off x="271776" y="1062101"/>
              <a:ext cx="1747520" cy="523220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interlock triggered by moving cables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FA7D024-F924-6268-C129-C584D27EE6C6}"/>
                </a:ext>
              </a:extLst>
            </p:cNvPr>
            <p:cNvSpPr txBox="1"/>
            <p:nvPr/>
          </p:nvSpPr>
          <p:spPr>
            <a:xfrm>
              <a:off x="190496" y="1819185"/>
              <a:ext cx="1899920" cy="73866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Interlock while modifying the threshold value 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BF88108-E477-00E8-D3C5-54182577EEC7}"/>
                </a:ext>
              </a:extLst>
            </p:cNvPr>
            <p:cNvSpPr txBox="1"/>
            <p:nvPr/>
          </p:nvSpPr>
          <p:spPr>
            <a:xfrm>
              <a:off x="190928" y="2771252"/>
              <a:ext cx="1899920" cy="954107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Interlock while just touching the voltmeter cable to </a:t>
              </a:r>
              <a:r>
                <a:rPr lang="en-US" sz="1400" dirty="0" err="1"/>
                <a:t>thd</a:t>
              </a:r>
              <a:r>
                <a:rPr lang="en-US" sz="1400" dirty="0"/>
                <a:t> </a:t>
              </a:r>
              <a:r>
                <a:rPr lang="en-US" sz="1400" dirty="0" err="1"/>
                <a:t>lvl</a:t>
              </a:r>
              <a:r>
                <a:rPr lang="en-US" sz="1400" dirty="0"/>
                <a:t> 1-1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9EB4D797-B677-D679-8FD4-729E010C0456}"/>
                </a:ext>
              </a:extLst>
            </p:cNvPr>
            <p:cNvCxnSpPr>
              <a:stCxn id="24" idx="3"/>
            </p:cNvCxnSpPr>
            <p:nvPr/>
          </p:nvCxnSpPr>
          <p:spPr>
            <a:xfrm>
              <a:off x="2019296" y="1323711"/>
              <a:ext cx="2014224" cy="423809"/>
            </a:xfrm>
            <a:prstGeom prst="straightConnector1">
              <a:avLst/>
            </a:prstGeom>
            <a:ln>
              <a:solidFill>
                <a:srgbClr val="31A9D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3EF4A7B1-AD83-0AA9-7959-33A502313FC0}"/>
                </a:ext>
              </a:extLst>
            </p:cNvPr>
            <p:cNvCxnSpPr>
              <a:stCxn id="26" idx="3"/>
            </p:cNvCxnSpPr>
            <p:nvPr/>
          </p:nvCxnSpPr>
          <p:spPr>
            <a:xfrm>
              <a:off x="2090416" y="2188517"/>
              <a:ext cx="2705104" cy="10764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BD64E5F9-45E0-4815-2791-581C73F4F162}"/>
                </a:ext>
              </a:extLst>
            </p:cNvPr>
            <p:cNvCxnSpPr>
              <a:cxnSpLocks/>
              <a:stCxn id="28" idx="3"/>
            </p:cNvCxnSpPr>
            <p:nvPr/>
          </p:nvCxnSpPr>
          <p:spPr>
            <a:xfrm flipV="1">
              <a:off x="2090848" y="2557849"/>
              <a:ext cx="3446352" cy="69045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88290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13BA6-5BB9-14A1-7184-121721566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080" y="365126"/>
            <a:ext cx="10967720" cy="60639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Threshold values (each wire has a reading + card)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8E1A754-E8A3-D60C-892C-DA1C7E0029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96" r="-192"/>
          <a:stretch/>
        </p:blipFill>
        <p:spPr>
          <a:xfrm>
            <a:off x="233680" y="1320800"/>
            <a:ext cx="11734800" cy="4413285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BB2543-160C-671F-2E0D-58D922320E40}"/>
              </a:ext>
            </a:extLst>
          </p:cNvPr>
          <p:cNvSpPr txBox="1"/>
          <p:nvPr/>
        </p:nvSpPr>
        <p:spPr>
          <a:xfrm>
            <a:off x="2950950" y="1486183"/>
            <a:ext cx="643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2.7V</a:t>
            </a:r>
          </a:p>
          <a:p>
            <a:pPr algn="ctr"/>
            <a:r>
              <a:rPr lang="en-US" b="1" dirty="0">
                <a:gradFill>
                  <a:gsLst>
                    <a:gs pos="0">
                      <a:schemeClr val="accent4"/>
                    </a:gs>
                    <a:gs pos="100000">
                      <a:schemeClr val="tx2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</a:rPr>
              <a:t>2.7V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1F1033-F4B4-2227-2B5E-0F82958D4DFC}"/>
              </a:ext>
            </a:extLst>
          </p:cNvPr>
          <p:cNvSpPr txBox="1"/>
          <p:nvPr/>
        </p:nvSpPr>
        <p:spPr>
          <a:xfrm>
            <a:off x="3931920" y="1374423"/>
            <a:ext cx="7553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2.85V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chemeClr val="accent2"/>
                </a:solidFill>
              </a:rPr>
              <a:t>2.7V</a:t>
            </a:r>
          </a:p>
          <a:p>
            <a:pPr algn="ctr"/>
            <a:r>
              <a:rPr lang="en-US" b="1" dirty="0">
                <a:gradFill>
                  <a:gsLst>
                    <a:gs pos="0">
                      <a:schemeClr val="accent4"/>
                    </a:gs>
                    <a:gs pos="100000">
                      <a:schemeClr val="tx2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</a:rPr>
              <a:t>2.7V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C26397-87D9-3B0A-CC7A-C5C69D6D57BE}"/>
              </a:ext>
            </a:extLst>
          </p:cNvPr>
          <p:cNvSpPr txBox="1"/>
          <p:nvPr/>
        </p:nvSpPr>
        <p:spPr>
          <a:xfrm>
            <a:off x="6844744" y="1374423"/>
            <a:ext cx="7665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2.7V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chemeClr val="accent2"/>
                </a:solidFill>
              </a:rPr>
              <a:t>2.85V</a:t>
            </a:r>
          </a:p>
          <a:p>
            <a:pPr algn="ctr"/>
            <a:r>
              <a:rPr lang="en-US" b="1" dirty="0">
                <a:gradFill>
                  <a:gsLst>
                    <a:gs pos="0">
                      <a:schemeClr val="accent4"/>
                    </a:gs>
                    <a:gs pos="100000">
                      <a:schemeClr val="tx2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</a:rPr>
              <a:t>2.7V</a:t>
            </a:r>
          </a:p>
        </p:txBody>
      </p:sp>
    </p:spTree>
    <p:extLst>
      <p:ext uri="{BB962C8B-B14F-4D97-AF65-F5344CB8AC3E}">
        <p14:creationId xmlns:p14="http://schemas.microsoft.com/office/powerpoint/2010/main" val="2373192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0214E-CC33-876B-DDB3-D47DF6EE0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071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Conclusions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C3B62-83DF-D284-AA02-A7C1115C4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2878"/>
            <a:ext cx="10515600" cy="5089843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chemeClr val="accent4"/>
                </a:solidFill>
              </a:rPr>
              <a:t>Tests show that the wire temperature inside the collimator reaches equilibrium around 30ºC, both on TCTPH.4R5.B2 and TCTPH.4L5.B1</a:t>
            </a:r>
          </a:p>
          <a:p>
            <a:r>
              <a:rPr lang="en-US" dirty="0">
                <a:solidFill>
                  <a:schemeClr val="accent4"/>
                </a:solidFill>
              </a:rPr>
              <a:t>One wire-in-jaw exceeds threshold at 350A</a:t>
            </a:r>
          </a:p>
          <a:p>
            <a:r>
              <a:rPr lang="en-US" dirty="0">
                <a:solidFill>
                  <a:schemeClr val="accent4"/>
                </a:solidFill>
              </a:rPr>
              <a:t>If rising the threshold (by &lt; 6%), the voltage measured across the wire goes to equilibrium, indicating that there is no temperature run away</a:t>
            </a:r>
          </a:p>
          <a:p>
            <a:r>
              <a:rPr lang="en-US" dirty="0">
                <a:solidFill>
                  <a:schemeClr val="accent4"/>
                </a:solidFill>
              </a:rPr>
              <a:t>The T externally to that wire was measure &gt; 300ºC: could it be the clamp not tighten as elsewhere?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TS1</a:t>
            </a:r>
            <a:br>
              <a:rPr lang="en-US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75000"/>
                  </a:schemeClr>
                </a:solidFill>
                <a:sym typeface="Wingdings" pitchFamily="2" charset="2"/>
              </a:rPr>
              <a:t> Tighten the connection suspected to cause the problem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sym typeface="Wingdings" pitchFamily="2" charset="2"/>
              </a:rPr>
              <a:t> Repeat tests @ 350A over 1h or more  measuring the temperature outside (still to see how)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6285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22496-FC99-5B8B-226B-22AB346DD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 descr="A close-up of a machine&#10;&#10;Description automatically generated">
            <a:extLst>
              <a:ext uri="{FF2B5EF4-FFF2-40B4-BE49-F238E27FC236}">
                <a16:creationId xmlns:a16="http://schemas.microsoft.com/office/drawing/2014/main" id="{AB8C84EF-2AB5-76B5-8037-C1764E5C62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071" y="3166116"/>
            <a:ext cx="4206657" cy="3154993"/>
          </a:xfrm>
          <a:prstGeom prst="rect">
            <a:avLst/>
          </a:prstGeom>
        </p:spPr>
      </p:pic>
      <p:pic>
        <p:nvPicPr>
          <p:cNvPr id="11" name="Picture 10" descr="A close-up of a metal rod&#10;&#10;Description automatically generated">
            <a:extLst>
              <a:ext uri="{FF2B5EF4-FFF2-40B4-BE49-F238E27FC236}">
                <a16:creationId xmlns:a16="http://schemas.microsoft.com/office/drawing/2014/main" id="{45E51159-F8B3-C113-7848-8B2B7BE66A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5872" y="365125"/>
            <a:ext cx="2919284" cy="3892378"/>
          </a:xfrm>
          <a:prstGeom prst="rect">
            <a:avLst/>
          </a:prstGeom>
        </p:spPr>
      </p:pic>
      <p:pic>
        <p:nvPicPr>
          <p:cNvPr id="7" name="Picture 6" descr="A machine with wires and a person standing in front of them&#10;&#10;Description automatically generated">
            <a:extLst>
              <a:ext uri="{FF2B5EF4-FFF2-40B4-BE49-F238E27FC236}">
                <a16:creationId xmlns:a16="http://schemas.microsoft.com/office/drawing/2014/main" id="{E83BB233-AE53-A993-8DD9-5A3270C918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9424" y="413063"/>
            <a:ext cx="3670738" cy="2753053"/>
          </a:xfrm>
          <a:prstGeom prst="rect">
            <a:avLst/>
          </a:prstGeom>
        </p:spPr>
      </p:pic>
      <p:pic>
        <p:nvPicPr>
          <p:cNvPr id="5" name="Content Placeholder 4" descr="A close-up of a machine&#10;&#10;Description automatically generated">
            <a:extLst>
              <a:ext uri="{FF2B5EF4-FFF2-40B4-BE49-F238E27FC236}">
                <a16:creationId xmlns:a16="http://schemas.microsoft.com/office/drawing/2014/main" id="{27DB0174-5B21-11BC-8009-C911531FB3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7596" y="1265052"/>
            <a:ext cx="3583408" cy="4777878"/>
          </a:xfrm>
        </p:spPr>
      </p:pic>
    </p:spTree>
    <p:extLst>
      <p:ext uri="{BB962C8B-B14F-4D97-AF65-F5344CB8AC3E}">
        <p14:creationId xmlns:p14="http://schemas.microsoft.com/office/powerpoint/2010/main" val="9606858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G_1144_D2BD0430-892A-48A3-A109-05C31EA4EE38.mp4">
            <a:hlinkClick r:id="" action="ppaction://media"/>
            <a:extLst>
              <a:ext uri="{FF2B5EF4-FFF2-40B4-BE49-F238E27FC236}">
                <a16:creationId xmlns:a16="http://schemas.microsoft.com/office/drawing/2014/main" id="{942D6B49-47CD-6C0A-3438-58BB78EE9A62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845502" y="561663"/>
            <a:ext cx="3112864" cy="5533308"/>
          </a:xfrm>
        </p:spPr>
      </p:pic>
      <p:pic>
        <p:nvPicPr>
          <p:cNvPr id="9" name="Picture 8" descr="A yellow digital multimeter on a grey machine&#10;&#10;Description automatically generated with medium confidence">
            <a:extLst>
              <a:ext uri="{FF2B5EF4-FFF2-40B4-BE49-F238E27FC236}">
                <a16:creationId xmlns:a16="http://schemas.microsoft.com/office/drawing/2014/main" id="{20082549-A726-C457-FF89-245C22B93D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459851" y="1292192"/>
            <a:ext cx="5844233" cy="438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957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2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74A7F-792D-83C1-1590-D7BF552B8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2666"/>
            <a:ext cx="10515600" cy="4434790"/>
          </a:xfrm>
        </p:spPr>
        <p:txBody>
          <a:bodyPr/>
          <a:lstStyle/>
          <a:p>
            <a:r>
              <a:rPr lang="en-US" dirty="0">
                <a:solidFill>
                  <a:srgbClr val="1983B5"/>
                </a:solidFill>
              </a:rPr>
              <a:t>Recall on how the BBCW temperature interlock and the measurements made on the spare wire-in-jaw to establish the threshold value</a:t>
            </a:r>
          </a:p>
          <a:p>
            <a:r>
              <a:rPr lang="en-US" dirty="0">
                <a:solidFill>
                  <a:srgbClr val="1983B5"/>
                </a:solidFill>
              </a:rPr>
              <a:t>TCTPH.4L5.B1 wire over threshold</a:t>
            </a:r>
          </a:p>
          <a:p>
            <a:r>
              <a:rPr lang="en-US" dirty="0">
                <a:solidFill>
                  <a:srgbClr val="1983B5"/>
                </a:solidFill>
              </a:rPr>
              <a:t>Results from the tests in the machine (TCTPH.4L5.B1 and TCTPH.5R5.B2 for comparison)</a:t>
            </a:r>
          </a:p>
          <a:p>
            <a:r>
              <a:rPr lang="en-US" dirty="0">
                <a:solidFill>
                  <a:srgbClr val="1983B5"/>
                </a:solidFill>
              </a:rPr>
              <a:t>Outlook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BA9DE87-4247-F8F2-07F6-E023C9F71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75428" cy="927647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006050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0ED15B7-4A56-7CCA-F9F8-03A5C2476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567" y="365125"/>
            <a:ext cx="11300061" cy="927647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Spare wire-in-jaw equipped with T sensors</a:t>
            </a:r>
          </a:p>
        </p:txBody>
      </p:sp>
      <p:pic>
        <p:nvPicPr>
          <p:cNvPr id="11" name="Content Placeholder 10" descr="A machine on a table&#10;&#10;Description automatically generated">
            <a:extLst>
              <a:ext uri="{FF2B5EF4-FFF2-40B4-BE49-F238E27FC236}">
                <a16:creationId xmlns:a16="http://schemas.microsoft.com/office/drawing/2014/main" id="{97DE78A4-60D5-4929-C1F5-813E13BCEA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1951" y="1597068"/>
            <a:ext cx="5373666" cy="3849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4D0DA639-D0B3-20E2-FE62-60A470BF4BB6}"/>
              </a:ext>
            </a:extLst>
          </p:cNvPr>
          <p:cNvSpPr/>
          <p:nvPr/>
        </p:nvSpPr>
        <p:spPr>
          <a:xfrm>
            <a:off x="7584510" y="1486423"/>
            <a:ext cx="3926909" cy="301042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A close-up of a machine&#10;&#10;Description automatically generated">
            <a:extLst>
              <a:ext uri="{FF2B5EF4-FFF2-40B4-BE49-F238E27FC236}">
                <a16:creationId xmlns:a16="http://schemas.microsoft.com/office/drawing/2014/main" id="{82F5A60E-1F71-5F47-3A93-20A8FC42D7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0282" y="1584542"/>
            <a:ext cx="3747369" cy="281052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38356B6-2188-7D24-C6D8-17D3D61580DE}"/>
              </a:ext>
            </a:extLst>
          </p:cNvPr>
          <p:cNvSpPr/>
          <p:nvPr/>
        </p:nvSpPr>
        <p:spPr>
          <a:xfrm>
            <a:off x="513567" y="2060532"/>
            <a:ext cx="3237978" cy="42651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Close-up of a machine with wires and wires&#10;&#10;Description automatically generated">
            <a:extLst>
              <a:ext uri="{FF2B5EF4-FFF2-40B4-BE49-F238E27FC236}">
                <a16:creationId xmlns:a16="http://schemas.microsoft.com/office/drawing/2014/main" id="{5B175492-B4F6-8008-F2BE-059C68EF0D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686" y="2160740"/>
            <a:ext cx="3067311" cy="4089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21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37DD0CE-AAFA-66BF-9924-83C85EBE8E8D}"/>
              </a:ext>
            </a:extLst>
          </p:cNvPr>
          <p:cNvGrpSpPr/>
          <p:nvPr/>
        </p:nvGrpSpPr>
        <p:grpSpPr>
          <a:xfrm>
            <a:off x="3713967" y="1141719"/>
            <a:ext cx="8168058" cy="5397392"/>
            <a:chOff x="1120516" y="116632"/>
            <a:chExt cx="7627948" cy="4858960"/>
          </a:xfrm>
        </p:grpSpPr>
        <p:pic>
          <p:nvPicPr>
            <p:cNvPr id="5" name="Content Placeholder 19" descr="20160916_170515.jpg">
              <a:extLst>
                <a:ext uri="{FF2B5EF4-FFF2-40B4-BE49-F238E27FC236}">
                  <a16:creationId xmlns:a16="http://schemas.microsoft.com/office/drawing/2014/main" id="{8B21EB1E-4CB5-9B0F-848B-4E469390E6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260"/>
            <a:stretch/>
          </p:blipFill>
          <p:spPr>
            <a:xfrm>
              <a:off x="1120516" y="116632"/>
              <a:ext cx="7627948" cy="4858960"/>
            </a:xfrm>
            <a:prstGeom prst="rect">
              <a:avLst/>
            </a:prstGeom>
          </p:spPr>
        </p:pic>
        <p:sp>
          <p:nvSpPr>
            <p:cNvPr id="6" name="AutoShape 1">
              <a:extLst>
                <a:ext uri="{FF2B5EF4-FFF2-40B4-BE49-F238E27FC236}">
                  <a16:creationId xmlns:a16="http://schemas.microsoft.com/office/drawing/2014/main" id="{FCC2EA86-ED31-9F93-DEBF-CF4030739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016" y="4509120"/>
              <a:ext cx="1458472" cy="257369"/>
            </a:xfrm>
            <a:prstGeom prst="borderCallout2">
              <a:avLst>
                <a:gd name="adj1" fmla="val 40099"/>
                <a:gd name="adj2" fmla="val 99410"/>
                <a:gd name="adj3" fmla="val 38681"/>
                <a:gd name="adj4" fmla="val 122239"/>
                <a:gd name="adj5" fmla="val -262485"/>
                <a:gd name="adj6" fmla="val 163838"/>
              </a:avLst>
            </a:prstGeom>
            <a:ln w="12700">
              <a:solidFill>
                <a:srgbClr val="3366CB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2060"/>
                  </a:solidFill>
                  <a:latin typeface="Calibri" pitchFamily="34" charset="0"/>
                  <a:cs typeface="Arial" pitchFamily="34" charset="0"/>
                </a:rPr>
                <a:t>Pick-up button</a:t>
              </a:r>
            </a:p>
          </p:txBody>
        </p:sp>
        <p:sp>
          <p:nvSpPr>
            <p:cNvPr id="7" name="AutoShape 1">
              <a:extLst>
                <a:ext uri="{FF2B5EF4-FFF2-40B4-BE49-F238E27FC236}">
                  <a16:creationId xmlns:a16="http://schemas.microsoft.com/office/drawing/2014/main" id="{8FA372CD-F382-63A1-BAFD-8FBB3D3FA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3808" y="3068960"/>
              <a:ext cx="1458472" cy="257369"/>
            </a:xfrm>
            <a:prstGeom prst="borderCallout2">
              <a:avLst>
                <a:gd name="adj1" fmla="val 40099"/>
                <a:gd name="adj2" fmla="val 99410"/>
                <a:gd name="adj3" fmla="val 38681"/>
                <a:gd name="adj4" fmla="val 122239"/>
                <a:gd name="adj5" fmla="val 137253"/>
                <a:gd name="adj6" fmla="val 264151"/>
              </a:avLst>
            </a:prstGeom>
            <a:ln w="12700">
              <a:solidFill>
                <a:srgbClr val="3366CB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2060"/>
                  </a:solidFill>
                  <a:latin typeface="Calibri" pitchFamily="34" charset="0"/>
                  <a:cs typeface="Arial" pitchFamily="34" charset="0"/>
                </a:rPr>
                <a:t>W jaw insert</a:t>
              </a:r>
            </a:p>
          </p:txBody>
        </p:sp>
      </p:grpSp>
      <p:pic>
        <p:nvPicPr>
          <p:cNvPr id="8" name="Picture 7" descr="A person standing next to a machine&#10;&#10;Description automatically generated">
            <a:extLst>
              <a:ext uri="{FF2B5EF4-FFF2-40B4-BE49-F238E27FC236}">
                <a16:creationId xmlns:a16="http://schemas.microsoft.com/office/drawing/2014/main" id="{9FF3FC94-CDCD-F32C-7078-A48BF91FC7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764" y="2161264"/>
            <a:ext cx="4876800" cy="3657600"/>
          </a:xfrm>
          <a:prstGeom prst="rect">
            <a:avLst/>
          </a:prstGeom>
        </p:spPr>
      </p:pic>
      <p:sp>
        <p:nvSpPr>
          <p:cNvPr id="2" name="Title 3">
            <a:extLst>
              <a:ext uri="{FF2B5EF4-FFF2-40B4-BE49-F238E27FC236}">
                <a16:creationId xmlns:a16="http://schemas.microsoft.com/office/drawing/2014/main" id="{0DD251BB-C5DA-635A-65CA-48D37F8F1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567" y="365125"/>
            <a:ext cx="11300061" cy="927647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Spare wire-in-jaw equipped with T sensors</a:t>
            </a:r>
          </a:p>
        </p:txBody>
      </p:sp>
    </p:spTree>
    <p:extLst>
      <p:ext uri="{BB962C8B-B14F-4D97-AF65-F5344CB8AC3E}">
        <p14:creationId xmlns:p14="http://schemas.microsoft.com/office/powerpoint/2010/main" val="3548541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2218" y="308299"/>
            <a:ext cx="3699964" cy="1645763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59587" y="2456172"/>
            <a:ext cx="12061714" cy="2940096"/>
            <a:chOff x="35496" y="3429000"/>
            <a:chExt cx="9073008" cy="221158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3429000"/>
              <a:ext cx="4546346" cy="1883942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872" t="35770" b="4937"/>
            <a:stretch/>
          </p:blipFill>
          <p:spPr>
            <a:xfrm>
              <a:off x="4516741" y="3429000"/>
              <a:ext cx="4591763" cy="1889112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187623" y="5362769"/>
              <a:ext cx="5697797" cy="277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Note the time evolution of several minutes</a:t>
              </a:r>
              <a:endParaRPr lang="en-GB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6356350"/>
            <a:ext cx="6627000" cy="360000"/>
          </a:xfrm>
        </p:spPr>
        <p:txBody>
          <a:bodyPr/>
          <a:lstStyle/>
          <a:p>
            <a:r>
              <a:rPr lang="en-GB" dirty="0"/>
              <a:t>Beam-Beam and Luminosity Meeting on February 7th 2020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27F85298-7039-FF03-3032-7C3E62B1B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360" y="235252"/>
            <a:ext cx="11354312" cy="199994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Wire interlock threshold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dirty="0">
                <a:solidFill>
                  <a:schemeClr val="accent1"/>
                </a:solidFill>
              </a:rPr>
              <a:t>determined with measurements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dirty="0">
                <a:solidFill>
                  <a:schemeClr val="accent1"/>
                </a:solidFill>
              </a:rPr>
              <a:t>under vacuum / without cooling 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422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680A38F-A603-C04B-AC04-ABA18E6EF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240" y="1163789"/>
            <a:ext cx="7772400" cy="5065278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C97A24B-B428-FE79-69D5-E859F463075C}"/>
              </a:ext>
            </a:extLst>
          </p:cNvPr>
          <p:cNvSpPr txBox="1">
            <a:spLocks/>
          </p:cNvSpPr>
          <p:nvPr/>
        </p:nvSpPr>
        <p:spPr>
          <a:xfrm>
            <a:off x="7998373" y="1100728"/>
            <a:ext cx="3921387" cy="4488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Wire resistivity f(T)</a:t>
            </a:r>
          </a:p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If wire voltage &gt; 2.6V*</a:t>
            </a:r>
            <a:br>
              <a:rPr lang="en-US" sz="2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= if hottest point @ 300A inside vacuum ~ 200°C, WIC cuts the PC</a:t>
            </a:r>
          </a:p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WIC dumps at the ~ same time</a:t>
            </a:r>
          </a:p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Long time constant of system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, no constraints on collimator HW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318ECA-D394-DDDA-07F7-8758A3338CDB}"/>
              </a:ext>
            </a:extLst>
          </p:cNvPr>
          <p:cNvSpPr/>
          <p:nvPr/>
        </p:nvSpPr>
        <p:spPr>
          <a:xfrm>
            <a:off x="1830209" y="2570960"/>
            <a:ext cx="32476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</a:rPr>
              <a:t>✵ this also correspond to </a:t>
            </a:r>
            <a:r>
              <a:rPr lang="en-US" sz="1400" dirty="0" err="1">
                <a:solidFill>
                  <a:schemeClr val="accent6"/>
                </a:solidFill>
              </a:rPr>
              <a:t>Iw</a:t>
            </a:r>
            <a:r>
              <a:rPr lang="en-US" sz="1400" dirty="0">
                <a:solidFill>
                  <a:schemeClr val="accent6"/>
                </a:solidFill>
              </a:rPr>
              <a:t>=375A @RT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D0D345F-339A-C829-016E-AEDCB58BAE96}"/>
              </a:ext>
            </a:extLst>
          </p:cNvPr>
          <p:cNvSpPr txBox="1">
            <a:spLocks/>
          </p:cNvSpPr>
          <p:nvPr/>
        </p:nvSpPr>
        <p:spPr>
          <a:xfrm>
            <a:off x="467360" y="235253"/>
            <a:ext cx="11354312" cy="9285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1"/>
                </a:solidFill>
              </a:rPr>
              <a:t>Wire interlock threshold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355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0214E-CC33-876B-DDB3-D47DF6EE0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071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T </a:t>
            </a:r>
            <a:r>
              <a:rPr lang="en-US" sz="4900" dirty="0">
                <a:solidFill>
                  <a:schemeClr val="accent1"/>
                </a:solidFill>
              </a:rPr>
              <a:t>interlock</a:t>
            </a:r>
            <a:r>
              <a:rPr lang="en-US" dirty="0">
                <a:solidFill>
                  <a:schemeClr val="accent1"/>
                </a:solidFill>
              </a:rPr>
              <a:t> triggered on TCTPH.4L5.B1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C3B62-83DF-D284-AA02-A7C1115C4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6413"/>
            <a:ext cx="10515600" cy="4800550"/>
          </a:xfrm>
        </p:spPr>
        <p:txBody>
          <a:bodyPr/>
          <a:lstStyle/>
          <a:p>
            <a:r>
              <a:rPr lang="en-US" dirty="0">
                <a:solidFill>
                  <a:srgbClr val="1983B5"/>
                </a:solidFill>
              </a:rPr>
              <a:t>Interlock tested @ 375A</a:t>
            </a:r>
          </a:p>
          <a:p>
            <a:r>
              <a:rPr lang="en-US" dirty="0">
                <a:solidFill>
                  <a:srgbClr val="1983B5"/>
                </a:solidFill>
              </a:rPr>
              <a:t>Wire temperature measured in situ for 20-25 min @ 350A</a:t>
            </a:r>
          </a:p>
          <a:p>
            <a:r>
              <a:rPr lang="en-US" dirty="0">
                <a:solidFill>
                  <a:srgbClr val="1983B5"/>
                </a:solidFill>
              </a:rPr>
              <a:t>Around Easter, interlock triggered after ~ 40 min @ 350A only on this collimator</a:t>
            </a:r>
          </a:p>
          <a:p>
            <a:r>
              <a:rPr lang="en-US" dirty="0">
                <a:solidFill>
                  <a:srgbClr val="1983B5"/>
                </a:solidFill>
              </a:rPr>
              <a:t>Operation resumed after </a:t>
            </a:r>
            <a:r>
              <a:rPr lang="en-US" dirty="0" err="1">
                <a:solidFill>
                  <a:srgbClr val="1983B5"/>
                </a:solidFill>
              </a:rPr>
              <a:t>rMPP</a:t>
            </a:r>
            <a:r>
              <a:rPr lang="en-US" dirty="0">
                <a:solidFill>
                  <a:srgbClr val="1983B5"/>
                </a:solidFill>
              </a:rPr>
              <a:t> @ 315A</a:t>
            </a:r>
          </a:p>
        </p:txBody>
      </p:sp>
    </p:spTree>
    <p:extLst>
      <p:ext uri="{BB962C8B-B14F-4D97-AF65-F5344CB8AC3E}">
        <p14:creationId xmlns:p14="http://schemas.microsoft.com/office/powerpoint/2010/main" val="985929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91C0A-1183-0B14-288D-460E8596F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3753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Wire after repair (courtesy of L. </a:t>
            </a:r>
            <a:r>
              <a:rPr lang="en-US" dirty="0" err="1">
                <a:solidFill>
                  <a:schemeClr val="accent1"/>
                </a:solidFill>
              </a:rPr>
              <a:t>Gentini</a:t>
            </a:r>
            <a:r>
              <a:rPr lang="en-US" dirty="0">
                <a:solidFill>
                  <a:schemeClr val="accent1"/>
                </a:solidFill>
              </a:rPr>
              <a:t>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3025B95-C925-6099-C0DE-69EEAB33BC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5966" y="2120901"/>
            <a:ext cx="5436172" cy="35582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9E981F9-F260-C2D6-FEA3-E55E4FB602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34965" y="1690688"/>
            <a:ext cx="4675935" cy="4986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931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2DD090D-DD8C-AA72-3B23-B534848285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5539" y="1784985"/>
            <a:ext cx="6973401" cy="43513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4C6E88-DCE7-162A-6F3F-E3157AEE50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1828" y="1650318"/>
            <a:ext cx="4659433" cy="448600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9CF8C69-CBEE-D0DB-F275-7C1576927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3753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T simulations (courtesy of F. </a:t>
            </a:r>
            <a:r>
              <a:rPr lang="en-US" dirty="0" err="1">
                <a:solidFill>
                  <a:schemeClr val="accent1"/>
                </a:solidFill>
              </a:rPr>
              <a:t>Carra</a:t>
            </a:r>
            <a:r>
              <a:rPr lang="en-US" dirty="0">
                <a:solidFill>
                  <a:schemeClr val="accent1"/>
                </a:solidFill>
              </a:rPr>
              <a:t>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CC009C-1121-9DC6-09B0-CFECDB2B6316}"/>
              </a:ext>
            </a:extLst>
          </p:cNvPr>
          <p:cNvSpPr txBox="1"/>
          <p:nvPr/>
        </p:nvSpPr>
        <p:spPr>
          <a:xfrm>
            <a:off x="4307121" y="2552700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350ºC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F67E-C8CF-479D-14B4-55D89A07FA69}"/>
              </a:ext>
            </a:extLst>
          </p:cNvPr>
          <p:cNvSpPr txBox="1"/>
          <p:nvPr/>
        </p:nvSpPr>
        <p:spPr>
          <a:xfrm>
            <a:off x="4175013" y="4991100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22ºC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BF6FD0-09CD-A1F9-8FC8-565C0BB9D9B4}"/>
              </a:ext>
            </a:extLst>
          </p:cNvPr>
          <p:cNvSpPr txBox="1"/>
          <p:nvPr/>
        </p:nvSpPr>
        <p:spPr>
          <a:xfrm>
            <a:off x="1515661" y="3594100"/>
            <a:ext cx="31521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Very pessimistic assumptions</a:t>
            </a:r>
          </a:p>
          <a:p>
            <a:r>
              <a:rPr lang="en-US" dirty="0"/>
              <a:t>Ignoring point of anchor</a:t>
            </a:r>
          </a:p>
        </p:txBody>
      </p:sp>
    </p:spTree>
    <p:extLst>
      <p:ext uri="{BB962C8B-B14F-4D97-AF65-F5344CB8AC3E}">
        <p14:creationId xmlns:p14="http://schemas.microsoft.com/office/powerpoint/2010/main" val="3459571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3327</TotalTime>
  <Words>436</Words>
  <Application>Microsoft Macintosh PowerPoint</Application>
  <PresentationFormat>Widescreen</PresentationFormat>
  <Paragraphs>55</Paragraphs>
  <Slides>14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Aptos</vt:lpstr>
      <vt:lpstr>Aptos Display</vt:lpstr>
      <vt:lpstr>Arial</vt:lpstr>
      <vt:lpstr>Calibri</vt:lpstr>
      <vt:lpstr>Wingdings</vt:lpstr>
      <vt:lpstr>Office Theme</vt:lpstr>
      <vt:lpstr>Planned adjustment of the temperature interlock of the BBCW</vt:lpstr>
      <vt:lpstr>Outline</vt:lpstr>
      <vt:lpstr>Spare wire-in-jaw equipped with T sensors</vt:lpstr>
      <vt:lpstr>Spare wire-in-jaw equipped with T sensors</vt:lpstr>
      <vt:lpstr>Wire interlock threshold determined with measurements under vacuum / without cooling </vt:lpstr>
      <vt:lpstr>PowerPoint Presentation</vt:lpstr>
      <vt:lpstr>T interlock triggered on TCTPH.4L5.B1</vt:lpstr>
      <vt:lpstr>Wire after repair (courtesy of L. Gentini)</vt:lpstr>
      <vt:lpstr>T simulations (courtesy of F. Carra)</vt:lpstr>
      <vt:lpstr>PowerPoint Presentation</vt:lpstr>
      <vt:lpstr>Threshold values (each wire has a reading + card)</vt:lpstr>
      <vt:lpstr>Conclusions and outlook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Adriana Rossi</dc:creator>
  <cp:lastModifiedBy>Adriana Rossi</cp:lastModifiedBy>
  <cp:revision>14</cp:revision>
  <dcterms:created xsi:type="dcterms:W3CDTF">2024-04-09T14:02:02Z</dcterms:created>
  <dcterms:modified xsi:type="dcterms:W3CDTF">2024-06-04T14:09:50Z</dcterms:modified>
</cp:coreProperties>
</file>