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1"/>
  </p:notesMasterIdLst>
  <p:handoutMasterIdLst>
    <p:handoutMasterId r:id="rId12"/>
  </p:handoutMasterIdLst>
  <p:sldIdLst>
    <p:sldId id="256" r:id="rId2"/>
    <p:sldId id="258" r:id="rId3"/>
    <p:sldId id="260" r:id="rId4"/>
    <p:sldId id="261" r:id="rId5"/>
    <p:sldId id="262" r:id="rId6"/>
    <p:sldId id="263" r:id="rId7"/>
    <p:sldId id="265" r:id="rId8"/>
    <p:sldId id="264" r:id="rId9"/>
    <p:sldId id="259"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F2F2F"/>
    <a:srgbClr val="BADEF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465"/>
    <p:restoredTop sz="94686"/>
  </p:normalViewPr>
  <p:slideViewPr>
    <p:cSldViewPr snapToGrid="0" snapToObjects="1">
      <p:cViewPr varScale="1">
        <p:scale>
          <a:sx n="115" d="100"/>
          <a:sy n="115" d="100"/>
        </p:scale>
        <p:origin x="232" y="38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5/30/24</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5/30/24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GB"/>
              <a:t>Click to edit Master text styles</a:t>
            </a:r>
          </a:p>
          <a:p>
            <a:pPr lvl="1"/>
            <a:r>
              <a:rPr lang="en-GB"/>
              <a:t>Second level</a:t>
            </a:r>
          </a:p>
          <a:p>
            <a:pPr lvl="2"/>
            <a:r>
              <a:rPr lang="en-GB"/>
              <a:t>Third level</a:t>
            </a:r>
          </a:p>
          <a:p>
            <a:pPr lvl="3"/>
            <a:r>
              <a:rPr lang="en-GB"/>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D04EC7AA-A5AC-B14A-B1CF-41C1FFBF27CF}" type="datetime1">
              <a:rPr lang="de-CH" smtClean="0"/>
              <a:t>30.05.24</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D. Wollmann</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E6084C19-7356-3C4E-8C36-736995226E6F}" type="datetime1">
              <a:rPr lang="de-CH" smtClean="0"/>
              <a:t>30.05.24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D. Wollmann</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D5D84FE1-A1AE-F041-91C2-21BE6C18C0B5}" type="datetime1">
              <a:rPr lang="de-CH" smtClean="0"/>
              <a:t>30.05.24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D. Wollmann</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GB"/>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074F0B3B-81CC-0D4B-8CCA-6DCAC5FF4E3D}" type="datetime1">
              <a:rPr lang="de-CH" smtClean="0"/>
              <a:t>30.05.24</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D. Wollmann</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80A2D5E0-6FE9-4044-8370-0D8C64861DA6}" type="datetime1">
              <a:rPr lang="de-CH" smtClean="0"/>
              <a:t>30.05.24</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D. Wollmann</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C0DF81AF-7B86-7040-B72D-4C5E0A16F953}" type="datetime1">
              <a:rPr lang="de-CH" smtClean="0"/>
              <a:t>30.05.24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D. Wollmann</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5D6F7CA4-E1B5-F04C-A0A5-D1C0218BE6EB}" type="datetime1">
              <a:rPr lang="de-CH" smtClean="0"/>
              <a:t>30.05.24</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D. Wollmann</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DE529EA7-7901-ED49-AA9E-5D26765DDFE8}" type="datetime1">
              <a:rPr lang="de-CH" smtClean="0"/>
              <a:t>30.05.24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D. Wollmann</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GB"/>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C11A7CE0-0557-9048-86C7-45C501E2AC02}" type="datetime1">
              <a:rPr lang="de-CH" smtClean="0"/>
              <a:t>30.05.24</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D. Wollmann</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GB"/>
              <a:t>Click to edit Master text styles</a:t>
            </a:r>
          </a:p>
          <a:p>
            <a:pPr lvl="1"/>
            <a:r>
              <a:rPr lang="en-GB"/>
              <a:t>Second level</a:t>
            </a:r>
          </a:p>
          <a:p>
            <a:pPr lvl="2"/>
            <a:r>
              <a:rPr lang="en-GB"/>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GB"/>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AB89AB27-D1A8-7D42-90FE-B88951F60713}" type="datetime1">
              <a:rPr lang="de-CH" smtClean="0"/>
              <a:t>30.05.24</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D. Wollmann</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GB"/>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11D55AAD-13E6-5849-8EA4-1A890166350F}" type="datetime1">
              <a:rPr lang="de-CH" smtClean="0"/>
              <a:t>30.05.24</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D. Wollmann</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275873C1-F341-F848-9D65-41214F944F2B}" type="datetime1">
              <a:rPr lang="de-CH" smtClean="0"/>
              <a:t>30.05.24</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D. Wollmann</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2876C692-261C-6A49-A84D-81F2C3538E86}" type="datetime1">
              <a:rPr lang="de-CH" smtClean="0"/>
              <a:t>30.05.24</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D. Wollmann</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823192E0-17E5-A541-BB4F-D549E9134B34}" type="datetime1">
              <a:rPr lang="de-CH" smtClean="0"/>
              <a:t>30.05.24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D. Wollmann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F7A44901-7B5B-454F-8643-6C97BAD74B9B}" type="datetime1">
              <a:rPr lang="de-CH" smtClean="0"/>
              <a:t>30.05.24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D. Wollmann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GB"/>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ECF17DC6-A63B-0245-BC88-E50DE275D3FB}" type="datetime1">
              <a:rPr lang="de-CH" smtClean="0"/>
              <a:t>30.05.24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D. Wollmann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GB"/>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fld id="{E77A08B6-41F6-024D-9B04-EB3EB5340176}" type="datetime1">
              <a:rPr lang="de-CH" smtClean="0"/>
              <a:t>30.05.24</a:t>
            </a:fld>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D. Wollmann</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GB"/>
              <a:t>Click to edit Master text styles</a:t>
            </a:r>
          </a:p>
          <a:p>
            <a:pPr lvl="1"/>
            <a:r>
              <a:rPr lang="en-GB"/>
              <a:t>Second level</a:t>
            </a:r>
          </a:p>
          <a:p>
            <a:pPr lvl="2"/>
            <a:r>
              <a:rPr lang="en-GB"/>
              <a:t>Third level</a:t>
            </a:r>
          </a:p>
          <a:p>
            <a:pPr lvl="3"/>
            <a:r>
              <a:rPr lang="en-GB"/>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F8774F7B-30DC-F54D-BFE3-EB37F22B09C3}" type="datetime1">
              <a:rPr lang="de-CH" smtClean="0"/>
              <a:t>30.05.24</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D. Wollmann</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GB"/>
              <a:t>Click to edit Master text styles</a:t>
            </a:r>
          </a:p>
          <a:p>
            <a:pPr lvl="1"/>
            <a:r>
              <a:rPr lang="en-GB"/>
              <a:t>Second level</a:t>
            </a:r>
          </a:p>
          <a:p>
            <a:pPr lvl="2"/>
            <a:r>
              <a:rPr lang="en-GB"/>
              <a:t>Third level</a:t>
            </a:r>
          </a:p>
          <a:p>
            <a:pPr lvl="3"/>
            <a:r>
              <a:rPr lang="en-GB"/>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50E6F22D-42ED-E546-8C1D-8E71C1F66613}" type="datetime1">
              <a:rPr lang="de-CH" smtClean="0"/>
              <a:t>30.05.24</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D. Wollmann</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GB"/>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495600" y="6378349"/>
            <a:ext cx="1620788" cy="365125"/>
          </a:xfrm>
          <a:prstGeom prst="rect">
            <a:avLst/>
          </a:prstGeom>
        </p:spPr>
        <p:txBody>
          <a:bodyPr vert="horz" lIns="0" tIns="0" rIns="0" bIns="0" rtlCol="0" anchor="ctr"/>
          <a:lstStyle>
            <a:lvl1pPr algn="r">
              <a:defRPr sz="1000">
                <a:solidFill>
                  <a:schemeClr val="tx1"/>
                </a:solidFill>
              </a:defRPr>
            </a:lvl1pPr>
          </a:lstStyle>
          <a:p>
            <a:fld id="{45EA4C77-5FD5-9B48-86BE-C115614BC303}" type="datetime1">
              <a:rPr lang="de-CH" noProof="0" smtClean="0"/>
              <a:t>30.05.24</a:t>
            </a:fld>
            <a:endParaRPr lang="en-GB" noProof="0"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a:t>D. Wollmann</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image" Target="../media/image5.png"/><Relationship Id="rId1" Type="http://schemas.openxmlformats.org/officeDocument/2006/relationships/slideLayout" Target="../slideLayouts/slideLayout5.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8" Type="http://schemas.openxmlformats.org/officeDocument/2006/relationships/hyperlink" Target="https://indico.cern.ch/event/1337597/contributions/5634092/attachments/2766260/4821225/2312_JAPW_CP.pptx" TargetMode="External"/><Relationship Id="rId13" Type="http://schemas.openxmlformats.org/officeDocument/2006/relationships/hyperlink" Target="https://indico.cern.ch/event/1394006/" TargetMode="External"/><Relationship Id="rId3" Type="http://schemas.openxmlformats.org/officeDocument/2006/relationships/hyperlink" Target="https://indico.cern.ch/event/1298988/" TargetMode="External"/><Relationship Id="rId7" Type="http://schemas.openxmlformats.org/officeDocument/2006/relationships/hyperlink" Target="https://indico.cern.ch/event/1351906/" TargetMode="External"/><Relationship Id="rId12" Type="http://schemas.openxmlformats.org/officeDocument/2006/relationships/hyperlink" Target="https://indico.cern.ch/event/1390492/" TargetMode="External"/><Relationship Id="rId2" Type="http://schemas.openxmlformats.org/officeDocument/2006/relationships/hyperlink" Target="https://indico.cern.ch/event/1298988/contributions/5464296/attachments/2675089/4638781/LMC_28062023_RF_Finger_Status.pptx" TargetMode="External"/><Relationship Id="rId1" Type="http://schemas.openxmlformats.org/officeDocument/2006/relationships/slideLayout" Target="../slideLayouts/slideLayout4.xml"/><Relationship Id="rId6" Type="http://schemas.openxmlformats.org/officeDocument/2006/relationships/hyperlink" Target="https://indico.cern.ch/event/1351906/contributions/5711335/attachments/2771100/4828377/LMC_13122023_AOB_RF_Fingers_1.pptx" TargetMode="External"/><Relationship Id="rId11" Type="http://schemas.openxmlformats.org/officeDocument/2006/relationships/hyperlink" Target="https://indico.cern.ch/event/1343931/timetable/#20240131.detailed" TargetMode="External"/><Relationship Id="rId5" Type="http://schemas.openxmlformats.org/officeDocument/2006/relationships/hyperlink" Target="https://indico.cern.ch/event/1336666/" TargetMode="External"/><Relationship Id="rId10" Type="http://schemas.openxmlformats.org/officeDocument/2006/relationships/hyperlink" Target="https://indico.cern.ch/event/1343931/contributions/5672971/attachments/2790520/4866295/Chamonix_2024_GBregliozzi.pptx" TargetMode="External"/><Relationship Id="rId4" Type="http://schemas.openxmlformats.org/officeDocument/2006/relationships/hyperlink" Target="https://indico.cern.ch/event/1336666/contributions/5626711/attachments/2736471/4758802/LMC_18102023_V02.pptx" TargetMode="External"/><Relationship Id="rId9" Type="http://schemas.openxmlformats.org/officeDocument/2006/relationships/hyperlink" Target="https://indico.cern.ch/event/1337597/timetable/#20231205.detailed"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1EFE4-4FF0-D0AA-E993-0083E5BFCAD3}"/>
              </a:ext>
            </a:extLst>
          </p:cNvPr>
          <p:cNvSpPr>
            <a:spLocks noGrp="1"/>
          </p:cNvSpPr>
          <p:nvPr>
            <p:ph type="ctrTitle"/>
          </p:nvPr>
        </p:nvSpPr>
        <p:spPr/>
        <p:txBody>
          <a:bodyPr/>
          <a:lstStyle/>
          <a:p>
            <a:r>
              <a:rPr lang="en-GB" b="0" dirty="0"/>
              <a:t>Procedure in case of issues with sparking RF fingers</a:t>
            </a:r>
          </a:p>
        </p:txBody>
      </p:sp>
      <p:sp>
        <p:nvSpPr>
          <p:cNvPr id="3" name="Subtitle 2">
            <a:extLst>
              <a:ext uri="{FF2B5EF4-FFF2-40B4-BE49-F238E27FC236}">
                <a16:creationId xmlns:a16="http://schemas.microsoft.com/office/drawing/2014/main" id="{1A4F5497-1FED-243C-1F61-9269FF1BC918}"/>
              </a:ext>
            </a:extLst>
          </p:cNvPr>
          <p:cNvSpPr>
            <a:spLocks noGrp="1"/>
          </p:cNvSpPr>
          <p:nvPr>
            <p:ph type="subTitle" idx="1"/>
          </p:nvPr>
        </p:nvSpPr>
        <p:spPr>
          <a:xfrm>
            <a:off x="1524000" y="4197926"/>
            <a:ext cx="9144000" cy="1059873"/>
          </a:xfrm>
        </p:spPr>
        <p:txBody>
          <a:bodyPr/>
          <a:lstStyle/>
          <a:p>
            <a:r>
              <a:rPr lang="en-GB" b="0" dirty="0"/>
              <a:t>C. </a:t>
            </a:r>
            <a:r>
              <a:rPr lang="en-GB" b="0" dirty="0" err="1"/>
              <a:t>Hernalsteens</a:t>
            </a:r>
            <a:r>
              <a:rPr lang="en-GB" b="0" dirty="0"/>
              <a:t>, A. Lechner, C. Wiesner, J. </a:t>
            </a:r>
            <a:r>
              <a:rPr lang="en-GB" b="0" dirty="0" err="1"/>
              <a:t>Uythoven</a:t>
            </a:r>
            <a:r>
              <a:rPr lang="en-GB" b="0" dirty="0"/>
              <a:t>, D, </a:t>
            </a:r>
            <a:r>
              <a:rPr lang="en-GB" b="0" dirty="0" err="1"/>
              <a:t>Wollmann</a:t>
            </a:r>
            <a:endParaRPr lang="en-GB" b="0" dirty="0"/>
          </a:p>
        </p:txBody>
      </p:sp>
      <p:sp>
        <p:nvSpPr>
          <p:cNvPr id="4" name="Date Placeholder 3">
            <a:extLst>
              <a:ext uri="{FF2B5EF4-FFF2-40B4-BE49-F238E27FC236}">
                <a16:creationId xmlns:a16="http://schemas.microsoft.com/office/drawing/2014/main" id="{2991EEA2-09AC-E8CF-6848-6EBA013A7199}"/>
              </a:ext>
            </a:extLst>
          </p:cNvPr>
          <p:cNvSpPr>
            <a:spLocks noGrp="1"/>
          </p:cNvSpPr>
          <p:nvPr>
            <p:ph type="dt" sz="half" idx="10"/>
          </p:nvPr>
        </p:nvSpPr>
        <p:spPr/>
        <p:txBody>
          <a:bodyPr/>
          <a:lstStyle/>
          <a:p>
            <a:fld id="{11D55AAD-13E6-5849-8EA4-1A890166350F}" type="datetime1">
              <a:rPr lang="de-CH" smtClean="0"/>
              <a:t>30.05.24</a:t>
            </a:fld>
            <a:endParaRPr lang="en-US" dirty="0"/>
          </a:p>
        </p:txBody>
      </p:sp>
      <p:sp>
        <p:nvSpPr>
          <p:cNvPr id="5" name="Footer Placeholder 4">
            <a:extLst>
              <a:ext uri="{FF2B5EF4-FFF2-40B4-BE49-F238E27FC236}">
                <a16:creationId xmlns:a16="http://schemas.microsoft.com/office/drawing/2014/main" id="{05B58933-7B10-938B-8F51-F7B46B3693D7}"/>
              </a:ext>
            </a:extLst>
          </p:cNvPr>
          <p:cNvSpPr>
            <a:spLocks noGrp="1"/>
          </p:cNvSpPr>
          <p:nvPr>
            <p:ph type="ftr" sz="quarter" idx="11"/>
          </p:nvPr>
        </p:nvSpPr>
        <p:spPr/>
        <p:txBody>
          <a:bodyPr/>
          <a:lstStyle/>
          <a:p>
            <a:r>
              <a:rPr lang="en-US"/>
              <a:t>D. Wollmann</a:t>
            </a:r>
            <a:endParaRPr lang="en-US" dirty="0"/>
          </a:p>
        </p:txBody>
      </p:sp>
      <p:sp>
        <p:nvSpPr>
          <p:cNvPr id="6" name="Slide Number Placeholder 5">
            <a:extLst>
              <a:ext uri="{FF2B5EF4-FFF2-40B4-BE49-F238E27FC236}">
                <a16:creationId xmlns:a16="http://schemas.microsoft.com/office/drawing/2014/main" id="{B2856328-601E-2E62-D9E3-C9342FE4A255}"/>
              </a:ext>
            </a:extLst>
          </p:cNvPr>
          <p:cNvSpPr>
            <a:spLocks noGrp="1"/>
          </p:cNvSpPr>
          <p:nvPr>
            <p:ph type="sldNum" sz="quarter" idx="12"/>
          </p:nvPr>
        </p:nvSpPr>
        <p:spPr/>
        <p:txBody>
          <a:bodyPr/>
          <a:lstStyle/>
          <a:p>
            <a:fld id="{36B5EA5A-BC32-A742-B11B-8E7414D5B535}" type="slidenum">
              <a:rPr lang="en-US" smtClean="0"/>
              <a:pPr/>
              <a:t>1</a:t>
            </a:fld>
            <a:endParaRPr lang="en-US" dirty="0"/>
          </a:p>
        </p:txBody>
      </p:sp>
    </p:spTree>
    <p:extLst>
      <p:ext uri="{BB962C8B-B14F-4D97-AF65-F5344CB8AC3E}">
        <p14:creationId xmlns:p14="http://schemas.microsoft.com/office/powerpoint/2010/main" val="9096348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887AF4E-EA13-A817-17C1-06CE318314F5}"/>
              </a:ext>
            </a:extLst>
          </p:cNvPr>
          <p:cNvSpPr>
            <a:spLocks noGrp="1"/>
          </p:cNvSpPr>
          <p:nvPr>
            <p:ph idx="1"/>
          </p:nvPr>
        </p:nvSpPr>
        <p:spPr>
          <a:xfrm>
            <a:off x="312234" y="1101436"/>
            <a:ext cx="6379512" cy="5099339"/>
          </a:xfrm>
        </p:spPr>
        <p:txBody>
          <a:bodyPr/>
          <a:lstStyle/>
          <a:p>
            <a:pPr>
              <a:lnSpc>
                <a:spcPct val="120000"/>
              </a:lnSpc>
              <a:spcBef>
                <a:spcPts val="600"/>
              </a:spcBef>
              <a:spcAft>
                <a:spcPts val="1200"/>
              </a:spcAft>
            </a:pPr>
            <a:r>
              <a:rPr lang="en-GB" b="0" dirty="0"/>
              <a:t>End of May 2023 beam losses were observed at the triplet left of IP1, leading to beam aborts during the ramp.</a:t>
            </a:r>
          </a:p>
          <a:p>
            <a:pPr>
              <a:lnSpc>
                <a:spcPct val="120000"/>
              </a:lnSpc>
              <a:spcBef>
                <a:spcPts val="600"/>
              </a:spcBef>
              <a:spcAft>
                <a:spcPts val="1200"/>
              </a:spcAft>
            </a:pPr>
            <a:r>
              <a:rPr lang="en-GB" b="0" dirty="0"/>
              <a:t>The losses were traced back to vacuum pressure spikes in the warm vacuum modules in cell four L1, caused by sparking RF fingers following a damage of the spring in a VMBG type vacuum module.</a:t>
            </a:r>
          </a:p>
          <a:p>
            <a:pPr>
              <a:lnSpc>
                <a:spcPct val="120000"/>
              </a:lnSpc>
              <a:spcBef>
                <a:spcPts val="600"/>
              </a:spcBef>
              <a:spcAft>
                <a:spcPts val="1200"/>
              </a:spcAft>
            </a:pPr>
            <a:r>
              <a:rPr lang="en-GB" b="0" dirty="0"/>
              <a:t>The module was replaced and operation continued with bunch intensities limited to 1.6e11 ppb.</a:t>
            </a:r>
          </a:p>
        </p:txBody>
      </p:sp>
      <p:sp>
        <p:nvSpPr>
          <p:cNvPr id="3" name="Title 2">
            <a:extLst>
              <a:ext uri="{FF2B5EF4-FFF2-40B4-BE49-F238E27FC236}">
                <a16:creationId xmlns:a16="http://schemas.microsoft.com/office/drawing/2014/main" id="{382819EC-10CE-28FD-774A-2CB9ECCFEC71}"/>
              </a:ext>
            </a:extLst>
          </p:cNvPr>
          <p:cNvSpPr>
            <a:spLocks noGrp="1"/>
          </p:cNvSpPr>
          <p:nvPr>
            <p:ph type="title"/>
          </p:nvPr>
        </p:nvSpPr>
        <p:spPr>
          <a:xfrm>
            <a:off x="407988" y="373593"/>
            <a:ext cx="11376025" cy="543974"/>
          </a:xfrm>
        </p:spPr>
        <p:txBody>
          <a:bodyPr/>
          <a:lstStyle/>
          <a:p>
            <a:r>
              <a:rPr lang="en-GB" b="0" dirty="0"/>
              <a:t>Motivation – 2023 4L1</a:t>
            </a:r>
          </a:p>
        </p:txBody>
      </p:sp>
      <p:sp>
        <p:nvSpPr>
          <p:cNvPr id="4" name="Date Placeholder 3">
            <a:extLst>
              <a:ext uri="{FF2B5EF4-FFF2-40B4-BE49-F238E27FC236}">
                <a16:creationId xmlns:a16="http://schemas.microsoft.com/office/drawing/2014/main" id="{004E9115-5287-B3D8-1F75-2713F6033A8F}"/>
              </a:ext>
            </a:extLst>
          </p:cNvPr>
          <p:cNvSpPr>
            <a:spLocks noGrp="1"/>
          </p:cNvSpPr>
          <p:nvPr>
            <p:ph type="dt" sz="half" idx="10"/>
          </p:nvPr>
        </p:nvSpPr>
        <p:spPr/>
        <p:txBody>
          <a:bodyPr/>
          <a:lstStyle/>
          <a:p>
            <a:fld id="{F7A44901-7B5B-454F-8643-6C97BAD74B9B}" type="datetime1">
              <a:rPr lang="de-CH" smtClean="0"/>
              <a:t>30.05.24</a:t>
            </a:fld>
            <a:endParaRPr lang="en-US" dirty="0"/>
          </a:p>
        </p:txBody>
      </p:sp>
      <p:sp>
        <p:nvSpPr>
          <p:cNvPr id="5" name="Footer Placeholder 4">
            <a:extLst>
              <a:ext uri="{FF2B5EF4-FFF2-40B4-BE49-F238E27FC236}">
                <a16:creationId xmlns:a16="http://schemas.microsoft.com/office/drawing/2014/main" id="{E945E3B5-0973-2558-02E5-402406CAB4B1}"/>
              </a:ext>
            </a:extLst>
          </p:cNvPr>
          <p:cNvSpPr>
            <a:spLocks noGrp="1"/>
          </p:cNvSpPr>
          <p:nvPr>
            <p:ph type="ftr" sz="quarter" idx="11"/>
          </p:nvPr>
        </p:nvSpPr>
        <p:spPr/>
        <p:txBody>
          <a:bodyPr/>
          <a:lstStyle/>
          <a:p>
            <a:r>
              <a:rPr lang="en-US"/>
              <a:t>D. Wollmann</a:t>
            </a:r>
            <a:endParaRPr lang="en-US" dirty="0"/>
          </a:p>
        </p:txBody>
      </p:sp>
      <p:sp>
        <p:nvSpPr>
          <p:cNvPr id="6" name="Slide Number Placeholder 5">
            <a:extLst>
              <a:ext uri="{FF2B5EF4-FFF2-40B4-BE49-F238E27FC236}">
                <a16:creationId xmlns:a16="http://schemas.microsoft.com/office/drawing/2014/main" id="{C7C57690-0694-5CB3-EBB0-0583D07E8BA3}"/>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
        <p:nvSpPr>
          <p:cNvPr id="8" name="TextBox 7">
            <a:extLst>
              <a:ext uri="{FF2B5EF4-FFF2-40B4-BE49-F238E27FC236}">
                <a16:creationId xmlns:a16="http://schemas.microsoft.com/office/drawing/2014/main" id="{94628FCE-AC5A-497C-9265-C7E738389BEE}"/>
              </a:ext>
            </a:extLst>
          </p:cNvPr>
          <p:cNvSpPr txBox="1"/>
          <p:nvPr/>
        </p:nvSpPr>
        <p:spPr>
          <a:xfrm>
            <a:off x="9665723" y="6089789"/>
            <a:ext cx="2535382" cy="184666"/>
          </a:xfrm>
          <a:prstGeom prst="rect">
            <a:avLst/>
          </a:prstGeom>
          <a:noFill/>
        </p:spPr>
        <p:txBody>
          <a:bodyPr wrap="square" lIns="0" tIns="0" rIns="0" bIns="0" rtlCol="0">
            <a:spAutoFit/>
          </a:bodyPr>
          <a:lstStyle/>
          <a:p>
            <a:pPr algn="ctr"/>
            <a:r>
              <a:rPr lang="en-GB" sz="1200" dirty="0"/>
              <a:t>Courtesy G. </a:t>
            </a:r>
            <a:r>
              <a:rPr lang="en-GB" sz="1200" dirty="0" err="1"/>
              <a:t>Bregliozzi</a:t>
            </a:r>
            <a:endParaRPr lang="en-GB" sz="1200" dirty="0"/>
          </a:p>
        </p:txBody>
      </p:sp>
      <p:pic>
        <p:nvPicPr>
          <p:cNvPr id="7" name="Picture 6" descr="A picture containing text, line, plot, diagram&#10;&#10;Description automatically generated">
            <a:extLst>
              <a:ext uri="{FF2B5EF4-FFF2-40B4-BE49-F238E27FC236}">
                <a16:creationId xmlns:a16="http://schemas.microsoft.com/office/drawing/2014/main" id="{8244F8E6-0765-7689-5C1B-2DAAF6C80C7E}"/>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l="8472" t="3550" r="316" b="7181"/>
          <a:stretch/>
        </p:blipFill>
        <p:spPr>
          <a:xfrm>
            <a:off x="7351208" y="34791"/>
            <a:ext cx="4633110" cy="2805775"/>
          </a:xfrm>
          <a:prstGeom prst="rect">
            <a:avLst/>
          </a:prstGeom>
        </p:spPr>
      </p:pic>
      <p:pic>
        <p:nvPicPr>
          <p:cNvPr id="9" name="Picture 8">
            <a:extLst>
              <a:ext uri="{FF2B5EF4-FFF2-40B4-BE49-F238E27FC236}">
                <a16:creationId xmlns:a16="http://schemas.microsoft.com/office/drawing/2014/main" id="{BBAB3260-E68D-101F-14D4-0E23BC763CC4}"/>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0165110" y="2834138"/>
            <a:ext cx="1917911" cy="3221278"/>
          </a:xfrm>
          <a:prstGeom prst="rect">
            <a:avLst/>
          </a:prstGeom>
          <a:solidFill>
            <a:srgbClr val="FFFFFF">
              <a:shade val="85000"/>
            </a:srgbClr>
          </a:solidFill>
          <a:ln w="88900" cap="sq">
            <a:solidFill>
              <a:srgbClr val="FFFFFF"/>
            </a:solidFill>
            <a:miter lim="800000"/>
          </a:ln>
          <a:effectLst/>
          <a:scene3d>
            <a:camera prst="orthographicFront"/>
            <a:lightRig rig="twoPt" dir="t">
              <a:rot lat="0" lon="0" rev="7200000"/>
            </a:lightRig>
          </a:scene3d>
          <a:sp3d>
            <a:bevelT w="25400" h="19050"/>
            <a:contourClr>
              <a:srgbClr val="FFFFFF"/>
            </a:contourClr>
          </a:sp3d>
        </p:spPr>
      </p:pic>
      <p:pic>
        <p:nvPicPr>
          <p:cNvPr id="10" name="Picture 10" descr="A picture containing metal, engineering, cylinder, pipe&#10;&#10;Description automatically generated">
            <a:extLst>
              <a:ext uri="{FF2B5EF4-FFF2-40B4-BE49-F238E27FC236}">
                <a16:creationId xmlns:a16="http://schemas.microsoft.com/office/drawing/2014/main" id="{3730EA27-9E75-6F27-FE4C-30BD84C4B236}"/>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7445564" y="2850841"/>
            <a:ext cx="2561663" cy="1444311"/>
          </a:xfrm>
          <a:prstGeom prst="rect">
            <a:avLst/>
          </a:prstGeom>
          <a:solidFill>
            <a:srgbClr val="FFFFFF">
              <a:shade val="85000"/>
            </a:srgbClr>
          </a:solidFill>
          <a:ln w="88900" cap="sq">
            <a:solidFill>
              <a:srgbClr val="FFFFFF"/>
            </a:solidFill>
            <a:miter lim="800000"/>
          </a:ln>
          <a:effectLst/>
          <a:scene3d>
            <a:camera prst="orthographicFront"/>
            <a:lightRig rig="twoPt" dir="t">
              <a:rot lat="0" lon="0" rev="7200000"/>
            </a:lightRig>
          </a:scene3d>
          <a:sp3d>
            <a:bevelT w="25400" h="19050"/>
            <a:contourClr>
              <a:srgbClr val="FFFFFF"/>
            </a:contourClr>
          </a:sp3d>
        </p:spPr>
      </p:pic>
      <p:pic>
        <p:nvPicPr>
          <p:cNvPr id="11" name="Picture 24" descr="A close up of a metal spring&#10;&#10;Description automatically generated with low confidence">
            <a:extLst>
              <a:ext uri="{FF2B5EF4-FFF2-40B4-BE49-F238E27FC236}">
                <a16:creationId xmlns:a16="http://schemas.microsoft.com/office/drawing/2014/main" id="{8D0A33A1-F459-147A-0F96-B2797B6E4D48}"/>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6344885" y="4941571"/>
            <a:ext cx="1053299" cy="1148218"/>
          </a:xfrm>
          <a:prstGeom prst="rect">
            <a:avLst/>
          </a:prstGeom>
          <a:solidFill>
            <a:srgbClr val="FFFFFF">
              <a:shade val="85000"/>
            </a:srgbClr>
          </a:solidFill>
          <a:ln w="88900" cap="sq">
            <a:solidFill>
              <a:srgbClr val="FFFFFF"/>
            </a:solidFill>
            <a:miter lim="800000"/>
          </a:ln>
          <a:effectLst/>
          <a:scene3d>
            <a:camera prst="orthographicFront"/>
            <a:lightRig rig="twoPt" dir="t">
              <a:rot lat="0" lon="0" rev="7200000"/>
            </a:lightRig>
          </a:scene3d>
          <a:sp3d>
            <a:bevelT w="25400" h="19050"/>
            <a:contourClr>
              <a:srgbClr val="FFFFFF"/>
            </a:contourClr>
          </a:sp3d>
        </p:spPr>
      </p:pic>
      <p:pic>
        <p:nvPicPr>
          <p:cNvPr id="12" name="Picture 28" descr="A picture containing metalware, screw, indoor, red&#10;&#10;Description automatically generated">
            <a:extLst>
              <a:ext uri="{FF2B5EF4-FFF2-40B4-BE49-F238E27FC236}">
                <a16:creationId xmlns:a16="http://schemas.microsoft.com/office/drawing/2014/main" id="{128A48A2-AAD4-0377-ECD9-517EDE62DB00}"/>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5068118" y="5248395"/>
            <a:ext cx="1121858" cy="841394"/>
          </a:xfrm>
          <a:prstGeom prst="rect">
            <a:avLst/>
          </a:prstGeom>
          <a:solidFill>
            <a:srgbClr val="FFFFFF">
              <a:shade val="85000"/>
            </a:srgbClr>
          </a:solidFill>
          <a:ln w="88900" cap="sq">
            <a:solidFill>
              <a:srgbClr val="FFFFFF"/>
            </a:solidFill>
            <a:miter lim="800000"/>
          </a:ln>
          <a:effectLst/>
          <a:scene3d>
            <a:camera prst="orthographicFront"/>
            <a:lightRig rig="twoPt" dir="t">
              <a:rot lat="0" lon="0" rev="7200000"/>
            </a:lightRig>
          </a:scene3d>
          <a:sp3d>
            <a:bevelT w="25400" h="19050"/>
            <a:contourClr>
              <a:srgbClr val="FFFFFF"/>
            </a:contourClr>
          </a:sp3d>
        </p:spPr>
      </p:pic>
      <p:pic>
        <p:nvPicPr>
          <p:cNvPr id="13" name="Picture 2" descr="A picture containing person, hand, indoor, dish rack&#10;&#10;Description automatically generated">
            <a:extLst>
              <a:ext uri="{FF2B5EF4-FFF2-40B4-BE49-F238E27FC236}">
                <a16:creationId xmlns:a16="http://schemas.microsoft.com/office/drawing/2014/main" id="{B6D970A1-95C7-B422-4B5A-D0573D09D5D7}"/>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rot="5400000">
            <a:off x="7330378" y="4708031"/>
            <a:ext cx="1675771" cy="1256828"/>
          </a:xfrm>
          <a:prstGeom prst="rect">
            <a:avLst/>
          </a:prstGeom>
          <a:solidFill>
            <a:srgbClr val="FFFFFF">
              <a:shade val="85000"/>
            </a:srgbClr>
          </a:solidFill>
          <a:ln w="88900" cap="sq">
            <a:solidFill>
              <a:srgbClr val="FFFFFF"/>
            </a:solidFill>
            <a:miter lim="800000"/>
          </a:ln>
          <a:effectLst/>
          <a:scene3d>
            <a:camera prst="orthographicFront"/>
            <a:lightRig rig="twoPt" dir="t">
              <a:rot lat="0" lon="0" rev="7200000"/>
            </a:lightRig>
          </a:scene3d>
          <a:sp3d>
            <a:bevelT w="25400" h="19050"/>
            <a:contourClr>
              <a:srgbClr val="FFFFFF"/>
            </a:contourClr>
          </a:sp3d>
        </p:spPr>
      </p:pic>
      <p:pic>
        <p:nvPicPr>
          <p:cNvPr id="14" name="Picture 4" descr="A close up of a comb&#10;&#10;Description automatically generated with low confidence">
            <a:extLst>
              <a:ext uri="{FF2B5EF4-FFF2-40B4-BE49-F238E27FC236}">
                <a16:creationId xmlns:a16="http://schemas.microsoft.com/office/drawing/2014/main" id="{C829014A-8DDC-6F78-465A-178B87DE561D}"/>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a:stretch/>
        </p:blipFill>
        <p:spPr>
          <a:xfrm rot="5400000">
            <a:off x="8509454" y="4809795"/>
            <a:ext cx="1691355" cy="1053299"/>
          </a:xfrm>
          <a:prstGeom prst="rect">
            <a:avLst/>
          </a:prstGeom>
          <a:solidFill>
            <a:srgbClr val="FFFFFF">
              <a:shade val="85000"/>
            </a:srgbClr>
          </a:solidFill>
          <a:ln w="88900" cap="sq">
            <a:solidFill>
              <a:srgbClr val="FFFFFF"/>
            </a:solidFill>
            <a:miter lim="800000"/>
          </a:ln>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039559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par>
                                <p:cTn id="13" presetID="10"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10" presetClass="entr" presetSubtype="0"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1F586A8-12A6-6AAC-BB4F-B621523693F6}"/>
              </a:ext>
            </a:extLst>
          </p:cNvPr>
          <p:cNvSpPr>
            <a:spLocks noGrp="1"/>
          </p:cNvSpPr>
          <p:nvPr>
            <p:ph idx="1"/>
          </p:nvPr>
        </p:nvSpPr>
        <p:spPr>
          <a:xfrm>
            <a:off x="301336" y="997527"/>
            <a:ext cx="11376024" cy="4788765"/>
          </a:xfrm>
        </p:spPr>
        <p:txBody>
          <a:bodyPr/>
          <a:lstStyle/>
          <a:p>
            <a:pPr marL="342900" indent="-342900">
              <a:spcBef>
                <a:spcPts val="400"/>
              </a:spcBef>
              <a:buFont typeface="Arial" panose="020B0604020202020204" pitchFamily="34" charset="0"/>
              <a:buChar char="•"/>
            </a:pPr>
            <a:r>
              <a:rPr lang="en-GB" b="0" dirty="0"/>
              <a:t>Investigation during the EYETS 23/24 revealed that</a:t>
            </a:r>
          </a:p>
          <a:p>
            <a:pPr marL="666900" lvl="1" indent="-342900">
              <a:lnSpc>
                <a:spcPct val="90000"/>
              </a:lnSpc>
              <a:spcBef>
                <a:spcPts val="400"/>
              </a:spcBef>
              <a:spcAft>
                <a:spcPts val="400"/>
              </a:spcAft>
              <a:buFont typeface="Arial" panose="020B0604020202020204" pitchFamily="34" charset="0"/>
              <a:buChar char="•"/>
            </a:pPr>
            <a:r>
              <a:rPr lang="en-GB" dirty="0"/>
              <a:t>Eight warm vacuum modules of the VMBG showed degradations of springs and RF fingers.</a:t>
            </a:r>
          </a:p>
          <a:p>
            <a:pPr marL="666900" lvl="1" indent="-342900">
              <a:lnSpc>
                <a:spcPct val="90000"/>
              </a:lnSpc>
              <a:spcBef>
                <a:spcPts val="400"/>
              </a:spcBef>
              <a:spcAft>
                <a:spcPts val="400"/>
              </a:spcAft>
              <a:buFont typeface="Arial" panose="020B0604020202020204" pitchFamily="34" charset="0"/>
              <a:buChar char="•"/>
            </a:pPr>
            <a:r>
              <a:rPr lang="en-GB" dirty="0"/>
              <a:t>Three warm vacuum modules with elliptical shape (VMCK, total 24 units) in the recombination areas of IP1 and IP5 had developed defects of springs</a:t>
            </a:r>
          </a:p>
          <a:p>
            <a:pPr marL="342900" indent="-342900">
              <a:spcBef>
                <a:spcPts val="400"/>
              </a:spcBef>
              <a:buFont typeface="Arial" panose="020B0604020202020204" pitchFamily="34" charset="0"/>
              <a:buChar char="•"/>
            </a:pPr>
            <a:r>
              <a:rPr lang="en-GB" b="0" dirty="0"/>
              <a:t>47oo71 VMBG modules were consolidated during the EYETS 23/24 with DRF and anchored modules. </a:t>
            </a:r>
          </a:p>
          <a:p>
            <a:pPr marL="342900" indent="-342900">
              <a:spcBef>
                <a:spcPts val="400"/>
              </a:spcBef>
              <a:buFont typeface="Arial" panose="020B0604020202020204" pitchFamily="34" charset="0"/>
              <a:buChar char="•"/>
            </a:pPr>
            <a:r>
              <a:rPr lang="en-GB" b="0" dirty="0"/>
              <a:t>The remaining 24 VMBG modules will be consolidated in EYETS 24/25 and remain in the LHC during the run 2024. </a:t>
            </a:r>
          </a:p>
          <a:p>
            <a:pPr marL="342900" indent="-342900">
              <a:spcBef>
                <a:spcPts val="400"/>
              </a:spcBef>
              <a:buFont typeface="Arial" panose="020B0604020202020204" pitchFamily="34" charset="0"/>
              <a:buChar char="•"/>
            </a:pPr>
            <a:r>
              <a:rPr lang="en-GB" b="0" dirty="0"/>
              <a:t>The damaged springs in the elliptically shaped modules were replaced. The VMCK modules will remain in the LHC until LS3.</a:t>
            </a:r>
          </a:p>
          <a:p>
            <a:pPr marL="342900" indent="-342900">
              <a:spcBef>
                <a:spcPts val="400"/>
              </a:spcBef>
              <a:buFont typeface="Arial" panose="020B0604020202020204" pitchFamily="34" charset="0"/>
              <a:buChar char="•"/>
            </a:pPr>
            <a:r>
              <a:rPr lang="en-GB" b="0" dirty="0"/>
              <a:t>Similar modules exist in the cold part of the LHC.</a:t>
            </a:r>
          </a:p>
          <a:p>
            <a:pPr marL="342900" indent="-342900">
              <a:spcBef>
                <a:spcPts val="400"/>
              </a:spcBef>
              <a:buFont typeface="Arial" panose="020B0604020202020204" pitchFamily="34" charset="0"/>
              <a:buChar char="•"/>
            </a:pPr>
            <a:r>
              <a:rPr lang="en-GB" b="0" dirty="0">
                <a:sym typeface="Wingdings" pitchFamily="2" charset="2"/>
              </a:rPr>
              <a:t> Procedure of steps to be followed in case a failure of a spring and of RF fingers develop in a vacuum module</a:t>
            </a:r>
          </a:p>
          <a:p>
            <a:pPr marL="342900" indent="-342900">
              <a:spcBef>
                <a:spcPts val="400"/>
              </a:spcBef>
              <a:buFont typeface="Arial" panose="020B0604020202020204" pitchFamily="34" charset="0"/>
              <a:buChar char="•"/>
            </a:pPr>
            <a:r>
              <a:rPr lang="en-GB" b="0" dirty="0">
                <a:sym typeface="Wingdings" pitchFamily="2" charset="2"/>
              </a:rPr>
              <a:t> Monitor carefully bunch intensity and bunch length</a:t>
            </a:r>
            <a:endParaRPr lang="en-GB" b="0" dirty="0"/>
          </a:p>
        </p:txBody>
      </p:sp>
      <p:sp>
        <p:nvSpPr>
          <p:cNvPr id="3" name="Title 2">
            <a:extLst>
              <a:ext uri="{FF2B5EF4-FFF2-40B4-BE49-F238E27FC236}">
                <a16:creationId xmlns:a16="http://schemas.microsoft.com/office/drawing/2014/main" id="{404F12B3-FADD-9C1C-C3A6-EFF699032B68}"/>
              </a:ext>
            </a:extLst>
          </p:cNvPr>
          <p:cNvSpPr>
            <a:spLocks noGrp="1"/>
          </p:cNvSpPr>
          <p:nvPr>
            <p:ph type="title"/>
          </p:nvPr>
        </p:nvSpPr>
        <p:spPr>
          <a:xfrm>
            <a:off x="407988" y="373593"/>
            <a:ext cx="11376025" cy="540807"/>
          </a:xfrm>
        </p:spPr>
        <p:txBody>
          <a:bodyPr/>
          <a:lstStyle/>
          <a:p>
            <a:r>
              <a:rPr lang="en-GB" b="0" dirty="0"/>
              <a:t>Motivation – EYETS observations</a:t>
            </a:r>
          </a:p>
        </p:txBody>
      </p:sp>
      <p:sp>
        <p:nvSpPr>
          <p:cNvPr id="4" name="Date Placeholder 3">
            <a:extLst>
              <a:ext uri="{FF2B5EF4-FFF2-40B4-BE49-F238E27FC236}">
                <a16:creationId xmlns:a16="http://schemas.microsoft.com/office/drawing/2014/main" id="{252F5F04-1EAE-47C1-04DC-CF6C36D32B64}"/>
              </a:ext>
            </a:extLst>
          </p:cNvPr>
          <p:cNvSpPr>
            <a:spLocks noGrp="1"/>
          </p:cNvSpPr>
          <p:nvPr>
            <p:ph type="dt" sz="half" idx="10"/>
          </p:nvPr>
        </p:nvSpPr>
        <p:spPr/>
        <p:txBody>
          <a:bodyPr/>
          <a:lstStyle/>
          <a:p>
            <a:fld id="{823192E0-17E5-A541-BB4F-D549E9134B34}" type="datetime1">
              <a:rPr lang="de-CH" smtClean="0"/>
              <a:t>30.05.24</a:t>
            </a:fld>
            <a:endParaRPr lang="en-US" dirty="0"/>
          </a:p>
        </p:txBody>
      </p:sp>
      <p:sp>
        <p:nvSpPr>
          <p:cNvPr id="5" name="Footer Placeholder 4">
            <a:extLst>
              <a:ext uri="{FF2B5EF4-FFF2-40B4-BE49-F238E27FC236}">
                <a16:creationId xmlns:a16="http://schemas.microsoft.com/office/drawing/2014/main" id="{D3F57843-5F71-5C87-82AF-25F2F87654E7}"/>
              </a:ext>
            </a:extLst>
          </p:cNvPr>
          <p:cNvSpPr>
            <a:spLocks noGrp="1"/>
          </p:cNvSpPr>
          <p:nvPr>
            <p:ph type="ftr" sz="quarter" idx="11"/>
          </p:nvPr>
        </p:nvSpPr>
        <p:spPr/>
        <p:txBody>
          <a:bodyPr/>
          <a:lstStyle/>
          <a:p>
            <a:r>
              <a:rPr lang="en-US"/>
              <a:t>D. Wollmann</a:t>
            </a:r>
            <a:endParaRPr lang="en-US" dirty="0"/>
          </a:p>
        </p:txBody>
      </p:sp>
      <p:sp>
        <p:nvSpPr>
          <p:cNvPr id="6" name="Slide Number Placeholder 5">
            <a:extLst>
              <a:ext uri="{FF2B5EF4-FFF2-40B4-BE49-F238E27FC236}">
                <a16:creationId xmlns:a16="http://schemas.microsoft.com/office/drawing/2014/main" id="{292544FB-C0AA-188C-0B24-3AEE1782BD91}"/>
              </a:ext>
            </a:extLst>
          </p:cNvPr>
          <p:cNvSpPr>
            <a:spLocks noGrp="1"/>
          </p:cNvSpPr>
          <p:nvPr>
            <p:ph type="sldNum" sz="quarter" idx="12"/>
          </p:nvPr>
        </p:nvSpPr>
        <p:spPr/>
        <p:txBody>
          <a:bodyPr/>
          <a:lstStyle/>
          <a:p>
            <a:fld id="{36B5EA5A-BC32-A742-B11B-8E7414D5B535}" type="slidenum">
              <a:rPr lang="en-US" smtClean="0"/>
              <a:pPr/>
              <a:t>3</a:t>
            </a:fld>
            <a:endParaRPr lang="en-US" dirty="0"/>
          </a:p>
        </p:txBody>
      </p:sp>
      <p:pic>
        <p:nvPicPr>
          <p:cNvPr id="7" name="Picture 6" descr="A x-ray of a person's neck&#10;&#10;Description automatically generated">
            <a:extLst>
              <a:ext uri="{FF2B5EF4-FFF2-40B4-BE49-F238E27FC236}">
                <a16:creationId xmlns:a16="http://schemas.microsoft.com/office/drawing/2014/main" id="{B43E8C16-8122-E030-2C54-B2E5C7B70C2D}"/>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rot="16200000">
            <a:off x="9310111" y="3812110"/>
            <a:ext cx="1438801" cy="3993573"/>
          </a:xfrm>
          <a:prstGeom prst="rect">
            <a:avLst/>
          </a:prstGeom>
        </p:spPr>
      </p:pic>
      <p:sp>
        <p:nvSpPr>
          <p:cNvPr id="8" name="TextBox 7">
            <a:extLst>
              <a:ext uri="{FF2B5EF4-FFF2-40B4-BE49-F238E27FC236}">
                <a16:creationId xmlns:a16="http://schemas.microsoft.com/office/drawing/2014/main" id="{EC7E6312-EC44-C60A-770B-CEC6E4C4DA2D}"/>
              </a:ext>
            </a:extLst>
          </p:cNvPr>
          <p:cNvSpPr txBox="1"/>
          <p:nvPr/>
        </p:nvSpPr>
        <p:spPr>
          <a:xfrm>
            <a:off x="9839855" y="5089496"/>
            <a:ext cx="2535382" cy="184666"/>
          </a:xfrm>
          <a:prstGeom prst="rect">
            <a:avLst/>
          </a:prstGeom>
          <a:noFill/>
        </p:spPr>
        <p:txBody>
          <a:bodyPr wrap="square" lIns="0" tIns="0" rIns="0" bIns="0" rtlCol="0">
            <a:spAutoFit/>
          </a:bodyPr>
          <a:lstStyle/>
          <a:p>
            <a:pPr algn="ctr"/>
            <a:r>
              <a:rPr lang="en-GB" sz="1200" dirty="0"/>
              <a:t>Courtesy G. </a:t>
            </a:r>
            <a:r>
              <a:rPr lang="en-GB" sz="1200" dirty="0" err="1"/>
              <a:t>Bregliozzi</a:t>
            </a:r>
            <a:endParaRPr lang="en-GB" sz="1200" dirty="0"/>
          </a:p>
        </p:txBody>
      </p:sp>
    </p:spTree>
    <p:extLst>
      <p:ext uri="{BB962C8B-B14F-4D97-AF65-F5344CB8AC3E}">
        <p14:creationId xmlns:p14="http://schemas.microsoft.com/office/powerpoint/2010/main" val="3445063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B0CE907-FE55-EAE1-9892-B6D7F990FF64}"/>
              </a:ext>
            </a:extLst>
          </p:cNvPr>
          <p:cNvSpPr>
            <a:spLocks noGrp="1"/>
          </p:cNvSpPr>
          <p:nvPr>
            <p:ph idx="1"/>
          </p:nvPr>
        </p:nvSpPr>
        <p:spPr>
          <a:xfrm>
            <a:off x="407987" y="1226634"/>
            <a:ext cx="11376024" cy="4769140"/>
          </a:xfrm>
        </p:spPr>
        <p:txBody>
          <a:bodyPr/>
          <a:lstStyle/>
          <a:p>
            <a:pPr marL="342900" lvl="0" indent="-342900" algn="just">
              <a:lnSpc>
                <a:spcPct val="120000"/>
              </a:lnSpc>
              <a:spcBef>
                <a:spcPts val="600"/>
              </a:spcBef>
              <a:buFont typeface="+mj-lt"/>
              <a:buAutoNum type="arabicPeriod"/>
            </a:pPr>
            <a:r>
              <a:rPr lang="en-GB" sz="1800" b="0" dirty="0">
                <a:effectLst/>
                <a:ea typeface="Times New Roman" panose="02020603050405020304" pitchFamily="18" charset="0"/>
                <a:cs typeface="Times New Roman" panose="02020603050405020304" pitchFamily="18" charset="0"/>
              </a:rPr>
              <a:t>Following diagnostics of vacuum pressure rise or unexplained beam losses, stop operation with high intensity beams.</a:t>
            </a:r>
            <a:endParaRPr lang="en-CH" sz="1800" b="0" dirty="0">
              <a:effectLst/>
              <a:ea typeface="Times New Roman" panose="02020603050405020304" pitchFamily="18" charset="0"/>
              <a:cs typeface="Times New Roman" panose="02020603050405020304" pitchFamily="18" charset="0"/>
            </a:endParaRPr>
          </a:p>
          <a:p>
            <a:pPr marL="342900" lvl="0" indent="-342900" algn="just">
              <a:lnSpc>
                <a:spcPct val="120000"/>
              </a:lnSpc>
              <a:spcBef>
                <a:spcPts val="600"/>
              </a:spcBef>
              <a:buFont typeface="+mj-lt"/>
              <a:buAutoNum type="arabicPeriod"/>
            </a:pPr>
            <a:r>
              <a:rPr lang="en-GB" sz="1800" b="0" dirty="0">
                <a:effectLst/>
                <a:ea typeface="Times New Roman" panose="02020603050405020304" pitchFamily="18" charset="0"/>
                <a:cs typeface="Times New Roman" panose="02020603050405020304" pitchFamily="18" charset="0"/>
              </a:rPr>
              <a:t>Perform X-rays of the RF fingers of the suspected vacuum modules and identify the damaged module. Verify bunch length over the previous fills and make corrections to the RF system and bunch length interlocking if a bunch shortening has been observed.</a:t>
            </a:r>
            <a:endParaRPr lang="en-CH" sz="1800" b="0" dirty="0">
              <a:effectLst/>
              <a:ea typeface="Times New Roman" panose="02020603050405020304" pitchFamily="18" charset="0"/>
              <a:cs typeface="Times New Roman" panose="02020603050405020304" pitchFamily="18" charset="0"/>
            </a:endParaRPr>
          </a:p>
          <a:p>
            <a:pPr marL="342900" lvl="0" indent="-342900" algn="just">
              <a:lnSpc>
                <a:spcPct val="120000"/>
              </a:lnSpc>
              <a:spcBef>
                <a:spcPts val="600"/>
              </a:spcBef>
              <a:buFont typeface="+mj-lt"/>
              <a:buAutoNum type="arabicPeriod"/>
            </a:pPr>
            <a:r>
              <a:rPr lang="en-CH" sz="1800" b="0" dirty="0">
                <a:effectLst/>
                <a:ea typeface="Times New Roman" panose="02020603050405020304" pitchFamily="18" charset="0"/>
                <a:cs typeface="Times New Roman" panose="02020603050405020304" pitchFamily="18" charset="0"/>
              </a:rPr>
              <a:t>Perform FLUKA studies to estimate the expected energy deposition in the downstream sc. magnets to identify possible safe beam intensity levels for operation, without risk of quenching.</a:t>
            </a:r>
          </a:p>
          <a:p>
            <a:pPr marL="342900" lvl="0" indent="-342900" algn="just">
              <a:lnSpc>
                <a:spcPct val="120000"/>
              </a:lnSpc>
              <a:spcBef>
                <a:spcPts val="600"/>
              </a:spcBef>
              <a:buFont typeface="+mj-lt"/>
              <a:buAutoNum type="arabicPeriod"/>
            </a:pPr>
            <a:r>
              <a:rPr lang="en-CH" sz="1800" b="0" dirty="0">
                <a:effectLst/>
                <a:ea typeface="Times New Roman" panose="02020603050405020304" pitchFamily="18" charset="0"/>
                <a:cs typeface="Times New Roman" panose="02020603050405020304" pitchFamily="18" charset="0"/>
              </a:rPr>
              <a:t>Continue operation with beam intensities, which do not show any relevant increase in vacuum and beam losses. Based on previous experience these should directly be visible during the injection of trains. This period should cover the time for FLUKA studies and/or the preparation of the replacement of a module.</a:t>
            </a:r>
          </a:p>
          <a:p>
            <a:pPr marL="342900" lvl="0" indent="-342900" algn="just">
              <a:lnSpc>
                <a:spcPct val="120000"/>
              </a:lnSpc>
              <a:spcBef>
                <a:spcPts val="600"/>
              </a:spcBef>
              <a:buFont typeface="+mj-lt"/>
              <a:buAutoNum type="arabicPeriod"/>
            </a:pPr>
            <a:r>
              <a:rPr lang="en-GB" sz="1800" b="0" dirty="0">
                <a:effectLst/>
                <a:ea typeface="Times New Roman" panose="02020603050405020304" pitchFamily="18" charset="0"/>
                <a:cs typeface="Times New Roman" panose="02020603050405020304" pitchFamily="18" charset="0"/>
              </a:rPr>
              <a:t>Perform tests at injection with increasing number of trains to characterise the onset of sparking. Stay below the maximum bunch intensity and above the minimum bunch length used before the incident.</a:t>
            </a:r>
          </a:p>
          <a:p>
            <a:pPr lvl="0" algn="just">
              <a:lnSpc>
                <a:spcPct val="120000"/>
              </a:lnSpc>
              <a:spcBef>
                <a:spcPts val="600"/>
              </a:spcBef>
            </a:pPr>
            <a:endParaRPr lang="en-GB" sz="1800" b="0" dirty="0">
              <a:effectLst/>
              <a:ea typeface="Times New Roman" panose="02020603050405020304" pitchFamily="18" charset="0"/>
              <a:cs typeface="Times New Roman" panose="02020603050405020304" pitchFamily="18" charset="0"/>
            </a:endParaRPr>
          </a:p>
          <a:p>
            <a:pPr marL="342900" lvl="0" indent="-342900" algn="just">
              <a:lnSpc>
                <a:spcPct val="120000"/>
              </a:lnSpc>
              <a:spcBef>
                <a:spcPts val="600"/>
              </a:spcBef>
              <a:buFont typeface="+mj-lt"/>
              <a:buAutoNum type="arabicPeriod"/>
            </a:pPr>
            <a:endParaRPr lang="en-CH" sz="1800" b="0" dirty="0">
              <a:effectLst/>
              <a:ea typeface="Times New Roman" panose="02020603050405020304" pitchFamily="18" charset="0"/>
              <a:cs typeface="Times New Roman" panose="02020603050405020304" pitchFamily="18" charset="0"/>
            </a:endParaRPr>
          </a:p>
          <a:p>
            <a:pPr marL="457200" indent="-457200">
              <a:lnSpc>
                <a:spcPct val="120000"/>
              </a:lnSpc>
              <a:spcBef>
                <a:spcPts val="600"/>
              </a:spcBef>
              <a:buFont typeface="+mj-lt"/>
              <a:buAutoNum type="arabicPeriod"/>
            </a:pPr>
            <a:endParaRPr lang="en-GB" b="0" dirty="0"/>
          </a:p>
        </p:txBody>
      </p:sp>
      <p:sp>
        <p:nvSpPr>
          <p:cNvPr id="3" name="Title 2">
            <a:extLst>
              <a:ext uri="{FF2B5EF4-FFF2-40B4-BE49-F238E27FC236}">
                <a16:creationId xmlns:a16="http://schemas.microsoft.com/office/drawing/2014/main" id="{B0687C0C-DE1D-E8DC-FEB8-FEB414EB932E}"/>
              </a:ext>
            </a:extLst>
          </p:cNvPr>
          <p:cNvSpPr>
            <a:spLocks noGrp="1"/>
          </p:cNvSpPr>
          <p:nvPr>
            <p:ph type="title"/>
          </p:nvPr>
        </p:nvSpPr>
        <p:spPr>
          <a:xfrm>
            <a:off x="407986" y="346046"/>
            <a:ext cx="11376025" cy="440861"/>
          </a:xfrm>
        </p:spPr>
        <p:txBody>
          <a:bodyPr/>
          <a:lstStyle/>
          <a:p>
            <a:r>
              <a:rPr lang="en-GB" b="0" dirty="0"/>
              <a:t>Procedure to be followed 						(1/4)</a:t>
            </a:r>
          </a:p>
        </p:txBody>
      </p:sp>
      <p:sp>
        <p:nvSpPr>
          <p:cNvPr id="4" name="Date Placeholder 3">
            <a:extLst>
              <a:ext uri="{FF2B5EF4-FFF2-40B4-BE49-F238E27FC236}">
                <a16:creationId xmlns:a16="http://schemas.microsoft.com/office/drawing/2014/main" id="{3AAF61C2-7F8D-2BCE-CE95-B509B36546AC}"/>
              </a:ext>
            </a:extLst>
          </p:cNvPr>
          <p:cNvSpPr>
            <a:spLocks noGrp="1"/>
          </p:cNvSpPr>
          <p:nvPr>
            <p:ph type="dt" sz="half" idx="10"/>
          </p:nvPr>
        </p:nvSpPr>
        <p:spPr/>
        <p:txBody>
          <a:bodyPr/>
          <a:lstStyle/>
          <a:p>
            <a:fld id="{823192E0-17E5-A541-BB4F-D549E9134B34}" type="datetime1">
              <a:rPr lang="de-CH" smtClean="0"/>
              <a:t>30.05.24</a:t>
            </a:fld>
            <a:endParaRPr lang="en-US" dirty="0"/>
          </a:p>
        </p:txBody>
      </p:sp>
      <p:sp>
        <p:nvSpPr>
          <p:cNvPr id="5" name="Footer Placeholder 4">
            <a:extLst>
              <a:ext uri="{FF2B5EF4-FFF2-40B4-BE49-F238E27FC236}">
                <a16:creationId xmlns:a16="http://schemas.microsoft.com/office/drawing/2014/main" id="{9F7AFD14-072A-992C-802E-E33841C79818}"/>
              </a:ext>
            </a:extLst>
          </p:cNvPr>
          <p:cNvSpPr>
            <a:spLocks noGrp="1"/>
          </p:cNvSpPr>
          <p:nvPr>
            <p:ph type="ftr" sz="quarter" idx="11"/>
          </p:nvPr>
        </p:nvSpPr>
        <p:spPr/>
        <p:txBody>
          <a:bodyPr/>
          <a:lstStyle/>
          <a:p>
            <a:r>
              <a:rPr lang="en-US"/>
              <a:t>D. Wollmann</a:t>
            </a:r>
            <a:endParaRPr lang="en-US" dirty="0"/>
          </a:p>
        </p:txBody>
      </p:sp>
      <p:sp>
        <p:nvSpPr>
          <p:cNvPr id="6" name="Slide Number Placeholder 5">
            <a:extLst>
              <a:ext uri="{FF2B5EF4-FFF2-40B4-BE49-F238E27FC236}">
                <a16:creationId xmlns:a16="http://schemas.microsoft.com/office/drawing/2014/main" id="{353024CF-49CE-8C01-75B6-E45620FD63F9}"/>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Tree>
    <p:extLst>
      <p:ext uri="{BB962C8B-B14F-4D97-AF65-F5344CB8AC3E}">
        <p14:creationId xmlns:p14="http://schemas.microsoft.com/office/powerpoint/2010/main" val="36619769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B0CE907-FE55-EAE1-9892-B6D7F990FF64}"/>
              </a:ext>
            </a:extLst>
          </p:cNvPr>
          <p:cNvSpPr>
            <a:spLocks noGrp="1"/>
          </p:cNvSpPr>
          <p:nvPr>
            <p:ph idx="1"/>
          </p:nvPr>
        </p:nvSpPr>
        <p:spPr>
          <a:xfrm>
            <a:off x="407989" y="1204333"/>
            <a:ext cx="11376024" cy="4996442"/>
          </a:xfrm>
        </p:spPr>
        <p:txBody>
          <a:bodyPr/>
          <a:lstStyle/>
          <a:p>
            <a:pPr marL="342900" lvl="0" indent="-342900" algn="just">
              <a:lnSpc>
                <a:spcPct val="120000"/>
              </a:lnSpc>
              <a:spcBef>
                <a:spcPts val="400"/>
              </a:spcBef>
              <a:buFont typeface="+mj-lt"/>
              <a:buAutoNum type="arabicPeriod" startAt="6"/>
            </a:pPr>
            <a:r>
              <a:rPr lang="en-GB" sz="1800" b="0" dirty="0">
                <a:effectLst/>
                <a:ea typeface="Times New Roman" panose="02020603050405020304" pitchFamily="18" charset="0"/>
                <a:cs typeface="Times New Roman" panose="02020603050405020304" pitchFamily="18" charset="0"/>
              </a:rPr>
              <a:t>Based on the outcome of the FLUKA simulations and in agreement with BLMTWG, MP3 and MPP, increment the thresholds of the concerned BLMs where necessary. Ensure that the thresholds are chosen to avoid quenches of downstream sc. magnets due to the beam gas interactions. Furthermore, ensure that the adjusted BLM thresholds provide sufficient protection against other critical failure cases or that these are covered by other (nearby) BLMs. </a:t>
            </a:r>
          </a:p>
          <a:p>
            <a:pPr marL="666900" lvl="1" indent="-342900" algn="just">
              <a:lnSpc>
                <a:spcPct val="120000"/>
              </a:lnSpc>
              <a:spcBef>
                <a:spcPts val="400"/>
              </a:spcBef>
              <a:spcAft>
                <a:spcPts val="400"/>
              </a:spcAft>
              <a:buFont typeface="+mj-lt"/>
              <a:buAutoNum type="alphaLcPeriod"/>
            </a:pPr>
            <a:r>
              <a:rPr lang="en-GB" sz="1500" b="0" dirty="0">
                <a:effectLst/>
                <a:ea typeface="Times New Roman" panose="02020603050405020304" pitchFamily="18" charset="0"/>
                <a:cs typeface="Times New Roman" panose="02020603050405020304" pitchFamily="18" charset="0"/>
              </a:rPr>
              <a:t>In case of triplet magnets, the energy deposition due to beam-gas interactions should be limited to 2 </a:t>
            </a:r>
            <a:r>
              <a:rPr lang="en-GB" sz="1500" b="0" dirty="0" err="1">
                <a:effectLst/>
                <a:ea typeface="Times New Roman" panose="02020603050405020304" pitchFamily="18" charset="0"/>
                <a:cs typeface="Times New Roman" panose="02020603050405020304" pitchFamily="18" charset="0"/>
              </a:rPr>
              <a:t>mW</a:t>
            </a:r>
            <a:r>
              <a:rPr lang="en-GB" sz="1500" b="0" dirty="0">
                <a:effectLst/>
                <a:ea typeface="Times New Roman" panose="02020603050405020304" pitchFamily="18" charset="0"/>
                <a:cs typeface="Times New Roman" panose="02020603050405020304" pitchFamily="18" charset="0"/>
              </a:rPr>
              <a:t>/cm3 in the triplet coils in a first step (providing about a factor 5 margin to the expected quench level).</a:t>
            </a:r>
            <a:endParaRPr lang="en-GB" sz="1800" b="0" dirty="0">
              <a:effectLst/>
              <a:ea typeface="Times New Roman" panose="02020603050405020304" pitchFamily="18" charset="0"/>
              <a:cs typeface="Times New Roman" panose="02020603050405020304" pitchFamily="18" charset="0"/>
            </a:endParaRPr>
          </a:p>
          <a:p>
            <a:pPr marL="342900" lvl="0" indent="-342900" algn="just">
              <a:lnSpc>
                <a:spcPct val="120000"/>
              </a:lnSpc>
              <a:spcBef>
                <a:spcPts val="400"/>
              </a:spcBef>
              <a:buFont typeface="+mj-lt"/>
              <a:buAutoNum type="arabicPeriod" startAt="7"/>
            </a:pPr>
            <a:r>
              <a:rPr lang="en-GB" sz="1800" b="0" dirty="0">
                <a:effectLst/>
                <a:ea typeface="Times New Roman" panose="02020603050405020304" pitchFamily="18" charset="0"/>
                <a:cs typeface="Times New Roman" panose="02020603050405020304" pitchFamily="18" charset="0"/>
              </a:rPr>
              <a:t>If required and considered safe increment vacuum interlock thresholds in the concerned region (&lt; 2e-5 mbar).</a:t>
            </a:r>
          </a:p>
          <a:p>
            <a:pPr lvl="0" algn="just">
              <a:lnSpc>
                <a:spcPct val="120000"/>
              </a:lnSpc>
              <a:spcBef>
                <a:spcPts val="400"/>
              </a:spcBef>
            </a:pPr>
            <a:endParaRPr lang="en-GB" sz="1800" dirty="0">
              <a:effectLst/>
              <a:ea typeface="Times New Roman" panose="02020603050405020304" pitchFamily="18" charset="0"/>
              <a:cs typeface="Times New Roman" panose="02020603050405020304" pitchFamily="18" charset="0"/>
            </a:endParaRPr>
          </a:p>
          <a:p>
            <a:pPr lvl="0" algn="just">
              <a:lnSpc>
                <a:spcPct val="120000"/>
              </a:lnSpc>
              <a:spcBef>
                <a:spcPts val="400"/>
              </a:spcBef>
            </a:pPr>
            <a:r>
              <a:rPr lang="en-GB" sz="1800" dirty="0">
                <a:effectLst/>
                <a:ea typeface="Times New Roman" panose="02020603050405020304" pitchFamily="18" charset="0"/>
                <a:cs typeface="Times New Roman" panose="02020603050405020304" pitchFamily="18" charset="0"/>
              </a:rPr>
              <a:t>Check point:</a:t>
            </a:r>
            <a:r>
              <a:rPr lang="en-GB" sz="1800" b="0" dirty="0">
                <a:effectLst/>
                <a:ea typeface="Times New Roman" panose="02020603050405020304" pitchFamily="18" charset="0"/>
                <a:cs typeface="Times New Roman" panose="02020603050405020304" pitchFamily="18" charset="0"/>
              </a:rPr>
              <a:t> Based on the above observations, tests and simulations, can the LHC operate with the observed vacuum levels and without quenching with &gt; 2000 bunches? If no, the replacement of the defect module has to be triggered. If yes, go to the next steps.</a:t>
            </a:r>
          </a:p>
          <a:p>
            <a:pPr marL="342900" indent="-342900" algn="just">
              <a:lnSpc>
                <a:spcPct val="120000"/>
              </a:lnSpc>
              <a:spcBef>
                <a:spcPts val="400"/>
              </a:spcBef>
              <a:buFont typeface="+mj-lt"/>
              <a:buAutoNum type="arabicPeriod" startAt="8"/>
            </a:pPr>
            <a:endParaRPr lang="en-GB" sz="1800" b="0" dirty="0">
              <a:effectLst/>
              <a:ea typeface="Times New Roman" panose="02020603050405020304" pitchFamily="18" charset="0"/>
              <a:cs typeface="Times New Roman" panose="02020603050405020304" pitchFamily="18" charset="0"/>
            </a:endParaRPr>
          </a:p>
          <a:p>
            <a:pPr marL="342900" lvl="0" indent="-342900" algn="just">
              <a:lnSpc>
                <a:spcPct val="120000"/>
              </a:lnSpc>
              <a:spcBef>
                <a:spcPts val="400"/>
              </a:spcBef>
              <a:buFont typeface="+mj-lt"/>
              <a:buAutoNum type="arabicPeriod" startAt="8"/>
            </a:pPr>
            <a:endParaRPr lang="en-GB" sz="1800" b="0" dirty="0">
              <a:effectLst/>
              <a:ea typeface="Times New Roman" panose="02020603050405020304" pitchFamily="18" charset="0"/>
              <a:cs typeface="Times New Roman" panose="02020603050405020304" pitchFamily="18" charset="0"/>
            </a:endParaRPr>
          </a:p>
          <a:p>
            <a:pPr marL="342900" lvl="0" indent="-342900" algn="just">
              <a:lnSpc>
                <a:spcPct val="120000"/>
              </a:lnSpc>
              <a:spcBef>
                <a:spcPts val="400"/>
              </a:spcBef>
              <a:buFont typeface="+mj-lt"/>
              <a:buAutoNum type="arabicPeriod" startAt="8"/>
            </a:pPr>
            <a:endParaRPr lang="en-GB" sz="1800" b="0" dirty="0">
              <a:effectLst/>
              <a:ea typeface="Times New Roman" panose="02020603050405020304" pitchFamily="18" charset="0"/>
              <a:cs typeface="Times New Roman" panose="02020603050405020304" pitchFamily="18" charset="0"/>
            </a:endParaRPr>
          </a:p>
          <a:p>
            <a:pPr marL="342900" lvl="0" indent="-342900" algn="just">
              <a:lnSpc>
                <a:spcPct val="120000"/>
              </a:lnSpc>
              <a:spcBef>
                <a:spcPts val="400"/>
              </a:spcBef>
              <a:buFont typeface="+mj-lt"/>
              <a:buAutoNum type="arabicPeriod" startAt="8"/>
            </a:pPr>
            <a:endParaRPr lang="en-GB" sz="1800" b="0" dirty="0">
              <a:effectLst/>
              <a:ea typeface="Times New Roman" panose="02020603050405020304" pitchFamily="18" charset="0"/>
              <a:cs typeface="Times New Roman" panose="02020603050405020304" pitchFamily="18" charset="0"/>
            </a:endParaRPr>
          </a:p>
          <a:p>
            <a:pPr marL="342900" lvl="0" indent="-342900" algn="just">
              <a:lnSpc>
                <a:spcPct val="120000"/>
              </a:lnSpc>
              <a:spcBef>
                <a:spcPts val="400"/>
              </a:spcBef>
              <a:buFont typeface="+mj-lt"/>
              <a:buAutoNum type="arabicPeriod" startAt="8"/>
            </a:pPr>
            <a:endParaRPr lang="en-CH" sz="1800" b="0" dirty="0">
              <a:effectLst/>
              <a:ea typeface="Times New Roman" panose="02020603050405020304" pitchFamily="18" charset="0"/>
              <a:cs typeface="Times New Roman" panose="02020603050405020304" pitchFamily="18" charset="0"/>
            </a:endParaRPr>
          </a:p>
          <a:p>
            <a:pPr marL="457200" indent="-457200">
              <a:lnSpc>
                <a:spcPct val="120000"/>
              </a:lnSpc>
              <a:spcBef>
                <a:spcPts val="400"/>
              </a:spcBef>
              <a:buFont typeface="+mj-lt"/>
              <a:buAutoNum type="arabicPeriod" startAt="8"/>
            </a:pPr>
            <a:endParaRPr lang="en-GB" b="0" dirty="0"/>
          </a:p>
        </p:txBody>
      </p:sp>
      <p:sp>
        <p:nvSpPr>
          <p:cNvPr id="3" name="Title 2">
            <a:extLst>
              <a:ext uri="{FF2B5EF4-FFF2-40B4-BE49-F238E27FC236}">
                <a16:creationId xmlns:a16="http://schemas.microsoft.com/office/drawing/2014/main" id="{B0687C0C-DE1D-E8DC-FEB8-FEB414EB932E}"/>
              </a:ext>
            </a:extLst>
          </p:cNvPr>
          <p:cNvSpPr>
            <a:spLocks noGrp="1"/>
          </p:cNvSpPr>
          <p:nvPr>
            <p:ph type="title"/>
          </p:nvPr>
        </p:nvSpPr>
        <p:spPr>
          <a:xfrm>
            <a:off x="407986" y="346046"/>
            <a:ext cx="11376025" cy="440861"/>
          </a:xfrm>
        </p:spPr>
        <p:txBody>
          <a:bodyPr/>
          <a:lstStyle/>
          <a:p>
            <a:r>
              <a:rPr lang="en-GB" b="0" dirty="0"/>
              <a:t>Procedure to be followed 						(2/4)</a:t>
            </a:r>
          </a:p>
        </p:txBody>
      </p:sp>
      <p:sp>
        <p:nvSpPr>
          <p:cNvPr id="4" name="Date Placeholder 3">
            <a:extLst>
              <a:ext uri="{FF2B5EF4-FFF2-40B4-BE49-F238E27FC236}">
                <a16:creationId xmlns:a16="http://schemas.microsoft.com/office/drawing/2014/main" id="{3AAF61C2-7F8D-2BCE-CE95-B509B36546AC}"/>
              </a:ext>
            </a:extLst>
          </p:cNvPr>
          <p:cNvSpPr>
            <a:spLocks noGrp="1"/>
          </p:cNvSpPr>
          <p:nvPr>
            <p:ph type="dt" sz="half" idx="10"/>
          </p:nvPr>
        </p:nvSpPr>
        <p:spPr/>
        <p:txBody>
          <a:bodyPr/>
          <a:lstStyle/>
          <a:p>
            <a:fld id="{823192E0-17E5-A541-BB4F-D549E9134B34}" type="datetime1">
              <a:rPr lang="de-CH" smtClean="0"/>
              <a:t>30.05.24</a:t>
            </a:fld>
            <a:endParaRPr lang="en-US" dirty="0"/>
          </a:p>
        </p:txBody>
      </p:sp>
      <p:sp>
        <p:nvSpPr>
          <p:cNvPr id="5" name="Footer Placeholder 4">
            <a:extLst>
              <a:ext uri="{FF2B5EF4-FFF2-40B4-BE49-F238E27FC236}">
                <a16:creationId xmlns:a16="http://schemas.microsoft.com/office/drawing/2014/main" id="{9F7AFD14-072A-992C-802E-E33841C79818}"/>
              </a:ext>
            </a:extLst>
          </p:cNvPr>
          <p:cNvSpPr>
            <a:spLocks noGrp="1"/>
          </p:cNvSpPr>
          <p:nvPr>
            <p:ph type="ftr" sz="quarter" idx="11"/>
          </p:nvPr>
        </p:nvSpPr>
        <p:spPr/>
        <p:txBody>
          <a:bodyPr/>
          <a:lstStyle/>
          <a:p>
            <a:r>
              <a:rPr lang="en-US"/>
              <a:t>D. Wollmann</a:t>
            </a:r>
            <a:endParaRPr lang="en-US" dirty="0"/>
          </a:p>
        </p:txBody>
      </p:sp>
      <p:sp>
        <p:nvSpPr>
          <p:cNvPr id="6" name="Slide Number Placeholder 5">
            <a:extLst>
              <a:ext uri="{FF2B5EF4-FFF2-40B4-BE49-F238E27FC236}">
                <a16:creationId xmlns:a16="http://schemas.microsoft.com/office/drawing/2014/main" id="{353024CF-49CE-8C01-75B6-E45620FD63F9}"/>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Tree>
    <p:extLst>
      <p:ext uri="{BB962C8B-B14F-4D97-AF65-F5344CB8AC3E}">
        <p14:creationId xmlns:p14="http://schemas.microsoft.com/office/powerpoint/2010/main" val="2101028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B0CE907-FE55-EAE1-9892-B6D7F990FF64}"/>
              </a:ext>
            </a:extLst>
          </p:cNvPr>
          <p:cNvSpPr>
            <a:spLocks noGrp="1"/>
          </p:cNvSpPr>
          <p:nvPr>
            <p:ph idx="1"/>
          </p:nvPr>
        </p:nvSpPr>
        <p:spPr>
          <a:xfrm>
            <a:off x="407989" y="1126273"/>
            <a:ext cx="11376024" cy="5074501"/>
          </a:xfrm>
        </p:spPr>
        <p:txBody>
          <a:bodyPr/>
          <a:lstStyle/>
          <a:p>
            <a:pPr marL="342900" lvl="0" indent="-342900" algn="just">
              <a:lnSpc>
                <a:spcPct val="120000"/>
              </a:lnSpc>
              <a:spcBef>
                <a:spcPts val="400"/>
              </a:spcBef>
              <a:buFont typeface="+mj-lt"/>
              <a:buAutoNum type="arabicPeriod" startAt="8"/>
            </a:pPr>
            <a:r>
              <a:rPr lang="en-GB" sz="1800" b="0" dirty="0">
                <a:effectLst/>
                <a:ea typeface="Times New Roman" panose="02020603050405020304" pitchFamily="18" charset="0"/>
                <a:cs typeface="Times New Roman" panose="02020603050405020304" pitchFamily="18" charset="0"/>
              </a:rPr>
              <a:t>Perform a validation fill with 400 bunches and the nominal maximum train length to stable beams (&gt; 2h). Check beam losses and vacuum levels and compare to the expectations from the simulations. Compare the observed BLM signals with the expectations from the FLUKA simulations and extrapolate to the pre-issue intensity, respectively the full machine. Increment the thresholds of the concerned BLMs based on the observed losses and the evolutions of the vacuum pressure.</a:t>
            </a:r>
          </a:p>
          <a:p>
            <a:pPr marL="342900" lvl="0" indent="-342900" algn="just">
              <a:lnSpc>
                <a:spcPct val="120000"/>
              </a:lnSpc>
              <a:spcBef>
                <a:spcPts val="600"/>
              </a:spcBef>
              <a:spcAft>
                <a:spcPts val="1200"/>
              </a:spcAft>
              <a:buFont typeface="+mj-lt"/>
              <a:buAutoNum type="arabicPeriod" startAt="9"/>
            </a:pPr>
            <a:r>
              <a:rPr lang="en-GB" sz="1800" b="0" dirty="0">
                <a:effectLst/>
                <a:ea typeface="Times New Roman" panose="02020603050405020304" pitchFamily="18" charset="0"/>
                <a:cs typeface="Times New Roman" panose="02020603050405020304" pitchFamily="18" charset="0"/>
              </a:rPr>
              <a:t>Step to half pre-issue intensity a go to stable beams (&gt; 2h). Check beam losses and vacuum levels and compare to expectations from simulations. Compare the observed BLM responses with the expectations from the FLUKA simulations and extrapolate to the pre-issue intensity. If required, adapt the BLM thresholds based on the observed losses and the evolutions of the vacuum pressure. </a:t>
            </a:r>
          </a:p>
          <a:p>
            <a:pPr lvl="0" algn="just">
              <a:lnSpc>
                <a:spcPct val="120000"/>
              </a:lnSpc>
              <a:spcBef>
                <a:spcPts val="600"/>
              </a:spcBef>
            </a:pPr>
            <a:r>
              <a:rPr lang="en-GB" sz="1800" b="0" dirty="0">
                <a:effectLst/>
                <a:ea typeface="Times New Roman" panose="02020603050405020304" pitchFamily="18" charset="0"/>
                <a:cs typeface="Times New Roman" panose="02020603050405020304" pitchFamily="18" charset="0"/>
              </a:rPr>
              <a:t>Note</a:t>
            </a:r>
            <a:r>
              <a:rPr lang="en-GB" sz="1800" b="0" dirty="0">
                <a:ea typeface="Times New Roman" panose="02020603050405020304" pitchFamily="18" charset="0"/>
                <a:cs typeface="Times New Roman" panose="02020603050405020304" pitchFamily="18" charset="0"/>
              </a:rPr>
              <a:t>:</a:t>
            </a:r>
            <a:endParaRPr lang="en-GB" sz="1500" b="0" dirty="0">
              <a:effectLst/>
              <a:ea typeface="Times New Roman" panose="02020603050405020304" pitchFamily="18" charset="0"/>
              <a:cs typeface="Times New Roman" panose="02020603050405020304" pitchFamily="18" charset="0"/>
            </a:endParaRPr>
          </a:p>
          <a:p>
            <a:pPr marL="666900" lvl="1" indent="-342900" algn="just">
              <a:lnSpc>
                <a:spcPct val="120000"/>
              </a:lnSpc>
              <a:spcBef>
                <a:spcPts val="600"/>
              </a:spcBef>
              <a:spcAft>
                <a:spcPts val="400"/>
              </a:spcAft>
            </a:pPr>
            <a:r>
              <a:rPr lang="en-GB" sz="1500" b="0" dirty="0">
                <a:effectLst/>
                <a:ea typeface="Times New Roman" panose="02020603050405020304" pitchFamily="18" charset="0"/>
                <a:cs typeface="Times New Roman" panose="02020603050405020304" pitchFamily="18" charset="0"/>
              </a:rPr>
              <a:t>In case of triplet magnets and if required for reliable operation the BLM thresholds can be adapted to allow an energy deposition from the beam-gas interaction of 3.5 – 5 </a:t>
            </a:r>
            <a:r>
              <a:rPr lang="en-GB" sz="1500" b="0" dirty="0" err="1">
                <a:effectLst/>
                <a:ea typeface="Times New Roman" panose="02020603050405020304" pitchFamily="18" charset="0"/>
                <a:cs typeface="Times New Roman" panose="02020603050405020304" pitchFamily="18" charset="0"/>
              </a:rPr>
              <a:t>mW</a:t>
            </a:r>
            <a:r>
              <a:rPr lang="en-GB" sz="1500" b="0" dirty="0">
                <a:effectLst/>
                <a:ea typeface="Times New Roman" panose="02020603050405020304" pitchFamily="18" charset="0"/>
                <a:cs typeface="Times New Roman" panose="02020603050405020304" pitchFamily="18" charset="0"/>
              </a:rPr>
              <a:t>/cm3 with full intensity.</a:t>
            </a:r>
          </a:p>
          <a:p>
            <a:pPr marL="666900" lvl="1" indent="-342900" algn="just">
              <a:lnSpc>
                <a:spcPct val="120000"/>
              </a:lnSpc>
              <a:spcBef>
                <a:spcPts val="600"/>
              </a:spcBef>
              <a:spcAft>
                <a:spcPts val="400"/>
              </a:spcAft>
            </a:pPr>
            <a:r>
              <a:rPr lang="en-GB" sz="1500" b="0" dirty="0">
                <a:effectLst/>
                <a:ea typeface="Times New Roman" panose="02020603050405020304" pitchFamily="18" charset="0"/>
                <a:cs typeface="Times New Roman" panose="02020603050405020304" pitchFamily="18" charset="0"/>
              </a:rPr>
              <a:t>In the case the issue appears close to an experiment, get feedback on the observed background levels in the experiment.</a:t>
            </a:r>
          </a:p>
          <a:p>
            <a:pPr lvl="0" algn="just">
              <a:lnSpc>
                <a:spcPct val="120000"/>
              </a:lnSpc>
              <a:spcBef>
                <a:spcPts val="600"/>
              </a:spcBef>
              <a:spcAft>
                <a:spcPts val="1200"/>
              </a:spcAft>
            </a:pPr>
            <a:endParaRPr lang="en-GB" sz="1800" b="0" dirty="0">
              <a:effectLst/>
              <a:ea typeface="Times New Roman" panose="02020603050405020304" pitchFamily="18" charset="0"/>
              <a:cs typeface="Times New Roman" panose="02020603050405020304" pitchFamily="18" charset="0"/>
            </a:endParaRPr>
          </a:p>
          <a:p>
            <a:pPr lvl="0" algn="just">
              <a:lnSpc>
                <a:spcPct val="120000"/>
              </a:lnSpc>
              <a:spcBef>
                <a:spcPts val="600"/>
              </a:spcBef>
              <a:spcAft>
                <a:spcPts val="1200"/>
              </a:spcAft>
            </a:pPr>
            <a:endParaRPr lang="en-GB" sz="1800" b="0" dirty="0">
              <a:effectLst/>
              <a:ea typeface="Times New Roman" panose="02020603050405020304" pitchFamily="18" charset="0"/>
              <a:cs typeface="Times New Roman" panose="02020603050405020304" pitchFamily="18" charset="0"/>
            </a:endParaRPr>
          </a:p>
          <a:p>
            <a:pPr marL="342900" lvl="0" indent="-342900" algn="just">
              <a:lnSpc>
                <a:spcPct val="120000"/>
              </a:lnSpc>
              <a:spcBef>
                <a:spcPts val="600"/>
              </a:spcBef>
              <a:spcAft>
                <a:spcPts val="1200"/>
              </a:spcAft>
              <a:buFont typeface="+mj-lt"/>
              <a:buAutoNum type="arabicPeriod"/>
            </a:pPr>
            <a:endParaRPr lang="en-CH" sz="1800" b="0" dirty="0">
              <a:effectLst/>
              <a:ea typeface="Times New Roman" panose="02020603050405020304" pitchFamily="18" charset="0"/>
              <a:cs typeface="Times New Roman" panose="02020603050405020304" pitchFamily="18" charset="0"/>
            </a:endParaRPr>
          </a:p>
          <a:p>
            <a:pPr marL="457200" indent="-457200">
              <a:lnSpc>
                <a:spcPct val="120000"/>
              </a:lnSpc>
              <a:spcBef>
                <a:spcPts val="600"/>
              </a:spcBef>
              <a:spcAft>
                <a:spcPts val="1200"/>
              </a:spcAft>
              <a:buFont typeface="+mj-lt"/>
              <a:buAutoNum type="arabicPeriod"/>
            </a:pPr>
            <a:endParaRPr lang="en-GB" b="0" dirty="0"/>
          </a:p>
        </p:txBody>
      </p:sp>
      <p:sp>
        <p:nvSpPr>
          <p:cNvPr id="3" name="Title 2">
            <a:extLst>
              <a:ext uri="{FF2B5EF4-FFF2-40B4-BE49-F238E27FC236}">
                <a16:creationId xmlns:a16="http://schemas.microsoft.com/office/drawing/2014/main" id="{B0687C0C-DE1D-E8DC-FEB8-FEB414EB932E}"/>
              </a:ext>
            </a:extLst>
          </p:cNvPr>
          <p:cNvSpPr>
            <a:spLocks noGrp="1"/>
          </p:cNvSpPr>
          <p:nvPr>
            <p:ph type="title"/>
          </p:nvPr>
        </p:nvSpPr>
        <p:spPr>
          <a:xfrm>
            <a:off x="407986" y="346046"/>
            <a:ext cx="11376025" cy="440861"/>
          </a:xfrm>
        </p:spPr>
        <p:txBody>
          <a:bodyPr/>
          <a:lstStyle/>
          <a:p>
            <a:r>
              <a:rPr lang="en-GB" b="0" dirty="0"/>
              <a:t>Procedure to be followed 						(3/4)</a:t>
            </a:r>
          </a:p>
        </p:txBody>
      </p:sp>
      <p:sp>
        <p:nvSpPr>
          <p:cNvPr id="4" name="Date Placeholder 3">
            <a:extLst>
              <a:ext uri="{FF2B5EF4-FFF2-40B4-BE49-F238E27FC236}">
                <a16:creationId xmlns:a16="http://schemas.microsoft.com/office/drawing/2014/main" id="{3AAF61C2-7F8D-2BCE-CE95-B509B36546AC}"/>
              </a:ext>
            </a:extLst>
          </p:cNvPr>
          <p:cNvSpPr>
            <a:spLocks noGrp="1"/>
          </p:cNvSpPr>
          <p:nvPr>
            <p:ph type="dt" sz="half" idx="10"/>
          </p:nvPr>
        </p:nvSpPr>
        <p:spPr/>
        <p:txBody>
          <a:bodyPr/>
          <a:lstStyle/>
          <a:p>
            <a:fld id="{823192E0-17E5-A541-BB4F-D549E9134B34}" type="datetime1">
              <a:rPr lang="de-CH" smtClean="0"/>
              <a:t>30.05.24</a:t>
            </a:fld>
            <a:endParaRPr lang="en-US" dirty="0"/>
          </a:p>
        </p:txBody>
      </p:sp>
      <p:sp>
        <p:nvSpPr>
          <p:cNvPr id="5" name="Footer Placeholder 4">
            <a:extLst>
              <a:ext uri="{FF2B5EF4-FFF2-40B4-BE49-F238E27FC236}">
                <a16:creationId xmlns:a16="http://schemas.microsoft.com/office/drawing/2014/main" id="{9F7AFD14-072A-992C-802E-E33841C79818}"/>
              </a:ext>
            </a:extLst>
          </p:cNvPr>
          <p:cNvSpPr>
            <a:spLocks noGrp="1"/>
          </p:cNvSpPr>
          <p:nvPr>
            <p:ph type="ftr" sz="quarter" idx="11"/>
          </p:nvPr>
        </p:nvSpPr>
        <p:spPr/>
        <p:txBody>
          <a:bodyPr/>
          <a:lstStyle/>
          <a:p>
            <a:r>
              <a:rPr lang="en-US"/>
              <a:t>D. Wollmann</a:t>
            </a:r>
            <a:endParaRPr lang="en-US" dirty="0"/>
          </a:p>
        </p:txBody>
      </p:sp>
      <p:sp>
        <p:nvSpPr>
          <p:cNvPr id="6" name="Slide Number Placeholder 5">
            <a:extLst>
              <a:ext uri="{FF2B5EF4-FFF2-40B4-BE49-F238E27FC236}">
                <a16:creationId xmlns:a16="http://schemas.microsoft.com/office/drawing/2014/main" id="{353024CF-49CE-8C01-75B6-E45620FD63F9}"/>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Tree>
    <p:extLst>
      <p:ext uri="{BB962C8B-B14F-4D97-AF65-F5344CB8AC3E}">
        <p14:creationId xmlns:p14="http://schemas.microsoft.com/office/powerpoint/2010/main" val="3608419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B0CE907-FE55-EAE1-9892-B6D7F990FF64}"/>
              </a:ext>
            </a:extLst>
          </p:cNvPr>
          <p:cNvSpPr>
            <a:spLocks noGrp="1"/>
          </p:cNvSpPr>
          <p:nvPr>
            <p:ph idx="1"/>
          </p:nvPr>
        </p:nvSpPr>
        <p:spPr>
          <a:xfrm>
            <a:off x="407989" y="1661532"/>
            <a:ext cx="11376024" cy="4539242"/>
          </a:xfrm>
        </p:spPr>
        <p:txBody>
          <a:bodyPr/>
          <a:lstStyle/>
          <a:p>
            <a:pPr marL="342900" lvl="0" indent="-342900" algn="just">
              <a:lnSpc>
                <a:spcPct val="120000"/>
              </a:lnSpc>
              <a:spcBef>
                <a:spcPts val="600"/>
              </a:spcBef>
              <a:spcAft>
                <a:spcPts val="1200"/>
              </a:spcAft>
              <a:buFont typeface="+mj-lt"/>
              <a:buAutoNum type="arabicPeriod" startAt="10"/>
            </a:pPr>
            <a:r>
              <a:rPr lang="en-GB" sz="1800" b="0" dirty="0">
                <a:effectLst/>
                <a:ea typeface="Times New Roman" panose="02020603050405020304" pitchFamily="18" charset="0"/>
                <a:cs typeface="Times New Roman" panose="02020603050405020304" pitchFamily="18" charset="0"/>
              </a:rPr>
              <a:t>Perform X-rays of the RF fingers of the damaged module and verify that the geometry has not changed significantly as compared to first X-ray. </a:t>
            </a:r>
            <a:endParaRPr lang="en-GB" sz="1800" b="0" dirty="0">
              <a:ea typeface="Times New Roman" panose="02020603050405020304" pitchFamily="18" charset="0"/>
              <a:cs typeface="Times New Roman" panose="02020603050405020304" pitchFamily="18" charset="0"/>
            </a:endParaRPr>
          </a:p>
          <a:p>
            <a:pPr marL="342900" lvl="0" indent="-342900" algn="just">
              <a:lnSpc>
                <a:spcPct val="120000"/>
              </a:lnSpc>
              <a:spcBef>
                <a:spcPts val="600"/>
              </a:spcBef>
              <a:spcAft>
                <a:spcPts val="1200"/>
              </a:spcAft>
              <a:buFont typeface="+mj-lt"/>
              <a:buAutoNum type="arabicPeriod" startAt="10"/>
            </a:pPr>
            <a:r>
              <a:rPr lang="en-GB" sz="1800" b="0" dirty="0">
                <a:effectLst/>
                <a:ea typeface="Times New Roman" panose="02020603050405020304" pitchFamily="18" charset="0"/>
                <a:cs typeface="Times New Roman" panose="02020603050405020304" pitchFamily="18" charset="0"/>
              </a:rPr>
              <a:t>Step to the pre-issue intensity and go for standard operation. </a:t>
            </a:r>
          </a:p>
          <a:p>
            <a:pPr marL="342900" lvl="0" indent="-342900" algn="just">
              <a:lnSpc>
                <a:spcPct val="120000"/>
              </a:lnSpc>
              <a:spcBef>
                <a:spcPts val="600"/>
              </a:spcBef>
              <a:spcAft>
                <a:spcPts val="1200"/>
              </a:spcAft>
              <a:buFont typeface="+mj-lt"/>
              <a:buAutoNum type="arabicPeriod" startAt="10"/>
            </a:pPr>
            <a:r>
              <a:rPr lang="en-GB" sz="1800" b="0" dirty="0">
                <a:effectLst/>
                <a:ea typeface="Times New Roman" panose="02020603050405020304" pitchFamily="18" charset="0"/>
                <a:cs typeface="Times New Roman" panose="02020603050405020304" pitchFamily="18" charset="0"/>
              </a:rPr>
              <a:t>Observe the evolution of the vacuum activity and the losses from beam-gas interactions. If the situation degrades, perform X-rays of the RF fingers of the damaged module and verify that the geometry has not changed significantly in comparison to the first X-ray. </a:t>
            </a:r>
          </a:p>
          <a:p>
            <a:pPr lvl="0" algn="just">
              <a:lnSpc>
                <a:spcPct val="120000"/>
              </a:lnSpc>
              <a:spcBef>
                <a:spcPts val="600"/>
              </a:spcBef>
              <a:spcAft>
                <a:spcPts val="1200"/>
              </a:spcAft>
            </a:pPr>
            <a:endParaRPr lang="en-GB" sz="1800" b="0" dirty="0">
              <a:effectLst/>
              <a:ea typeface="Times New Roman" panose="02020603050405020304" pitchFamily="18" charset="0"/>
              <a:cs typeface="Times New Roman" panose="02020603050405020304" pitchFamily="18" charset="0"/>
            </a:endParaRPr>
          </a:p>
          <a:p>
            <a:pPr lvl="0" algn="just">
              <a:lnSpc>
                <a:spcPct val="120000"/>
              </a:lnSpc>
              <a:spcBef>
                <a:spcPts val="600"/>
              </a:spcBef>
              <a:spcAft>
                <a:spcPts val="1200"/>
              </a:spcAft>
            </a:pPr>
            <a:endParaRPr lang="en-GB" sz="1800" b="0" dirty="0">
              <a:effectLst/>
              <a:ea typeface="Times New Roman" panose="02020603050405020304" pitchFamily="18" charset="0"/>
              <a:cs typeface="Times New Roman" panose="02020603050405020304" pitchFamily="18" charset="0"/>
            </a:endParaRPr>
          </a:p>
          <a:p>
            <a:pPr marL="342900" lvl="0" indent="-342900" algn="just">
              <a:lnSpc>
                <a:spcPct val="120000"/>
              </a:lnSpc>
              <a:spcBef>
                <a:spcPts val="600"/>
              </a:spcBef>
              <a:spcAft>
                <a:spcPts val="1200"/>
              </a:spcAft>
              <a:buFont typeface="+mj-lt"/>
              <a:buAutoNum type="arabicPeriod"/>
            </a:pPr>
            <a:endParaRPr lang="en-CH" sz="1800" b="0" dirty="0">
              <a:effectLst/>
              <a:ea typeface="Times New Roman" panose="02020603050405020304" pitchFamily="18" charset="0"/>
              <a:cs typeface="Times New Roman" panose="02020603050405020304" pitchFamily="18" charset="0"/>
            </a:endParaRPr>
          </a:p>
          <a:p>
            <a:pPr marL="457200" indent="-457200">
              <a:lnSpc>
                <a:spcPct val="120000"/>
              </a:lnSpc>
              <a:spcBef>
                <a:spcPts val="600"/>
              </a:spcBef>
              <a:spcAft>
                <a:spcPts val="1200"/>
              </a:spcAft>
              <a:buFont typeface="+mj-lt"/>
              <a:buAutoNum type="arabicPeriod"/>
            </a:pPr>
            <a:endParaRPr lang="en-GB" b="0" dirty="0"/>
          </a:p>
        </p:txBody>
      </p:sp>
      <p:sp>
        <p:nvSpPr>
          <p:cNvPr id="3" name="Title 2">
            <a:extLst>
              <a:ext uri="{FF2B5EF4-FFF2-40B4-BE49-F238E27FC236}">
                <a16:creationId xmlns:a16="http://schemas.microsoft.com/office/drawing/2014/main" id="{B0687C0C-DE1D-E8DC-FEB8-FEB414EB932E}"/>
              </a:ext>
            </a:extLst>
          </p:cNvPr>
          <p:cNvSpPr>
            <a:spLocks noGrp="1"/>
          </p:cNvSpPr>
          <p:nvPr>
            <p:ph type="title"/>
          </p:nvPr>
        </p:nvSpPr>
        <p:spPr>
          <a:xfrm>
            <a:off x="407986" y="346046"/>
            <a:ext cx="11376025" cy="440861"/>
          </a:xfrm>
        </p:spPr>
        <p:txBody>
          <a:bodyPr/>
          <a:lstStyle/>
          <a:p>
            <a:r>
              <a:rPr lang="en-GB" b="0" dirty="0"/>
              <a:t>Procedure to be followed 						(4/4)</a:t>
            </a:r>
          </a:p>
        </p:txBody>
      </p:sp>
      <p:sp>
        <p:nvSpPr>
          <p:cNvPr id="4" name="Date Placeholder 3">
            <a:extLst>
              <a:ext uri="{FF2B5EF4-FFF2-40B4-BE49-F238E27FC236}">
                <a16:creationId xmlns:a16="http://schemas.microsoft.com/office/drawing/2014/main" id="{3AAF61C2-7F8D-2BCE-CE95-B509B36546AC}"/>
              </a:ext>
            </a:extLst>
          </p:cNvPr>
          <p:cNvSpPr>
            <a:spLocks noGrp="1"/>
          </p:cNvSpPr>
          <p:nvPr>
            <p:ph type="dt" sz="half" idx="10"/>
          </p:nvPr>
        </p:nvSpPr>
        <p:spPr/>
        <p:txBody>
          <a:bodyPr/>
          <a:lstStyle/>
          <a:p>
            <a:fld id="{823192E0-17E5-A541-BB4F-D549E9134B34}" type="datetime1">
              <a:rPr lang="de-CH" smtClean="0"/>
              <a:t>30.05.24</a:t>
            </a:fld>
            <a:endParaRPr lang="en-US" dirty="0"/>
          </a:p>
        </p:txBody>
      </p:sp>
      <p:sp>
        <p:nvSpPr>
          <p:cNvPr id="5" name="Footer Placeholder 4">
            <a:extLst>
              <a:ext uri="{FF2B5EF4-FFF2-40B4-BE49-F238E27FC236}">
                <a16:creationId xmlns:a16="http://schemas.microsoft.com/office/drawing/2014/main" id="{9F7AFD14-072A-992C-802E-E33841C79818}"/>
              </a:ext>
            </a:extLst>
          </p:cNvPr>
          <p:cNvSpPr>
            <a:spLocks noGrp="1"/>
          </p:cNvSpPr>
          <p:nvPr>
            <p:ph type="ftr" sz="quarter" idx="11"/>
          </p:nvPr>
        </p:nvSpPr>
        <p:spPr/>
        <p:txBody>
          <a:bodyPr/>
          <a:lstStyle/>
          <a:p>
            <a:r>
              <a:rPr lang="en-US"/>
              <a:t>D. Wollmann</a:t>
            </a:r>
            <a:endParaRPr lang="en-US" dirty="0"/>
          </a:p>
        </p:txBody>
      </p:sp>
      <p:sp>
        <p:nvSpPr>
          <p:cNvPr id="6" name="Slide Number Placeholder 5">
            <a:extLst>
              <a:ext uri="{FF2B5EF4-FFF2-40B4-BE49-F238E27FC236}">
                <a16:creationId xmlns:a16="http://schemas.microsoft.com/office/drawing/2014/main" id="{353024CF-49CE-8C01-75B6-E45620FD63F9}"/>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Tree>
    <p:extLst>
      <p:ext uri="{BB962C8B-B14F-4D97-AF65-F5344CB8AC3E}">
        <p14:creationId xmlns:p14="http://schemas.microsoft.com/office/powerpoint/2010/main" val="16109572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B0C3FD4-41A2-EFB2-29A9-A2BF95936F4A}"/>
              </a:ext>
            </a:extLst>
          </p:cNvPr>
          <p:cNvSpPr>
            <a:spLocks noGrp="1"/>
          </p:cNvSpPr>
          <p:nvPr>
            <p:ph idx="1"/>
          </p:nvPr>
        </p:nvSpPr>
        <p:spPr>
          <a:xfrm>
            <a:off x="407989" y="1439335"/>
            <a:ext cx="11376024" cy="4761440"/>
          </a:xfrm>
        </p:spPr>
        <p:txBody>
          <a:bodyPr/>
          <a:lstStyle/>
          <a:p>
            <a:pPr marL="342900" indent="-342900">
              <a:buFont typeface="Arial" panose="020B0604020202020204" pitchFamily="34" charset="0"/>
              <a:buChar char="•"/>
            </a:pPr>
            <a:r>
              <a:rPr lang="en-GB" b="0" dirty="0"/>
              <a:t>Circulate procedure for Engineering check in EDMS</a:t>
            </a:r>
          </a:p>
          <a:p>
            <a:pPr marL="342900" indent="-342900">
              <a:buFont typeface="Arial" panose="020B0604020202020204" pitchFamily="34" charset="0"/>
              <a:buChar char="•"/>
            </a:pPr>
            <a:r>
              <a:rPr lang="en-GB" b="0" dirty="0"/>
              <a:t>Present at LMC for approval</a:t>
            </a:r>
          </a:p>
          <a:p>
            <a:endParaRPr lang="en-GB" b="0" dirty="0"/>
          </a:p>
        </p:txBody>
      </p:sp>
      <p:sp>
        <p:nvSpPr>
          <p:cNvPr id="3" name="Title 2">
            <a:extLst>
              <a:ext uri="{FF2B5EF4-FFF2-40B4-BE49-F238E27FC236}">
                <a16:creationId xmlns:a16="http://schemas.microsoft.com/office/drawing/2014/main" id="{CFF0BD5B-98FF-049B-68AC-AB374801E15F}"/>
              </a:ext>
            </a:extLst>
          </p:cNvPr>
          <p:cNvSpPr>
            <a:spLocks noGrp="1"/>
          </p:cNvSpPr>
          <p:nvPr>
            <p:ph type="title"/>
          </p:nvPr>
        </p:nvSpPr>
        <p:spPr/>
        <p:txBody>
          <a:bodyPr/>
          <a:lstStyle/>
          <a:p>
            <a:r>
              <a:rPr lang="en-GB" dirty="0"/>
              <a:t>Next steps</a:t>
            </a:r>
          </a:p>
        </p:txBody>
      </p:sp>
      <p:sp>
        <p:nvSpPr>
          <p:cNvPr id="4" name="Date Placeholder 3">
            <a:extLst>
              <a:ext uri="{FF2B5EF4-FFF2-40B4-BE49-F238E27FC236}">
                <a16:creationId xmlns:a16="http://schemas.microsoft.com/office/drawing/2014/main" id="{3E205E88-A0D2-BE88-1792-D9CBF1A817A5}"/>
              </a:ext>
            </a:extLst>
          </p:cNvPr>
          <p:cNvSpPr>
            <a:spLocks noGrp="1"/>
          </p:cNvSpPr>
          <p:nvPr>
            <p:ph type="dt" sz="half" idx="10"/>
          </p:nvPr>
        </p:nvSpPr>
        <p:spPr/>
        <p:txBody>
          <a:bodyPr/>
          <a:lstStyle/>
          <a:p>
            <a:fld id="{823192E0-17E5-A541-BB4F-D549E9134B34}" type="datetime1">
              <a:rPr lang="de-CH" smtClean="0"/>
              <a:t>30.05.24</a:t>
            </a:fld>
            <a:endParaRPr lang="en-US" dirty="0"/>
          </a:p>
        </p:txBody>
      </p:sp>
      <p:sp>
        <p:nvSpPr>
          <p:cNvPr id="5" name="Footer Placeholder 4">
            <a:extLst>
              <a:ext uri="{FF2B5EF4-FFF2-40B4-BE49-F238E27FC236}">
                <a16:creationId xmlns:a16="http://schemas.microsoft.com/office/drawing/2014/main" id="{639385C3-CF72-8977-7FEC-546D52496FB4}"/>
              </a:ext>
            </a:extLst>
          </p:cNvPr>
          <p:cNvSpPr>
            <a:spLocks noGrp="1"/>
          </p:cNvSpPr>
          <p:nvPr>
            <p:ph type="ftr" sz="quarter" idx="11"/>
          </p:nvPr>
        </p:nvSpPr>
        <p:spPr/>
        <p:txBody>
          <a:bodyPr/>
          <a:lstStyle/>
          <a:p>
            <a:r>
              <a:rPr lang="en-US"/>
              <a:t>D. Wollmann</a:t>
            </a:r>
            <a:endParaRPr lang="en-US" dirty="0"/>
          </a:p>
        </p:txBody>
      </p:sp>
      <p:sp>
        <p:nvSpPr>
          <p:cNvPr id="6" name="Slide Number Placeholder 5">
            <a:extLst>
              <a:ext uri="{FF2B5EF4-FFF2-40B4-BE49-F238E27FC236}">
                <a16:creationId xmlns:a16="http://schemas.microsoft.com/office/drawing/2014/main" id="{60174F3E-29EC-B669-5150-59BAD5B081B9}"/>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Tree>
    <p:extLst>
      <p:ext uri="{BB962C8B-B14F-4D97-AF65-F5344CB8AC3E}">
        <p14:creationId xmlns:p14="http://schemas.microsoft.com/office/powerpoint/2010/main" val="34999918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D4DC721-F973-29E6-B526-96C51CC5EF2A}"/>
              </a:ext>
            </a:extLst>
          </p:cNvPr>
          <p:cNvSpPr>
            <a:spLocks noGrp="1"/>
          </p:cNvSpPr>
          <p:nvPr>
            <p:ph idx="1"/>
          </p:nvPr>
        </p:nvSpPr>
        <p:spPr/>
        <p:txBody>
          <a:bodyPr/>
          <a:lstStyle/>
          <a:p>
            <a:pPr marL="342900" indent="-342900">
              <a:buFont typeface="Arial" panose="020B0604020202020204" pitchFamily="34" charset="0"/>
              <a:buChar char="•"/>
            </a:pPr>
            <a:r>
              <a:rPr lang="en-GB" b="0" dirty="0">
                <a:hlinkClick r:id="rId2"/>
              </a:rPr>
              <a:t>G. Bregliozzi: Report on 4L1 Issues and RF Fingers</a:t>
            </a:r>
            <a:r>
              <a:rPr lang="en-GB" b="0" dirty="0"/>
              <a:t>, </a:t>
            </a:r>
            <a:r>
              <a:rPr lang="en-GB" b="0" dirty="0">
                <a:hlinkClick r:id="rId3"/>
              </a:rPr>
              <a:t>LMC #466</a:t>
            </a:r>
            <a:endParaRPr lang="en-GB" b="0" dirty="0"/>
          </a:p>
          <a:p>
            <a:pPr marL="342900" indent="-342900">
              <a:buFont typeface="Arial" panose="020B0604020202020204" pitchFamily="34" charset="0"/>
              <a:buChar char="•"/>
            </a:pPr>
            <a:r>
              <a:rPr lang="en-GB" b="0" dirty="0">
                <a:hlinkClick r:id="rId4"/>
              </a:rPr>
              <a:t>G. Bregliozzi: Warm Vacuum Modules ID212.7: Task Force report</a:t>
            </a:r>
            <a:r>
              <a:rPr lang="en-GB" b="0" dirty="0"/>
              <a:t>, </a:t>
            </a:r>
            <a:r>
              <a:rPr lang="en-GB" b="0" dirty="0">
                <a:hlinkClick r:id="rId5"/>
              </a:rPr>
              <a:t>LMC #474</a:t>
            </a:r>
            <a:endParaRPr lang="en-GB" b="0" dirty="0"/>
          </a:p>
          <a:p>
            <a:pPr marL="342900" indent="-342900">
              <a:buFont typeface="Arial" panose="020B0604020202020204" pitchFamily="34" charset="0"/>
              <a:buChar char="•"/>
            </a:pPr>
            <a:r>
              <a:rPr lang="en-GB" b="0" dirty="0">
                <a:hlinkClick r:id="rId6"/>
              </a:rPr>
              <a:t>G. </a:t>
            </a:r>
            <a:r>
              <a:rPr lang="en-GB" b="0" dirty="0" err="1">
                <a:hlinkClick r:id="rId6"/>
              </a:rPr>
              <a:t>Bregliozzi</a:t>
            </a:r>
            <a:r>
              <a:rPr lang="en-GB" b="0" dirty="0">
                <a:hlinkClick r:id="rId6"/>
              </a:rPr>
              <a:t>: AOB: Update on RF Fingers Consolidation</a:t>
            </a:r>
            <a:r>
              <a:rPr lang="en-GB" b="0" dirty="0"/>
              <a:t>, </a:t>
            </a:r>
            <a:r>
              <a:rPr lang="en-GB" b="0" dirty="0">
                <a:hlinkClick r:id="rId7"/>
              </a:rPr>
              <a:t>LMC #477</a:t>
            </a:r>
            <a:endParaRPr lang="en-GB" b="0" dirty="0"/>
          </a:p>
          <a:p>
            <a:pPr marL="342900" indent="-342900">
              <a:buFont typeface="Arial" panose="020B0604020202020204" pitchFamily="34" charset="0"/>
              <a:buChar char="•"/>
            </a:pPr>
            <a:r>
              <a:rPr lang="en-GB" b="0" dirty="0">
                <a:hlinkClick r:id="rId8"/>
              </a:rPr>
              <a:t>C. </a:t>
            </a:r>
            <a:r>
              <a:rPr lang="en-GB" b="0" dirty="0" err="1">
                <a:hlinkClick r:id="rId8"/>
              </a:rPr>
              <a:t>Antuono</a:t>
            </a:r>
            <a:r>
              <a:rPr lang="en-GB" b="0" dirty="0">
                <a:hlinkClick r:id="rId8"/>
              </a:rPr>
              <a:t>: Limitations from LHC RF fingers</a:t>
            </a:r>
            <a:r>
              <a:rPr lang="en-GB" b="0" dirty="0"/>
              <a:t>, </a:t>
            </a:r>
            <a:r>
              <a:rPr lang="en-GB" b="0" dirty="0">
                <a:hlinkClick r:id="rId9"/>
              </a:rPr>
              <a:t>JAPW23</a:t>
            </a:r>
            <a:endParaRPr lang="en-GB" b="0" dirty="0"/>
          </a:p>
          <a:p>
            <a:pPr marL="342900" indent="-342900">
              <a:buFont typeface="Arial" panose="020B0604020202020204" pitchFamily="34" charset="0"/>
              <a:buChar char="•"/>
            </a:pPr>
            <a:r>
              <a:rPr lang="en-GB" b="0" dirty="0">
                <a:hlinkClick r:id="rId10"/>
              </a:rPr>
              <a:t>G. </a:t>
            </a:r>
            <a:r>
              <a:rPr lang="en-GB" b="0" dirty="0" err="1">
                <a:hlinkClick r:id="rId10"/>
              </a:rPr>
              <a:t>Bregliozzi</a:t>
            </a:r>
            <a:r>
              <a:rPr lang="en-GB" b="0" dirty="0">
                <a:hlinkClick r:id="rId10"/>
              </a:rPr>
              <a:t>: Addressing known non-conformities LS3; RF (spring) bridges &amp; Warm bellows</a:t>
            </a:r>
            <a:r>
              <a:rPr lang="en-GB" b="0" dirty="0"/>
              <a:t>, </a:t>
            </a:r>
            <a:r>
              <a:rPr lang="en-GB" b="0" dirty="0">
                <a:hlinkClick r:id="rId11"/>
              </a:rPr>
              <a:t>Chamonix 2024</a:t>
            </a:r>
            <a:endParaRPr lang="en-GB" b="0" dirty="0"/>
          </a:p>
          <a:p>
            <a:pPr marL="342900" indent="-342900">
              <a:buFont typeface="Arial" panose="020B0604020202020204" pitchFamily="34" charset="0"/>
              <a:buChar char="•"/>
            </a:pPr>
            <a:r>
              <a:rPr lang="en-GB" b="0" dirty="0">
                <a:hlinkClick r:id="rId12"/>
              </a:rPr>
              <a:t>MPP - Expert discussion on scenarios for operating with sparking RF Fingers 7</a:t>
            </a:r>
            <a:r>
              <a:rPr lang="en-GB" b="0" baseline="30000" dirty="0">
                <a:hlinkClick r:id="rId12"/>
              </a:rPr>
              <a:t>th</a:t>
            </a:r>
            <a:r>
              <a:rPr lang="en-GB" b="0" dirty="0">
                <a:hlinkClick r:id="rId12"/>
              </a:rPr>
              <a:t> March</a:t>
            </a:r>
            <a:endParaRPr lang="en-GB" b="0" dirty="0"/>
          </a:p>
          <a:p>
            <a:pPr marL="342900" indent="-342900">
              <a:buFont typeface="Arial" panose="020B0604020202020204" pitchFamily="34" charset="0"/>
              <a:buChar char="•"/>
            </a:pPr>
            <a:r>
              <a:rPr lang="en-GB" b="0" dirty="0">
                <a:hlinkClick r:id="rId13"/>
              </a:rPr>
              <a:t>MPP - Expert discussion on scenarios for operating with sparking RF Fingers 21</a:t>
            </a:r>
            <a:r>
              <a:rPr lang="en-GB" b="0" baseline="30000" dirty="0">
                <a:hlinkClick r:id="rId13"/>
              </a:rPr>
              <a:t>st</a:t>
            </a:r>
            <a:r>
              <a:rPr lang="en-GB" b="0" dirty="0">
                <a:hlinkClick r:id="rId13"/>
              </a:rPr>
              <a:t> March</a:t>
            </a:r>
            <a:endParaRPr lang="en-GB" b="0" dirty="0"/>
          </a:p>
          <a:p>
            <a:pPr marL="342900" indent="-342900">
              <a:buFont typeface="Arial" panose="020B0604020202020204" pitchFamily="34" charset="0"/>
              <a:buChar char="•"/>
            </a:pPr>
            <a:endParaRPr lang="en-GB" b="0" dirty="0"/>
          </a:p>
        </p:txBody>
      </p:sp>
      <p:sp>
        <p:nvSpPr>
          <p:cNvPr id="3" name="Title 2">
            <a:extLst>
              <a:ext uri="{FF2B5EF4-FFF2-40B4-BE49-F238E27FC236}">
                <a16:creationId xmlns:a16="http://schemas.microsoft.com/office/drawing/2014/main" id="{B88F8AFF-7F67-4681-DE0D-4C6122BA45C2}"/>
              </a:ext>
            </a:extLst>
          </p:cNvPr>
          <p:cNvSpPr>
            <a:spLocks noGrp="1"/>
          </p:cNvSpPr>
          <p:nvPr>
            <p:ph type="title"/>
          </p:nvPr>
        </p:nvSpPr>
        <p:spPr/>
        <p:txBody>
          <a:bodyPr/>
          <a:lstStyle/>
          <a:p>
            <a:r>
              <a:rPr lang="en-GB" b="0" dirty="0"/>
              <a:t>References</a:t>
            </a:r>
          </a:p>
        </p:txBody>
      </p:sp>
      <p:sp>
        <p:nvSpPr>
          <p:cNvPr id="4" name="Date Placeholder 3">
            <a:extLst>
              <a:ext uri="{FF2B5EF4-FFF2-40B4-BE49-F238E27FC236}">
                <a16:creationId xmlns:a16="http://schemas.microsoft.com/office/drawing/2014/main" id="{1F36E78B-9ACC-FD58-6F44-7C5F16A94ACC}"/>
              </a:ext>
            </a:extLst>
          </p:cNvPr>
          <p:cNvSpPr>
            <a:spLocks noGrp="1"/>
          </p:cNvSpPr>
          <p:nvPr>
            <p:ph type="dt" sz="half" idx="10"/>
          </p:nvPr>
        </p:nvSpPr>
        <p:spPr/>
        <p:txBody>
          <a:bodyPr/>
          <a:lstStyle/>
          <a:p>
            <a:fld id="{823192E0-17E5-A541-BB4F-D549E9134B34}" type="datetime1">
              <a:rPr lang="de-CH" smtClean="0"/>
              <a:t>30.05.24</a:t>
            </a:fld>
            <a:endParaRPr lang="en-US" dirty="0"/>
          </a:p>
        </p:txBody>
      </p:sp>
      <p:sp>
        <p:nvSpPr>
          <p:cNvPr id="5" name="Footer Placeholder 4">
            <a:extLst>
              <a:ext uri="{FF2B5EF4-FFF2-40B4-BE49-F238E27FC236}">
                <a16:creationId xmlns:a16="http://schemas.microsoft.com/office/drawing/2014/main" id="{CCF04210-3BE3-CFC3-3037-231CF4C5F4A3}"/>
              </a:ext>
            </a:extLst>
          </p:cNvPr>
          <p:cNvSpPr>
            <a:spLocks noGrp="1"/>
          </p:cNvSpPr>
          <p:nvPr>
            <p:ph type="ftr" sz="quarter" idx="11"/>
          </p:nvPr>
        </p:nvSpPr>
        <p:spPr/>
        <p:txBody>
          <a:bodyPr/>
          <a:lstStyle/>
          <a:p>
            <a:r>
              <a:rPr lang="en-US"/>
              <a:t>D. Wollmann</a:t>
            </a:r>
            <a:endParaRPr lang="en-US" dirty="0"/>
          </a:p>
        </p:txBody>
      </p:sp>
      <p:sp>
        <p:nvSpPr>
          <p:cNvPr id="6" name="Slide Number Placeholder 5">
            <a:extLst>
              <a:ext uri="{FF2B5EF4-FFF2-40B4-BE49-F238E27FC236}">
                <a16:creationId xmlns:a16="http://schemas.microsoft.com/office/drawing/2014/main" id="{0E0ACD5C-6D85-EC8A-4FD3-BDE2C905DF98}"/>
              </a:ext>
            </a:extLst>
          </p:cNvPr>
          <p:cNvSpPr>
            <a:spLocks noGrp="1"/>
          </p:cNvSpPr>
          <p:nvPr>
            <p:ph type="sldNum" sz="quarter" idx="12"/>
          </p:nvPr>
        </p:nvSpPr>
        <p:spPr/>
        <p:txBody>
          <a:bodyPr/>
          <a:lstStyle/>
          <a:p>
            <a:fld id="{36B5EA5A-BC32-A742-B11B-8E7414D5B535}" type="slidenum">
              <a:rPr lang="en-US" smtClean="0"/>
              <a:pPr/>
              <a:t>9</a:t>
            </a:fld>
            <a:endParaRPr lang="en-US" dirty="0"/>
          </a:p>
        </p:txBody>
      </p:sp>
    </p:spTree>
    <p:extLst>
      <p:ext uri="{BB962C8B-B14F-4D97-AF65-F5344CB8AC3E}">
        <p14:creationId xmlns:p14="http://schemas.microsoft.com/office/powerpoint/2010/main" val="3766899354"/>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0" id="{13C28D64-1B24-AE44-ADF1-2F22862D8410}" vid="{33E554F9-2EDB-C045-92B1-7271172784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23237</TotalTime>
  <Words>1138</Words>
  <Application>Microsoft Macintosh PowerPoint</Application>
  <PresentationFormat>Widescreen</PresentationFormat>
  <Paragraphs>87</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Times New Roman</vt:lpstr>
      <vt:lpstr>Wingdings</vt:lpstr>
      <vt:lpstr>Office Theme</vt:lpstr>
      <vt:lpstr>Procedure in case of issues with sparking RF fingers</vt:lpstr>
      <vt:lpstr>Motivation – 2023 4L1</vt:lpstr>
      <vt:lpstr>Motivation – EYETS observations</vt:lpstr>
      <vt:lpstr>Procedure to be followed       (1/4)</vt:lpstr>
      <vt:lpstr>Procedure to be followed       (2/4)</vt:lpstr>
      <vt:lpstr>Procedure to be followed       (3/4)</vt:lpstr>
      <vt:lpstr>Procedure to be followed       (4/4)</vt:lpstr>
      <vt:lpstr>Next steps</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Daniel Wollmann</dc:creator>
  <cp:lastModifiedBy>Daniel Wollmann</cp:lastModifiedBy>
  <cp:revision>195</cp:revision>
  <cp:lastPrinted>2020-01-30T13:49:18Z</cp:lastPrinted>
  <dcterms:created xsi:type="dcterms:W3CDTF">2022-04-04T14:57:53Z</dcterms:created>
  <dcterms:modified xsi:type="dcterms:W3CDTF">2024-05-31T07:39:59Z</dcterms:modified>
</cp:coreProperties>
</file>