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5" r:id="rId1"/>
  </p:sldMasterIdLst>
  <p:notesMasterIdLst>
    <p:notesMasterId r:id="rId7"/>
  </p:notesMasterIdLst>
  <p:sldIdLst>
    <p:sldId id="256" r:id="rId2"/>
    <p:sldId id="257" r:id="rId3"/>
    <p:sldId id="259" r:id="rId4"/>
    <p:sldId id="258" r:id="rId5"/>
    <p:sldId id="260" r:id="rId6"/>
  </p:sldIdLst>
  <p:sldSz cx="12192000" cy="6858000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orient="horz" pos="346" userDrawn="1">
          <p15:clr>
            <a:srgbClr val="A4A3A4"/>
          </p15:clr>
        </p15:guide>
        <p15:guide id="3" orient="horz" pos="3974" userDrawn="1">
          <p15:clr>
            <a:srgbClr val="A4A3A4"/>
          </p15:clr>
        </p15:guide>
        <p15:guide id="4" orient="horz" pos="1026" userDrawn="1">
          <p15:clr>
            <a:srgbClr val="A4A3A4"/>
          </p15:clr>
        </p15:guide>
        <p15:guide id="5" pos="3840" userDrawn="1">
          <p15:clr>
            <a:srgbClr val="A4A3A4"/>
          </p15:clr>
        </p15:guide>
        <p15:guide id="6" pos="695" userDrawn="1">
          <p15:clr>
            <a:srgbClr val="A4A3A4"/>
          </p15:clr>
        </p15:guide>
        <p15:guide id="7" pos="698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D7703"/>
    <a:srgbClr val="132577"/>
    <a:srgbClr val="F4F4F4"/>
    <a:srgbClr val="D1D2D4"/>
    <a:srgbClr val="B7B9BA"/>
    <a:srgbClr val="AF007C"/>
    <a:srgbClr val="0098D4"/>
    <a:srgbClr val="51A026"/>
    <a:srgbClr val="FFDD00"/>
    <a:srgbClr val="F4A3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003" autoAdjust="0"/>
    <p:restoredTop sz="94660"/>
  </p:normalViewPr>
  <p:slideViewPr>
    <p:cSldViewPr showGuides="1">
      <p:cViewPr varScale="1">
        <p:scale>
          <a:sx n="116" d="100"/>
          <a:sy n="116" d="100"/>
        </p:scale>
        <p:origin x="216" y="416"/>
      </p:cViewPr>
      <p:guideLst>
        <p:guide orient="horz" pos="2160"/>
        <p:guide orient="horz" pos="346"/>
        <p:guide orient="horz" pos="3974"/>
        <p:guide orient="horz" pos="1026"/>
        <p:guide pos="3840"/>
        <p:guide pos="695"/>
        <p:guide pos="6985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680E798-53FF-4C51-A981-953463752515}" type="datetimeFigureOut">
              <a:rPr lang="fr-FR" smtClean="0"/>
              <a:pPr/>
              <a:t>28/05/2024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/>
              <a:t>Cliquez pour modifier les styles du texte du masque</a:t>
            </a:r>
          </a:p>
          <a:p>
            <a:pPr lvl="1"/>
            <a:r>
              <a:rPr lang="fr-FR"/>
              <a:t>Deuxième niveau</a:t>
            </a:r>
          </a:p>
          <a:p>
            <a:pPr lvl="2"/>
            <a:r>
              <a:rPr lang="fr-FR"/>
              <a:t>Troisième niveau</a:t>
            </a:r>
          </a:p>
          <a:p>
            <a:pPr lvl="3"/>
            <a:r>
              <a:rPr lang="fr-FR"/>
              <a:t>Quatrième niveau</a:t>
            </a:r>
          </a:p>
          <a:p>
            <a:pPr lvl="4"/>
            <a:r>
              <a:rPr lang="fr-FR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06CD8F-B7ED-4A05-9FB1-A01CC0EF02CC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1340845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Cover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14" descr="logo_couv.jpg"/>
          <p:cNvPicPr>
            <a:picLocks noChangeAspect="1"/>
          </p:cNvPicPr>
          <p:nvPr userDrawn="1"/>
        </p:nvPicPr>
        <p:blipFill>
          <a:blip r:embed="rId2" cstate="print"/>
          <a:stretch>
            <a:fillRect/>
          </a:stretch>
        </p:blipFill>
        <p:spPr>
          <a:xfrm>
            <a:off x="1055440" y="1484784"/>
            <a:ext cx="9061347" cy="36004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solidFill>
            <a:schemeClr val="accent1"/>
          </a:solidFill>
        </p:spPr>
        <p:txBody>
          <a:bodyPr lIns="108000" tIns="0" rIns="108000" anchor="ctr" anchorCtr="0"/>
          <a:lstStyle>
            <a:lvl1pPr>
              <a:lnSpc>
                <a:spcPct val="85000"/>
              </a:lnSpc>
              <a:defRPr sz="25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4468800" y="1098000"/>
            <a:ext cx="7483200" cy="4563248"/>
          </a:xfrm>
          <a:solidFill>
            <a:srgbClr val="4E5B99"/>
          </a:solidFill>
        </p:spPr>
        <p:txBody>
          <a:bodyPr lIns="216000" tIns="252000"/>
          <a:lstStyle>
            <a:lvl1pPr marL="0" indent="0">
              <a:spcAft>
                <a:spcPts val="300"/>
              </a:spcAft>
              <a:buFont typeface="Arial" pitchFamily="34" charset="0"/>
              <a:buNone/>
              <a:defRPr sz="2800">
                <a:solidFill>
                  <a:schemeClr val="bg1"/>
                </a:solidFill>
              </a:defRPr>
            </a:lvl1pPr>
            <a:lvl2pPr marL="0" indent="0">
              <a:spcBef>
                <a:spcPts val="400"/>
              </a:spcBef>
              <a:spcAft>
                <a:spcPts val="0"/>
              </a:spcAft>
              <a:buFont typeface="Arial" pitchFamily="34" charset="0"/>
              <a:buNone/>
              <a:defRPr sz="2600" b="1">
                <a:solidFill>
                  <a:schemeClr val="bg1"/>
                </a:solidFill>
              </a:defRPr>
            </a:lvl2pPr>
            <a:lvl3pPr marL="0" indent="0">
              <a:lnSpc>
                <a:spcPct val="80000"/>
              </a:lnSpc>
              <a:spcAft>
                <a:spcPts val="0"/>
              </a:spcAft>
              <a:buFont typeface="Arial" pitchFamily="34" charset="0"/>
              <a:buNone/>
              <a:defRPr sz="2250">
                <a:solidFill>
                  <a:schemeClr val="bg1"/>
                </a:solidFill>
              </a:defRPr>
            </a:lvl3pPr>
            <a:lvl4pPr marL="0" indent="0">
              <a:lnSpc>
                <a:spcPct val="100000"/>
              </a:lnSpc>
              <a:spcBef>
                <a:spcPts val="0"/>
              </a:spcBef>
              <a:spcAft>
                <a:spcPts val="200"/>
              </a:spcAft>
              <a:buSzPct val="80000"/>
              <a:buNone/>
              <a:defRPr sz="1750">
                <a:solidFill>
                  <a:schemeClr val="bg1"/>
                </a:solidFill>
              </a:defRPr>
            </a:lvl4pPr>
            <a:lvl5pPr marL="0" indent="0">
              <a:lnSpc>
                <a:spcPct val="80000"/>
              </a:lnSpc>
              <a:spcAft>
                <a:spcPts val="0"/>
              </a:spcAft>
              <a:buNone/>
              <a:defRPr sz="1500" b="1" i="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pour une image  7"/>
          <p:cNvSpPr>
            <a:spLocks noGrp="1"/>
          </p:cNvSpPr>
          <p:nvPr>
            <p:ph type="pic" sz="quarter" idx="13"/>
          </p:nvPr>
        </p:nvSpPr>
        <p:spPr>
          <a:xfrm>
            <a:off x="969600" y="1098000"/>
            <a:ext cx="3432000" cy="4563248"/>
          </a:xfrm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Click icon to add picture</a:t>
            </a:r>
            <a:endParaRPr lang="fr-FR"/>
          </a:p>
        </p:txBody>
      </p:sp>
      <p:sp>
        <p:nvSpPr>
          <p:cNvPr id="18" name="Espace réservé du numéro de diapositive 17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19" name="Espace réservé du pied de page 18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 bwMode="gray"/>
        <p:txBody>
          <a:bodyPr/>
          <a:lstStyle/>
          <a:p>
            <a:r>
              <a:rPr lang="en-US"/>
              <a:t>Click to edit Master title style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 bwMode="gray">
          <a:xfrm>
            <a:off x="970251" y="764704"/>
            <a:ext cx="10982400" cy="5400000"/>
          </a:xfrm>
        </p:spPr>
        <p:txBody>
          <a:bodyPr/>
          <a:lstStyle>
            <a:lvl1pPr>
              <a:defRPr baseline="0"/>
            </a:lvl1pPr>
            <a:lvl2pPr>
              <a:defRPr>
                <a:solidFill>
                  <a:schemeClr val="tx1"/>
                </a:solidFill>
              </a:defRPr>
            </a:lvl2pPr>
            <a:lvl4pPr>
              <a:spcBef>
                <a:spcPts val="0"/>
              </a:spcBef>
              <a:spcAft>
                <a:spcPts val="300"/>
              </a:spcAft>
              <a:buSzPct val="80000"/>
              <a:defRPr/>
            </a:lvl4pPr>
            <a:lvl5pPr>
              <a:spcAft>
                <a:spcPts val="300"/>
              </a:spcAft>
              <a:defRPr/>
            </a:lvl5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fr-FR" dirty="0"/>
          </a:p>
        </p:txBody>
      </p:sp>
      <p:sp>
        <p:nvSpPr>
          <p:cNvPr id="8" name="Espace réservé du numéro de diapositive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9" name="Espace réservé du pied de page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Use for importing slid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7295970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lour palet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dirty="0"/>
              <a:t>ESRF COLOUR PALETTE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grpSp>
        <p:nvGrpSpPr>
          <p:cNvPr id="5" name="Group 4"/>
          <p:cNvGrpSpPr/>
          <p:nvPr userDrawn="1"/>
        </p:nvGrpSpPr>
        <p:grpSpPr>
          <a:xfrm>
            <a:off x="2334965" y="1016733"/>
            <a:ext cx="7073403" cy="4780955"/>
            <a:chOff x="977503" y="761588"/>
            <a:chExt cx="6421177" cy="4780955"/>
          </a:xfrm>
        </p:grpSpPr>
        <p:sp>
          <p:nvSpPr>
            <p:cNvPr id="6" name="Oval 5"/>
            <p:cNvSpPr/>
            <p:nvPr/>
          </p:nvSpPr>
          <p:spPr>
            <a:xfrm>
              <a:off x="2803893" y="1812730"/>
              <a:ext cx="2628292" cy="2628292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7" name="Oval 6"/>
            <p:cNvSpPr/>
            <p:nvPr/>
          </p:nvSpPr>
          <p:spPr>
            <a:xfrm>
              <a:off x="4175956" y="1016392"/>
              <a:ext cx="576404" cy="576404"/>
            </a:xfrm>
            <a:prstGeom prst="ellipse">
              <a:avLst/>
            </a:prstGeom>
            <a:solidFill>
              <a:srgbClr val="ED770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8" name="Oval 7"/>
            <p:cNvSpPr/>
            <p:nvPr/>
          </p:nvSpPr>
          <p:spPr>
            <a:xfrm>
              <a:off x="5003708" y="1393465"/>
              <a:ext cx="576404" cy="576404"/>
            </a:xfrm>
            <a:prstGeom prst="ellipse">
              <a:avLst/>
            </a:prstGeom>
            <a:solidFill>
              <a:srgbClr val="F4A3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9" name="Oval 8"/>
            <p:cNvSpPr/>
            <p:nvPr/>
          </p:nvSpPr>
          <p:spPr>
            <a:xfrm>
              <a:off x="5507764" y="1980062"/>
              <a:ext cx="576404" cy="576404"/>
            </a:xfrm>
            <a:prstGeom prst="ellipse">
              <a:avLst/>
            </a:prstGeom>
            <a:solidFill>
              <a:srgbClr val="FFDD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0" name="Oval 9"/>
            <p:cNvSpPr/>
            <p:nvPr/>
          </p:nvSpPr>
          <p:spPr>
            <a:xfrm>
              <a:off x="5688124" y="2740535"/>
              <a:ext cx="576404" cy="576404"/>
            </a:xfrm>
            <a:prstGeom prst="ellipse">
              <a:avLst/>
            </a:prstGeom>
            <a:solidFill>
              <a:srgbClr val="51A0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1" name="Oval 10"/>
            <p:cNvSpPr/>
            <p:nvPr/>
          </p:nvSpPr>
          <p:spPr>
            <a:xfrm>
              <a:off x="5580282" y="3501008"/>
              <a:ext cx="576404" cy="576404"/>
            </a:xfrm>
            <a:prstGeom prst="ellipse">
              <a:avLst/>
            </a:prstGeom>
            <a:solidFill>
              <a:srgbClr val="0098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2" name="Oval 11"/>
            <p:cNvSpPr/>
            <p:nvPr/>
          </p:nvSpPr>
          <p:spPr>
            <a:xfrm>
              <a:off x="5148064" y="4169035"/>
              <a:ext cx="576404" cy="576404"/>
            </a:xfrm>
            <a:prstGeom prst="ellipse">
              <a:avLst/>
            </a:prstGeom>
            <a:solidFill>
              <a:srgbClr val="AF007C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3" name="Oval 12"/>
            <p:cNvSpPr/>
            <p:nvPr/>
          </p:nvSpPr>
          <p:spPr>
            <a:xfrm>
              <a:off x="2367594" y="1709154"/>
              <a:ext cx="576404" cy="576404"/>
            </a:xfrm>
            <a:prstGeom prst="ellipse">
              <a:avLst/>
            </a:prstGeom>
            <a:solidFill>
              <a:srgbClr val="132577">
                <a:alpha val="74902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4" name="Oval 13"/>
            <p:cNvSpPr/>
            <p:nvPr/>
          </p:nvSpPr>
          <p:spPr>
            <a:xfrm>
              <a:off x="2079392" y="2433493"/>
              <a:ext cx="576404" cy="576404"/>
            </a:xfrm>
            <a:prstGeom prst="ellipse">
              <a:avLst/>
            </a:prstGeom>
            <a:solidFill>
              <a:srgbClr val="132577">
                <a:alpha val="50196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5" name="Oval 14"/>
            <p:cNvSpPr/>
            <p:nvPr/>
          </p:nvSpPr>
          <p:spPr>
            <a:xfrm>
              <a:off x="3491370" y="4689140"/>
              <a:ext cx="576404" cy="576404"/>
            </a:xfrm>
            <a:prstGeom prst="ellipse">
              <a:avLst/>
            </a:prstGeom>
            <a:solidFill>
              <a:srgbClr val="B7B9BA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6" name="Oval 15"/>
            <p:cNvSpPr/>
            <p:nvPr/>
          </p:nvSpPr>
          <p:spPr>
            <a:xfrm>
              <a:off x="2706262" y="4329100"/>
              <a:ext cx="576404" cy="576404"/>
            </a:xfrm>
            <a:prstGeom prst="ellipse">
              <a:avLst/>
            </a:prstGeom>
            <a:solidFill>
              <a:srgbClr val="D1D2D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7" name="Oval 16"/>
            <p:cNvSpPr/>
            <p:nvPr/>
          </p:nvSpPr>
          <p:spPr>
            <a:xfrm>
              <a:off x="2113415" y="3746995"/>
              <a:ext cx="576404" cy="576404"/>
            </a:xfrm>
            <a:prstGeom prst="ellipse">
              <a:avLst/>
            </a:prstGeom>
            <a:solidFill>
              <a:srgbClr val="F4F4F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sz="180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3545461" y="3053707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>
                  <a:solidFill>
                    <a:schemeClr val="bg1"/>
                  </a:solidFill>
                </a:rPr>
                <a:t>R019G037B119</a:t>
              </a:r>
              <a:endParaRPr lang="en-GB" sz="1200" dirty="0">
                <a:solidFill>
                  <a:schemeClr val="bg1"/>
                </a:solidFill>
              </a:endParaRPr>
            </a:p>
          </p:txBody>
        </p:sp>
        <p:sp>
          <p:nvSpPr>
            <p:cNvPr id="19" name="TextBox 18"/>
            <p:cNvSpPr txBox="1"/>
            <p:nvPr/>
          </p:nvSpPr>
          <p:spPr>
            <a:xfrm>
              <a:off x="4339537" y="761588"/>
              <a:ext cx="1260990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R237G119B003</a:t>
              </a:r>
              <a:endParaRPr lang="en-GB" sz="1200" dirty="0"/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5273712" y="116293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R244G163B000</a:t>
              </a:r>
              <a:endParaRPr lang="en-GB" sz="1200" dirty="0"/>
            </a:p>
          </p:txBody>
        </p:sp>
        <p:sp>
          <p:nvSpPr>
            <p:cNvPr id="21" name="TextBox 20"/>
            <p:cNvSpPr txBox="1"/>
            <p:nvPr/>
          </p:nvSpPr>
          <p:spPr>
            <a:xfrm>
              <a:off x="5795966" y="1756869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R255G221B000</a:t>
              </a:r>
              <a:endParaRPr lang="en-GB" sz="1200" dirty="0"/>
            </a:p>
          </p:txBody>
        </p:sp>
        <p:sp>
          <p:nvSpPr>
            <p:cNvPr id="22" name="TextBox 21"/>
            <p:cNvSpPr txBox="1"/>
            <p:nvPr/>
          </p:nvSpPr>
          <p:spPr>
            <a:xfrm>
              <a:off x="6084168" y="2570541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R081G160B038</a:t>
              </a:r>
              <a:endParaRPr lang="en-GB" sz="1200" dirty="0"/>
            </a:p>
          </p:txBody>
        </p:sp>
        <p:sp>
          <p:nvSpPr>
            <p:cNvPr id="23" name="TextBox 22"/>
            <p:cNvSpPr txBox="1"/>
            <p:nvPr/>
          </p:nvSpPr>
          <p:spPr>
            <a:xfrm>
              <a:off x="6084168" y="3409385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R000G152B212</a:t>
              </a:r>
              <a:endParaRPr lang="en-GB" sz="1200" dirty="0"/>
            </a:p>
          </p:txBody>
        </p:sp>
        <p:sp>
          <p:nvSpPr>
            <p:cNvPr id="24" name="TextBox 23"/>
            <p:cNvSpPr txBox="1"/>
            <p:nvPr/>
          </p:nvSpPr>
          <p:spPr>
            <a:xfrm>
              <a:off x="5677172" y="4159448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R175G000B124</a:t>
              </a:r>
              <a:endParaRPr lang="en-GB" sz="1200" dirty="0"/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12568" y="1497250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75%</a:t>
              </a:r>
              <a:endParaRPr lang="en-GB" sz="1200" dirty="0"/>
            </a:p>
          </p:txBody>
        </p:sp>
        <p:sp>
          <p:nvSpPr>
            <p:cNvPr id="26" name="TextBox 25"/>
            <p:cNvSpPr txBox="1"/>
            <p:nvPr/>
          </p:nvSpPr>
          <p:spPr>
            <a:xfrm>
              <a:off x="977503" y="227946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ESRF </a:t>
              </a:r>
              <a:r>
                <a:rPr lang="fr-FR" sz="1200" dirty="0" err="1"/>
                <a:t>blue</a:t>
              </a:r>
              <a:r>
                <a:rPr lang="fr-FR" sz="1200" dirty="0"/>
                <a:t> 50%</a:t>
              </a:r>
              <a:endParaRPr lang="en-GB" sz="1200" dirty="0"/>
            </a:p>
          </p:txBody>
        </p:sp>
        <p:sp>
          <p:nvSpPr>
            <p:cNvPr id="27" name="TextBox 26"/>
            <p:cNvSpPr txBox="1"/>
            <p:nvPr/>
          </p:nvSpPr>
          <p:spPr>
            <a:xfrm>
              <a:off x="2878263" y="5265544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R183G185B186</a:t>
              </a:r>
              <a:endParaRPr lang="en-GB" sz="1200" dirty="0"/>
            </a:p>
          </p:txBody>
        </p:sp>
        <p:sp>
          <p:nvSpPr>
            <p:cNvPr id="28" name="TextBox 27"/>
            <p:cNvSpPr txBox="1"/>
            <p:nvPr/>
          </p:nvSpPr>
          <p:spPr>
            <a:xfrm>
              <a:off x="1968154" y="4899336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R209G210B212</a:t>
              </a:r>
              <a:endParaRPr lang="en-GB" sz="1200" dirty="0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1238010" y="4311927"/>
              <a:ext cx="1314512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fr-FR" sz="1200" dirty="0"/>
                <a:t>R244G244B244</a:t>
              </a:r>
              <a:endParaRPr lang="en-GB" sz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28748575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Image 8" descr="logo_texte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 bwMode="gray">
          <a:xfrm>
            <a:off x="969600" y="126000"/>
            <a:ext cx="10982400" cy="496800"/>
          </a:xfrm>
          <a:prstGeom prst="rect">
            <a:avLst/>
          </a:prstGeom>
          <a:solidFill>
            <a:schemeClr val="accent1"/>
          </a:solidFill>
        </p:spPr>
        <p:txBody>
          <a:bodyPr vert="horz" lIns="72000" tIns="0" rIns="72000" bIns="0" rtlCol="0" anchor="ctr" anchorCtr="0">
            <a:noAutofit/>
          </a:bodyPr>
          <a:lstStyle/>
          <a:p>
            <a:r>
              <a:rPr lang="fr-FR" dirty="0"/>
              <a:t>CLICK TO MODIFY THE STYLE OF THE TITLE</a:t>
            </a:r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 bwMode="gray">
          <a:xfrm>
            <a:off x="969600" y="764704"/>
            <a:ext cx="10982400" cy="54000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pPr lvl="0"/>
            <a:r>
              <a:rPr lang="fr-FR" dirty="0"/>
              <a:t>Click to </a:t>
            </a:r>
            <a:r>
              <a:rPr lang="fr-FR" dirty="0" err="1"/>
              <a:t>modify</a:t>
            </a:r>
            <a:r>
              <a:rPr lang="fr-FR" dirty="0"/>
              <a:t> </a:t>
            </a:r>
            <a:r>
              <a:rPr lang="fr-FR" dirty="0" err="1"/>
              <a:t>attributes</a:t>
            </a:r>
            <a:endParaRPr lang="fr-FR" dirty="0"/>
          </a:p>
          <a:p>
            <a:pPr lvl="1"/>
            <a:endParaRPr lang="fr-FR" dirty="0"/>
          </a:p>
          <a:p>
            <a:pPr lvl="1"/>
            <a:r>
              <a:rPr lang="fr-FR" dirty="0"/>
              <a:t>Second </a:t>
            </a:r>
            <a:r>
              <a:rPr lang="fr-FR" dirty="0" err="1"/>
              <a:t>level</a:t>
            </a:r>
            <a:endParaRPr lang="fr-FR" dirty="0"/>
          </a:p>
          <a:p>
            <a:pPr lvl="2"/>
            <a:r>
              <a:rPr lang="fr-FR" dirty="0" err="1"/>
              <a:t>Third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3"/>
            <a:r>
              <a:rPr lang="fr-FR" dirty="0" err="1"/>
              <a:t>Fourth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  <a:p>
            <a:pPr lvl="4"/>
            <a:r>
              <a:rPr lang="fr-FR" dirty="0" err="1"/>
              <a:t>Fifth</a:t>
            </a:r>
            <a:r>
              <a:rPr lang="fr-FR" dirty="0"/>
              <a:t> </a:t>
            </a:r>
            <a:r>
              <a:rPr lang="fr-FR" dirty="0" err="1"/>
              <a:t>level</a:t>
            </a:r>
            <a:endParaRPr lang="fr-FR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 bwMode="gray">
          <a:xfrm>
            <a:off x="959429" y="6483350"/>
            <a:ext cx="8160000" cy="212489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 cap="none" baseline="0">
                <a:solidFill>
                  <a:schemeClr val="tx2"/>
                </a:solidFill>
              </a:defRPr>
            </a:lvl1pPr>
          </a:lstStyle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 bwMode="gray">
          <a:xfrm>
            <a:off x="239350" y="6483438"/>
            <a:ext cx="551412" cy="212400"/>
          </a:xfrm>
          <a:prstGeom prst="rect">
            <a:avLst/>
          </a:prstGeom>
        </p:spPr>
        <p:txBody>
          <a:bodyPr vert="horz" lIns="0" tIns="0" rIns="0" bIns="0" rtlCol="0" anchor="b" anchorCtr="0">
            <a:noAutofit/>
          </a:bodyPr>
          <a:lstStyle>
            <a:lvl1pPr algn="l">
              <a:defRPr sz="800" b="1">
                <a:solidFill>
                  <a:schemeClr val="tx2"/>
                </a:solidFill>
              </a:defRPr>
            </a:lvl1pPr>
          </a:lstStyle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‹#›</a:t>
            </a:fld>
            <a:endParaRPr lang="fr-FR" dirty="0"/>
          </a:p>
        </p:txBody>
      </p:sp>
      <p:sp>
        <p:nvSpPr>
          <p:cNvPr id="8" name="Rectangle 7"/>
          <p:cNvSpPr/>
          <p:nvPr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  <p:pic>
        <p:nvPicPr>
          <p:cNvPr id="10" name="Image 8" descr="logo_texte.jpg"/>
          <p:cNvPicPr>
            <a:picLocks noChangeAspect="1"/>
          </p:cNvPicPr>
          <p:nvPr userDrawn="1"/>
        </p:nvPicPr>
        <p:blipFill>
          <a:blip r:embed="rId7" cstate="print"/>
          <a:stretch>
            <a:fillRect/>
          </a:stretch>
        </p:blipFill>
        <p:spPr>
          <a:xfrm>
            <a:off x="9552000" y="6210000"/>
            <a:ext cx="2634592" cy="648000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240000" y="126000"/>
            <a:ext cx="662400" cy="4968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sz="18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6" r:id="rId1"/>
    <p:sldLayoutId id="2147483657" r:id="rId2"/>
    <p:sldLayoutId id="2147483658" r:id="rId3"/>
    <p:sldLayoutId id="2147483659" r:id="rId4"/>
    <p:sldLayoutId id="2147483661" r:id="rId5"/>
  </p:sldLayoutIdLst>
  <p:hf hdr="0" dt="0"/>
  <p:txStyles>
    <p:titleStyle>
      <a:lvl1pPr algn="l" defTabSz="914400" rtl="0" eaLnBrk="1" latinLnBrk="0" hangingPunct="1">
        <a:spcBef>
          <a:spcPct val="0"/>
        </a:spcBef>
        <a:buNone/>
        <a:defRPr sz="1600" b="1" kern="1200" cap="all" baseline="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ts val="0"/>
        </a:spcBef>
        <a:spcAft>
          <a:spcPts val="1000"/>
        </a:spcAft>
        <a:buFont typeface="Arial" pitchFamily="34" charset="0"/>
        <a:buNone/>
        <a:defRPr sz="1800" b="1" kern="1200" baseline="0">
          <a:solidFill>
            <a:schemeClr val="accent6"/>
          </a:solidFill>
          <a:latin typeface="+mn-lt"/>
          <a:ea typeface="+mn-ea"/>
          <a:cs typeface="+mn-cs"/>
        </a:defRPr>
      </a:lvl1pPr>
      <a:lvl2pPr marL="0" indent="0" algn="l" defTabSz="914400" rtl="0" eaLnBrk="1" latinLnBrk="0" hangingPunct="1">
        <a:spcBef>
          <a:spcPts val="0"/>
        </a:spcBef>
        <a:spcAft>
          <a:spcPts val="1500"/>
        </a:spcAft>
        <a:buFont typeface="Arial" pitchFamily="34" charset="0"/>
        <a:buNone/>
        <a:defRPr sz="1700" kern="1200">
          <a:solidFill>
            <a:schemeClr val="tx1"/>
          </a:solidFill>
          <a:latin typeface="+mn-lt"/>
          <a:ea typeface="+mn-ea"/>
          <a:cs typeface="+mn-cs"/>
        </a:defRPr>
      </a:lvl2pPr>
      <a:lvl3pPr marL="0" indent="0" algn="l" defTabSz="914400" rtl="0" eaLnBrk="1" latinLnBrk="0" hangingPunct="1">
        <a:lnSpc>
          <a:spcPct val="105000"/>
        </a:lnSpc>
        <a:spcBef>
          <a:spcPts val="0"/>
        </a:spcBef>
        <a:spcAft>
          <a:spcPts val="500"/>
        </a:spcAft>
        <a:buFont typeface="Arial" pitchFamily="34" charset="0"/>
        <a:buNone/>
        <a:defRPr sz="15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357188" indent="-174625" algn="l" defTabSz="914400" rtl="0" eaLnBrk="1" latinLnBrk="0" hangingPunct="1">
        <a:lnSpc>
          <a:spcPct val="110000"/>
        </a:lnSpc>
        <a:spcBef>
          <a:spcPts val="0"/>
        </a:spcBef>
        <a:spcAft>
          <a:spcPts val="400"/>
        </a:spcAft>
        <a:buClr>
          <a:schemeClr val="accent6"/>
        </a:buClr>
        <a:buFont typeface="Wingdings" pitchFamily="2" charset="2"/>
        <a:buChar char="l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162050" indent="-174625" algn="l" defTabSz="914400" rtl="0" eaLnBrk="1" latinLnBrk="0" hangingPunct="1">
        <a:spcBef>
          <a:spcPts val="0"/>
        </a:spcBef>
        <a:spcAft>
          <a:spcPts val="600"/>
        </a:spcAft>
        <a:buClr>
          <a:schemeClr val="accent6"/>
        </a:buClr>
        <a:buFont typeface="ITCOfficinaSans LT Book" pitchFamily="2" charset="0"/>
        <a:buChar char="&gt;"/>
        <a:defRPr sz="1200" i="1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3884" userDrawn="1">
          <p15:clr>
            <a:srgbClr val="F26B43"/>
          </p15:clr>
        </p15:guide>
        <p15:guide id="2" pos="151" userDrawn="1">
          <p15:clr>
            <a:srgbClr val="F26B43"/>
          </p15:clr>
        </p15:guide>
        <p15:guide id="3" orient="horz" pos="482" userDrawn="1">
          <p15:clr>
            <a:srgbClr val="F26B43"/>
          </p15:clr>
        </p15:guide>
        <p15:guide id="4" pos="604" userDrawn="1">
          <p15:clr>
            <a:srgbClr val="F26B43"/>
          </p15:clr>
        </p15:guide>
        <p15:guide id="5" pos="7529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>
            <a:extLst>
              <a:ext uri="{FF2B5EF4-FFF2-40B4-BE49-F238E27FC236}">
                <a16:creationId xmlns:a16="http://schemas.microsoft.com/office/drawing/2014/main" id="{08B6A56D-1A96-9D45-9784-6C3234DB89DB}"/>
              </a:ext>
            </a:extLst>
          </p:cNvPr>
          <p:cNvSpPr txBox="1"/>
          <p:nvPr/>
        </p:nvSpPr>
        <p:spPr>
          <a:xfrm>
            <a:off x="4655840" y="4221088"/>
            <a:ext cx="2723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FCC tuning comparisons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B26FDFF9-58BD-7743-B102-BBF15A6989A3}"/>
              </a:ext>
            </a:extLst>
          </p:cNvPr>
          <p:cNvSpPr txBox="1"/>
          <p:nvPr/>
        </p:nvSpPr>
        <p:spPr>
          <a:xfrm>
            <a:off x="5111092" y="6237312"/>
            <a:ext cx="18133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S.Liuzzo</a:t>
            </a:r>
            <a:r>
              <a:rPr lang="en-US" dirty="0"/>
              <a:t>, ESRF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D0C16009-321A-A147-BA36-9ACFD5A45664}"/>
              </a:ext>
            </a:extLst>
          </p:cNvPr>
          <p:cNvSpPr txBox="1"/>
          <p:nvPr/>
        </p:nvSpPr>
        <p:spPr>
          <a:xfrm>
            <a:off x="3585000" y="4859868"/>
            <a:ext cx="48654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Optics correction: phase dispersion and RDTs</a:t>
            </a:r>
          </a:p>
        </p:txBody>
      </p:sp>
    </p:spTree>
    <p:extLst>
      <p:ext uri="{BB962C8B-B14F-4D97-AF65-F5344CB8AC3E}">
        <p14:creationId xmlns:p14="http://schemas.microsoft.com/office/powerpoint/2010/main" val="4564926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97A6848E-C4C2-F14F-9CFC-D81D5AB1C6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Optics correction: phase, dispersion and RDTs</a:t>
            </a:r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E4535A1C-DB48-6247-BD3B-E00A697B2C3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Optics correction are the only left potential difference AT vs MADX. “LOCO vs “Phase correction”.</a:t>
            </a:r>
          </a:p>
          <a:p>
            <a:endParaRPr lang="en-US" dirty="0"/>
          </a:p>
          <a:p>
            <a:r>
              <a:rPr lang="en-US" dirty="0">
                <a:solidFill>
                  <a:schemeClr val="accent1"/>
                </a:solidFill>
              </a:rPr>
              <a:t>LOCO</a:t>
            </a:r>
            <a:r>
              <a:rPr lang="en-US" dirty="0"/>
              <a:t> implementation:</a:t>
            </a:r>
          </a:p>
          <a:p>
            <a:r>
              <a:rPr lang="en-US" dirty="0"/>
              <a:t>Same as real measurement,</a:t>
            </a:r>
          </a:p>
          <a:p>
            <a:r>
              <a:rPr lang="en-US" dirty="0"/>
              <a:t>Fit of errors. Not == to set errors</a:t>
            </a:r>
          </a:p>
          <a:p>
            <a:endParaRPr lang="en-US" dirty="0"/>
          </a:p>
          <a:p>
            <a:r>
              <a:rPr lang="en-US" dirty="0"/>
              <a:t>“</a:t>
            </a:r>
            <a:r>
              <a:rPr lang="en-US" dirty="0">
                <a:solidFill>
                  <a:schemeClr val="accent1"/>
                </a:solidFill>
              </a:rPr>
              <a:t>Phase</a:t>
            </a:r>
            <a:r>
              <a:rPr lang="en-US" dirty="0"/>
              <a:t> correction”:</a:t>
            </a:r>
          </a:p>
          <a:p>
            <a:r>
              <a:rPr lang="en-US" dirty="0"/>
              <a:t>Use “</a:t>
            </a:r>
            <a:r>
              <a:rPr lang="en-US" dirty="0" err="1"/>
              <a:t>twiss</a:t>
            </a:r>
            <a:r>
              <a:rPr lang="en-US" dirty="0"/>
              <a:t>” file (</a:t>
            </a:r>
            <a:r>
              <a:rPr lang="en-US" dirty="0" err="1"/>
              <a:t>pyAT</a:t>
            </a:r>
            <a:r>
              <a:rPr lang="en-US" dirty="0"/>
              <a:t> </a:t>
            </a:r>
            <a:r>
              <a:rPr lang="en-US" dirty="0" err="1"/>
              <a:t>get_optics</a:t>
            </a:r>
            <a:r>
              <a:rPr lang="en-US" dirty="0"/>
              <a:t>)</a:t>
            </a:r>
          </a:p>
          <a:p>
            <a:r>
              <a:rPr lang="en-US" dirty="0"/>
              <a:t>Not realistic, needs to study also</a:t>
            </a:r>
          </a:p>
          <a:p>
            <a:r>
              <a:rPr lang="en-US" dirty="0"/>
              <a:t>error in phase measurement. 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F9553AD-15C3-A64C-998B-6E6DA03039DB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2</a:t>
            </a:fld>
            <a:endParaRPr lang="fr-FR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B236776-6536-B246-B455-6246E81E2574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3F16A715-95E6-A148-AADB-8E0FCA423D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0700" r="9512" b="12020"/>
          <a:stretch/>
        </p:blipFill>
        <p:spPr>
          <a:xfrm>
            <a:off x="4655840" y="1484784"/>
            <a:ext cx="723006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306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9AB2317-9CA4-C04C-B4F3-E9985C274B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Phase/dispersion/tune/RDT correction for EBS</a:t>
            </a:r>
          </a:p>
        </p:txBody>
      </p:sp>
      <p:pic>
        <p:nvPicPr>
          <p:cNvPr id="7" name="Content Placeholder 6">
            <a:extLst>
              <a:ext uri="{FF2B5EF4-FFF2-40B4-BE49-F238E27FC236}">
                <a16:creationId xmlns:a16="http://schemas.microsoft.com/office/drawing/2014/main" id="{2E7E9135-F9A1-D44C-BF50-5ED5A10588A0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58975" y="1191419"/>
            <a:ext cx="9004300" cy="4546600"/>
          </a:xfrm>
        </p:spPr>
      </p:pic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1143A-590D-174B-AFA2-08A8447DD621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3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E566AFB-CD8B-6047-A90F-A6734B969AA5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6633540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>
            <a:extLst>
              <a:ext uri="{FF2B5EF4-FFF2-40B4-BE49-F238E27FC236}">
                <a16:creationId xmlns:a16="http://schemas.microsoft.com/office/drawing/2014/main" id="{86AC2DB9-1F84-504C-8863-5D3C85809CB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3392" y="746441"/>
            <a:ext cx="3423083" cy="5593556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96E09603-CBC4-1049-97AB-55DD0250D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Use phase-RDT-Dispersion correction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36139F9-12C2-034D-9EBA-47540EE14FED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4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C575E23-BE11-4047-9FF2-E000D6510FA8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8DFE2961-74ED-5A40-A207-D6B3D4282217}"/>
              </a:ext>
            </a:extLst>
          </p:cNvPr>
          <p:cNvSpPr/>
          <p:nvPr/>
        </p:nvSpPr>
        <p:spPr>
          <a:xfrm>
            <a:off x="1055440" y="2204864"/>
            <a:ext cx="1152128" cy="648072"/>
          </a:xfrm>
          <a:prstGeom prst="ellipse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17">
            <a:extLst>
              <a:ext uri="{FF2B5EF4-FFF2-40B4-BE49-F238E27FC236}">
                <a16:creationId xmlns:a16="http://schemas.microsoft.com/office/drawing/2014/main" id="{12E4B5FB-B0D9-1D4C-932F-489BF22F5D8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3880" y="2029866"/>
            <a:ext cx="7221470" cy="3511357"/>
          </a:xfrm>
          <a:prstGeom prst="rect">
            <a:avLst/>
          </a:prstGeom>
        </p:spPr>
      </p:pic>
      <p:sp>
        <p:nvSpPr>
          <p:cNvPr id="19" name="Oval 18">
            <a:extLst>
              <a:ext uri="{FF2B5EF4-FFF2-40B4-BE49-F238E27FC236}">
                <a16:creationId xmlns:a16="http://schemas.microsoft.com/office/drawing/2014/main" id="{AD849A42-7784-9949-A808-33437DBCBC39}"/>
              </a:ext>
            </a:extLst>
          </p:cNvPr>
          <p:cNvSpPr/>
          <p:nvPr/>
        </p:nvSpPr>
        <p:spPr>
          <a:xfrm>
            <a:off x="974591" y="1494972"/>
            <a:ext cx="1152128" cy="648072"/>
          </a:xfrm>
          <a:prstGeom prst="ellipse">
            <a:avLst/>
          </a:prstGeom>
          <a:noFill/>
          <a:ln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77BEDA40-5C93-AA4C-BAE7-E8D1EDB9C7E2}"/>
              </a:ext>
            </a:extLst>
          </p:cNvPr>
          <p:cNvSpPr txBox="1"/>
          <p:nvPr/>
        </p:nvSpPr>
        <p:spPr>
          <a:xfrm>
            <a:off x="4615351" y="5794267"/>
            <a:ext cx="70455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Vertical dispersion not reducing more. May be weights need tuning.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BD0B3351-992D-344C-B6A2-BEDE9AEC5880}"/>
              </a:ext>
            </a:extLst>
          </p:cNvPr>
          <p:cNvSpPr txBox="1"/>
          <p:nvPr/>
        </p:nvSpPr>
        <p:spPr>
          <a:xfrm>
            <a:off x="4871864" y="831279"/>
            <a:ext cx="65325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err="1"/>
              <a:t>Hor</a:t>
            </a:r>
            <a:r>
              <a:rPr lang="en-US" dirty="0"/>
              <a:t> plane: Delta phase 2 consecutive BPMS + </a:t>
            </a:r>
            <a:r>
              <a:rPr lang="en-US" dirty="0" err="1"/>
              <a:t>hor</a:t>
            </a:r>
            <a:r>
              <a:rPr lang="en-US" dirty="0"/>
              <a:t> </a:t>
            </a:r>
            <a:r>
              <a:rPr lang="en-US" dirty="0" err="1"/>
              <a:t>disp</a:t>
            </a:r>
            <a:r>
              <a:rPr lang="en-US" dirty="0"/>
              <a:t> + tune</a:t>
            </a:r>
          </a:p>
          <a:p>
            <a:r>
              <a:rPr lang="en-US" dirty="0"/>
              <a:t>Ver plane: RDTs (</a:t>
            </a:r>
            <a:r>
              <a:rPr lang="en-US" dirty="0" err="1"/>
              <a:t>imag</a:t>
            </a:r>
            <a:r>
              <a:rPr lang="en-US" dirty="0"/>
              <a:t> and real) + </a:t>
            </a:r>
            <a:r>
              <a:rPr lang="en-US" dirty="0" err="1"/>
              <a:t>ver</a:t>
            </a:r>
            <a:r>
              <a:rPr lang="en-US" dirty="0"/>
              <a:t> </a:t>
            </a:r>
            <a:r>
              <a:rPr lang="en-US" dirty="0" err="1"/>
              <a:t>disp</a:t>
            </a:r>
            <a:endParaRPr lang="en-US" dirty="0"/>
          </a:p>
        </p:txBody>
      </p:sp>
      <p:pic>
        <p:nvPicPr>
          <p:cNvPr id="23" name="Picture 22">
            <a:extLst>
              <a:ext uri="{FF2B5EF4-FFF2-40B4-BE49-F238E27FC236}">
                <a16:creationId xmlns:a16="http://schemas.microsoft.com/office/drawing/2014/main" id="{78D14A76-EA88-4342-A597-E5C024C5B13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95800" y="2005475"/>
            <a:ext cx="7108622" cy="35209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921588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84B40D-4899-3A4F-B027-7405FE88CD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does it fail	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42293B6-7373-4D43-A7E3-AD3618B7DD7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At 40um there is an orbit fund of several </a:t>
            </a:r>
            <a:r>
              <a:rPr lang="en-US" dirty="0">
                <a:solidFill>
                  <a:srgbClr val="C00000"/>
                </a:solidFill>
              </a:rPr>
              <a:t>mm</a:t>
            </a:r>
            <a:r>
              <a:rPr lang="en-US" dirty="0"/>
              <a:t>, and orbit correction fails. Likely optics too far, theory ORM not usable.</a:t>
            </a:r>
          </a:p>
          <a:p>
            <a:r>
              <a:rPr lang="en-US" dirty="0"/>
              <a:t>Code modified to give the possibility to force trajectory correction even if there is a closed orbit already. No improvement. Trajectory correction starts, progress, but does not find a closed orbit again.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FC6DD79-E70B-A24B-BB58-C4B106FA8B1A}"/>
              </a:ext>
            </a:extLst>
          </p:cNvPr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r>
              <a:rPr lang="fr-FR"/>
              <a:t>Page </a:t>
            </a:r>
            <a:fld id="{733122C9-A0B9-462F-8757-0847AD287B63}" type="slidenum">
              <a:rPr lang="fr-FR" smtClean="0"/>
              <a:pPr/>
              <a:t>5</a:t>
            </a:fld>
            <a:endParaRPr lang="fr-FR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0BA91F52-604D-D045-A1C1-6802843B6F6F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/>
              <a:t>l AT-MADX benchmark: phase correction l 29th May 2024 l S.M.Liuzzo</a:t>
            </a: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2526674822"/>
      </p:ext>
    </p:extLst>
  </p:cSld>
  <p:clrMapOvr>
    <a:masterClrMapping/>
  </p:clrMapOvr>
</p:sld>
</file>

<file path=ppt/theme/theme1.xml><?xml version="1.0" encoding="utf-8"?>
<a:theme xmlns:a="http://schemas.openxmlformats.org/drawingml/2006/main" name="ESRF-default">
  <a:themeElements>
    <a:clrScheme name="ESRF-LightBlue">
      <a:dk1>
        <a:sysClr val="windowText" lastClr="000000"/>
      </a:dk1>
      <a:lt1>
        <a:sysClr val="window" lastClr="FFFFFF"/>
      </a:lt1>
      <a:dk2>
        <a:srgbClr val="132577"/>
      </a:dk2>
      <a:lt2>
        <a:srgbClr val="51A026"/>
      </a:lt2>
      <a:accent1>
        <a:srgbClr val="132577"/>
      </a:accent1>
      <a:accent2>
        <a:srgbClr val="ED7703"/>
      </a:accent2>
      <a:accent3>
        <a:srgbClr val="F4A300"/>
      </a:accent3>
      <a:accent4>
        <a:srgbClr val="FFDD00"/>
      </a:accent4>
      <a:accent5>
        <a:srgbClr val="AF007C"/>
      </a:accent5>
      <a:accent6>
        <a:srgbClr val="0098D4"/>
      </a:accent6>
      <a:hlink>
        <a:srgbClr val="000000"/>
      </a:hlink>
      <a:folHlink>
        <a:srgbClr val="000000"/>
      </a:folHlink>
    </a:clrScheme>
    <a:fontScheme name="Solocal_Arial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>
          <a:noFill/>
        </a:ln>
      </a:spPr>
      <a:bodyPr rtlCol="0" anchor="ctr"/>
      <a:lstStyle>
        <a:defPPr algn="ctr">
          <a:defRPr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name="Large" id="{B15BCB97-A8FD-D541-8A4F-8B7C02A4B762}" vid="{1D0DB679-6EAB-7647-A91B-77781071ADD7}"/>
    </a:ext>
  </a:ext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ESRF-default</Template>
  <TotalTime>4567</TotalTime>
  <Words>276</Words>
  <Application>Microsoft Macintosh PowerPoint</Application>
  <PresentationFormat>Widescreen</PresentationFormat>
  <Paragraphs>30</Paragraphs>
  <Slides>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10" baseType="lpstr">
      <vt:lpstr>Arial</vt:lpstr>
      <vt:lpstr>Calibri</vt:lpstr>
      <vt:lpstr>ITCOfficinaSans LT Book</vt:lpstr>
      <vt:lpstr>Wingdings</vt:lpstr>
      <vt:lpstr>ESRF-default</vt:lpstr>
      <vt:lpstr>PowerPoint Presentation</vt:lpstr>
      <vt:lpstr>Optics correction: phase, dispersion and RDTs</vt:lpstr>
      <vt:lpstr>Phase/dispersion/tune/RDT correction for EBS</vt:lpstr>
      <vt:lpstr>Use phase-RDT-Dispersion correction</vt:lpstr>
      <vt:lpstr>Why does it fail 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Simone Liuzzo</dc:creator>
  <cp:lastModifiedBy>Simone Liuzzo</cp:lastModifiedBy>
  <cp:revision>11</cp:revision>
  <dcterms:created xsi:type="dcterms:W3CDTF">2024-05-13T00:24:37Z</dcterms:created>
  <dcterms:modified xsi:type="dcterms:W3CDTF">2024-05-28T13:23:27Z</dcterms:modified>
</cp:coreProperties>
</file>