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4" r:id="rId2"/>
  </p:sldMasterIdLst>
  <p:notesMasterIdLst>
    <p:notesMasterId r:id="rId12"/>
  </p:notesMasterIdLst>
  <p:sldIdLst>
    <p:sldId id="260" r:id="rId3"/>
    <p:sldId id="522" r:id="rId4"/>
    <p:sldId id="510" r:id="rId5"/>
    <p:sldId id="511" r:id="rId6"/>
    <p:sldId id="514" r:id="rId7"/>
    <p:sldId id="515" r:id="rId8"/>
    <p:sldId id="516" r:id="rId9"/>
    <p:sldId id="521" r:id="rId10"/>
    <p:sldId id="523" r:id="rId11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  <a:srgbClr val="FF9300"/>
    <a:srgbClr val="0432FF"/>
    <a:srgbClr val="D883FF"/>
    <a:srgbClr val="00FA00"/>
    <a:srgbClr val="FF7E79"/>
    <a:srgbClr val="0096FF"/>
    <a:srgbClr val="942093"/>
    <a:srgbClr val="941100"/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8"/>
    <p:restoredTop sz="96327"/>
  </p:normalViewPr>
  <p:slideViewPr>
    <p:cSldViewPr snapToGrid="0" showGuides="1">
      <p:cViewPr varScale="1">
        <p:scale>
          <a:sx n="124" d="100"/>
          <a:sy n="124" d="100"/>
        </p:scale>
        <p:origin x="896" y="16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D84C9-3289-F94D-A054-CC53F014232B}" type="datetimeFigureOut">
              <a:rPr lang="en-US" smtClean="0"/>
              <a:t>5/31/24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8BB2D-4963-BD44-8248-E5296E072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47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1F64C8F-009D-2AD9-E0D3-736DCD93D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A0D03-EA25-E27D-BBDF-08A206442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CB5D0-0694-03EF-AAF5-55866B7B3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1E9F3-1FB4-2B31-1C1A-76854A673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C561BF8-D2F3-313F-3EB0-0BD33D254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600201"/>
            <a:ext cx="9144000" cy="1828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BA11E89F-E477-A03A-4F88-F0A30D670CF1}"/>
              </a:ext>
            </a:extLst>
          </p:cNvPr>
          <p:cNvSpPr txBox="1"/>
          <p:nvPr userDrawn="1"/>
        </p:nvSpPr>
        <p:spPr>
          <a:xfrm>
            <a:off x="1524001" y="5840777"/>
            <a:ext cx="9144000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0" name="eu_flag.jpg" descr="eu_flag.jpg">
            <a:extLst>
              <a:ext uri="{FF2B5EF4-FFF2-40B4-BE49-F238E27FC236}">
                <a16:creationId xmlns:a16="http://schemas.microsoft.com/office/drawing/2014/main" id="{B8ECA5AB-1183-48D5-F2A3-E22CDADB8C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1307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083808" y="1377978"/>
            <a:ext cx="59904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CERN Meeting - 31.05.2024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4" y="5078524"/>
            <a:ext cx="5991125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377978"/>
            <a:ext cx="5978207" cy="370043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50D6D99D-4763-326A-D300-C0460B7E5F0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096000" y="2649252"/>
            <a:ext cx="5978208" cy="347729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739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CERN Meeting - 31.05.2024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7824012" y="1599641"/>
            <a:ext cx="4054044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601116"/>
            <a:ext cx="7683499" cy="4572151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E53891-4D57-CA74-08F1-1C0023F4C9E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824012" y="2859216"/>
            <a:ext cx="4054044" cy="331404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45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68208" y="6381328"/>
            <a:ext cx="3096344" cy="365125"/>
          </a:xfrm>
        </p:spPr>
        <p:txBody>
          <a:bodyPr/>
          <a:lstStyle/>
          <a:p>
            <a:r>
              <a:rPr lang="de-CH"/>
              <a:t>CERN Meeting - 31.05.2024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5440" y="6381328"/>
            <a:ext cx="6840760" cy="365125"/>
          </a:xfrm>
        </p:spPr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64315F9-8AD5-CD47-8804-11E0BBFE840B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441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CERN Meeting - 31.05.2024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221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1157-2E02-1DD8-8468-0E166ABF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096FB-130D-C611-59FC-FEBA1ABB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25F4D-3418-B5C1-4D2D-A7E87002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9B293F2-7179-019D-754B-0E7E1398E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D8729E9-FF15-EDAF-0F02-EF931B7C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8554"/>
            <a:ext cx="9144000" cy="16881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76956AA4-3F5C-871E-5042-A252FF5751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9897" y="454759"/>
            <a:ext cx="4112207" cy="1946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724E16CF-79B5-ED9F-7F27-7F3535ACA91C}"/>
              </a:ext>
            </a:extLst>
          </p:cNvPr>
          <p:cNvSpPr txBox="1"/>
          <p:nvPr/>
        </p:nvSpPr>
        <p:spPr>
          <a:xfrm>
            <a:off x="1524001" y="5840777"/>
            <a:ext cx="4982816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6" name="eu_flag.jpg" descr="eu_flag.jpg">
            <a:extLst>
              <a:ext uri="{FF2B5EF4-FFF2-40B4-BE49-F238E27FC236}">
                <a16:creationId xmlns:a16="http://schemas.microsoft.com/office/drawing/2014/main" id="{6D7B28B4-9CA9-4DA0-234D-764CE2392B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674073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1157-2E02-1DD8-8468-0E166ABF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096FB-130D-C611-59FC-FEBA1ABB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25F4D-3418-B5C1-4D2D-A7E87002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9B293F2-7179-019D-754B-0E7E1398E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D8729E9-FF15-EDAF-0F02-EF931B7C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8554"/>
            <a:ext cx="9144000" cy="16881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724E16CF-79B5-ED9F-7F27-7F3535ACA91C}"/>
              </a:ext>
            </a:extLst>
          </p:cNvPr>
          <p:cNvSpPr txBox="1"/>
          <p:nvPr/>
        </p:nvSpPr>
        <p:spPr>
          <a:xfrm>
            <a:off x="1524001" y="5840777"/>
            <a:ext cx="4982816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6" name="eu_flag.jpg" descr="eu_flag.jpg">
            <a:extLst>
              <a:ext uri="{FF2B5EF4-FFF2-40B4-BE49-F238E27FC236}">
                <a16:creationId xmlns:a16="http://schemas.microsoft.com/office/drawing/2014/main" id="{6D7B28B4-9CA9-4DA0-234D-764CE2392B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96A1CF-04FC-4B07-35D5-A7C33127A3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158" y="330126"/>
            <a:ext cx="5975684" cy="201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196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76033219-2A05-B2BA-4D91-40F624A95B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96070" y="2198077"/>
            <a:ext cx="5199860" cy="24618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6550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784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6784" y="6348476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2016" y="6334858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86A1A1-CD88-4033-C3BF-4C0C84D0BB4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84392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587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F05F8-0A0F-3D78-FAE4-970258D25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784" y="1254443"/>
            <a:ext cx="58207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3AA138-8BA4-8A69-707D-316F387A3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6752" y="2078354"/>
            <a:ext cx="5830824" cy="410298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334CD-CDB1-A8D1-A226-93312A729A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254443"/>
            <a:ext cx="585304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1F144E-E8F9-EB19-63D0-9DAB0854C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078354"/>
            <a:ext cx="5853049" cy="41029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6752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11424" y="6356350"/>
            <a:ext cx="61813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204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56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83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06C0-20CE-1903-AF05-85978330F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260" y="1271805"/>
            <a:ext cx="3932237" cy="13411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D762F3-AB7A-E3BB-4C2C-FDFCE47B1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5260" y="2613658"/>
            <a:ext cx="3932237" cy="356714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1B0DD8-BE75-F873-4C70-1616D8FB036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47616" y="1271805"/>
            <a:ext cx="7467600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D462123-66D7-AEDF-00C8-4B41A064BA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5FA5306-9A0E-3964-93BE-D36C25256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EBACE08-0961-376C-B5A1-D109539D6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78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6E7DE-32FD-CF9F-E164-40B67555E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13924-B70E-86C9-D00E-B2BE3947C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CERN Meeting - 31.05.2024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FEBA0-6A7E-5424-3346-3D51B50CD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89D75-818E-5496-758F-F53AE5ABE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9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F27C7-9DA6-3A82-B58C-3555FD8A2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21403-292F-5F4F-978D-AF36BC77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CERN Meeting - 31.05.2024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26E1B9-75E7-F4A2-A953-C4384491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18D2AD-9A48-B9DB-E686-D112225F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94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CERN Meeting - 31.05.2024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117999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898058-36D6-E33C-8A7F-68383821801B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0" y="1601788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25A9E80-2DB6-307E-A729-1C2DF8B9C238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4116386" y="2753427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8B91926-14C9-7749-AACC-6361962BE86B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8229394" y="1601182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140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161499-3F1D-2613-875F-7EF32E22D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B86E13-B9DB-C05C-4630-62467C60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76" y="1231392"/>
            <a:ext cx="11612880" cy="4945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22234C-8805-FDE9-ABAE-AE8597064857}"/>
              </a:ext>
            </a:extLst>
          </p:cNvPr>
          <p:cNvSpPr/>
          <p:nvPr userDrawn="1"/>
        </p:nvSpPr>
        <p:spPr>
          <a:xfrm>
            <a:off x="0" y="0"/>
            <a:ext cx="12192000" cy="1116000"/>
          </a:xfrm>
          <a:prstGeom prst="rect">
            <a:avLst/>
          </a:prstGeom>
          <a:gradFill flip="none" rotWithShape="1">
            <a:gsLst>
              <a:gs pos="0">
                <a:srgbClr val="76D6FF"/>
              </a:gs>
              <a:gs pos="100000">
                <a:srgbClr val="0432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C421B4B6-79D3-A3A6-6E63-AEDD6C41048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2355617" cy="1115255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4FB2F37F-686F-14DC-890C-4F4859C51382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400" i="1">
                <a:solidFill>
                  <a:srgbClr val="C00000"/>
                </a:solidFill>
              </a:defRPr>
            </a:lvl1pPr>
          </a:lstStyle>
          <a:p>
            <a:r>
              <a:rPr lang="de-CH"/>
              <a:t>CERN Meeting - 31.05.2024</a:t>
            </a:r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27EB9AA0-E2F7-6754-6460-9DA0CAEE4D3F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 i="1">
                <a:solidFill>
                  <a:srgbClr val="C00000"/>
                </a:solidFill>
              </a:defRPr>
            </a:lvl1pPr>
          </a:lstStyle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158EF7C0-D79C-4C3B-5CD1-8C4243E92C06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400" i="1">
                <a:solidFill>
                  <a:srgbClr val="C00000"/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7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3" r:id="rId4"/>
    <p:sldLayoutId id="2147483661" r:id="rId5"/>
    <p:sldLayoutId id="2147483656" r:id="rId6"/>
    <p:sldLayoutId id="2147483662" r:id="rId7"/>
    <p:sldLayoutId id="2147483663" r:id="rId8"/>
    <p:sldLayoutId id="2147483677" r:id="rId9"/>
    <p:sldLayoutId id="2147483674" r:id="rId10"/>
    <p:sldLayoutId id="2147483673" r:id="rId11"/>
    <p:sldLayoutId id="2147483675" r:id="rId12"/>
    <p:sldLayoutId id="2147483676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CA88D0-31C5-A0E7-203E-D106519F3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2D9902-A080-1BED-26BC-5983BE329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FE284-ABD2-9EB7-1FDC-36CA3856BD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BBA13-2343-916A-BFD0-7F68F7DF9F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A13D-9FD4-AA75-6509-55A2B06B00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8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5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Rounded MT Bold" panose="020F0704030504030204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/euro-labs-tam" TargetMode="Externa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indico.cern.ch/e/euro-labs-ta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29957B02-E0FD-8888-8380-EEFC0D5FA4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CERN Meeting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B62FC1-277B-2A45-3715-F040C1BE9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40FF"/>
                </a:solidFill>
                <a:latin typeface="Arial Rounded MT Bold" panose="020F0704030504030204" pitchFamily="34" charset="77"/>
              </a:rPr>
              <a:t>T</a:t>
            </a:r>
            <a:r>
              <a:rPr lang="en-US" dirty="0">
                <a:solidFill>
                  <a:srgbClr val="C00000"/>
                </a:solidFill>
                <a:latin typeface="Arial Rounded MT Bold" panose="020F0704030504030204" pitchFamily="34" charset="77"/>
              </a:rPr>
              <a:t>hird </a:t>
            </a:r>
            <a:r>
              <a:rPr lang="en-US" dirty="0">
                <a:solidFill>
                  <a:srgbClr val="FF40FF"/>
                </a:solidFill>
                <a:latin typeface="Arial Rounded MT Bold" panose="020F0704030504030204" pitchFamily="34" charset="77"/>
              </a:rPr>
              <a:t>A</a:t>
            </a:r>
            <a:r>
              <a:rPr lang="en-US" dirty="0">
                <a:solidFill>
                  <a:srgbClr val="C00000"/>
                </a:solidFill>
                <a:latin typeface="Arial Rounded MT Bold" panose="020F0704030504030204" pitchFamily="34" charset="77"/>
              </a:rPr>
              <a:t>nnual </a:t>
            </a:r>
            <a:r>
              <a:rPr lang="en-US" dirty="0">
                <a:solidFill>
                  <a:srgbClr val="FF40FF"/>
                </a:solidFill>
                <a:latin typeface="Arial Rounded MT Bold" panose="020F0704030504030204" pitchFamily="34" charset="77"/>
              </a:rPr>
              <a:t>M</a:t>
            </a:r>
            <a:r>
              <a:rPr lang="en-US" dirty="0">
                <a:solidFill>
                  <a:srgbClr val="C00000"/>
                </a:solidFill>
                <a:latin typeface="Arial Rounded MT Bold" panose="020F0704030504030204" pitchFamily="34" charset="77"/>
              </a:rPr>
              <a:t>eeting @ CERN</a:t>
            </a:r>
            <a:br>
              <a:rPr lang="en-US" dirty="0">
                <a:solidFill>
                  <a:srgbClr val="C00000"/>
                </a:solidFill>
                <a:latin typeface="Arial Rounded MT Bold" panose="020F0704030504030204" pitchFamily="34" charset="77"/>
              </a:rPr>
            </a:br>
            <a:r>
              <a:rPr lang="en-US" sz="3600" dirty="0">
                <a:solidFill>
                  <a:srgbClr val="C00000"/>
                </a:solidFill>
                <a:latin typeface="Arial Rounded MT Bold" panose="020F0704030504030204" pitchFamily="34" charset="77"/>
                <a:hlinkClick r:id="rId2"/>
              </a:rPr>
              <a:t>https://indico.cern.ch/e</a:t>
            </a:r>
            <a:r>
              <a:rPr lang="en-US" sz="3600">
                <a:solidFill>
                  <a:srgbClr val="C00000"/>
                </a:solidFill>
                <a:latin typeface="Arial Rounded MT Bold" panose="020F0704030504030204" pitchFamily="34" charset="77"/>
                <a:hlinkClick r:id="rId2"/>
              </a:rPr>
              <a:t>/euro-labs-tam</a:t>
            </a:r>
            <a:endParaRPr lang="en-US" sz="3600" dirty="0">
              <a:solidFill>
                <a:srgbClr val="C0000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173673-9351-8B22-2438-D7F7D68C2C29}"/>
              </a:ext>
            </a:extLst>
          </p:cNvPr>
          <p:cNvSpPr txBox="1"/>
          <p:nvPr/>
        </p:nvSpPr>
        <p:spPr>
          <a:xfrm>
            <a:off x="8943958" y="5783496"/>
            <a:ext cx="2167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I. Efthymiopoulos</a:t>
            </a:r>
          </a:p>
          <a:p>
            <a:r>
              <a:rPr lang="en-US" sz="1400" b="1" dirty="0"/>
              <a:t>CERN Meeting, 31.05.2024</a:t>
            </a:r>
          </a:p>
        </p:txBody>
      </p:sp>
    </p:spTree>
    <p:extLst>
      <p:ext uri="{BB962C8B-B14F-4D97-AF65-F5344CB8AC3E}">
        <p14:creationId xmlns:p14="http://schemas.microsoft.com/office/powerpoint/2010/main" val="1337649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3334E2-43D5-21FF-8432-E0767EE3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TAM @ CERN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7B5B5E9-B5F7-76E1-5ABB-5334946D5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Event web : </a:t>
            </a:r>
            <a:r>
              <a:rPr lang="en-GB" b="0" i="0" u="none" strike="noStrike" dirty="0">
                <a:solidFill>
                  <a:srgbClr val="CB6D04"/>
                </a:solidFill>
                <a:effectLst/>
                <a:latin typeface="Liberation Sans"/>
                <a:hlinkClick r:id="rId2"/>
              </a:rPr>
              <a:t>https://indico.cern.ch/e/euro-labs-tam</a:t>
            </a:r>
            <a:endParaRPr lang="en-GB" b="0" i="0" u="none" strike="noStrike" dirty="0">
              <a:solidFill>
                <a:srgbClr val="CB6D04"/>
              </a:solidFill>
              <a:effectLst/>
              <a:latin typeface="Liberation Sans"/>
            </a:endParaRPr>
          </a:p>
          <a:p>
            <a:endParaRPr lang="en-US" dirty="0"/>
          </a:p>
          <a:p>
            <a:r>
              <a:rPr lang="en-US" dirty="0"/>
              <a:t>Today :</a:t>
            </a:r>
          </a:p>
          <a:p>
            <a:pPr lvl="1"/>
            <a:r>
              <a:rPr lang="en-US" dirty="0"/>
              <a:t>Share info &amp; status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Timetable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Share tasks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7046EB-2726-C7F9-FDBD-A371C0E2F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FA5638-15E7-5E3E-449B-4E217C776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6E5BF7-F41B-747C-F625-B2EFDD14B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2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EC18173-18B6-569A-5203-622E57192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6085" y="1498321"/>
            <a:ext cx="3341971" cy="445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76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C457C-CEE5-CA4E-F91F-EC47A9780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716" y="-4318"/>
            <a:ext cx="9585960" cy="1097000"/>
          </a:xfrm>
        </p:spPr>
        <p:txBody>
          <a:bodyPr/>
          <a:lstStyle/>
          <a:p>
            <a:r>
              <a:rPr lang="en-US" dirty="0"/>
              <a:t>Organization</a:t>
            </a:r>
            <a:endParaRPr lang="en-US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22621-0BBE-DFBF-93C8-6C888006D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/>
              <a:t>Count for 80 participants.</a:t>
            </a:r>
            <a:endParaRPr lang="en-CH" dirty="0"/>
          </a:p>
          <a:p>
            <a:pPr lvl="0"/>
            <a:r>
              <a:rPr lang="en-GB" dirty="0"/>
              <a:t>Conference rooms reserved, timetable almost ready</a:t>
            </a:r>
            <a:endParaRPr lang="en-CH" dirty="0"/>
          </a:p>
          <a:p>
            <a:r>
              <a:rPr lang="en-GB" dirty="0"/>
              <a:t> Coffee, Tea breaks and the Conference Dinner will be covered by CERN.</a:t>
            </a:r>
            <a:endParaRPr lang="en-CH" dirty="0"/>
          </a:p>
          <a:p>
            <a:r>
              <a:rPr lang="en-GB" dirty="0"/>
              <a:t> Poster Cocktail and lunches to be covered by EURO-LABS</a:t>
            </a:r>
            <a:endParaRPr lang="en-CH" dirty="0"/>
          </a:p>
          <a:p>
            <a:pPr lvl="1"/>
            <a:r>
              <a:rPr lang="en-GB" dirty="0"/>
              <a:t> Cocktail: </a:t>
            </a:r>
            <a:r>
              <a:rPr lang="en-GB" b="1" dirty="0"/>
              <a:t>960CHF</a:t>
            </a:r>
            <a:r>
              <a:rPr lang="en-GB" dirty="0"/>
              <a:t> (12 CHF/person)</a:t>
            </a:r>
            <a:endParaRPr lang="en-CH" dirty="0"/>
          </a:p>
          <a:p>
            <a:pPr lvl="1"/>
            <a:r>
              <a:rPr lang="en-GB" dirty="0"/>
              <a:t>For lunch we will use the CERN Restaurant 1, free seating </a:t>
            </a:r>
          </a:p>
          <a:p>
            <a:pPr lvl="1"/>
            <a:r>
              <a:rPr lang="en-GB" dirty="0"/>
              <a:t>Paying with vouchers: 15 CHF/person  - </a:t>
            </a:r>
            <a:r>
              <a:rPr lang="en-GB" dirty="0">
                <a:solidFill>
                  <a:srgbClr val="FF0000"/>
                </a:solidFill>
              </a:rPr>
              <a:t>we can decide few weeks before the event!</a:t>
            </a:r>
          </a:p>
          <a:p>
            <a:pPr lvl="2"/>
            <a:r>
              <a:rPr lang="en-GB" dirty="0"/>
              <a:t>they buy whatever they want and if cost extra they can pay, if less, we won’t get charged!   </a:t>
            </a:r>
            <a:endParaRPr lang="en-CH" dirty="0"/>
          </a:p>
          <a:p>
            <a:pPr lvl="1"/>
            <a:r>
              <a:rPr lang="en-GB" dirty="0"/>
              <a:t>Cost estimate: </a:t>
            </a:r>
            <a:r>
              <a:rPr lang="en-GB" b="1" dirty="0"/>
              <a:t>4800CHF</a:t>
            </a:r>
            <a:r>
              <a:rPr lang="en-GB" dirty="0"/>
              <a:t> including Wednesday’s lunch </a:t>
            </a:r>
            <a:endParaRPr lang="en-CH" dirty="0"/>
          </a:p>
          <a:p>
            <a:r>
              <a:rPr lang="en-US" b="1" dirty="0"/>
              <a:t>Note</a:t>
            </a:r>
            <a:r>
              <a:rPr lang="en-US" dirty="0"/>
              <a:t> : invoices will be issued for all expenses. Need to fine-tune the money flow with INFN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C6C78-942D-468E-0596-0DB87BD5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</p:spPr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180FD-CF79-431B-C371-C22750DE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29BA8-1D50-B534-3D5B-2346B2398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</p:spPr>
        <p:txBody>
          <a:bodyPr/>
          <a:lstStyle/>
          <a:p>
            <a:fld id="{DC562A29-F7CD-E34E-BAEE-8E8E72BF419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74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C457C-CEE5-CA4E-F91F-EC47A9780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/>
          <a:p>
            <a:r>
              <a:rPr lang="en-US" dirty="0"/>
              <a:t>Organization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22621-0BBE-DFBF-93C8-6C888006D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Hostel block booking for 50 persons. (should be increased to 60 persons?) </a:t>
            </a:r>
            <a:endParaRPr lang="en-CH" dirty="0"/>
          </a:p>
          <a:p>
            <a:pPr lvl="1"/>
            <a:r>
              <a:rPr lang="en-GB" dirty="0"/>
              <a:t>Bookings need to be confirmed by </a:t>
            </a:r>
            <a:r>
              <a:rPr lang="en-GB" b="1" dirty="0">
                <a:solidFill>
                  <a:srgbClr val="FF0000"/>
                </a:solidFill>
              </a:rPr>
              <a:t>September 15th </a:t>
            </a:r>
            <a:endParaRPr lang="en-CH" b="1" dirty="0">
              <a:solidFill>
                <a:srgbClr val="FF0000"/>
              </a:solidFill>
            </a:endParaRPr>
          </a:p>
          <a:p>
            <a:r>
              <a:rPr lang="en-GB" dirty="0"/>
              <a:t> Conference dinner in restaurant down-town. </a:t>
            </a:r>
          </a:p>
          <a:p>
            <a:pPr marL="457200" lvl="1" indent="0">
              <a:buNone/>
            </a:pPr>
            <a:r>
              <a:rPr lang="en-GB" dirty="0"/>
              <a:t>We can go via tram, ticked paid by the participants.</a:t>
            </a:r>
            <a:endParaRPr lang="en-CH" dirty="0"/>
          </a:p>
          <a:p>
            <a:pPr marL="457200" lvl="1" indent="0">
              <a:buNone/>
            </a:pPr>
            <a:r>
              <a:rPr lang="en-GB" dirty="0"/>
              <a:t>Cost estimate : 80 CHF/person × 80 = </a:t>
            </a:r>
            <a:r>
              <a:rPr lang="en-GB" b="1" dirty="0"/>
              <a:t>6400 CHF</a:t>
            </a:r>
            <a:r>
              <a:rPr lang="en-GB" dirty="0"/>
              <a:t> covered by CERN</a:t>
            </a:r>
          </a:p>
          <a:p>
            <a:r>
              <a:rPr lang="en-US" dirty="0"/>
              <a:t>From indico page:</a:t>
            </a:r>
          </a:p>
          <a:p>
            <a:pPr lvl="1"/>
            <a:r>
              <a:rPr lang="en-US" dirty="0"/>
              <a:t>Registration, hostel room booking </a:t>
            </a:r>
            <a:r>
              <a:rPr lang="en-US" dirty="0">
                <a:solidFill>
                  <a:srgbClr val="FF0000"/>
                </a:solidFill>
              </a:rPr>
              <a:t>(first come first served!) </a:t>
            </a:r>
            <a:r>
              <a:rPr lang="en-US" dirty="0"/>
              <a:t>-  access </a:t>
            </a:r>
            <a:endParaRPr lang="en-CH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C6C78-942D-468E-0596-0DB87BD5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</p:spPr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180FD-CF79-431B-C371-C22750DE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29BA8-1D50-B534-3D5B-2346B2398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</p:spPr>
        <p:txBody>
          <a:bodyPr/>
          <a:lstStyle/>
          <a:p>
            <a:fld id="{DC562A29-F7CD-E34E-BAEE-8E8E72BF419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97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C4160-858A-B3AE-5E5E-636057E60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/>
          <a:p>
            <a:r>
              <a:rPr lang="en-US" dirty="0"/>
              <a:t>Organization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58B960-0610-4173-E183-EB1177A4FF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/>
          <a:lstStyle/>
          <a:p>
            <a:pPr lvl="0"/>
            <a:r>
              <a:rPr lang="en-GB" dirty="0"/>
              <a:t>Financial support to non-FC and students to present their experiments and experience in EURO-LABS and the facilities (not only CERN!) and/or have a poster in the afternoon session of </a:t>
            </a:r>
            <a:r>
              <a:rPr lang="en-GB" b="1" dirty="0">
                <a:solidFill>
                  <a:srgbClr val="FF0000"/>
                </a:solidFill>
              </a:rPr>
              <a:t>Monday 28/10</a:t>
            </a:r>
            <a:endParaRPr lang="en-CH" b="1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 Estimate for </a:t>
            </a:r>
            <a:r>
              <a:rPr lang="en-GB" b="1" dirty="0">
                <a:solidFill>
                  <a:srgbClr val="00B050"/>
                </a:solidFill>
              </a:rPr>
              <a:t>10</a:t>
            </a:r>
            <a:r>
              <a:rPr lang="en-GB" dirty="0">
                <a:solidFill>
                  <a:srgbClr val="00B050"/>
                </a:solidFill>
              </a:rPr>
              <a:t> students</a:t>
            </a:r>
            <a:r>
              <a:rPr lang="en-GB" dirty="0"/>
              <a:t>: ticket (400 CHF) + two nights (58CHF/night) + lunch/dinner (40) = </a:t>
            </a:r>
            <a:r>
              <a:rPr lang="en-GB" b="1" dirty="0">
                <a:solidFill>
                  <a:srgbClr val="00B050"/>
                </a:solidFill>
              </a:rPr>
              <a:t>556 CHF/student </a:t>
            </a:r>
            <a:r>
              <a:rPr lang="en-GB" dirty="0"/>
              <a:t>-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</a:t>
            </a:r>
            <a:r>
              <a:rPr lang="en-GB" b="1" dirty="0">
                <a:solidFill>
                  <a:srgbClr val="FF0000"/>
                </a:solidFill>
              </a:rPr>
              <a:t>5560 CHF total</a:t>
            </a:r>
            <a:endParaRPr lang="en-CH" b="1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 CERN Could finance some (3-4) students - tbc</a:t>
            </a:r>
            <a:endParaRPr lang="en-CH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D8F6F-E593-4048-1A4D-AC7644820D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</p:spPr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6C9EA-FD11-DD04-5D63-DF6813ACD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233D7-4AF6-BC15-E79C-C870F5879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</p:spPr>
        <p:txBody>
          <a:bodyPr/>
          <a:lstStyle/>
          <a:p>
            <a:fld id="{DC562A29-F7CD-E34E-BAEE-8E8E72BF419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090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AE30F-C2B3-98B8-2DB2-CE8BFC524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/>
          <a:p>
            <a:r>
              <a:rPr lang="en-US" dirty="0"/>
              <a:t>Visits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AB9923-1130-C624-FE4A-EA9D2A736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/>
          <a:lstStyle/>
          <a:p>
            <a:r>
              <a:rPr lang="en-GB" dirty="0"/>
              <a:t>Sunday 26/10 PM: free visit to Science Gateway (open until 18h00PM)</a:t>
            </a:r>
          </a:p>
          <a:p>
            <a:pPr lvl="1"/>
            <a:r>
              <a:rPr lang="en-GB" dirty="0"/>
              <a:t>I could be there to welcome and guide people</a:t>
            </a:r>
            <a:endParaRPr lang="en-CH" dirty="0"/>
          </a:p>
          <a:p>
            <a:endParaRPr lang="en-GB" dirty="0"/>
          </a:p>
          <a:p>
            <a:r>
              <a:rPr lang="en-GB" dirty="0"/>
              <a:t>Tuesday 28/10 AM : visit to </a:t>
            </a:r>
            <a:r>
              <a:rPr lang="en-GB" dirty="0" err="1"/>
              <a:t>Meyrin</a:t>
            </a:r>
            <a:r>
              <a:rPr lang="en-GB" dirty="0"/>
              <a:t> facilities (ISOLDE, IRRAD, CLEAR, ???)</a:t>
            </a:r>
          </a:p>
          <a:p>
            <a:pPr lvl="1"/>
            <a:r>
              <a:rPr lang="en-GB" dirty="0"/>
              <a:t>Walking distance from conference room </a:t>
            </a:r>
          </a:p>
          <a:p>
            <a:pPr lvl="1"/>
            <a:endParaRPr lang="en-CH" dirty="0"/>
          </a:p>
          <a:p>
            <a:r>
              <a:rPr lang="en-GB" dirty="0"/>
              <a:t>Wednesday 29/10 AM : visit to </a:t>
            </a:r>
            <a:r>
              <a:rPr lang="en-GB" dirty="0" err="1"/>
              <a:t>Prevessin</a:t>
            </a:r>
            <a:r>
              <a:rPr lang="en-GB" dirty="0"/>
              <a:t> (CCC, SM18?)</a:t>
            </a:r>
          </a:p>
          <a:p>
            <a:pPr lvl="1"/>
            <a:r>
              <a:rPr lang="en-GB" dirty="0"/>
              <a:t>More challenging!!! </a:t>
            </a:r>
          </a:p>
          <a:p>
            <a:pPr lvl="1"/>
            <a:r>
              <a:rPr lang="en-GB" dirty="0"/>
              <a:t>Bus from </a:t>
            </a:r>
            <a:r>
              <a:rPr lang="en-GB" dirty="0" err="1"/>
              <a:t>Meyrin</a:t>
            </a:r>
            <a:r>
              <a:rPr lang="en-GB" dirty="0"/>
              <a:t> to go and return, might be short in time? </a:t>
            </a:r>
            <a:endParaRPr lang="en-CH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668E8-7FF2-DFDE-08AA-1FD61E1A8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</p:spPr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832A8-1D21-E694-3D27-B29492A1E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1A597-1D9A-9666-F5A1-E94F78A40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</p:spPr>
        <p:txBody>
          <a:bodyPr/>
          <a:lstStyle/>
          <a:p>
            <a:fld id="{DC562A29-F7CD-E34E-BAEE-8E8E72BF419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Multiply 9">
            <a:extLst>
              <a:ext uri="{FF2B5EF4-FFF2-40B4-BE49-F238E27FC236}">
                <a16:creationId xmlns:a16="http://schemas.microsoft.com/office/drawing/2014/main" id="{B49996BB-3C6E-724A-3AC2-DF0EAA6C5EFD}"/>
              </a:ext>
            </a:extLst>
          </p:cNvPr>
          <p:cNvSpPr/>
          <p:nvPr/>
        </p:nvSpPr>
        <p:spPr>
          <a:xfrm>
            <a:off x="313944" y="1290806"/>
            <a:ext cx="11564112" cy="4490896"/>
          </a:xfrm>
          <a:prstGeom prst="mathMultiply">
            <a:avLst>
              <a:gd name="adj1" fmla="val 367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683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BFEF1-8A4A-22D7-71CC-61559EB0B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/>
          <a:p>
            <a:r>
              <a:rPr lang="en-US" dirty="0" err="1"/>
              <a:t>Intivited</a:t>
            </a:r>
            <a:r>
              <a:rPr lang="en-US" dirty="0"/>
              <a:t> talks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CBE87-B35D-EB11-DE2F-E867AD8DD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>
            <a:normAutofit/>
          </a:bodyPr>
          <a:lstStyle/>
          <a:p>
            <a:r>
              <a:rPr lang="en-GB" dirty="0"/>
              <a:t>Joachim </a:t>
            </a:r>
            <a:r>
              <a:rPr lang="en-GB" dirty="0" err="1"/>
              <a:t>Mnich</a:t>
            </a:r>
            <a:r>
              <a:rPr lang="en-GB" dirty="0"/>
              <a:t> – (CERN Research Director) : welcome address and talk on CERN present and future physics</a:t>
            </a:r>
            <a:r>
              <a:rPr lang="it-IT" dirty="0"/>
              <a:t> </a:t>
            </a:r>
            <a:r>
              <a:rPr lang="en-GB" dirty="0"/>
              <a:t> - </a:t>
            </a:r>
            <a:r>
              <a:rPr lang="en-GB" dirty="0">
                <a:solidFill>
                  <a:srgbClr val="FF0000"/>
                </a:solidFill>
              </a:rPr>
              <a:t>~confirmed</a:t>
            </a:r>
            <a:endParaRPr lang="en-GB" dirty="0"/>
          </a:p>
          <a:p>
            <a:r>
              <a:rPr lang="en-GB" dirty="0"/>
              <a:t>Paris </a:t>
            </a:r>
            <a:r>
              <a:rPr lang="en-GB" dirty="0" err="1"/>
              <a:t>Sphicas</a:t>
            </a:r>
            <a:r>
              <a:rPr lang="en-GB" dirty="0"/>
              <a:t> – (ECFA chair) : talk on Detector R&amp;D within ECFA - </a:t>
            </a:r>
            <a:r>
              <a:rPr lang="en-GB" dirty="0">
                <a:solidFill>
                  <a:srgbClr val="FF0000"/>
                </a:solidFill>
              </a:rPr>
              <a:t>confirmed</a:t>
            </a:r>
          </a:p>
          <a:p>
            <a:r>
              <a:rPr lang="en-GB" dirty="0"/>
              <a:t>Marek </a:t>
            </a:r>
            <a:r>
              <a:rPr lang="en-GB" dirty="0" err="1"/>
              <a:t>Lewitowicz</a:t>
            </a:r>
            <a:r>
              <a:rPr lang="en-GB" dirty="0"/>
              <a:t> – (</a:t>
            </a:r>
            <a:r>
              <a:rPr lang="en-GB" dirty="0" err="1"/>
              <a:t>NuPECC</a:t>
            </a:r>
            <a:r>
              <a:rPr lang="en-GB" dirty="0"/>
              <a:t> chair) : talk on </a:t>
            </a:r>
            <a:r>
              <a:rPr lang="en-GB" dirty="0" err="1"/>
              <a:t>NuPECC</a:t>
            </a:r>
            <a:r>
              <a:rPr lang="en-GB" dirty="0"/>
              <a:t> Roadmap </a:t>
            </a:r>
            <a:r>
              <a:rPr lang="en-GB" dirty="0">
                <a:solidFill>
                  <a:srgbClr val="FF0000"/>
                </a:solidFill>
              </a:rPr>
              <a:t>- confirmed</a:t>
            </a:r>
          </a:p>
          <a:p>
            <a:r>
              <a:rPr lang="en-GB" dirty="0"/>
              <a:t>David Newbold – (LDG chair) : Accelerator roadmap - </a:t>
            </a:r>
            <a:r>
              <a:rPr lang="en-GB" dirty="0">
                <a:solidFill>
                  <a:srgbClr val="FF0000"/>
                </a:solidFill>
              </a:rPr>
              <a:t>???</a:t>
            </a:r>
          </a:p>
          <a:p>
            <a:r>
              <a:rPr lang="en-GB" dirty="0"/>
              <a:t>AIDAINNOVA  - Paolo </a:t>
            </a:r>
          </a:p>
          <a:p>
            <a:r>
              <a:rPr lang="en-GB" dirty="0"/>
              <a:t>IFAST : will be contacted next week (</a:t>
            </a:r>
            <a:r>
              <a:rPr lang="en-GB" dirty="0">
                <a:solidFill>
                  <a:srgbClr val="FF0000"/>
                </a:solidFill>
              </a:rPr>
              <a:t>Ilias</a:t>
            </a:r>
            <a:r>
              <a:rPr lang="en-GB" dirty="0"/>
              <a:t>)</a:t>
            </a:r>
            <a:endParaRPr lang="en-CH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D9240-DA13-FD5B-D8CF-668C681DF4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</p:spPr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37F8A-8DEE-D6DD-B5ED-976D87983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916E1-B39F-B9A8-0D76-1066599AB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</p:spPr>
        <p:txBody>
          <a:bodyPr/>
          <a:lstStyle/>
          <a:p>
            <a:fld id="{DC562A29-F7CD-E34E-BAEE-8E8E72BF419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292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7D2BE-F31A-5A5D-3BE0-4CC15AD03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E1810-DA3B-25A0-E5FB-79C17685A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>
            <a:normAutofit/>
          </a:bodyPr>
          <a:lstStyle/>
          <a:p>
            <a:r>
              <a:rPr lang="en-US" dirty="0"/>
              <a:t>This week : confirm program</a:t>
            </a:r>
          </a:p>
          <a:p>
            <a:r>
              <a:rPr lang="en-US" dirty="0"/>
              <a:t>Event web page :</a:t>
            </a:r>
          </a:p>
          <a:p>
            <a:pPr lvl="1"/>
            <a:r>
              <a:rPr lang="en-US" dirty="0"/>
              <a:t>Web page ready, not visible yet, will be done once the program is finalized</a:t>
            </a:r>
          </a:p>
          <a:p>
            <a:pPr lvl="1"/>
            <a:r>
              <a:rPr lang="en-US" dirty="0"/>
              <a:t>I will open the registration as of next week - (6 months ahead – ok!) and send e-mail to collaboration with invitation to register and other instructions</a:t>
            </a:r>
          </a:p>
          <a:p>
            <a:pPr lvl="1"/>
            <a:r>
              <a:rPr lang="en-GB" dirty="0"/>
              <a:t>Event poster to distribute </a:t>
            </a:r>
          </a:p>
          <a:p>
            <a:pPr lvl="0"/>
            <a:r>
              <a:rPr lang="en-GB" dirty="0"/>
              <a:t>Poster session </a:t>
            </a:r>
          </a:p>
          <a:p>
            <a:pPr lvl="1"/>
            <a:r>
              <a:rPr lang="en-GB" dirty="0"/>
              <a:t>Organized per WP/Task –</a:t>
            </a:r>
          </a:p>
          <a:p>
            <a:pPr lvl="1"/>
            <a:r>
              <a:rPr lang="en-GB" dirty="0"/>
              <a:t>Poster registration through indico, with a short abstract ?</a:t>
            </a:r>
          </a:p>
          <a:p>
            <a:pPr lvl="1"/>
            <a:r>
              <a:rPr lang="en-GB" dirty="0"/>
              <a:t>Deadline : middle of September?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783A7-D9B5-DD1F-F42E-C98AE07906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</p:spPr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AC7AF-245C-414D-2DA9-14464ADD3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B460E-11A3-269B-7276-9621F7187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</p:spPr>
        <p:txBody>
          <a:bodyPr/>
          <a:lstStyle/>
          <a:p>
            <a:fld id="{DC562A29-F7CD-E34E-BAEE-8E8E72BF419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80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8E811-0829-0B60-3F4A-465478CBA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 needed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F2ADF-0A3F-70AE-8E67-71B24521E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Contacts with Novae for breaks and lunch</a:t>
            </a:r>
          </a:p>
          <a:p>
            <a:r>
              <a:rPr lang="en-US" dirty="0"/>
              <a:t>Contacts with Hostel to confirm block reservation and possibly </a:t>
            </a:r>
            <a:r>
              <a:rPr lang="en-US" dirty="0" err="1"/>
              <a:t>icrease</a:t>
            </a:r>
            <a:r>
              <a:rPr lang="en-US" dirty="0"/>
              <a:t> it to 55</a:t>
            </a:r>
          </a:p>
          <a:p>
            <a:pPr lvl="1"/>
            <a:r>
              <a:rPr lang="en-US" dirty="0"/>
              <a:t>For the SC team not to take slots from participants</a:t>
            </a:r>
          </a:p>
          <a:p>
            <a:r>
              <a:rPr lang="en-US" dirty="0"/>
              <a:t>Contact restaurants for the dinner</a:t>
            </a:r>
          </a:p>
          <a:p>
            <a:r>
              <a:rPr lang="en-US" dirty="0"/>
              <a:t>Visits on Sunday to Science Gateway</a:t>
            </a:r>
          </a:p>
          <a:p>
            <a:r>
              <a:rPr lang="en-US" dirty="0"/>
              <a:t>Do we organize visits to facilities ?</a:t>
            </a:r>
          </a:p>
          <a:p>
            <a:pPr lvl="1"/>
            <a:r>
              <a:rPr lang="en-US" dirty="0"/>
              <a:t>Wednesday PM or Tuesday during the GB session?</a:t>
            </a:r>
          </a:p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DA548-32AB-FCE1-28E7-D64B7122F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CERN Meeting - 31.05.2024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E3A2E7-870D-CA86-57B9-30C62445F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BF44D6-E12B-1775-9862-086A97F5C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648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EEBA0229-1CCD-3846-A404-A6B2C71BB51D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41B82488-C37E-BB42-8359-53AE468779F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11387</TotalTime>
  <Words>696</Words>
  <Application>Microsoft Macintosh PowerPoint</Application>
  <PresentationFormat>Widescreen</PresentationFormat>
  <Paragraphs>95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Arial Rounded MT Bold</vt:lpstr>
      <vt:lpstr>Calibri</vt:lpstr>
      <vt:lpstr>Calibri Light</vt:lpstr>
      <vt:lpstr>Liberation Sans</vt:lpstr>
      <vt:lpstr>Wingdings</vt:lpstr>
      <vt:lpstr>Office Theme</vt:lpstr>
      <vt:lpstr>Custom Design</vt:lpstr>
      <vt:lpstr>Third Annual Meeting @ CERN https://indico.cern.ch/e/euro-labs-tam</vt:lpstr>
      <vt:lpstr>TAM @ CERN </vt:lpstr>
      <vt:lpstr>Organization</vt:lpstr>
      <vt:lpstr>Organization</vt:lpstr>
      <vt:lpstr>Organization</vt:lpstr>
      <vt:lpstr>Visits</vt:lpstr>
      <vt:lpstr>Intivited talks</vt:lpstr>
      <vt:lpstr>Next steps</vt:lpstr>
      <vt:lpstr>Help needed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Ilias Efthymiopoulos</dc:creator>
  <cp:lastModifiedBy>Ilias Efthymiopoulos</cp:lastModifiedBy>
  <cp:revision>86</cp:revision>
  <dcterms:created xsi:type="dcterms:W3CDTF">2022-10-01T09:49:21Z</dcterms:created>
  <dcterms:modified xsi:type="dcterms:W3CDTF">2024-05-31T08:59:05Z</dcterms:modified>
</cp:coreProperties>
</file>