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8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8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8" name="Shape 25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teachers.cern" TargetMode="Externa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5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6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7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28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3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0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41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4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5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8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0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1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2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3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2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8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1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6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95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7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1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9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0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2"/>
              </a:defRPr>
            </a:lvl1pPr>
          </a:lstStyle>
          <a:p>
            <a:pPr>
              <a:defRPr u="none">
                <a:solidFill>
                  <a:schemeClr val="accent1"/>
                </a:solidFill>
                <a:uFillTx/>
              </a:defRPr>
            </a:pP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2"/>
              </a:rPr>
              <a:t>teachers.cern</a:t>
            </a:r>
          </a:p>
        </p:txBody>
      </p:sp>
      <p:pic>
        <p:nvPicPr>
          <p:cNvPr id="234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Image 10" descr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3" y="6036733"/>
            <a:ext cx="10991126" cy="821268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221759" y="6366977"/>
            <a:ext cx="360641" cy="343873"/>
          </a:xfrm>
          <a:prstGeom prst="rect">
            <a:avLst/>
          </a:prstGeom>
        </p:spPr>
        <p:txBody>
          <a:bodyPr lIns="60959" tIns="60959" rIns="60959" bIns="60959"/>
          <a:lstStyle>
            <a:lvl1pPr defTabSz="1219200">
              <a:defRPr sz="1600">
                <a:solidFill>
                  <a:srgbClr val="8897B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2F2F2F"/>
                </a:solidFill>
              </a:defRPr>
            </a:lvl1pPr>
            <a:lvl2pPr marL="377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defRPr>
                <a:solidFill>
                  <a:srgbClr val="2F2F2F"/>
                </a:solidFill>
              </a:defRPr>
            </a:lvl4pPr>
            <a:lvl5pPr>
              <a:defRPr>
                <a:solidFill>
                  <a:srgbClr val="2F2F2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2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9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tif"/><Relationship Id="rId5" Type="http://schemas.openxmlformats.org/officeDocument/2006/relationships/image" Target="../media/image14.tif"/><Relationship Id="rId4" Type="http://schemas.openxmlformats.org/officeDocument/2006/relationships/image" Target="../media/image13.t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indico.cern.ch/e/UKTP25-1" TargetMode="Externa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Basics at CERN</a:t>
            </a:r>
          </a:p>
        </p:txBody>
      </p:sp>
      <p:sp>
        <p:nvSpPr>
          <p:cNvPr id="261" name="Subtitle 2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8" cy="803788"/>
          </a:xfrm>
          <a:prstGeom prst="rect">
            <a:avLst/>
          </a:prstGeom>
        </p:spPr>
        <p:txBody>
          <a:bodyPr/>
          <a:lstStyle/>
          <a:p>
            <a:pPr>
              <a:defRPr sz="1800"/>
            </a:pPr>
            <a:r>
              <a:rPr lang="fr-CH" dirty="0"/>
              <a:t>Polish</a:t>
            </a:r>
            <a:r>
              <a:rPr dirty="0"/>
              <a:t> Teacher Programme</a:t>
            </a:r>
          </a:p>
          <a:p>
            <a:pPr>
              <a:defRPr sz="1800"/>
            </a:pPr>
            <a:r>
              <a:rPr lang="fr-CH" dirty="0"/>
              <a:t>03</a:t>
            </a:r>
            <a:r>
              <a:rPr dirty="0"/>
              <a:t> </a:t>
            </a:r>
            <a:r>
              <a:rPr lang="fr-CH" dirty="0"/>
              <a:t>March</a:t>
            </a:r>
            <a:r>
              <a:rPr dirty="0"/>
              <a:t> 2025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Adapt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Adapter</a:t>
            </a:r>
          </a:p>
        </p:txBody>
      </p:sp>
      <p:sp>
        <p:nvSpPr>
          <p:cNvPr id="3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/>
          </a:p>
        </p:txBody>
      </p:sp>
      <p:sp>
        <p:nvSpPr>
          <p:cNvPr id="308" name="CERN Hotel Reception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/>
          <a:lstStyle/>
          <a:p>
            <a:pPr>
              <a:defRPr sz="2400">
                <a:solidFill>
                  <a:schemeClr val="accent2"/>
                </a:solidFill>
              </a:defRPr>
            </a:pPr>
            <a:r>
              <a:t> </a:t>
            </a:r>
            <a:r>
              <a:rPr>
                <a:solidFill>
                  <a:srgbClr val="000000"/>
                </a:solidFill>
              </a:rPr>
              <a:t>CERN Hotel Reception</a:t>
            </a:r>
          </a:p>
        </p:txBody>
      </p:sp>
      <p:pic>
        <p:nvPicPr>
          <p:cNvPr id="309" name="wrong-way-to-fix-a-problem.jpg" descr="wrong-way-to-fix-a-proble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0551" y="2413527"/>
            <a:ext cx="3430899" cy="324723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Merci beaucoup!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Merci beaucoup!</a:t>
            </a:r>
          </a:p>
        </p:txBody>
      </p:sp>
      <p:sp>
        <p:nvSpPr>
          <p:cNvPr id="312" name="Questions?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Questions?</a:t>
            </a:r>
          </a:p>
        </p:txBody>
      </p:sp>
      <p:sp>
        <p:nvSpPr>
          <p:cNvPr id="3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44262" y="6471139"/>
            <a:ext cx="144538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Welcome to CERN!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Welcome to CERN!</a:t>
            </a:r>
          </a:p>
        </p:txBody>
      </p:sp>
      <p:sp>
        <p:nvSpPr>
          <p:cNvPr id="264" name="UK Teacher Programme 2025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CH" dirty="0"/>
              <a:t>Polish</a:t>
            </a:r>
            <a:r>
              <a:rPr dirty="0"/>
              <a:t> Teacher Programme 2025</a:t>
            </a:r>
          </a:p>
        </p:txBody>
      </p:sp>
      <p:sp>
        <p:nvSpPr>
          <p:cNvPr id="2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Important Numb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Important Numbers</a:t>
            </a:r>
          </a:p>
        </p:txBody>
      </p:sp>
      <p:sp>
        <p:nvSpPr>
          <p:cNvPr id="268" name="EMERGENCY Fire brigade +41 22 76 74444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293906" cy="4608513"/>
          </a:xfrm>
          <a:prstGeom prst="rect">
            <a:avLst/>
          </a:prstGeom>
        </p:spPr>
        <p:txBody>
          <a:bodyPr/>
          <a:lstStyle/>
          <a:p>
            <a:r>
              <a:rPr dirty="0">
                <a:solidFill>
                  <a:srgbClr val="D91D01"/>
                </a:solidFill>
              </a:rPr>
              <a:t>EMERGENCY</a:t>
            </a:r>
            <a:br>
              <a:rPr dirty="0"/>
            </a:br>
            <a:r>
              <a:rPr dirty="0"/>
              <a:t>Fire brigade</a:t>
            </a:r>
            <a:br>
              <a:rPr dirty="0"/>
            </a:br>
            <a:r>
              <a:rPr dirty="0"/>
              <a:t>+41 22 76 74444</a:t>
            </a:r>
          </a:p>
          <a:p>
            <a:endParaRPr dirty="0"/>
          </a:p>
          <a:p>
            <a:r>
              <a:rPr dirty="0">
                <a:solidFill>
                  <a:srgbClr val="2FA536"/>
                </a:solidFill>
              </a:rPr>
              <a:t>NON-EMERGENCY</a:t>
            </a:r>
            <a:br>
              <a:rPr dirty="0"/>
            </a:br>
            <a:r>
              <a:rPr dirty="0"/>
              <a:t>CERN medical service</a:t>
            </a:r>
            <a:br>
              <a:rPr dirty="0"/>
            </a:br>
            <a:r>
              <a:rPr dirty="0"/>
              <a:t>+41 22 76 73802</a:t>
            </a:r>
          </a:p>
          <a:p>
            <a:endParaRPr dirty="0"/>
          </a:p>
          <a:p>
            <a:endParaRPr dirty="0"/>
          </a:p>
          <a:p>
            <a:pPr algn="r"/>
            <a:r>
              <a:rPr dirty="0">
                <a:solidFill>
                  <a:srgbClr val="0037A0"/>
                </a:solidFill>
              </a:rPr>
              <a:t>CERN TEAM</a:t>
            </a:r>
            <a:br>
              <a:rPr dirty="0"/>
            </a:br>
            <a:r>
              <a:rPr lang="fr-CH" dirty="0"/>
              <a:t>Milena </a:t>
            </a:r>
            <a:r>
              <a:rPr lang="fr-CH" dirty="0" err="1"/>
              <a:t>Vujanović</a:t>
            </a:r>
            <a:r>
              <a:rPr dirty="0"/>
              <a:t>: +41 75 411 </a:t>
            </a:r>
            <a:r>
              <a:rPr lang="fr-CH" dirty="0"/>
              <a:t>1667</a:t>
            </a:r>
            <a:br>
              <a:rPr dirty="0"/>
            </a:br>
            <a:r>
              <a:rPr lang="en-GB" dirty="0"/>
              <a:t>Jeff Wiener</a:t>
            </a:r>
            <a:r>
              <a:rPr dirty="0"/>
              <a:t>: +41 75 411 </a:t>
            </a:r>
            <a:r>
              <a:rPr lang="en-CH" dirty="0"/>
              <a:t>9010</a:t>
            </a:r>
            <a:endParaRPr dirty="0"/>
          </a:p>
        </p:txBody>
      </p:sp>
      <p:pic>
        <p:nvPicPr>
          <p:cNvPr id="269" name="Picture Placeholder 8" descr="Picture Placeholder 8"/>
          <p:cNvPicPr>
            <a:picLocks noGrp="1" noChangeAspect="1"/>
          </p:cNvPicPr>
          <p:nvPr>
            <p:ph type="pic" idx="21"/>
          </p:nvPr>
        </p:nvPicPr>
        <p:blipFill>
          <a:blip r:embed="rId2"/>
          <a:srcRect l="13378" t="10109" r="29563" b="10109"/>
          <a:stretch>
            <a:fillRect/>
          </a:stretch>
        </p:blipFill>
        <p:spPr>
          <a:xfrm>
            <a:off x="6167438" y="0"/>
            <a:ext cx="6024563" cy="6317987"/>
          </a:xfrm>
          <a:prstGeom prst="rect">
            <a:avLst/>
          </a:prstGeom>
        </p:spPr>
      </p:pic>
      <p:sp>
        <p:nvSpPr>
          <p:cNvPr id="2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IMG_2928.jpg" descr="IMG_2928.jpg"/>
          <p:cNvPicPr>
            <a:picLocks noChangeAspect="1"/>
          </p:cNvPicPr>
          <p:nvPr/>
        </p:nvPicPr>
        <p:blipFill>
          <a:blip r:embed="rId2"/>
          <a:srcRect l="14454" r="14454"/>
          <a:stretch>
            <a:fillRect/>
          </a:stretch>
        </p:blipFill>
        <p:spPr>
          <a:xfrm>
            <a:off x="1882554" y="170166"/>
            <a:ext cx="1089111" cy="5143501"/>
          </a:xfrm>
          <a:prstGeom prst="rect">
            <a:avLst/>
          </a:prstGeom>
          <a:ln w="12700">
            <a:miter lim="400000"/>
          </a:ln>
        </p:spPr>
      </p:pic>
      <p:sp>
        <p:nvSpPr>
          <p:cNvPr id="273" name="Access &amp; Benefi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Access &amp; Benefits</a:t>
            </a:r>
          </a:p>
        </p:txBody>
      </p:sp>
      <p:sp>
        <p:nvSpPr>
          <p:cNvPr id="2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Restaura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Restaurants</a:t>
            </a:r>
          </a:p>
        </p:txBody>
      </p:sp>
      <p:sp>
        <p:nvSpPr>
          <p:cNvPr id="277" name="Restaurant 1 7:00 - 22:00 (Mo-Su)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Restaurant 1</a:t>
            </a:r>
            <a:br/>
            <a:r>
              <a:rPr b="0">
                <a:solidFill>
                  <a:srgbClr val="000000"/>
                </a:solidFill>
              </a:rPr>
              <a:t>7:00 - 22:00 (Mo-Su)</a:t>
            </a:r>
          </a:p>
        </p:txBody>
      </p:sp>
      <p:sp>
        <p:nvSpPr>
          <p:cNvPr id="278" name="Text Placeholder 4"/>
          <p:cNvSpPr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896111">
              <a:spcBef>
                <a:spcPts val="1700"/>
              </a:spcBef>
              <a:defRPr sz="2352">
                <a:solidFill>
                  <a:schemeClr val="accent2"/>
                </a:solidFill>
              </a:defRPr>
            </a:pPr>
            <a:r>
              <a:t>Restaurant 2</a:t>
            </a:r>
            <a:br/>
            <a:r>
              <a:rPr b="0">
                <a:solidFill>
                  <a:srgbClr val="000000"/>
                </a:solidFill>
              </a:rPr>
              <a:t>7:00 - 17:00 (Mo-Fr)</a:t>
            </a:r>
          </a:p>
        </p:txBody>
      </p:sp>
      <p:pic>
        <p:nvPicPr>
          <p:cNvPr id="279" name="Picture Placeholder 10" descr="Picture Placeholder 10"/>
          <p:cNvPicPr>
            <a:picLocks noGrp="1" noChangeAspect="1"/>
          </p:cNvPicPr>
          <p:nvPr>
            <p:ph type="pic" idx="22"/>
          </p:nvPr>
        </p:nvPicPr>
        <p:blipFill>
          <a:blip r:embed="rId2"/>
          <a:srcRect l="17042" t="15385" r="12021" b="35219"/>
          <a:stretch>
            <a:fillRect/>
          </a:stretch>
        </p:blipFill>
        <p:spPr>
          <a:xfrm>
            <a:off x="407987" y="2420938"/>
            <a:ext cx="5616576" cy="2286855"/>
          </a:xfrm>
          <a:prstGeom prst="rect">
            <a:avLst/>
          </a:prstGeom>
        </p:spPr>
      </p:pic>
      <p:sp>
        <p:nvSpPr>
          <p:cNvPr id="28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/>
          </a:p>
        </p:txBody>
      </p:sp>
      <p:pic>
        <p:nvPicPr>
          <p:cNvPr id="281" name="Picture Placeholder 7" descr="Picture Placeholder 7"/>
          <p:cNvPicPr>
            <a:picLocks noGrp="1" noChangeAspect="1"/>
          </p:cNvPicPr>
          <p:nvPr>
            <p:ph type="pic" idx="23"/>
          </p:nvPr>
        </p:nvPicPr>
        <p:blipFill>
          <a:blip r:embed="rId3"/>
          <a:srcRect l="16433" t="9469" r="34343" b="9469"/>
          <a:stretch>
            <a:fillRect/>
          </a:stretch>
        </p:blipFill>
        <p:spPr>
          <a:xfrm>
            <a:off x="6172200" y="2420938"/>
            <a:ext cx="5616576" cy="2288539"/>
          </a:xfrm>
          <a:prstGeom prst="rect">
            <a:avLst/>
          </a:prstGeom>
        </p:spPr>
      </p:pic>
      <p:graphicFrame>
        <p:nvGraphicFramePr>
          <p:cNvPr id="282" name="Table"/>
          <p:cNvGraphicFramePr/>
          <p:nvPr/>
        </p:nvGraphicFramePr>
        <p:xfrm>
          <a:off x="3619500" y="5003732"/>
          <a:ext cx="4953000" cy="569242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165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4621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chemeClr val="accent1"/>
                          </a:solidFill>
                        </a:rPr>
                        <a:t>Breakfast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B w="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chemeClr val="accent1"/>
                          </a:solidFill>
                        </a:rPr>
                        <a:t>Lunch</a:t>
                      </a:r>
                    </a:p>
                  </a:txBody>
                  <a:tcPr marL="0" marR="0" marT="0" marB="0" horzOverflow="overflow">
                    <a:lnB w="0"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chemeClr val="accent1"/>
                          </a:solidFill>
                        </a:rPr>
                        <a:t>Dinner</a:t>
                      </a:r>
                    </a:p>
                  </a:txBody>
                  <a:tcPr marL="0" marR="0" marT="0" marB="0" horzOverflow="overflow">
                    <a:lnR w="0">
                      <a:miter lim="400000"/>
                    </a:lnR>
                    <a:lnB w="0"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62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chemeClr val="accent1"/>
                          </a:solidFill>
                        </a:rPr>
                        <a:t>7:00-9:00</a:t>
                      </a:r>
                    </a:p>
                  </a:txBody>
                  <a:tcPr marL="0" marR="0" marT="0" marB="0" horzOverflow="overflow">
                    <a:lnT w="0">
                      <a:miter lim="400000"/>
                    </a:lnT>
                    <a:lnB w="25400">
                      <a:solidFill>
                        <a:schemeClr val="accent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chemeClr val="accent1"/>
                          </a:solidFill>
                        </a:rPr>
                        <a:t>11:30-14:00</a:t>
                      </a:r>
                    </a:p>
                  </a:txBody>
                  <a:tcPr marL="0" marR="0" marT="0" marB="0" horzOverflow="overflow">
                    <a:lnT w="0">
                      <a:miter lim="400000"/>
                    </a:lnT>
                    <a:lnB w="25400">
                      <a:solidFill>
                        <a:schemeClr val="accent1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chemeClr val="accent1"/>
                          </a:solidFill>
                        </a:rPr>
                        <a:t>18:00-20:00</a:t>
                      </a:r>
                    </a:p>
                  </a:txBody>
                  <a:tcPr marL="0" marR="0" marT="0" marB="0" horzOverflow="overflow">
                    <a:lnT w="0">
                      <a:miter lim="400000"/>
                    </a:lnT>
                    <a:lnB w="25400">
                      <a:solidFill>
                        <a:schemeClr val="accent1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83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8947" y="5683335"/>
            <a:ext cx="1754106" cy="5350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CERN Visi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CERN Visits</a:t>
            </a:r>
          </a:p>
        </p:txBody>
      </p:sp>
      <p:sp>
        <p:nvSpPr>
          <p:cNvPr id="2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pic>
        <p:nvPicPr>
          <p:cNvPr id="28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2142" y="1306892"/>
            <a:ext cx="1574801" cy="1574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9781" y="1306892"/>
            <a:ext cx="1574801" cy="1574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9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419" y="1306892"/>
            <a:ext cx="1574801" cy="1574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0" name="Image" descr="Image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25057" y="1306892"/>
            <a:ext cx="1574801" cy="1574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1" name="Image" descr="Image"/>
          <p:cNvPicPr>
            <a:picLocks noChangeAspect="1"/>
          </p:cNvPicPr>
          <p:nvPr/>
        </p:nvPicPr>
        <p:blipFill>
          <a:blip r:embed="rId6"/>
          <a:srcRect t="6848" b="57738"/>
          <a:stretch>
            <a:fillRect/>
          </a:stretch>
        </p:blipFill>
        <p:spPr>
          <a:xfrm>
            <a:off x="-19646" y="3315333"/>
            <a:ext cx="12231240" cy="27221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" grpId="4" animBg="1" advAuto="0"/>
      <p:bldP spid="288" grpId="3" animBg="1" advAuto="0"/>
      <p:bldP spid="289" grpId="2" animBg="1" advAuto="0"/>
      <p:bldP spid="290" grpId="1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rogramme Websit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Programme Website</a:t>
            </a:r>
          </a:p>
        </p:txBody>
      </p:sp>
      <p:sp>
        <p:nvSpPr>
          <p:cNvPr id="294" name="indico.cern.ch/e/UKTP25-1"/>
          <p:cNvSpPr txBox="1">
            <a:spLocks noGrp="1"/>
          </p:cNvSpPr>
          <p:nvPr>
            <p:ph type="body" sz="quarter" idx="1"/>
          </p:nvPr>
        </p:nvSpPr>
        <p:spPr>
          <a:xfrm>
            <a:off x="3287712" y="5478938"/>
            <a:ext cx="5616576" cy="542003"/>
          </a:xfrm>
          <a:prstGeom prst="rect">
            <a:avLst/>
          </a:prstGeom>
        </p:spPr>
        <p:txBody>
          <a:bodyPr/>
          <a:lstStyle/>
          <a:p>
            <a:pPr algn="ctr">
              <a:defRPr u="sng">
                <a:solidFill>
                  <a:schemeClr val="accent1"/>
                </a:solidFill>
              </a:defRPr>
            </a:pPr>
            <a:r>
              <a:rPr dirty="0">
                <a:hlinkClick r:id="rId2"/>
              </a:rPr>
              <a:t>indico.cern.ch/e/</a:t>
            </a:r>
            <a:r>
              <a:rPr lang="fr-CH" dirty="0">
                <a:hlinkClick r:id="rId2"/>
              </a:rPr>
              <a:t>PL</a:t>
            </a:r>
            <a:r>
              <a:rPr dirty="0">
                <a:hlinkClick r:id="rId2"/>
              </a:rPr>
              <a:t>TP25</a:t>
            </a:r>
            <a:r>
              <a:rPr dirty="0"/>
              <a:t> </a:t>
            </a:r>
          </a:p>
        </p:txBody>
      </p:sp>
      <p:sp>
        <p:nvSpPr>
          <p:cNvPr id="2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/>
          </a:p>
        </p:txBody>
      </p:sp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A159E30-779B-655B-9DF6-5E1C9C3909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922" y="1117600"/>
            <a:ext cx="5544571" cy="401061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334769" y="6366977"/>
            <a:ext cx="247631" cy="34387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/>
          </a:p>
        </p:txBody>
      </p:sp>
      <p:pic>
        <p:nvPicPr>
          <p:cNvPr id="299" name="swiss-cheese-fondue-1bb369.jpg" descr="swiss-cheese-fondue-1bb36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Internet Acces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Internet Access</a:t>
            </a:r>
          </a:p>
        </p:txBody>
      </p:sp>
      <p:sp>
        <p:nvSpPr>
          <p:cNvPr id="30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pic>
        <p:nvPicPr>
          <p:cNvPr id="303" name="Free-Wifi-SR-small.jpg" descr="Free-Wifi-SR-small.jpg"/>
          <p:cNvPicPr>
            <a:picLocks noChangeAspect="1"/>
          </p:cNvPicPr>
          <p:nvPr/>
        </p:nvPicPr>
        <p:blipFill>
          <a:blip r:embed="rId2"/>
          <a:srcRect b="3601"/>
          <a:stretch>
            <a:fillRect/>
          </a:stretch>
        </p:blipFill>
        <p:spPr>
          <a:xfrm>
            <a:off x="8171324" y="2215930"/>
            <a:ext cx="3492501" cy="4081610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🛜 CERN-Visitors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/>
          <a:lstStyle/>
          <a:p>
            <a:pPr>
              <a:defRPr sz="2400">
                <a:solidFill>
                  <a:schemeClr val="accent2"/>
                </a:solidFill>
              </a:defRPr>
            </a:pPr>
            <a:r>
              <a:t>🛜 </a:t>
            </a:r>
            <a:r>
              <a:rPr>
                <a:solidFill>
                  <a:srgbClr val="000000"/>
                </a:solidFill>
              </a:rPr>
              <a:t>CERN-Visitors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Macintosh PowerPoint</Application>
  <PresentationFormat>Widescreen</PresentationFormat>
  <Paragraphs>41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Basics at CERN</vt:lpstr>
      <vt:lpstr>Welcome to CERN!</vt:lpstr>
      <vt:lpstr>Important Numbers</vt:lpstr>
      <vt:lpstr>Access &amp; Benefits</vt:lpstr>
      <vt:lpstr>Restaurants</vt:lpstr>
      <vt:lpstr>CERN Visits</vt:lpstr>
      <vt:lpstr>Programme Website</vt:lpstr>
      <vt:lpstr>PowerPoint Presentation</vt:lpstr>
      <vt:lpstr>Internet Access</vt:lpstr>
      <vt:lpstr>Adapter</vt:lpstr>
      <vt:lpstr>Merci beaucoup!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Milena Vujanovic</cp:lastModifiedBy>
  <cp:revision>1</cp:revision>
  <dcterms:modified xsi:type="dcterms:W3CDTF">2025-02-28T08:34:48Z</dcterms:modified>
</cp:coreProperties>
</file>