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8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8" name="Shape 25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eachers.cern" TargetMode="Externa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5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7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8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1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1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2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2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95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9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0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2"/>
              </a:defRPr>
            </a:lvl1pPr>
          </a:lstStyle>
          <a:p>
            <a:pPr>
              <a:defRPr u="none">
                <a:solidFill>
                  <a:schemeClr val="accent1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2"/>
              </a:rPr>
              <a:t>teachers.cern</a:t>
            </a:r>
          </a:p>
        </p:txBody>
      </p:sp>
      <p:pic>
        <p:nvPicPr>
          <p:cNvPr id="234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3" y="6036733"/>
            <a:ext cx="10991126" cy="821268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21759" y="6366977"/>
            <a:ext cx="360641" cy="343873"/>
          </a:xfrm>
          <a:prstGeom prst="rect">
            <a:avLst/>
          </a:prstGeom>
        </p:spPr>
        <p:txBody>
          <a:bodyPr lIns="60959" tIns="60959" rIns="60959" bIns="60959"/>
          <a:lstStyle>
            <a:lvl1pPr defTabSz="1219200">
              <a:defRPr sz="160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2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ti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ti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Programme Objectives</a:t>
            </a:r>
          </a:p>
        </p:txBody>
      </p:sp>
      <p:sp>
        <p:nvSpPr>
          <p:cNvPr id="261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8" cy="803788"/>
          </a:xfrm>
          <a:prstGeom prst="rect">
            <a:avLst/>
          </a:prstGeom>
        </p:spPr>
        <p:txBody>
          <a:bodyPr/>
          <a:lstStyle/>
          <a:p>
            <a:pPr>
              <a:defRPr sz="1800"/>
            </a:pPr>
            <a:r>
              <a:rPr lang="fr-CH" dirty="0"/>
              <a:t>Polish</a:t>
            </a:r>
            <a:r>
              <a:rPr dirty="0"/>
              <a:t> Teacher Programme</a:t>
            </a:r>
          </a:p>
          <a:p>
            <a:pPr>
              <a:defRPr sz="1800"/>
            </a:pPr>
            <a:r>
              <a:rPr lang="fr-CH" dirty="0"/>
              <a:t>03</a:t>
            </a:r>
            <a:r>
              <a:rPr dirty="0"/>
              <a:t> </a:t>
            </a:r>
            <a:r>
              <a:rPr lang="fr-CH" dirty="0"/>
              <a:t>March</a:t>
            </a:r>
            <a:r>
              <a:rPr dirty="0"/>
              <a:t> 2025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Why do we do all this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Why do we do all this?</a:t>
            </a:r>
          </a:p>
        </p:txBody>
      </p:sp>
      <p:sp>
        <p:nvSpPr>
          <p:cNvPr id="2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65" name="To bring modern science into the classroom!…"/>
          <p:cNvSpPr txBox="1"/>
          <p:nvPr/>
        </p:nvSpPr>
        <p:spPr>
          <a:xfrm>
            <a:off x="407987" y="1598658"/>
            <a:ext cx="5865672" cy="2563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defRPr sz="2100" b="1">
                <a:solidFill>
                  <a:srgbClr val="181818"/>
                </a:solidFill>
              </a:defRPr>
            </a:pPr>
            <a:r>
              <a:t>To bring modern science into the classroom!</a:t>
            </a:r>
          </a:p>
          <a:p>
            <a:pPr>
              <a:lnSpc>
                <a:spcPct val="90000"/>
              </a:lnSpc>
              <a:spcBef>
                <a:spcPts val="1800"/>
              </a:spcBef>
              <a:defRPr sz="2100" b="1">
                <a:solidFill>
                  <a:srgbClr val="181818"/>
                </a:solidFill>
              </a:defRPr>
            </a:pPr>
            <a:r>
              <a:rPr>
                <a:solidFill>
                  <a:schemeClr val="accent2"/>
                </a:solidFill>
              </a:rPr>
              <a:t>☞scientific awareness☜</a:t>
            </a:r>
          </a:p>
        </p:txBody>
      </p:sp>
      <p:sp>
        <p:nvSpPr>
          <p:cNvPr id="266" name="?"/>
          <p:cNvSpPr txBox="1"/>
          <p:nvPr/>
        </p:nvSpPr>
        <p:spPr>
          <a:xfrm rot="600000">
            <a:off x="6980692" y="-679945"/>
            <a:ext cx="5182749" cy="1374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>
            <a:lvl1pPr>
              <a:defRPr sz="55500">
                <a:solidFill>
                  <a:srgbClr val="7AC1D1"/>
                </a:solidFill>
              </a:defRPr>
            </a:lvl1pPr>
          </a:lstStyle>
          <a:p>
            <a: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lassical Approac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Classical Approach</a:t>
            </a:r>
          </a:p>
        </p:txBody>
      </p:sp>
      <p:sp>
        <p:nvSpPr>
          <p:cNvPr id="2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282" name="Line"/>
          <p:cNvSpPr/>
          <p:nvPr/>
        </p:nvSpPr>
        <p:spPr>
          <a:xfrm flipH="1" flipV="1">
            <a:off x="6194285" y="2161902"/>
            <a:ext cx="725363" cy="2"/>
          </a:xfrm>
          <a:prstGeom prst="line">
            <a:avLst/>
          </a:prstGeom>
          <a:ln w="25400">
            <a:solidFill>
              <a:srgbClr val="A6AAA9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83" name="Line"/>
          <p:cNvSpPr/>
          <p:nvPr/>
        </p:nvSpPr>
        <p:spPr>
          <a:xfrm flipH="1" flipV="1">
            <a:off x="3652950" y="3319560"/>
            <a:ext cx="1" cy="772883"/>
          </a:xfrm>
          <a:prstGeom prst="line">
            <a:avLst/>
          </a:prstGeom>
          <a:ln w="25400">
            <a:solidFill>
              <a:srgbClr val="A6AAA9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84" name="Line"/>
          <p:cNvSpPr/>
          <p:nvPr/>
        </p:nvSpPr>
        <p:spPr>
          <a:xfrm flipH="1" flipV="1">
            <a:off x="8879379" y="3318795"/>
            <a:ext cx="1" cy="772884"/>
          </a:xfrm>
          <a:prstGeom prst="line">
            <a:avLst/>
          </a:prstGeom>
          <a:ln w="25400">
            <a:solidFill>
              <a:srgbClr val="A6AAA9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pic>
        <p:nvPicPr>
          <p:cNvPr id="285" name="UKTP19_Objectives.pdf" descr="UKTP19_Objectives.pdf"/>
          <p:cNvPicPr>
            <a:picLocks noChangeAspect="1"/>
          </p:cNvPicPr>
          <p:nvPr/>
        </p:nvPicPr>
        <p:blipFill>
          <a:blip r:embed="rId2"/>
          <a:srcRect l="19000" t="20459" r="54164" b="50580"/>
          <a:stretch>
            <a:fillRect/>
          </a:stretch>
        </p:blipFill>
        <p:spPr>
          <a:xfrm>
            <a:off x="2186475" y="1297930"/>
            <a:ext cx="2932993" cy="1780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Image" descr="Image"/>
          <p:cNvPicPr>
            <a:picLocks noChangeAspect="1"/>
          </p:cNvPicPr>
          <p:nvPr/>
        </p:nvPicPr>
        <p:blipFill>
          <a:blip r:embed="rId3"/>
          <a:srcRect t="4240" b="20686"/>
          <a:stretch>
            <a:fillRect/>
          </a:stretch>
        </p:blipFill>
        <p:spPr>
          <a:xfrm>
            <a:off x="2272619" y="4411120"/>
            <a:ext cx="2760723" cy="15103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JW_FameLab.jpg" descr="JW_FameLab.jpg"/>
          <p:cNvPicPr>
            <a:picLocks noChangeAspect="1"/>
          </p:cNvPicPr>
          <p:nvPr/>
        </p:nvPicPr>
        <p:blipFill>
          <a:blip r:embed="rId4"/>
          <a:srcRect l="33949" r="22310" b="14723"/>
          <a:stretch>
            <a:fillRect/>
          </a:stretch>
        </p:blipFill>
        <p:spPr>
          <a:xfrm>
            <a:off x="8401343" y="1566813"/>
            <a:ext cx="956125" cy="12427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323" y="4411121"/>
            <a:ext cx="2616113" cy="15105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ERN’s Approac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CERN’s Approach</a:t>
            </a:r>
          </a:p>
        </p:txBody>
      </p:sp>
      <p:sp>
        <p:nvSpPr>
          <p:cNvPr id="2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292" name="Line"/>
          <p:cNvSpPr/>
          <p:nvPr/>
        </p:nvSpPr>
        <p:spPr>
          <a:xfrm flipH="1" flipV="1">
            <a:off x="6194285" y="2161902"/>
            <a:ext cx="725363" cy="2"/>
          </a:xfrm>
          <a:prstGeom prst="line">
            <a:avLst/>
          </a:prstGeom>
          <a:ln w="25400">
            <a:solidFill>
              <a:srgbClr val="A6AAA9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93" name="Line"/>
          <p:cNvSpPr/>
          <p:nvPr/>
        </p:nvSpPr>
        <p:spPr>
          <a:xfrm flipH="1" flipV="1">
            <a:off x="3652950" y="3319560"/>
            <a:ext cx="1" cy="772883"/>
          </a:xfrm>
          <a:prstGeom prst="line">
            <a:avLst/>
          </a:prstGeom>
          <a:ln w="25400">
            <a:solidFill>
              <a:srgbClr val="A6AAA9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94" name="Line"/>
          <p:cNvSpPr/>
          <p:nvPr/>
        </p:nvSpPr>
        <p:spPr>
          <a:xfrm flipH="1" flipV="1">
            <a:off x="8879379" y="3318795"/>
            <a:ext cx="1" cy="772884"/>
          </a:xfrm>
          <a:prstGeom prst="line">
            <a:avLst/>
          </a:prstGeom>
          <a:ln w="25400">
            <a:solidFill>
              <a:srgbClr val="A6AAA9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95" name="Line"/>
          <p:cNvSpPr/>
          <p:nvPr/>
        </p:nvSpPr>
        <p:spPr>
          <a:xfrm flipH="1" flipV="1">
            <a:off x="6176343" y="5166373"/>
            <a:ext cx="719386" cy="2"/>
          </a:xfrm>
          <a:prstGeom prst="line">
            <a:avLst/>
          </a:prstGeom>
          <a:ln w="25400">
            <a:solidFill>
              <a:srgbClr val="51A7F9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96" name="Line"/>
          <p:cNvSpPr/>
          <p:nvPr/>
        </p:nvSpPr>
        <p:spPr>
          <a:xfrm flipH="1" flipV="1">
            <a:off x="5630183" y="3062386"/>
            <a:ext cx="1811705" cy="1150546"/>
          </a:xfrm>
          <a:prstGeom prst="line">
            <a:avLst/>
          </a:prstGeom>
          <a:ln w="25400">
            <a:solidFill>
              <a:srgbClr val="51A7F9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97" name="Line"/>
          <p:cNvSpPr/>
          <p:nvPr/>
        </p:nvSpPr>
        <p:spPr>
          <a:xfrm flipV="1">
            <a:off x="5700998" y="3059726"/>
            <a:ext cx="1711936" cy="1113339"/>
          </a:xfrm>
          <a:prstGeom prst="line">
            <a:avLst/>
          </a:prstGeom>
          <a:ln w="25400">
            <a:solidFill>
              <a:srgbClr val="0365C0"/>
            </a:solidFill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pic>
        <p:nvPicPr>
          <p:cNvPr id="298" name="UKTP19_Objectives.pdf" descr="UKTP19_Objectives.pdf"/>
          <p:cNvPicPr>
            <a:picLocks noChangeAspect="1"/>
          </p:cNvPicPr>
          <p:nvPr/>
        </p:nvPicPr>
        <p:blipFill>
          <a:blip r:embed="rId2"/>
          <a:srcRect l="19000" t="20459" r="54164" b="50580"/>
          <a:stretch>
            <a:fillRect/>
          </a:stretch>
        </p:blipFill>
        <p:spPr>
          <a:xfrm>
            <a:off x="2186475" y="1297930"/>
            <a:ext cx="2932993" cy="1780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Image" descr="Image"/>
          <p:cNvPicPr>
            <a:picLocks noChangeAspect="1"/>
          </p:cNvPicPr>
          <p:nvPr/>
        </p:nvPicPr>
        <p:blipFill>
          <a:blip r:embed="rId3"/>
          <a:srcRect t="4240" b="20686"/>
          <a:stretch>
            <a:fillRect/>
          </a:stretch>
        </p:blipFill>
        <p:spPr>
          <a:xfrm>
            <a:off x="2272619" y="4411120"/>
            <a:ext cx="2760723" cy="15103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JW_FameLab.jpg" descr="JW_FameLab.jpg"/>
          <p:cNvPicPr>
            <a:picLocks noChangeAspect="1"/>
          </p:cNvPicPr>
          <p:nvPr/>
        </p:nvPicPr>
        <p:blipFill>
          <a:blip r:embed="rId4"/>
          <a:srcRect l="33949" r="22310" b="14723"/>
          <a:stretch>
            <a:fillRect/>
          </a:stretch>
        </p:blipFill>
        <p:spPr>
          <a:xfrm>
            <a:off x="8401343" y="1566813"/>
            <a:ext cx="956125" cy="124270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323" y="4411121"/>
            <a:ext cx="2616113" cy="15105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" grpId="3" animBg="1" advAuto="0"/>
      <p:bldP spid="296" grpId="2" animBg="1" advAuto="0"/>
      <p:bldP spid="297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National Teacher Programmes in native language | 4-6 day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National Teacher Programmes in native language | </a:t>
            </a:r>
            <a:r>
              <a:rPr>
                <a:solidFill>
                  <a:srgbClr val="0055A0"/>
                </a:solidFill>
              </a:rPr>
              <a:t>4-6 days</a:t>
            </a:r>
          </a:p>
          <a:p>
            <a:r>
              <a:t>International Teacher Programmes in English | </a:t>
            </a:r>
            <a:r>
              <a:rPr>
                <a:solidFill>
                  <a:srgbClr val="0055A0"/>
                </a:solidFill>
              </a:rPr>
              <a:t>2 weeks</a:t>
            </a:r>
          </a:p>
        </p:txBody>
      </p:sp>
      <p:sp>
        <p:nvSpPr>
          <p:cNvPr id="304" name="CERN’s Teacher Programm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CERN’s Teacher Programmes</a:t>
            </a:r>
          </a:p>
        </p:txBody>
      </p:sp>
      <p:sp>
        <p:nvSpPr>
          <p:cNvPr id="3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306" name="HST2024_1.jpg" descr="HST2024_1.jpg"/>
          <p:cNvPicPr>
            <a:picLocks noChangeAspect="1"/>
          </p:cNvPicPr>
          <p:nvPr/>
        </p:nvPicPr>
        <p:blipFill>
          <a:blip r:embed="rId2"/>
          <a:srcRect t="40831" b="3068"/>
          <a:stretch>
            <a:fillRect/>
          </a:stretch>
        </p:blipFill>
        <p:spPr>
          <a:xfrm>
            <a:off x="0" y="2675029"/>
            <a:ext cx="12192000" cy="34212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1" build="p" bldLvl="5" animBg="1" advAuto="0"/>
      <p:bldP spid="306" grpId="2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pic>
        <p:nvPicPr>
          <p:cNvPr id="309" name="Teacher Programmes_2024.pdf" descr="Teacher Programmes_2024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59" y="1479"/>
            <a:ext cx="11203682" cy="63020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re your experience with your students, your colleagues, and the general public.…"/>
          <p:cNvSpPr txBox="1">
            <a:spLocks noGrp="1"/>
          </p:cNvSpPr>
          <p:nvPr>
            <p:ph type="body" sz="half" idx="1"/>
          </p:nvPr>
        </p:nvSpPr>
        <p:spPr>
          <a:xfrm>
            <a:off x="407989" y="1592262"/>
            <a:ext cx="6053427" cy="460851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800"/>
              </a:spcBef>
            </a:pPr>
            <a:r>
              <a:t>Share your experience with your students,</a:t>
            </a:r>
            <a:br/>
            <a:r>
              <a:t>your colleagues, and the general public.</a:t>
            </a:r>
          </a:p>
          <a:p>
            <a:pPr>
              <a:spcBef>
                <a:spcPts val="3800"/>
              </a:spcBef>
            </a:pPr>
            <a:r>
              <a:t>Act as ambassadors for science/engineering</a:t>
            </a:r>
            <a:br/>
            <a:r>
              <a:t>and in particular for particle physics.</a:t>
            </a:r>
          </a:p>
          <a:p>
            <a:pPr>
              <a:spcBef>
                <a:spcPts val="3800"/>
              </a:spcBef>
            </a:pPr>
            <a:r>
              <a:t>Organise follow-up activities.</a:t>
            </a:r>
          </a:p>
        </p:txBody>
      </p:sp>
      <p:sp>
        <p:nvSpPr>
          <p:cNvPr id="322" name="Outcome and To-Do-Li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Outcome and To-Do-List</a:t>
            </a:r>
          </a:p>
        </p:txBody>
      </p:sp>
      <p:sp>
        <p:nvSpPr>
          <p:cNvPr id="3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1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Merci beaucoup!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Merci beaucoup!</a:t>
            </a:r>
          </a:p>
        </p:txBody>
      </p:sp>
      <p:sp>
        <p:nvSpPr>
          <p:cNvPr id="326" name="Questions?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Questions?</a:t>
            </a:r>
          </a:p>
        </p:txBody>
      </p:sp>
      <p:sp>
        <p:nvSpPr>
          <p:cNvPr id="3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Macintosh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Programme Objectives</vt:lpstr>
      <vt:lpstr>Why do we do all this?</vt:lpstr>
      <vt:lpstr>Classical Approach</vt:lpstr>
      <vt:lpstr>CERN’s Approach</vt:lpstr>
      <vt:lpstr>CERN’s Teacher Programmes</vt:lpstr>
      <vt:lpstr>PowerPoint Presentation</vt:lpstr>
      <vt:lpstr>Outcome and To-Do-List</vt:lpstr>
      <vt:lpstr>Merci beaucoup!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Milena Vujanovic</cp:lastModifiedBy>
  <cp:revision>1</cp:revision>
  <dcterms:modified xsi:type="dcterms:W3CDTF">2025-02-28T08:36:11Z</dcterms:modified>
</cp:coreProperties>
</file>