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44" r:id="rId2"/>
    <p:sldId id="4605" r:id="rId3"/>
    <p:sldId id="439" r:id="rId4"/>
    <p:sldId id="345" r:id="rId5"/>
    <p:sldId id="4603" r:id="rId6"/>
    <p:sldId id="4604" r:id="rId7"/>
    <p:sldId id="346" r:id="rId8"/>
    <p:sldId id="353" r:id="rId9"/>
    <p:sldId id="355" r:id="rId10"/>
    <p:sldId id="4602" r:id="rId11"/>
    <p:sldId id="287" r:id="rId12"/>
    <p:sldId id="1390" r:id="rId13"/>
    <p:sldId id="1391" r:id="rId14"/>
    <p:sldId id="359" r:id="rId15"/>
    <p:sldId id="309" r:id="rId16"/>
    <p:sldId id="4601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clrMode="bw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3794"/>
    <a:srgbClr val="070D23"/>
    <a:srgbClr val="FF9B4D"/>
    <a:srgbClr val="FFCE42"/>
    <a:srgbClr val="051559"/>
    <a:srgbClr val="FFE204"/>
    <a:srgbClr val="1829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2026" autoAdjust="0"/>
  </p:normalViewPr>
  <p:slideViewPr>
    <p:cSldViewPr>
      <p:cViewPr>
        <p:scale>
          <a:sx n="72" d="100"/>
          <a:sy n="72" d="100"/>
        </p:scale>
        <p:origin x="952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-3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7A21535-AAF8-A141-BC86-51D8FF6CEB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78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88AEE72-4351-8345-9A32-FB01AE68F3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8972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ＭＳ Ｐゴシック" pitchFamily="1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6" charset="0"/>
        <a:ea typeface="ＭＳ Ｐゴシック" pitchFamily="1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86202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B68E2002-60AE-2145-B876-134F9FFAC958}" type="slidenum">
              <a:rPr lang="en-GB" sz="1200">
                <a:solidFill>
                  <a:prstClr val="black"/>
                </a:solidFill>
                <a:latin typeface="Arial" charset="0"/>
                <a:ea typeface="ＭＳ Ｐゴシック" charset="-128"/>
              </a:rPr>
              <a:pPr algn="r"/>
              <a:t>1</a:t>
            </a:fld>
            <a:endParaRPr lang="en-GB" sz="1200" dirty="0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speaker can highlight CERN’s second mission as stated when it was established: to foster peaceful collaborations between nations that had recently been at war.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Additional information (OPTIONAL)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than 40% of CERN’s budget is returned to industry through materials, utilities and services </a:t>
            </a:r>
          </a:p>
          <a:p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5463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4B7759-8F90-B04A-A8FD-7BE4AD81285C}" type="slidenum">
              <a:rPr lang="en-US"/>
              <a:pPr/>
              <a:t>7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7CB41C-0744-6743-8CF0-B2273F0D3840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8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AEE72-4351-8345-9A32-FB01AE68F39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117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the title slide for the CRG Group.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5865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the title slide for the MPE Group.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3197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Capture d’écran 2013-03-25 à 2.49.40 PM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92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16571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7249500" y="6440400"/>
            <a:ext cx="1138277" cy="232864"/>
          </a:xfrm>
          <a:prstGeom prst="rect">
            <a:avLst/>
          </a:prstGeom>
        </p:spPr>
        <p:txBody>
          <a:bodyPr/>
          <a:lstStyle/>
          <a:p>
            <a:r>
              <a:rPr lang="de-CH"/>
              <a:t>26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31500" y="6440400"/>
            <a:ext cx="3086100" cy="232864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472600" y="6440400"/>
            <a:ext cx="116955" cy="232864"/>
          </a:xfrm>
          <a:prstGeom prst="rect">
            <a:avLst/>
          </a:prstGeo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9144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4573202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6856799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635CB98-44CD-6965-E453-7DA2E1B438A2}"/>
              </a:ext>
            </a:extLst>
          </p:cNvPr>
          <p:cNvSpPr/>
          <p:nvPr userDrawn="1"/>
        </p:nvSpPr>
        <p:spPr>
          <a:xfrm>
            <a:off x="2284181" y="-9427"/>
            <a:ext cx="2284200" cy="216084"/>
          </a:xfrm>
          <a:prstGeom prst="rect">
            <a:avLst/>
          </a:prstGeom>
          <a:solidFill>
            <a:srgbClr val="668BCC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6555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7249500" y="6440400"/>
            <a:ext cx="1138277" cy="232864"/>
          </a:xfrm>
          <a:prstGeom prst="rect">
            <a:avLst/>
          </a:prstGeom>
        </p:spPr>
        <p:txBody>
          <a:bodyPr/>
          <a:lstStyle/>
          <a:p>
            <a:r>
              <a:rPr lang="de-CH"/>
              <a:t>26 October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472600" y="6440400"/>
            <a:ext cx="116955" cy="232864"/>
          </a:xfrm>
          <a:prstGeom prst="rect">
            <a:avLst/>
          </a:prstGeo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9EAA19A1-2675-F75B-2811-7D448CDB64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72067" y="6410202"/>
            <a:ext cx="3800125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i="1">
                <a:solidFill>
                  <a:schemeClr val="tx1"/>
                </a:solidFill>
                <a:latin typeface="+mn-lt"/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7353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>
            <a:lvl1pPr>
              <a:defRPr sz="2400" b="0" i="0">
                <a:solidFill>
                  <a:schemeClr val="tx2"/>
                </a:solidFill>
                <a:latin typeface="Optima"/>
                <a:cs typeface="Optima"/>
              </a:defRPr>
            </a:lvl1pPr>
          </a:lstStyle>
          <a:p>
            <a:r>
              <a:rPr lang="fr-CH" dirty="0"/>
              <a:t>Click to edit Master title stylefff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 b="0" i="0">
                <a:solidFill>
                  <a:schemeClr val="tx2"/>
                </a:solidFill>
                <a:latin typeface="Optima"/>
                <a:cs typeface="Optima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 sz="3600" b="0" i="0">
                <a:solidFill>
                  <a:schemeClr val="tx2"/>
                </a:solidFill>
                <a:latin typeface="Optima"/>
                <a:cs typeface="Optima"/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>
            <a:lvl1pPr>
              <a:buClr>
                <a:schemeClr val="accent1"/>
              </a:buClr>
              <a:buFont typeface="Wingdings" charset="2"/>
              <a:buChar char="§"/>
              <a:defRPr sz="2000" b="0" i="0">
                <a:solidFill>
                  <a:schemeClr val="tx2"/>
                </a:solidFill>
                <a:latin typeface="Optima"/>
                <a:cs typeface="Optima"/>
              </a:defRPr>
            </a:lvl1pPr>
            <a:lvl2pPr>
              <a:buClr>
                <a:schemeClr val="accent1"/>
              </a:buClr>
              <a:buFont typeface="Wingdings" charset="2"/>
              <a:buChar char="§"/>
              <a:defRPr sz="2000" b="0" i="0">
                <a:solidFill>
                  <a:schemeClr val="tx2"/>
                </a:solidFill>
                <a:latin typeface="Optima"/>
                <a:cs typeface="Optima"/>
              </a:defRPr>
            </a:lvl2pPr>
            <a:lvl3pPr>
              <a:buClr>
                <a:schemeClr val="accent1"/>
              </a:buClr>
              <a:buFont typeface="Wingdings" charset="2"/>
              <a:buChar char="§"/>
              <a:defRPr sz="2000" b="0" i="0">
                <a:solidFill>
                  <a:schemeClr val="tx2"/>
                </a:solidFill>
                <a:latin typeface="Optima"/>
                <a:cs typeface="Optima"/>
              </a:defRPr>
            </a:lvl3pPr>
            <a:lvl4pPr>
              <a:buClr>
                <a:schemeClr val="accent1"/>
              </a:buClr>
              <a:buFont typeface="Wingdings" charset="2"/>
              <a:buChar char="§"/>
              <a:defRPr sz="2000" b="0" i="0">
                <a:solidFill>
                  <a:schemeClr val="tx2"/>
                </a:solidFill>
                <a:latin typeface="Optima"/>
                <a:cs typeface="Optima"/>
              </a:defRPr>
            </a:lvl4pPr>
            <a:lvl5pPr>
              <a:buClr>
                <a:schemeClr val="accent1"/>
              </a:buClr>
              <a:buFont typeface="Wingdings" charset="2"/>
              <a:buChar char="§"/>
              <a:defRPr sz="2000" b="0" i="0">
                <a:solidFill>
                  <a:schemeClr val="tx2"/>
                </a:solidFill>
                <a:latin typeface="Optima"/>
                <a:cs typeface="Optima"/>
              </a:defRPr>
            </a:lvl5pPr>
          </a:lstStyle>
          <a:p>
            <a:pPr lvl="0"/>
            <a:r>
              <a:rPr lang="fr-CH" dirty="0"/>
              <a:t>Click to edit Master text styles</a:t>
            </a:r>
          </a:p>
          <a:p>
            <a:pPr lvl="1"/>
            <a:r>
              <a:rPr lang="fr-CH" dirty="0"/>
              <a:t>Second level</a:t>
            </a:r>
          </a:p>
          <a:p>
            <a:pPr lvl="2"/>
            <a:r>
              <a:rPr lang="fr-CH" dirty="0"/>
              <a:t>Third level</a:t>
            </a:r>
          </a:p>
          <a:p>
            <a:pPr lvl="3"/>
            <a:r>
              <a:rPr lang="fr-CH" dirty="0"/>
              <a:t>Fourth level</a:t>
            </a:r>
          </a:p>
          <a:p>
            <a:pPr lvl="4"/>
            <a:r>
              <a:rPr lang="fr-CH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2400" b="0" i="0" cap="all">
                <a:solidFill>
                  <a:srgbClr val="000000"/>
                </a:solidFill>
                <a:latin typeface="Optima"/>
                <a:cs typeface="Optima"/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0" i="0">
                <a:solidFill>
                  <a:srgbClr val="000000"/>
                </a:solidFill>
                <a:latin typeface="Optima"/>
                <a:cs typeface="Optima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fr-CH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419872" y="6309320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81" y="6077473"/>
            <a:ext cx="1224136" cy="74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17309"/>
            <a:ext cx="6572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5" r:id="rId13"/>
    <p:sldLayoutId id="2147483666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16" charset="0"/>
          <a:ea typeface="ＭＳ Ｐゴシック" pitchFamily="16" charset="-128"/>
          <a:cs typeface="ＭＳ Ｐゴシック" pitchFamily="1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2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7.gif"/><Relationship Id="rId4" Type="http://schemas.openxmlformats.org/officeDocument/2006/relationships/hyperlink" Target="http://en.wikipedia.org/wiki/Image:PET-MIPS-anim.gi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science/engineering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1.pn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1.wdp"/><Relationship Id="rId5" Type="http://schemas.openxmlformats.org/officeDocument/2006/relationships/image" Target="../media/image33.png"/><Relationship Id="rId4" Type="http://schemas.openxmlformats.org/officeDocument/2006/relationships/image" Target="../media/image32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PET-MIPS-anim.gif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17278" y="0"/>
            <a:ext cx="9252000" cy="6939000"/>
          </a:xfrm>
          <a:prstGeom prst="rect">
            <a:avLst/>
          </a:prstGeom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-1116632" y="1548080"/>
            <a:ext cx="11233248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pl-PL" sz="3200" i="1" dirty="0">
                <a:solidFill>
                  <a:schemeClr val="bg1"/>
                </a:solidFill>
                <a:latin typeface="Optima"/>
                <a:ea typeface="ＭＳ Ｐゴシック" pitchFamily="-111" charset="-128"/>
                <a:cs typeface="Optima"/>
              </a:rPr>
              <a:t>Globalne laboratorium</a:t>
            </a:r>
            <a:endParaRPr lang="en-GB" sz="3200" i="1" dirty="0">
              <a:solidFill>
                <a:schemeClr val="bg1"/>
              </a:solidFill>
              <a:latin typeface="Optima"/>
              <a:ea typeface="ＭＳ Ｐゴシック" pitchFamily="-111" charset="-128"/>
              <a:cs typeface="Optima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81000" y="116632"/>
            <a:ext cx="8534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hangingPunct="1">
              <a:defRPr/>
            </a:pPr>
            <a:r>
              <a:rPr lang="fr-FR" sz="4800" dirty="0">
                <a:solidFill>
                  <a:srgbClr val="FFFFFF"/>
                </a:solidFill>
                <a:latin typeface="Optima"/>
                <a:ea typeface="ＭＳ Ｐゴシック" charset="-128"/>
                <a:cs typeface="Optima"/>
              </a:rPr>
              <a:t>CERN</a:t>
            </a:r>
            <a:endParaRPr lang="en-US" sz="4800" dirty="0">
              <a:solidFill>
                <a:srgbClr val="FFFC3A"/>
              </a:solidFill>
              <a:latin typeface="Optima"/>
              <a:ea typeface="ＭＳ Ｐゴシック" charset="-128"/>
              <a:cs typeface="Optim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74CBE4-00AB-3774-0200-0143DF48612A}"/>
              </a:ext>
            </a:extLst>
          </p:cNvPr>
          <p:cNvSpPr txBox="1"/>
          <p:nvPr/>
        </p:nvSpPr>
        <p:spPr>
          <a:xfrm>
            <a:off x="3779912" y="5910371"/>
            <a:ext cx="44382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Magdalena Kowalska</a:t>
            </a:r>
          </a:p>
          <a:p>
            <a:r>
              <a:rPr lang="pl-PL" dirty="0">
                <a:solidFill>
                  <a:schemeClr val="bg1"/>
                </a:solidFill>
              </a:rPr>
              <a:t>CERN &amp; UNIGE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178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34BDD-D84A-2E69-E5E1-3F4E8CC873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02936D-1217-844B-14D1-C90B354481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8" descr="A diagram of a complex&#10;&#10;Description automatically generated">
            <a:extLst>
              <a:ext uri="{FF2B5EF4-FFF2-40B4-BE49-F238E27FC236}">
                <a16:creationId xmlns:a16="http://schemas.microsoft.com/office/drawing/2014/main" id="{344F8AB7-3638-8CBF-F76B-6BFA37846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7" t="11650" r="5547" b="24741"/>
          <a:stretch/>
        </p:blipFill>
        <p:spPr>
          <a:xfrm>
            <a:off x="-97314" y="1183369"/>
            <a:ext cx="9349834" cy="56300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EE4F6AC-3A94-F5EF-85E0-9859B6BD0904}"/>
              </a:ext>
            </a:extLst>
          </p:cNvPr>
          <p:cNvSpPr txBox="1"/>
          <p:nvPr/>
        </p:nvSpPr>
        <p:spPr>
          <a:xfrm>
            <a:off x="107504" y="44624"/>
            <a:ext cx="90364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Kompleks przyspieszaczy CERN</a:t>
            </a:r>
          </a:p>
          <a:p>
            <a:r>
              <a:rPr lang="pl-PL" dirty="0"/>
              <a:t>Laboratoria naukowe</a:t>
            </a:r>
            <a:r>
              <a:rPr lang="pl-PL" sz="2400" kern="1200" dirty="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rPr>
              <a:t> przy każdym przyspieszaczu</a:t>
            </a:r>
            <a:r>
              <a:rPr lang="pl-PL" dirty="0"/>
              <a:t>: </a:t>
            </a:r>
          </a:p>
          <a:p>
            <a:r>
              <a:rPr lang="pl-PL" sz="2200" dirty="0"/>
              <a:t>fizyka jądrowa – struktura hadronów – fizyka cząstek - zastosowania </a:t>
            </a:r>
            <a:endParaRPr lang="en-US" sz="2200" kern="1200" dirty="0">
              <a:solidFill>
                <a:schemeClr val="tx1"/>
              </a:solidFill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B7D778-2619-34ED-EF7C-C6405F384C3C}"/>
              </a:ext>
            </a:extLst>
          </p:cNvPr>
          <p:cNvSpPr txBox="1"/>
          <p:nvPr/>
        </p:nvSpPr>
        <p:spPr>
          <a:xfrm>
            <a:off x="2189324" y="3406548"/>
            <a:ext cx="41828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dirty="0"/>
              <a:t>COMPASS/AMBER, NA61/SHINE, AWAKE, NA63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47810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0312116_01-A4-at-144-dpi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5521" y="1043663"/>
            <a:ext cx="4104079" cy="2673369"/>
          </a:xfrm>
          <a:prstGeom prst="rect">
            <a:avLst/>
          </a:prstGeom>
          <a:ln w="76200" cap="sq" cmpd="sng">
            <a:solidFill>
              <a:schemeClr val="bg1"/>
            </a:solidFill>
            <a:miter lim="800000"/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21420000"/>
            </a:camera>
            <a:lightRig rig="threePt" dir="t"/>
          </a:scene3d>
          <a:sp3d>
            <a:bevelT w="31750" h="19050"/>
          </a:sp3d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307505"/>
            <a:ext cx="9144000" cy="457199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en-GB" sz="4000" dirty="0">
                <a:solidFill>
                  <a:srgbClr val="336699"/>
                </a:solidFill>
              </a:rPr>
              <a:t>Applications</a:t>
            </a:r>
            <a:r>
              <a:rPr lang="en-GB" sz="3200" dirty="0"/>
              <a:t> of CERN Research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57200" y="2611760"/>
            <a:ext cx="2971800" cy="1105272"/>
          </a:xfrm>
          <a:prstGeom prst="rect">
            <a:avLst/>
          </a:prstGeom>
        </p:spPr>
        <p:txBody>
          <a:bodyPr vert="horz" anchor="b"/>
          <a:lstStyle/>
          <a:p>
            <a:pPr>
              <a:spcBef>
                <a:spcPts val="0"/>
              </a:spcBef>
              <a:defRPr/>
            </a:pPr>
            <a:r>
              <a:rPr lang="en-GB" sz="2000" kern="0" dirty="0">
                <a:solidFill>
                  <a:srgbClr val="000000"/>
                </a:solidFill>
                <a:latin typeface="Optima"/>
                <a:ea typeface="+mn-ea"/>
                <a:cs typeface="Optima"/>
              </a:rPr>
              <a:t>Particle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tima"/>
                <a:ea typeface="+mn-ea"/>
                <a:cs typeface="Optima"/>
              </a:rPr>
              <a:t> detectors… medical</a:t>
            </a:r>
            <a:r>
              <a:rPr kumimoji="0" lang="en-GB" sz="20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tima"/>
                <a:ea typeface="+mn-ea"/>
                <a:cs typeface="Optima"/>
              </a:rPr>
              <a:t> imaging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tima"/>
                <a:ea typeface="+mn-ea"/>
                <a:cs typeface="Optima"/>
              </a:rPr>
              <a:t>, </a:t>
            </a:r>
            <a:r>
              <a:rPr lang="en-GB" sz="2000" kern="0" dirty="0">
                <a:solidFill>
                  <a:srgbClr val="000000"/>
                </a:solidFill>
                <a:latin typeface="Optima"/>
                <a:cs typeface="Optima"/>
              </a:rPr>
              <a:t>cancer 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tima"/>
                <a:ea typeface="+mn-ea"/>
                <a:cs typeface="Optima"/>
              </a:rPr>
              <a:t>treatment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470737"/>
            <a:ext cx="32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ts val="0"/>
              </a:spcBef>
              <a:defRPr/>
            </a:pPr>
            <a:r>
              <a:rPr lang="en-GB" sz="2000" kern="0" dirty="0">
                <a:solidFill>
                  <a:srgbClr val="000000"/>
                </a:solidFill>
                <a:latin typeface="Optima"/>
                <a:cs typeface="Optima"/>
              </a:rPr>
              <a:t>The computing Grid … climatology, cartography, medicine,…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1066800"/>
            <a:ext cx="2895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000" kern="0" dirty="0">
                <a:solidFill>
                  <a:srgbClr val="000000"/>
                </a:solidFill>
                <a:latin typeface="Optima"/>
                <a:cs typeface="Optima"/>
              </a:rPr>
              <a:t>The World Wide Web invented at CERN… freely available</a:t>
            </a:r>
          </a:p>
          <a:p>
            <a:endParaRPr lang="en-GB" dirty="0"/>
          </a:p>
        </p:txBody>
      </p:sp>
      <p:pic>
        <p:nvPicPr>
          <p:cNvPr id="7" name="Picture 6" descr="Maximum intensity projection (MIP) of a typical F-18 FDG wholebody PET acquisition">
            <a:hlinkClick r:id="rId4" tooltip="Maximum intensity projection (MIP) of a typical F-18 FDG wholebody PET acquisition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38974" y="2295505"/>
            <a:ext cx="171450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4380" y="1981200"/>
            <a:ext cx="3272220" cy="2371705"/>
          </a:xfrm>
          <a:prstGeom prst="rect">
            <a:avLst/>
          </a:prstGeom>
          <a:noFill/>
          <a:ln w="76200" cap="sq" cmpd="sng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25400" h="12700"/>
          </a:sp3d>
        </p:spPr>
      </p:pic>
      <p:pic>
        <p:nvPicPr>
          <p:cNvPr id="9" name="Picture 8" descr="UNOSAT_PAK_FL2010_EarlyRecoveryOverview_v2_LR_image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0" y="3048000"/>
            <a:ext cx="2260211" cy="3200400"/>
          </a:xfrm>
          <a:prstGeom prst="rect">
            <a:avLst/>
          </a:prstGeom>
          <a:solidFill>
            <a:schemeClr val="bg1"/>
          </a:solidFill>
          <a:ln w="76200" cap="sq" cmpd="sng">
            <a:solidFill>
              <a:schemeClr val="bg1"/>
            </a:solidFill>
            <a:prstDash val="solid"/>
            <a:miter lim="800000"/>
          </a:ln>
          <a:effectLst>
            <a:outerShdw blurRad="50800" dist="1016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21299999"/>
            </a:camera>
            <a:lightRig rig="threePt" dir="t"/>
          </a:scene3d>
          <a:sp3d>
            <a:bevelT w="31750" h="12700"/>
          </a:sp3d>
        </p:spPr>
      </p:pic>
      <p:pic>
        <p:nvPicPr>
          <p:cNvPr id="10" name="Picture 9" descr="CERN-GRID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81400" y="3895090"/>
            <a:ext cx="2209800" cy="2158238"/>
          </a:xfrm>
          <a:prstGeom prst="rect">
            <a:avLst/>
          </a:prstGeom>
          <a:ln w="76200" cap="sq" cmpd="sng">
            <a:solidFill>
              <a:schemeClr val="bg1"/>
            </a:solidFill>
            <a:miter lim="800000"/>
          </a:ln>
          <a:effectLst>
            <a:outerShdw blurRad="50800" dist="635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300000"/>
            </a:camera>
            <a:lightRig rig="threePt" dir="t"/>
          </a:scene3d>
          <a:sp3d>
            <a:bevelT w="31750" h="19050"/>
          </a:sp3d>
        </p:spPr>
      </p:pic>
      <p:sp>
        <p:nvSpPr>
          <p:cNvPr id="12" name="TextBox 11"/>
          <p:cNvSpPr txBox="1"/>
          <p:nvPr/>
        </p:nvSpPr>
        <p:spPr>
          <a:xfrm>
            <a:off x="2915816" y="2590800"/>
            <a:ext cx="5963344" cy="338554"/>
          </a:xfrm>
          <a:prstGeom prst="rect">
            <a:avLst/>
          </a:prstGeom>
          <a:solidFill>
            <a:schemeClr val="bg1"/>
          </a:solidFill>
          <a:ln w="3175" cap="sq" cmpd="sng">
            <a:solidFill>
              <a:schemeClr val="tx1"/>
            </a:solidFill>
            <a:prstDash val="sysDash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18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en-GB" sz="1600" kern="0" dirty="0">
                <a:solidFill>
                  <a:srgbClr val="000000"/>
                </a:solidFill>
                <a:latin typeface="Optima"/>
                <a:cs typeface="Optima"/>
              </a:rPr>
              <a:t>Without fundamental research, there is are no applied studies        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FC0FA68-1353-39E5-B406-2EA381A8B26F}"/>
              </a:ext>
            </a:extLst>
          </p:cNvPr>
          <p:cNvSpPr/>
          <p:nvPr/>
        </p:nvSpPr>
        <p:spPr bwMode="auto">
          <a:xfrm>
            <a:off x="0" y="5970984"/>
            <a:ext cx="2483768" cy="914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6" charset="0"/>
              <a:ea typeface="ＭＳ Ｐゴシック" pitchFamily="16" charset="-128"/>
              <a:cs typeface="ＭＳ Ｐゴシック" pitchFamily="1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2559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6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1DA87-D9D6-181E-AE45-E9EAFB3848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B66174-29E9-39C8-5E05-CB29E7E202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A7AE30-B14A-D1BF-1275-55CF655F9D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0728"/>
            <a:ext cx="9144000" cy="483460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E00F0DA-198E-3C5C-8391-AAB42C8D41DE}"/>
              </a:ext>
            </a:extLst>
          </p:cNvPr>
          <p:cNvSpPr txBox="1">
            <a:spLocks/>
          </p:cNvSpPr>
          <p:nvPr/>
        </p:nvSpPr>
        <p:spPr>
          <a:xfrm>
            <a:off x="304800" y="228600"/>
            <a:ext cx="8077200" cy="1219200"/>
          </a:xfrm>
          <a:prstGeom prst="rect">
            <a:avLst/>
          </a:prstGeom>
        </p:spPr>
        <p:txBody>
          <a:bodyPr vert="horz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b="0" i="0">
                <a:solidFill>
                  <a:schemeClr val="tx2"/>
                </a:solidFill>
                <a:latin typeface="Optima"/>
                <a:ea typeface="+mj-ea"/>
                <a:cs typeface="Optima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16" charset="0"/>
                <a:ea typeface="ＭＳ Ｐゴシック" pitchFamily="16" charset="-128"/>
                <a:cs typeface="ＭＳ Ｐゴシック" pitchFamily="16" charset="-128"/>
              </a:defRPr>
            </a:lvl9pPr>
          </a:lstStyle>
          <a:p>
            <a:pPr algn="l"/>
            <a:r>
              <a:rPr lang="pl-PL" sz="3000" b="1" kern="0" dirty="0">
                <a:solidFill>
                  <a:schemeClr val="tx1"/>
                </a:solidFill>
              </a:rPr>
              <a:t>Key engineering technologies</a:t>
            </a:r>
            <a:endParaRPr lang="en-US" sz="3000" b="1" kern="0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F7A2F6-1F7F-EA9F-9177-3078D8981A24}"/>
              </a:ext>
            </a:extLst>
          </p:cNvPr>
          <p:cNvSpPr txBox="1"/>
          <p:nvPr/>
        </p:nvSpPr>
        <p:spPr>
          <a:xfrm>
            <a:off x="-1787" y="6028546"/>
            <a:ext cx="3960440" cy="7848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500" dirty="0">
                <a:hlinkClick r:id="rId3"/>
              </a:rPr>
              <a:t>https://home.cern/science/engineering</a:t>
            </a:r>
            <a:endParaRPr lang="pl-PL" sz="1500" dirty="0"/>
          </a:p>
          <a:p>
            <a:endParaRPr lang="pl-PL" sz="1500" dirty="0"/>
          </a:p>
          <a:p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711833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84A2167-DB41-A6D7-13D2-43F457D45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8680"/>
            <a:ext cx="9144000" cy="6307328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32BC9066-CF0C-2B52-C6CD-1C5D38DD3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634082"/>
          </a:xfrm>
        </p:spPr>
        <p:txBody>
          <a:bodyPr/>
          <a:lstStyle/>
          <a:p>
            <a:r>
              <a:rPr lang="pl-PL" sz="3000" b="1" dirty="0">
                <a:solidFill>
                  <a:srgbClr val="213794"/>
                </a:solidFill>
              </a:rPr>
              <a:t>CERN accelerator</a:t>
            </a:r>
            <a:r>
              <a:rPr lang="en-US" sz="3000" b="1" dirty="0">
                <a:solidFill>
                  <a:srgbClr val="213794"/>
                </a:solidFill>
              </a:rPr>
              <a:t> complex</a:t>
            </a:r>
            <a:endParaRPr lang="en-GB" sz="3000" b="1" dirty="0">
              <a:solidFill>
                <a:srgbClr val="2137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922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1101021_02-A4-at-144-dpi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066800"/>
            <a:ext cx="5410199" cy="3601215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55000" dist="94234" dir="27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300000"/>
            </a:camera>
            <a:lightRig rig="twoPt" dir="t">
              <a:rot lat="0" lon="0" rev="7200000"/>
            </a:lightRig>
          </a:scene3d>
          <a:sp3d>
            <a:bevelT w="31750" h="19050"/>
            <a:contourClr>
              <a:srgbClr val="FFFFFF"/>
            </a:contourClr>
          </a:sp3d>
        </p:spPr>
      </p:pic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257175"/>
            <a:ext cx="8229600" cy="1419225"/>
          </a:xfrm>
        </p:spPr>
        <p:txBody>
          <a:bodyPr/>
          <a:lstStyle/>
          <a:p>
            <a:pPr eaLnBrk="1" hangingPunct="1"/>
            <a:r>
              <a:rPr lang="en-US" sz="3200" b="1" dirty="0">
                <a:solidFill>
                  <a:srgbClr val="000000"/>
                </a:solidFill>
              </a:rPr>
              <a:t>LHC: the most powerful particle accelerator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172200" y="1447800"/>
            <a:ext cx="26670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r"/>
            <a:r>
              <a:rPr lang="en-US" sz="2000" dirty="0">
                <a:latin typeface="Optima"/>
                <a:cs typeface="Optima"/>
              </a:rPr>
              <a:t>27km tunnel</a:t>
            </a:r>
          </a:p>
          <a:p>
            <a:pPr marL="0" lvl="1" algn="r"/>
            <a:endParaRPr lang="en-US" sz="2000" dirty="0">
              <a:latin typeface="Optima"/>
              <a:cs typeface="Optima"/>
            </a:endParaRPr>
          </a:p>
          <a:p>
            <a:pPr marL="0" lvl="1" algn="r"/>
            <a:r>
              <a:rPr lang="en-US" sz="2000" dirty="0">
                <a:latin typeface="Optima"/>
                <a:cs typeface="Optima"/>
              </a:rPr>
              <a:t>Thousands of superconducting  magnets</a:t>
            </a:r>
          </a:p>
          <a:p>
            <a:pPr marL="0" lvl="1" algn="r"/>
            <a:endParaRPr lang="en-US" sz="2000" dirty="0">
              <a:latin typeface="Optima"/>
              <a:cs typeface="Optima"/>
            </a:endParaRPr>
          </a:p>
          <a:p>
            <a:pPr marL="0" lvl="1" algn="r"/>
            <a:r>
              <a:rPr lang="en-US" sz="2000" dirty="0">
                <a:latin typeface="Optima"/>
                <a:cs typeface="Optima"/>
              </a:rPr>
              <a:t>Ultrahigh vacuum:</a:t>
            </a:r>
          </a:p>
          <a:p>
            <a:pPr marL="0" lvl="1" algn="r"/>
            <a:r>
              <a:rPr lang="en-US" sz="2000" dirty="0">
                <a:latin typeface="Optima"/>
                <a:cs typeface="Optima"/>
              </a:rPr>
              <a:t>10x stronger vacuum than on the Moon </a:t>
            </a:r>
          </a:p>
          <a:p>
            <a:pPr marL="0" lvl="1" algn="r"/>
            <a:endParaRPr lang="en-US" sz="2000" dirty="0">
              <a:latin typeface="Optima"/>
              <a:cs typeface="Optima"/>
            </a:endParaRPr>
          </a:p>
          <a:p>
            <a:pPr marL="0" lvl="1" algn="r"/>
            <a:r>
              <a:rPr lang="en-US" sz="2000" dirty="0">
                <a:latin typeface="Optima"/>
                <a:cs typeface="Optima"/>
              </a:rPr>
              <a:t>The coldest place in the universe:</a:t>
            </a:r>
          </a:p>
          <a:p>
            <a:pPr marL="0" lvl="1" algn="r"/>
            <a:r>
              <a:rPr lang="en-US" sz="2000" dirty="0">
                <a:latin typeface="Optima"/>
                <a:cs typeface="Optima"/>
              </a:rPr>
              <a:t>       -271.3° C	</a:t>
            </a:r>
          </a:p>
        </p:txBody>
      </p:sp>
      <p:pic>
        <p:nvPicPr>
          <p:cNvPr id="6" name="Picture 6" descr="beampip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17647">
            <a:off x="898189" y="1534287"/>
            <a:ext cx="5064328" cy="3462885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12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4" descr="http://mediaarchive.cern.ch/MediaArchive/Photo/Public/2006/0606020/0606020_01/0606020_01-A4-at-144-dpi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13750">
            <a:off x="873404" y="2185202"/>
            <a:ext cx="5184277" cy="3470095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55000" dist="94234" dir="2700000" algn="tl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300000"/>
            </a:camera>
            <a:lightRig rig="twoPt" dir="t">
              <a:rot lat="0" lon="0" rev="7200000"/>
            </a:lightRig>
          </a:scene3d>
          <a:sp3d>
            <a:bevelT w="31750" h="19050"/>
            <a:contourClr>
              <a:srgbClr val="FFFFFF"/>
            </a:contourClr>
          </a:sp3d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BDC0CDC-C41D-96EB-0228-8F08A67AC783}"/>
              </a:ext>
            </a:extLst>
          </p:cNvPr>
          <p:cNvSpPr/>
          <p:nvPr/>
        </p:nvSpPr>
        <p:spPr bwMode="auto">
          <a:xfrm>
            <a:off x="0" y="5970984"/>
            <a:ext cx="2483768" cy="914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6" charset="0"/>
              <a:ea typeface="ＭＳ Ｐゴシック" pitchFamily="16" charset="-128"/>
              <a:cs typeface="ＭＳ Ｐゴシック" pitchFamily="1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1220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6">
            <a:extLst>
              <a:ext uri="{FF2B5EF4-FFF2-40B4-BE49-F238E27FC236}">
                <a16:creationId xmlns:a16="http://schemas.microsoft.com/office/drawing/2014/main" id="{7047157D-45E5-4B40-875E-5C14229EA63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r="772"/>
          <a:stretch/>
        </p:blipFill>
        <p:spPr>
          <a:xfrm>
            <a:off x="0" y="899214"/>
            <a:ext cx="9226403" cy="495752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-508803" y="188640"/>
            <a:ext cx="1016160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rgbClr val="070D23"/>
                </a:solidFill>
                <a:latin typeface="Arial" charset="0"/>
                <a:ea typeface="Arial" charset="0"/>
                <a:cs typeface="Arial" charset="0"/>
              </a:rPr>
              <a:t>High Luminosity LHC: “the near future”</a:t>
            </a:r>
          </a:p>
          <a:p>
            <a:pPr algn="ctr"/>
            <a:endParaRPr lang="en-US" sz="2700" b="1" dirty="0">
              <a:solidFill>
                <a:srgbClr val="070D23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2700" b="1" dirty="0">
              <a:solidFill>
                <a:srgbClr val="070D2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4A38D9-5185-0840-9CF7-39448B4B8F94}"/>
              </a:ext>
            </a:extLst>
          </p:cNvPr>
          <p:cNvSpPr txBox="1"/>
          <p:nvPr/>
        </p:nvSpPr>
        <p:spPr>
          <a:xfrm>
            <a:off x="0" y="836712"/>
            <a:ext cx="9226403" cy="553998"/>
          </a:xfrm>
          <a:prstGeom prst="rect">
            <a:avLst/>
          </a:prstGeom>
          <a:solidFill>
            <a:srgbClr val="556D96"/>
          </a:solidFill>
        </p:spPr>
        <p:txBody>
          <a:bodyPr wrap="square" lIns="135000" rIns="135000" rtlCol="0" anchor="ctr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</a:rPr>
              <a:t>The HL-LHC requires a new generation RF cavities and variety of new generation magnet families to replace the existing LHC final focus magnets for high luminosity experiments ATLAS and CMS</a:t>
            </a:r>
          </a:p>
        </p:txBody>
      </p:sp>
      <p:pic>
        <p:nvPicPr>
          <p:cNvPr id="3" name="Picture 2" descr="A machine on the counter&#10;&#10;Description automatically generated with low confidence">
            <a:extLst>
              <a:ext uri="{FF2B5EF4-FFF2-40B4-BE49-F238E27FC236}">
                <a16:creationId xmlns:a16="http://schemas.microsoft.com/office/drawing/2014/main" id="{89BA2348-35ED-D262-EF03-22DB6D88536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0533" b="22740"/>
          <a:stretch/>
        </p:blipFill>
        <p:spPr>
          <a:xfrm>
            <a:off x="6030767" y="5445224"/>
            <a:ext cx="2969418" cy="1348445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4BBBD131-7239-97A5-B511-D85DD9134F9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526" b="18196"/>
          <a:stretch/>
        </p:blipFill>
        <p:spPr>
          <a:xfrm>
            <a:off x="188697" y="5448596"/>
            <a:ext cx="2830016" cy="1363657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30575D82-E883-08DC-3979-3A99D105A81C}"/>
              </a:ext>
            </a:extLst>
          </p:cNvPr>
          <p:cNvSpPr txBox="1">
            <a:spLocks/>
          </p:cNvSpPr>
          <p:nvPr/>
        </p:nvSpPr>
        <p:spPr bwMode="auto">
          <a:xfrm>
            <a:off x="188697" y="5443050"/>
            <a:ext cx="1580668" cy="290206"/>
          </a:xfrm>
          <a:prstGeom prst="rect">
            <a:avLst/>
          </a:prstGeom>
          <a:solidFill>
            <a:srgbClr val="556D96"/>
          </a:solidFill>
          <a:ln>
            <a:noFill/>
          </a:ln>
        </p:spPr>
        <p:txBody>
          <a:bodyPr vert="horz" lIns="27000" tIns="27000" rIns="27000" bIns="27000" rtlCol="0" anchor="ctr" anchorCtr="0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MCBXF – CIEMAT, </a:t>
            </a:r>
            <a:r>
              <a:rPr lang="en-US" sz="1200" b="1" dirty="0" err="1"/>
              <a:t>Elytt</a:t>
            </a:r>
            <a:endParaRPr lang="en-GB" sz="1200" b="1" dirty="0"/>
          </a:p>
        </p:txBody>
      </p:sp>
      <p:pic>
        <p:nvPicPr>
          <p:cNvPr id="7" name="图片 20">
            <a:extLst>
              <a:ext uri="{FF2B5EF4-FFF2-40B4-BE49-F238E27FC236}">
                <a16:creationId xmlns:a16="http://schemas.microsoft.com/office/drawing/2014/main" id="{741F0379-CA5A-58F1-0A83-A670AE45F2C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9090" y="5445224"/>
            <a:ext cx="2717729" cy="1363656"/>
          </a:xfrm>
          <a:prstGeom prst="rect">
            <a:avLst/>
          </a:prstGeom>
        </p:spPr>
      </p:pic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49BB4FA2-DAC3-AE94-DF40-320262C620C2}"/>
              </a:ext>
            </a:extLst>
          </p:cNvPr>
          <p:cNvSpPr txBox="1">
            <a:spLocks/>
          </p:cNvSpPr>
          <p:nvPr/>
        </p:nvSpPr>
        <p:spPr bwMode="auto">
          <a:xfrm>
            <a:off x="4239772" y="6518674"/>
            <a:ext cx="1677047" cy="290206"/>
          </a:xfrm>
          <a:prstGeom prst="rect">
            <a:avLst/>
          </a:prstGeom>
          <a:solidFill>
            <a:srgbClr val="556D96"/>
          </a:solidFill>
          <a:ln>
            <a:noFill/>
          </a:ln>
        </p:spPr>
        <p:txBody>
          <a:bodyPr vert="horz" lIns="27000" tIns="27000" rIns="27000" bIns="2700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MCBRD – IHEP, BAMA</a:t>
            </a:r>
            <a:endParaRPr lang="en-GB" sz="1200" b="1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79C4D09A-70A4-B8A8-356C-F855649F7462}"/>
              </a:ext>
            </a:extLst>
          </p:cNvPr>
          <p:cNvSpPr txBox="1">
            <a:spLocks/>
          </p:cNvSpPr>
          <p:nvPr/>
        </p:nvSpPr>
        <p:spPr bwMode="auto">
          <a:xfrm>
            <a:off x="6792153" y="6503464"/>
            <a:ext cx="2208032" cy="290206"/>
          </a:xfrm>
          <a:prstGeom prst="rect">
            <a:avLst/>
          </a:prstGeom>
          <a:solidFill>
            <a:srgbClr val="556D96"/>
          </a:solidFill>
          <a:ln>
            <a:noFill/>
          </a:ln>
        </p:spPr>
        <p:txBody>
          <a:bodyPr vert="horz" lIns="27000" tIns="27000" rIns="27000" bIns="27000" rtlCol="0" anchor="ctr" anchorCtr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2100" b="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RF-Dipole Cavity – US &amp; Canada</a:t>
            </a:r>
          </a:p>
        </p:txBody>
      </p:sp>
    </p:spTree>
    <p:extLst>
      <p:ext uri="{BB962C8B-B14F-4D97-AF65-F5344CB8AC3E}">
        <p14:creationId xmlns:p14="http://schemas.microsoft.com/office/powerpoint/2010/main" val="14647137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409DE51-FC66-5704-ADE6-0B74098012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5605" r="1032"/>
          <a:stretch/>
        </p:blipFill>
        <p:spPr>
          <a:xfrm>
            <a:off x="-10122" y="1019982"/>
            <a:ext cx="9143999" cy="4980768"/>
          </a:xfrm>
          <a:prstGeom prst="rect">
            <a:avLst/>
          </a:prstGeom>
        </p:spPr>
      </p:pic>
      <p:sp>
        <p:nvSpPr>
          <p:cNvPr id="8" name="ZoneTexte 8">
            <a:extLst>
              <a:ext uri="{FF2B5EF4-FFF2-40B4-BE49-F238E27FC236}">
                <a16:creationId xmlns:a16="http://schemas.microsoft.com/office/drawing/2014/main" id="{9C80944E-3705-1644-B550-324FF5E87E73}"/>
              </a:ext>
            </a:extLst>
          </p:cNvPr>
          <p:cNvSpPr txBox="1"/>
          <p:nvPr/>
        </p:nvSpPr>
        <p:spPr>
          <a:xfrm>
            <a:off x="-10123" y="5996524"/>
            <a:ext cx="9143999" cy="744844"/>
          </a:xfrm>
          <a:prstGeom prst="rect">
            <a:avLst/>
          </a:prstGeom>
          <a:solidFill>
            <a:srgbClr val="213794">
              <a:alpha val="90000"/>
            </a:srgbClr>
          </a:solidFill>
          <a:ln>
            <a:noFill/>
          </a:ln>
        </p:spPr>
        <p:txBody>
          <a:bodyPr wrap="square" lIns="162000" tIns="108000" rIns="162000" bIns="81000" rtlCol="0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The present vision to go beyond what we can do in particle physics today is to study feasibility of future collider options: FCC-</a:t>
            </a:r>
            <a:r>
              <a:rPr lang="en-US" sz="18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ee</a:t>
            </a:r>
            <a:r>
              <a:rPr lang="en-US" sz="18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, FCC-</a:t>
            </a:r>
            <a:r>
              <a:rPr lang="en-US" sz="18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hh</a:t>
            </a:r>
            <a:r>
              <a:rPr lang="en-US" sz="18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, FCC-eh, CLIC and </a:t>
            </a:r>
            <a:r>
              <a:rPr lang="en-US" sz="18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MuC</a:t>
            </a:r>
            <a:r>
              <a:rPr lang="en-US" sz="18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fr-FR" sz="18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ZoneTexte 13">
            <a:extLst>
              <a:ext uri="{FF2B5EF4-FFF2-40B4-BE49-F238E27FC236}">
                <a16:creationId xmlns:a16="http://schemas.microsoft.com/office/drawing/2014/main" id="{5B16C662-D626-203E-2652-6A956808A7D8}"/>
              </a:ext>
            </a:extLst>
          </p:cNvPr>
          <p:cNvSpPr txBox="1"/>
          <p:nvPr/>
        </p:nvSpPr>
        <p:spPr>
          <a:xfrm>
            <a:off x="0" y="116632"/>
            <a:ext cx="939653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b="1" dirty="0">
                <a:solidFill>
                  <a:srgbClr val="070D23"/>
                </a:solidFill>
                <a:latin typeface="Arial" charset="0"/>
                <a:ea typeface="Arial" charset="0"/>
                <a:cs typeface="Arial" charset="0"/>
              </a:rPr>
              <a:t>FCC, CLIC, </a:t>
            </a:r>
            <a:r>
              <a:rPr lang="en-US" sz="2700" b="1" dirty="0" err="1">
                <a:solidFill>
                  <a:srgbClr val="070D23"/>
                </a:solidFill>
                <a:latin typeface="Arial" charset="0"/>
                <a:ea typeface="Arial" charset="0"/>
                <a:cs typeface="Arial" charset="0"/>
              </a:rPr>
              <a:t>MuC</a:t>
            </a:r>
            <a:r>
              <a:rPr lang="en-US" sz="2700" b="1" dirty="0">
                <a:solidFill>
                  <a:srgbClr val="070D23"/>
                </a:solidFill>
                <a:latin typeface="Arial" charset="0"/>
                <a:ea typeface="Arial" charset="0"/>
                <a:cs typeface="Arial" charset="0"/>
              </a:rPr>
              <a:t>: “options for more distant future”</a:t>
            </a:r>
          </a:p>
        </p:txBody>
      </p:sp>
    </p:spTree>
    <p:extLst>
      <p:ext uri="{BB962C8B-B14F-4D97-AF65-F5344CB8AC3E}">
        <p14:creationId xmlns:p14="http://schemas.microsoft.com/office/powerpoint/2010/main" val="1252251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0D6C7-9406-BBBD-70BC-A462441E48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7544" y="484187"/>
            <a:ext cx="7772400" cy="568549"/>
          </a:xfrm>
        </p:spPr>
        <p:txBody>
          <a:bodyPr/>
          <a:lstStyle/>
          <a:p>
            <a:r>
              <a:rPr lang="pl-PL" dirty="0"/>
              <a:t>Podziękowania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EBAA29-98AA-BC0A-E727-7A257A5B2A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15616" y="1268759"/>
            <a:ext cx="6400800" cy="5105053"/>
          </a:xfrm>
        </p:spPr>
        <p:txBody>
          <a:bodyPr/>
          <a:lstStyle/>
          <a:p>
            <a:r>
              <a:rPr lang="pl-PL" b="1" dirty="0"/>
              <a:t>Finansowanie tegorocznego wydania:</a:t>
            </a:r>
          </a:p>
          <a:p>
            <a:r>
              <a:rPr lang="pl-PL" dirty="0"/>
              <a:t>CERN and Science Foundation</a:t>
            </a:r>
          </a:p>
          <a:p>
            <a:r>
              <a:rPr lang="en-GB" dirty="0" err="1"/>
              <a:t>Ministerstwo</a:t>
            </a:r>
            <a:r>
              <a:rPr lang="en-GB" dirty="0"/>
              <a:t> </a:t>
            </a:r>
            <a:r>
              <a:rPr lang="en-GB" dirty="0" err="1"/>
              <a:t>Edukacji</a:t>
            </a:r>
            <a:r>
              <a:rPr lang="en-GB" dirty="0"/>
              <a:t> </a:t>
            </a:r>
            <a:r>
              <a:rPr lang="en-GB" dirty="0" err="1"/>
              <a:t>Narodowej</a:t>
            </a:r>
            <a:r>
              <a:rPr lang="pl-PL" dirty="0"/>
              <a:t> </a:t>
            </a:r>
          </a:p>
          <a:p>
            <a:endParaRPr lang="pl-PL" dirty="0"/>
          </a:p>
          <a:p>
            <a:r>
              <a:rPr lang="pl-PL" b="1" dirty="0"/>
              <a:t>‚lobbying’:</a:t>
            </a:r>
          </a:p>
          <a:p>
            <a:r>
              <a:rPr lang="pl-PL" dirty="0"/>
              <a:t>Naukowcy pracujacy w i współpracujący z CERN</a:t>
            </a:r>
          </a:p>
          <a:p>
            <a:r>
              <a:rPr lang="pl-PL" dirty="0"/>
              <a:t>Stałe Przedstawicielstwo RP w Genewie (spotkanie we wtorek)</a:t>
            </a:r>
          </a:p>
          <a:p>
            <a:r>
              <a:rPr lang="pl-PL" dirty="0"/>
              <a:t>Polskie Towarzystwo Fizyczne</a:t>
            </a:r>
          </a:p>
          <a:p>
            <a:r>
              <a:rPr lang="pl-PL" dirty="0"/>
              <a:t>Wiele innych osób, które spotkaliśmy w ciagu ostatnich 12 lat</a:t>
            </a:r>
          </a:p>
          <a:p>
            <a:endParaRPr lang="pl-PL" dirty="0"/>
          </a:p>
          <a:p>
            <a:r>
              <a:rPr lang="pl-PL" b="1" dirty="0"/>
              <a:t>Organizacja:</a:t>
            </a:r>
          </a:p>
          <a:p>
            <a:r>
              <a:rPr lang="pl-PL" dirty="0"/>
              <a:t>ORE, Małgorzata Szeja, Marcin Karkut</a:t>
            </a:r>
          </a:p>
          <a:p>
            <a:r>
              <a:rPr lang="pl-PL" dirty="0"/>
              <a:t>CERN Educational Team: Jeff Wiener, Milena Vujanovic</a:t>
            </a:r>
          </a:p>
          <a:p>
            <a:r>
              <a:rPr lang="pl-PL" dirty="0"/>
              <a:t>CERN staff: Piotr Traczyk, Andrzej Siemko, MK</a:t>
            </a:r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6F0A5FC-BABC-1950-5C2A-B7B43E6987DD}"/>
              </a:ext>
            </a:extLst>
          </p:cNvPr>
          <p:cNvSpPr/>
          <p:nvPr/>
        </p:nvSpPr>
        <p:spPr bwMode="auto">
          <a:xfrm>
            <a:off x="0" y="5805264"/>
            <a:ext cx="2267744" cy="10801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6" charset="0"/>
              <a:ea typeface="ＭＳ Ｐゴシック" pitchFamily="16" charset="-128"/>
              <a:cs typeface="ＭＳ Ｐゴシック" pitchFamily="1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6462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02BA0-270B-F148-85ED-62529200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Autofit/>
          </a:bodyPr>
          <a:lstStyle/>
          <a:p>
            <a:r>
              <a:rPr lang="en-US" sz="2325" dirty="0"/>
              <a:t>CERN</a:t>
            </a:r>
            <a:r>
              <a:rPr lang="pl-PL" sz="2325" dirty="0"/>
              <a:t> = Conseil Europeen pour la Recherche Nucleaire </a:t>
            </a:r>
            <a:br>
              <a:rPr lang="pl-PL" sz="2325" dirty="0"/>
            </a:br>
            <a:r>
              <a:rPr lang="pl-PL" sz="2325" dirty="0"/>
              <a:t>zalożony w </a:t>
            </a:r>
            <a:r>
              <a:rPr lang="en-US" sz="2325" dirty="0"/>
              <a:t>1954 </a:t>
            </a:r>
            <a:r>
              <a:rPr lang="pl-PL" sz="2325" dirty="0"/>
              <a:t>roku przez 12 krajów członkowskich z Europy</a:t>
            </a:r>
            <a:endParaRPr lang="en-US" sz="2325" dirty="0"/>
          </a:p>
        </p:txBody>
      </p:sp>
      <p:sp>
        <p:nvSpPr>
          <p:cNvPr id="195" name="AutoShape 3">
            <a:extLst>
              <a:ext uri="{FF2B5EF4-FFF2-40B4-BE49-F238E27FC236}">
                <a16:creationId xmlns:a16="http://schemas.microsoft.com/office/drawing/2014/main" id="{893E21E5-BEFD-CC41-A448-CBB5B86E5E1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858513" y="2059667"/>
            <a:ext cx="5030831" cy="2485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511" name="ZoneTexte 15">
            <a:extLst>
              <a:ext uri="{FF2B5EF4-FFF2-40B4-BE49-F238E27FC236}">
                <a16:creationId xmlns:a16="http://schemas.microsoft.com/office/drawing/2014/main" id="{ED63E074-9F71-3744-8F38-9F06BA8B3D9D}"/>
              </a:ext>
            </a:extLst>
          </p:cNvPr>
          <p:cNvSpPr txBox="1"/>
          <p:nvPr/>
        </p:nvSpPr>
        <p:spPr>
          <a:xfrm>
            <a:off x="107504" y="3068960"/>
            <a:ext cx="2343751" cy="77696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pl-PL" sz="1800" b="1" dirty="0"/>
              <a:t>Dziś: </a:t>
            </a:r>
            <a:r>
              <a:rPr lang="en-US" sz="1800" b="1" dirty="0"/>
              <a:t>24 </a:t>
            </a:r>
            <a:r>
              <a:rPr lang="pl-PL" sz="1800" b="1" dirty="0"/>
              <a:t>kraje członkowskie</a:t>
            </a:r>
          </a:p>
          <a:p>
            <a:endParaRPr lang="en-US" sz="18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000" dirty="0"/>
              <a:t>Austria, Belgium, Bulgaria, Czech Republic, Denmark, Estonia, Finland, France, Germany, Greece, Hungary, Israel, Italy, Netherlands, Norway, Poland, Portugal, Romania, Serbia, Slovak Republic, Spain, Sweden, Switzerland and United Kingdom</a:t>
            </a:r>
            <a:endParaRPr lang="en-US" sz="1000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388" name="Group 387">
            <a:extLst>
              <a:ext uri="{FF2B5EF4-FFF2-40B4-BE49-F238E27FC236}">
                <a16:creationId xmlns:a16="http://schemas.microsoft.com/office/drawing/2014/main" id="{1ED366C7-9586-CF46-9759-425FC74B08D9}"/>
              </a:ext>
            </a:extLst>
          </p:cNvPr>
          <p:cNvGrpSpPr/>
          <p:nvPr/>
        </p:nvGrpSpPr>
        <p:grpSpPr>
          <a:xfrm>
            <a:off x="5508104" y="4576379"/>
            <a:ext cx="2491122" cy="1156877"/>
            <a:chOff x="9915059" y="2650253"/>
            <a:chExt cx="3178132" cy="1624460"/>
          </a:xfrm>
        </p:grpSpPr>
        <p:sp>
          <p:nvSpPr>
            <p:cNvPr id="389" name="Rectangle 388">
              <a:extLst>
                <a:ext uri="{FF2B5EF4-FFF2-40B4-BE49-F238E27FC236}">
                  <a16:creationId xmlns:a16="http://schemas.microsoft.com/office/drawing/2014/main" id="{9D2F5DCE-2B1B-F342-85BA-962A761725C7}"/>
                </a:ext>
              </a:extLst>
            </p:cNvPr>
            <p:cNvSpPr/>
            <p:nvPr/>
          </p:nvSpPr>
          <p:spPr>
            <a:xfrm>
              <a:off x="9915059" y="2650253"/>
              <a:ext cx="2956161" cy="162446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390" name="ZoneTexte 2">
              <a:extLst>
                <a:ext uri="{FF2B5EF4-FFF2-40B4-BE49-F238E27FC236}">
                  <a16:creationId xmlns:a16="http://schemas.microsoft.com/office/drawing/2014/main" id="{6C341B06-E424-6B48-A791-969129B7F027}"/>
                </a:ext>
              </a:extLst>
            </p:cNvPr>
            <p:cNvSpPr txBox="1"/>
            <p:nvPr/>
          </p:nvSpPr>
          <p:spPr>
            <a:xfrm>
              <a:off x="9954638" y="2723467"/>
              <a:ext cx="3138553" cy="15396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28588" indent="-128588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125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As of 2024</a:t>
              </a:r>
            </a:p>
            <a:p>
              <a:pPr marL="128588" indent="-128588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125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Employees:</a:t>
              </a:r>
            </a:p>
            <a:p>
              <a:pPr marL="128588" indent="-128588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125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Almost 300</a:t>
              </a:r>
              <a:r>
                <a:rPr lang="pl-PL" sz="1125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0</a:t>
              </a:r>
              <a:r>
                <a:rPr lang="en-US" sz="1125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</a:t>
              </a:r>
              <a:r>
                <a:rPr lang="en-US" sz="1125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staff, </a:t>
              </a:r>
              <a:r>
                <a:rPr lang="en-US" sz="1125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900</a:t>
              </a:r>
              <a:r>
                <a:rPr lang="en-US" sz="1125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graduates</a:t>
              </a:r>
            </a:p>
            <a:p>
              <a:pPr marL="128588" indent="-128588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endParaRPr lang="en-US" sz="1125" dirty="0">
                <a:solidFill>
                  <a:schemeClr val="bg2"/>
                </a:solidFill>
              </a:endParaRPr>
            </a:p>
            <a:p>
              <a:pPr marL="128588" indent="-128588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125" dirty="0">
                  <a:solidFill>
                    <a:schemeClr val="bg2"/>
                  </a:solidFill>
                </a:rPr>
                <a:t>Associates:</a:t>
              </a:r>
              <a:r>
                <a:rPr lang="en-US" sz="1125" b="1" dirty="0">
                  <a:solidFill>
                    <a:schemeClr val="bg2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</a:t>
              </a:r>
            </a:p>
            <a:p>
              <a:pPr marL="128588" indent="-128588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125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12 000 </a:t>
              </a:r>
              <a:r>
                <a:rPr lang="en-US" sz="1125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users, </a:t>
              </a:r>
              <a:r>
                <a:rPr lang="en-US" sz="1125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1500 </a:t>
              </a:r>
              <a:r>
                <a:rPr lang="en-US" sz="1125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others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097E8936-EC78-E142-B8DB-84FC50F36B5B}"/>
              </a:ext>
            </a:extLst>
          </p:cNvPr>
          <p:cNvSpPr txBox="1"/>
          <p:nvPr/>
        </p:nvSpPr>
        <p:spPr>
          <a:xfrm>
            <a:off x="2771800" y="5653965"/>
            <a:ext cx="5108543" cy="1231419"/>
          </a:xfrm>
          <a:prstGeom prst="rect">
            <a:avLst/>
          </a:prstGeom>
          <a:noFill/>
        </p:spPr>
        <p:txBody>
          <a:bodyPr wrap="none" rtlCol="0" anchor="t" anchorCtr="0">
            <a:noAutofit/>
          </a:bodyPr>
          <a:lstStyle/>
          <a:p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Around 50 Cooperation Agreements </a:t>
            </a:r>
            <a:b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with non-Member States and Territories</a:t>
            </a:r>
          </a:p>
          <a:p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Albania – Algeria – Argentina – Armenia – Australia – Azerbaijan – Bangladesh – Belarus – Bolivia</a:t>
            </a:r>
            <a:b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Bosnia and Herzegovina –  Brazil – Canada – Chile – Colombia – Costa Rica – Ecuador – Egypt – Georgia – Honduras</a:t>
            </a:r>
          </a:p>
          <a:p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Iceland – Iran – Jordan – Kazakhstan – Lebanon – Malta – Mexico – Mongolia – Montenegro – Morocco – Nepal  </a:t>
            </a:r>
          </a:p>
          <a:p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New Zealand – North Macedonia – Palestine – Paraguay – People's Republic of China – Peru – Philippines – Qatar</a:t>
            </a:r>
          </a:p>
          <a:p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Republic of Korea – Saudi Arabia – Sri Lanka – South Africa – Thailand – Tunisia – United Arab Emirates – Vietnam</a:t>
            </a:r>
            <a:endParaRPr lang="fr-FR" sz="900" dirty="0">
              <a:solidFill>
                <a:schemeClr val="tx2">
                  <a:lumMod val="75000"/>
                  <a:lumOff val="2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CBFDB2-E55F-494C-C0F2-02CD6B02B146}"/>
              </a:ext>
            </a:extLst>
          </p:cNvPr>
          <p:cNvSpPr/>
          <p:nvPr/>
        </p:nvSpPr>
        <p:spPr bwMode="auto">
          <a:xfrm>
            <a:off x="0" y="5949280"/>
            <a:ext cx="1979712" cy="8822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6" charset="0"/>
              <a:ea typeface="ＭＳ Ｐゴシック" pitchFamily="16" charset="-128"/>
              <a:cs typeface="ＭＳ Ｐゴシック" pitchFamily="16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9E929B-16C1-5B67-14B5-99E9929199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61" y="1052736"/>
            <a:ext cx="9602579" cy="4091310"/>
          </a:xfrm>
          <a:prstGeom prst="rect">
            <a:avLst/>
          </a:prstGeom>
        </p:spPr>
      </p:pic>
      <p:sp>
        <p:nvSpPr>
          <p:cNvPr id="6" name="ZoneTexte 15">
            <a:extLst>
              <a:ext uri="{FF2B5EF4-FFF2-40B4-BE49-F238E27FC236}">
                <a16:creationId xmlns:a16="http://schemas.microsoft.com/office/drawing/2014/main" id="{AE67E09A-DB82-F742-9DF1-BA3E62EBE9C1}"/>
              </a:ext>
            </a:extLst>
          </p:cNvPr>
          <p:cNvSpPr txBox="1"/>
          <p:nvPr/>
        </p:nvSpPr>
        <p:spPr>
          <a:xfrm>
            <a:off x="-36512" y="5031356"/>
            <a:ext cx="2782861" cy="1782020"/>
          </a:xfrm>
          <a:prstGeom prst="rect">
            <a:avLst/>
          </a:prstGeom>
          <a:noFill/>
        </p:spPr>
        <p:txBody>
          <a:bodyPr wrap="square" lIns="243000" rIns="54000" rtlCol="0">
            <a:noAutofit/>
          </a:bodyPr>
          <a:lstStyle/>
          <a:p>
            <a:pPr marL="338138" indent="-338138"/>
            <a:r>
              <a:rPr lang="fr-FR" sz="1200" b="1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3 </a:t>
            </a:r>
            <a:r>
              <a:rPr lang="fr-FR" sz="12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2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2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2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States </a:t>
            </a:r>
          </a:p>
          <a:p>
            <a:pPr marL="338138" indent="-338138"/>
            <a:r>
              <a:rPr lang="fr-FR" sz="12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in the </a:t>
            </a:r>
            <a:r>
              <a:rPr lang="fr-FR" sz="12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2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2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endParaRPr lang="fr-FR" sz="1200" dirty="0">
              <a:solidFill>
                <a:schemeClr val="accent4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pPr marL="338138" indent="-338138"/>
            <a:r>
              <a:rPr lang="en-US" sz="750" dirty="0">
                <a:solidFill>
                  <a:schemeClr val="accent4">
                    <a:lumMod val="75000"/>
                  </a:schemeClr>
                </a:solidFill>
              </a:rPr>
              <a:t>Cyprus –  Slovenia </a:t>
            </a:r>
          </a:p>
          <a:p>
            <a:pPr marL="338138" indent="-338138"/>
            <a:endParaRPr lang="fr-FR" sz="675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200" b="1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r>
              <a:rPr lang="fr-FR" sz="12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2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2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2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2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r>
              <a:rPr lang="en-US" sz="750" dirty="0">
                <a:solidFill>
                  <a:srgbClr val="668BCC"/>
                </a:solidFill>
              </a:rPr>
              <a:t>Croatia – India –  Latvia – Lithuania – Pakistan</a:t>
            </a:r>
            <a:br>
              <a:rPr lang="en-US" sz="750" dirty="0">
                <a:solidFill>
                  <a:srgbClr val="668BCC"/>
                </a:solidFill>
              </a:rPr>
            </a:br>
            <a:r>
              <a:rPr lang="en-US" sz="750" dirty="0" err="1">
                <a:solidFill>
                  <a:srgbClr val="668BCC"/>
                </a:solidFill>
              </a:rPr>
              <a:t>Türkiye</a:t>
            </a:r>
            <a:r>
              <a:rPr lang="en-US" sz="750" dirty="0">
                <a:solidFill>
                  <a:srgbClr val="668BCC"/>
                </a:solidFill>
              </a:rPr>
              <a:t> – Ukraine</a:t>
            </a:r>
          </a:p>
          <a:p>
            <a:endParaRPr lang="en-US" sz="750" b="1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2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6</a:t>
            </a:r>
            <a:r>
              <a:rPr lang="fr-FR" sz="1200" dirty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2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Observers</a:t>
            </a:r>
            <a:endParaRPr lang="fr-FR" sz="120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75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Japan – Russia (suspended) – USA</a:t>
            </a:r>
          </a:p>
          <a:p>
            <a:r>
              <a:rPr lang="en-US" sz="75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European Union – JINR (suspended) – UNESCO</a:t>
            </a:r>
          </a:p>
          <a:p>
            <a:r>
              <a:rPr lang="en-US" sz="750" dirty="0">
                <a:solidFill>
                  <a:srgbClr val="A8CEE3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0291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028"/>
          <p:cNvSpPr txBox="1">
            <a:spLocks noChangeArrowheads="1"/>
          </p:cNvSpPr>
          <p:nvPr/>
        </p:nvSpPr>
        <p:spPr bwMode="auto">
          <a:xfrm>
            <a:off x="179512" y="990600"/>
            <a:ext cx="6696744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bg2">
                  <a:lumMod val="50000"/>
                </a:schemeClr>
              </a:buClr>
              <a:buSzPct val="75000"/>
              <a:buFont typeface="Wingdings" pitchFamily="-112" charset="2"/>
              <a:buChar char="n"/>
              <a:defRPr/>
            </a:pPr>
            <a:r>
              <a:rPr lang="pl-PL" kern="0" dirty="0">
                <a:solidFill>
                  <a:schemeClr val="tx2"/>
                </a:solidFill>
                <a:latin typeface="Optima"/>
                <a:ea typeface="ＭＳ Ｐゴシック" pitchFamily="-112" charset="-128"/>
                <a:cs typeface="Optima"/>
              </a:rPr>
              <a:t>Pchanie do przodu granic poznania </a:t>
            </a:r>
            <a:endParaRPr lang="en-GB" kern="0" dirty="0">
              <a:solidFill>
                <a:schemeClr val="tx2"/>
              </a:solidFill>
              <a:latin typeface="Optima"/>
              <a:ea typeface="ＭＳ Ｐゴシック" pitchFamily="-112" charset="-128"/>
              <a:cs typeface="Optima"/>
            </a:endParaRPr>
          </a:p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SzPct val="75000"/>
              <a:defRPr/>
            </a:pPr>
            <a:r>
              <a:rPr lang="en-GB" sz="20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Optima"/>
                <a:ea typeface="ＭＳ Ｐゴシック" pitchFamily="-112" charset="-128"/>
                <a:cs typeface="Optima"/>
              </a:rPr>
              <a:t>	</a:t>
            </a:r>
            <a:endParaRPr kumimoji="0" lang="en-GB" sz="160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Optima"/>
              <a:ea typeface="ＭＳ Ｐゴシック" pitchFamily="-112" charset="-128"/>
              <a:cs typeface="Optima"/>
            </a:endParaRPr>
          </a:p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bg2">
                  <a:lumMod val="50000"/>
                </a:schemeClr>
              </a:buClr>
              <a:buSzPct val="75000"/>
              <a:buFont typeface="Wingdings" pitchFamily="-112" charset="2"/>
              <a:buChar char="n"/>
              <a:defRPr/>
            </a:pPr>
            <a:r>
              <a:rPr lang="pl-PL" kern="0" dirty="0">
                <a:solidFill>
                  <a:schemeClr val="tx2"/>
                </a:solidFill>
                <a:latin typeface="Optima"/>
                <a:ea typeface="ＭＳ Ｐゴシック" pitchFamily="-112" charset="-128"/>
                <a:cs typeface="Optima"/>
              </a:rPr>
              <a:t>Rozwijanie nowych technologii</a:t>
            </a:r>
            <a:endParaRPr lang="en-GB" kern="0" dirty="0">
              <a:solidFill>
                <a:schemeClr val="tx2"/>
              </a:solidFill>
              <a:latin typeface="Optima"/>
              <a:ea typeface="ＭＳ Ｐゴシック" pitchFamily="-112" charset="-128"/>
              <a:cs typeface="Optima"/>
            </a:endParaRPr>
          </a:p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SzPct val="75000"/>
              <a:defRPr/>
            </a:pPr>
            <a:r>
              <a:rPr kumimoji="0" lang="en-GB" sz="240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Optima"/>
                <a:ea typeface="ＭＳ Ｐゴシック" pitchFamily="-112" charset="-128"/>
                <a:cs typeface="Optima"/>
              </a:rPr>
              <a:t>	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>
                  <a:lumMod val="50000"/>
                </a:schemeClr>
              </a:buClr>
              <a:buSzPct val="75000"/>
              <a:buFont typeface="Wingdings" pitchFamily="-112" charset="2"/>
              <a:buChar char="n"/>
              <a:tabLst/>
              <a:defRPr/>
            </a:pPr>
            <a:r>
              <a:rPr kumimoji="0" lang="en-GB" sz="240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tima"/>
                <a:ea typeface="ＭＳ Ｐゴシック" pitchFamily="-112" charset="-128"/>
                <a:cs typeface="Optima"/>
              </a:rPr>
              <a:t>Tr</a:t>
            </a:r>
            <a:r>
              <a:rPr kumimoji="0" lang="pl-PL" sz="240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tima"/>
                <a:ea typeface="ＭＳ Ｐゴシック" pitchFamily="-112" charset="-128"/>
                <a:cs typeface="Optima"/>
              </a:rPr>
              <a:t>ening naukowców i inżynierów jutra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2">
                  <a:lumMod val="50000"/>
                </a:schemeClr>
              </a:buClr>
              <a:buSzPct val="75000"/>
              <a:buFont typeface="Wingdings" pitchFamily="-112" charset="2"/>
              <a:buChar char="n"/>
              <a:tabLst/>
              <a:defRPr/>
            </a:pPr>
            <a:endParaRPr kumimoji="0" lang="en-GB" sz="240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Optima"/>
              <a:ea typeface="ＭＳ Ｐゴシック" pitchFamily="-112" charset="-128"/>
              <a:cs typeface="Optima"/>
            </a:endParaRPr>
          </a:p>
          <a:p>
            <a:pPr marL="342900" lvl="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bg2">
                  <a:lumMod val="50000"/>
                </a:schemeClr>
              </a:buClr>
              <a:buSzPct val="75000"/>
              <a:buFont typeface="Wingdings" pitchFamily="-112" charset="2"/>
              <a:buChar char="n"/>
              <a:defRPr/>
            </a:pPr>
            <a:r>
              <a:rPr lang="pl-PL" kern="0" dirty="0">
                <a:solidFill>
                  <a:schemeClr val="tx2"/>
                </a:solidFill>
                <a:latin typeface="Optima"/>
                <a:ea typeface="ＭＳ Ｐゴシック" pitchFamily="-112" charset="-128"/>
                <a:cs typeface="Optima"/>
              </a:rPr>
              <a:t>Łączenie ludzi z różnych krajów i kultur</a:t>
            </a:r>
            <a:endParaRPr lang="en-GB" sz="2000" kern="0" dirty="0">
              <a:solidFill>
                <a:schemeClr val="tx2"/>
              </a:solidFill>
              <a:latin typeface="Optima"/>
              <a:ea typeface="ＭＳ Ｐゴシック" pitchFamily="-112" charset="-128"/>
              <a:cs typeface="Optima"/>
            </a:endParaRPr>
          </a:p>
        </p:txBody>
      </p:sp>
      <p:sp>
        <p:nvSpPr>
          <p:cNvPr id="14" name="Text Placeholder 2"/>
          <p:cNvSpPr txBox="1">
            <a:spLocks/>
          </p:cNvSpPr>
          <p:nvPr/>
        </p:nvSpPr>
        <p:spPr>
          <a:xfrm>
            <a:off x="457200" y="457201"/>
            <a:ext cx="8037513" cy="380999"/>
          </a:xfrm>
          <a:prstGeom prst="rect">
            <a:avLst/>
          </a:prstGeom>
        </p:spPr>
        <p:txBody>
          <a:bodyPr vert="horz" anchor="b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sz="3200" kern="0" dirty="0">
                <a:solidFill>
                  <a:schemeClr val="tx2"/>
                </a:solidFill>
                <a:latin typeface="Optima"/>
                <a:ea typeface="+mn-ea"/>
                <a:cs typeface="Optima"/>
              </a:rPr>
              <a:t>Misje CERN</a:t>
            </a:r>
            <a:endParaRPr kumimoji="0" lang="en-GB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tima"/>
              <a:ea typeface="+mn-ea"/>
              <a:cs typeface="Optima"/>
            </a:endParaRPr>
          </a:p>
        </p:txBody>
      </p:sp>
      <p:pic>
        <p:nvPicPr>
          <p:cNvPr id="16" name="Picture 15" descr="Courier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400" y="454814"/>
            <a:ext cx="2209800" cy="1450186"/>
          </a:xfrm>
          <a:prstGeom prst="rect">
            <a:avLst/>
          </a:prstGeom>
          <a:solidFill>
            <a:srgbClr val="FFFFFF">
              <a:shade val="85000"/>
            </a:srgbClr>
          </a:solidFill>
          <a:ln w="63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7" name="Picture 6" descr="Maximum intensity projection (MIP) of a typical F-18 FDG wholebody PET acquisition">
            <a:hlinkClick r:id="rId3" tooltip="Maximum intensity projection (MIP) of a typical F-18 FDG wholebody PET acquisition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151112"/>
            <a:ext cx="1512794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63500" cap="sq">
            <a:solidFill>
              <a:srgbClr val="FFFFFF"/>
            </a:solidFill>
            <a:miter lim="800000"/>
          </a:ln>
          <a:effectLst>
            <a:outerShdw blurRad="635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21299999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8" name="Picture 13" descr="0309005_01-A5-at-72-dpi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7958" y="3429000"/>
            <a:ext cx="2443642" cy="1593850"/>
          </a:xfrm>
          <a:prstGeom prst="rect">
            <a:avLst/>
          </a:prstGeom>
          <a:noFill/>
          <a:ln w="63500" cap="sq" cmpd="sng">
            <a:solidFill>
              <a:schemeClr val="bg1"/>
            </a:solidFill>
            <a:miter lim="800000"/>
          </a:ln>
          <a:effectLst>
            <a:outerShdw blurRad="63500" dist="50800" dir="504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300000"/>
            </a:camera>
            <a:lightRig rig="threePt" dir="t"/>
          </a:scene3d>
          <a:sp3d>
            <a:bevelT w="25400" h="31750"/>
          </a:sp3d>
        </p:spPr>
      </p:pic>
      <p:pic>
        <p:nvPicPr>
          <p:cNvPr id="20" name="Picture 19" descr="0102032-A4-at-144-dpi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3641" y="4996424"/>
            <a:ext cx="2255184" cy="1672936"/>
          </a:xfrm>
          <a:prstGeom prst="rect">
            <a:avLst/>
          </a:prstGeom>
          <a:ln w="63500" cap="sq" cmpd="sng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21299999"/>
            </a:camera>
            <a:lightRig rig="threePt" dir="t"/>
          </a:scene3d>
          <a:sp3d>
            <a:bevelT w="31750" h="31750"/>
            <a:contourClr>
              <a:schemeClr val="tx2"/>
            </a:contourClr>
          </a:sp3d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D9C4CA5-AB44-A668-15F8-5F9981727E8F}"/>
              </a:ext>
            </a:extLst>
          </p:cNvPr>
          <p:cNvSpPr/>
          <p:nvPr/>
        </p:nvSpPr>
        <p:spPr bwMode="auto">
          <a:xfrm>
            <a:off x="0" y="5867400"/>
            <a:ext cx="2483768" cy="914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6" charset="0"/>
              <a:ea typeface="ＭＳ Ｐゴシック" pitchFamily="16" charset="-128"/>
              <a:cs typeface="ＭＳ Ｐゴシック" pitchFamily="1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2191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D7662-644E-FD81-C36D-0B8DFEE17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pl-PL" dirty="0"/>
              <a:t>Współpraca ponad granicami i podziałami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98352-02AA-6291-7BDE-8C2DC55BD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8A257A4-1D70-0FE8-531E-38AFF713E3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351"/>
          <a:stretch/>
        </p:blipFill>
        <p:spPr>
          <a:xfrm>
            <a:off x="35496" y="620688"/>
            <a:ext cx="9144000" cy="62156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5FF0E3-E2E3-8AAE-5662-6AA6E71A46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2292" y="692696"/>
            <a:ext cx="1926212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402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D7662-644E-FD81-C36D-0B8DFEE17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pl-PL" dirty="0"/>
              <a:t>Trening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98352-02AA-6291-7BDE-8C2DC55BDC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4525963"/>
          </a:xfrm>
        </p:spPr>
        <p:txBody>
          <a:bodyPr/>
          <a:lstStyle/>
          <a:p>
            <a:r>
              <a:rPr lang="pl-PL" dirty="0"/>
              <a:t>Uczniowie i nauczyciele</a:t>
            </a:r>
          </a:p>
          <a:p>
            <a:r>
              <a:rPr lang="pl-PL" dirty="0"/>
              <a:t>Studenci</a:t>
            </a:r>
          </a:p>
          <a:p>
            <a:r>
              <a:rPr lang="pl-PL" dirty="0"/>
              <a:t>Naukowcy</a:t>
            </a:r>
          </a:p>
          <a:p>
            <a:r>
              <a:rPr lang="pl-PL" dirty="0"/>
              <a:t>Inżynierowie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" t="16967" r="-147" b="10314"/>
          <a:stretch/>
        </p:blipFill>
        <p:spPr>
          <a:xfrm>
            <a:off x="-16437" y="2360349"/>
            <a:ext cx="9175935" cy="445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21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12"/>
          <p:cNvSpPr>
            <a:spLocks noChangeArrowheads="1"/>
          </p:cNvSpPr>
          <p:nvPr/>
        </p:nvSpPr>
        <p:spPr bwMode="auto">
          <a:xfrm>
            <a:off x="381000" y="188640"/>
            <a:ext cx="60632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3200" dirty="0">
                <a:solidFill>
                  <a:srgbClr val="000000"/>
                </a:solidFill>
                <a:latin typeface="Optima"/>
                <a:cs typeface="Optima"/>
              </a:rPr>
              <a:t>CERN </a:t>
            </a:r>
            <a:r>
              <a:rPr lang="pl-PL" sz="3200" dirty="0">
                <a:solidFill>
                  <a:srgbClr val="000000"/>
                </a:solidFill>
                <a:latin typeface="Optima"/>
                <a:cs typeface="Optima"/>
              </a:rPr>
              <a:t>poszukuje odpowiedzi</a:t>
            </a:r>
            <a:r>
              <a:rPr lang="en-GB" sz="3200" dirty="0">
                <a:solidFill>
                  <a:srgbClr val="000000"/>
                </a:solidFill>
                <a:latin typeface="Optima"/>
                <a:cs typeface="Optima"/>
              </a:rPr>
              <a:t>…</a:t>
            </a: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1763688" y="4797152"/>
            <a:ext cx="6264698" cy="1163218"/>
            <a:chOff x="1204861" y="4737038"/>
            <a:chExt cx="6265542" cy="1163626"/>
          </a:xfrm>
        </p:grpSpPr>
        <p:sp>
          <p:nvSpPr>
            <p:cNvPr id="18443" name="AutoShape 21"/>
            <p:cNvSpPr>
              <a:spLocks noChangeArrowheads="1"/>
            </p:cNvSpPr>
            <p:nvPr/>
          </p:nvSpPr>
          <p:spPr bwMode="auto">
            <a:xfrm flipH="1">
              <a:off x="1204861" y="4830313"/>
              <a:ext cx="488269" cy="1070351"/>
            </a:xfrm>
            <a:prstGeom prst="lightningBolt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FFFF"/>
                </a:gs>
              </a:gsLst>
              <a:lin ang="2700000" scaled="1"/>
            </a:gra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444" name="Rectangle 18"/>
            <p:cNvSpPr>
              <a:spLocks noChangeArrowheads="1"/>
            </p:cNvSpPr>
            <p:nvPr/>
          </p:nvSpPr>
          <p:spPr bwMode="auto">
            <a:xfrm>
              <a:off x="1878053" y="4737038"/>
              <a:ext cx="5592350" cy="831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pl-PL" dirty="0">
                  <a:solidFill>
                    <a:srgbClr val="000000"/>
                  </a:solidFill>
                  <a:latin typeface="Optima"/>
                  <a:cs typeface="Optima"/>
                </a:rPr>
                <a:t>Co powoduje zjawiska, które obserwujemy, np. siły i masa? </a:t>
              </a:r>
              <a:endParaRPr lang="en-GB" dirty="0">
                <a:solidFill>
                  <a:srgbClr val="000000"/>
                </a:solidFill>
                <a:latin typeface="Optima"/>
                <a:cs typeface="Optima"/>
              </a:endParaRPr>
            </a:p>
          </p:txBody>
        </p:sp>
      </p:grp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304800" y="3068960"/>
            <a:ext cx="8686800" cy="1384300"/>
            <a:chOff x="1057387" y="3197668"/>
            <a:chExt cx="8281408" cy="1384300"/>
          </a:xfrm>
        </p:grpSpPr>
        <p:sp>
          <p:nvSpPr>
            <p:cNvPr id="18441" name="Rectangle 17"/>
            <p:cNvSpPr>
              <a:spLocks noChangeArrowheads="1"/>
            </p:cNvSpPr>
            <p:nvPr/>
          </p:nvSpPr>
          <p:spPr bwMode="auto">
            <a:xfrm>
              <a:off x="2556169" y="3604068"/>
              <a:ext cx="678262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pl-PL" dirty="0">
                  <a:solidFill>
                    <a:srgbClr val="000000"/>
                  </a:solidFill>
                  <a:latin typeface="Optima"/>
                  <a:cs typeface="Optima"/>
                </a:rPr>
                <a:t>Z czego składa się materia dookoła nas?</a:t>
              </a:r>
              <a:endParaRPr lang="en-GB" dirty="0">
                <a:solidFill>
                  <a:srgbClr val="000000"/>
                </a:solidFill>
                <a:latin typeface="Optima"/>
                <a:cs typeface="Optima"/>
              </a:endParaRPr>
            </a:p>
          </p:txBody>
        </p:sp>
        <p:pic>
          <p:nvPicPr>
            <p:cNvPr id="18442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57387" y="3197668"/>
              <a:ext cx="1346200" cy="1384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2286000" y="1556792"/>
            <a:ext cx="6318448" cy="1417942"/>
            <a:chOff x="857152" y="1508481"/>
            <a:chExt cx="6318473" cy="1416966"/>
          </a:xfrm>
        </p:grpSpPr>
        <p:sp>
          <p:nvSpPr>
            <p:cNvPr id="18439" name="Rectangle 16"/>
            <p:cNvSpPr>
              <a:spLocks noChangeArrowheads="1"/>
            </p:cNvSpPr>
            <p:nvPr/>
          </p:nvSpPr>
          <p:spPr bwMode="auto">
            <a:xfrm>
              <a:off x="2805126" y="1957434"/>
              <a:ext cx="4370499" cy="830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pl-PL" dirty="0">
                  <a:solidFill>
                    <a:schemeClr val="tx2"/>
                  </a:solidFill>
                  <a:latin typeface="Optima"/>
                  <a:cs typeface="Optima"/>
                </a:rPr>
                <a:t>Co się działo po urodzinach Wrzechświata</a:t>
              </a:r>
              <a:r>
                <a:rPr lang="en-GB" dirty="0">
                  <a:solidFill>
                    <a:schemeClr val="tx2"/>
                  </a:solidFill>
                  <a:latin typeface="Optima"/>
                  <a:cs typeface="Optima"/>
                </a:rPr>
                <a:t>?</a:t>
              </a:r>
            </a:p>
          </p:txBody>
        </p:sp>
        <p:pic>
          <p:nvPicPr>
            <p:cNvPr id="18440" name="Picture 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7152" y="1508481"/>
              <a:ext cx="1885853" cy="14169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3923928" y="918483"/>
            <a:ext cx="52200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dirty="0">
                <a:ln w="1905"/>
                <a:solidFill>
                  <a:srgbClr val="336699"/>
                </a:solidFill>
                <a:latin typeface="Optima"/>
                <a:cs typeface="Optima"/>
              </a:rPr>
              <a:t>…</a:t>
            </a:r>
            <a:r>
              <a:rPr lang="pl-PL" dirty="0">
                <a:ln w="1905"/>
                <a:solidFill>
                  <a:srgbClr val="336699"/>
                </a:solidFill>
                <a:latin typeface="Optima"/>
                <a:cs typeface="Optima"/>
              </a:rPr>
              <a:t> na pytania fundamentalne</a:t>
            </a:r>
            <a:endParaRPr lang="en-GB" sz="4000" dirty="0">
              <a:ln w="1905"/>
              <a:solidFill>
                <a:srgbClr val="336699"/>
              </a:solidFill>
              <a:latin typeface="Optima"/>
              <a:cs typeface="Optima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08C23A5-9E18-7B93-34D5-3ACFA40F0122}"/>
              </a:ext>
            </a:extLst>
          </p:cNvPr>
          <p:cNvSpPr/>
          <p:nvPr/>
        </p:nvSpPr>
        <p:spPr bwMode="auto">
          <a:xfrm>
            <a:off x="0" y="5970984"/>
            <a:ext cx="2483768" cy="914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6" charset="0"/>
              <a:ea typeface="ＭＳ Ｐゴシック" pitchFamily="16" charset="-128"/>
              <a:cs typeface="ＭＳ Ｐゴシック" pitchFamily="1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1310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-99392"/>
            <a:ext cx="9144000" cy="1556792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16" charset="0"/>
              <a:ea typeface="ＭＳ Ｐゴシック" pitchFamily="16" charset="-128"/>
              <a:cs typeface="ＭＳ Ｐゴシック" pitchFamily="16" charset="-128"/>
            </a:endParaRPr>
          </a:p>
        </p:txBody>
      </p:sp>
      <p:pic>
        <p:nvPicPr>
          <p:cNvPr id="31749" name="Picture 3" descr="CMB_Timeline150nt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6512" y="1368153"/>
            <a:ext cx="9289032" cy="558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34950" y="2427313"/>
            <a:ext cx="14176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 dirty="0">
              <a:solidFill>
                <a:schemeClr val="bg1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>
            <a:off x="0" y="16690"/>
            <a:ext cx="9258300" cy="101784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lvl="0" algn="ctr" eaLnBrk="1" hangingPunct="1"/>
            <a:r>
              <a:rPr lang="pl-PL" sz="3600" dirty="0">
                <a:solidFill>
                  <a:srgbClr val="EAEAEA"/>
                </a:solidFill>
                <a:latin typeface="Optima"/>
                <a:cs typeface="Optima"/>
              </a:rPr>
              <a:t>Następne naukowe wyzwanie</a:t>
            </a:r>
            <a:r>
              <a:rPr lang="en-US" sz="3600" dirty="0">
                <a:solidFill>
                  <a:srgbClr val="EAEAEA"/>
                </a:solidFill>
                <a:latin typeface="Optima"/>
                <a:cs typeface="Optima"/>
              </a:rPr>
              <a:t>:</a:t>
            </a:r>
          </a:p>
          <a:p>
            <a:pPr lvl="0" algn="ctr" eaLnBrk="1" hangingPunct="1"/>
            <a:r>
              <a:rPr lang="pl-PL" dirty="0">
                <a:solidFill>
                  <a:srgbClr val="EAEAEA"/>
                </a:solidFill>
                <a:effectLst>
                  <a:outerShdw blurRad="47625" dist="38100" dir="2700000" algn="tl" rotWithShape="0">
                    <a:srgbClr val="000000"/>
                  </a:outerShdw>
                </a:effectLst>
                <a:latin typeface="Optima"/>
                <a:cs typeface="Optima"/>
              </a:rPr>
              <a:t>Zrozumiec pierwsze chwile Wszechświata po Wielkim Wybuchu</a:t>
            </a:r>
            <a:endParaRPr lang="en-US" sz="3000" dirty="0">
              <a:solidFill>
                <a:schemeClr val="bg1"/>
              </a:solidFill>
              <a:effectLst>
                <a:outerShdw blurRad="50800" dist="38100" dir="2700000">
                  <a:srgbClr val="000000"/>
                </a:outerShdw>
              </a:effectLst>
              <a:latin typeface="Optima"/>
              <a:cs typeface="Optima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691680" y="5760293"/>
            <a:ext cx="7088363" cy="981075"/>
            <a:chOff x="2009775" y="5845175"/>
            <a:chExt cx="6780423" cy="981075"/>
          </a:xfrm>
        </p:grpSpPr>
        <p:sp>
          <p:nvSpPr>
            <p:cNvPr id="31753" name="Line 7"/>
            <p:cNvSpPr>
              <a:spLocks noChangeShapeType="1"/>
            </p:cNvSpPr>
            <p:nvPr/>
          </p:nvSpPr>
          <p:spPr bwMode="auto">
            <a:xfrm>
              <a:off x="2009775" y="6350000"/>
              <a:ext cx="5791202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fr-CH" dirty="0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7830727" y="5930652"/>
              <a:ext cx="959471" cy="46384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fr-CH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3580308" y="5845175"/>
              <a:ext cx="2432650" cy="46384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fr-CH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13.8 Billion Years</a:t>
              </a: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4175126" y="6362700"/>
              <a:ext cx="1247775" cy="4635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fr-CH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lang="fr-CH" baseline="30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28</a:t>
              </a:r>
              <a:r>
                <a:rPr lang="fr-CH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cm</a:t>
              </a:r>
            </a:p>
          </p:txBody>
        </p:sp>
        <p:sp>
          <p:nvSpPr>
            <p:cNvPr id="31757" name="Line 11"/>
            <p:cNvSpPr>
              <a:spLocks noChangeShapeType="1"/>
            </p:cNvSpPr>
            <p:nvPr/>
          </p:nvSpPr>
          <p:spPr bwMode="auto">
            <a:xfrm>
              <a:off x="2009775" y="6111875"/>
              <a:ext cx="0" cy="45720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fr-CH" dirty="0"/>
            </a:p>
          </p:txBody>
        </p:sp>
      </p:grpSp>
      <p:sp>
        <p:nvSpPr>
          <p:cNvPr id="12" name="TextBox 11"/>
          <p:cNvSpPr txBox="1"/>
          <p:nvPr/>
        </p:nvSpPr>
        <p:spPr>
          <a:xfrm rot="17908534">
            <a:off x="7709453" y="2902008"/>
            <a:ext cx="739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WMAP</a:t>
            </a:r>
          </a:p>
        </p:txBody>
      </p:sp>
      <p:pic>
        <p:nvPicPr>
          <p:cNvPr id="13" name="Picture 12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81" y="6381328"/>
            <a:ext cx="439371" cy="4320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0" y="6309320"/>
            <a:ext cx="971600" cy="54868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6" charset="0"/>
              <a:ea typeface="ＭＳ Ｐゴシック" pitchFamily="16" charset="-128"/>
              <a:cs typeface="ＭＳ Ｐゴシック" pitchFamily="16" charset="-128"/>
            </a:endParaRPr>
          </a:p>
        </p:txBody>
      </p:sp>
      <p:pic>
        <p:nvPicPr>
          <p:cNvPr id="2" name="Picture 1" descr="Pins-Opendays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500" y="5853236"/>
            <a:ext cx="1713196" cy="98072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E7C27BA-8293-E185-5B42-F1D544199D16}"/>
              </a:ext>
            </a:extLst>
          </p:cNvPr>
          <p:cNvSpPr/>
          <p:nvPr/>
        </p:nvSpPr>
        <p:spPr bwMode="auto">
          <a:xfrm>
            <a:off x="-36512" y="5805264"/>
            <a:ext cx="2483768" cy="914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6" charset="0"/>
              <a:ea typeface="ＭＳ Ｐゴシック" pitchFamily="16" charset="-128"/>
              <a:cs typeface="ＭＳ Ｐゴシック" pitchFamily="1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105743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8077200" cy="1219200"/>
          </a:xfrm>
        </p:spPr>
        <p:txBody>
          <a:bodyPr/>
          <a:lstStyle/>
          <a:p>
            <a:pPr algn="l"/>
            <a:r>
              <a:rPr lang="pl-PL" sz="2800" dirty="0">
                <a:solidFill>
                  <a:schemeClr val="tx1"/>
                </a:solidFill>
              </a:rPr>
              <a:t>Używane narzędzia: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ext Box 19"/>
          <p:cNvSpPr txBox="1">
            <a:spLocks noChangeArrowheads="1"/>
          </p:cNvSpPr>
          <p:nvPr/>
        </p:nvSpPr>
        <p:spPr bwMode="auto">
          <a:xfrm>
            <a:off x="304800" y="2443833"/>
            <a:ext cx="2971800" cy="1618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1600" b="1" dirty="0">
                <a:solidFill>
                  <a:schemeClr val="tx2"/>
                </a:solidFill>
                <a:latin typeface="Optima"/>
                <a:cs typeface="Optima"/>
              </a:rPr>
              <a:t>2. Detectors : </a:t>
            </a:r>
            <a:br>
              <a:rPr lang="en-US" sz="1600" b="1" dirty="0">
                <a:solidFill>
                  <a:schemeClr val="tx2"/>
                </a:solidFill>
                <a:latin typeface="Optima"/>
                <a:cs typeface="Optima"/>
              </a:rPr>
            </a:br>
            <a:r>
              <a:rPr lang="en-US" sz="1600" dirty="0">
                <a:latin typeface="Optima"/>
                <a:cs typeface="Optima"/>
              </a:rPr>
              <a:t>Gigantic instruments that observe and record  the results of the collisions</a:t>
            </a:r>
          </a:p>
          <a:p>
            <a:pPr eaLnBrk="1" hangingPunct="1">
              <a:spcBef>
                <a:spcPct val="20000"/>
              </a:spcBef>
            </a:pPr>
            <a:r>
              <a:rPr lang="en-US" sz="1600" dirty="0">
                <a:latin typeface="Optima"/>
                <a:cs typeface="Optima"/>
              </a:rPr>
              <a:t>(particle trajectories, energy,  charge..)</a:t>
            </a: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304800" y="908720"/>
            <a:ext cx="2590800" cy="112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1600" b="1" dirty="0">
                <a:solidFill>
                  <a:schemeClr val="tx2"/>
                </a:solidFill>
                <a:latin typeface="Optima"/>
                <a:cs typeface="Optima"/>
              </a:rPr>
              <a:t>1. Particle accelerator</a:t>
            </a:r>
            <a:r>
              <a:rPr lang="en-US" sz="1600" dirty="0">
                <a:solidFill>
                  <a:schemeClr val="tx2"/>
                </a:solidFill>
                <a:latin typeface="Optima"/>
                <a:cs typeface="Optima"/>
              </a:rPr>
              <a:t> : </a:t>
            </a:r>
            <a:endParaRPr lang="en-US" sz="1600" dirty="0">
              <a:latin typeface="Optima"/>
              <a:cs typeface="Optima"/>
            </a:endParaRPr>
          </a:p>
          <a:p>
            <a:pPr eaLnBrk="1" hangingPunct="1">
              <a:spcBef>
                <a:spcPct val="20000"/>
              </a:spcBef>
            </a:pPr>
            <a:r>
              <a:rPr lang="en-US" sz="1600" dirty="0">
                <a:latin typeface="Optima"/>
                <a:cs typeface="Optima"/>
              </a:rPr>
              <a:t>Boost particles to high energies and make them collide</a:t>
            </a:r>
          </a:p>
        </p:txBody>
      </p:sp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304800" y="4479007"/>
            <a:ext cx="2895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  <a:latin typeface="Optima"/>
                <a:cs typeface="Optima"/>
              </a:rPr>
              <a:t>3. Computers : </a:t>
            </a:r>
          </a:p>
          <a:p>
            <a:r>
              <a:rPr lang="en-US" sz="1600" dirty="0">
                <a:latin typeface="Optima"/>
                <a:cs typeface="Optima"/>
              </a:rPr>
              <a:t>Collect, store, and send around the world the big quantity of data received  from the detectors for data analysis.  </a:t>
            </a:r>
          </a:p>
        </p:txBody>
      </p:sp>
      <p:pic>
        <p:nvPicPr>
          <p:cNvPr id="7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4746" y="1119188"/>
            <a:ext cx="5369422" cy="4443412"/>
          </a:xfrm>
          <a:prstGeom prst="rect">
            <a:avLst/>
          </a:prstGeom>
          <a:noFill/>
          <a:ln w="76200" cmpd="sng">
            <a:solidFill>
              <a:schemeClr val="bg1"/>
            </a:solidFill>
            <a:miter lim="800000"/>
            <a:headEnd/>
            <a:tailEnd/>
          </a:ln>
          <a:effectLst>
            <a:outerShdw blurRad="69850" dist="635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240000"/>
            </a:camera>
            <a:lightRig rig="threePt" dir="t"/>
          </a:scene3d>
          <a:sp3d>
            <a:bevelT w="38100" h="38100"/>
          </a:sp3d>
        </p:spPr>
      </p:pic>
      <p:pic>
        <p:nvPicPr>
          <p:cNvPr id="9" name="Picture 8" descr="CMS-2007-insertionintern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0" y="990600"/>
            <a:ext cx="5768418" cy="4724400"/>
          </a:xfrm>
          <a:prstGeom prst="rect">
            <a:avLst/>
          </a:prstGeom>
          <a:ln w="76200" cmpd="sng">
            <a:solidFill>
              <a:schemeClr val="bg1"/>
            </a:solidFill>
            <a:miter lim="800000"/>
          </a:ln>
          <a:effectLst>
            <a:outerShdw blurRad="69850" dist="635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21420000"/>
            </a:camera>
            <a:lightRig rig="threePt" dir="t"/>
          </a:scene3d>
          <a:sp3d>
            <a:bevelT w="38100" h="38100"/>
          </a:sp3d>
        </p:spPr>
      </p:pic>
      <p:pic>
        <p:nvPicPr>
          <p:cNvPr id="8" name="Picture 45" descr="LHC&amp;AlpsCo.psd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52400"/>
            <a:ext cx="4354513" cy="6169068"/>
          </a:xfrm>
          <a:prstGeom prst="rect">
            <a:avLst/>
          </a:prstGeom>
          <a:noFill/>
          <a:ln w="76200" cmpd="sng">
            <a:solidFill>
              <a:schemeClr val="bg1"/>
            </a:solidFill>
            <a:miter lim="800000"/>
            <a:headEnd/>
            <a:tailEnd/>
          </a:ln>
          <a:effectLst>
            <a:outerShdw blurRad="69850" dist="63500" dir="2700000" algn="tl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120000"/>
            </a:camera>
            <a:lightRig rig="threePt" dir="t"/>
          </a:scene3d>
          <a:sp3d>
            <a:bevelT w="38100" h="38100"/>
          </a:sp3d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3327CE1-3166-1A3C-A91F-DBB27119DFDB}"/>
              </a:ext>
            </a:extLst>
          </p:cNvPr>
          <p:cNvSpPr/>
          <p:nvPr/>
        </p:nvSpPr>
        <p:spPr bwMode="auto">
          <a:xfrm>
            <a:off x="0" y="5970984"/>
            <a:ext cx="2483768" cy="914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6" charset="0"/>
              <a:ea typeface="ＭＳ Ｐゴシック" pitchFamily="16" charset="-128"/>
              <a:cs typeface="ＭＳ Ｐゴシック" pitchFamily="16" charset="-12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B3352E-46BA-9212-F75E-59CACE35C494}"/>
              </a:ext>
            </a:extLst>
          </p:cNvPr>
          <p:cNvSpPr txBox="1"/>
          <p:nvPr/>
        </p:nvSpPr>
        <p:spPr>
          <a:xfrm>
            <a:off x="107504" y="6525344"/>
            <a:ext cx="9813451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500" dirty="0"/>
              <a:t>Now you know why </a:t>
            </a:r>
            <a:r>
              <a:rPr lang="en-GB" sz="1500" dirty="0"/>
              <a:t>CERN employs ten times more engineers and technicians than research physicists. </a:t>
            </a:r>
          </a:p>
        </p:txBody>
      </p:sp>
    </p:spTree>
    <p:extLst>
      <p:ext uri="{BB962C8B-B14F-4D97-AF65-F5344CB8AC3E}">
        <p14:creationId xmlns:p14="http://schemas.microsoft.com/office/powerpoint/2010/main" val="527264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4" grpId="3"/>
      <p:bldP spid="5" grpId="0"/>
      <p:bldP spid="5" grpId="1"/>
      <p:bldP spid="5" grpId="2"/>
      <p:bldP spid="5" grpId="3"/>
      <p:bldP spid="6" grpId="0"/>
      <p:bldP spid="10" grpId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6" charset="0"/>
            <a:ea typeface="ＭＳ Ｐゴシック" pitchFamily="16" charset="-128"/>
            <a:cs typeface="ＭＳ Ｐゴシック" pitchFamily="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6" charset="0"/>
            <a:ea typeface="ＭＳ Ｐゴシック" pitchFamily="16" charset="-128"/>
            <a:cs typeface="ＭＳ Ｐゴシック" pitchFamily="1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14173</TotalTime>
  <Words>816</Words>
  <Application>Microsoft Office PowerPoint</Application>
  <PresentationFormat>On-screen Show (4:3)</PresentationFormat>
  <Paragraphs>122</Paragraphs>
  <Slides>16</Slides>
  <Notes>7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ＭＳ Ｐゴシック</vt:lpstr>
      <vt:lpstr>Arial</vt:lpstr>
      <vt:lpstr>Optima</vt:lpstr>
      <vt:lpstr>Wingdings</vt:lpstr>
      <vt:lpstr>Blank Presentation</vt:lpstr>
      <vt:lpstr>PowerPoint Presentation</vt:lpstr>
      <vt:lpstr>Podziękowania </vt:lpstr>
      <vt:lpstr>CERN = Conseil Europeen pour la Recherche Nucleaire  zalożony w 1954 roku przez 12 krajów członkowskich z Europy</vt:lpstr>
      <vt:lpstr>PowerPoint Presentation</vt:lpstr>
      <vt:lpstr>Współpraca ponad granicami i podziałami</vt:lpstr>
      <vt:lpstr>Trening </vt:lpstr>
      <vt:lpstr>PowerPoint Presentation</vt:lpstr>
      <vt:lpstr>PowerPoint Presentation</vt:lpstr>
      <vt:lpstr>Używane narzędzia:</vt:lpstr>
      <vt:lpstr>PowerPoint Presentation</vt:lpstr>
      <vt:lpstr>PowerPoint Presentation</vt:lpstr>
      <vt:lpstr>PowerPoint Presentation</vt:lpstr>
      <vt:lpstr>CERN accelerator complex</vt:lpstr>
      <vt:lpstr>LHC: the most powerful particle accelerator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</dc:title>
  <dc:creator>CERN User</dc:creator>
  <cp:lastModifiedBy>Magdalena Kowalska</cp:lastModifiedBy>
  <cp:revision>495</cp:revision>
  <cp:lastPrinted>2009-11-02T09:12:55Z</cp:lastPrinted>
  <dcterms:created xsi:type="dcterms:W3CDTF">2012-09-12T18:46:46Z</dcterms:created>
  <dcterms:modified xsi:type="dcterms:W3CDTF">2025-03-03T08:18:12Z</dcterms:modified>
</cp:coreProperties>
</file>