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60" r:id="rId5"/>
    <p:sldId id="261" r:id="rId6"/>
    <p:sldId id="262" r:id="rId7"/>
    <p:sldId id="295" r:id="rId8"/>
    <p:sldId id="265" r:id="rId9"/>
    <p:sldId id="266" r:id="rId10"/>
    <p:sldId id="267" r:id="rId11"/>
    <p:sldId id="268" r:id="rId12"/>
    <p:sldId id="269" r:id="rId13"/>
    <p:sldId id="275" r:id="rId14"/>
    <p:sldId id="270" r:id="rId15"/>
    <p:sldId id="273" r:id="rId16"/>
    <p:sldId id="279" r:id="rId17"/>
    <p:sldId id="293" r:id="rId18"/>
    <p:sldId id="294" r:id="rId19"/>
    <p:sldId id="280" r:id="rId20"/>
    <p:sldId id="281" r:id="rId21"/>
    <p:sldId id="282" r:id="rId22"/>
    <p:sldId id="276" r:id="rId23"/>
    <p:sldId id="277" r:id="rId24"/>
    <p:sldId id="278" r:id="rId25"/>
    <p:sldId id="292" r:id="rId26"/>
    <p:sldId id="285" r:id="rId27"/>
    <p:sldId id="286" r:id="rId28"/>
    <p:sldId id="287" r:id="rId29"/>
    <p:sldId id="288" r:id="rId30"/>
    <p:sldId id="289" r:id="rId31"/>
    <p:sldId id="290" r:id="rId32"/>
    <p:sldId id="291" r:id="rId33"/>
  </p:sldIdLst>
  <p:sldSz cx="10077450" cy="75628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92F64C-C4D2-8F07-CF4F-B148165F444F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l-PL" sz="14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1424A0-0F8C-BA32-34A8-15A967B4EE57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9055" y="0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l-PL" sz="14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E2EC41-5322-47C0-E8A2-D213671A1D4C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659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l-PL" sz="14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56602E-DA53-9CA5-A26D-3C5E32480CDD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9055" y="10157659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556084F2-4B0D-46BA-BBBB-FEE15ED979EE}" type="slidenum">
              <a:t>‹#›</a:t>
            </a:fld>
            <a:endParaRPr lang="pl-PL" sz="14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00849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A17CE8-3112-8FED-5318-A1FE571A174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53B89C-CCA6-45AD-2FC1-7D3361B15156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pl-PL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E1DED6D3-6F3C-FFF9-E1B0-B88F880DA3D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rtl="0" hangingPunct="0">
              <a:buNone/>
              <a:tabLst/>
              <a:defRPr lang="pl-PL" sz="14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6C5CE-4B72-7514-AB0A-199F3B14F163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r" rtl="0" hangingPunct="0">
              <a:buNone/>
              <a:tabLst/>
              <a:defRPr lang="pl-PL" sz="14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E061E6-E73B-A5BA-A063-45608EA23206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rtl="0" hangingPunct="0">
              <a:buNone/>
              <a:tabLst/>
              <a:defRPr lang="pl-PL" sz="14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D6D098-9513-74FE-0AE3-6ED497E27BF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r" rtl="0" hangingPunct="0">
              <a:buNone/>
              <a:tabLst/>
              <a:defRPr lang="pl-PL" sz="14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91D00B80-5B54-4B92-B491-A33D84C70791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6147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pl-PL" sz="2000" b="0" i="0" u="none" strike="noStrike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9FB1D-9D62-4AAD-060E-C4422233E30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9AFB30A-6CF7-44AA-9291-D0C95D74F674}" type="slidenum">
              <a:t>1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6B6C25-7124-532C-28A6-234C236992B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F3FD03-6B5F-3738-EBE7-87E52E2451E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1C7694-B425-5586-C631-E2ADE37588C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D042302-0BBD-4121-8F89-E7CD240F05FA}" type="slidenum">
              <a:t>10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C5C3D5-7F6A-2B81-BB7E-D091BC3EB33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1AFB69-07EA-4C65-8B21-352AA6EE555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pPr lvl="0"/>
            <a:r>
              <a:rPr lang="pl-PL"/>
              <a:t>Jak to naprawdę jest z przyciąganiem? Czym sie różni e+e+ od e+e-?</a:t>
            </a:r>
          </a:p>
          <a:p>
            <a:pPr lvl="0"/>
            <a:endParaRPr lang="pl-PL"/>
          </a:p>
          <a:p>
            <a:pPr lvl="0"/>
            <a:r>
              <a:rPr lang="pl-PL"/>
              <a:t>Foton ten może istnieć co najwyżej przez czas t, a ponieważ porusza się z prędkością światła, może przebyć co najwyżej drogę r = ct. Jeżeli wyrazimy wzór na energię wirtualnego fotonu w zależności od tej drogi, to okaże się, że jest ona dokładnie równa energii oddziaływania coulombowskiego między elektronami.</a:t>
            </a:r>
          </a:p>
          <a:p>
            <a:pPr lvl="0"/>
            <a:endParaRPr lang="pl-PL"/>
          </a:p>
          <a:p>
            <a:pPr lvl="0"/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91EA04-24F5-BA4C-166A-A4959C769EB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293A86C-3DF4-4EC5-9EC6-572395042710}" type="slidenum">
              <a:t>11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5EB6F2-4852-5660-12AC-1957CC19C78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100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BF325A-B7FB-1F2E-8C78-CCD5CCFF83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5280" y="5078520"/>
            <a:ext cx="6048360" cy="4721400"/>
          </a:xfrm>
        </p:spPr>
        <p:txBody>
          <a:bodyPr anchor="ctr" anchorCtr="0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E675-BA31-6846-44E0-02F3B547945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907EE15-0228-440A-885C-A3D216A4344F}" type="slidenum">
              <a:t>12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7FF3E7-2139-2A48-D2E7-49A9112DED3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749FF7-59DE-92EF-609D-9A1F200206F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F4203-D013-9647-674F-26CFE36081D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9DF58AA-B82D-4CBC-8BCB-956E27AF9747}" type="slidenum">
              <a:t>13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FC34C8-8B6C-A28D-7433-81DC899BEE1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A3890C-B6AB-FCD7-12E9-A102802B502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430F14-AEC0-DE1C-D529-B2072645CA9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9B9B185-F7F9-4918-A631-5D3B72407A66}" type="slidenum">
              <a:t>14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356DF8-23A2-B34D-0B6D-E808BF2FA8D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3C4460-ADE3-1C4E-F0CD-40704729091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76C755-8E80-03E5-AF5F-4CBEB7BA509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0B3E188-2E26-4E25-A558-CCE2742FA473}" type="slidenum">
              <a:t>15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6D51AD-738A-8E88-E7C2-96FC709CD02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A60588-A075-9973-52DB-D4D8781EA78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12984B-0428-F35B-680B-031B88C4998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8D2E37C-15E2-4E94-AD27-B7389F22D050}" type="slidenum">
              <a:t>16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5D7A44-EC70-A0B2-2603-749BFD7B42B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BAF03E-85A7-406D-6323-D9B4CB11D31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3C659D-64DE-5333-9584-307CD1C008A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86F4BFB-75A4-4F52-B3E6-0FFE17FDA5BB}" type="slidenum">
              <a:t>19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781A1D-A39A-5A9F-48E1-8E1D980E6ED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266671-8E1A-E52E-34A1-BE0E29FD6BA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1C83ED-C50C-4DC9-301E-47B578DB98E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D36299C8-4AEA-443D-9544-CBD8477BC0EC}" type="slidenum">
              <a:t>20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64B80D-BB56-B1DC-C110-6551A800823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75BDEB-7A30-ADE1-4C71-A27B445A9BE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3FE7E5-8494-5994-C022-B69C81F1559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7200CF3-3106-400F-94FA-E6C97857B5B0}" type="slidenum">
              <a:t>21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73A442-D059-A452-183D-045F9199568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0CECBD-D213-AA08-92A3-20D49E9CAE3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CE474-F89E-5435-9F16-19E5980310B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050B3F4-8EB8-484E-9205-687816534E80}" type="slidenum">
              <a:t>2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A684A1-677A-47D2-6A79-FA0F9A254CB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B23360-1333-8B1A-1460-7F9AA30836B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A357E-8440-7A52-FA05-6D230CD4BE4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598BC38-A11C-4B60-8816-A0811875FF9E}" type="slidenum">
              <a:t>22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8939AE-D51C-169D-C7DF-C05F341EEEB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BD654B-E469-E18C-E417-E01910B33DD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B5F32B-E0EB-40C8-9823-ED58C719EBF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FF4D146-4151-4074-90DE-D7B630007ACC}" type="slidenum">
              <a:t>23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129B28-1617-BC62-19E5-BAAE94AF180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E83142-C169-A157-6C03-DF6C85206DE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50979-A761-CE82-C0CD-0B5D2A00AB8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EA1A96A-C030-4DC2-B906-AB55F8031E55}" type="slidenum">
              <a:t>24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3161D4-8D1D-6B40-6219-202448A0AAA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5D1FF7-840C-956E-6119-1EEBEC07A64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975D65-9611-666F-8FE7-8C43CBB87C7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9ED84B6-083A-410F-A4D1-39FD8D44774F}" type="slidenum">
              <a:t>26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42EA45-F094-DD25-15C4-939EB47B0EC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1B5085-BCAB-5C4F-25ED-C8259B7196D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DCF79B-F0CA-AD2A-9486-B3F8B002A31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EEDB44F-3B4F-4C2B-BF2D-496A9B478517}" type="slidenum">
              <a:t>27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61F803-EBAB-CE0A-571D-2E023880328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7359C1-E5F8-AAD1-9A18-C07A7B5CEB1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24A8E6-614F-67CC-1967-A1A921148D8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65D708E-2AC5-4E08-A255-1752AC3F9EDD}" type="slidenum">
              <a:t>28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268025-EDCE-A4C8-0D46-9B3D0F45747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256DE0-2F8C-E8F0-0AE1-8588FF96A80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00C47-6E8E-733F-00F3-86544E05382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BAB97EC-3993-4556-B9A2-3FC8E7C12F75}" type="slidenum">
              <a:t>29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91BF4A-5544-EAF1-B709-4316C2DAF99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8E0BEC-5FF8-9EC7-BC0A-9EA0E881AED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3493B-FE04-91A2-CD5F-F257694A590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6F80750-E3D4-452C-BB66-FD4C29BA8353}" type="slidenum">
              <a:t>30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DE752B-AD9F-2176-4C5A-FEB45FDE52F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7C5FB0-BF3D-6BD7-A104-C428B433938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327CB2-6D06-285E-66D3-636BBBDF148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D0F5DF6-072B-4E61-BA4D-7B4427E774D5}" type="slidenum">
              <a:t>31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DD375B-13E6-34D2-0F1D-03045C80013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C1B0DB-CA05-1E60-9E0D-EA4E303D485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86ACC-C1AA-233A-4825-7B86D91E09B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0102DC8-F525-41E8-8770-DC6D45EDAE82}" type="slidenum">
              <a:t>32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6E7B6E-0510-5DDE-615F-C725C75FBC9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9B2C9E-B5C9-FBEA-4201-074F9F78E60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9D4F4E-5D27-B8CE-5C22-5226910A40B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5699AE9-C4D0-4414-A166-9417A73972D7}" type="slidenum">
              <a:t>3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1AB99E-0765-CDFF-271F-66E5290EF5C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6106BB-7E7A-4A68-AAB9-ACBC0B54D95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C14551-AB9C-FA55-5261-2929C0A62DD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4C80AAC-30A6-413A-B89C-8255A8C60A55}" type="slidenum">
              <a:t>4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645735-665E-531C-F7AD-0787E89331A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23484E-C71B-9E71-E64A-9E61811E67A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4728D8-0FD6-AA44-FD8B-D6254537BC5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BC90FFB-498D-41D9-9B96-3DDDA9D2C666}" type="slidenum">
              <a:t>5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38D7D7-3735-ED37-6EC9-A2073D5CC9D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F9AC2B-42C1-4B07-3109-C12D033540F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865706-0D0F-6676-7986-3EA55BB719A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545865A-863A-458C-8282-C53DDB70DF77}" type="slidenum">
              <a:t>6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E1C0A0-9E22-BCD4-2EF2-ABBC616BDB5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B6368C-AEFB-D9B5-9A19-5E2D7157592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6E12B4-4F40-D2F5-9E43-0C3D7C32DDB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8BC3393-81D0-46B0-AC77-5B54A1F793BC}" type="slidenum">
              <a:t>7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750A77-2BE7-DC98-B2C0-92DA7146B78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15BE59-9B5D-5360-7C83-47962223055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9E573B-BFF0-3398-8445-AECEB3C3D7D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19F5BEF-EB04-44DF-A4EE-F30B62D1708D}" type="slidenum">
              <a:t>8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EF1328-175D-B913-45AD-EE2F456B9EC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100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318E7F-A80B-B624-6040-2C64B87E516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5280" y="5078520"/>
            <a:ext cx="6048360" cy="4721400"/>
          </a:xfrm>
        </p:spPr>
        <p:txBody>
          <a:bodyPr anchor="ctr" anchorCtr="0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5F585-C757-FA32-E65B-EDF9D77A645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EE953A2-D553-4E87-9DDA-15B0CE4C41CE}" type="slidenum">
              <a:t>9</a:t>
            </a:fld>
            <a:endParaRPr lang="pl-PL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3568FA-BEDB-9401-798A-C267DA3196A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8075" y="812800"/>
            <a:ext cx="5341938" cy="40100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FB9327-9DDB-E77B-82AC-B719C8C798C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5280" y="5078520"/>
            <a:ext cx="6048360" cy="4721400"/>
          </a:xfrm>
        </p:spPr>
        <p:txBody>
          <a:bodyPr anchor="ctr" anchorCtr="0"/>
          <a:lstStyle/>
          <a:p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FF780-C4F8-3032-78FB-E24663A45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8250"/>
            <a:ext cx="7558088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87B052-35C0-422E-AEE9-107EE840BC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1925"/>
            <a:ext cx="7558088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18FB1-5A5D-2FC4-F00E-66ECED31C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C04D-1E42-1059-4C93-D8CB35ED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01D6B-6CE7-B715-18BE-2F5997A81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318C64F-929C-47CA-AC98-FD119B9074B5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82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810FB-3568-6230-B615-DEB148B86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86801-FB3B-2277-E993-E50C655937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2DA1-EF26-4319-981B-9DF139D75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A245F-672C-657A-4B31-623651BB4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8A11D-DC49-7A8A-90F4-FA5F50DD8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738C38A-0DA6-4A9E-B197-DC95BDCEF7FD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265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56108D-5B7C-8B48-7F7B-5BEB03B57A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470775" y="179388"/>
            <a:ext cx="2428875" cy="6661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663E3D-58E5-AED8-A6CD-032E77EAE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79388" y="179388"/>
            <a:ext cx="7138987" cy="6661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D7083-F9FC-972F-6D83-46AB14E9B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3A7EE-90F3-B9C0-6B12-F907740EE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68A07-16F9-4484-259B-4BF6F1B0E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26465E-2FB8-4553-A885-B15EEEFF52DA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6075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36D33-9C56-3F42-F055-A6C5E43D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53E9C-AA20-B4EE-A127-49D889C69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1466B-D6A7-7695-5134-0485B858E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9A3A2-E64C-4A6B-48AF-736E5E772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2A7DD-267B-605D-1363-FD9C78BED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38E7FE-5436-465A-8977-B5876A9FE442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204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0FAF9-196B-784A-7C84-2B13AF359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5950"/>
            <a:ext cx="8691562" cy="31448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4390C-64CD-B12E-AFFA-90FB15BB2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60950"/>
            <a:ext cx="8691562" cy="16541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C1CB0-8701-C10B-FBFD-7FB08E88C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57E14-E27C-9C25-FB7B-93542A7EF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D5687-ABF8-075B-0288-143D3465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F8D1386-46F8-4BF9-BBBC-FB56BDFC656A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101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936E0-CAD0-B8F2-2966-D648E517B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2B23F-8E78-9080-BD8D-6BEA392F6D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388" y="1260475"/>
            <a:ext cx="4783137" cy="5580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1B3DB9-7AD7-074D-6FBD-B1EA462D3F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260475"/>
            <a:ext cx="4784725" cy="5580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33610-F0E1-8C11-CE62-932D0D9C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96F6E-4630-8F9B-5D42-513F8B3E4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6C8F2-27B3-93C4-32A5-F099B73F0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80FE3B-9465-4016-AF5B-913601FA6AE1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631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4BDC2-9A00-E92A-3935-6A1C7D63F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1562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CC907-9F3A-175A-D068-1AB69C0872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4200"/>
            <a:ext cx="4264025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48ACB0-5DF1-D916-2F52-8A6F8F6A6F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2250"/>
            <a:ext cx="4264025" cy="4064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DF1811-BA9C-1533-F140-476C826E0E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2225" y="1854200"/>
            <a:ext cx="4283075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00637E-5F13-07F8-6A35-2CBFBE3658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2225" y="2762250"/>
            <a:ext cx="4283075" cy="4064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4C01B9-CC7D-EF3E-BC5F-DC76E4B4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45A885-36EF-34F2-6DD1-9EE1F9E98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1B571-8898-2DEE-544A-19B5B592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F43BF67-CF3D-4581-B274-32CBC8C34AA2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6359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30CD9-FA9E-996B-7529-48E45F0EE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DD4CDE-EDD1-EBC9-FAD0-31656A4E6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458127-07D7-8AD7-F8E9-209AD9AE3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641938-ABA1-ADF6-E645-9DB2BED94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B0BFF1-4C2C-4863-928F-BD0B0129E513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155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86EFB-9C56-4DA7-5ABD-7E4ED3856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Comic Sans MS" panose="030F0702030302020204" pitchFamily="66" charset="0"/>
              </a:defRPr>
            </a:lvl1pPr>
          </a:lstStyle>
          <a:p>
            <a:r>
              <a:rPr lang="en-GB" dirty="0"/>
              <a:t>3.03.2025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9210DE-D7A2-D2D9-D534-44456A246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Comic Sans MS" panose="030F0702030302020204" pitchFamily="66" charset="0"/>
              </a:defRPr>
            </a:lvl1pPr>
          </a:lstStyle>
          <a:p>
            <a:r>
              <a:rPr lang="en-GB" dirty="0"/>
              <a:t>CERN Polish Teacher Programme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447FD-C092-D9C6-57B0-C1BF978B7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FE51A71-86E3-41A6-BA95-1DB16CB4C2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31024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84F30-4785-E846-C752-E444F0127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4825"/>
            <a:ext cx="3251200" cy="17637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EE586-4CC0-0632-F3DE-257BCD512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4663" y="1089025"/>
            <a:ext cx="5100637" cy="53736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F52225-CAEC-B571-966F-D70B7BB6D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37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771F68-270A-1210-4BB5-547BAA49B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64C9FF-E052-536D-36B0-DC7CD7FED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344A6-4B28-465A-5DB3-6CD5AB830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94C027-AAD1-4A63-879F-1AC6E030E278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981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60618-A839-D78B-A6F0-14D2D627B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4825"/>
            <a:ext cx="3251200" cy="17637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3ED77A-7A0B-E0AB-42A7-DF534943D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4663" y="1089025"/>
            <a:ext cx="5100637" cy="53736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3412B7-0B64-FA9D-5B61-3F8097072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37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0524F0-4D5D-5747-2E55-4287A4EA6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8AFFEB-810C-4FA7-8C4D-C98DB505B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9CA872-95E7-CA2B-2BE1-AA9A04CF9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B6D729-4370-417E-98DE-FF41B5F7B8A0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07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2006926-4F16-70D3-13C4-80FD9E24E699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21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D51AE6A8-9360-BA52-0B45-F4DE1F477E4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1240" y="180000"/>
            <a:ext cx="9068760" cy="90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lvl="0"/>
            <a:r>
              <a:rPr lang="pl-PL" dirty="0"/>
              <a:t>Click to edit the title text format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EFFEBD-8A34-E6C5-6891-42FC1ED3BDE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0000" y="1260000"/>
            <a:ext cx="9720000" cy="558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pl-PL" dirty="0"/>
              <a:t>Click to edit the outline text format</a:t>
            </a:r>
          </a:p>
          <a:p>
            <a:pPr lvl="1"/>
            <a:r>
              <a:rPr lang="pl-PL" dirty="0"/>
              <a:t>Second Outline Level</a:t>
            </a:r>
          </a:p>
          <a:p>
            <a:pPr lvl="2"/>
            <a:r>
              <a:rPr lang="pl-PL" dirty="0"/>
              <a:t>Third Outline Level</a:t>
            </a:r>
          </a:p>
          <a:p>
            <a:pPr lvl="3"/>
            <a:r>
              <a:rPr lang="pl-PL" dirty="0"/>
              <a:t>Fourth Outline Level</a:t>
            </a:r>
          </a:p>
          <a:p>
            <a:pPr lvl="4"/>
            <a:r>
              <a:rPr lang="pl-PL" dirty="0"/>
              <a:t>Fifth Outline Level</a:t>
            </a:r>
          </a:p>
          <a:p>
            <a:pPr lvl="5"/>
            <a:r>
              <a:rPr lang="pl-PL" dirty="0"/>
              <a:t>Sixth Outline Level</a:t>
            </a:r>
          </a:p>
          <a:p>
            <a:pPr lvl="6"/>
            <a:r>
              <a:rPr lang="pl-PL" dirty="0"/>
              <a:t>Seventh Outline Level</a:t>
            </a:r>
          </a:p>
          <a:p>
            <a:pPr lvl="7"/>
            <a:r>
              <a:rPr lang="pl-PL" dirty="0"/>
              <a:t>Eighth Outline Level</a:t>
            </a:r>
          </a:p>
          <a:p>
            <a:pPr lvl="8"/>
            <a:r>
              <a:rPr lang="pl-PL" dirty="0"/>
              <a:t>Ninth Outline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7F65E-BD7A-D4D1-3F4C-055B75D23C9C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180000" y="7040880"/>
            <a:ext cx="234756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rtl="0" hangingPunct="0">
              <a:buNone/>
              <a:tabLst/>
              <a:defRPr lang="pl-PL" sz="14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D344D6-B90E-FA40-1EF2-A0D967A530D7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66079" y="7040880"/>
            <a:ext cx="319392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ctr" rtl="0" hangingPunct="0">
              <a:buNone/>
              <a:tabLst/>
              <a:defRPr lang="pl-PL" sz="14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FDFC3-9BEA-B2ED-684D-32A9411355E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560000" y="7020000"/>
            <a:ext cx="234756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r" rtl="0" hangingPunct="0">
              <a:buNone/>
              <a:tabLst/>
              <a:defRPr lang="pl-PL" sz="1800">
                <a:latin typeface="Comic Sans MS" pitchFamily="66"/>
                <a:ea typeface="Lucida Sans Unicode" pitchFamily="2"/>
                <a:cs typeface="Tahoma" pitchFamily="2"/>
              </a:defRPr>
            </a:lvl1pPr>
          </a:lstStyle>
          <a:p>
            <a:pPr lvl="0"/>
            <a:fld id="{75FE335E-65C6-41EF-9943-BB4E7417DAEC}" type="slidenum"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rtl="0" hangingPunct="0">
        <a:buNone/>
        <a:tabLst/>
        <a:defRPr lang="pl-PL" sz="4400" b="0" i="0" u="none" strike="noStrike">
          <a:ln>
            <a:noFill/>
          </a:ln>
          <a:solidFill>
            <a:schemeClr val="bg1"/>
          </a:solidFill>
          <a:latin typeface="Comic Sans MS" pitchFamily="66"/>
          <a:ea typeface="Lucida Sans Unicode" pitchFamily="2"/>
          <a:cs typeface="Tahoma" pitchFamily="2"/>
        </a:defRPr>
      </a:lvl1pPr>
    </p:titleStyle>
    <p:bodyStyle>
      <a:lvl1pPr marL="457200" marR="0" lvl="0" indent="-457200" rtl="0" hangingPunct="0">
        <a:spcBef>
          <a:spcPts val="0"/>
        </a:spcBef>
        <a:spcAft>
          <a:spcPts val="1417"/>
        </a:spcAft>
        <a:buSzPct val="100000"/>
        <a:buFont typeface="Arial" panose="020B0604020202020204" pitchFamily="34" charset="0"/>
        <a:buChar char="•"/>
        <a:tabLst/>
        <a:defRPr lang="pl-PL" sz="3200" b="0" i="0" u="none" strike="noStrike">
          <a:ln>
            <a:noFill/>
          </a:ln>
          <a:solidFill>
            <a:schemeClr val="bg1"/>
          </a:solidFill>
          <a:latin typeface="Comic Sans MS" pitchFamily="66"/>
          <a:ea typeface="Lucida Sans Unicode" pitchFamily="2"/>
          <a:cs typeface="Tahoma" pitchFamily="2"/>
        </a:defRPr>
      </a:lvl1pPr>
      <a:lvl2pPr marL="1371600" marR="0" lvl="1" indent="-457200" rtl="0" hangingPunct="0">
        <a:spcBef>
          <a:spcPts val="0"/>
        </a:spcBef>
        <a:spcAft>
          <a:spcPts val="1417"/>
        </a:spcAft>
        <a:buSzPct val="100000"/>
        <a:buFont typeface="Arial" panose="020B0604020202020204" pitchFamily="34" charset="0"/>
        <a:buChar char="•"/>
        <a:tabLst/>
        <a:defRPr lang="pl-PL" sz="3200" b="0" i="0" u="none" strike="noStrike">
          <a:ln>
            <a:noFill/>
          </a:ln>
          <a:solidFill>
            <a:schemeClr val="bg1"/>
          </a:solidFill>
          <a:latin typeface="Comic Sans MS" pitchFamily="66"/>
          <a:ea typeface="Lucida Sans Unicode" pitchFamily="2"/>
          <a:cs typeface="Tahoma" pitchFamily="2"/>
        </a:defRPr>
      </a:lvl2pPr>
      <a:lvl3pPr marL="2343150" marR="0" lvl="2" indent="-514350" rtl="0" hangingPunct="0">
        <a:spcBef>
          <a:spcPts val="0"/>
        </a:spcBef>
        <a:spcAft>
          <a:spcPts val="1417"/>
        </a:spcAft>
        <a:buSzPct val="100000"/>
        <a:buFont typeface="Arial" panose="020B0604020202020204" pitchFamily="34" charset="0"/>
        <a:buChar char="•"/>
        <a:tabLst/>
        <a:defRPr lang="pl-PL" sz="3200" b="0" i="0" u="none" strike="noStrike">
          <a:ln>
            <a:noFill/>
          </a:ln>
          <a:solidFill>
            <a:schemeClr val="bg1"/>
          </a:solidFill>
          <a:latin typeface="Comic Sans MS" pitchFamily="66"/>
          <a:ea typeface="Lucida Sans Unicode" pitchFamily="2"/>
          <a:cs typeface="Tahoma" pitchFamily="2"/>
        </a:defRPr>
      </a:lvl3pPr>
      <a:lvl4pPr marL="0" marR="0" lvl="3" indent="0" rtl="0" hangingPunct="0"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pl-PL" sz="3200" b="0" i="0" u="none" strike="noStrike">
          <a:ln>
            <a:noFill/>
          </a:ln>
          <a:solidFill>
            <a:schemeClr val="bg1"/>
          </a:solidFill>
          <a:latin typeface="Comic Sans MS" pitchFamily="66"/>
          <a:ea typeface="Lucida Sans Unicode" pitchFamily="2"/>
          <a:cs typeface="Tahoma" pitchFamily="2"/>
        </a:defRPr>
      </a:lvl4pPr>
      <a:lvl5pPr marL="0" marR="0" lvl="4" indent="0" rtl="0" hangingPunct="0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pl-PL" sz="3200" b="0" i="0" u="none" strike="noStrike">
          <a:ln>
            <a:noFill/>
          </a:ln>
          <a:solidFill>
            <a:schemeClr val="bg1"/>
          </a:solidFill>
          <a:latin typeface="Comic Sans MS" pitchFamily="66"/>
          <a:ea typeface="Lucida Sans Unicode" pitchFamily="2"/>
          <a:cs typeface="Tahoma" pitchFamily="2"/>
        </a:defRPr>
      </a:lvl5pPr>
      <a:lvl6pPr marL="0" marR="0" lvl="5" indent="0" rtl="0" hangingPunct="0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pl-PL" sz="3200" b="0" i="0" u="none" strike="noStrike">
          <a:ln>
            <a:noFill/>
          </a:ln>
          <a:solidFill>
            <a:schemeClr val="bg1"/>
          </a:solidFill>
          <a:latin typeface="Comic Sans MS" pitchFamily="66"/>
          <a:ea typeface="Lucida Sans Unicode" pitchFamily="2"/>
          <a:cs typeface="Tahoma" pitchFamily="2"/>
        </a:defRPr>
      </a:lvl6pPr>
      <a:lvl7pPr marL="0" marR="0" lvl="6" indent="0" rtl="0" hangingPunct="0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pl-PL" sz="3200" b="0" i="0" u="none" strike="noStrike">
          <a:ln>
            <a:noFill/>
          </a:ln>
          <a:solidFill>
            <a:schemeClr val="bg1"/>
          </a:solidFill>
          <a:latin typeface="Comic Sans MS" pitchFamily="66"/>
          <a:ea typeface="Lucida Sans Unicode" pitchFamily="2"/>
          <a:cs typeface="Tahoma" pitchFamily="2"/>
        </a:defRPr>
      </a:lvl7pPr>
      <a:lvl8pPr marL="0" marR="0" lvl="7" indent="0" rtl="0" hangingPunct="0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pl-PL" sz="3200" b="0" i="0" u="none" strike="noStrike">
          <a:ln>
            <a:noFill/>
          </a:ln>
          <a:solidFill>
            <a:schemeClr val="bg1"/>
          </a:solidFill>
          <a:latin typeface="Comic Sans MS" pitchFamily="66"/>
          <a:ea typeface="Lucida Sans Unicode" pitchFamily="2"/>
          <a:cs typeface="Tahoma" pitchFamily="2"/>
        </a:defRPr>
      </a:lvl8pPr>
      <a:lvl9pPr marL="0" marR="0" lvl="8" indent="0" rtl="0" hangingPunct="0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pl-PL" sz="3200" b="0" i="0" u="none" strike="noStrike">
          <a:ln>
            <a:noFill/>
          </a:ln>
          <a:solidFill>
            <a:schemeClr val="bg1"/>
          </a:solidFill>
          <a:latin typeface="Comic Sans MS" pitchFamily="66"/>
          <a:ea typeface="Lucida Sans Unicode" pitchFamily="2"/>
          <a:cs typeface="Tahoma" pitchFamily="2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tif"/><Relationship Id="rId5" Type="http://schemas.openxmlformats.org/officeDocument/2006/relationships/image" Target="../media/image15.tif"/><Relationship Id="rId4" Type="http://schemas.openxmlformats.org/officeDocument/2006/relationships/image" Target="../media/image14.t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Ak-9e5KQYEqo_lhLOkbzjeUso9vlGJI3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813AB-4E51-DDD4-D3DF-2537A86F340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617120"/>
            <a:ext cx="9068760" cy="1262880"/>
          </a:xfrm>
        </p:spPr>
        <p:txBody>
          <a:bodyPr>
            <a:spAutoFit/>
          </a:bodyPr>
          <a:lstStyle/>
          <a:p>
            <a:pPr lvl="0"/>
            <a:r>
              <a:rPr lang="pl-PL" sz="6000" dirty="0"/>
              <a:t>Wstęp do fizyki cząstek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5C3E8D-3878-FCBF-EAFE-B8FE3097D4D5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503640" y="3862799"/>
            <a:ext cx="9068760" cy="1897200"/>
          </a:xfrm>
        </p:spPr>
        <p:txBody>
          <a:bodyPr anchor="ctr"/>
          <a:lstStyle/>
          <a:p>
            <a:pPr marL="432000" lvl="0" indent="-216000" algn="ctr">
              <a:buNone/>
            </a:pPr>
            <a:r>
              <a:rPr lang="pl-PL" dirty="0"/>
              <a:t>Piotr Traczyk</a:t>
            </a:r>
          </a:p>
          <a:p>
            <a:pPr marL="432000" lvl="0" indent="-216000" algn="ctr">
              <a:buNone/>
            </a:pPr>
            <a:r>
              <a:rPr lang="pl-PL" sz="2000" dirty="0"/>
              <a:t>CERN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13B485-1E68-AF64-DD20-A429A84D6118}"/>
              </a:ext>
            </a:extLst>
          </p:cNvPr>
          <p:cNvSpPr txBox="1"/>
          <p:nvPr/>
        </p:nvSpPr>
        <p:spPr>
          <a:xfrm>
            <a:off x="3240000" y="7380000"/>
            <a:ext cx="180720" cy="4334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B071F9C-8B9A-6D96-6831-D3BD7B647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5AD0C9-0765-4AE9-9FAD-34F248FBE820}" type="slidenum">
              <a:rPr lang="pl-PL" smtClean="0"/>
              <a:t>10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4AA31E-C372-4363-5992-4C7A3367096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80000"/>
            <a:ext cx="9068760" cy="900360"/>
          </a:xfrm>
        </p:spPr>
        <p:txBody>
          <a:bodyPr>
            <a:spAutoFit/>
          </a:bodyPr>
          <a:lstStyle/>
          <a:p>
            <a:pPr lvl="0"/>
            <a:r>
              <a:rPr lang="pl-PL"/>
              <a:t>Bozony - nośniki oddziaływań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37597D-6393-18F4-877E-1E3CB9DFD18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5580360"/>
          </a:xfrm>
        </p:spPr>
        <p:txBody>
          <a:bodyPr>
            <a:spAutoFit/>
          </a:bodyPr>
          <a:lstStyle/>
          <a:p>
            <a:pPr lvl="0"/>
            <a:r>
              <a:rPr lang="pl-PL"/>
              <a:t>Jak opisujemy oddziaływania w świecie cząstek?</a:t>
            </a:r>
          </a:p>
          <a:p>
            <a:pPr lvl="0"/>
            <a:r>
              <a:rPr lang="pl-PL"/>
              <a:t>Przykład: rozpraszania elektronów</a:t>
            </a:r>
            <a:br>
              <a:rPr lang="pl-PL"/>
            </a:br>
            <a:r>
              <a:rPr lang="pl-PL"/>
              <a:t>zachodzi przez wymianą fotonu</a:t>
            </a:r>
          </a:p>
          <a:p>
            <a:pPr lvl="0"/>
            <a:r>
              <a:rPr lang="pl-PL">
                <a:solidFill>
                  <a:srgbClr val="00CCFF"/>
                </a:solidFill>
              </a:rPr>
              <a:t>Pytanie:</a:t>
            </a:r>
            <a:r>
              <a:rPr lang="pl-PL"/>
              <a:t> skąd elektron wie, że ma </a:t>
            </a:r>
            <a:br>
              <a:rPr lang="pl-PL"/>
            </a:br>
            <a:r>
              <a:rPr lang="pl-PL"/>
              <a:t>wysłać foton?</a:t>
            </a:r>
          </a:p>
          <a:p>
            <a:pPr lvl="0"/>
            <a:r>
              <a:rPr lang="pl-PL"/>
              <a:t>Odpowiedź: nie wie, więc robi to bez przerwy...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A96415-C992-616E-CE41-9DEC7B926D4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98000" y="5403600"/>
            <a:ext cx="5562000" cy="19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C42AE2-0B34-234F-808D-FA09A602126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342613" y="1899942"/>
            <a:ext cx="2635200" cy="2216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A3ECF0F-FB20-4979-0CBD-2378CC739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D09FBD-174B-4452-82A1-6CA126836CC4}" type="slidenum">
              <a:rPr lang="pl-PL" smtClean="0"/>
              <a:t>11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305E47-78B1-6938-9F3A-B005C90C96D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600" y="178560"/>
            <a:ext cx="9069480" cy="900360"/>
          </a:xfrm>
        </p:spPr>
        <p:txBody>
          <a:bodyPr wrap="square" anchorCtr="0"/>
          <a:lstStyle/>
          <a:p>
            <a:pPr lvl="0"/>
            <a:r>
              <a:rPr lang="en-GB">
                <a:solidFill>
                  <a:srgbClr val="FFFFFF"/>
                </a:solidFill>
              </a:rPr>
              <a:t>Mechanika Kwantowa (2)‏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4B396-D554-85C9-2A5E-1E31AD04DA3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78920" y="1655280"/>
            <a:ext cx="9720720" cy="5578920"/>
          </a:xfrm>
        </p:spPr>
        <p:txBody>
          <a:bodyPr wrap="square" anchor="t" anchorCtr="0"/>
          <a:lstStyle/>
          <a:p>
            <a:pPr lvl="0"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r>
              <a:rPr lang="en-GB" dirty="0" err="1">
                <a:solidFill>
                  <a:srgbClr val="FFFFFF"/>
                </a:solidFill>
              </a:rPr>
              <a:t>Zasada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nieoznaczoności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Heisenberga</a:t>
            </a:r>
            <a:r>
              <a:rPr lang="en-GB" dirty="0">
                <a:solidFill>
                  <a:srgbClr val="FFFFFF"/>
                </a:solidFill>
              </a:rPr>
              <a:t>:</a:t>
            </a:r>
          </a:p>
          <a:p>
            <a:pPr marL="431640" lvl="0" indent="-324000" algn="ctr">
              <a:lnSpc>
                <a:spcPct val="102000"/>
              </a:lnSpc>
              <a:spcAft>
                <a:spcPts val="1423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Symbol" pitchFamily="66"/>
              </a:rPr>
              <a:t></a:t>
            </a:r>
            <a:r>
              <a:rPr lang="en-GB" dirty="0">
                <a:solidFill>
                  <a:srgbClr val="FFFFFF"/>
                </a:solidFill>
              </a:rPr>
              <a:t>x </a:t>
            </a:r>
            <a:r>
              <a:rPr lang="en-GB" dirty="0">
                <a:solidFill>
                  <a:srgbClr val="FFFFFF"/>
                </a:solidFill>
                <a:latin typeface="Arial" pitchFamily="18"/>
                <a:cs typeface="Arial" pitchFamily="18"/>
              </a:rPr>
              <a:t>·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>
                <a:solidFill>
                  <a:srgbClr val="FFFFFF"/>
                </a:solidFill>
                <a:latin typeface="Symbol" pitchFamily="66"/>
              </a:rPr>
              <a:t></a:t>
            </a:r>
            <a:r>
              <a:rPr lang="en-GB" dirty="0">
                <a:solidFill>
                  <a:srgbClr val="FFFFFF"/>
                </a:solidFill>
              </a:rPr>
              <a:t>p &gt;= ħ/2</a:t>
            </a:r>
          </a:p>
          <a:p>
            <a:pPr lvl="0" algn="l">
              <a:lnSpc>
                <a:spcPct val="117000"/>
              </a:lnSpc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r>
              <a:rPr lang="en-GB" dirty="0" err="1">
                <a:solidFill>
                  <a:srgbClr val="FFFFFF"/>
                </a:solidFill>
              </a:rPr>
              <a:t>Nie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można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u="sng" dirty="0" err="1">
                <a:solidFill>
                  <a:srgbClr val="FFFFFF"/>
                </a:solidFill>
              </a:rPr>
              <a:t>jednocześnie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zmierzyć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pędu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i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położenia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cząstki</a:t>
            </a:r>
            <a:r>
              <a:rPr lang="en-GB" dirty="0">
                <a:solidFill>
                  <a:srgbClr val="FFFFFF"/>
                </a:solidFill>
              </a:rPr>
              <a:t> z </a:t>
            </a:r>
            <a:r>
              <a:rPr lang="en-GB" dirty="0" err="1">
                <a:solidFill>
                  <a:srgbClr val="FFFFFF"/>
                </a:solidFill>
              </a:rPr>
              <a:t>dowolną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dokładnością</a:t>
            </a:r>
            <a:endParaRPr lang="en-GB" dirty="0">
              <a:solidFill>
                <a:srgbClr val="FFFFFF"/>
              </a:solidFill>
            </a:endParaRPr>
          </a:p>
          <a:p>
            <a:pPr lvl="0" algn="l">
              <a:lnSpc>
                <a:spcPct val="117000"/>
              </a:lnSpc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r>
              <a:rPr lang="en-GB" dirty="0">
                <a:solidFill>
                  <a:srgbClr val="FFFFFF"/>
                </a:solidFill>
              </a:rPr>
              <a:t>Analogia – </a:t>
            </a:r>
            <a:r>
              <a:rPr lang="en-GB" dirty="0" err="1">
                <a:solidFill>
                  <a:srgbClr val="FFFFFF"/>
                </a:solidFill>
              </a:rPr>
              <a:t>położenie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i</a:t>
            </a:r>
            <a:r>
              <a:rPr lang="en-GB">
                <a:solidFill>
                  <a:srgbClr val="FFFFFF"/>
                </a:solidFill>
              </a:rPr>
              <a:t> </a:t>
            </a:r>
            <a:br>
              <a:rPr lang="en-GB">
                <a:solidFill>
                  <a:srgbClr val="FFFFFF"/>
                </a:solidFill>
              </a:rPr>
            </a:br>
            <a:r>
              <a:rPr lang="en-GB" dirty="0" err="1">
                <a:solidFill>
                  <a:srgbClr val="FFFFFF"/>
                </a:solidFill>
              </a:rPr>
              <a:t>częstotliwość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fali</a:t>
            </a:r>
            <a:endParaRPr lang="en-GB" dirty="0">
              <a:solidFill>
                <a:srgbClr val="FFFFFF"/>
              </a:solidFill>
            </a:endParaRPr>
          </a:p>
          <a:p>
            <a:pPr lvl="0" algn="l">
              <a:lnSpc>
                <a:spcPct val="117000"/>
              </a:lnSpc>
              <a:spcAft>
                <a:spcPts val="1423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Symbol" pitchFamily="66"/>
              </a:rPr>
              <a:t>                              </a:t>
            </a:r>
            <a:r>
              <a:rPr lang="en-GB" dirty="0">
                <a:solidFill>
                  <a:srgbClr val="FFFFFF"/>
                </a:solidFill>
              </a:rPr>
              <a:t> = h/p</a:t>
            </a:r>
          </a:p>
          <a:p>
            <a:pPr marL="431640" lvl="0" indent="-324000" algn="l">
              <a:lnSpc>
                <a:spcPct val="117000"/>
              </a:lnSpc>
              <a:spcAft>
                <a:spcPts val="1423"/>
              </a:spcAft>
              <a:buNone/>
            </a:pP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239EEA7-F894-ADD5-BDBC-032EC203E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337" y="4471850"/>
            <a:ext cx="2981325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88970B9-5D52-13B2-3072-88BD33C87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87BB83-27F1-4379-87AA-6F171D869885}" type="slidenum">
              <a:rPr lang="pl-PL" smtClean="0"/>
              <a:t>12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87331F-C2B6-F685-925B-13AADAF47D7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80000"/>
            <a:ext cx="9068760" cy="900360"/>
          </a:xfrm>
        </p:spPr>
        <p:txBody>
          <a:bodyPr>
            <a:spAutoFit/>
          </a:bodyPr>
          <a:lstStyle/>
          <a:p>
            <a:pPr lvl="0"/>
            <a:r>
              <a:rPr lang="pl-PL"/>
              <a:t>Oddziaływania elementarne</a:t>
            </a:r>
          </a:p>
        </p:txBody>
      </p:sp>
      <p:sp>
        <p:nvSpPr>
          <p:cNvPr id="6" name="Prostokąt zaokrąglony">
            <a:extLst>
              <a:ext uri="{FF2B5EF4-FFF2-40B4-BE49-F238E27FC236}">
                <a16:creationId xmlns:a16="http://schemas.microsoft.com/office/drawing/2014/main" id="{D311111D-328E-43BB-68B3-2936D56676FC}"/>
              </a:ext>
            </a:extLst>
          </p:cNvPr>
          <p:cNvSpPr/>
          <p:nvPr/>
        </p:nvSpPr>
        <p:spPr>
          <a:xfrm>
            <a:off x="1437780" y="1410748"/>
            <a:ext cx="6858932" cy="4956495"/>
          </a:xfrm>
          <a:prstGeom prst="roundRect">
            <a:avLst>
              <a:gd name="adj" fmla="val 3759"/>
            </a:avLst>
          </a:prstGeom>
          <a:solidFill>
            <a:srgbClr val="F2F7B7"/>
          </a:solidFill>
          <a:ln w="12700"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7" name="funfor.tiff" descr="funfor.tiff">
            <a:extLst>
              <a:ext uri="{FF2B5EF4-FFF2-40B4-BE49-F238E27FC236}">
                <a16:creationId xmlns:a16="http://schemas.microsoft.com/office/drawing/2014/main" id="{02B1136A-E6D3-2655-6596-47B93C9ED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280" y="1509972"/>
            <a:ext cx="6536614" cy="1070097"/>
          </a:xfrm>
          <a:prstGeom prst="rect">
            <a:avLst/>
          </a:prstGeom>
          <a:ln w="12700"/>
        </p:spPr>
      </p:pic>
      <p:pic>
        <p:nvPicPr>
          <p:cNvPr id="8" name="funfor.tiff" descr="funfor.tiff">
            <a:extLst>
              <a:ext uri="{FF2B5EF4-FFF2-40B4-BE49-F238E27FC236}">
                <a16:creationId xmlns:a16="http://schemas.microsoft.com/office/drawing/2014/main" id="{4FAE8985-4A67-B7B9-2DDC-206678C543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6879" y="2693448"/>
            <a:ext cx="6601077" cy="1031418"/>
          </a:xfrm>
          <a:prstGeom prst="rect">
            <a:avLst/>
          </a:prstGeom>
          <a:ln w="12700"/>
        </p:spPr>
      </p:pic>
      <p:pic>
        <p:nvPicPr>
          <p:cNvPr id="9" name="funfor.tiff" descr="funfor.tiff">
            <a:extLst>
              <a:ext uri="{FF2B5EF4-FFF2-40B4-BE49-F238E27FC236}">
                <a16:creationId xmlns:a16="http://schemas.microsoft.com/office/drawing/2014/main" id="{2235FBA8-FB82-ED80-9413-5DBF858E02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2280" y="3912647"/>
            <a:ext cx="6536614" cy="1224809"/>
          </a:xfrm>
          <a:prstGeom prst="rect">
            <a:avLst/>
          </a:prstGeom>
          <a:ln w="12700"/>
        </p:spPr>
      </p:pic>
      <p:pic>
        <p:nvPicPr>
          <p:cNvPr id="10" name="grav.tiff" descr="grav.tiff">
            <a:extLst>
              <a:ext uri="{FF2B5EF4-FFF2-40B4-BE49-F238E27FC236}">
                <a16:creationId xmlns:a16="http://schemas.microsoft.com/office/drawing/2014/main" id="{58CC3510-60AC-B103-D162-DB234DF2A3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6879" y="5296947"/>
            <a:ext cx="6601077" cy="863813"/>
          </a:xfrm>
          <a:prstGeom prst="rect">
            <a:avLst/>
          </a:prstGeom>
          <a:ln w="12700"/>
        </p:spPr>
      </p:pic>
      <p:sp>
        <p:nvSpPr>
          <p:cNvPr id="11" name="Prostokąt zaokrąglony">
            <a:extLst>
              <a:ext uri="{FF2B5EF4-FFF2-40B4-BE49-F238E27FC236}">
                <a16:creationId xmlns:a16="http://schemas.microsoft.com/office/drawing/2014/main" id="{2B1CBAD8-4A88-370C-5D01-CA24C56783A3}"/>
              </a:ext>
            </a:extLst>
          </p:cNvPr>
          <p:cNvSpPr/>
          <p:nvPr/>
        </p:nvSpPr>
        <p:spPr>
          <a:xfrm>
            <a:off x="4638180" y="1486948"/>
            <a:ext cx="1031418" cy="4670782"/>
          </a:xfrm>
          <a:prstGeom prst="roundRect">
            <a:avLst>
              <a:gd name="adj" fmla="val 18750"/>
            </a:avLst>
          </a:prstGeom>
          <a:ln w="12700">
            <a:solidFill>
              <a:srgbClr val="E324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2" name="Prostokąt zaokrąglony">
            <a:extLst>
              <a:ext uri="{FF2B5EF4-FFF2-40B4-BE49-F238E27FC236}">
                <a16:creationId xmlns:a16="http://schemas.microsoft.com/office/drawing/2014/main" id="{5E751110-CE72-D219-B20B-CAE941D8B3CD}"/>
              </a:ext>
            </a:extLst>
          </p:cNvPr>
          <p:cNvSpPr/>
          <p:nvPr/>
        </p:nvSpPr>
        <p:spPr>
          <a:xfrm>
            <a:off x="5755780" y="1486948"/>
            <a:ext cx="1379522" cy="4670782"/>
          </a:xfrm>
          <a:prstGeom prst="roundRect">
            <a:avLst>
              <a:gd name="adj" fmla="val 14019"/>
            </a:avLst>
          </a:prstGeom>
          <a:ln w="12700">
            <a:solidFill>
              <a:srgbClr val="E32400"/>
            </a:solidFill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24AE8-6BD8-6AB5-7114-2CFBAB0AA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A865CF1-8884-47AB-831F-E28C9DC2186D}" type="slidenum">
              <a:rPr/>
              <a:t>13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627CD9-6C81-BBE9-8034-B2B8D5C2CD1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80000"/>
            <a:ext cx="9068760" cy="900360"/>
          </a:xfrm>
        </p:spPr>
        <p:txBody>
          <a:bodyPr>
            <a:spAutoFit/>
          </a:bodyPr>
          <a:lstStyle/>
          <a:p>
            <a:pPr lvl="0"/>
            <a:r>
              <a:rPr lang="pl-PL"/>
              <a:t>Model Standardowy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44118B-4EF0-7077-8149-DAC96A787C5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5463034"/>
          </a:xfrm>
        </p:spPr>
        <p:txBody>
          <a:bodyPr>
            <a:spAutoFit/>
          </a:bodyPr>
          <a:lstStyle/>
          <a:p>
            <a:pPr lvl="0"/>
            <a:r>
              <a:rPr lang="pl-PL" dirty="0"/>
              <a:t>Rozwinięty w latach '70 poprzedniego stulecia</a:t>
            </a:r>
            <a:endParaRPr lang="en-GB" dirty="0"/>
          </a:p>
          <a:p>
            <a:pPr lvl="0"/>
            <a:r>
              <a:rPr lang="en-GB" dirty="0" err="1"/>
              <a:t>Kwantowa</a:t>
            </a:r>
            <a:r>
              <a:rPr lang="en-GB" dirty="0"/>
              <a:t> </a:t>
            </a:r>
            <a:r>
              <a:rPr lang="en-GB" dirty="0" err="1"/>
              <a:t>teoria</a:t>
            </a:r>
            <a:r>
              <a:rPr lang="en-GB" dirty="0"/>
              <a:t> </a:t>
            </a:r>
            <a:r>
              <a:rPr lang="en-GB" dirty="0" err="1"/>
              <a:t>pola</a:t>
            </a:r>
            <a:r>
              <a:rPr lang="en-GB" dirty="0"/>
              <a:t> – </a:t>
            </a:r>
            <a:r>
              <a:rPr lang="en-GB" dirty="0" err="1"/>
              <a:t>teoria</a:t>
            </a:r>
            <a:r>
              <a:rPr lang="en-GB" dirty="0"/>
              <a:t> </a:t>
            </a:r>
            <a:r>
              <a:rPr lang="en-GB" dirty="0" err="1"/>
              <a:t>pola</a:t>
            </a:r>
            <a:r>
              <a:rPr lang="en-GB" dirty="0"/>
              <a:t> </a:t>
            </a:r>
            <a:r>
              <a:rPr lang="en-GB" dirty="0" err="1"/>
              <a:t>zgodna</a:t>
            </a:r>
            <a:r>
              <a:rPr lang="en-GB" dirty="0"/>
              <a:t> z </a:t>
            </a:r>
            <a:r>
              <a:rPr lang="en-GB" dirty="0" err="1"/>
              <a:t>mechaniką</a:t>
            </a:r>
            <a:r>
              <a:rPr lang="en-GB" dirty="0"/>
              <a:t> </a:t>
            </a:r>
            <a:r>
              <a:rPr lang="en-GB" dirty="0" err="1"/>
              <a:t>kwantową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teorią</a:t>
            </a:r>
            <a:r>
              <a:rPr lang="en-GB" dirty="0"/>
              <a:t> </a:t>
            </a:r>
            <a:r>
              <a:rPr lang="en-GB" dirty="0" err="1"/>
              <a:t>względności</a:t>
            </a:r>
            <a:endParaRPr lang="en-GB" dirty="0"/>
          </a:p>
          <a:p>
            <a:pPr lvl="1"/>
            <a:r>
              <a:rPr lang="en-GB" dirty="0" err="1"/>
              <a:t>Pierwszą</a:t>
            </a:r>
            <a:r>
              <a:rPr lang="en-GB" dirty="0"/>
              <a:t> </a:t>
            </a:r>
            <a:r>
              <a:rPr lang="en-GB" dirty="0" err="1"/>
              <a:t>kwantową</a:t>
            </a:r>
            <a:r>
              <a:rPr lang="en-GB" dirty="0"/>
              <a:t> </a:t>
            </a:r>
            <a:r>
              <a:rPr lang="en-GB" dirty="0" err="1"/>
              <a:t>teorią</a:t>
            </a:r>
            <a:r>
              <a:rPr lang="en-GB" dirty="0"/>
              <a:t> </a:t>
            </a:r>
            <a:r>
              <a:rPr lang="en-GB" dirty="0" err="1"/>
              <a:t>pola</a:t>
            </a:r>
            <a:r>
              <a:rPr lang="en-GB" dirty="0"/>
              <a:t> </a:t>
            </a:r>
            <a:r>
              <a:rPr lang="en-GB" dirty="0" err="1"/>
              <a:t>była</a:t>
            </a:r>
            <a:r>
              <a:rPr lang="en-GB" dirty="0"/>
              <a:t> </a:t>
            </a:r>
            <a:r>
              <a:rPr lang="en-GB" dirty="0" err="1"/>
              <a:t>elektrodynamika</a:t>
            </a:r>
            <a:r>
              <a:rPr lang="en-GB" dirty="0"/>
              <a:t> </a:t>
            </a:r>
            <a:r>
              <a:rPr lang="en-GB" dirty="0" err="1"/>
              <a:t>kwantowa</a:t>
            </a:r>
            <a:r>
              <a:rPr lang="en-GB" dirty="0"/>
              <a:t>, </a:t>
            </a:r>
            <a:r>
              <a:rPr lang="en-GB" dirty="0" err="1"/>
              <a:t>opisująca</a:t>
            </a:r>
            <a:r>
              <a:rPr lang="en-GB" dirty="0"/>
              <a:t> </a:t>
            </a:r>
            <a:r>
              <a:rPr lang="en-GB" dirty="0" err="1"/>
              <a:t>oddziaływania</a:t>
            </a:r>
            <a:r>
              <a:rPr lang="en-GB" dirty="0"/>
              <a:t> </a:t>
            </a:r>
            <a:r>
              <a:rPr lang="en-GB" dirty="0" err="1"/>
              <a:t>elektronów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fotonów</a:t>
            </a:r>
            <a:endParaRPr lang="pl-PL" dirty="0"/>
          </a:p>
          <a:p>
            <a:pPr lvl="0"/>
            <a:r>
              <a:rPr lang="pl-PL" dirty="0"/>
              <a:t>Bardzo dobrze zgodny z doświadczeniem, kilka spektakularnych sukcesów – odkrycie bozonów W i Z (1983 CERN), kwarku top (1995 Fermilab) oraz 2012 – bozon Higgsa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50731C2-7DA6-A53A-540B-13D98D5A0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95CEF8-CEF8-4AAF-9EAB-B8CD89B0E240}" type="slidenum">
              <a:rPr lang="pl-PL" smtClean="0"/>
              <a:t>14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89147A-4A65-0B3F-DFAD-6E2F6015BF7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291626"/>
            <a:ext cx="9068760" cy="677108"/>
          </a:xfrm>
        </p:spPr>
        <p:txBody>
          <a:bodyPr>
            <a:spAutoFit/>
          </a:bodyPr>
          <a:lstStyle/>
          <a:p>
            <a:pPr lvl="0"/>
            <a:r>
              <a:rPr lang="en-GB" dirty="0" err="1"/>
              <a:t>Składniki</a:t>
            </a:r>
            <a:r>
              <a:rPr lang="en-GB" dirty="0"/>
              <a:t> </a:t>
            </a:r>
            <a:r>
              <a:rPr lang="en-GB" dirty="0" err="1"/>
              <a:t>Modelu</a:t>
            </a:r>
            <a:r>
              <a:rPr lang="en-GB" dirty="0"/>
              <a:t> </a:t>
            </a:r>
            <a:r>
              <a:rPr lang="en-GB" dirty="0" err="1"/>
              <a:t>Standardowego</a:t>
            </a:r>
            <a:endParaRPr lang="pl-PL" dirty="0"/>
          </a:p>
        </p:txBody>
      </p:sp>
      <p:pic>
        <p:nvPicPr>
          <p:cNvPr id="1026" name="Picture 2" descr="Standard Model,Higgs boson,Diagrams and Charts">
            <a:extLst>
              <a:ext uri="{FF2B5EF4-FFF2-40B4-BE49-F238E27FC236}">
                <a16:creationId xmlns:a16="http://schemas.microsoft.com/office/drawing/2014/main" id="{EC67896F-9BD7-A5E1-7F4C-BED3010C8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9885"/>
            <a:ext cx="10077450" cy="566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022300E2-1D5D-417B-7E57-21A355E1F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488E8FC-EEC4-44F3-8DAE-425EE033E02C}" type="slidenum">
              <a:rPr/>
              <a:t>15</a:t>
            </a:fld>
            <a:endParaRPr lang="pl-PL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CE18673-E13C-BFC6-465D-83A7973AC0F3}"/>
              </a:ext>
            </a:extLst>
          </p:cNvPr>
          <p:cNvSpPr/>
          <p:nvPr/>
        </p:nvSpPr>
        <p:spPr>
          <a:xfrm>
            <a:off x="2880000" y="4680000"/>
            <a:ext cx="4860000" cy="2520000"/>
          </a:xfrm>
          <a:prstGeom prst="rect">
            <a:avLst/>
          </a:prstGeom>
          <a:solidFill>
            <a:srgbClr val="FF3333">
              <a:alpha val="7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3200" b="0" i="0" u="none" strike="noStrike">
              <a:ln>
                <a:noFill/>
              </a:ln>
              <a:latin typeface="Comic Sans MS" pitchFamily="66"/>
              <a:ea typeface="Lucida Sans Unicode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3200" b="0" i="0" u="none" strike="noStrike">
              <a:ln>
                <a:noFill/>
              </a:ln>
              <a:latin typeface="Comic Sans MS" pitchFamily="66"/>
              <a:ea typeface="Lucida Sans Unicode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3200" b="0" i="0" u="none" strike="noStrike">
              <a:ln>
                <a:noFill/>
              </a:ln>
              <a:latin typeface="Comic Sans MS" pitchFamily="66"/>
              <a:ea typeface="Lucida Sans Unicode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3200" b="0" i="0" u="none" strike="noStrike">
                <a:ln>
                  <a:noFill/>
                </a:ln>
                <a:latin typeface="Comic Sans MS" pitchFamily="66"/>
                <a:ea typeface="Lucida Sans Unicode" pitchFamily="2"/>
                <a:cs typeface="Tahoma" pitchFamily="2"/>
              </a:rPr>
              <a:t>hadrony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4EA5FD-5667-7807-C7FD-5012E9821042}"/>
              </a:ext>
            </a:extLst>
          </p:cNvPr>
          <p:cNvSpPr/>
          <p:nvPr/>
        </p:nvSpPr>
        <p:spPr>
          <a:xfrm>
            <a:off x="6120000" y="2515839"/>
            <a:ext cx="2880000" cy="1440000"/>
          </a:xfrm>
          <a:prstGeom prst="rect">
            <a:avLst/>
          </a:prstGeom>
          <a:solidFill>
            <a:srgbClr val="99CCFF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B176826-2E6B-E1C8-5E4C-1F8680D1D66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291626"/>
            <a:ext cx="9068760" cy="677108"/>
          </a:xfrm>
        </p:spPr>
        <p:txBody>
          <a:bodyPr>
            <a:spAutoFit/>
          </a:bodyPr>
          <a:lstStyle/>
          <a:p>
            <a:pPr lvl="0"/>
            <a:r>
              <a:rPr lang="pl-PL" dirty="0"/>
              <a:t>Klasyfikacja </a:t>
            </a:r>
            <a:r>
              <a:rPr lang="en-GB" dirty="0" err="1"/>
              <a:t>cząstek</a:t>
            </a:r>
            <a:endParaRPr 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909484-6F1D-9530-3718-9B0381C74180}"/>
              </a:ext>
            </a:extLst>
          </p:cNvPr>
          <p:cNvSpPr/>
          <p:nvPr/>
        </p:nvSpPr>
        <p:spPr>
          <a:xfrm>
            <a:off x="3150000" y="2522850"/>
            <a:ext cx="1620000" cy="720000"/>
          </a:xfrm>
          <a:prstGeom prst="rect">
            <a:avLst/>
          </a:prstGeom>
          <a:solidFill>
            <a:srgbClr val="99CCFF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90469F-4F11-EB86-FF18-A2348408E8F9}"/>
              </a:ext>
            </a:extLst>
          </p:cNvPr>
          <p:cNvSpPr/>
          <p:nvPr/>
        </p:nvSpPr>
        <p:spPr>
          <a:xfrm>
            <a:off x="389880" y="3149819"/>
            <a:ext cx="1620000" cy="720000"/>
          </a:xfrm>
          <a:prstGeom prst="rect">
            <a:avLst/>
          </a:prstGeom>
          <a:solidFill>
            <a:srgbClr val="99CCFF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CF4A20-4334-AF30-F8A2-7186A692CC3F}"/>
              </a:ext>
            </a:extLst>
          </p:cNvPr>
          <p:cNvSpPr/>
          <p:nvPr/>
        </p:nvSpPr>
        <p:spPr>
          <a:xfrm>
            <a:off x="3060000" y="4860000"/>
            <a:ext cx="1800000" cy="1440000"/>
          </a:xfrm>
          <a:prstGeom prst="rect">
            <a:avLst/>
          </a:prstGeom>
          <a:solidFill>
            <a:srgbClr val="FFFF66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977CF9-4F5F-CA2C-EE2C-B94A3245CBCF}"/>
              </a:ext>
            </a:extLst>
          </p:cNvPr>
          <p:cNvSpPr/>
          <p:nvPr/>
        </p:nvSpPr>
        <p:spPr>
          <a:xfrm>
            <a:off x="5220000" y="4860000"/>
            <a:ext cx="2340000" cy="1440000"/>
          </a:xfrm>
          <a:prstGeom prst="rect">
            <a:avLst/>
          </a:prstGeom>
          <a:solidFill>
            <a:srgbClr val="FFFF66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38281942-EFCC-5C9C-7A16-2AD6CD76E2A7}"/>
              </a:ext>
            </a:extLst>
          </p:cNvPr>
          <p:cNvSpPr/>
          <p:nvPr/>
        </p:nvSpPr>
        <p:spPr>
          <a:xfrm>
            <a:off x="3960000" y="3420000"/>
            <a:ext cx="0" cy="1440000"/>
          </a:xfrm>
          <a:prstGeom prst="line">
            <a:avLst/>
          </a:prstGeom>
          <a:noFill/>
          <a:ln w="108000">
            <a:solidFill>
              <a:srgbClr val="FFFFFF"/>
            </a:solidFill>
            <a:prstDash val="solid"/>
            <a:tailEnd type="arrow"/>
          </a:ln>
        </p:spPr>
        <p:txBody>
          <a:bodyPr vert="horz" wrap="none" lIns="144000" tIns="99000" rIns="144000" bIns="99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02F1CEB0-1156-C086-FCA0-EF53BE56B162}"/>
              </a:ext>
            </a:extLst>
          </p:cNvPr>
          <p:cNvSpPr/>
          <p:nvPr/>
        </p:nvSpPr>
        <p:spPr>
          <a:xfrm>
            <a:off x="4680000" y="3420000"/>
            <a:ext cx="1260000" cy="1440000"/>
          </a:xfrm>
          <a:prstGeom prst="line">
            <a:avLst/>
          </a:prstGeom>
          <a:noFill/>
          <a:ln w="108000">
            <a:solidFill>
              <a:srgbClr val="FFFFFF"/>
            </a:solidFill>
            <a:prstDash val="solid"/>
            <a:tailEnd type="arrow"/>
          </a:ln>
        </p:spPr>
        <p:txBody>
          <a:bodyPr vert="horz" wrap="none" lIns="144000" tIns="99000" rIns="144000" bIns="99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l-PL" sz="1800" b="0" i="0" u="none" strike="noStrike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15008DF-8404-C2CF-94C7-E8C34D48C28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59639"/>
            <a:ext cx="4680000" cy="4950073"/>
          </a:xfrm>
          <a:solidFill>
            <a:srgbClr val="99CCFF">
              <a:alpha val="30000"/>
            </a:srgbClr>
          </a:solidFill>
          <a:ln w="0">
            <a:solidFill>
              <a:srgbClr val="FFFFFF"/>
            </a:solidFill>
            <a:prstDash val="solid"/>
          </a:ln>
        </p:spPr>
        <p:txBody>
          <a:bodyPr wrap="square">
            <a:spAutoFit/>
          </a:bodyPr>
          <a:lstStyle/>
          <a:p>
            <a:pPr marL="432000" lvl="0" indent="-324000" algn="ctr">
              <a:buNone/>
            </a:pPr>
            <a:r>
              <a:rPr lang="pl-PL" dirty="0"/>
              <a:t>Fermiony</a:t>
            </a:r>
          </a:p>
          <a:p>
            <a:pPr marL="432000" lvl="0" indent="-324000" algn="ctr">
              <a:buNone/>
            </a:pPr>
            <a:endParaRPr lang="pl-PL" dirty="0"/>
          </a:p>
          <a:p>
            <a:pPr marL="365760" lvl="0" indent="-182880" algn="l">
              <a:buNone/>
            </a:pPr>
            <a:r>
              <a:rPr lang="en-GB" dirty="0"/>
              <a:t>                        k</a:t>
            </a:r>
            <a:r>
              <a:rPr lang="pl-PL" dirty="0"/>
              <a:t>warki</a:t>
            </a:r>
            <a:r>
              <a:rPr lang="en-GB" dirty="0"/>
              <a:t> </a:t>
            </a:r>
            <a:r>
              <a:rPr lang="pl-PL" dirty="0"/>
              <a:t>  </a:t>
            </a:r>
          </a:p>
          <a:p>
            <a:pPr marL="432000" lvl="0" indent="-324000" algn="l">
              <a:buNone/>
            </a:pPr>
            <a:r>
              <a:rPr lang="pl-PL" dirty="0"/>
              <a:t>  leptony</a:t>
            </a:r>
          </a:p>
          <a:p>
            <a:pPr marL="432000" lvl="0" indent="-324000" algn="l">
              <a:buNone/>
            </a:pPr>
            <a:endParaRPr lang="en-GB" dirty="0"/>
          </a:p>
          <a:p>
            <a:pPr marL="432000" lvl="0" indent="-324000" algn="l">
              <a:buNone/>
            </a:pPr>
            <a:endParaRPr lang="pl-PL" dirty="0"/>
          </a:p>
          <a:p>
            <a:pPr marL="432000" lvl="0" indent="-324000" algn="r">
              <a:buNone/>
            </a:pPr>
            <a:r>
              <a:rPr lang="pl-PL" dirty="0"/>
              <a:t>bariony  </a:t>
            </a:r>
          </a:p>
          <a:p>
            <a:pPr marL="432000" lvl="0" indent="-324000" algn="r">
              <a:buNone/>
            </a:pPr>
            <a:r>
              <a:rPr lang="pl-PL" sz="1600" dirty="0"/>
              <a:t>(3 kwarki)        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39B35B-C55C-318F-6313-CECA641763D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60240" y="1260000"/>
            <a:ext cx="4743000" cy="5220000"/>
          </a:xfrm>
          <a:solidFill>
            <a:srgbClr val="23FF23">
              <a:alpha val="30000"/>
            </a:srgbClr>
          </a:solidFill>
          <a:ln>
            <a:solidFill>
              <a:srgbClr val="FFFFFF"/>
            </a:solidFill>
            <a:prstDash val="solid"/>
          </a:ln>
        </p:spPr>
        <p:txBody>
          <a:bodyPr/>
          <a:lstStyle/>
          <a:p>
            <a:pPr marL="432000" lvl="0" indent="-324000" algn="ctr">
              <a:buNone/>
            </a:pPr>
            <a:r>
              <a:rPr lang="pl-PL" dirty="0"/>
              <a:t>Bozony</a:t>
            </a:r>
          </a:p>
          <a:p>
            <a:pPr marL="432000" lvl="0" indent="-324000" algn="ctr">
              <a:buNone/>
            </a:pPr>
            <a:endParaRPr lang="pl-PL" dirty="0"/>
          </a:p>
          <a:p>
            <a:pPr marL="432000" lvl="0" indent="-324000" algn="ctr">
              <a:buNone/>
            </a:pPr>
            <a:r>
              <a:rPr lang="pl-PL" dirty="0"/>
              <a:t>nośniki</a:t>
            </a:r>
          </a:p>
          <a:p>
            <a:pPr marL="432000" lvl="0" indent="-324000" algn="ctr">
              <a:buNone/>
            </a:pPr>
            <a:r>
              <a:rPr lang="pl-PL" dirty="0"/>
              <a:t>oddziaływań</a:t>
            </a:r>
          </a:p>
          <a:p>
            <a:pPr marL="432000" lvl="0" indent="-324000" algn="ctr">
              <a:buNone/>
            </a:pPr>
            <a:endParaRPr lang="pl-PL" dirty="0"/>
          </a:p>
          <a:p>
            <a:pPr marL="432000" lvl="0" indent="-324000" algn="l">
              <a:buNone/>
            </a:pPr>
            <a:r>
              <a:rPr lang="pl-PL" dirty="0"/>
              <a:t>  </a:t>
            </a:r>
            <a:endParaRPr lang="en-GB" dirty="0"/>
          </a:p>
          <a:p>
            <a:pPr marL="432000" lvl="0" indent="-324000" algn="l">
              <a:buNone/>
            </a:pPr>
            <a:r>
              <a:rPr lang="pl-PL" dirty="0"/>
              <a:t> mezony</a:t>
            </a:r>
          </a:p>
          <a:p>
            <a:pPr marL="432000" lvl="0" indent="-324000" algn="l">
              <a:buNone/>
            </a:pPr>
            <a:r>
              <a:rPr lang="pl-PL" sz="1800" dirty="0"/>
              <a:t>(kwark - antykwark)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A4A4AC6-3BE1-BF0A-6E74-7B607706E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5B6F098-FF41-4641-9DDF-3A41090B033A}" type="slidenum">
              <a:rPr/>
              <a:t>16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BC2B17-709A-EFAA-516C-51B7960B327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2521800"/>
            <a:ext cx="9068760" cy="2336400"/>
          </a:xfrm>
        </p:spPr>
        <p:txBody>
          <a:bodyPr>
            <a:spAutoFit/>
          </a:bodyPr>
          <a:lstStyle/>
          <a:p>
            <a:pPr lvl="0"/>
            <a:r>
              <a:rPr lang="pl-PL"/>
              <a:t>Najnowszy sukces modelu standardowego -</a:t>
            </a:r>
            <a:br>
              <a:rPr lang="pl-PL"/>
            </a:br>
            <a:r>
              <a:rPr lang="pl-PL"/>
              <a:t>odkrycie bozonu Higgsa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F39AD-0B90-18C0-55E1-CB0DDE5D9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/>
              <a:t>Bozon Higgsa (od strony teoretycznej)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24BF9-71D2-8E16-5446-2ECD0E4A89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z="2800" dirty="0"/>
              <a:t>Równania modelu standardowego można napisać tylko dla cząstek bezmasowych</a:t>
            </a:r>
          </a:p>
          <a:p>
            <a:pPr lvl="0"/>
            <a:r>
              <a:rPr lang="pl-PL" sz="2800" dirty="0"/>
              <a:t>„Człony masowe” łamią jedną z podstawowych symetrii tych równań, bez której cała teoria przestaje mieć sens</a:t>
            </a:r>
          </a:p>
          <a:p>
            <a:pPr lvl="0"/>
            <a:r>
              <a:rPr lang="pl-PL" sz="2800" dirty="0"/>
              <a:t>Ale w przyrodzie występują cząstki masywne...</a:t>
            </a:r>
          </a:p>
          <a:p>
            <a:pPr lvl="0"/>
            <a:endParaRPr lang="pl-PL" sz="2800" dirty="0"/>
          </a:p>
          <a:p>
            <a:pPr lvl="0">
              <a:buNone/>
            </a:pPr>
            <a:r>
              <a:rPr lang="pl-PL" sz="2800" dirty="0"/>
              <a:t>...dlaczego przywiązujemy tak dużą wagę do „symetrii”?</a:t>
            </a:r>
          </a:p>
          <a:p>
            <a:pPr lvl="0">
              <a:buNone/>
            </a:pPr>
            <a:r>
              <a:rPr lang="pl-PL" sz="2800" dirty="0"/>
              <a:t>(i co to w ogóle jest)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612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F6BE7-75D5-0622-9348-16FB8DF5D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Twierdzenie Noether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91549-004E-8A93-CDC1-FA30C66DF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000" y="1260000"/>
            <a:ext cx="7294591" cy="5580000"/>
          </a:xfrm>
        </p:spPr>
        <p:txBody>
          <a:bodyPr/>
          <a:lstStyle/>
          <a:p>
            <a:pPr lvl="0"/>
            <a:r>
              <a:rPr lang="pl-PL" sz="2800" dirty="0"/>
              <a:t>W 1915 roku Emmy Noether udowodniła fundamentalną zależność pomiędzy symetriami praw fizyki a obowiązującymi w tejże fizyce zasadami zachowania</a:t>
            </a:r>
          </a:p>
          <a:p>
            <a:pPr lvl="0"/>
            <a:r>
              <a:rPr lang="pl-PL" sz="2800" dirty="0"/>
              <a:t>Znane nam dobrze zasady zachowania – energii, pędu czy momentu pędu są nierozłącznie związane z symetriami (niezmienniczością równań) względem  przesunięcia w czasie, przesteni oraz obrotu</a:t>
            </a:r>
          </a:p>
          <a:p>
            <a:pPr lvl="0"/>
            <a:endParaRPr lang="pl-PL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9915B1-C916-FF8C-013C-03E9B811BD2E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474591" y="1260000"/>
            <a:ext cx="2285640" cy="3676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121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97410F9-EDC5-918C-9CBF-088DEA668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9D10424-2945-42DC-9489-F9F7FB65A7D0}" type="slidenum">
              <a:rPr/>
              <a:t>19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AB5ED6-1709-06B6-F6D9-508D22B25EC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80000"/>
            <a:ext cx="9068760" cy="900360"/>
          </a:xfrm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ADF23-D512-9D83-2BF2-D76BA61FE41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5580360"/>
          </a:xfrm>
        </p:spPr>
        <p:txBody>
          <a:bodyPr>
            <a:spAutoFit/>
          </a:bodyPr>
          <a:lstStyle/>
          <a:p>
            <a:pPr lvl="0"/>
            <a:r>
              <a:rPr lang="pl-PL"/>
              <a:t>Pole Higgsa:</a:t>
            </a:r>
          </a:p>
          <a:p>
            <a:pPr marL="432000" lvl="0" indent="-324000">
              <a:buNone/>
            </a:pPr>
            <a:endParaRPr lang="pl-PL" sz="4000"/>
          </a:p>
          <a:p>
            <a:pPr marL="432000" lvl="0" indent="-324000">
              <a:buNone/>
            </a:pPr>
            <a:endParaRPr lang="pl-PL" sz="4000"/>
          </a:p>
          <a:p>
            <a:pPr lvl="0">
              <a:buNone/>
            </a:pPr>
            <a:endParaRPr lang="pl-P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FB3EE3-9684-532E-F9A6-89016B68C8A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19429" b="42672"/>
          <a:stretch>
            <a:fillRect/>
          </a:stretch>
        </p:blipFill>
        <p:spPr>
          <a:xfrm>
            <a:off x="3060000" y="1620000"/>
            <a:ext cx="6480000" cy="21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BA74FE-DC14-F5B4-0C5D-DD4A31DB8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68D7FB-259A-494A-99A5-48ADDF500309}" type="slidenum">
              <a:rPr lang="pl-PL" smtClean="0"/>
              <a:t>2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5BCF0F-D10B-4AC7-1F45-0D3E121C08F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4345" y="274409"/>
            <a:ext cx="9068760" cy="2215991"/>
          </a:xfrm>
        </p:spPr>
        <p:txBody>
          <a:bodyPr>
            <a:spAutoFit/>
          </a:bodyPr>
          <a:lstStyle/>
          <a:p>
            <a:pPr lvl="0"/>
            <a:r>
              <a:rPr lang="en-GB" sz="4800" dirty="0">
                <a:solidFill>
                  <a:srgbClr val="FFFFFF"/>
                </a:solidFill>
              </a:rPr>
              <a:t>F</a:t>
            </a:r>
            <a:r>
              <a:rPr lang="pl-PL" sz="4800" dirty="0">
                <a:solidFill>
                  <a:srgbClr val="FFFFFF"/>
                </a:solidFill>
              </a:rPr>
              <a:t>izyka cząstek</a:t>
            </a:r>
            <a:r>
              <a:rPr lang="en-GB" sz="4800" dirty="0">
                <a:solidFill>
                  <a:srgbClr val="FFFFFF"/>
                </a:solidFill>
              </a:rPr>
              <a:t> </a:t>
            </a:r>
            <a:r>
              <a:rPr lang="en-GB" sz="4800" dirty="0" err="1">
                <a:solidFill>
                  <a:srgbClr val="FFFFFF"/>
                </a:solidFill>
              </a:rPr>
              <a:t>elementarnych</a:t>
            </a:r>
            <a:br>
              <a:rPr lang="en-GB" sz="4800" dirty="0">
                <a:solidFill>
                  <a:srgbClr val="FFFFFF"/>
                </a:solidFill>
              </a:rPr>
            </a:br>
            <a:r>
              <a:rPr lang="en-GB" sz="4800" dirty="0" err="1">
                <a:solidFill>
                  <a:srgbClr val="FFFFFF"/>
                </a:solidFill>
              </a:rPr>
              <a:t>lub</a:t>
            </a:r>
            <a:br>
              <a:rPr lang="en-GB" sz="4800" dirty="0">
                <a:solidFill>
                  <a:srgbClr val="FFFFFF"/>
                </a:solidFill>
              </a:rPr>
            </a:br>
            <a:r>
              <a:rPr lang="en-GB" sz="4800" dirty="0" err="1">
                <a:solidFill>
                  <a:srgbClr val="FFFFFF"/>
                </a:solidFill>
              </a:rPr>
              <a:t>Fizyka</a:t>
            </a:r>
            <a:r>
              <a:rPr lang="en-GB" sz="4800" dirty="0">
                <a:solidFill>
                  <a:srgbClr val="FFFFFF"/>
                </a:solidFill>
              </a:rPr>
              <a:t> </a:t>
            </a:r>
            <a:r>
              <a:rPr lang="en-GB" sz="4800" dirty="0" err="1">
                <a:solidFill>
                  <a:srgbClr val="FFFFFF"/>
                </a:solidFill>
              </a:rPr>
              <a:t>wysokich</a:t>
            </a:r>
            <a:r>
              <a:rPr lang="en-GB" sz="4800" dirty="0">
                <a:solidFill>
                  <a:srgbClr val="FFFFFF"/>
                </a:solidFill>
              </a:rPr>
              <a:t> </a:t>
            </a:r>
            <a:r>
              <a:rPr lang="en-GB" sz="4800" dirty="0" err="1">
                <a:solidFill>
                  <a:srgbClr val="FFFFFF"/>
                </a:solidFill>
              </a:rPr>
              <a:t>energii</a:t>
            </a:r>
            <a:endParaRPr lang="pl-PL" sz="4800" dirty="0">
              <a:solidFill>
                <a:srgbClr val="FFFFFF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75611-37CE-A8F1-4CA9-7DD395B6736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3781424"/>
            <a:ext cx="9720000" cy="2968575"/>
          </a:xfrm>
        </p:spPr>
        <p:txBody>
          <a:bodyPr/>
          <a:lstStyle/>
          <a:p>
            <a:pPr lvl="0">
              <a:buNone/>
            </a:pPr>
            <a:endParaRPr lang="pl-PL" sz="2800" dirty="0">
              <a:solidFill>
                <a:srgbClr val="FFFFFF"/>
              </a:solidFill>
            </a:endParaRPr>
          </a:p>
          <a:p>
            <a:pPr marL="1428750" lvl="2" indent="-457200"/>
            <a:r>
              <a:rPr lang="en-GB" sz="2800" dirty="0" err="1">
                <a:solidFill>
                  <a:srgbClr val="FFFFFF"/>
                </a:solidFill>
              </a:rPr>
              <a:t>Jakie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są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pl-PL" sz="2800" dirty="0">
                <a:solidFill>
                  <a:srgbClr val="FFFFFF"/>
                </a:solidFill>
              </a:rPr>
              <a:t>podstawow</a:t>
            </a:r>
            <a:r>
              <a:rPr lang="en-GB" sz="2800" dirty="0">
                <a:solidFill>
                  <a:srgbClr val="FFFFFF"/>
                </a:solidFill>
              </a:rPr>
              <a:t>e</a:t>
            </a:r>
            <a:r>
              <a:rPr lang="pl-PL" sz="2800" dirty="0">
                <a:solidFill>
                  <a:srgbClr val="FFFFFF"/>
                </a:solidFill>
              </a:rPr>
              <a:t> składnik</a:t>
            </a:r>
            <a:r>
              <a:rPr lang="en-GB" sz="2800" dirty="0" err="1">
                <a:solidFill>
                  <a:srgbClr val="FFFFFF"/>
                </a:solidFill>
              </a:rPr>
              <a:t>i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materii</a:t>
            </a:r>
            <a:r>
              <a:rPr lang="en-GB" sz="2800" dirty="0">
                <a:solidFill>
                  <a:srgbClr val="FFFFFF"/>
                </a:solidFill>
              </a:rPr>
              <a:t>?</a:t>
            </a:r>
            <a:r>
              <a:rPr lang="pl-PL" sz="2800" dirty="0">
                <a:solidFill>
                  <a:srgbClr val="FFFFFF"/>
                </a:solidFill>
              </a:rPr>
              <a:t> </a:t>
            </a:r>
            <a:endParaRPr lang="en-GB" sz="2800" dirty="0">
              <a:solidFill>
                <a:srgbClr val="FFFFFF"/>
              </a:solidFill>
            </a:endParaRPr>
          </a:p>
          <a:p>
            <a:pPr marL="1428750" lvl="2" indent="-457200"/>
            <a:r>
              <a:rPr lang="en-GB" sz="2800" dirty="0">
                <a:solidFill>
                  <a:srgbClr val="FFFFFF"/>
                </a:solidFill>
              </a:rPr>
              <a:t>Jak </a:t>
            </a:r>
            <a:r>
              <a:rPr lang="en-GB" sz="2800" dirty="0" err="1">
                <a:solidFill>
                  <a:srgbClr val="FFFFFF"/>
                </a:solidFill>
              </a:rPr>
              <a:t>opisać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oddziaływania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między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nimi</a:t>
            </a:r>
            <a:r>
              <a:rPr lang="en-GB" sz="2800" dirty="0">
                <a:solidFill>
                  <a:srgbClr val="FFFFFF"/>
                </a:solidFill>
              </a:rPr>
              <a:t>?</a:t>
            </a:r>
            <a:endParaRPr lang="pl-PL"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6040E03-4DE0-BB84-2647-BCE8550A6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C3B40E9-4F71-4F28-9A2F-0EA8EFAE598C}" type="slidenum">
              <a:rPr/>
              <a:t>20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1A27B9-64F9-BD0E-A60B-F8FF814D7D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80000"/>
            <a:ext cx="9068760" cy="900360"/>
          </a:xfrm>
        </p:spPr>
        <p:txBody>
          <a:bodyPr>
            <a:spAutoFit/>
          </a:bodyPr>
          <a:lstStyle/>
          <a:p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4CE79-7C7F-A72F-5D98-033247FD3B0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3549690"/>
          </a:xfrm>
        </p:spPr>
        <p:txBody>
          <a:bodyPr>
            <a:spAutoFit/>
          </a:bodyPr>
          <a:lstStyle/>
          <a:p>
            <a:pPr lvl="0"/>
            <a:r>
              <a:rPr lang="pl-PL" dirty="0"/>
              <a:t>Pole Higgsa:</a:t>
            </a:r>
          </a:p>
          <a:p>
            <a:pPr marL="432000" lvl="0" indent="-324000">
              <a:buNone/>
            </a:pPr>
            <a:endParaRPr lang="pl-PL" sz="4000" dirty="0"/>
          </a:p>
          <a:p>
            <a:pPr marL="432000" lvl="0" indent="-324000">
              <a:buNone/>
            </a:pPr>
            <a:endParaRPr lang="en-GB" sz="4000" dirty="0"/>
          </a:p>
          <a:p>
            <a:pPr marL="432000" lvl="0" indent="-324000">
              <a:buNone/>
            </a:pPr>
            <a:endParaRPr lang="pl-PL" sz="4000" dirty="0"/>
          </a:p>
          <a:p>
            <a:pPr lvl="0"/>
            <a:r>
              <a:rPr lang="pl-PL" dirty="0"/>
              <a:t>Cząstka Higgsa: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B68183-2FBE-6790-7EE6-776DC3EF900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20408" b="27913"/>
          <a:stretch>
            <a:fillRect/>
          </a:stretch>
        </p:blipFill>
        <p:spPr>
          <a:xfrm>
            <a:off x="3060000" y="4989330"/>
            <a:ext cx="6480000" cy="23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E8E791-1A2F-6102-8332-A82395ED804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19429" b="42672"/>
          <a:stretch>
            <a:fillRect/>
          </a:stretch>
        </p:blipFill>
        <p:spPr>
          <a:xfrm>
            <a:off x="3060000" y="1620000"/>
            <a:ext cx="6480000" cy="21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682E62-A69C-22F0-E696-C452FE108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E419B0-E08A-43F0-AE6F-A4CCA9D0C54C}" type="slidenum">
              <a:rPr/>
              <a:t>21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38A211-1AC7-BB8B-BBB6-368A31FC6A6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225000"/>
            <a:ext cx="9068760" cy="810000"/>
          </a:xfrm>
        </p:spPr>
        <p:txBody>
          <a:bodyPr/>
          <a:lstStyle/>
          <a:p>
            <a:pPr lvl="0"/>
            <a:r>
              <a:rPr lang="pl-PL"/>
              <a:t>Jak odkryć bozon Higgsa?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32A83D-9223-8B4B-E2D8-D49A891C1FF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5490000"/>
          </a:xfrm>
        </p:spPr>
        <p:txBody>
          <a:bodyPr/>
          <a:lstStyle/>
          <a:p>
            <a:pPr lvl="0">
              <a:buSzPct val="100000"/>
              <a:buAutoNum type="arabicParenR"/>
            </a:pPr>
            <a:r>
              <a:rPr lang="pl-PL" dirty="0"/>
              <a:t> Produkcja w zderzeniu protonów</a:t>
            </a:r>
          </a:p>
          <a:p>
            <a:pPr lvl="0">
              <a:buSzPct val="100000"/>
              <a:buAutoNum type="arabicParenR"/>
            </a:pPr>
            <a:r>
              <a:rPr lang="pl-PL" dirty="0"/>
              <a:t> Rozpad na znane cząstki (w zależności od tego jak cząstka Higgsa się rozpadnie będzie ją łatwiej lub trudniej „zobaczyć”)</a:t>
            </a:r>
          </a:p>
          <a:p>
            <a:pPr lvl="0">
              <a:buSzPct val="100000"/>
              <a:buAutoNum type="arabicParenR"/>
            </a:pPr>
            <a:r>
              <a:rPr lang="pl-PL" dirty="0"/>
              <a:t> Rejestracja produktów rozpadu w detektorze</a:t>
            </a:r>
          </a:p>
          <a:p>
            <a:pPr lvl="0">
              <a:buSzPct val="100000"/>
              <a:buAutoNum type="arabicParenR"/>
            </a:pPr>
            <a:r>
              <a:rPr lang="pl-PL" dirty="0"/>
              <a:t> Analiza danych – zderzenia zawierające rozpad Higgsa trzeba oddzielić od „tła”</a:t>
            </a:r>
            <a:endParaRPr lang="en-GB" dirty="0"/>
          </a:p>
          <a:p>
            <a:pPr marL="0" lvl="0" indent="0">
              <a:buSzPct val="100000"/>
              <a:buNone/>
            </a:pPr>
            <a:endParaRPr lang="en-GB" dirty="0"/>
          </a:p>
          <a:p>
            <a:pPr marL="0" lvl="0" indent="0">
              <a:buSzPct val="100000"/>
              <a:buNone/>
            </a:pPr>
            <a:endParaRPr lang="en-GB" dirty="0"/>
          </a:p>
          <a:p>
            <a:pPr marL="0" lvl="0" indent="0">
              <a:buSzPct val="100000"/>
              <a:buNone/>
            </a:pPr>
            <a:r>
              <a:rPr lang="en-GB" dirty="0"/>
              <a:t>	</a:t>
            </a:r>
            <a:r>
              <a:rPr lang="en-GB" dirty="0" err="1"/>
              <a:t>Więcej</a:t>
            </a:r>
            <a:r>
              <a:rPr lang="en-GB" dirty="0"/>
              <a:t>: </a:t>
            </a:r>
            <a:br>
              <a:rPr lang="en-GB" dirty="0"/>
            </a:br>
            <a:r>
              <a:rPr lang="en-GB" sz="2000" dirty="0">
                <a:hlinkClick r:id="rId3"/>
              </a:rPr>
              <a:t>https://www.youtube.com/playlist?list=PLAk-9e5KQYEqo_lhLOkbzjeUso9vlGJI3</a:t>
            </a:r>
            <a:endParaRPr lang="en-GB" sz="2000" dirty="0"/>
          </a:p>
          <a:p>
            <a:pPr marL="0" lvl="0" indent="0">
              <a:buSzPct val="100000"/>
              <a:buNone/>
            </a:pPr>
            <a:endParaRPr lang="pl-P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1541A9-DE1B-2A6E-1BB9-723786A04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2331" y="5475897"/>
            <a:ext cx="6362942" cy="165390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F6C70-921A-7E83-C6D8-27BDFAC2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DE7F20-3D8B-47BA-90F8-ABC77E54A8D0}" type="slidenum">
              <a:rPr/>
              <a:t>22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A52EB1-2149-B772-F517-3F06A00E060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80000"/>
            <a:ext cx="9068760" cy="900360"/>
          </a:xfrm>
        </p:spPr>
        <p:txBody>
          <a:bodyPr>
            <a:spAutoFit/>
          </a:bodyPr>
          <a:lstStyle/>
          <a:p>
            <a:pPr lvl="0"/>
            <a:r>
              <a:rPr lang="pl-PL"/>
              <a:t>Problemy Modelu Standardowego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7D5C30-3DD8-B019-E88A-40B38D3CB30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4165243"/>
          </a:xfrm>
        </p:spPr>
        <p:txBody>
          <a:bodyPr>
            <a:spAutoFit/>
          </a:bodyPr>
          <a:lstStyle/>
          <a:p>
            <a:pPr marL="432000" lvl="0" indent="-324000" algn="ctr">
              <a:buNone/>
            </a:pPr>
            <a:r>
              <a:rPr lang="pl-PL" dirty="0"/>
              <a:t>Typ I – opisuje ale nie wyjaśnia</a:t>
            </a:r>
          </a:p>
          <a:p>
            <a:pPr marL="432000" lvl="0" indent="-324000" algn="ctr">
              <a:buNone/>
            </a:pPr>
            <a:endParaRPr lang="pl-PL" dirty="0"/>
          </a:p>
          <a:p>
            <a:pPr lvl="0"/>
            <a:r>
              <a:rPr lang="pl-PL" dirty="0"/>
              <a:t>Masy cząstek, siły oddziaływań itp.</a:t>
            </a:r>
            <a:br>
              <a:rPr lang="en-GB" dirty="0"/>
            </a:br>
            <a:r>
              <a:rPr lang="en-GB" dirty="0" err="1"/>
              <a:t>Skąd</a:t>
            </a:r>
            <a:r>
              <a:rPr lang="en-GB" dirty="0"/>
              <a:t> </a:t>
            </a:r>
            <a:r>
              <a:rPr lang="en-GB" dirty="0" err="1"/>
              <a:t>tak</a:t>
            </a:r>
            <a:r>
              <a:rPr lang="en-GB" dirty="0"/>
              <a:t> </a:t>
            </a:r>
            <a:r>
              <a:rPr lang="en-GB" dirty="0" err="1"/>
              <a:t>duże</a:t>
            </a:r>
            <a:r>
              <a:rPr lang="en-GB" dirty="0"/>
              <a:t> </a:t>
            </a:r>
            <a:r>
              <a:rPr lang="en-GB" dirty="0" err="1"/>
              <a:t>różnice</a:t>
            </a:r>
            <a:r>
              <a:rPr lang="en-GB" dirty="0"/>
              <a:t>? </a:t>
            </a:r>
            <a:br>
              <a:rPr lang="en-GB" dirty="0"/>
            </a:br>
            <a:r>
              <a:rPr lang="en-GB" sz="2800" dirty="0"/>
              <a:t>(m</a:t>
            </a:r>
            <a:r>
              <a:rPr lang="en-GB" sz="2800" baseline="-25000" dirty="0"/>
              <a:t>e</a:t>
            </a:r>
            <a:r>
              <a:rPr lang="en-GB" sz="2800" dirty="0"/>
              <a:t>=511 MeV, m</a:t>
            </a:r>
            <a:r>
              <a:rPr lang="en-GB" sz="2800" baseline="-25000" dirty="0"/>
              <a:t>t</a:t>
            </a:r>
            <a:r>
              <a:rPr lang="en-GB" sz="2800" dirty="0"/>
              <a:t>=175 GeV)</a:t>
            </a:r>
            <a:endParaRPr lang="pl-PL" sz="2800" dirty="0"/>
          </a:p>
          <a:p>
            <a:pPr lvl="0"/>
            <a:r>
              <a:rPr lang="pl-PL" dirty="0"/>
              <a:t>Dlaczego trzy rodziny fermionów</a:t>
            </a:r>
          </a:p>
          <a:p>
            <a:pPr lvl="0"/>
            <a:r>
              <a:rPr lang="pl-PL" dirty="0"/>
              <a:t>ładunek protonu = - ładunek elektronu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6E117-6DE4-D357-0FFE-376D191AB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E41AB67-2E77-47AC-864F-2D10D7926D00}" type="slidenum">
              <a:rPr/>
              <a:t>23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5C8C6A-686B-4DC8-876A-9290D07B947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80000"/>
            <a:ext cx="9068760" cy="900360"/>
          </a:xfrm>
        </p:spPr>
        <p:txBody>
          <a:bodyPr>
            <a:spAutoFit/>
          </a:bodyPr>
          <a:lstStyle/>
          <a:p>
            <a:pPr lvl="0"/>
            <a:r>
              <a:rPr lang="pl-PL"/>
              <a:t>Problemy Modelu Standardowego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0B787-9890-1809-63D0-EA3C13A3C1A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5490000"/>
          </a:xfrm>
        </p:spPr>
        <p:txBody>
          <a:bodyPr/>
          <a:lstStyle/>
          <a:p>
            <a:pPr marL="432000" lvl="0" indent="-324000" algn="ctr">
              <a:buNone/>
            </a:pPr>
            <a:r>
              <a:rPr lang="pl-PL" dirty="0"/>
              <a:t>Typ II – braki i niezgodności</a:t>
            </a:r>
          </a:p>
          <a:p>
            <a:pPr marL="432000" lvl="0" indent="-324000" algn="ctr">
              <a:buNone/>
            </a:pPr>
            <a:endParaRPr lang="pl-PL" dirty="0"/>
          </a:p>
          <a:p>
            <a:pPr lvl="0"/>
            <a:r>
              <a:rPr lang="pl-PL" dirty="0"/>
              <a:t>Ciemna materia</a:t>
            </a:r>
            <a:r>
              <a:rPr lang="en-GB" dirty="0"/>
              <a:t>/</a:t>
            </a:r>
            <a:r>
              <a:rPr lang="en-GB" dirty="0" err="1"/>
              <a:t>ciemna</a:t>
            </a:r>
            <a:r>
              <a:rPr lang="en-GB" dirty="0"/>
              <a:t> </a:t>
            </a:r>
            <a:r>
              <a:rPr lang="en-GB" dirty="0" err="1"/>
              <a:t>energia</a:t>
            </a:r>
            <a:endParaRPr lang="pl-PL" dirty="0"/>
          </a:p>
          <a:p>
            <a:pPr lvl="0"/>
            <a:r>
              <a:rPr lang="pl-PL" dirty="0"/>
              <a:t>Asymetria materia-antymateria</a:t>
            </a:r>
          </a:p>
          <a:p>
            <a:pPr lvl="0"/>
            <a:r>
              <a:rPr lang="pl-PL" dirty="0"/>
              <a:t>Grawitacja – całkowicie pominięta</a:t>
            </a:r>
            <a:endParaRPr lang="en-GB" dirty="0"/>
          </a:p>
          <a:p>
            <a:pPr lvl="0"/>
            <a:r>
              <a:rPr lang="en-GB" dirty="0" err="1"/>
              <a:t>Masy</a:t>
            </a:r>
            <a:r>
              <a:rPr lang="en-GB" dirty="0"/>
              <a:t> </a:t>
            </a:r>
            <a:r>
              <a:rPr lang="en-GB" dirty="0" err="1"/>
              <a:t>neutrin</a:t>
            </a:r>
            <a:r>
              <a:rPr lang="en-GB" dirty="0"/>
              <a:t> – od 1998 </a:t>
            </a:r>
            <a:r>
              <a:rPr lang="en-GB" dirty="0" err="1"/>
              <a:t>wiemy</a:t>
            </a:r>
            <a:r>
              <a:rPr lang="en-GB" dirty="0"/>
              <a:t>, </a:t>
            </a:r>
            <a:r>
              <a:rPr lang="en-GB" dirty="0" err="1"/>
              <a:t>że</a:t>
            </a:r>
            <a:r>
              <a:rPr lang="en-GB" dirty="0"/>
              <a:t> </a:t>
            </a:r>
            <a:r>
              <a:rPr lang="en-GB" dirty="0" err="1"/>
              <a:t>nie</a:t>
            </a:r>
            <a:r>
              <a:rPr lang="en-GB" dirty="0"/>
              <a:t> </a:t>
            </a:r>
            <a:r>
              <a:rPr lang="en-GB" dirty="0" err="1"/>
              <a:t>są</a:t>
            </a:r>
            <a:r>
              <a:rPr lang="en-GB" dirty="0"/>
              <a:t> zero</a:t>
            </a:r>
            <a:endParaRPr lang="pl-P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70B2B-3AAA-967C-6D08-EB9ED0450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A18583-B96E-4383-92A9-BBC7EFD5469B}" type="slidenum">
              <a:rPr/>
              <a:t>24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755E71-070A-80AC-CAF1-39181932921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80000"/>
            <a:ext cx="9068760" cy="900360"/>
          </a:xfrm>
        </p:spPr>
        <p:txBody>
          <a:bodyPr>
            <a:spAutoFit/>
          </a:bodyPr>
          <a:lstStyle/>
          <a:p>
            <a:pPr lvl="0"/>
            <a:r>
              <a:rPr lang="pl-PL"/>
              <a:t>Problemy Modelu Standardowego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8DD57-88F9-D587-F815-92DCAC85B64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6003360"/>
          </a:xfrm>
        </p:spPr>
        <p:txBody>
          <a:bodyPr/>
          <a:lstStyle/>
          <a:p>
            <a:pPr marL="432000" lvl="0" indent="-324000" algn="ctr">
              <a:buNone/>
            </a:pPr>
            <a:r>
              <a:rPr lang="pl-PL" dirty="0"/>
              <a:t>Typ III – pasuje do danych</a:t>
            </a:r>
          </a:p>
          <a:p>
            <a:pPr marL="432000" lvl="0" indent="-324000" algn="ctr">
              <a:buNone/>
            </a:pPr>
            <a:endParaRPr lang="pl-PL" dirty="0"/>
          </a:p>
          <a:p>
            <a:pPr lvl="0"/>
            <a:r>
              <a:rPr lang="pl-PL" dirty="0"/>
              <a:t>Bezpośrednie pomiary jak dotąd całkowicie zgodnie z modelem</a:t>
            </a:r>
            <a:endParaRPr lang="en-GB" dirty="0"/>
          </a:p>
          <a:p>
            <a:r>
              <a:rPr lang="en-GB" dirty="0" err="1"/>
              <a:t>Coraz</a:t>
            </a:r>
            <a:r>
              <a:rPr lang="en-GB" dirty="0"/>
              <a:t> </a:t>
            </a:r>
            <a:r>
              <a:rPr lang="en-GB" dirty="0" err="1"/>
              <a:t>bardziej</a:t>
            </a:r>
            <a:r>
              <a:rPr lang="en-GB" dirty="0"/>
              <a:t> </a:t>
            </a:r>
            <a:r>
              <a:rPr lang="en-GB" dirty="0" err="1"/>
              <a:t>precyzyjne</a:t>
            </a:r>
            <a:r>
              <a:rPr lang="en-GB" dirty="0"/>
              <a:t> </a:t>
            </a:r>
            <a:r>
              <a:rPr lang="en-GB" dirty="0" err="1"/>
              <a:t>pomiary</a:t>
            </a:r>
            <a:r>
              <a:rPr lang="en-GB" dirty="0"/>
              <a:t> </a:t>
            </a:r>
            <a:r>
              <a:rPr lang="en-GB" dirty="0" err="1"/>
              <a:t>pozwalają</a:t>
            </a:r>
            <a:r>
              <a:rPr lang="en-GB" dirty="0"/>
              <a:t> </a:t>
            </a:r>
            <a:r>
              <a:rPr lang="en-GB" dirty="0" err="1"/>
              <a:t>lepiej</a:t>
            </a:r>
            <a:r>
              <a:rPr lang="en-GB" dirty="0"/>
              <a:t> </a:t>
            </a:r>
            <a:r>
              <a:rPr lang="en-GB" dirty="0" err="1"/>
              <a:t>zrozumieć</a:t>
            </a:r>
            <a:r>
              <a:rPr lang="en-GB" dirty="0"/>
              <a:t> </a:t>
            </a:r>
            <a:r>
              <a:rPr lang="en-GB" dirty="0" err="1"/>
              <a:t>teorię</a:t>
            </a:r>
            <a:endParaRPr lang="pl-PL" dirty="0"/>
          </a:p>
          <a:p>
            <a:pPr lvl="0"/>
            <a:r>
              <a:rPr lang="pl-PL" dirty="0"/>
              <a:t>P</a:t>
            </a:r>
            <a:r>
              <a:rPr lang="en-GB" dirty="0" err="1"/>
              <a:t>oszukiwania</a:t>
            </a:r>
            <a:r>
              <a:rPr lang="pl-PL" dirty="0"/>
              <a:t> procesów/cząstek wykraczających poza Model Standardowy – jak dotąd</a:t>
            </a:r>
            <a:r>
              <a:rPr lang="en-GB" dirty="0"/>
              <a:t> bez </a:t>
            </a:r>
            <a:r>
              <a:rPr lang="en-GB" dirty="0" err="1"/>
              <a:t>wyraźnych</a:t>
            </a:r>
            <a:r>
              <a:rPr lang="en-GB" dirty="0"/>
              <a:t> </a:t>
            </a:r>
            <a:r>
              <a:rPr lang="en-GB" dirty="0" err="1"/>
              <a:t>wyników</a:t>
            </a:r>
            <a:endParaRPr lang="en-GB" dirty="0"/>
          </a:p>
          <a:p>
            <a:pPr marL="432000" lvl="0" indent="-324000">
              <a:buNone/>
            </a:pPr>
            <a:endParaRPr lang="pl-PL" dirty="0"/>
          </a:p>
          <a:p>
            <a:pPr marL="432000" lvl="0" indent="-324000"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B3503-5AB1-0B8A-DCA4-701C5F9940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Koniec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601DB-FF54-45A5-052A-1BBF22CFDA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Dziękuję</a:t>
            </a:r>
            <a:r>
              <a:rPr lang="en-GB" dirty="0"/>
              <a:t> za </a:t>
            </a:r>
            <a:r>
              <a:rPr lang="en-GB" dirty="0" err="1"/>
              <a:t>uwagę</a:t>
            </a:r>
            <a:r>
              <a:rPr lang="en-GB" dirty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6362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Le canal H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F271E6C-6AA3-B334-31AA-B56FB77201A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75320"/>
            <a:ext cx="9068760" cy="779040"/>
          </a:xfrm>
        </p:spPr>
        <p:txBody>
          <a:bodyPr/>
          <a:lstStyle/>
          <a:p>
            <a:pPr lvl="0"/>
            <a:r>
              <a:rPr lang="pl-PL"/>
              <a:t>The H → </a:t>
            </a:r>
            <a:r>
              <a:rPr lang="pl-PL" b="1">
                <a:latin typeface="Symbol" pitchFamily="18"/>
              </a:rPr>
              <a:t>gg</a:t>
            </a:r>
            <a:r>
              <a:rPr lang="pl-PL"/>
              <a:t> channel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32DE9CCB-7C4F-2E3B-1549-4422F46F228D}"/>
              </a:ext>
            </a:extLst>
          </p:cNvPr>
          <p:cNvSpPr/>
          <p:nvPr/>
        </p:nvSpPr>
        <p:spPr>
          <a:xfrm>
            <a:off x="217440" y="5825880"/>
            <a:ext cx="9578880" cy="100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One of these plots contains the (simulated) Higgs boson signal. </a:t>
            </a:r>
            <a:b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</a:br>
            <a:endParaRPr lang="pl-PL" sz="2000" b="1" i="0" u="none" strike="noStrike">
              <a:ln>
                <a:noFill/>
              </a:ln>
              <a:solidFill>
                <a:srgbClr val="FFFFFF"/>
              </a:solidFill>
              <a:latin typeface="Comic Sans MS" pitchFamily="66"/>
              <a:ea typeface="Lucida Sans Unicode" pitchFamily="2"/>
              <a:cs typeface="Tahoma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Can you spot it?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29DF0960-7675-36E7-3D36-C39A6B350BE9}"/>
              </a:ext>
            </a:extLst>
          </p:cNvPr>
          <p:cNvSpPr txBox="1"/>
          <p:nvPr/>
        </p:nvSpPr>
        <p:spPr>
          <a:xfrm>
            <a:off x="9193320" y="7159320"/>
            <a:ext cx="882719" cy="402120"/>
          </a:xfrm>
          <a:prstGeom prst="rect">
            <a:avLst/>
          </a:prstGeom>
          <a:noFill/>
          <a:ln>
            <a:noFill/>
          </a:ln>
        </p:spPr>
        <p:txBody>
          <a:bodyPr wrap="square" lIns="91440" tIns="91440" rIns="91440" bIns="45720" anchor="t">
            <a:noAutofit/>
          </a:bodyPr>
          <a:lstStyle/>
          <a:p>
            <a: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fld id="{F09126BA-0D14-481D-9B2F-4878C9FE6038}" type="slidenum">
              <a:rPr/>
              <a:t>26</a:t>
            </a:fld>
            <a:r>
              <a:rPr lang="pl-PL" sz="1800" b="0" i="0" u="none" strike="noStrike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rPr>
              <a:t>/25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1ECA8D-4B02-0CA1-65F4-31B34A42596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3280" y="1080000"/>
            <a:ext cx="9486720" cy="4495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3B36DC94-9468-B708-2421-452CBD6D653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75320"/>
            <a:ext cx="9068760" cy="779040"/>
          </a:xfrm>
        </p:spPr>
        <p:txBody>
          <a:bodyPr/>
          <a:lstStyle/>
          <a:p>
            <a:pPr lvl="0"/>
            <a:r>
              <a:rPr lang="pl-PL"/>
              <a:t>The H → </a:t>
            </a:r>
            <a:r>
              <a:rPr lang="pl-PL" b="1">
                <a:latin typeface="Symbol" pitchFamily="18"/>
              </a:rPr>
              <a:t>gg</a:t>
            </a:r>
            <a:r>
              <a:rPr lang="pl-PL"/>
              <a:t> channel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CE0247A5-306E-8092-7611-000A06998862}"/>
              </a:ext>
            </a:extLst>
          </p:cNvPr>
          <p:cNvSpPr/>
          <p:nvPr/>
        </p:nvSpPr>
        <p:spPr>
          <a:xfrm>
            <a:off x="217440" y="5825880"/>
            <a:ext cx="9578880" cy="100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One of these plots contains the (simulated) Higgs boson signal. </a:t>
            </a:r>
            <a:b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</a:br>
            <a:endParaRPr lang="pl-PL" sz="2000" b="1" i="0" u="none" strike="noStrike">
              <a:ln>
                <a:noFill/>
              </a:ln>
              <a:solidFill>
                <a:srgbClr val="FFFFFF"/>
              </a:solidFill>
              <a:latin typeface="Comic Sans MS" pitchFamily="66"/>
              <a:ea typeface="Lucida Sans Unicode" pitchFamily="2"/>
              <a:cs typeface="Tahoma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Can you spot it?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DDAA8E7D-FA3D-9961-B8E3-16FEE2C9C440}"/>
              </a:ext>
            </a:extLst>
          </p:cNvPr>
          <p:cNvSpPr txBox="1"/>
          <p:nvPr/>
        </p:nvSpPr>
        <p:spPr>
          <a:xfrm>
            <a:off x="9193320" y="7159320"/>
            <a:ext cx="882719" cy="402120"/>
          </a:xfrm>
          <a:prstGeom prst="rect">
            <a:avLst/>
          </a:prstGeom>
          <a:noFill/>
          <a:ln>
            <a:noFill/>
          </a:ln>
        </p:spPr>
        <p:txBody>
          <a:bodyPr wrap="square" lIns="91440" tIns="91440" rIns="91440" bIns="45720" anchor="t">
            <a:noAutofit/>
          </a:bodyPr>
          <a:lstStyle/>
          <a:p>
            <a: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fld id="{AA8182C6-A579-483A-8D3D-05F12DEB27CD}" type="slidenum">
              <a:rPr/>
              <a:t>27</a:t>
            </a:fld>
            <a:r>
              <a:rPr lang="pl-PL" sz="1800" b="0" i="0" u="none" strike="noStrike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rPr>
              <a:t>/25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BE611F-2A20-3F12-EDF9-FC4350EB203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3280" y="1080000"/>
            <a:ext cx="9486720" cy="4495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A866A5D-E9C8-50BB-6671-1E1D70E2A24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75320"/>
            <a:ext cx="9068760" cy="779040"/>
          </a:xfrm>
        </p:spPr>
        <p:txBody>
          <a:bodyPr/>
          <a:lstStyle/>
          <a:p>
            <a:pPr lvl="0"/>
            <a:r>
              <a:rPr lang="pl-PL"/>
              <a:t>The H → </a:t>
            </a:r>
            <a:r>
              <a:rPr lang="pl-PL" b="1">
                <a:latin typeface="Symbol" pitchFamily="18"/>
              </a:rPr>
              <a:t>gg</a:t>
            </a:r>
            <a:r>
              <a:rPr lang="pl-PL"/>
              <a:t> channel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5E7727F1-9200-7701-4F27-44A048E38D7B}"/>
              </a:ext>
            </a:extLst>
          </p:cNvPr>
          <p:cNvSpPr/>
          <p:nvPr/>
        </p:nvSpPr>
        <p:spPr>
          <a:xfrm>
            <a:off x="217440" y="5825880"/>
            <a:ext cx="9578880" cy="100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One of these plots contains the (simulated) Higgs boson signal. </a:t>
            </a:r>
            <a:b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</a:br>
            <a:endParaRPr lang="pl-PL" sz="2000" b="1" i="0" u="none" strike="noStrike">
              <a:ln>
                <a:noFill/>
              </a:ln>
              <a:solidFill>
                <a:srgbClr val="FFFFFF"/>
              </a:solidFill>
              <a:latin typeface="Comic Sans MS" pitchFamily="66"/>
              <a:ea typeface="Lucida Sans Unicode" pitchFamily="2"/>
              <a:cs typeface="Tahoma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Can you spot it?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D5D0E53B-74A2-01FA-9097-2AC34206AABE}"/>
              </a:ext>
            </a:extLst>
          </p:cNvPr>
          <p:cNvSpPr txBox="1"/>
          <p:nvPr/>
        </p:nvSpPr>
        <p:spPr>
          <a:xfrm>
            <a:off x="9193320" y="7159320"/>
            <a:ext cx="882719" cy="402120"/>
          </a:xfrm>
          <a:prstGeom prst="rect">
            <a:avLst/>
          </a:prstGeom>
          <a:noFill/>
          <a:ln>
            <a:noFill/>
          </a:ln>
        </p:spPr>
        <p:txBody>
          <a:bodyPr wrap="square" lIns="91440" tIns="91440" rIns="91440" bIns="45720" anchor="t">
            <a:noAutofit/>
          </a:bodyPr>
          <a:lstStyle/>
          <a:p>
            <a: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fld id="{1735B0B9-83C6-4DBC-B0B0-D34FD6E79988}" type="slidenum">
              <a:t>28</a:t>
            </a:fld>
            <a:r>
              <a:rPr lang="pl-PL" sz="1800" b="0" i="0" u="none" strike="noStrike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rPr>
              <a:t>/25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1C8B80-3304-E090-DD28-350EE24B8B9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3280" y="1080000"/>
            <a:ext cx="9486720" cy="4495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912DD93-F038-6652-C8BF-1B12380B7C7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75320"/>
            <a:ext cx="9068760" cy="779040"/>
          </a:xfrm>
        </p:spPr>
        <p:txBody>
          <a:bodyPr/>
          <a:lstStyle/>
          <a:p>
            <a:pPr lvl="0"/>
            <a:r>
              <a:rPr lang="pl-PL"/>
              <a:t>The H → </a:t>
            </a:r>
            <a:r>
              <a:rPr lang="pl-PL" b="1">
                <a:latin typeface="Symbol" pitchFamily="18"/>
              </a:rPr>
              <a:t>gg</a:t>
            </a:r>
            <a:r>
              <a:rPr lang="pl-PL"/>
              <a:t> channel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E61FB137-070F-4419-BDF8-424FA8C24DE2}"/>
              </a:ext>
            </a:extLst>
          </p:cNvPr>
          <p:cNvSpPr/>
          <p:nvPr/>
        </p:nvSpPr>
        <p:spPr>
          <a:xfrm>
            <a:off x="217440" y="5825880"/>
            <a:ext cx="9578880" cy="100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One of these plots contains the (simulated) Higgs boson signal. </a:t>
            </a:r>
            <a:b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</a:br>
            <a:endParaRPr lang="pl-PL" sz="2000" b="1" i="0" u="none" strike="noStrike">
              <a:ln>
                <a:noFill/>
              </a:ln>
              <a:solidFill>
                <a:srgbClr val="FFFFFF"/>
              </a:solidFill>
              <a:latin typeface="Comic Sans MS" pitchFamily="66"/>
              <a:ea typeface="Lucida Sans Unicode" pitchFamily="2"/>
              <a:cs typeface="Tahoma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Can you spot it?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B9E5A18C-C876-7745-1894-F15D544EB27C}"/>
              </a:ext>
            </a:extLst>
          </p:cNvPr>
          <p:cNvSpPr txBox="1"/>
          <p:nvPr/>
        </p:nvSpPr>
        <p:spPr>
          <a:xfrm>
            <a:off x="9193320" y="7159320"/>
            <a:ext cx="882719" cy="402120"/>
          </a:xfrm>
          <a:prstGeom prst="rect">
            <a:avLst/>
          </a:prstGeom>
          <a:noFill/>
          <a:ln>
            <a:noFill/>
          </a:ln>
        </p:spPr>
        <p:txBody>
          <a:bodyPr wrap="square" lIns="91440" tIns="91440" rIns="91440" bIns="45720" anchor="t">
            <a:noAutofit/>
          </a:bodyPr>
          <a:lstStyle/>
          <a:p>
            <a: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fld id="{0653DA67-DB73-45E4-937E-8693DC65CEE1}" type="slidenum">
              <a:t>29</a:t>
            </a:fld>
            <a:r>
              <a:rPr lang="pl-PL" sz="1800" b="0" i="0" u="none" strike="noStrike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rPr>
              <a:t>/25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9CDC1F-2FA7-4444-008E-DDFFDCA3927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3280" y="1080000"/>
            <a:ext cx="9486720" cy="4495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811F5A-E0C8-0301-C464-98F4AF96F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81F55D-D8A0-4229-8D7B-3E48437167DE}" type="slidenum">
              <a:rPr lang="pl-PL" smtClean="0"/>
              <a:t>3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BDC198-7670-E9DE-8D59-6050FF01120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80000"/>
            <a:ext cx="9068760" cy="900360"/>
          </a:xfrm>
        </p:spPr>
        <p:txBody>
          <a:bodyPr>
            <a:spAutoFit/>
          </a:bodyPr>
          <a:lstStyle/>
          <a:p>
            <a:pPr lvl="0"/>
            <a:r>
              <a:rPr lang="pl-PL"/>
              <a:t>Z czego składa się materia?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ABC00-A0C4-5133-284C-58467C9FF0B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5616360"/>
          </a:xfrm>
        </p:spPr>
        <p:txBody>
          <a:bodyPr/>
          <a:lstStyle/>
          <a:p>
            <a:pPr lvl="0"/>
            <a:r>
              <a:rPr lang="pl-PL" dirty="0"/>
              <a:t>Tales, 600 p.n.e. - cztery żywioły</a:t>
            </a:r>
          </a:p>
          <a:p>
            <a:pPr lvl="0"/>
            <a:r>
              <a:rPr lang="pl-PL" dirty="0"/>
              <a:t>Demokryt, 400 p.n.e. - atomy</a:t>
            </a:r>
          </a:p>
          <a:p>
            <a:pPr lvl="0"/>
            <a:r>
              <a:rPr lang="pl-PL" dirty="0"/>
              <a:t>Arystoteles, 350 p.n.e. - pierwiastki</a:t>
            </a:r>
          </a:p>
          <a:p>
            <a:pPr lvl="0"/>
            <a:r>
              <a:rPr lang="pl-PL" dirty="0"/>
              <a:t>Boyle, 1689 – pierwiastki</a:t>
            </a:r>
          </a:p>
          <a:p>
            <a:pPr lvl="0"/>
            <a:r>
              <a:rPr lang="pl-PL" dirty="0"/>
              <a:t>Dalton, 1808 – atomy, niepodzielny składnik pierwiastków</a:t>
            </a:r>
          </a:p>
          <a:p>
            <a:pPr lvl="0"/>
            <a:r>
              <a:rPr lang="pl-PL" dirty="0"/>
              <a:t>Thomson, 1897 – elektron, 1904 – model atomu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1706AE0-2ABB-7932-0082-C4C39C3E720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75320"/>
            <a:ext cx="9068760" cy="779040"/>
          </a:xfrm>
        </p:spPr>
        <p:txBody>
          <a:bodyPr/>
          <a:lstStyle/>
          <a:p>
            <a:pPr lvl="0"/>
            <a:r>
              <a:rPr lang="pl-PL"/>
              <a:t>The H → </a:t>
            </a:r>
            <a:r>
              <a:rPr lang="pl-PL" b="1">
                <a:latin typeface="Symbol" pitchFamily="18"/>
              </a:rPr>
              <a:t>gg</a:t>
            </a:r>
            <a:r>
              <a:rPr lang="pl-PL"/>
              <a:t> channel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9360B66F-4929-B84D-AE07-A232C68E9D6E}"/>
              </a:ext>
            </a:extLst>
          </p:cNvPr>
          <p:cNvSpPr/>
          <p:nvPr/>
        </p:nvSpPr>
        <p:spPr>
          <a:xfrm>
            <a:off x="217440" y="5825880"/>
            <a:ext cx="9578880" cy="100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One of these plots contains the (simulated) Higgs boson signal. </a:t>
            </a:r>
            <a:b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</a:br>
            <a:endParaRPr lang="pl-PL" sz="2000" b="1" i="0" u="none" strike="noStrike">
              <a:ln>
                <a:noFill/>
              </a:ln>
              <a:solidFill>
                <a:srgbClr val="FFFFFF"/>
              </a:solidFill>
              <a:latin typeface="Comic Sans MS" pitchFamily="66"/>
              <a:ea typeface="Lucida Sans Unicode" pitchFamily="2"/>
              <a:cs typeface="Tahoma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Can you spot it?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798C11B-FE59-9FD1-8F4B-55B52FAF695C}"/>
              </a:ext>
            </a:extLst>
          </p:cNvPr>
          <p:cNvSpPr txBox="1"/>
          <p:nvPr/>
        </p:nvSpPr>
        <p:spPr>
          <a:xfrm>
            <a:off x="9193320" y="7159320"/>
            <a:ext cx="882719" cy="402120"/>
          </a:xfrm>
          <a:prstGeom prst="rect">
            <a:avLst/>
          </a:prstGeom>
          <a:noFill/>
          <a:ln>
            <a:noFill/>
          </a:ln>
        </p:spPr>
        <p:txBody>
          <a:bodyPr wrap="square" lIns="91440" tIns="91440" rIns="91440" bIns="45720" anchor="t">
            <a:noAutofit/>
          </a:bodyPr>
          <a:lstStyle/>
          <a:p>
            <a: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fld id="{A6816569-790C-490E-9681-97ED2FE3F874}" type="slidenum">
              <a:t>30</a:t>
            </a:fld>
            <a:r>
              <a:rPr lang="pl-PL" sz="1800" b="0" i="0" u="none" strike="noStrike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rPr>
              <a:t>/25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5F216-B569-8837-24B4-25E8EF17BAA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3280" y="1080000"/>
            <a:ext cx="9486720" cy="4495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17EA4DB-CF80-C19C-0642-BA60AB63EEA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75320"/>
            <a:ext cx="9068760" cy="779040"/>
          </a:xfrm>
        </p:spPr>
        <p:txBody>
          <a:bodyPr/>
          <a:lstStyle/>
          <a:p>
            <a:pPr lvl="0"/>
            <a:r>
              <a:rPr lang="pl-PL"/>
              <a:t>The H → </a:t>
            </a:r>
            <a:r>
              <a:rPr lang="pl-PL" b="1">
                <a:latin typeface="Symbol" pitchFamily="18"/>
              </a:rPr>
              <a:t>gg</a:t>
            </a:r>
            <a:r>
              <a:rPr lang="pl-PL"/>
              <a:t> channel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FFC61C05-7F5D-D312-D7B1-741E266BBDFD}"/>
              </a:ext>
            </a:extLst>
          </p:cNvPr>
          <p:cNvSpPr/>
          <p:nvPr/>
        </p:nvSpPr>
        <p:spPr>
          <a:xfrm>
            <a:off x="217440" y="5825880"/>
            <a:ext cx="9578880" cy="100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One of these plots contains the (simulated) Higgs boson signal. </a:t>
            </a:r>
            <a:b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</a:br>
            <a:endParaRPr lang="pl-PL" sz="2000" b="1" i="0" u="none" strike="noStrike">
              <a:ln>
                <a:noFill/>
              </a:ln>
              <a:solidFill>
                <a:srgbClr val="FFFFFF"/>
              </a:solidFill>
              <a:latin typeface="Comic Sans MS" pitchFamily="66"/>
              <a:ea typeface="Lucida Sans Unicode" pitchFamily="2"/>
              <a:cs typeface="Tahoma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Can you spot it?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C96E74AC-CB8A-C35D-DD87-570BC4187D55}"/>
              </a:ext>
            </a:extLst>
          </p:cNvPr>
          <p:cNvSpPr txBox="1"/>
          <p:nvPr/>
        </p:nvSpPr>
        <p:spPr>
          <a:xfrm>
            <a:off x="9193320" y="7159320"/>
            <a:ext cx="882719" cy="402120"/>
          </a:xfrm>
          <a:prstGeom prst="rect">
            <a:avLst/>
          </a:prstGeom>
          <a:noFill/>
          <a:ln>
            <a:noFill/>
          </a:ln>
        </p:spPr>
        <p:txBody>
          <a:bodyPr wrap="square" lIns="91440" tIns="91440" rIns="91440" bIns="45720" anchor="t">
            <a:noAutofit/>
          </a:bodyPr>
          <a:lstStyle/>
          <a:p>
            <a: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fld id="{2E39D5E0-B2F9-494E-A752-5B823BA9ABAC}" type="slidenum">
              <a:rPr/>
              <a:t>31</a:t>
            </a:fld>
            <a:r>
              <a:rPr lang="pl-PL" sz="1800" b="0" i="0" u="none" strike="noStrike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rPr>
              <a:t>/25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DBBD80-C66E-B4A1-A311-3D4E59ED2C0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3280" y="1084680"/>
            <a:ext cx="9486720" cy="4495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4D64E34-ACAC-7AFB-1C19-6D72CD5D88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75320"/>
            <a:ext cx="9068760" cy="779040"/>
          </a:xfrm>
        </p:spPr>
        <p:txBody>
          <a:bodyPr/>
          <a:lstStyle/>
          <a:p>
            <a:pPr lvl="0"/>
            <a:r>
              <a:rPr lang="pl-PL"/>
              <a:t>The H → </a:t>
            </a:r>
            <a:r>
              <a:rPr lang="pl-PL" b="1">
                <a:latin typeface="Symbol" pitchFamily="18"/>
              </a:rPr>
              <a:t>gg</a:t>
            </a:r>
            <a:r>
              <a:rPr lang="pl-PL"/>
              <a:t> channel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2D1AAFAF-7FA9-2CC8-70FA-2B3CD252D3E7}"/>
              </a:ext>
            </a:extLst>
          </p:cNvPr>
          <p:cNvSpPr/>
          <p:nvPr/>
        </p:nvSpPr>
        <p:spPr>
          <a:xfrm>
            <a:off x="217440" y="5825880"/>
            <a:ext cx="9578880" cy="100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One of these plots contains the (simulated) Higgs boson signal. </a:t>
            </a:r>
            <a:b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</a:br>
            <a:endParaRPr lang="pl-PL" sz="2000" b="1" i="0" u="none" strike="noStrike">
              <a:ln>
                <a:noFill/>
              </a:ln>
              <a:solidFill>
                <a:srgbClr val="FFFFFF"/>
              </a:solidFill>
              <a:latin typeface="Comic Sans MS" pitchFamily="66"/>
              <a:ea typeface="Lucida Sans Unicode" pitchFamily="2"/>
              <a:cs typeface="Tahoma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l-PL" sz="2000" b="1" i="0" u="none" strike="noStrike">
                <a:ln>
                  <a:noFill/>
                </a:ln>
                <a:solidFill>
                  <a:srgbClr val="FFFFFF"/>
                </a:solidFill>
                <a:latin typeface="Comic Sans MS" pitchFamily="66"/>
                <a:ea typeface="Lucida Sans Unicode" pitchFamily="2"/>
                <a:cs typeface="Tahoma" pitchFamily="2"/>
              </a:rPr>
              <a:t>Can you spot it?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6DD1D7B2-2F36-1E25-11BB-9E5099D7B3D1}"/>
              </a:ext>
            </a:extLst>
          </p:cNvPr>
          <p:cNvSpPr txBox="1"/>
          <p:nvPr/>
        </p:nvSpPr>
        <p:spPr>
          <a:xfrm>
            <a:off x="9193320" y="7159320"/>
            <a:ext cx="882719" cy="402120"/>
          </a:xfrm>
          <a:prstGeom prst="rect">
            <a:avLst/>
          </a:prstGeom>
          <a:noFill/>
          <a:ln>
            <a:noFill/>
          </a:ln>
        </p:spPr>
        <p:txBody>
          <a:bodyPr wrap="square" lIns="91440" tIns="91440" rIns="91440" bIns="45720" anchor="t">
            <a:noAutofit/>
          </a:bodyPr>
          <a:lstStyle/>
          <a:p>
            <a: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fld id="{EA875A97-9A48-4586-8FB4-41097CB0BAF7}" type="slidenum">
              <a:rPr/>
              <a:t>32</a:t>
            </a:fld>
            <a:r>
              <a:rPr lang="pl-PL" sz="1800" b="0" i="0" u="none" strike="noStrike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rPr>
              <a:t>/25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983AF8-6E76-BE60-0AAB-C0D1CDA19C9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22280" y="1079639"/>
            <a:ext cx="9477720" cy="45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6DD81D-DDB5-9C59-2890-A10BA6DB2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5391BE-04FA-4C01-A115-469B5A41E892}" type="slidenum">
              <a:rPr lang="pl-PL" smtClean="0"/>
              <a:t>4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641D42-C8A0-AEBF-1C1E-E5AF7BC5BD9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225000"/>
            <a:ext cx="9068760" cy="810000"/>
          </a:xfrm>
        </p:spPr>
        <p:txBody>
          <a:bodyPr/>
          <a:lstStyle/>
          <a:p>
            <a:pPr lvl="0"/>
            <a:r>
              <a:rPr lang="en-GB" dirty="0"/>
              <a:t>Stan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początek</a:t>
            </a:r>
            <a:r>
              <a:rPr lang="en-GB" dirty="0"/>
              <a:t> XX </a:t>
            </a:r>
            <a:r>
              <a:rPr lang="en-GB" dirty="0" err="1"/>
              <a:t>wieku</a:t>
            </a:r>
            <a:endParaRPr lang="pl-P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CE9AB-8290-8242-0A22-9ADFF064FF9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0" y="1260000"/>
            <a:ext cx="10077450" cy="5898960"/>
          </a:xfrm>
        </p:spPr>
        <p:txBody>
          <a:bodyPr/>
          <a:lstStyle/>
          <a:p>
            <a:r>
              <a:rPr lang="pl-PL" sz="2800" dirty="0"/>
              <a:t>5 cząstek wystarczy żeby opisać „prawie</a:t>
            </a:r>
            <a:r>
              <a:rPr lang="en-GB" sz="2800" dirty="0"/>
              <a:t> </a:t>
            </a:r>
            <a:r>
              <a:rPr lang="pl-PL" sz="2800" dirty="0"/>
              <a:t>wszystko”:</a:t>
            </a:r>
          </a:p>
          <a:p>
            <a:pPr lvl="1"/>
            <a:r>
              <a:rPr lang="en-GB" sz="2400" dirty="0"/>
              <a:t>e</a:t>
            </a:r>
            <a:r>
              <a:rPr lang="pl-PL" sz="2400" dirty="0"/>
              <a:t>lektron</a:t>
            </a:r>
            <a:r>
              <a:rPr lang="en-GB" sz="2400" dirty="0"/>
              <a:t> (Thomson 1897)</a:t>
            </a:r>
            <a:endParaRPr lang="pl-PL" sz="2400" dirty="0"/>
          </a:p>
          <a:p>
            <a:pPr lvl="1"/>
            <a:r>
              <a:rPr lang="en-GB" sz="2400" dirty="0"/>
              <a:t>p</a:t>
            </a:r>
            <a:r>
              <a:rPr lang="pl-PL" sz="2400" dirty="0"/>
              <a:t>roton </a:t>
            </a:r>
            <a:r>
              <a:rPr lang="en-GB" sz="2400" dirty="0"/>
              <a:t>(Rutherford 1919)</a:t>
            </a:r>
          </a:p>
          <a:p>
            <a:pPr lvl="1"/>
            <a:r>
              <a:rPr lang="en-GB" sz="2400" dirty="0"/>
              <a:t>n</a:t>
            </a:r>
            <a:r>
              <a:rPr lang="pl-PL" sz="2400" dirty="0"/>
              <a:t>eutron</a:t>
            </a:r>
            <a:r>
              <a:rPr lang="en-GB" sz="2400" dirty="0"/>
              <a:t> (Chadwick 1931)</a:t>
            </a:r>
          </a:p>
          <a:p>
            <a:pPr lvl="1"/>
            <a:r>
              <a:rPr lang="en-GB" sz="2400" dirty="0"/>
              <a:t>Foton (Einstein 1905)</a:t>
            </a:r>
            <a:endParaRPr lang="pl-PL" sz="2400" dirty="0"/>
          </a:p>
          <a:p>
            <a:pPr lvl="1"/>
            <a:r>
              <a:rPr lang="pl-PL" sz="2400" dirty="0"/>
              <a:t>Neutrino</a:t>
            </a:r>
            <a:r>
              <a:rPr lang="en-GB" sz="2400" dirty="0"/>
              <a:t> </a:t>
            </a:r>
            <a:r>
              <a:rPr lang="pl-PL" sz="2400" dirty="0"/>
              <a:t>(Pauli</a:t>
            </a:r>
            <a:r>
              <a:rPr lang="en-GB" sz="2400" dirty="0"/>
              <a:t> </a:t>
            </a:r>
            <a:r>
              <a:rPr lang="pl-PL" sz="2400" dirty="0"/>
              <a:t>1930, zaobserwowane </a:t>
            </a:r>
            <a:r>
              <a:rPr lang="en-GB" sz="2400" dirty="0" err="1"/>
              <a:t>dopiero</a:t>
            </a:r>
            <a:r>
              <a:rPr lang="en-GB" sz="2400" dirty="0"/>
              <a:t> </a:t>
            </a:r>
            <a:r>
              <a:rPr lang="pl-PL" sz="2400" dirty="0"/>
              <a:t>w 1956)</a:t>
            </a:r>
            <a:endParaRPr lang="en-GB" sz="2400" dirty="0"/>
          </a:p>
          <a:p>
            <a:r>
              <a:rPr lang="en-GB" sz="2800" dirty="0"/>
              <a:t>Do </a:t>
            </a:r>
            <a:r>
              <a:rPr lang="en-GB" sz="2800" dirty="0" err="1"/>
              <a:t>tego</a:t>
            </a:r>
            <a:r>
              <a:rPr lang="en-GB" sz="2800" dirty="0"/>
              <a:t> </a:t>
            </a:r>
            <a:r>
              <a:rPr lang="en-GB" sz="2800" dirty="0" err="1"/>
              <a:t>dwa</a:t>
            </a:r>
            <a:r>
              <a:rPr lang="en-GB" sz="2800" dirty="0"/>
              <a:t> </a:t>
            </a:r>
            <a:r>
              <a:rPr lang="en-GB" sz="2800" dirty="0" err="1"/>
              <a:t>oddziaływania</a:t>
            </a:r>
            <a:r>
              <a:rPr lang="en-GB" sz="2800" dirty="0"/>
              <a:t>: </a:t>
            </a:r>
            <a:br>
              <a:rPr lang="en-GB" sz="2800" dirty="0"/>
            </a:br>
            <a:r>
              <a:rPr lang="en-GB" sz="2800" dirty="0" err="1"/>
              <a:t>elektromagnetyczność</a:t>
            </a:r>
            <a:r>
              <a:rPr lang="en-GB" sz="2800" dirty="0"/>
              <a:t> </a:t>
            </a:r>
            <a:r>
              <a:rPr lang="en-GB" sz="2800" dirty="0" err="1"/>
              <a:t>i</a:t>
            </a:r>
            <a:r>
              <a:rPr lang="en-GB" sz="2800" dirty="0"/>
              <a:t> </a:t>
            </a:r>
            <a:r>
              <a:rPr lang="en-GB" sz="2800" dirty="0" err="1"/>
              <a:t>grawitacja</a:t>
            </a:r>
            <a:endParaRPr lang="en-GB" sz="2800" dirty="0"/>
          </a:p>
          <a:p>
            <a:r>
              <a:rPr lang="en-GB" sz="2800" dirty="0"/>
              <a:t>Ale:</a:t>
            </a:r>
          </a:p>
          <a:p>
            <a:pPr lvl="1"/>
            <a:r>
              <a:rPr lang="pl-PL" sz="2400" dirty="0"/>
              <a:t>1936 – odkrycie mionu </a:t>
            </a:r>
            <a:br>
              <a:rPr lang="pl-PL" sz="2400" dirty="0"/>
            </a:br>
            <a:r>
              <a:rPr lang="pl-PL" sz="2400" dirty="0"/>
              <a:t>(choć dopiero w okolicach 1950 </a:t>
            </a:r>
            <a:r>
              <a:rPr lang="en-GB" sz="2400" dirty="0" err="1"/>
              <a:t>udało</a:t>
            </a:r>
            <a:r>
              <a:rPr lang="en-GB" sz="2400" dirty="0"/>
              <a:t> </a:t>
            </a:r>
            <a:r>
              <a:rPr lang="en-GB" sz="2400" dirty="0" err="1"/>
              <a:t>się</a:t>
            </a:r>
            <a:r>
              <a:rPr lang="en-GB" sz="2400" dirty="0"/>
              <a:t> </a:t>
            </a:r>
            <a:r>
              <a:rPr lang="en-GB" sz="2400" dirty="0" err="1"/>
              <a:t>zrozumieć</a:t>
            </a:r>
            <a:r>
              <a:rPr lang="en-GB" sz="2400" dirty="0"/>
              <a:t> co to jest za </a:t>
            </a:r>
            <a:r>
              <a:rPr lang="en-GB" sz="2400" dirty="0" err="1"/>
              <a:t>cząstka</a:t>
            </a:r>
            <a:r>
              <a:rPr lang="pl-PL" sz="2400" dirty="0"/>
              <a:t>...)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4D0926-8826-75EA-6D03-A98C8BE0D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11BADDA-0A02-4F36-958B-83EADB3C6703}" type="slidenum">
              <a:rPr/>
              <a:t>5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100D6-933C-1BB6-84F5-045B8D0F547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180000"/>
            <a:ext cx="9068760" cy="900360"/>
          </a:xfrm>
        </p:spPr>
        <p:txBody>
          <a:bodyPr>
            <a:spAutoFit/>
          </a:bodyPr>
          <a:lstStyle/>
          <a:p>
            <a:pPr lvl="0"/>
            <a:r>
              <a:rPr lang="pl-PL"/>
              <a:t>Nowe cząstki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FDC6E9-CE3B-194F-8965-7821CA284AF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5688360"/>
          </a:xfrm>
        </p:spPr>
        <p:txBody>
          <a:bodyPr/>
          <a:lstStyle/>
          <a:p>
            <a:pPr lvl="0"/>
            <a:r>
              <a:rPr lang="pl-PL" sz="2800" dirty="0"/>
              <a:t>Z początku szukano nowych cząstek używając „żródeł naturalnych” - głównie w oddziaływaniach  promieniowania kosmicznego z atmosferą</a:t>
            </a:r>
          </a:p>
          <a:p>
            <a:pPr lvl="0"/>
            <a:r>
              <a:rPr lang="pl-PL" sz="2800" dirty="0"/>
              <a:t>Kolejny krok: przyspieszanie i zderzanie jąder – tworzenie nowych pierwiastków „na żądanie”</a:t>
            </a:r>
            <a:r>
              <a:rPr lang="en-GB" sz="2800" dirty="0"/>
              <a:t> – ale </a:t>
            </a:r>
            <a:r>
              <a:rPr lang="en-GB" sz="2800" dirty="0" err="1"/>
              <a:t>też</a:t>
            </a:r>
            <a:r>
              <a:rPr lang="en-GB" sz="2800" dirty="0"/>
              <a:t> </a:t>
            </a:r>
            <a:r>
              <a:rPr lang="en-GB" sz="2800" dirty="0" err="1"/>
              <a:t>innych</a:t>
            </a:r>
            <a:r>
              <a:rPr lang="en-GB" sz="2800" dirty="0"/>
              <a:t> </a:t>
            </a:r>
            <a:r>
              <a:rPr lang="en-GB" sz="2800" dirty="0" err="1"/>
              <a:t>cząstek</a:t>
            </a:r>
            <a:endParaRPr lang="pl-PL" sz="2800" dirty="0"/>
          </a:p>
          <a:p>
            <a:pPr lvl="0"/>
            <a:r>
              <a:rPr lang="pl-PL" sz="2800" dirty="0"/>
              <a:t>W latach powojennych odkryto całe „zoo” nowych cząstek</a:t>
            </a:r>
          </a:p>
          <a:p>
            <a:pPr lvl="0"/>
            <a:r>
              <a:rPr lang="pl-PL" sz="2800" dirty="0"/>
              <a:t>Gell-Mann (1964) Hipoteza kwarków – kilka składników z których można „budować” inne cząstki jak z klocków</a:t>
            </a:r>
          </a:p>
          <a:p>
            <a:pPr lvl="0"/>
            <a:r>
              <a:rPr lang="pl-PL" sz="2800" dirty="0"/>
              <a:t>Proton i neutron -&gt; cząstki </a:t>
            </a:r>
            <a:r>
              <a:rPr lang="pl-PL" sz="2800" strike="sngStrike" dirty="0"/>
              <a:t>elementarne</a:t>
            </a:r>
            <a:r>
              <a:rPr lang="pl-PL" sz="2800" dirty="0"/>
              <a:t> złożone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A8805DE-DADF-7C76-1CBC-CB8C63932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D4A94F1-B5E8-49BB-9477-96CCC293AA1F}" type="slidenum">
              <a:rPr lang="pl-PL" smtClean="0"/>
              <a:t>6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1FDA5A-6B15-0BE4-FBC3-773456D4F53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pl-PL"/>
              <a:t>Proton i Neutron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80B111-C83C-2F2D-28A4-032DAB8D85A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40000" y="1980000"/>
            <a:ext cx="4140000" cy="41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6473C4-73C8-C5D1-8FEC-9643B85EE58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80000" y="1980000"/>
            <a:ext cx="4140000" cy="41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3C3146-C5F5-D092-3C8C-2551AC9BB72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1260000"/>
            <a:ext cx="9720000" cy="492443"/>
          </a:xfrm>
        </p:spPr>
        <p:txBody>
          <a:bodyPr>
            <a:spAutoFit/>
          </a:bodyPr>
          <a:lstStyle/>
          <a:p>
            <a:pPr marL="432000" lvl="0" indent="-324000">
              <a:buNone/>
            </a:pPr>
            <a:r>
              <a:rPr lang="pl-PL" dirty="0"/>
              <a:t>   2/3</a:t>
            </a:r>
            <a:r>
              <a:rPr lang="en-GB" dirty="0"/>
              <a:t> </a:t>
            </a:r>
            <a:r>
              <a:rPr lang="pl-PL" dirty="0"/>
              <a:t>+</a:t>
            </a:r>
            <a:r>
              <a:rPr lang="en-GB" dirty="0"/>
              <a:t> </a:t>
            </a:r>
            <a:r>
              <a:rPr lang="pl-PL" dirty="0"/>
              <a:t>2/3</a:t>
            </a:r>
            <a:r>
              <a:rPr lang="en-GB" dirty="0"/>
              <a:t> </a:t>
            </a:r>
            <a:r>
              <a:rPr lang="pl-PL" dirty="0"/>
              <a:t>-</a:t>
            </a:r>
            <a:r>
              <a:rPr lang="en-GB" dirty="0"/>
              <a:t> </a:t>
            </a:r>
            <a:r>
              <a:rPr lang="pl-PL" dirty="0"/>
              <a:t>1/3 = 1		2/3</a:t>
            </a:r>
            <a:r>
              <a:rPr lang="en-GB" dirty="0"/>
              <a:t> </a:t>
            </a:r>
            <a:r>
              <a:rPr lang="pl-PL" dirty="0"/>
              <a:t>-</a:t>
            </a:r>
            <a:r>
              <a:rPr lang="en-GB" dirty="0"/>
              <a:t> </a:t>
            </a:r>
            <a:r>
              <a:rPr lang="pl-PL" dirty="0"/>
              <a:t>1/3</a:t>
            </a:r>
            <a:r>
              <a:rPr lang="en-GB" dirty="0"/>
              <a:t> </a:t>
            </a:r>
            <a:r>
              <a:rPr lang="pl-PL" dirty="0"/>
              <a:t>-</a:t>
            </a:r>
            <a:r>
              <a:rPr lang="en-GB" dirty="0"/>
              <a:t> </a:t>
            </a:r>
            <a:r>
              <a:rPr lang="pl-PL" dirty="0"/>
              <a:t>1/3 = 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714745F-D153-D7DC-CEFD-5B45F921B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351CF7-2492-43B2-9B84-794E79AFF99A}" type="slidenum">
              <a:rPr lang="pl-PL" smtClean="0"/>
              <a:t>7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588ED0-33A4-3E17-D1D2-681F1E00A2E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240" y="291626"/>
            <a:ext cx="9068760" cy="677108"/>
          </a:xfrm>
        </p:spPr>
        <p:txBody>
          <a:bodyPr>
            <a:spAutoFit/>
          </a:bodyPr>
          <a:lstStyle/>
          <a:p>
            <a:pPr lvl="0"/>
            <a:r>
              <a:rPr lang="pl-PL" dirty="0"/>
              <a:t>Proton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31AECD-5953-D423-4FF5-1DA8FD25455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0000" y="6300000"/>
            <a:ext cx="9720000" cy="720000"/>
          </a:xfrm>
        </p:spPr>
        <p:txBody>
          <a:bodyPr/>
          <a:lstStyle/>
          <a:p>
            <a:pPr marL="432000" lvl="0" indent="-324000" algn="ctr">
              <a:buNone/>
            </a:pPr>
            <a:r>
              <a:rPr lang="pl-PL"/>
              <a:t>Z bliska.</a:t>
            </a: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AE6E777D-A75B-6D34-8FE1-1B1AC7C9F6E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80000" y="1620000"/>
            <a:ext cx="4320000" cy="43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5E67C0D-BC3B-F9DD-A1CF-CFB4EC472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064FF55-AE59-47DD-8DA0-D8F990A6FCB3}" type="slidenum">
              <a:rPr lang="pl-PL" smtClean="0"/>
              <a:t>8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AB571C-5B89-2003-0E13-C2F244CB7EE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600" y="178560"/>
            <a:ext cx="9069480" cy="900360"/>
          </a:xfrm>
        </p:spPr>
        <p:txBody>
          <a:bodyPr wrap="square" anchorCtr="0"/>
          <a:lstStyle/>
          <a:p>
            <a:pPr lvl="0"/>
            <a:r>
              <a:rPr lang="en-GB">
                <a:solidFill>
                  <a:srgbClr val="FFFFFF"/>
                </a:solidFill>
              </a:rPr>
              <a:t>Mechanika Kwantowa (1)‏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91C4D-B40A-A716-86F3-DE24A02F0B8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78920" y="1260000"/>
            <a:ext cx="9720720" cy="6003000"/>
          </a:xfrm>
        </p:spPr>
        <p:txBody>
          <a:bodyPr wrap="square" anchor="t" anchorCtr="0"/>
          <a:lstStyle/>
          <a:p>
            <a:pPr lvl="0"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r>
              <a:rPr lang="en-GB">
                <a:solidFill>
                  <a:srgbClr val="FFFFFF"/>
                </a:solidFill>
              </a:rPr>
              <a:t>Dualizm korpuskularno-falowy: </a:t>
            </a:r>
            <a:r>
              <a:rPr lang="en-GB">
                <a:solidFill>
                  <a:srgbClr val="FFFFFF"/>
                </a:solidFill>
                <a:latin typeface="Symbol" pitchFamily="66"/>
              </a:rPr>
              <a:t></a:t>
            </a:r>
            <a:r>
              <a:rPr lang="en-GB">
                <a:solidFill>
                  <a:srgbClr val="FFFFFF"/>
                </a:solidFill>
              </a:rPr>
              <a:t> = h/p </a:t>
            </a:r>
            <a:br>
              <a:rPr lang="en-GB">
                <a:solidFill>
                  <a:srgbClr val="FFFFFF"/>
                </a:solidFill>
              </a:rPr>
            </a:br>
            <a:r>
              <a:rPr lang="en-GB">
                <a:solidFill>
                  <a:srgbClr val="FFFFFF"/>
                </a:solidFill>
              </a:rPr>
              <a:t>(Louis de Broglie, 1924)‏</a:t>
            </a:r>
          </a:p>
          <a:p>
            <a:pPr lvl="0"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r>
              <a:rPr lang="en-GB">
                <a:solidFill>
                  <a:srgbClr val="FFFFFF"/>
                </a:solidFill>
              </a:rPr>
              <a:t>Popularny przykład – światło, doświadczenie Younga vs zjawisko fotoelektryczne</a:t>
            </a:r>
          </a:p>
          <a:p>
            <a:pPr lvl="0"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endParaRPr lang="en-GB">
              <a:solidFill>
                <a:srgbClr val="FFFFFF"/>
              </a:solidFill>
            </a:endParaRPr>
          </a:p>
          <a:p>
            <a:pPr marL="431640" lvl="0" indent="-324000">
              <a:spcAft>
                <a:spcPts val="1423"/>
              </a:spcAft>
              <a:buNone/>
            </a:pPr>
            <a:endParaRPr lang="en-GB">
              <a:solidFill>
                <a:srgbClr val="FFFFFF"/>
              </a:solidFill>
            </a:endParaRPr>
          </a:p>
          <a:p>
            <a:pPr marL="431640" lvl="0" indent="-324000">
              <a:spcAft>
                <a:spcPts val="1423"/>
              </a:spcAft>
              <a:buNone/>
            </a:pPr>
            <a:endParaRPr lang="en-GB">
              <a:solidFill>
                <a:srgbClr val="FFFFFF"/>
              </a:solidFill>
            </a:endParaRPr>
          </a:p>
          <a:p>
            <a:pPr marL="431640" lvl="0" indent="-324000">
              <a:spcAft>
                <a:spcPts val="1423"/>
              </a:spcAft>
              <a:buNone/>
            </a:pPr>
            <a:endParaRPr lang="en-GB">
              <a:solidFill>
                <a:srgbClr val="FFFFFF"/>
              </a:solidFill>
            </a:endParaRPr>
          </a:p>
          <a:p>
            <a:pPr lvl="0"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r>
              <a:rPr lang="en-GB">
                <a:solidFill>
                  <a:srgbClr val="FFFFFF"/>
                </a:solidFill>
              </a:rPr>
              <a:t>Ale na tym nie koniec! „paradoks” dotyczy nie tylko fotonów...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FD642E-C77A-7A1F-C320-3299ECBCC7D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61960" y="3779279"/>
            <a:ext cx="2497320" cy="224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F93ABB-D5AF-9B8E-E933-596BE9D568B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178600" y="3779279"/>
            <a:ext cx="2741399" cy="21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14544D15-215F-9B33-AD9E-E14DF098F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1827E77-B7F0-4337-9B6D-BAF90AB67334}" type="slidenum">
              <a:rPr lang="pl-PL" smtClean="0"/>
              <a:t>9</a:t>
            </a:fld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4ED278-78B0-DC51-23F0-46B80375602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1600" y="224640"/>
            <a:ext cx="9069480" cy="809640"/>
          </a:xfrm>
        </p:spPr>
        <p:txBody>
          <a:bodyPr wrap="square" anchorCtr="0"/>
          <a:lstStyle/>
          <a:p>
            <a:pPr lvl="0"/>
            <a:r>
              <a:rPr lang="en-GB">
                <a:solidFill>
                  <a:srgbClr val="FFFFFF"/>
                </a:solidFill>
              </a:rPr>
              <a:t>Elektrony jako fale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70E365-0890-A4B6-18A1-35F35DDD0DB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78920" y="1260000"/>
            <a:ext cx="9720720" cy="5896440"/>
          </a:xfrm>
        </p:spPr>
        <p:txBody>
          <a:bodyPr wrap="square" anchor="t" anchorCtr="0"/>
          <a:lstStyle/>
          <a:p>
            <a:pPr lvl="0"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r>
              <a:rPr lang="en-GB" dirty="0">
                <a:solidFill>
                  <a:srgbClr val="FFFFFF"/>
                </a:solidFill>
              </a:rPr>
              <a:t>Davisson, Germer 1927 - </a:t>
            </a:r>
            <a:r>
              <a:rPr lang="en-GB" dirty="0" err="1">
                <a:solidFill>
                  <a:srgbClr val="FFFFFF"/>
                </a:solidFill>
              </a:rPr>
              <a:t>dyfrakcja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elektronów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na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krysztale</a:t>
            </a:r>
            <a:r>
              <a:rPr lang="en-GB" dirty="0">
                <a:solidFill>
                  <a:srgbClr val="FFFFFF"/>
                </a:solidFill>
              </a:rPr>
              <a:t> (Nobel w 1937 r.)‏</a:t>
            </a:r>
          </a:p>
          <a:p>
            <a:pPr lvl="0"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r>
              <a:rPr lang="en-GB" dirty="0" err="1">
                <a:solidFill>
                  <a:srgbClr val="FFFFFF"/>
                </a:solidFill>
              </a:rPr>
              <a:t>Faget</a:t>
            </a:r>
            <a:r>
              <a:rPr lang="en-GB" dirty="0">
                <a:solidFill>
                  <a:srgbClr val="FFFFFF"/>
                </a:solidFill>
              </a:rPr>
              <a:t>, Fert 1957 - </a:t>
            </a:r>
            <a:r>
              <a:rPr lang="en-GB" dirty="0" err="1">
                <a:solidFill>
                  <a:srgbClr val="FFFFFF"/>
                </a:solidFill>
              </a:rPr>
              <a:t>doświadczenie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Younga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dla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err="1">
                <a:solidFill>
                  <a:srgbClr val="FFFFFF"/>
                </a:solidFill>
              </a:rPr>
              <a:t>elektronów</a:t>
            </a:r>
            <a:r>
              <a:rPr lang="en-GB" dirty="0">
                <a:solidFill>
                  <a:srgbClr val="FFFFFF"/>
                </a:solidFill>
              </a:rPr>
              <a:t>,  </a:t>
            </a:r>
          </a:p>
          <a:p>
            <a:pPr lvl="0"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endParaRPr lang="en-GB" dirty="0">
              <a:solidFill>
                <a:srgbClr val="FFFFFF"/>
              </a:solidFill>
            </a:endParaRPr>
          </a:p>
          <a:p>
            <a:pPr marL="431640" lvl="0" indent="-324000">
              <a:spcAft>
                <a:spcPts val="1423"/>
              </a:spcAft>
              <a:buNone/>
            </a:pPr>
            <a:endParaRPr lang="en-GB" sz="1600" dirty="0">
              <a:solidFill>
                <a:srgbClr val="FFFFFF"/>
              </a:solidFill>
            </a:endParaRPr>
          </a:p>
          <a:p>
            <a:pPr marL="431640" lvl="0" indent="-324000">
              <a:spcAft>
                <a:spcPts val="1423"/>
              </a:spcAft>
              <a:buNone/>
            </a:pPr>
            <a:endParaRPr lang="en-GB" sz="2600" dirty="0">
              <a:solidFill>
                <a:srgbClr val="FFFFFF"/>
              </a:solidFill>
            </a:endParaRPr>
          </a:p>
          <a:p>
            <a:pPr lvl="0">
              <a:spcAft>
                <a:spcPts val="1423"/>
              </a:spcAft>
              <a:buClr>
                <a:srgbClr val="FFFFFF"/>
              </a:buClr>
              <a:buFont typeface="Wingdings" pitchFamily="2"/>
              <a:buChar char=""/>
            </a:pPr>
            <a:r>
              <a:rPr lang="en-GB" sz="2800" dirty="0">
                <a:solidFill>
                  <a:srgbClr val="FFFFFF"/>
                </a:solidFill>
              </a:rPr>
              <a:t>UWAGA! </a:t>
            </a:r>
            <a:r>
              <a:rPr lang="en-GB" sz="2800" dirty="0" err="1">
                <a:solidFill>
                  <a:srgbClr val="FFFFFF"/>
                </a:solidFill>
              </a:rPr>
              <a:t>Elektrony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przelatywały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przez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szczeliny</a:t>
            </a:r>
            <a:r>
              <a:rPr lang="en-GB" sz="2800" dirty="0">
                <a:solidFill>
                  <a:srgbClr val="FFFFFF"/>
                </a:solidFill>
              </a:rPr>
              <a:t>  </a:t>
            </a:r>
            <a:r>
              <a:rPr lang="en-GB" sz="2800" dirty="0" err="1">
                <a:solidFill>
                  <a:srgbClr val="FFFFFF"/>
                </a:solidFill>
              </a:rPr>
              <a:t>pojedynczo</a:t>
            </a:r>
            <a:r>
              <a:rPr lang="en-GB" sz="2800" dirty="0">
                <a:solidFill>
                  <a:srgbClr val="FFFFFF"/>
                </a:solidFill>
              </a:rPr>
              <a:t> – z </a:t>
            </a:r>
            <a:r>
              <a:rPr lang="en-GB" sz="2800" dirty="0" err="1">
                <a:solidFill>
                  <a:srgbClr val="FFFFFF"/>
                </a:solidFill>
              </a:rPr>
              <a:t>czym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interferuje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pojedynczy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elektron</a:t>
            </a:r>
            <a:r>
              <a:rPr lang="en-GB" sz="2800" dirty="0">
                <a:solidFill>
                  <a:srgbClr val="FFFFFF"/>
                </a:solidFill>
              </a:rPr>
              <a:t>...? </a:t>
            </a:r>
            <a:br>
              <a:rPr lang="en-GB" sz="2800" dirty="0">
                <a:solidFill>
                  <a:srgbClr val="FFFFFF"/>
                </a:solidFill>
              </a:rPr>
            </a:br>
            <a:r>
              <a:rPr lang="en-GB" sz="2800" dirty="0">
                <a:solidFill>
                  <a:srgbClr val="FFFFFF"/>
                </a:solidFill>
              </a:rPr>
              <a:t>Jak </a:t>
            </a:r>
            <a:r>
              <a:rPr lang="en-GB" sz="2800" dirty="0" err="1">
                <a:solidFill>
                  <a:srgbClr val="FFFFFF"/>
                </a:solidFill>
              </a:rPr>
              <a:t>duże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cząstki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mogą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err="1">
                <a:solidFill>
                  <a:srgbClr val="FFFFFF"/>
                </a:solidFill>
              </a:rPr>
              <a:t>interferować</a:t>
            </a:r>
            <a:r>
              <a:rPr lang="en-GB" sz="2800" dirty="0">
                <a:solidFill>
                  <a:srgbClr val="FFFFFF"/>
                </a:solidFill>
              </a:rPr>
              <a:t>?</a:t>
            </a:r>
            <a:br>
              <a:rPr lang="en-GB" sz="2800" dirty="0">
                <a:solidFill>
                  <a:srgbClr val="FFFFFF"/>
                </a:solidFill>
              </a:rPr>
            </a:br>
            <a:r>
              <a:rPr lang="en-GB" sz="2200" dirty="0">
                <a:solidFill>
                  <a:srgbClr val="FFFFFF"/>
                </a:solidFill>
              </a:rPr>
              <a:t>2019: </a:t>
            </a:r>
            <a:r>
              <a:rPr lang="en-GB" sz="2200" dirty="0" err="1">
                <a:solidFill>
                  <a:srgbClr val="FFFFFF"/>
                </a:solidFill>
              </a:rPr>
              <a:t>cząstki</a:t>
            </a:r>
            <a:r>
              <a:rPr lang="en-GB" sz="2200" dirty="0">
                <a:solidFill>
                  <a:srgbClr val="FFFFFF"/>
                </a:solidFill>
              </a:rPr>
              <a:t> </a:t>
            </a:r>
            <a:r>
              <a:rPr lang="en-GB" sz="2200" dirty="0" err="1">
                <a:solidFill>
                  <a:srgbClr val="FFFFFF"/>
                </a:solidFill>
              </a:rPr>
              <a:t>składające</a:t>
            </a:r>
            <a:r>
              <a:rPr lang="en-GB" sz="2200" dirty="0">
                <a:solidFill>
                  <a:srgbClr val="FFFFFF"/>
                </a:solidFill>
              </a:rPr>
              <a:t> </a:t>
            </a:r>
            <a:r>
              <a:rPr lang="en-GB" sz="2200" dirty="0" err="1">
                <a:solidFill>
                  <a:srgbClr val="FFFFFF"/>
                </a:solidFill>
              </a:rPr>
              <a:t>się</a:t>
            </a:r>
            <a:r>
              <a:rPr lang="en-GB" sz="2200" dirty="0">
                <a:solidFill>
                  <a:srgbClr val="FFFFFF"/>
                </a:solidFill>
              </a:rPr>
              <a:t> z 2000 </a:t>
            </a:r>
            <a:r>
              <a:rPr lang="en-GB" sz="2200" dirty="0" err="1">
                <a:solidFill>
                  <a:srgbClr val="FFFFFF"/>
                </a:solidFill>
              </a:rPr>
              <a:t>atomów</a:t>
            </a:r>
            <a:r>
              <a:rPr lang="en-GB" sz="2200" dirty="0">
                <a:solidFill>
                  <a:srgbClr val="FFFFFF"/>
                </a:solidFill>
              </a:rPr>
              <a:t> </a:t>
            </a:r>
            <a:r>
              <a:rPr lang="en-GB" sz="2200" dirty="0" err="1">
                <a:solidFill>
                  <a:srgbClr val="FFFFFF"/>
                </a:solidFill>
              </a:rPr>
              <a:t>każda</a:t>
            </a:r>
            <a:r>
              <a:rPr lang="en-GB" sz="2200" dirty="0">
                <a:solidFill>
                  <a:srgbClr val="FFFFFF"/>
                </a:solidFill>
              </a:rPr>
              <a:t>...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16419E-0962-4989-6B68-D2EA4CBF7CC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259679" y="3779279"/>
            <a:ext cx="2381039" cy="1028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7810DD-4E76-870C-7465-8C57A69F623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600360" y="3779279"/>
            <a:ext cx="2381399" cy="1028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BA00D0-7CD8-8DFD-B2D6-12122879544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00000" y="3779279"/>
            <a:ext cx="2381399" cy="1028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13753</TotalTime>
  <Words>1190</Words>
  <Application>Microsoft Office PowerPoint</Application>
  <PresentationFormat>Custom</PresentationFormat>
  <Paragraphs>216</Paragraphs>
  <Slides>32</Slides>
  <Notes>29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Aptos</vt:lpstr>
      <vt:lpstr>Arial</vt:lpstr>
      <vt:lpstr>Calibri</vt:lpstr>
      <vt:lpstr>Comic Sans MS</vt:lpstr>
      <vt:lpstr>StarSymbol</vt:lpstr>
      <vt:lpstr>Symbol</vt:lpstr>
      <vt:lpstr>Times New Roman</vt:lpstr>
      <vt:lpstr>Wingdings</vt:lpstr>
      <vt:lpstr>Default</vt:lpstr>
      <vt:lpstr>Wstęp do fizyki cząstek</vt:lpstr>
      <vt:lpstr>Fizyka cząstek elementarnych lub Fizyka wysokich energii</vt:lpstr>
      <vt:lpstr>Z czego składa się materia?</vt:lpstr>
      <vt:lpstr>Stan na początek XX wieku</vt:lpstr>
      <vt:lpstr>Nowe cząstki</vt:lpstr>
      <vt:lpstr>Proton i Neutron</vt:lpstr>
      <vt:lpstr>Proton</vt:lpstr>
      <vt:lpstr>Mechanika Kwantowa (1)‏</vt:lpstr>
      <vt:lpstr>Elektrony jako fale</vt:lpstr>
      <vt:lpstr>Bozony - nośniki oddziaływań</vt:lpstr>
      <vt:lpstr>Mechanika Kwantowa (2)‏</vt:lpstr>
      <vt:lpstr>Oddziaływania elementarne</vt:lpstr>
      <vt:lpstr>Model Standardowy</vt:lpstr>
      <vt:lpstr>Składniki Modelu Standardowego</vt:lpstr>
      <vt:lpstr>Klasyfikacja cząstek</vt:lpstr>
      <vt:lpstr>Najnowszy sukces modelu standardowego - odkrycie bozonu Higgsa</vt:lpstr>
      <vt:lpstr>Bozon Higgsa (od strony teoretycznej)</vt:lpstr>
      <vt:lpstr>Twierdzenie Noether</vt:lpstr>
      <vt:lpstr>PowerPoint Presentation</vt:lpstr>
      <vt:lpstr>PowerPoint Presentation</vt:lpstr>
      <vt:lpstr>Jak odkryć bozon Higgsa?</vt:lpstr>
      <vt:lpstr>Problemy Modelu Standardowego</vt:lpstr>
      <vt:lpstr>Problemy Modelu Standardowego</vt:lpstr>
      <vt:lpstr>Problemy Modelu Standardowego</vt:lpstr>
      <vt:lpstr>Koniec.</vt:lpstr>
      <vt:lpstr>The H → gg channel</vt:lpstr>
      <vt:lpstr>The H → gg channel</vt:lpstr>
      <vt:lpstr>The H → gg channel</vt:lpstr>
      <vt:lpstr>The H → gg channel</vt:lpstr>
      <vt:lpstr>The H → gg channel</vt:lpstr>
      <vt:lpstr>The H → gg channel</vt:lpstr>
      <vt:lpstr>The H → gg channel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Piotr Traczyk</dc:creator>
  <cp:lastModifiedBy>Piotr Traczyk</cp:lastModifiedBy>
  <cp:revision>141</cp:revision>
  <dcterms:created xsi:type="dcterms:W3CDTF">2006-12-25T21:07:50Z</dcterms:created>
  <dcterms:modified xsi:type="dcterms:W3CDTF">2025-02-28T14:52:03Z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