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0" r:id="rId2"/>
    <p:sldMasterId id="2147483702" r:id="rId3"/>
    <p:sldMasterId id="2147483715" r:id="rId4"/>
    <p:sldMasterId id="2147483727" r:id="rId5"/>
    <p:sldMasterId id="2147483736" r:id="rId6"/>
    <p:sldMasterId id="2147483749" r:id="rId7"/>
    <p:sldMasterId id="2147483761" r:id="rId8"/>
  </p:sldMasterIdLst>
  <p:notesMasterIdLst>
    <p:notesMasterId r:id="rId67"/>
  </p:notesMasterIdLst>
  <p:sldIdLst>
    <p:sldId id="257" r:id="rId9"/>
    <p:sldId id="584" r:id="rId10"/>
    <p:sldId id="619" r:id="rId11"/>
    <p:sldId id="563" r:id="rId12"/>
    <p:sldId id="920" r:id="rId13"/>
    <p:sldId id="919" r:id="rId14"/>
    <p:sldId id="506" r:id="rId15"/>
    <p:sldId id="918" r:id="rId16"/>
    <p:sldId id="500" r:id="rId17"/>
    <p:sldId id="620" r:id="rId18"/>
    <p:sldId id="837" r:id="rId19"/>
    <p:sldId id="838" r:id="rId20"/>
    <p:sldId id="839" r:id="rId21"/>
    <p:sldId id="841" r:id="rId22"/>
    <p:sldId id="564" r:id="rId23"/>
    <p:sldId id="265" r:id="rId24"/>
    <p:sldId id="266" r:id="rId25"/>
    <p:sldId id="267" r:id="rId26"/>
    <p:sldId id="379" r:id="rId27"/>
    <p:sldId id="461" r:id="rId28"/>
    <p:sldId id="599" r:id="rId29"/>
    <p:sldId id="904" r:id="rId30"/>
    <p:sldId id="905" r:id="rId31"/>
    <p:sldId id="906" r:id="rId32"/>
    <p:sldId id="916" r:id="rId33"/>
    <p:sldId id="911" r:id="rId34"/>
    <p:sldId id="603" r:id="rId35"/>
    <p:sldId id="602" r:id="rId36"/>
    <p:sldId id="614" r:id="rId37"/>
    <p:sldId id="612" r:id="rId38"/>
    <p:sldId id="607" r:id="rId39"/>
    <p:sldId id="613" r:id="rId40"/>
    <p:sldId id="604" r:id="rId41"/>
    <p:sldId id="605" r:id="rId42"/>
    <p:sldId id="606" r:id="rId43"/>
    <p:sldId id="618" r:id="rId44"/>
    <p:sldId id="608" r:id="rId45"/>
    <p:sldId id="609" r:id="rId46"/>
    <p:sldId id="610" r:id="rId47"/>
    <p:sldId id="285" r:id="rId48"/>
    <p:sldId id="467" r:id="rId49"/>
    <p:sldId id="536" r:id="rId50"/>
    <p:sldId id="468" r:id="rId51"/>
    <p:sldId id="588" r:id="rId52"/>
    <p:sldId id="478" r:id="rId53"/>
    <p:sldId id="589" r:id="rId54"/>
    <p:sldId id="590" r:id="rId55"/>
    <p:sldId id="591" r:id="rId56"/>
    <p:sldId id="532" r:id="rId57"/>
    <p:sldId id="593" r:id="rId58"/>
    <p:sldId id="576" r:id="rId59"/>
    <p:sldId id="592" r:id="rId60"/>
    <p:sldId id="580" r:id="rId61"/>
    <p:sldId id="581" r:id="rId62"/>
    <p:sldId id="597" r:id="rId63"/>
    <p:sldId id="598" r:id="rId64"/>
    <p:sldId id="371" r:id="rId65"/>
    <p:sldId id="435" r:id="rId66"/>
  </p:sldIdLst>
  <p:sldSz cx="12192000" cy="6858000"/>
  <p:notesSz cx="6400800" cy="11734800"/>
  <p:embeddedFontLst>
    <p:embeddedFont>
      <p:font typeface="Algerian" panose="04020705040A02060702" pitchFamily="82" charset="0"/>
      <p:regular r:id="rId68"/>
    </p:embeddedFont>
    <p:embeddedFont>
      <p:font typeface="Cambria Math" panose="02040503050406030204" pitchFamily="18" charset="0"/>
      <p:regular r:id="rId69"/>
    </p:embeddedFont>
    <p:embeddedFont>
      <p:font typeface="Castellar" panose="020A0402060406010301" pitchFamily="18" charset="0"/>
      <p:regular r:id="rId70"/>
    </p:embeddedFont>
    <p:embeddedFont>
      <p:font typeface="Copperplate Gothic Bold" panose="020E0705020206020404" pitchFamily="34" charset="0"/>
      <p:regular r:id="rId71"/>
    </p:embeddedFont>
    <p:embeddedFont>
      <p:font typeface="Helvetica" panose="020B0604020202020204" pitchFamily="34" charset="0"/>
      <p:regular r:id="rId72"/>
      <p:bold r:id="rId73"/>
      <p:italic r:id="rId74"/>
      <p:boldItalic r:id="rId75"/>
    </p:embeddedFont>
    <p:embeddedFont>
      <p:font typeface="Verdana" panose="020B0604030504040204" pitchFamily="34" charset="0"/>
      <p:regular r:id="rId76"/>
      <p:bold r:id="rId77"/>
      <p:italic r:id="rId78"/>
      <p:boldItalic r:id="rId7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00FF"/>
    <a:srgbClr val="EFCDBC"/>
    <a:srgbClr val="F5D6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74" autoAdjust="0"/>
    <p:restoredTop sz="94660"/>
  </p:normalViewPr>
  <p:slideViewPr>
    <p:cSldViewPr snapToGrid="0">
      <p:cViewPr varScale="1">
        <p:scale>
          <a:sx n="74" d="100"/>
          <a:sy n="74" d="100"/>
        </p:scale>
        <p:origin x="42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63" Type="http://schemas.openxmlformats.org/officeDocument/2006/relationships/slide" Target="slides/slide55.xml"/><Relationship Id="rId68" Type="http://schemas.openxmlformats.org/officeDocument/2006/relationships/font" Target="fonts/font1.fntdata"/><Relationship Id="rId16" Type="http://schemas.openxmlformats.org/officeDocument/2006/relationships/slide" Target="slides/slide8.xml"/><Relationship Id="rId11" Type="http://schemas.openxmlformats.org/officeDocument/2006/relationships/slide" Target="slides/slide3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74" Type="http://schemas.openxmlformats.org/officeDocument/2006/relationships/font" Target="fonts/font7.fntdata"/><Relationship Id="rId79" Type="http://schemas.openxmlformats.org/officeDocument/2006/relationships/font" Target="fonts/font12.fntdata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3.xml"/><Relationship Id="rId82" Type="http://schemas.openxmlformats.org/officeDocument/2006/relationships/theme" Target="theme/theme1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slide" Target="slides/slide56.xml"/><Relationship Id="rId69" Type="http://schemas.openxmlformats.org/officeDocument/2006/relationships/font" Target="fonts/font2.fntdata"/><Relationship Id="rId77" Type="http://schemas.openxmlformats.org/officeDocument/2006/relationships/font" Target="fonts/font10.fntdata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72" Type="http://schemas.openxmlformats.org/officeDocument/2006/relationships/font" Target="fonts/font5.fntdata"/><Relationship Id="rId80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slide" Target="slides/slide54.xml"/><Relationship Id="rId70" Type="http://schemas.openxmlformats.org/officeDocument/2006/relationships/font" Target="fonts/font3.fntdata"/><Relationship Id="rId75" Type="http://schemas.openxmlformats.org/officeDocument/2006/relationships/font" Target="fonts/font8.fntdata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slide" Target="slides/slide57.xml"/><Relationship Id="rId73" Type="http://schemas.openxmlformats.org/officeDocument/2006/relationships/font" Target="fonts/font6.fntdata"/><Relationship Id="rId78" Type="http://schemas.openxmlformats.org/officeDocument/2006/relationships/font" Target="fonts/font11.fntdata"/><Relationship Id="rId8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Relationship Id="rId34" Type="http://schemas.openxmlformats.org/officeDocument/2006/relationships/slide" Target="slides/slide26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76" Type="http://schemas.openxmlformats.org/officeDocument/2006/relationships/font" Target="fonts/font9.fntdata"/><Relationship Id="rId7" Type="http://schemas.openxmlformats.org/officeDocument/2006/relationships/slideMaster" Target="slideMasters/slideMaster7.xml"/><Relationship Id="rId71" Type="http://schemas.openxmlformats.org/officeDocument/2006/relationships/font" Target="fonts/font4.fntdata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24" Type="http://schemas.openxmlformats.org/officeDocument/2006/relationships/slide" Target="slides/slide16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66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773680" cy="5887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625639" y="0"/>
            <a:ext cx="2773680" cy="5887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2CD43-1470-413E-BA4D-0EF656BC0C92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319088" y="1466850"/>
            <a:ext cx="7038976" cy="3960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40080" y="5647372"/>
            <a:ext cx="5120640" cy="462057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146024"/>
            <a:ext cx="2773680" cy="58877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625639" y="11146024"/>
            <a:ext cx="2773680" cy="58877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930796-E045-4A0A-B3B7-C7EA420E1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570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881D-16F7-4859-87E1-0A407E29E39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74824-9966-4953-BC25-0457AD51B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008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881D-16F7-4859-87E1-0A407E29E39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74824-9966-4953-BC25-0457AD51B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684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881D-16F7-4859-87E1-0A407E29E39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74824-9966-4953-BC25-0457AD51B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7456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18D50-9B4A-414F-A36A-A969137DCFD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1681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D484D9-CA4D-4D32-A140-E519154DAB9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589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48D90-46A9-49DE-84B5-CE25386EB0B1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5941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0A35B-47D8-462D-B3DE-B85F9D443FC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160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790F4-BB15-496F-967D-686E3475A44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355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BCC66-98B9-45B3-B003-7AD98C0960F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8637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3E3BA-3445-418F-8F29-18F2D6204CC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9406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4349C-7B06-40FD-B1EB-07D282B9D15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812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881D-16F7-4859-87E1-0A407E29E39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74824-9966-4953-BC25-0457AD51B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4519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E9B18-0A7D-4E6E-92B7-02898D883CA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7831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52DA8-BDA2-466F-B810-75E2CEC7632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7509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3D14E-DFD6-4A58-8DB3-B8F3D0E8E28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0733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9600" y="3938589"/>
            <a:ext cx="5384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563CF-81E1-4866-9D70-8672208B039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7662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4473B-E8FE-43DC-92D2-86E1ECCEF8B1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6787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41B32-974B-45E4-954C-D5DAC3F83D99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2C6B51-DF69-4F22-84FD-D95F76558F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28151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41B32-974B-45E4-954C-D5DAC3F83D99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2C6B51-DF69-4F22-84FD-D95F76558F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5539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41B32-974B-45E4-954C-D5DAC3F83D99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2C6B51-DF69-4F22-84FD-D95F76558F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28828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41B32-974B-45E4-954C-D5DAC3F83D99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2C6B51-DF69-4F22-84FD-D95F76558F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02770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41B32-974B-45E4-954C-D5DAC3F83D99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2C6B51-DF69-4F22-84FD-D95F76558F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7764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881D-16F7-4859-87E1-0A407E29E39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74824-9966-4953-BC25-0457AD51B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221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41B32-974B-45E4-954C-D5DAC3F83D99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2C6B51-DF69-4F22-84FD-D95F76558F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59818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41B32-974B-45E4-954C-D5DAC3F83D99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2C6B51-DF69-4F22-84FD-D95F76558F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03550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41B32-974B-45E4-954C-D5DAC3F83D99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2C6B51-DF69-4F22-84FD-D95F76558F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63111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41B32-974B-45E4-954C-D5DAC3F83D99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2C6B51-DF69-4F22-84FD-D95F76558F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9725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41B32-974B-45E4-954C-D5DAC3F83D99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2C6B51-DF69-4F22-84FD-D95F76558F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63466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41B32-974B-45E4-954C-D5DAC3F83D99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2C6B51-DF69-4F22-84FD-D95F76558F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99935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2881D-16F7-4859-87E1-0A407E29E3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74824-9966-4953-BC25-0457AD51BF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95283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2881D-16F7-4859-87E1-0A407E29E3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74824-9966-4953-BC25-0457AD51BF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75120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2881D-16F7-4859-87E1-0A407E29E3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74824-9966-4953-BC25-0457AD51BF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88013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2881D-16F7-4859-87E1-0A407E29E3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74824-9966-4953-BC25-0457AD51BF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0814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881D-16F7-4859-87E1-0A407E29E39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74824-9966-4953-BC25-0457AD51B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66356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2881D-16F7-4859-87E1-0A407E29E3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74824-9966-4953-BC25-0457AD51BF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23722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2881D-16F7-4859-87E1-0A407E29E3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74824-9966-4953-BC25-0457AD51BF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33546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2881D-16F7-4859-87E1-0A407E29E3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74824-9966-4953-BC25-0457AD51BF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77084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2881D-16F7-4859-87E1-0A407E29E3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74824-9966-4953-BC25-0457AD51BF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20759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2881D-16F7-4859-87E1-0A407E29E3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74824-9966-4953-BC25-0457AD51BF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63255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2881D-16F7-4859-87E1-0A407E29E3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74824-9966-4953-BC25-0457AD51BF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69412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2881D-16F7-4859-87E1-0A407E29E3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74824-9966-4953-BC25-0457AD51BF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936785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2881D-16F7-4859-87E1-0A407E29E3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74824-9966-4953-BC25-0457AD51BF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787235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dirty="0"/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0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33010" y="6454978"/>
            <a:ext cx="310339" cy="307777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780288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Helvetic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186192211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881D-16F7-4859-87E1-0A407E29E39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74824-9966-4953-BC25-0457AD51B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38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Helvetic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71327118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Helvetic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84587085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Helvetic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44631624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Helvetic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594386334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Helvetic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366215264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41B32-974B-45E4-954C-D5DAC3F83D99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2C6B51-DF69-4F22-84FD-D95F76558F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2116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11E3-E882-443D-B796-E2C50F0AD4BF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59D1-6B6D-46C0-97FF-9028A1A81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24335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11E3-E882-443D-B796-E2C50F0AD4BF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59D1-6B6D-46C0-97FF-9028A1A81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72892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11E3-E882-443D-B796-E2C50F0AD4BF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59D1-6B6D-46C0-97FF-9028A1A81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44720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11E3-E882-443D-B796-E2C50F0AD4BF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59D1-6B6D-46C0-97FF-9028A1A81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029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881D-16F7-4859-87E1-0A407E29E39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74824-9966-4953-BC25-0457AD51B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25303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11E3-E882-443D-B796-E2C50F0AD4BF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59D1-6B6D-46C0-97FF-9028A1A81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47508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11E3-E882-443D-B796-E2C50F0AD4BF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59D1-6B6D-46C0-97FF-9028A1A81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52335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11E3-E882-443D-B796-E2C50F0AD4BF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59D1-6B6D-46C0-97FF-9028A1A81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75233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11E3-E882-443D-B796-E2C50F0AD4BF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59D1-6B6D-46C0-97FF-9028A1A81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24910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11E3-E882-443D-B796-E2C50F0AD4BF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59D1-6B6D-46C0-97FF-9028A1A81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75758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11E3-E882-443D-B796-E2C50F0AD4BF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59D1-6B6D-46C0-97FF-9028A1A81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17397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11E3-E882-443D-B796-E2C50F0AD4BF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59D1-6B6D-46C0-97FF-9028A1A81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8520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741469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B32-974B-45E4-954C-D5DAC3F83D99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C6B51-DF69-4F22-84FD-D95F76558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46869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B32-974B-45E4-954C-D5DAC3F83D99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C6B51-DF69-4F22-84FD-D95F76558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08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881D-16F7-4859-87E1-0A407E29E39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74824-9966-4953-BC25-0457AD51B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93541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B32-974B-45E4-954C-D5DAC3F83D99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C6B51-DF69-4F22-84FD-D95F76558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64102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B32-974B-45E4-954C-D5DAC3F83D99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C6B51-DF69-4F22-84FD-D95F76558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570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B32-974B-45E4-954C-D5DAC3F83D99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C6B51-DF69-4F22-84FD-D95F76558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61493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B32-974B-45E4-954C-D5DAC3F83D99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C6B51-DF69-4F22-84FD-D95F76558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19516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B32-974B-45E4-954C-D5DAC3F83D99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C6B51-DF69-4F22-84FD-D95F76558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50940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B32-974B-45E4-954C-D5DAC3F83D99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C6B51-DF69-4F22-84FD-D95F76558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46849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B32-974B-45E4-954C-D5DAC3F83D99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C6B51-DF69-4F22-84FD-D95F76558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0615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B32-974B-45E4-954C-D5DAC3F83D99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C6B51-DF69-4F22-84FD-D95F76558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74073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B32-974B-45E4-954C-D5DAC3F83D99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C6B51-DF69-4F22-84FD-D95F76558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74398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18D50-9B4A-414F-A36A-A969137DCFD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015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881D-16F7-4859-87E1-0A407E29E39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74824-9966-4953-BC25-0457AD51B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1150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D484D9-CA4D-4D32-A140-E519154DAB9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69653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48D90-46A9-49DE-84B5-CE25386EB0B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29862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0A35B-47D8-462D-B3DE-B85F9D443F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51789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790F4-BB15-496F-967D-686E3475A44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13049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BCC66-98B9-45B3-B003-7AD98C0960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77545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3E3BA-3445-418F-8F29-18F2D6204CC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2524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4349C-7B06-40FD-B1EB-07D282B9D1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84220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E9B18-0A7D-4E6E-92B7-02898D883C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78073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52DA8-BDA2-466F-B810-75E2CEC7632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12337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3D14E-DFD6-4A58-8DB3-B8F3D0E8E28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845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881D-16F7-4859-87E1-0A407E29E39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74824-9966-4953-BC25-0457AD51B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25770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9600" y="3938589"/>
            <a:ext cx="5384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563CF-81E1-4866-9D70-8672208B039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66028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4473B-E8FE-43DC-92D2-86E1ECCEF8B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166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2.xml"/><Relationship Id="rId4" Type="http://schemas.openxmlformats.org/officeDocument/2006/relationships/slideLayout" Target="../slideLayouts/slideLayout51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theme" Target="../theme/them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2881D-16F7-4859-87E1-0A407E29E39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74824-9966-4953-BC25-0457AD51B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764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F28EB-7D35-436B-BC11-F679C54AA919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933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884343" cy="7899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41B32-974B-45E4-954C-D5DAC3F83D99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2C6B51-DF69-4F22-84FD-D95F76558F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0646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rgbClr val="00206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rgbClr val="00206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2881D-16F7-4859-87E1-0A407E29E3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74824-9966-4953-BC25-0457AD51BF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7032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04292"/>
            <a:ext cx="258624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Helvetic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271704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</p:sldLayoutIdLst>
  <p:transition spd="med"/>
  <p:hf hdr="0" ft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311E3-E882-443D-B796-E2C50F0AD4BF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B59D1-6B6D-46C0-97FF-9028A1A81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344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884343" cy="7899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41B32-974B-45E4-954C-D5DAC3F83D99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C6B51-DF69-4F22-84FD-D95F76558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159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rgbClr val="00206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rgbClr val="00206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F28EB-7D35-436B-BC11-F679C54AA919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770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5.xml"/><Relationship Id="rId5" Type="http://schemas.openxmlformats.org/officeDocument/2006/relationships/image" Target="../media/image18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8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30.wmf"/><Relationship Id="rId18" Type="http://schemas.openxmlformats.org/officeDocument/2006/relationships/image" Target="../media/image33.wmf"/><Relationship Id="rId3" Type="http://schemas.openxmlformats.org/officeDocument/2006/relationships/image" Target="../media/image25.wmf"/><Relationship Id="rId21" Type="http://schemas.openxmlformats.org/officeDocument/2006/relationships/oleObject" Target="../embeddings/oleObject10.bin"/><Relationship Id="rId7" Type="http://schemas.openxmlformats.org/officeDocument/2006/relationships/image" Target="../media/image27.wmf"/><Relationship Id="rId12" Type="http://schemas.openxmlformats.org/officeDocument/2006/relationships/oleObject" Target="../embeddings/oleObject6.bin"/><Relationship Id="rId17" Type="http://schemas.openxmlformats.org/officeDocument/2006/relationships/oleObject" Target="../embeddings/oleObject8.bin"/><Relationship Id="rId2" Type="http://schemas.openxmlformats.org/officeDocument/2006/relationships/oleObject" Target="../embeddings/oleObject1.bin"/><Relationship Id="rId16" Type="http://schemas.openxmlformats.org/officeDocument/2006/relationships/image" Target="../media/image32.jpeg"/><Relationship Id="rId20" Type="http://schemas.openxmlformats.org/officeDocument/2006/relationships/image" Target="../media/image34.wmf"/><Relationship Id="rId1" Type="http://schemas.openxmlformats.org/officeDocument/2006/relationships/slideLayout" Target="../slideLayouts/slideLayout31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29.wmf"/><Relationship Id="rId5" Type="http://schemas.openxmlformats.org/officeDocument/2006/relationships/image" Target="../media/image26.wmf"/><Relationship Id="rId15" Type="http://schemas.openxmlformats.org/officeDocument/2006/relationships/image" Target="../media/image31.wmf"/><Relationship Id="rId10" Type="http://schemas.openxmlformats.org/officeDocument/2006/relationships/oleObject" Target="../embeddings/oleObject5.bin"/><Relationship Id="rId19" Type="http://schemas.openxmlformats.org/officeDocument/2006/relationships/oleObject" Target="../embeddings/oleObject9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28.wmf"/><Relationship Id="rId14" Type="http://schemas.openxmlformats.org/officeDocument/2006/relationships/oleObject" Target="../embeddings/oleObject7.bin"/><Relationship Id="rId22" Type="http://schemas.openxmlformats.org/officeDocument/2006/relationships/image" Target="../media/image35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9.xml"/><Relationship Id="rId6" Type="http://schemas.openxmlformats.org/officeDocument/2006/relationships/image" Target="../media/image39.wmf"/><Relationship Id="rId11" Type="http://schemas.openxmlformats.org/officeDocument/2006/relationships/image" Target="../media/image42.wmf"/><Relationship Id="rId5" Type="http://schemas.openxmlformats.org/officeDocument/2006/relationships/oleObject" Target="../embeddings/oleObject12.bin"/><Relationship Id="rId10" Type="http://schemas.openxmlformats.org/officeDocument/2006/relationships/oleObject" Target="../embeddings/oleObject14.bin"/><Relationship Id="rId4" Type="http://schemas.openxmlformats.org/officeDocument/2006/relationships/image" Target="../media/image38.wmf"/><Relationship Id="rId9" Type="http://schemas.openxmlformats.org/officeDocument/2006/relationships/image" Target="../media/image4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7" Type="http://schemas.openxmlformats.org/officeDocument/2006/relationships/image" Target="../media/image46.w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45.wmf"/><Relationship Id="rId4" Type="http://schemas.openxmlformats.org/officeDocument/2006/relationships/oleObject" Target="../embeddings/oleObject15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7" Type="http://schemas.openxmlformats.org/officeDocument/2006/relationships/image" Target="../media/image50.png"/><Relationship Id="rId2" Type="http://schemas.openxmlformats.org/officeDocument/2006/relationships/oleObject" Target="../embeddings/oleObject17.bin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48.tif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oleObject" Target="../embeddings/oleObject19.bin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3.wmf"/><Relationship Id="rId4" Type="http://schemas.openxmlformats.org/officeDocument/2006/relationships/oleObject" Target="../embeddings/oleObject20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ionalacademies.org/our-work/decadal-assessment-and-outlook-report-on-atomic-molecular-and-optical-science" TargetMode="External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e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72.wmf"/><Relationship Id="rId7" Type="http://schemas.openxmlformats.org/officeDocument/2006/relationships/image" Target="../media/image76.jpeg"/><Relationship Id="rId2" Type="http://schemas.openxmlformats.org/officeDocument/2006/relationships/oleObject" Target="../embeddings/oleObject2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eg"/><Relationship Id="rId5" Type="http://schemas.openxmlformats.org/officeDocument/2006/relationships/image" Target="../media/image74.png"/><Relationship Id="rId4" Type="http://schemas.openxmlformats.org/officeDocument/2006/relationships/image" Target="../media/image73.png"/><Relationship Id="rId9" Type="http://schemas.openxmlformats.org/officeDocument/2006/relationships/image" Target="../media/image7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hyperlink" Target="https://science.nasa.gov/biological-physical/decadal-survey" TargetMode="Externa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80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7" Type="http://schemas.openxmlformats.org/officeDocument/2006/relationships/image" Target="../media/image86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85.jpeg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1.jpeg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2" Type="http://schemas.openxmlformats.org/officeDocument/2006/relationships/image" Target="../media/image94.em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2" Type="http://schemas.openxmlformats.org/officeDocument/2006/relationships/image" Target="../media/image96.em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emf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emf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emf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8.emf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emf"/><Relationship Id="rId2" Type="http://schemas.openxmlformats.org/officeDocument/2006/relationships/image" Target="../media/image112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5.jpeg"/><Relationship Id="rId4" Type="http://schemas.openxmlformats.org/officeDocument/2006/relationships/image" Target="../media/image114.e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jpeg"/><Relationship Id="rId3" Type="http://schemas.openxmlformats.org/officeDocument/2006/relationships/image" Target="../media/image118.jpeg"/><Relationship Id="rId7" Type="http://schemas.openxmlformats.org/officeDocument/2006/relationships/image" Target="../media/image122.png"/><Relationship Id="rId12" Type="http://schemas.openxmlformats.org/officeDocument/2006/relationships/image" Target="../media/image127.jpeg"/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121.jpeg"/><Relationship Id="rId11" Type="http://schemas.openxmlformats.org/officeDocument/2006/relationships/image" Target="../media/image126.png"/><Relationship Id="rId5" Type="http://schemas.openxmlformats.org/officeDocument/2006/relationships/image" Target="../media/image120.jpeg"/><Relationship Id="rId10" Type="http://schemas.openxmlformats.org/officeDocument/2006/relationships/image" Target="../media/image125.jpeg"/><Relationship Id="rId4" Type="http://schemas.openxmlformats.org/officeDocument/2006/relationships/image" Target="../media/image119.jpeg"/><Relationship Id="rId9" Type="http://schemas.openxmlformats.org/officeDocument/2006/relationships/image" Target="../media/image12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612" y="1014918"/>
            <a:ext cx="1192949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002060"/>
                </a:solidFill>
                <a:latin typeface="Copperplate Gothic Bold" panose="020E0705020206020404" pitchFamily="34" charset="0"/>
                <a:cs typeface="Arial" panose="020B0604020202020204" pitchFamily="34" charset="0"/>
              </a:rPr>
              <a:t>Quantum Sensors for New-physics Discoveries in the Laboratory and in Space</a:t>
            </a:r>
          </a:p>
          <a:p>
            <a:pPr algn="ctr"/>
            <a:r>
              <a:rPr lang="en-US" sz="3600" b="1" dirty="0">
                <a:solidFill>
                  <a:srgbClr val="002060"/>
                </a:solidFill>
                <a:latin typeface="Copperplate Gothic Bold" panose="020E0705020206020404" pitchFamily="34" charset="0"/>
                <a:cs typeface="Arial" panose="020B0604020202020204" pitchFamily="34" charset="0"/>
              </a:rPr>
              <a:t>Lecture 2</a:t>
            </a: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Marianna Safronova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16704" y="172541"/>
            <a:ext cx="12201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2060"/>
                </a:solidFill>
                <a:latin typeface="Algerian" panose="04020705040A02060702" pitchFamily="82" charset="0"/>
              </a:rPr>
              <a:t> CERN AUTUMN SCHOOL, November 4, 2024</a:t>
            </a:r>
          </a:p>
        </p:txBody>
      </p:sp>
      <p:sp>
        <p:nvSpPr>
          <p:cNvPr id="10" name="Rectangle 9"/>
          <p:cNvSpPr/>
          <p:nvPr/>
        </p:nvSpPr>
        <p:spPr>
          <a:xfrm>
            <a:off x="2641186" y="3620585"/>
            <a:ext cx="62973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Department of Physics and Astronomy</a:t>
            </a:r>
          </a:p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University of Delaware, Delaware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355" y="5106651"/>
            <a:ext cx="3106234" cy="1408532"/>
          </a:xfrm>
          <a:prstGeom prst="rect">
            <a:avLst/>
          </a:prstGeom>
        </p:spPr>
      </p:pic>
      <p:pic>
        <p:nvPicPr>
          <p:cNvPr id="6146" name="Picture 2" descr="Image result for nsf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491" y="4958092"/>
            <a:ext cx="1729003" cy="1738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74740" y="4828697"/>
            <a:ext cx="2327522" cy="19644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699" y="2920211"/>
            <a:ext cx="2286429" cy="174468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-2612" y="4664899"/>
            <a:ext cx="30001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https://www.colorado.edu/research/qsense/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990786" y="4673961"/>
            <a:ext cx="17432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https://thoriumclock.eu/</a:t>
            </a:r>
          </a:p>
        </p:txBody>
      </p:sp>
      <p:pic>
        <p:nvPicPr>
          <p:cNvPr id="14" name="Picture 4" descr="Q-SEnSE 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71" y="3029715"/>
            <a:ext cx="2201154" cy="1485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Connector 16"/>
          <p:cNvCxnSpPr/>
          <p:nvPr/>
        </p:nvCxnSpPr>
        <p:spPr>
          <a:xfrm>
            <a:off x="191288" y="2822723"/>
            <a:ext cx="11948354" cy="9275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5951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61BA5CD-6BDE-24B1-4398-CF909C8B178B}"/>
              </a:ext>
            </a:extLst>
          </p:cNvPr>
          <p:cNvSpPr txBox="1"/>
          <p:nvPr/>
        </p:nvSpPr>
        <p:spPr>
          <a:xfrm>
            <a:off x="559293" y="505602"/>
            <a:ext cx="10910655" cy="5741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28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are the properties of atoms/ions that make them good qubits/clocks?</a:t>
            </a:r>
          </a:p>
          <a:p>
            <a:pPr marL="0" marR="0">
              <a:lnSpc>
                <a:spcPct val="107000"/>
              </a:lnSpc>
              <a:spcAft>
                <a:spcPts val="800"/>
              </a:spcAft>
            </a:pP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(1) Need two level system ‐ generally ground state will be state |0&gt;</a:t>
            </a:r>
          </a:p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(2) Upper level should not decay too fast</a:t>
            </a:r>
          </a:p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(3) Other states should not inflict significant errors, systematic effects</a:t>
            </a:r>
          </a:p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(4) Either difference between the |0&gt; and |1&gt; levels is laser‐accessible or there are other states</a:t>
            </a:r>
          </a:p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accessible from |0&gt; and |1&gt; that are laser accessible.</a:t>
            </a:r>
          </a:p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(5) This atom/ ion can be cooled and trapped.</a:t>
            </a:r>
          </a:p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(6) Simple electronic structure is preferred.</a:t>
            </a:r>
          </a:p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(7) Specific isotopes are preferred over others (for example with zero or I=1/2 nuclear spin)</a:t>
            </a:r>
          </a:p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(8) Generally, stable isotopes are used (with some specia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 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exceptions)</a:t>
            </a:r>
          </a:p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(9) High sensitivity to new physics</a:t>
            </a:r>
            <a:endParaRPr lang="en-US" sz="2000" dirty="0">
              <a:solidFill>
                <a:srgbClr val="FF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DA2FC85-19D7-05A7-DF5D-36220C2E8D1D}"/>
              </a:ext>
            </a:extLst>
          </p:cNvPr>
          <p:cNvCxnSpPr/>
          <p:nvPr/>
        </p:nvCxnSpPr>
        <p:spPr>
          <a:xfrm flipV="1">
            <a:off x="636613" y="1632556"/>
            <a:ext cx="11315589" cy="0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3327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61135" y="468672"/>
            <a:ext cx="10475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Arial"/>
              </a:rPr>
              <a:t>Example: What is the best atomic system for Lorentz violation search with electrons?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25495" y="1295400"/>
            <a:ext cx="74247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60375" algn="l"/>
              </a:tabLst>
            </a:pPr>
            <a:endParaRPr lang="en-US" sz="2400" dirty="0">
              <a:solidFill>
                <a:srgbClr val="000000"/>
              </a:solidFill>
              <a:latin typeface="Arial"/>
            </a:endParaRPr>
          </a:p>
          <a:p>
            <a:pPr>
              <a:tabLst>
                <a:tab pos="512763" algn="l"/>
              </a:tabLst>
            </a:pPr>
            <a:r>
              <a:rPr lang="en-US" sz="2400" b="1" dirty="0">
                <a:solidFill>
                  <a:srgbClr val="000066"/>
                </a:solidFill>
                <a:latin typeface="Arial"/>
              </a:rPr>
              <a:t>(1) 	Need </a:t>
            </a:r>
            <a:r>
              <a:rPr lang="en-US" sz="2400" b="1" dirty="0">
                <a:solidFill>
                  <a:srgbClr val="FF0000"/>
                </a:solidFill>
                <a:latin typeface="Arial"/>
              </a:rPr>
              <a:t>the largest matrix element of </a:t>
            </a:r>
            <a:r>
              <a:rPr lang="en-US" sz="2400" b="1" dirty="0" err="1">
                <a:solidFill>
                  <a:srgbClr val="000066"/>
                </a:solidFill>
                <a:latin typeface="Arial"/>
              </a:rPr>
              <a:t>of</a:t>
            </a:r>
            <a:r>
              <a:rPr lang="en-US" sz="2400" b="1" dirty="0">
                <a:solidFill>
                  <a:srgbClr val="000066"/>
                </a:solidFill>
                <a:latin typeface="Arial"/>
              </a:rPr>
              <a:t> </a:t>
            </a:r>
          </a:p>
          <a:p>
            <a:pPr>
              <a:tabLst>
                <a:tab pos="512763" algn="l"/>
              </a:tabLst>
            </a:pPr>
            <a:r>
              <a:rPr lang="en-US" sz="2400" b="1" dirty="0">
                <a:solidFill>
                  <a:srgbClr val="000066"/>
                </a:solidFill>
                <a:latin typeface="Arial"/>
              </a:rPr>
              <a:t>	Lorentz violating Hamiltonian:</a:t>
            </a:r>
          </a:p>
          <a:p>
            <a:pPr>
              <a:tabLst>
                <a:tab pos="512763" algn="l"/>
              </a:tabLst>
            </a:pPr>
            <a:endParaRPr lang="en-US" sz="2400" dirty="0">
              <a:solidFill>
                <a:srgbClr val="000000"/>
              </a:solidFill>
              <a:latin typeface="Arial"/>
            </a:endParaRPr>
          </a:p>
          <a:p>
            <a:pPr>
              <a:tabLst>
                <a:tab pos="512763" algn="l"/>
              </a:tabLst>
            </a:pPr>
            <a:endParaRPr lang="en-US" sz="2400" dirty="0">
              <a:solidFill>
                <a:srgbClr val="000000"/>
              </a:solidFill>
              <a:latin typeface="Arial"/>
            </a:endParaRPr>
          </a:p>
          <a:p>
            <a:pPr>
              <a:tabLst>
                <a:tab pos="512763" algn="l"/>
              </a:tabLst>
            </a:pPr>
            <a:endParaRPr lang="en-US" sz="24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3240" b="693"/>
          <a:stretch/>
        </p:blipFill>
        <p:spPr bwMode="auto">
          <a:xfrm>
            <a:off x="2819401" y="2500864"/>
            <a:ext cx="4001311" cy="129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2209801" y="3886200"/>
            <a:ext cx="83917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512763" algn="l"/>
              </a:tabLst>
            </a:pPr>
            <a:endParaRPr lang="en-US" sz="2400" dirty="0">
              <a:solidFill>
                <a:srgbClr val="000000"/>
              </a:solidFill>
              <a:latin typeface="Arial"/>
            </a:endParaRPr>
          </a:p>
          <a:p>
            <a:pPr marL="457200" indent="-457200">
              <a:buFontTx/>
              <a:buAutoNum type="arabicParenBoth" startAt="2"/>
              <a:tabLst>
                <a:tab pos="512763" algn="l"/>
              </a:tabLst>
            </a:pPr>
            <a:r>
              <a:rPr lang="en-US" sz="2400" b="1" dirty="0">
                <a:solidFill>
                  <a:srgbClr val="000066"/>
                </a:solidFill>
                <a:latin typeface="Arial"/>
              </a:rPr>
              <a:t> Need long lifetime of the excited atomic state for 	Lorentz violation probe or </a:t>
            </a:r>
          </a:p>
          <a:p>
            <a:pPr marL="457200" indent="-457200">
              <a:buFontTx/>
              <a:buAutoNum type="arabicParenBoth" startAt="2"/>
              <a:tabLst>
                <a:tab pos="512763" algn="l"/>
              </a:tabLst>
            </a:pPr>
            <a:endParaRPr lang="en-US" sz="2400" b="1" dirty="0">
              <a:solidFill>
                <a:srgbClr val="000066"/>
              </a:solidFill>
              <a:latin typeface="Arial"/>
            </a:endParaRPr>
          </a:p>
          <a:p>
            <a:pPr>
              <a:tabLst>
                <a:tab pos="512763" algn="l"/>
              </a:tabLst>
            </a:pPr>
            <a:r>
              <a:rPr lang="en-US" sz="2400" b="1" dirty="0">
                <a:solidFill>
                  <a:srgbClr val="000066"/>
                </a:solidFill>
                <a:latin typeface="Arial"/>
              </a:rPr>
              <a:t>	Find atoms with suitable </a:t>
            </a:r>
            <a:r>
              <a:rPr lang="en-US" sz="2400" b="1" dirty="0">
                <a:solidFill>
                  <a:srgbClr val="FF0000"/>
                </a:solidFill>
                <a:latin typeface="Arial"/>
              </a:rPr>
              <a:t>ground state.</a:t>
            </a:r>
            <a:endParaRPr lang="en-US" sz="2400" b="1" dirty="0">
              <a:solidFill>
                <a:srgbClr val="000066"/>
              </a:solidFill>
              <a:latin typeface="Arial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E350B47-5E1F-5322-3CD8-63F6B428FDAD}"/>
              </a:ext>
            </a:extLst>
          </p:cNvPr>
          <p:cNvCxnSpPr/>
          <p:nvPr/>
        </p:nvCxnSpPr>
        <p:spPr>
          <a:xfrm flipV="1">
            <a:off x="541722" y="1451401"/>
            <a:ext cx="11315589" cy="0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584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0" y="246845"/>
            <a:ext cx="56733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0066"/>
                </a:solidFill>
                <a:latin typeface="Arial"/>
              </a:rPr>
              <a:t>Need </a:t>
            </a:r>
            <a:r>
              <a:rPr lang="en-US" sz="2400" b="1" dirty="0">
                <a:solidFill>
                  <a:srgbClr val="FF0000"/>
                </a:solidFill>
                <a:latin typeface="Arial"/>
              </a:rPr>
              <a:t>the largest matrix element of </a:t>
            </a:r>
            <a:r>
              <a:rPr lang="en-US" sz="2400" b="1" dirty="0">
                <a:solidFill>
                  <a:srgbClr val="000066"/>
                </a:solidFill>
                <a:latin typeface="Arial"/>
              </a:rPr>
              <a:t>of </a:t>
            </a:r>
          </a:p>
          <a:p>
            <a:pPr>
              <a:defRPr/>
            </a:pPr>
            <a:r>
              <a:rPr lang="en-US" sz="2400" b="1" dirty="0">
                <a:solidFill>
                  <a:srgbClr val="000066"/>
                </a:solidFill>
                <a:latin typeface="Arial"/>
              </a:rPr>
              <a:t>Lorentz violating Hamiltonian: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1" y="1321066"/>
            <a:ext cx="7166085" cy="553693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6553201" y="1828801"/>
                <a:ext cx="3036651" cy="113877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defRPr/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Arial"/>
                  </a:rPr>
                  <a:t>2.64 </a:t>
                </a:r>
                <a:r>
                  <a:rPr lang="en-US" sz="2400" dirty="0" err="1">
                    <a:solidFill>
                      <a:srgbClr val="000000"/>
                    </a:solidFill>
                    <a:latin typeface="Arial"/>
                  </a:rPr>
                  <a:t>a.u</a:t>
                </a:r>
                <a:r>
                  <a:rPr lang="en-US" sz="2400" dirty="0">
                    <a:solidFill>
                      <a:srgbClr val="000000"/>
                    </a:solidFill>
                    <a:latin typeface="Arial"/>
                  </a:rPr>
                  <a:t>.</a:t>
                </a:r>
              </a:p>
              <a:p>
                <a:pPr>
                  <a:defRPr/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</m:d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Arial"/>
                  </a:rPr>
                  <a:t>9.25 </a:t>
                </a:r>
                <a:r>
                  <a:rPr lang="en-US" sz="2400" dirty="0" err="1">
                    <a:solidFill>
                      <a:srgbClr val="000000"/>
                    </a:solidFill>
                    <a:latin typeface="Arial"/>
                  </a:rPr>
                  <a:t>a.u</a:t>
                </a:r>
                <a:r>
                  <a:rPr lang="en-US" sz="2400" dirty="0">
                    <a:solidFill>
                      <a:srgbClr val="000000"/>
                    </a:solidFill>
                    <a:latin typeface="Arial"/>
                  </a:rPr>
                  <a:t>.</a:t>
                </a:r>
              </a:p>
              <a:p>
                <a:pPr>
                  <a:defRPr/>
                </a:pPr>
                <a:endParaRPr lang="en-US" sz="2400" dirty="0">
                  <a:solidFill>
                    <a:srgbClr val="000000"/>
                  </a:solidFill>
                  <a:latin typeface="Arial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3201" y="1828801"/>
                <a:ext cx="3036651" cy="1138773"/>
              </a:xfrm>
              <a:prstGeom prst="rect">
                <a:avLst/>
              </a:prstGeom>
              <a:blipFill>
                <a:blip r:embed="rId3"/>
                <a:stretch>
                  <a:fillRect t="-74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3240" b="693"/>
          <a:stretch/>
        </p:blipFill>
        <p:spPr bwMode="auto">
          <a:xfrm>
            <a:off x="6590490" y="306332"/>
            <a:ext cx="4001311" cy="129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 bwMode="auto">
          <a:xfrm rot="10800000">
            <a:off x="3886200" y="3505200"/>
            <a:ext cx="2244348" cy="914400"/>
          </a:xfrm>
          <a:prstGeom prst="rightArrow">
            <a:avLst/>
          </a:prstGeom>
          <a:solidFill>
            <a:schemeClr val="bg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165100" dist="38100" dir="9780000" sx="103000" sy="103000" algn="tl" rotWithShape="0">
              <a:prstClr val="black">
                <a:alpha val="55000"/>
              </a:prstClr>
            </a:outerShdw>
          </a:effectLst>
        </p:spPr>
        <p:txBody>
          <a:bodyPr vert="horz" wrap="square" lIns="27432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b="1">
              <a:solidFill>
                <a:srgbClr val="00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752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0" y="246845"/>
            <a:ext cx="56733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0066"/>
                </a:solidFill>
                <a:latin typeface="Arial"/>
              </a:rPr>
              <a:t>Need </a:t>
            </a:r>
            <a:r>
              <a:rPr lang="en-US" sz="2400" b="1" dirty="0">
                <a:solidFill>
                  <a:srgbClr val="FF0000"/>
                </a:solidFill>
                <a:latin typeface="Arial"/>
              </a:rPr>
              <a:t>the largest matrix element of </a:t>
            </a:r>
            <a:r>
              <a:rPr lang="en-US" sz="2400" b="1" dirty="0">
                <a:solidFill>
                  <a:srgbClr val="000066"/>
                </a:solidFill>
                <a:latin typeface="Arial"/>
              </a:rPr>
              <a:t>of </a:t>
            </a:r>
          </a:p>
          <a:p>
            <a:pPr>
              <a:defRPr/>
            </a:pPr>
            <a:r>
              <a:rPr lang="en-US" sz="2400" b="1" dirty="0">
                <a:solidFill>
                  <a:srgbClr val="000066"/>
                </a:solidFill>
                <a:latin typeface="Arial"/>
              </a:rPr>
              <a:t>Lorentz violating Hamiltonian: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243763"/>
            <a:ext cx="7315200" cy="565215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5652581" y="2295197"/>
                <a:ext cx="3036651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defRPr/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Arial"/>
                  </a:rPr>
                  <a:t>0.76 </a:t>
                </a:r>
                <a:r>
                  <a:rPr lang="en-US" sz="2400" dirty="0" err="1">
                    <a:solidFill>
                      <a:srgbClr val="000000"/>
                    </a:solidFill>
                    <a:latin typeface="Arial"/>
                  </a:rPr>
                  <a:t>a.u</a:t>
                </a:r>
                <a:r>
                  <a:rPr lang="en-US" sz="2400" dirty="0">
                    <a:solidFill>
                      <a:srgbClr val="000000"/>
                    </a:solidFill>
                    <a:latin typeface="Arial"/>
                  </a:rPr>
                  <a:t>.</a:t>
                </a:r>
              </a:p>
              <a:p>
                <a:pPr>
                  <a:defRPr/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</m:d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Arial"/>
                  </a:rPr>
                  <a:t>135 </a:t>
                </a:r>
                <a:r>
                  <a:rPr lang="en-US" sz="2400" dirty="0" err="1">
                    <a:solidFill>
                      <a:srgbClr val="000000"/>
                    </a:solidFill>
                    <a:latin typeface="Arial"/>
                  </a:rPr>
                  <a:t>a.u</a:t>
                </a:r>
                <a:r>
                  <a:rPr lang="en-US" sz="2400" dirty="0">
                    <a:solidFill>
                      <a:srgbClr val="000000"/>
                    </a:solidFill>
                    <a:latin typeface="Arial"/>
                  </a:rPr>
                  <a:t>.</a:t>
                </a: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581" y="2295197"/>
                <a:ext cx="3036651" cy="738664"/>
              </a:xfrm>
              <a:prstGeom prst="rect">
                <a:avLst/>
              </a:prstGeom>
              <a:blipFill>
                <a:blip r:embed="rId3"/>
                <a:stretch>
                  <a:fillRect t="-12397" b="-24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7162801" y="3814992"/>
                <a:ext cx="3036651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defRPr/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Arial"/>
                  </a:rPr>
                  <a:t>2.64 </a:t>
                </a:r>
                <a:r>
                  <a:rPr lang="en-US" sz="2400" dirty="0" err="1">
                    <a:solidFill>
                      <a:srgbClr val="000000"/>
                    </a:solidFill>
                    <a:latin typeface="Arial"/>
                  </a:rPr>
                  <a:t>a.u</a:t>
                </a:r>
                <a:r>
                  <a:rPr lang="en-US" sz="2400" dirty="0">
                    <a:solidFill>
                      <a:srgbClr val="000000"/>
                    </a:solidFill>
                    <a:latin typeface="Arial"/>
                  </a:rPr>
                  <a:t>.</a:t>
                </a:r>
              </a:p>
              <a:p>
                <a:pPr>
                  <a:defRPr/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</m:d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Arial"/>
                  </a:rPr>
                  <a:t>9.25 </a:t>
                </a:r>
                <a:r>
                  <a:rPr lang="en-US" sz="2400" dirty="0" err="1">
                    <a:solidFill>
                      <a:srgbClr val="000000"/>
                    </a:solidFill>
                    <a:latin typeface="Arial"/>
                  </a:rPr>
                  <a:t>a.u</a:t>
                </a:r>
                <a:r>
                  <a:rPr lang="en-US" sz="2400" dirty="0">
                    <a:solidFill>
                      <a:srgbClr val="000000"/>
                    </a:solidFill>
                    <a:latin typeface="Arial"/>
                  </a:rPr>
                  <a:t>.</a:t>
                </a: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2801" y="3814992"/>
                <a:ext cx="3036651" cy="738664"/>
              </a:xfrm>
              <a:prstGeom prst="rect">
                <a:avLst/>
              </a:prstGeom>
              <a:blipFill>
                <a:blip r:embed="rId4"/>
                <a:stretch>
                  <a:fillRect t="-12397" b="-24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70" r="3796"/>
          <a:stretch/>
        </p:blipFill>
        <p:spPr bwMode="auto">
          <a:xfrm>
            <a:off x="6613496" y="152401"/>
            <a:ext cx="3978305" cy="1320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5714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-4745" b="61032"/>
          <a:stretch/>
        </p:blipFill>
        <p:spPr>
          <a:xfrm>
            <a:off x="1447800" y="501489"/>
            <a:ext cx="8686800" cy="344325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6553200" y="1676400"/>
            <a:ext cx="762000" cy="5334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7432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Castellar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86600" y="2025134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/>
              </a:rPr>
              <a:t>CLOCK!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67915"/>
          <a:stretch/>
        </p:blipFill>
        <p:spPr>
          <a:xfrm>
            <a:off x="1828800" y="3944739"/>
            <a:ext cx="8382000" cy="28654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18890" y="0"/>
            <a:ext cx="8215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0066"/>
                </a:solidFill>
                <a:latin typeface="Arial"/>
              </a:rPr>
              <a:t>Sensitivity to electron tensor Lorentz violation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1905000" y="1295400"/>
            <a:ext cx="8077200" cy="3810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7432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Castellar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9372600" y="3276600"/>
            <a:ext cx="1143000" cy="0"/>
          </a:xfrm>
          <a:prstGeom prst="straightConnector1">
            <a:avLst/>
          </a:prstGeom>
          <a:solidFill>
            <a:srgbClr val="CCEC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9191729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01169" y="47693"/>
            <a:ext cx="113077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Enhancement (sensitivity) factor for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-variation (clocks)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2065750" y="682261"/>
            <a:ext cx="1460292" cy="5904903"/>
            <a:chOff x="389463" y="779432"/>
            <a:chExt cx="1460292" cy="5904903"/>
          </a:xfrm>
        </p:grpSpPr>
        <p:sp>
          <p:nvSpPr>
            <p:cNvPr id="5" name="Down Arrow 4"/>
            <p:cNvSpPr/>
            <p:nvPr/>
          </p:nvSpPr>
          <p:spPr>
            <a:xfrm>
              <a:off x="755501" y="2640419"/>
              <a:ext cx="838200" cy="4043916"/>
            </a:xfrm>
            <a:prstGeom prst="downArrow">
              <a:avLst/>
            </a:prstGeom>
            <a:gradFill flip="none" rotWithShape="1">
              <a:gsLst>
                <a:gs pos="0">
                  <a:srgbClr val="00B0F0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Down Arrow 5"/>
            <p:cNvSpPr/>
            <p:nvPr/>
          </p:nvSpPr>
          <p:spPr>
            <a:xfrm rot="10800000">
              <a:off x="755501" y="1080710"/>
              <a:ext cx="838200" cy="1524000"/>
            </a:xfrm>
            <a:prstGeom prst="downArrow">
              <a:avLst/>
            </a:prstGeom>
            <a:gradFill flip="none" rotWithShape="1">
              <a:gsLst>
                <a:gs pos="0">
                  <a:srgbClr val="00B0F0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966708" y="2613749"/>
              <a:ext cx="883047" cy="0"/>
            </a:xfrm>
            <a:prstGeom prst="line">
              <a:avLst/>
            </a:prstGeom>
            <a:ln w="4762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477372" y="2395994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 flipV="1">
              <a:off x="955776" y="2135505"/>
              <a:ext cx="425349" cy="3453"/>
            </a:xfrm>
            <a:prstGeom prst="line">
              <a:avLst/>
            </a:prstGeom>
            <a:ln w="4762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966707" y="3092816"/>
              <a:ext cx="430029" cy="8974"/>
            </a:xfrm>
            <a:prstGeom prst="line">
              <a:avLst/>
            </a:prstGeom>
            <a:ln w="4762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959586" y="3611637"/>
              <a:ext cx="427690" cy="0"/>
            </a:xfrm>
            <a:prstGeom prst="line">
              <a:avLst/>
            </a:prstGeom>
            <a:ln w="4762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77372" y="1822865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58136" y="779432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K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89463" y="3833873"/>
              <a:ext cx="66536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-3</a:t>
              </a:r>
            </a:p>
          </p:txBody>
        </p:sp>
        <p:cxnSp>
          <p:nvCxnSpPr>
            <p:cNvPr id="30" name="Straight Connector 29"/>
            <p:cNvCxnSpPr/>
            <p:nvPr/>
          </p:nvCxnSpPr>
          <p:spPr>
            <a:xfrm flipV="1">
              <a:off x="957247" y="4121999"/>
              <a:ext cx="430029" cy="8974"/>
            </a:xfrm>
            <a:prstGeom prst="line">
              <a:avLst/>
            </a:prstGeom>
            <a:ln w="4762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965695" y="4614818"/>
              <a:ext cx="430029" cy="8974"/>
            </a:xfrm>
            <a:prstGeom prst="line">
              <a:avLst/>
            </a:prstGeom>
            <a:ln w="4762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970168" y="5146655"/>
              <a:ext cx="430029" cy="8974"/>
            </a:xfrm>
            <a:prstGeom prst="line">
              <a:avLst/>
            </a:prstGeom>
            <a:ln w="4762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958539" y="5708054"/>
              <a:ext cx="430029" cy="8974"/>
            </a:xfrm>
            <a:prstGeom prst="line">
              <a:avLst/>
            </a:prstGeom>
            <a:ln w="4762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397861" y="5397519"/>
              <a:ext cx="66536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-6</a:t>
              </a:r>
            </a:p>
          </p:txBody>
        </p:sp>
      </p:grpSp>
      <p:graphicFrame>
        <p:nvGraphicFramePr>
          <p:cNvPr id="44" name="Object 43"/>
          <p:cNvGraphicFramePr>
            <a:graphicFrameLocks noChangeAspect="1"/>
          </p:cNvGraphicFramePr>
          <p:nvPr/>
        </p:nvGraphicFramePr>
        <p:xfrm>
          <a:off x="3186216" y="1782920"/>
          <a:ext cx="3746756" cy="502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892160" imgH="253800" progId="Equation.DSMT4">
                  <p:embed/>
                </p:oleObj>
              </mc:Choice>
              <mc:Fallback>
                <p:oleObj name="Equation" r:id="rId2" imgW="1892160" imgH="253800" progId="Equation.DSMT4">
                  <p:embed/>
                  <p:pic>
                    <p:nvPicPr>
                      <p:cNvPr id="44" name="Object 4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186216" y="1782920"/>
                        <a:ext cx="3746756" cy="502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45"/>
          <p:cNvGraphicFramePr>
            <a:graphicFrameLocks noChangeAspect="1"/>
          </p:cNvGraphicFramePr>
          <p:nvPr/>
        </p:nvGraphicFramePr>
        <p:xfrm>
          <a:off x="3567352" y="2298822"/>
          <a:ext cx="5251702" cy="5324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755800" imgH="279360" progId="Equation.DSMT4">
                  <p:embed/>
                </p:oleObj>
              </mc:Choice>
              <mc:Fallback>
                <p:oleObj name="Equation" r:id="rId4" imgW="2755800" imgH="279360" progId="Equation.DSMT4">
                  <p:embed/>
                  <p:pic>
                    <p:nvPicPr>
                      <p:cNvPr id="46" name="Object 4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67352" y="2298822"/>
                        <a:ext cx="5251702" cy="5324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/>
        </p:nvGraphicFramePr>
        <p:xfrm>
          <a:off x="274263" y="2265243"/>
          <a:ext cx="1653812" cy="4410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61760" imgH="203040" progId="Equation.DSMT4">
                  <p:embed/>
                </p:oleObj>
              </mc:Choice>
              <mc:Fallback>
                <p:oleObj name="Equation" r:id="rId6" imgW="761760" imgH="203040" progId="Equation.DSMT4">
                  <p:embed/>
                  <p:pic>
                    <p:nvPicPr>
                      <p:cNvPr id="47" name="Object 4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74263" y="2265243"/>
                        <a:ext cx="1653812" cy="4410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/>
          <p:cNvGraphicFramePr>
            <a:graphicFrameLocks noChangeAspect="1"/>
          </p:cNvGraphicFramePr>
          <p:nvPr/>
        </p:nvGraphicFramePr>
        <p:xfrm>
          <a:off x="281271" y="1875714"/>
          <a:ext cx="1792876" cy="488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38080" imgH="228600" progId="Equation.DSMT4">
                  <p:embed/>
                </p:oleObj>
              </mc:Choice>
              <mc:Fallback>
                <p:oleObj name="Equation" r:id="rId8" imgW="838080" imgH="228600" progId="Equation.DSMT4">
                  <p:embed/>
                  <p:pic>
                    <p:nvPicPr>
                      <p:cNvPr id="48" name="Object 4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81271" y="1875714"/>
                        <a:ext cx="1792876" cy="4889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48"/>
          <p:cNvGraphicFramePr>
            <a:graphicFrameLocks noChangeAspect="1"/>
          </p:cNvGraphicFramePr>
          <p:nvPr/>
        </p:nvGraphicFramePr>
        <p:xfrm>
          <a:off x="3245816" y="3795647"/>
          <a:ext cx="2037540" cy="476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977760" imgH="228600" progId="Equation.DSMT4">
                  <p:embed/>
                </p:oleObj>
              </mc:Choice>
              <mc:Fallback>
                <p:oleObj name="Equation" r:id="rId10" imgW="977760" imgH="228600" progId="Equation.DSMT4">
                  <p:embed/>
                  <p:pic>
                    <p:nvPicPr>
                      <p:cNvPr id="49" name="Object 48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245816" y="3795647"/>
                        <a:ext cx="2037540" cy="4763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49"/>
          <p:cNvGraphicFramePr>
            <a:graphicFrameLocks noChangeAspect="1"/>
          </p:cNvGraphicFramePr>
          <p:nvPr/>
        </p:nvGraphicFramePr>
        <p:xfrm>
          <a:off x="3245817" y="5374751"/>
          <a:ext cx="2097009" cy="4902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977760" imgH="228600" progId="Equation.DSMT4">
                  <p:embed/>
                </p:oleObj>
              </mc:Choice>
              <mc:Fallback>
                <p:oleObj name="Equation" r:id="rId12" imgW="977760" imgH="228600" progId="Equation.DSMT4">
                  <p:embed/>
                  <p:pic>
                    <p:nvPicPr>
                      <p:cNvPr id="50" name="Object 49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245817" y="5374751"/>
                        <a:ext cx="2097009" cy="4902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168187" y="1552747"/>
            <a:ext cx="30475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Cavity K=1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Effective Sr/cavity K=1</a:t>
            </a:r>
          </a:p>
        </p:txBody>
      </p:sp>
      <p:graphicFrame>
        <p:nvGraphicFramePr>
          <p:cNvPr id="37" name="Object 36"/>
          <p:cNvGraphicFramePr>
            <a:graphicFrameLocks noChangeAspect="1"/>
          </p:cNvGraphicFramePr>
          <p:nvPr/>
        </p:nvGraphicFramePr>
        <p:xfrm>
          <a:off x="7658362" y="2979294"/>
          <a:ext cx="4203700" cy="113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600200" imgH="431640" progId="Equation.DSMT4">
                  <p:embed/>
                </p:oleObj>
              </mc:Choice>
              <mc:Fallback>
                <p:oleObj name="Equation" r:id="rId14" imgW="1600200" imgH="431640" progId="Equation.DSMT4">
                  <p:embed/>
                  <p:pic>
                    <p:nvPicPr>
                      <p:cNvPr id="37" name="Object 36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7658362" y="2979294"/>
                        <a:ext cx="4203700" cy="1136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7483174" y="2874758"/>
            <a:ext cx="4488872" cy="1258003"/>
          </a:xfrm>
          <a:prstGeom prst="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887" name="Picture 767" descr="https://jila.colorado.edu/yelabs/sites/default/files/styles/image_700/public/images/news/precision_measurement.jpg?itok=HKZBG32b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1970" y="765677"/>
            <a:ext cx="1491412" cy="1110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Oval 37"/>
          <p:cNvSpPr/>
          <p:nvPr/>
        </p:nvSpPr>
        <p:spPr bwMode="auto">
          <a:xfrm>
            <a:off x="3091602" y="5358245"/>
            <a:ext cx="2449938" cy="523221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7432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stellar" pitchFamily="18" charset="0"/>
              <a:ea typeface="+mn-ea"/>
              <a:cs typeface="+mn-cs"/>
            </a:endParaRP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DA1A01CA-1170-1B66-B394-6B666B77B25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483174" y="4658363"/>
          <a:ext cx="3022600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1409400" imgH="228600" progId="Equation.DSMT4">
                  <p:embed/>
                </p:oleObj>
              </mc:Choice>
              <mc:Fallback>
                <p:oleObj name="Equation" r:id="rId17" imgW="1409400" imgH="2286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DA1A01CA-1170-1B66-B394-6B666B77B2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483174" y="4658363"/>
                        <a:ext cx="3022600" cy="490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ED83406-8587-BD7B-8559-E40D7867F00A}"/>
              </a:ext>
            </a:extLst>
          </p:cNvPr>
          <p:cNvSpPr txBox="1"/>
          <p:nvPr/>
        </p:nvSpPr>
        <p:spPr>
          <a:xfrm>
            <a:off x="7431863" y="4259922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Future clocks: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0141DC-F1C2-4272-1278-B65A87877F33}"/>
              </a:ext>
            </a:extLst>
          </p:cNvPr>
          <p:cNvSpPr txBox="1"/>
          <p:nvPr/>
        </p:nvSpPr>
        <p:spPr>
          <a:xfrm>
            <a:off x="7431863" y="5239365"/>
            <a:ext cx="1725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Nuclear clock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3E80EAA-827B-BC4F-8624-E57539F7D518}"/>
              </a:ext>
            </a:extLst>
          </p:cNvPr>
          <p:cNvCxnSpPr/>
          <p:nvPr/>
        </p:nvCxnSpPr>
        <p:spPr>
          <a:xfrm>
            <a:off x="235028" y="628813"/>
            <a:ext cx="11948354" cy="9275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1B001B7D-9985-AC14-A83A-04B32E90B7A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149186" y="5256798"/>
          <a:ext cx="81597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380880" imgH="177480" progId="Equation.DSMT4">
                  <p:embed/>
                </p:oleObj>
              </mc:Choice>
              <mc:Fallback>
                <p:oleObj name="Equation" r:id="rId19" imgW="380880" imgH="177480" progId="Equation.DSMT4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id="{1B001B7D-9985-AC14-A83A-04B32E90B7A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9149186" y="5256798"/>
                        <a:ext cx="815975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719E3306-38E1-0D5B-4376-FB145F94136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3418" y="6456208"/>
          <a:ext cx="4275401" cy="4501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1" imgW="2298600" imgH="241200" progId="Equation.DSMT4">
                  <p:embed/>
                </p:oleObj>
              </mc:Choice>
              <mc:Fallback>
                <p:oleObj name="Equation" r:id="rId21" imgW="2298600" imgH="24120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719E3306-38E1-0D5B-4376-FB145F94136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93418" y="6456208"/>
                        <a:ext cx="4275401" cy="4501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58A2B4EF-71EC-39DF-19CD-4CABE7C5AD82}"/>
              </a:ext>
            </a:extLst>
          </p:cNvPr>
          <p:cNvSpPr txBox="1"/>
          <p:nvPr/>
        </p:nvSpPr>
        <p:spPr>
          <a:xfrm>
            <a:off x="0" y="5823840"/>
            <a:ext cx="66337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Safronova et al.,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PRL120, 173001 (2018)</a:t>
            </a:r>
          </a:p>
        </p:txBody>
      </p:sp>
    </p:spTree>
    <p:extLst>
      <p:ext uri="{BB962C8B-B14F-4D97-AF65-F5344CB8AC3E}">
        <p14:creationId xmlns:p14="http://schemas.microsoft.com/office/powerpoint/2010/main" val="3827952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63814" y="193069"/>
            <a:ext cx="184731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8531" y="14294"/>
            <a:ext cx="61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Why use novel systems?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9" t="9259"/>
          <a:stretch/>
        </p:blipFill>
        <p:spPr>
          <a:xfrm>
            <a:off x="259882" y="698617"/>
            <a:ext cx="11633735" cy="585793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64984" y="1379289"/>
            <a:ext cx="1222077" cy="3059948"/>
          </a:xfrm>
          <a:prstGeom prst="rect">
            <a:avLst/>
          </a:prstGeom>
          <a:noFill/>
          <a:ln w="730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046549" y="5332617"/>
            <a:ext cx="536027" cy="557048"/>
          </a:xfrm>
          <a:prstGeom prst="rect">
            <a:avLst/>
          </a:prstGeom>
          <a:noFill/>
          <a:ln w="730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62288" y="858432"/>
            <a:ext cx="6187070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82880" tIns="91440" rIns="18288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Systems for first quantum control experiments: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Easiest to cool and trap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Simplest atomic structure: one or later two valence electrons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Stable isotopes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314563" y="6556551"/>
            <a:ext cx="18774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021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Wikimedia Commons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159942" y="2016603"/>
            <a:ext cx="536027" cy="557048"/>
          </a:xfrm>
          <a:prstGeom prst="rect">
            <a:avLst/>
          </a:prstGeom>
          <a:noFill/>
          <a:ln w="730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571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63814" y="193069"/>
            <a:ext cx="184731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3733" y="0"/>
            <a:ext cx="61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Why use novel systems? </a:t>
            </a:r>
          </a:p>
        </p:txBody>
      </p:sp>
      <p:sp>
        <p:nvSpPr>
          <p:cNvPr id="2" name="Rectangle 1"/>
          <p:cNvSpPr/>
          <p:nvPr/>
        </p:nvSpPr>
        <p:spPr>
          <a:xfrm>
            <a:off x="641683" y="839400"/>
            <a:ext cx="10610248" cy="598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Much higher sensitivity for new physics or sensitivity to different new physics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Enhancements in heavy atoms, ions, and molecules with heavy atoms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76363" algn="l"/>
              </a:tabLst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Relativistic effects 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76363" algn="l"/>
              </a:tabLst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Heavy nuclei (Z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or similar scaling)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76363" algn="l"/>
              </a:tabLst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Octupole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deformed nuclei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76363" algn="l"/>
              </a:tabLst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Larger effective electric field (molecules for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eEDM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76363" algn="l"/>
              </a:tabLst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Different types of transitions are available – sensitivity to different fundamental 	constants (molecules and molecular ions, highly-charged ions, nuclear clock)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Need more isotopes or need a radioactive isotope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New systems have properties not available in currently used systems allowing for reduced systematics or better statistics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From building quantum sensors to dedicated new physics experiments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" name="Rectangle 2"/>
          <p:cNvSpPr/>
          <p:nvPr/>
        </p:nvSpPr>
        <p:spPr>
          <a:xfrm>
            <a:off x="1126156" y="5929162"/>
            <a:ext cx="8989996" cy="5871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75169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63814" y="193069"/>
            <a:ext cx="184731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0197" y="40794"/>
            <a:ext cx="71923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Novel systems: highly charged ions (HCIs)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93" y="1119617"/>
            <a:ext cx="3852407" cy="2016462"/>
          </a:xfrm>
          <a:prstGeom prst="rect">
            <a:avLst/>
          </a:prstGeom>
          <a:effectLst>
            <a:outerShdw blurRad="241300" dist="38100" dir="324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75142" y="2828302"/>
            <a:ext cx="2056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Singly charged 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31577" y="2377328"/>
            <a:ext cx="10858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Highly charged 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04072" y="1056984"/>
            <a:ext cx="3762568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Scaling with a nuclear charge Z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Binding energy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Hyperfine splitting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QED effects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Stark shifts 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6593512" y="1701793"/>
          <a:ext cx="629931" cy="363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30120" imgH="190440" progId="Equation.DSMT4">
                  <p:embed/>
                </p:oleObj>
              </mc:Choice>
              <mc:Fallback>
                <p:oleObj name="Equation" r:id="rId3" imgW="330120" imgH="190440" progId="Equation.DSMT4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93512" y="1701793"/>
                        <a:ext cx="629931" cy="3634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6600321" y="2050895"/>
          <a:ext cx="629931" cy="363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330120" imgH="190440" progId="Equation.DSMT4">
                  <p:embed/>
                </p:oleObj>
              </mc:Choice>
              <mc:Fallback>
                <p:oleObj name="Equation" r:id="rId5" imgW="330120" imgH="190440" progId="Equation.DSMT4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600321" y="2050895"/>
                        <a:ext cx="629931" cy="3634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6607130" y="2414317"/>
          <a:ext cx="629931" cy="363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330120" imgH="190440" progId="Equation.DSMT4">
                  <p:embed/>
                </p:oleObj>
              </mc:Choice>
              <mc:Fallback>
                <p:oleObj name="Equation" r:id="rId7" imgW="330120" imgH="190440" progId="Equation.DSMT4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607130" y="2414317"/>
                        <a:ext cx="629931" cy="3634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12" y="861532"/>
            <a:ext cx="3550599" cy="268707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016647" y="3179279"/>
            <a:ext cx="831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optical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86764" y="3873021"/>
            <a:ext cx="11009745" cy="15542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Fine-structure, hyperfine-structure, and level-crossing transitions in range of table-top lasers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Much higher sensitivity to new physics due to relativistic effects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Rich variety of level structure not available in other systems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Reduced systematics due to suppressed Stark shifts</a:t>
            </a: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6596030" y="2777739"/>
          <a:ext cx="727075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380880" imgH="190440" progId="Equation.DSMT4">
                  <p:embed/>
                </p:oleObj>
              </mc:Choice>
              <mc:Fallback>
                <p:oleObj name="Equation" r:id="rId10" imgW="380880" imgH="190440" progId="Equation.DSMT4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596030" y="2777739"/>
                        <a:ext cx="727075" cy="363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9210762" y="6488668"/>
            <a:ext cx="26484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Picture credit: Piet Schmidt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08344" y="5825136"/>
            <a:ext cx="96155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Review on HCIs for optical clocks: Kozlov </a:t>
            </a:r>
            <a:r>
              <a:rPr kumimoji="0" lang="da-DK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et al.</a:t>
            </a:r>
            <a:r>
              <a:rPr kumimoji="0" lang="da-DK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Rev. Mod. Phy. </a:t>
            </a: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90</a:t>
            </a:r>
            <a:r>
              <a:rPr kumimoji="0" lang="da-DK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045005 (2018)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0712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4936" y="6415156"/>
            <a:ext cx="118563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S. G.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Porsev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U. I. Safronova, M. S. Safronova, P. O. Schmidt, A. I.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Bondarev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M. G.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Kozlov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I. I.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Tupitsyn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PRA 102, 012802 (2020)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6287" r="14989" b="18395"/>
          <a:stretch/>
        </p:blipFill>
        <p:spPr>
          <a:xfrm>
            <a:off x="1442918" y="1858144"/>
            <a:ext cx="4495545" cy="41934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8552"/>
          <a:stretch/>
        </p:blipFill>
        <p:spPr>
          <a:xfrm>
            <a:off x="6241944" y="603709"/>
            <a:ext cx="5595698" cy="569596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551397" y="18934"/>
            <a:ext cx="93810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Optical clocks based on the Cf</a:t>
            </a:r>
            <a:r>
              <a:rPr kumimoji="0" lang="en-US" sz="3200" b="1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15+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and Cf</a:t>
            </a:r>
            <a:r>
              <a:rPr kumimoji="0" lang="en-US" sz="3200" b="1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17+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ions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9807" y="926805"/>
            <a:ext cx="36713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249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Cf  I = 9/2 (351 y)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250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Cf  I = 0 (13.1 y)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251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Cf  I = 1/2 (898 y)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6998" y="55172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386898" y="5456949"/>
          <a:ext cx="1819547" cy="4898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60240" imgH="177480" progId="Equation.DSMT4">
                  <p:embed/>
                </p:oleObj>
              </mc:Choice>
              <mc:Fallback>
                <p:oleObj name="Equation" r:id="rId4" imgW="660240" imgH="177480" progId="Equation.DSMT4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6898" y="5456949"/>
                        <a:ext cx="1819547" cy="4898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4114800" y="2209800"/>
          <a:ext cx="9144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14400" imgH="203040" progId="Equation.DSMT4">
                  <p:embed/>
                </p:oleObj>
              </mc:Choice>
              <mc:Fallback>
                <p:oleObj name="Equation" r:id="rId6" imgW="914400" imgH="203040" progId="Equation.DSMT4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114800" y="2209800"/>
                        <a:ext cx="9144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44837" y="856707"/>
            <a:ext cx="2567889" cy="1120384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4E333D5-EFC5-E731-095C-584383EB519F}"/>
              </a:ext>
            </a:extLst>
          </p:cNvPr>
          <p:cNvCxnSpPr/>
          <p:nvPr/>
        </p:nvCxnSpPr>
        <p:spPr>
          <a:xfrm flipV="1">
            <a:off x="184936" y="603709"/>
            <a:ext cx="11315589" cy="0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8062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18831" y="264036"/>
            <a:ext cx="69545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Please ask questions during the lecture!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61908" y="2286000"/>
            <a:ext cx="7507184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You will learn more.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</a:t>
            </a:r>
            <a:r>
              <a:rPr lang="en-US" sz="3200" b="1" dirty="0">
                <a:solidFill>
                  <a:srgbClr val="000066"/>
                </a:solidFill>
                <a:latin typeface="Calibri" panose="020F0502020204030204"/>
              </a:rPr>
              <a:t>winter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school will be more fun for you.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Great practice for the future.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You will stay awake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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84371" y="1275018"/>
            <a:ext cx="72234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+mn-cs"/>
              </a:rPr>
              <a:t>The benefits of asking questions</a:t>
            </a:r>
          </a:p>
        </p:txBody>
      </p:sp>
    </p:spTree>
    <p:extLst>
      <p:ext uri="{BB962C8B-B14F-4D97-AF65-F5344CB8AC3E}">
        <p14:creationId xmlns:p14="http://schemas.microsoft.com/office/powerpoint/2010/main" val="24314571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FE22015-3E39-154F-89A3-F8AC5D4FCF79}"/>
              </a:ext>
            </a:extLst>
          </p:cNvPr>
          <p:cNvSpPr txBox="1">
            <a:spLocks/>
          </p:cNvSpPr>
          <p:nvPr/>
        </p:nvSpPr>
        <p:spPr>
          <a:xfrm>
            <a:off x="429889" y="-12468"/>
            <a:ext cx="11054080" cy="631468"/>
          </a:xfrm>
          <a:prstGeom prst="rect">
            <a:avLst/>
          </a:prstGeom>
          <a:noFill/>
          <a:effectLst/>
        </p:spPr>
        <p:txBody>
          <a:bodyPr vert="horz" lIns="91440" tIns="45720" rIns="91440" bIns="45720" rtlCol="0" anchor="t">
            <a:noAutofit/>
          </a:bodyPr>
          <a:lstStyle>
            <a:lvl1pPr algn="ct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 cap="none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 w="3175" cmpd="sng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Scalar DM search with </a:t>
            </a:r>
            <a:r>
              <a:rPr kumimoji="0" lang="en-US" sz="3200" b="1" i="0" u="none" strike="noStrike" kern="1200" cap="none" spc="0" normalizeH="0" baseline="0" noProof="0" dirty="0" err="1">
                <a:ln w="3175" cmpd="sng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ultracold</a:t>
            </a:r>
            <a:r>
              <a:rPr kumimoji="0" lang="en-US" sz="3200" b="1" i="0" u="none" strike="noStrike" kern="1200" cap="none" spc="0" normalizeH="0" baseline="0" noProof="0" dirty="0">
                <a:ln w="3175" cmpd="sng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kumimoji="0" lang="en-US" sz="3200" b="1" i="0" u="none" strike="noStrike" kern="1200" cap="none" spc="0" normalizeH="0" baseline="0" noProof="0" dirty="0" err="1">
                <a:ln w="3175" cmpd="sng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SrOH</a:t>
            </a:r>
            <a:endParaRPr kumimoji="0" lang="en-US" sz="3200" b="1" i="0" u="none" strike="noStrike" kern="1200" cap="none" spc="0" normalizeH="0" baseline="0" noProof="0" dirty="0">
              <a:ln w="3175" cmpd="sng"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2839" y="997396"/>
            <a:ext cx="9015834" cy="183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Use molecular spectroscopy to search for variation of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Ultralight dark m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atter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has different effects on excited states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Can take advantage of fortuitous near-degeneracies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~                        fractional uncertainty in 𝛿𝜇/𝜇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6772443" y="789453"/>
          <a:ext cx="870018" cy="783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07960" imgH="457200" progId="Equation.DSMT4">
                  <p:embed/>
                </p:oleObj>
              </mc:Choice>
              <mc:Fallback>
                <p:oleObj name="Equation" r:id="rId2" imgW="507960" imgH="457200" progId="Equation.DSMT4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772443" y="789453"/>
                        <a:ext cx="870018" cy="7830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165AEEF6-81FD-70F4-F42A-9B390388324B}"/>
              </a:ext>
            </a:extLst>
          </p:cNvPr>
          <p:cNvGrpSpPr/>
          <p:nvPr/>
        </p:nvGrpSpPr>
        <p:grpSpPr>
          <a:xfrm>
            <a:off x="8547234" y="1107350"/>
            <a:ext cx="3262963" cy="3926663"/>
            <a:chOff x="8917811" y="741646"/>
            <a:chExt cx="3262963" cy="392666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302A9CE-1156-C92E-8FAA-699F3550E594}"/>
                </a:ext>
              </a:extLst>
            </p:cNvPr>
            <p:cNvGrpSpPr/>
            <p:nvPr/>
          </p:nvGrpSpPr>
          <p:grpSpPr>
            <a:xfrm>
              <a:off x="8917811" y="741646"/>
              <a:ext cx="3262963" cy="3926663"/>
              <a:chOff x="8917811" y="741646"/>
              <a:chExt cx="3262963" cy="3926663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066073" y="1056203"/>
                <a:ext cx="3030716" cy="3539252"/>
              </a:xfrm>
              <a:prstGeom prst="rect">
                <a:avLst/>
              </a:prstGeom>
            </p:spPr>
          </p:pic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1DBBAF53-A7B7-AE1F-3BB2-7A88420CCA58}"/>
                  </a:ext>
                </a:extLst>
              </p:cNvPr>
              <p:cNvSpPr/>
              <p:nvPr/>
            </p:nvSpPr>
            <p:spPr>
              <a:xfrm>
                <a:off x="8917811" y="741646"/>
                <a:ext cx="3262963" cy="3926663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Helvetica"/>
                </a:endParaRP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F477F58-B802-B984-8D57-7A704781FCAB}"/>
                </a:ext>
              </a:extLst>
            </p:cNvPr>
            <p:cNvSpPr txBox="1"/>
            <p:nvPr/>
          </p:nvSpPr>
          <p:spPr>
            <a:xfrm>
              <a:off x="9313192" y="815257"/>
              <a:ext cx="262152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sng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Helvetica"/>
                </a:rPr>
                <a:t>Near-degenerate levels</a:t>
              </a:r>
            </a:p>
          </p:txBody>
        </p:sp>
      </p:grp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954723" y="2048328"/>
          <a:ext cx="1341437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774360" imgH="253800" progId="Equation.DSMT4">
                  <p:embed/>
                </p:oleObj>
              </mc:Choice>
              <mc:Fallback>
                <p:oleObj name="Equation" r:id="rId5" imgW="774360" imgH="253800" progId="Equation.DSMT4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54723" y="2048328"/>
                        <a:ext cx="1341437" cy="438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2" name="Picture 51">
            <a:extLst>
              <a:ext uri="{FF2B5EF4-FFF2-40B4-BE49-F238E27FC236}">
                <a16:creationId xmlns:a16="http://schemas.microsoft.com/office/drawing/2014/main" id="{C5E3E53A-C633-149B-9C0D-5DD118DEC01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89" y="2631274"/>
            <a:ext cx="7420582" cy="3131737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576B9E54-DA23-128C-FA43-C7E8B418B1DA}"/>
              </a:ext>
            </a:extLst>
          </p:cNvPr>
          <p:cNvSpPr txBox="1"/>
          <p:nvPr/>
        </p:nvSpPr>
        <p:spPr>
          <a:xfrm>
            <a:off x="6772443" y="5295404"/>
            <a:ext cx="4286401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Helvetica"/>
              </a:rPr>
              <a:t>Read out transferred population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Helvetica"/>
              </a:rPr>
              <a:t>Oscillating resonance is a signature of dark matter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415952" y="5777972"/>
            <a:ext cx="21852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Optically pump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into “science state”</a:t>
            </a:r>
          </a:p>
        </p:txBody>
      </p:sp>
      <p:sp>
        <p:nvSpPr>
          <p:cNvPr id="55" name="Rectangle 54"/>
          <p:cNvSpPr/>
          <p:nvPr/>
        </p:nvSpPr>
        <p:spPr>
          <a:xfrm>
            <a:off x="4040999" y="5809503"/>
            <a:ext cx="29143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Transfer to near-degenerate vibrational state via microwaves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172349" y="717272"/>
            <a:ext cx="11948354" cy="9275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0020298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42010" y="3017450"/>
            <a:ext cx="82406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Searches for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permanent electric-dipole moments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that probe new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TeV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-scale physics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09" t="27064" r="32445" b="4993"/>
          <a:stretch/>
        </p:blipFill>
        <p:spPr>
          <a:xfrm>
            <a:off x="270320" y="202515"/>
            <a:ext cx="4163657" cy="6264938"/>
          </a:xfrm>
          <a:prstGeom prst="rect">
            <a:avLst/>
          </a:prstGeom>
          <a:effectLst>
            <a:outerShdw blurRad="330200" dist="38100" dir="5400000" sx="99000" sy="99000" algn="t" rotWithShape="0">
              <a:prstClr val="black">
                <a:alpha val="40000"/>
              </a:prst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4967985" y="4775402"/>
            <a:ext cx="26533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NATURE  553, 142 (2018)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losa Math Roman"/>
                <a:ea typeface="+mn-ea"/>
                <a:cs typeface="+mn-cs"/>
              </a:rPr>
              <a:t>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985005" y="2745662"/>
            <a:ext cx="15343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Image credit: NASA</a:t>
            </a:r>
          </a:p>
        </p:txBody>
      </p:sp>
    </p:spTree>
    <p:extLst>
      <p:ext uri="{BB962C8B-B14F-4D97-AF65-F5344CB8AC3E}">
        <p14:creationId xmlns:p14="http://schemas.microsoft.com/office/powerpoint/2010/main" val="6161983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AutoShape 2"/>
          <p:cNvSpPr>
            <a:spLocks noChangeArrowheads="1"/>
          </p:cNvSpPr>
          <p:nvPr/>
        </p:nvSpPr>
        <p:spPr bwMode="auto">
          <a:xfrm>
            <a:off x="2584451" y="3211846"/>
            <a:ext cx="777875" cy="1384300"/>
          </a:xfrm>
          <a:prstGeom prst="upArrow">
            <a:avLst>
              <a:gd name="adj1" fmla="val 50000"/>
              <a:gd name="adj2" fmla="val 4449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en-US" altLang="en-US" sz="2800" b="1">
              <a:solidFill>
                <a:srgbClr val="000000"/>
              </a:solidFill>
              <a:latin typeface="Castellar" pitchFamily="18" charset="0"/>
            </a:endParaRPr>
          </a:p>
        </p:txBody>
      </p:sp>
      <p:sp>
        <p:nvSpPr>
          <p:cNvPr id="142340" name="Text Box 4"/>
          <p:cNvSpPr txBox="1">
            <a:spLocks noChangeArrowheads="1"/>
          </p:cNvSpPr>
          <p:nvPr/>
        </p:nvSpPr>
        <p:spPr bwMode="auto">
          <a:xfrm>
            <a:off x="1708301" y="990601"/>
            <a:ext cx="8654899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2800" b="1" dirty="0">
                <a:solidFill>
                  <a:srgbClr val="FF0000"/>
                </a:solidFill>
              </a:rPr>
              <a:t>Time-reversal invariance </a:t>
            </a:r>
            <a:r>
              <a:rPr lang="en-US" altLang="en-US" sz="2800" dirty="0">
                <a:solidFill>
                  <a:srgbClr val="000000"/>
                </a:solidFill>
              </a:rPr>
              <a:t>must be violated for an elementary particle or atom to possess a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2800" b="1" dirty="0">
                <a:solidFill>
                  <a:srgbClr val="FF0000"/>
                </a:solidFill>
              </a:rPr>
              <a:t>permanent EDM. </a:t>
            </a:r>
          </a:p>
        </p:txBody>
      </p:sp>
      <p:sp>
        <p:nvSpPr>
          <p:cNvPr id="142341" name="Oval 5"/>
          <p:cNvSpPr>
            <a:spLocks noChangeArrowheads="1"/>
          </p:cNvSpPr>
          <p:nvPr/>
        </p:nvSpPr>
        <p:spPr bwMode="auto">
          <a:xfrm>
            <a:off x="2208213" y="4156408"/>
            <a:ext cx="1509712" cy="1417638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000099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en-US" altLang="en-US" sz="2800" b="1">
              <a:solidFill>
                <a:srgbClr val="000000"/>
              </a:solidFill>
              <a:latin typeface="Castellar" pitchFamily="18" charset="0"/>
            </a:endParaRPr>
          </a:p>
        </p:txBody>
      </p:sp>
      <p:sp>
        <p:nvSpPr>
          <p:cNvPr id="142342" name="Line 6"/>
          <p:cNvSpPr>
            <a:spLocks noChangeShapeType="1"/>
          </p:cNvSpPr>
          <p:nvPr/>
        </p:nvSpPr>
        <p:spPr bwMode="auto">
          <a:xfrm flipH="1" flipV="1">
            <a:off x="2971800" y="2895933"/>
            <a:ext cx="1588" cy="2209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Castellar" pitchFamily="18" charset="0"/>
            </a:endParaRPr>
          </a:p>
        </p:txBody>
      </p:sp>
      <p:sp>
        <p:nvSpPr>
          <p:cNvPr id="142343" name="Text Box 7"/>
          <p:cNvSpPr txBox="1">
            <a:spLocks noChangeArrowheads="1"/>
          </p:cNvSpPr>
          <p:nvPr/>
        </p:nvSpPr>
        <p:spPr bwMode="auto">
          <a:xfrm>
            <a:off x="2743200" y="2362534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2800" b="1" dirty="0">
                <a:solidFill>
                  <a:srgbClr val="000000"/>
                </a:solidFill>
              </a:rPr>
              <a:t>S</a:t>
            </a:r>
          </a:p>
        </p:txBody>
      </p:sp>
      <p:sp>
        <p:nvSpPr>
          <p:cNvPr id="142344" name="Text Box 8"/>
          <p:cNvSpPr txBox="1">
            <a:spLocks noChangeArrowheads="1"/>
          </p:cNvSpPr>
          <p:nvPr/>
        </p:nvSpPr>
        <p:spPr bwMode="auto">
          <a:xfrm>
            <a:off x="2133600" y="3276934"/>
            <a:ext cx="4016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2800" b="1"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142345" name="AutoShape 9"/>
          <p:cNvSpPr>
            <a:spLocks noChangeArrowheads="1"/>
          </p:cNvSpPr>
          <p:nvPr/>
        </p:nvSpPr>
        <p:spPr bwMode="auto">
          <a:xfrm>
            <a:off x="6319839" y="3094371"/>
            <a:ext cx="777875" cy="1384300"/>
          </a:xfrm>
          <a:prstGeom prst="upArrow">
            <a:avLst>
              <a:gd name="adj1" fmla="val 50000"/>
              <a:gd name="adj2" fmla="val 4449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en-US" altLang="en-US" sz="2800" b="1">
              <a:solidFill>
                <a:srgbClr val="000000"/>
              </a:solidFill>
              <a:latin typeface="Castellar" pitchFamily="18" charset="0"/>
            </a:endParaRPr>
          </a:p>
        </p:txBody>
      </p:sp>
      <p:sp>
        <p:nvSpPr>
          <p:cNvPr id="142346" name="Oval 10"/>
          <p:cNvSpPr>
            <a:spLocks noChangeArrowheads="1"/>
          </p:cNvSpPr>
          <p:nvPr/>
        </p:nvSpPr>
        <p:spPr bwMode="auto">
          <a:xfrm>
            <a:off x="5943601" y="4038933"/>
            <a:ext cx="1509713" cy="1417638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000099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en-US" altLang="en-US" sz="2800" b="1">
              <a:solidFill>
                <a:srgbClr val="000000"/>
              </a:solidFill>
              <a:latin typeface="Castellar" pitchFamily="18" charset="0"/>
            </a:endParaRPr>
          </a:p>
        </p:txBody>
      </p:sp>
      <p:sp>
        <p:nvSpPr>
          <p:cNvPr id="142347" name="Line 11"/>
          <p:cNvSpPr>
            <a:spLocks noChangeShapeType="1"/>
          </p:cNvSpPr>
          <p:nvPr/>
        </p:nvSpPr>
        <p:spPr bwMode="auto">
          <a:xfrm>
            <a:off x="6705600" y="3734134"/>
            <a:ext cx="1588" cy="20923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Castellar" pitchFamily="18" charset="0"/>
            </a:endParaRPr>
          </a:p>
        </p:txBody>
      </p:sp>
      <p:sp>
        <p:nvSpPr>
          <p:cNvPr id="142348" name="Text Box 12"/>
          <p:cNvSpPr txBox="1">
            <a:spLocks noChangeArrowheads="1"/>
          </p:cNvSpPr>
          <p:nvPr/>
        </p:nvSpPr>
        <p:spPr bwMode="auto">
          <a:xfrm>
            <a:off x="7086600" y="5410534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2800" b="1">
                <a:solidFill>
                  <a:srgbClr val="000000"/>
                </a:solidFill>
              </a:rPr>
              <a:t>S</a:t>
            </a:r>
          </a:p>
        </p:txBody>
      </p:sp>
      <p:sp>
        <p:nvSpPr>
          <p:cNvPr id="142349" name="Text Box 13"/>
          <p:cNvSpPr txBox="1">
            <a:spLocks noChangeArrowheads="1"/>
          </p:cNvSpPr>
          <p:nvPr/>
        </p:nvSpPr>
        <p:spPr bwMode="auto">
          <a:xfrm>
            <a:off x="5868989" y="3159459"/>
            <a:ext cx="4016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2800" b="1">
                <a:solidFill>
                  <a:srgbClr val="000000"/>
                </a:solidFill>
              </a:rPr>
              <a:t>d</a:t>
            </a:r>
          </a:p>
        </p:txBody>
      </p:sp>
      <p:graphicFrame>
        <p:nvGraphicFramePr>
          <p:cNvPr id="142350" name="Object 14"/>
          <p:cNvGraphicFramePr>
            <a:graphicFrameLocks noChangeAspect="1"/>
          </p:cNvGraphicFramePr>
          <p:nvPr/>
        </p:nvGraphicFramePr>
        <p:xfrm>
          <a:off x="4038600" y="3200733"/>
          <a:ext cx="1531938" cy="194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20474" imgH="660113" progId="Equation.DSMT4">
                  <p:embed/>
                </p:oleObj>
              </mc:Choice>
              <mc:Fallback>
                <p:oleObj name="Equation" r:id="rId2" imgW="520474" imgH="660113" progId="Equation.DSMT4">
                  <p:embed/>
                  <p:pic>
                    <p:nvPicPr>
                      <p:cNvPr id="14235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3200733"/>
                        <a:ext cx="1531938" cy="194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2351" name="Object 15"/>
          <p:cNvGraphicFramePr>
            <a:graphicFrameLocks noChangeAspect="1"/>
          </p:cNvGraphicFramePr>
          <p:nvPr/>
        </p:nvGraphicFramePr>
        <p:xfrm>
          <a:off x="8350251" y="3381709"/>
          <a:ext cx="1495425" cy="179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08000" imgH="609600" progId="Equation.DSMT4">
                  <p:embed/>
                </p:oleObj>
              </mc:Choice>
              <mc:Fallback>
                <p:oleObj name="Equation" r:id="rId4" imgW="508000" imgH="609600" progId="Equation.DSMT4">
                  <p:embed/>
                  <p:pic>
                    <p:nvPicPr>
                      <p:cNvPr id="142351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0251" y="3381709"/>
                        <a:ext cx="1495425" cy="179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2352" name="Rectangle 16"/>
          <p:cNvSpPr>
            <a:spLocks noChangeArrowheads="1"/>
          </p:cNvSpPr>
          <p:nvPr/>
        </p:nvSpPr>
        <p:spPr bwMode="auto">
          <a:xfrm>
            <a:off x="8153400" y="3276933"/>
            <a:ext cx="1828800" cy="19812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en-US" altLang="en-US" sz="2800" b="1">
              <a:solidFill>
                <a:srgbClr val="000000"/>
              </a:solidFill>
              <a:latin typeface="Castellar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08302" y="6260069"/>
            <a:ext cx="8291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Arial"/>
              </a:rPr>
              <a:t>Classical physics: t </a:t>
            </a:r>
            <a:r>
              <a:rPr lang="en-US" sz="2400" dirty="0">
                <a:solidFill>
                  <a:srgbClr val="000000"/>
                </a:solidFill>
                <a:latin typeface="Arial"/>
                <a:sym typeface="Symbol"/>
              </a:rPr>
              <a:t></a:t>
            </a:r>
            <a:r>
              <a:rPr lang="en-US" sz="2400" dirty="0">
                <a:solidFill>
                  <a:srgbClr val="000000"/>
                </a:solidFill>
                <a:latin typeface="Arial"/>
              </a:rPr>
              <a:t> -t, </a:t>
            </a:r>
            <a:r>
              <a:rPr lang="en-US" sz="2400" dirty="0">
                <a:solidFill>
                  <a:srgbClr val="000000"/>
                </a:solidFill>
                <a:latin typeface="Arial"/>
                <a:sym typeface="Symbol"/>
              </a:rPr>
              <a:t>t </a:t>
            </a:r>
            <a:r>
              <a:rPr lang="en-US" sz="2400" dirty="0">
                <a:solidFill>
                  <a:srgbClr val="000000"/>
                </a:solidFill>
                <a:latin typeface="Arial"/>
              </a:rPr>
              <a:t> -</a:t>
            </a:r>
            <a:r>
              <a:rPr lang="en-US" sz="2400" dirty="0">
                <a:solidFill>
                  <a:srgbClr val="000000"/>
                </a:solidFill>
                <a:latin typeface="Arial"/>
                <a:sym typeface="Symbol"/>
              </a:rPr>
              <a:t></a:t>
            </a:r>
            <a:r>
              <a:rPr lang="en-US" sz="2400" dirty="0">
                <a:solidFill>
                  <a:srgbClr val="000000"/>
                </a:solidFill>
                <a:latin typeface="Arial"/>
              </a:rPr>
              <a:t>t, v</a:t>
            </a:r>
            <a:r>
              <a:rPr lang="en-US" sz="2400" dirty="0">
                <a:solidFill>
                  <a:srgbClr val="000000"/>
                </a:solidFill>
                <a:latin typeface="Arial"/>
                <a:sym typeface="Symbol"/>
              </a:rPr>
              <a:t> </a:t>
            </a:r>
            <a:r>
              <a:rPr lang="en-US" sz="2400" dirty="0">
                <a:solidFill>
                  <a:srgbClr val="000000"/>
                </a:solidFill>
                <a:latin typeface="Arial"/>
              </a:rPr>
              <a:t> -v, L= r × mv, L</a:t>
            </a:r>
            <a:r>
              <a:rPr lang="en-US" sz="2400" dirty="0">
                <a:solidFill>
                  <a:srgbClr val="000000"/>
                </a:solidFill>
                <a:latin typeface="Arial"/>
                <a:sym typeface="Symbol"/>
              </a:rPr>
              <a:t> </a:t>
            </a:r>
            <a:r>
              <a:rPr lang="en-US" sz="2400" dirty="0">
                <a:solidFill>
                  <a:srgbClr val="000000"/>
                </a:solidFill>
                <a:latin typeface="Arial"/>
              </a:rPr>
              <a:t> -L</a:t>
            </a:r>
          </a:p>
        </p:txBody>
      </p:sp>
      <p:sp>
        <p:nvSpPr>
          <p:cNvPr id="3" name="Rectangle 2"/>
          <p:cNvSpPr/>
          <p:nvPr/>
        </p:nvSpPr>
        <p:spPr>
          <a:xfrm>
            <a:off x="2464594" y="155356"/>
            <a:ext cx="76700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altLang="en-US" sz="2800" b="1" dirty="0">
                <a:solidFill>
                  <a:srgbClr val="000066"/>
                </a:solidFill>
                <a:latin typeface="Arial"/>
              </a:rPr>
              <a:t>Permanent electric-dipole moment ( EDM )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B73B973-3E23-7647-6151-7D6CFC72B570}"/>
              </a:ext>
            </a:extLst>
          </p:cNvPr>
          <p:cNvCxnSpPr/>
          <p:nvPr/>
        </p:nvCxnSpPr>
        <p:spPr>
          <a:xfrm>
            <a:off x="172349" y="717272"/>
            <a:ext cx="11948354" cy="9275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359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676400" y="6475926"/>
            <a:ext cx="80329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Engel et al., Progress in Particle and Nuclear Physics 71 (2013) 21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49734" y="2005533"/>
            <a:ext cx="3810000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 sources of CP-violation lead to much larger EDMs than SM predicts. </a:t>
            </a:r>
          </a:p>
          <a:p>
            <a:endParaRPr lang="en-US" sz="1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Such EDMs should be observable with current experiments. </a:t>
            </a:r>
          </a:p>
        </p:txBody>
      </p:sp>
      <p:pic>
        <p:nvPicPr>
          <p:cNvPr id="10" name="Picture 2" descr="http://www.research.vt.edu/resmag/sciencecol/images/Asymmet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726" y="990600"/>
            <a:ext cx="4930005" cy="5215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09800" y="1"/>
            <a:ext cx="7315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altLang="en-US" sz="28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Matter – Antimatter asymmetry: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altLang="en-US" sz="28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new sources of CP- (T-) violation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7E79907-E691-DEA0-A08B-EDF9A6C5C037}"/>
              </a:ext>
            </a:extLst>
          </p:cNvPr>
          <p:cNvCxnSpPr/>
          <p:nvPr/>
        </p:nvCxnSpPr>
        <p:spPr>
          <a:xfrm>
            <a:off x="121823" y="990600"/>
            <a:ext cx="11948354" cy="9275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43549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simonsfoundation.org/wp-content/uploads/2012/11/Susy-partic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038" y="1295400"/>
            <a:ext cx="5564659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362200" y="66912"/>
            <a:ext cx="7543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altLang="en-US" sz="28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Matter – Antimatter asymmetry: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altLang="en-US" sz="28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</a:t>
            </a:r>
            <a:r>
              <a:rPr lang="de-DE" alt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sources </a:t>
            </a:r>
            <a:r>
              <a:rPr lang="de-DE" altLang="en-US" sz="28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CP- (T-) violation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7865367" y="6488668"/>
            <a:ext cx="2941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rgbClr val="000000"/>
                </a:solidFill>
                <a:latin typeface="Arial"/>
              </a:rPr>
              <a:t>www.simonsfoundation.org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" name="Picture 2" descr="http://www.research.vt.edu/resmag/sciencecol/images/Asymmetr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1" y="1260901"/>
            <a:ext cx="3025035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752600" y="4876801"/>
            <a:ext cx="838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Arial"/>
              </a:rPr>
              <a:t>BONUS: The lightest supersymmetric particle is stable and make a perfect candidate for dark matter (WIMP)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33601" y="5892464"/>
            <a:ext cx="8709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Arial"/>
              </a:rPr>
              <a:t>Look for electron EDM as a signature of TeV scale physics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5605607-252E-D5CA-2803-977C47566D3D}"/>
              </a:ext>
            </a:extLst>
          </p:cNvPr>
          <p:cNvCxnSpPr/>
          <p:nvPr/>
        </p:nvCxnSpPr>
        <p:spPr>
          <a:xfrm>
            <a:off x="243646" y="1150202"/>
            <a:ext cx="11948354" cy="9275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017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329" y="15462"/>
            <a:ext cx="8969907" cy="684253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696200" y="6477000"/>
            <a:ext cx="525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rgbClr val="FFFFFF"/>
                </a:solidFill>
                <a:latin typeface="Arial"/>
              </a:rPr>
              <a:t>NATURE  553, 142 (2018)</a:t>
            </a:r>
            <a:r>
              <a:rPr lang="en-US" sz="800" dirty="0">
                <a:solidFill>
                  <a:srgbClr val="211D1E"/>
                </a:solidFill>
                <a:latin typeface="Glosa Math Roman"/>
              </a:rPr>
              <a:t> 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61804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51" t="22024" b="11905"/>
          <a:stretch/>
        </p:blipFill>
        <p:spPr>
          <a:xfrm>
            <a:off x="3065103" y="1981200"/>
            <a:ext cx="3547194" cy="4343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52600" y="43044"/>
            <a:ext cx="8715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0066"/>
                </a:solidFill>
                <a:latin typeface="Arial"/>
              </a:rPr>
              <a:t>Fundamental idea of electron EDM measurements</a:t>
            </a:r>
          </a:p>
        </p:txBody>
      </p:sp>
      <p:sp>
        <p:nvSpPr>
          <p:cNvPr id="2" name="Rectangle 1"/>
          <p:cNvSpPr/>
          <p:nvPr/>
        </p:nvSpPr>
        <p:spPr>
          <a:xfrm>
            <a:off x="2286000" y="990600"/>
            <a:ext cx="75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electron in strong electric field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39" t="1980" r="30625" b="82352"/>
          <a:stretch/>
        </p:blipFill>
        <p:spPr>
          <a:xfrm>
            <a:off x="7391400" y="1511611"/>
            <a:ext cx="2590800" cy="609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2590800" y="3810000"/>
            <a:ext cx="1600200" cy="762000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7432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Castellar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53001" y="1645769"/>
            <a:ext cx="6848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>
                <a:solidFill>
                  <a:srgbClr val="000066"/>
                </a:solidFill>
                <a:latin typeface="Arial"/>
              </a:rPr>
              <a:t>Th</a:t>
            </a:r>
            <a:endParaRPr lang="en-US" sz="3200" b="1" dirty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6316871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0066"/>
                </a:solidFill>
                <a:latin typeface="Arial"/>
              </a:rPr>
              <a:t>O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4DB4A02-75DF-E2EE-0004-BE61BFE7CA31}"/>
              </a:ext>
            </a:extLst>
          </p:cNvPr>
          <p:cNvCxnSpPr/>
          <p:nvPr/>
        </p:nvCxnSpPr>
        <p:spPr>
          <a:xfrm>
            <a:off x="172349" y="717272"/>
            <a:ext cx="11948354" cy="9275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408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684982"/>
            <a:ext cx="8347794" cy="38906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10811" y="0"/>
            <a:ext cx="9906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Fundamental idea of electron EDM measurements</a:t>
            </a:r>
          </a:p>
        </p:txBody>
      </p:sp>
      <p:sp>
        <p:nvSpPr>
          <p:cNvPr id="7" name="Rectangle 6"/>
          <p:cNvSpPr/>
          <p:nvPr/>
        </p:nvSpPr>
        <p:spPr>
          <a:xfrm>
            <a:off x="472612" y="4384143"/>
            <a:ext cx="1151733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1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12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 electric dipole moment results in an energy shift in the presence of an electric field, such as the large E-fields present near heavy atomic nuclei.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Apply electric field, reverse, measure the energy splitting between electrons oppositely oriented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relative to the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effective molecular field in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ThO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(84 GV/cm):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861" y="5962400"/>
            <a:ext cx="2848640" cy="42229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512934" y="4237093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http://www.electronedm.org/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90074" y="675707"/>
            <a:ext cx="11948354" cy="9275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45272" y="6457890"/>
            <a:ext cx="113953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Such field is million times larger than any controlled field that can be created in a laboratory. </a:t>
            </a:r>
          </a:p>
        </p:txBody>
      </p:sp>
    </p:spTree>
    <p:extLst>
      <p:ext uri="{BB962C8B-B14F-4D97-AF65-F5344CB8AC3E}">
        <p14:creationId xmlns:p14="http://schemas.microsoft.com/office/powerpoint/2010/main" val="35233648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06802" y="4635366"/>
            <a:ext cx="170271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Nucleon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EDM</a:t>
            </a:r>
          </a:p>
        </p:txBody>
      </p:sp>
      <p:pic>
        <p:nvPicPr>
          <p:cNvPr id="3" name="Picture 4" descr="http://wordlesstech.com/wp-content/uploads/2011/05/Electrons-are-almost-perfectly-round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406" y="1933823"/>
            <a:ext cx="3733800" cy="4212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11065" y="1394224"/>
            <a:ext cx="25202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Electron EDM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19925" y="814175"/>
            <a:ext cx="502092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P, T – violating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electron-nucleon interaction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74646" y="4112324"/>
            <a:ext cx="316144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P, T – violating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nucleon- nucleon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interaction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1832658" y="89211"/>
            <a:ext cx="78822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Sources of atomic and molecular EDMs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6774" y="4241899"/>
            <a:ext cx="1922321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Neutron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Diamagnetic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atoms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Hg,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Ra, Rn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Molecules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TlF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103" y="1025168"/>
            <a:ext cx="329288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Paramagnetic atoms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Cs, Tl,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Molecules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YbF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ThO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HfF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ThF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RaF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YbOH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RaOH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60295" y="6396335"/>
            <a:ext cx="88440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Need heavy atom or a molecule with a heavy atom for larger effect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191391" y="768889"/>
            <a:ext cx="11948354" cy="9275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617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787589" y="5382763"/>
            <a:ext cx="1066800" cy="519112"/>
          </a:xfrm>
          <a:prstGeom prst="rect">
            <a:avLst/>
          </a:prstGeom>
          <a:solidFill>
            <a:srgbClr val="FFFF00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wrap="none" lIns="96646" tIns="48323" rIns="96646" bIns="48323" anchor="ctr"/>
          <a:lstStyle>
            <a:lvl1pPr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>
                <a:solidFill>
                  <a:srgbClr val="000000"/>
                </a:solidFill>
              </a:rPr>
              <a:t>Quark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>
                <a:solidFill>
                  <a:srgbClr val="000000"/>
                </a:solidFill>
              </a:rPr>
              <a:t>EDM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110226" y="5382763"/>
            <a:ext cx="1035050" cy="519112"/>
          </a:xfrm>
          <a:prstGeom prst="rect">
            <a:avLst/>
          </a:prstGeom>
          <a:solidFill>
            <a:srgbClr val="FFFF00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wrap="none" lIns="96646" tIns="48323" rIns="96646" bIns="48323" anchor="ctr"/>
          <a:lstStyle>
            <a:lvl1pPr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 dirty="0">
                <a:solidFill>
                  <a:srgbClr val="000000"/>
                </a:solidFill>
              </a:rPr>
              <a:t>Electron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 dirty="0">
                <a:solidFill>
                  <a:srgbClr val="000000"/>
                </a:solidFill>
              </a:rPr>
              <a:t>EDM</a:t>
            </a: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2782826" y="4408039"/>
            <a:ext cx="1066800" cy="396875"/>
          </a:xfrm>
          <a:prstGeom prst="flowChartTerminator">
            <a:avLst/>
          </a:prstGeom>
          <a:solidFill>
            <a:srgbClr val="66CC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wrap="none" lIns="96646" tIns="48323" rIns="96646" bIns="48323" anchor="ctr"/>
          <a:lstStyle>
            <a:lvl1pPr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>
                <a:solidFill>
                  <a:srgbClr val="000000"/>
                </a:solidFill>
              </a:rPr>
              <a:t>QCD</a:t>
            </a:r>
          </a:p>
        </p:txBody>
      </p:sp>
      <p:cxnSp>
        <p:nvCxnSpPr>
          <p:cNvPr id="7" name="AutoShape 9"/>
          <p:cNvCxnSpPr>
            <a:cxnSpLocks noChangeShapeType="1"/>
            <a:stCxn id="4" idx="0"/>
            <a:endCxn id="6" idx="2"/>
          </p:cNvCxnSpPr>
          <p:nvPr/>
        </p:nvCxnSpPr>
        <p:spPr bwMode="auto">
          <a:xfrm flipH="1" flipV="1">
            <a:off x="3316227" y="4804913"/>
            <a:ext cx="4763" cy="57785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AutoShape 13"/>
          <p:cNvCxnSpPr>
            <a:cxnSpLocks noChangeShapeType="1"/>
            <a:stCxn id="20" idx="0"/>
            <a:endCxn id="25" idx="2"/>
          </p:cNvCxnSpPr>
          <p:nvPr/>
        </p:nvCxnSpPr>
        <p:spPr bwMode="auto">
          <a:xfrm flipH="1" flipV="1">
            <a:off x="4992626" y="4816025"/>
            <a:ext cx="1588" cy="566738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AutoShape 14"/>
          <p:cNvSpPr>
            <a:spLocks noChangeArrowheads="1"/>
          </p:cNvSpPr>
          <p:nvPr/>
        </p:nvSpPr>
        <p:spPr bwMode="auto">
          <a:xfrm>
            <a:off x="4306826" y="3525388"/>
            <a:ext cx="1371600" cy="609600"/>
          </a:xfrm>
          <a:prstGeom prst="flowChartTerminator">
            <a:avLst/>
          </a:prstGeom>
          <a:solidFill>
            <a:srgbClr val="00CC99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wrap="none" lIns="96646" tIns="48323" rIns="96646" bIns="48323" anchor="ctr"/>
          <a:lstStyle>
            <a:lvl1pPr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>
                <a:solidFill>
                  <a:srgbClr val="000000"/>
                </a:solidFill>
              </a:rPr>
              <a:t>Nuclear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>
                <a:solidFill>
                  <a:srgbClr val="000000"/>
                </a:solidFill>
              </a:rPr>
              <a:t>Theory</a:t>
            </a:r>
          </a:p>
        </p:txBody>
      </p:sp>
      <p:cxnSp>
        <p:nvCxnSpPr>
          <p:cNvPr id="10" name="AutoShape 15"/>
          <p:cNvCxnSpPr>
            <a:cxnSpLocks noChangeShapeType="1"/>
            <a:stCxn id="25" idx="0"/>
            <a:endCxn id="9" idx="2"/>
          </p:cNvCxnSpPr>
          <p:nvPr/>
        </p:nvCxnSpPr>
        <p:spPr bwMode="auto">
          <a:xfrm flipV="1">
            <a:off x="4992626" y="4134988"/>
            <a:ext cx="0" cy="2841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AutoShape 16"/>
          <p:cNvSpPr>
            <a:spLocks noChangeArrowheads="1"/>
          </p:cNvSpPr>
          <p:nvPr/>
        </p:nvSpPr>
        <p:spPr bwMode="auto">
          <a:xfrm>
            <a:off x="4306826" y="2688775"/>
            <a:ext cx="1371600" cy="560388"/>
          </a:xfrm>
          <a:prstGeom prst="flowChartTerminator">
            <a:avLst/>
          </a:prstGeom>
          <a:solidFill>
            <a:srgbClr val="00FF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wrap="none" lIns="96646" tIns="48323" rIns="96646" bIns="48323" anchor="ctr"/>
          <a:lstStyle>
            <a:lvl1pPr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 dirty="0">
                <a:solidFill>
                  <a:srgbClr val="000000"/>
                </a:solidFill>
              </a:rPr>
              <a:t>Atomic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 dirty="0">
                <a:solidFill>
                  <a:srgbClr val="000000"/>
                </a:solidFill>
              </a:rPr>
              <a:t>Theory</a:t>
            </a:r>
          </a:p>
        </p:txBody>
      </p:sp>
      <p:cxnSp>
        <p:nvCxnSpPr>
          <p:cNvPr id="12" name="AutoShape 17"/>
          <p:cNvCxnSpPr>
            <a:cxnSpLocks noChangeShapeType="1"/>
            <a:stCxn id="5" idx="0"/>
            <a:endCxn id="23" idx="2"/>
          </p:cNvCxnSpPr>
          <p:nvPr/>
        </p:nvCxnSpPr>
        <p:spPr bwMode="auto">
          <a:xfrm flipV="1">
            <a:off x="6627752" y="3249163"/>
            <a:ext cx="3175" cy="213360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AutoShape 18"/>
          <p:cNvCxnSpPr>
            <a:cxnSpLocks noChangeShapeType="1"/>
            <a:stCxn id="9" idx="0"/>
            <a:endCxn id="11" idx="2"/>
          </p:cNvCxnSpPr>
          <p:nvPr/>
        </p:nvCxnSpPr>
        <p:spPr bwMode="auto">
          <a:xfrm flipV="1">
            <a:off x="4992626" y="3249164"/>
            <a:ext cx="0" cy="27622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AutoShape 19"/>
          <p:cNvSpPr>
            <a:spLocks noChangeArrowheads="1"/>
          </p:cNvSpPr>
          <p:nvPr/>
        </p:nvSpPr>
        <p:spPr bwMode="auto">
          <a:xfrm>
            <a:off x="2554226" y="1483864"/>
            <a:ext cx="1524000" cy="827087"/>
          </a:xfrm>
          <a:prstGeom prst="bevel">
            <a:avLst>
              <a:gd name="adj" fmla="val 0"/>
            </a:avLst>
          </a:prstGeom>
          <a:solidFill>
            <a:srgbClr val="FF66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wrap="none" lIns="96646" tIns="48323" rIns="96646" bIns="48323" anchor="ctr"/>
          <a:lstStyle>
            <a:lvl1pPr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>
                <a:solidFill>
                  <a:srgbClr val="000000"/>
                </a:solidFill>
              </a:rPr>
              <a:t>Neutron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>
                <a:solidFill>
                  <a:srgbClr val="000000"/>
                </a:solidFill>
              </a:rPr>
              <a:t>n</a:t>
            </a:r>
          </a:p>
        </p:txBody>
      </p:sp>
      <p:sp>
        <p:nvSpPr>
          <p:cNvPr id="15" name="AutoShape 20"/>
          <p:cNvSpPr>
            <a:spLocks noChangeArrowheads="1"/>
          </p:cNvSpPr>
          <p:nvPr/>
        </p:nvSpPr>
        <p:spPr bwMode="auto">
          <a:xfrm>
            <a:off x="4230626" y="1483863"/>
            <a:ext cx="1524000" cy="838200"/>
          </a:xfrm>
          <a:prstGeom prst="bevel">
            <a:avLst>
              <a:gd name="adj" fmla="val 0"/>
            </a:avLst>
          </a:prstGeom>
          <a:solidFill>
            <a:srgbClr val="FF66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wrap="none" lIns="96646" tIns="48323" rIns="96646" bIns="48323" anchor="ctr"/>
          <a:lstStyle>
            <a:lvl1pPr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>
                <a:solidFill>
                  <a:srgbClr val="000000"/>
                </a:solidFill>
              </a:rPr>
              <a:t>Diamagnetic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>
                <a:solidFill>
                  <a:srgbClr val="000000"/>
                </a:solidFill>
              </a:rPr>
              <a:t>Atoms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>
                <a:solidFill>
                  <a:srgbClr val="000000"/>
                </a:solidFill>
              </a:rPr>
              <a:t>Hg, Xe, Rn</a:t>
            </a: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5910201" y="1483863"/>
            <a:ext cx="1447800" cy="838200"/>
          </a:xfrm>
          <a:prstGeom prst="bevel">
            <a:avLst>
              <a:gd name="adj" fmla="val 0"/>
            </a:avLst>
          </a:prstGeom>
          <a:solidFill>
            <a:srgbClr val="FF66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wrap="none" lIns="96646" tIns="48323" rIns="96646" bIns="48323" anchor="ctr"/>
          <a:lstStyle>
            <a:lvl1pPr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 dirty="0">
                <a:solidFill>
                  <a:srgbClr val="000000"/>
                </a:solidFill>
              </a:rPr>
              <a:t>Paramagnetic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 dirty="0">
                <a:solidFill>
                  <a:srgbClr val="000000"/>
                </a:solidFill>
              </a:rPr>
              <a:t>Atoms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 dirty="0">
                <a:solidFill>
                  <a:srgbClr val="000000"/>
                </a:solidFill>
              </a:rPr>
              <a:t>Tl, Cs, Fr</a:t>
            </a:r>
          </a:p>
        </p:txBody>
      </p:sp>
      <p:cxnSp>
        <p:nvCxnSpPr>
          <p:cNvPr id="17" name="AutoShape 22"/>
          <p:cNvCxnSpPr>
            <a:cxnSpLocks noChangeShapeType="1"/>
            <a:stCxn id="6" idx="0"/>
            <a:endCxn id="14" idx="2"/>
          </p:cNvCxnSpPr>
          <p:nvPr/>
        </p:nvCxnSpPr>
        <p:spPr bwMode="auto">
          <a:xfrm flipV="1">
            <a:off x="3316226" y="2310950"/>
            <a:ext cx="0" cy="2097088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AutoShape 23"/>
          <p:cNvCxnSpPr>
            <a:cxnSpLocks noChangeShapeType="1"/>
            <a:stCxn id="11" idx="0"/>
            <a:endCxn id="15" idx="3"/>
          </p:cNvCxnSpPr>
          <p:nvPr/>
        </p:nvCxnSpPr>
        <p:spPr bwMode="auto">
          <a:xfrm flipV="1">
            <a:off x="4992626" y="2322063"/>
            <a:ext cx="0" cy="36671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AutoShape 24"/>
          <p:cNvCxnSpPr>
            <a:cxnSpLocks noChangeShapeType="1"/>
            <a:stCxn id="23" idx="0"/>
            <a:endCxn id="16" idx="2"/>
          </p:cNvCxnSpPr>
          <p:nvPr/>
        </p:nvCxnSpPr>
        <p:spPr bwMode="auto">
          <a:xfrm flipV="1">
            <a:off x="6630927" y="2322063"/>
            <a:ext cx="3175" cy="36671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Rectangle 26"/>
          <p:cNvSpPr>
            <a:spLocks noChangeArrowheads="1"/>
          </p:cNvSpPr>
          <p:nvPr/>
        </p:nvSpPr>
        <p:spPr bwMode="auto">
          <a:xfrm>
            <a:off x="4232214" y="5382763"/>
            <a:ext cx="1524000" cy="519112"/>
          </a:xfrm>
          <a:prstGeom prst="rect">
            <a:avLst/>
          </a:prstGeom>
          <a:solidFill>
            <a:srgbClr val="FFFF00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wrap="none" lIns="96646" tIns="48323" rIns="96646" bIns="48323" anchor="ctr"/>
          <a:lstStyle>
            <a:lvl1pPr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>
                <a:solidFill>
                  <a:srgbClr val="000000"/>
                </a:solidFill>
              </a:rPr>
              <a:t>Quark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>
                <a:solidFill>
                  <a:srgbClr val="000000"/>
                </a:solidFill>
              </a:rPr>
              <a:t>Chromo-EDM</a:t>
            </a:r>
          </a:p>
        </p:txBody>
      </p:sp>
      <p:cxnSp>
        <p:nvCxnSpPr>
          <p:cNvPr id="21" name="AutoShape 31"/>
          <p:cNvCxnSpPr>
            <a:cxnSpLocks noChangeShapeType="1"/>
            <a:endCxn id="6" idx="2"/>
          </p:cNvCxnSpPr>
          <p:nvPr/>
        </p:nvCxnSpPr>
        <p:spPr bwMode="auto">
          <a:xfrm flipH="1" flipV="1">
            <a:off x="3316227" y="4804914"/>
            <a:ext cx="1084263" cy="560387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AutoShape 42"/>
          <p:cNvSpPr>
            <a:spLocks noChangeArrowheads="1"/>
          </p:cNvSpPr>
          <p:nvPr/>
        </p:nvSpPr>
        <p:spPr bwMode="auto">
          <a:xfrm>
            <a:off x="7507226" y="1483863"/>
            <a:ext cx="1524000" cy="838200"/>
          </a:xfrm>
          <a:prstGeom prst="bevel">
            <a:avLst>
              <a:gd name="adj" fmla="val 0"/>
            </a:avLst>
          </a:prstGeom>
          <a:solidFill>
            <a:srgbClr val="FF66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wrap="none" lIns="96646" tIns="48323" rIns="96646" bIns="48323" anchor="ctr"/>
          <a:lstStyle>
            <a:lvl1pPr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>
                <a:solidFill>
                  <a:srgbClr val="000000"/>
                </a:solidFill>
              </a:rPr>
              <a:t>Molecules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>
                <a:solidFill>
                  <a:srgbClr val="000000"/>
                </a:solidFill>
              </a:rPr>
              <a:t>PbO, YbF, TlF</a:t>
            </a:r>
          </a:p>
        </p:txBody>
      </p:sp>
      <p:sp>
        <p:nvSpPr>
          <p:cNvPr id="23" name="AutoShape 43"/>
          <p:cNvSpPr>
            <a:spLocks noChangeArrowheads="1"/>
          </p:cNvSpPr>
          <p:nvPr/>
        </p:nvSpPr>
        <p:spPr bwMode="auto">
          <a:xfrm>
            <a:off x="5945126" y="2688775"/>
            <a:ext cx="1371600" cy="560388"/>
          </a:xfrm>
          <a:prstGeom prst="flowChartTerminator">
            <a:avLst/>
          </a:prstGeom>
          <a:solidFill>
            <a:srgbClr val="00FF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wrap="none" lIns="96646" tIns="48323" rIns="96646" bIns="48323" anchor="ctr"/>
          <a:lstStyle>
            <a:lvl1pPr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>
                <a:solidFill>
                  <a:srgbClr val="000000"/>
                </a:solidFill>
              </a:rPr>
              <a:t>Atomic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>
                <a:solidFill>
                  <a:srgbClr val="000000"/>
                </a:solidFill>
              </a:rPr>
              <a:t>Theory</a:t>
            </a:r>
          </a:p>
        </p:txBody>
      </p:sp>
      <p:sp>
        <p:nvSpPr>
          <p:cNvPr id="24" name="AutoShape 44"/>
          <p:cNvSpPr>
            <a:spLocks noChangeArrowheads="1"/>
          </p:cNvSpPr>
          <p:nvPr/>
        </p:nvSpPr>
        <p:spPr bwMode="auto">
          <a:xfrm>
            <a:off x="7583426" y="2688775"/>
            <a:ext cx="1371600" cy="560388"/>
          </a:xfrm>
          <a:prstGeom prst="flowChartTerminator">
            <a:avLst/>
          </a:prstGeom>
          <a:solidFill>
            <a:srgbClr val="00FF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wrap="none" lIns="96646" tIns="48323" rIns="96646" bIns="48323" anchor="ctr"/>
          <a:lstStyle>
            <a:lvl1pPr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 dirty="0">
                <a:solidFill>
                  <a:srgbClr val="000000"/>
                </a:solidFill>
              </a:rPr>
              <a:t>Molecular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 dirty="0">
                <a:solidFill>
                  <a:srgbClr val="000000"/>
                </a:solidFill>
              </a:rPr>
              <a:t>Theory</a:t>
            </a:r>
          </a:p>
        </p:txBody>
      </p:sp>
      <p:sp>
        <p:nvSpPr>
          <p:cNvPr id="25" name="AutoShape 46"/>
          <p:cNvSpPr>
            <a:spLocks noChangeArrowheads="1"/>
          </p:cNvSpPr>
          <p:nvPr/>
        </p:nvSpPr>
        <p:spPr bwMode="auto">
          <a:xfrm>
            <a:off x="4459226" y="4419151"/>
            <a:ext cx="1066800" cy="396875"/>
          </a:xfrm>
          <a:prstGeom prst="flowChartTerminator">
            <a:avLst/>
          </a:prstGeom>
          <a:solidFill>
            <a:srgbClr val="66CC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wrap="none" lIns="96646" tIns="48323" rIns="96646" bIns="48323" anchor="ctr"/>
          <a:lstStyle>
            <a:lvl1pPr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3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900" kern="0">
                <a:solidFill>
                  <a:srgbClr val="000000"/>
                </a:solidFill>
              </a:rPr>
              <a:t>QCD</a:t>
            </a:r>
          </a:p>
        </p:txBody>
      </p:sp>
      <p:cxnSp>
        <p:nvCxnSpPr>
          <p:cNvPr id="26" name="AutoShape 47"/>
          <p:cNvCxnSpPr>
            <a:cxnSpLocks noChangeShapeType="1"/>
            <a:stCxn id="24" idx="2"/>
          </p:cNvCxnSpPr>
          <p:nvPr/>
        </p:nvCxnSpPr>
        <p:spPr bwMode="auto">
          <a:xfrm flipH="1">
            <a:off x="6977002" y="3249164"/>
            <a:ext cx="1292225" cy="2109787"/>
          </a:xfrm>
          <a:prstGeom prst="straightConnector1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AutoShape 48"/>
          <p:cNvCxnSpPr>
            <a:cxnSpLocks noChangeShapeType="1"/>
            <a:stCxn id="22" idx="3"/>
            <a:endCxn id="24" idx="0"/>
          </p:cNvCxnSpPr>
          <p:nvPr/>
        </p:nvCxnSpPr>
        <p:spPr bwMode="auto">
          <a:xfrm>
            <a:off x="8269226" y="2322063"/>
            <a:ext cx="0" cy="36671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AutoShape 53"/>
          <p:cNvCxnSpPr>
            <a:cxnSpLocks noChangeShapeType="1"/>
            <a:stCxn id="20" idx="2"/>
          </p:cNvCxnSpPr>
          <p:nvPr/>
        </p:nvCxnSpPr>
        <p:spPr bwMode="auto">
          <a:xfrm>
            <a:off x="4994214" y="5901875"/>
            <a:ext cx="0" cy="242888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AutoShape 54"/>
          <p:cNvCxnSpPr>
            <a:cxnSpLocks noChangeShapeType="1"/>
          </p:cNvCxnSpPr>
          <p:nvPr/>
        </p:nvCxnSpPr>
        <p:spPr bwMode="auto">
          <a:xfrm>
            <a:off x="3320989" y="5901875"/>
            <a:ext cx="0" cy="230188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AutoShape 55"/>
          <p:cNvCxnSpPr>
            <a:cxnSpLocks noChangeShapeType="1"/>
            <a:stCxn id="5" idx="2"/>
          </p:cNvCxnSpPr>
          <p:nvPr/>
        </p:nvCxnSpPr>
        <p:spPr bwMode="auto">
          <a:xfrm flipH="1">
            <a:off x="6626165" y="5901875"/>
            <a:ext cx="1587" cy="242888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AutoShape 58"/>
          <p:cNvSpPr>
            <a:spLocks noChangeArrowheads="1"/>
          </p:cNvSpPr>
          <p:nvPr/>
        </p:nvSpPr>
        <p:spPr bwMode="auto">
          <a:xfrm>
            <a:off x="2498665" y="6140000"/>
            <a:ext cx="5426075" cy="495300"/>
          </a:xfrm>
          <a:prstGeom prst="roundRect">
            <a:avLst>
              <a:gd name="adj" fmla="val 50000"/>
            </a:avLst>
          </a:prstGeom>
          <a:solidFill>
            <a:srgbClr val="66FF66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 wrap="none" lIns="96646" tIns="48323" rIns="96646" bIns="48323" anchor="ctr"/>
          <a:lstStyle>
            <a:lvl1pPr>
              <a:defRPr sz="3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33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2100" kern="0">
                <a:solidFill>
                  <a:srgbClr val="000000"/>
                </a:solidFill>
              </a:rPr>
              <a:t>Fundamental Theory </a:t>
            </a:r>
            <a:r>
              <a:rPr lang="en-US" altLang="en-US" sz="2100" kern="0">
                <a:solidFill>
                  <a:srgbClr val="000000"/>
                </a:solidFill>
                <a:latin typeface="Symbol" pitchFamily="18" charset="2"/>
              </a:rPr>
              <a:t>- </a:t>
            </a:r>
            <a:r>
              <a:rPr lang="en-US" altLang="en-US" sz="2100" kern="0">
                <a:solidFill>
                  <a:srgbClr val="000000"/>
                </a:solidFill>
              </a:rPr>
              <a:t>Supersymmetry, Strings</a:t>
            </a:r>
          </a:p>
        </p:txBody>
      </p:sp>
      <p:sp>
        <p:nvSpPr>
          <p:cNvPr id="32" name="Text Box 60"/>
          <p:cNvSpPr txBox="1">
            <a:spLocks noChangeArrowheads="1"/>
          </p:cNvSpPr>
          <p:nvPr/>
        </p:nvSpPr>
        <p:spPr bwMode="auto">
          <a:xfrm>
            <a:off x="2802747" y="1064972"/>
            <a:ext cx="1173011" cy="43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46" tIns="48323" rIns="96646" bIns="48323" anchor="ctr">
            <a:spAutoFit/>
          </a:bodyPr>
          <a:lstStyle>
            <a:lvl1pPr>
              <a:defRPr sz="3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33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2200" i="1" kern="0">
                <a:solidFill>
                  <a:srgbClr val="3333CC"/>
                </a:solidFill>
              </a:rPr>
              <a:t>Nuclear </a:t>
            </a:r>
          </a:p>
        </p:txBody>
      </p:sp>
      <p:sp>
        <p:nvSpPr>
          <p:cNvPr id="33" name="Text Box 61"/>
          <p:cNvSpPr txBox="1">
            <a:spLocks noChangeArrowheads="1"/>
          </p:cNvSpPr>
          <p:nvPr/>
        </p:nvSpPr>
        <p:spPr bwMode="auto">
          <a:xfrm>
            <a:off x="5302332" y="1064972"/>
            <a:ext cx="995079" cy="43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46" tIns="48323" rIns="96646" bIns="48323" anchor="ctr">
            <a:spAutoFit/>
          </a:bodyPr>
          <a:lstStyle>
            <a:lvl1pPr>
              <a:defRPr sz="3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33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2200" i="1" kern="0" dirty="0">
                <a:solidFill>
                  <a:srgbClr val="3333CC"/>
                </a:solidFill>
              </a:rPr>
              <a:t>Atomic</a:t>
            </a:r>
          </a:p>
        </p:txBody>
      </p:sp>
      <p:sp>
        <p:nvSpPr>
          <p:cNvPr id="34" name="Text Box 62"/>
          <p:cNvSpPr txBox="1">
            <a:spLocks noChangeArrowheads="1"/>
          </p:cNvSpPr>
          <p:nvPr/>
        </p:nvSpPr>
        <p:spPr bwMode="auto">
          <a:xfrm>
            <a:off x="7580168" y="1064972"/>
            <a:ext cx="1370181" cy="43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46" tIns="48323" rIns="96646" bIns="48323" anchor="ctr">
            <a:spAutoFit/>
          </a:bodyPr>
          <a:lstStyle>
            <a:lvl1pPr>
              <a:defRPr sz="3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33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2200" i="1" kern="0">
                <a:solidFill>
                  <a:srgbClr val="3333CC"/>
                </a:solidFill>
              </a:rPr>
              <a:t>Molecular</a:t>
            </a:r>
          </a:p>
        </p:txBody>
      </p:sp>
      <p:sp>
        <p:nvSpPr>
          <p:cNvPr id="35" name="Line 65"/>
          <p:cNvSpPr>
            <a:spLocks noChangeShapeType="1"/>
          </p:cNvSpPr>
          <p:nvPr/>
        </p:nvSpPr>
        <p:spPr bwMode="auto">
          <a:xfrm>
            <a:off x="1873189" y="1104450"/>
            <a:ext cx="7226300" cy="0"/>
          </a:xfrm>
          <a:prstGeom prst="line">
            <a:avLst/>
          </a:prstGeom>
          <a:noFill/>
          <a:ln w="25400">
            <a:solidFill>
              <a:srgbClr val="33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6646" tIns="48323" rIns="96646" bIns="48323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300" ker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36" name="Picture 73" descr="logax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2351" y="1499738"/>
            <a:ext cx="1169988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 Box 75"/>
          <p:cNvSpPr txBox="1">
            <a:spLocks noChangeArrowheads="1"/>
          </p:cNvSpPr>
          <p:nvPr/>
        </p:nvSpPr>
        <p:spPr bwMode="auto">
          <a:xfrm rot="16200000">
            <a:off x="1196588" y="5690154"/>
            <a:ext cx="1748490" cy="43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46" tIns="48323" rIns="96646" bIns="48323" anchor="ctr">
            <a:spAutoFit/>
          </a:bodyPr>
          <a:lstStyle>
            <a:lvl1pPr>
              <a:defRPr sz="3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33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2200" i="1" kern="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Energy</a:t>
            </a:r>
            <a:endParaRPr lang="en-US" altLang="en-US" sz="2200" i="1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 Box 76"/>
          <p:cNvSpPr txBox="1">
            <a:spLocks noChangeArrowheads="1"/>
          </p:cNvSpPr>
          <p:nvPr/>
        </p:nvSpPr>
        <p:spPr bwMode="auto">
          <a:xfrm rot="16200000">
            <a:off x="1486733" y="4129641"/>
            <a:ext cx="1168203" cy="43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46" tIns="48323" rIns="96646" bIns="48323" anchor="ctr">
            <a:spAutoFit/>
          </a:bodyPr>
          <a:lstStyle>
            <a:lvl1pPr>
              <a:defRPr sz="3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33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2200" i="1" ker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endParaRPr lang="en-US" altLang="en-US" sz="2200" i="1" ker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 Box 77"/>
          <p:cNvSpPr txBox="1">
            <a:spLocks noChangeArrowheads="1"/>
          </p:cNvSpPr>
          <p:nvPr/>
        </p:nvSpPr>
        <p:spPr bwMode="auto">
          <a:xfrm rot="16200000">
            <a:off x="994676" y="5973215"/>
            <a:ext cx="1153776" cy="46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46" tIns="48323" rIns="96646" bIns="48323" anchor="ctr">
            <a:spAutoFit/>
          </a:bodyPr>
          <a:lstStyle>
            <a:lvl1pPr>
              <a:defRPr sz="3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33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2400" i="1" ker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Theory</a:t>
            </a:r>
            <a:endParaRPr lang="en-US" altLang="en-US" sz="2100" i="1" ker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Line 78"/>
          <p:cNvSpPr>
            <a:spLocks noChangeShapeType="1"/>
          </p:cNvSpPr>
          <p:nvPr/>
        </p:nvSpPr>
        <p:spPr bwMode="auto">
          <a:xfrm rot="5400000">
            <a:off x="-908111" y="3887339"/>
            <a:ext cx="5578475" cy="9525"/>
          </a:xfrm>
          <a:prstGeom prst="line">
            <a:avLst/>
          </a:prstGeom>
          <a:noFill/>
          <a:ln w="25400">
            <a:solidFill>
              <a:srgbClr val="33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6646" tIns="48323" rIns="96646" bIns="48323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300" ker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" name="Text Box 79"/>
          <p:cNvSpPr txBox="1">
            <a:spLocks noChangeArrowheads="1"/>
          </p:cNvSpPr>
          <p:nvPr/>
        </p:nvSpPr>
        <p:spPr bwMode="auto">
          <a:xfrm>
            <a:off x="8099363" y="653502"/>
            <a:ext cx="1681164" cy="46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46" tIns="48323" rIns="96646" bIns="48323" anchor="ctr">
            <a:spAutoFit/>
          </a:bodyPr>
          <a:lstStyle>
            <a:lvl1pPr>
              <a:defRPr sz="3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33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2200" i="1" kern="0">
                <a:solidFill>
                  <a:srgbClr val="3333CC"/>
                </a:solidFill>
              </a:rPr>
              <a:t>Experiments</a:t>
            </a:r>
            <a:r>
              <a:rPr lang="en-US" altLang="en-US" sz="2400" i="1" kern="0">
                <a:solidFill>
                  <a:srgbClr val="3333CC"/>
                </a:solidFill>
              </a:rPr>
              <a:t> </a:t>
            </a:r>
          </a:p>
        </p:txBody>
      </p:sp>
      <p:sp>
        <p:nvSpPr>
          <p:cNvPr id="42" name="Text Box 80"/>
          <p:cNvSpPr txBox="1">
            <a:spLocks noChangeArrowheads="1"/>
          </p:cNvSpPr>
          <p:nvPr/>
        </p:nvSpPr>
        <p:spPr bwMode="auto">
          <a:xfrm rot="16200000">
            <a:off x="1542035" y="2806460"/>
            <a:ext cx="1057596" cy="43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46" tIns="48323" rIns="96646" bIns="48323" anchor="ctr">
            <a:spAutoFit/>
          </a:bodyPr>
          <a:lstStyle>
            <a:lvl1pPr>
              <a:defRPr sz="3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33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3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2200" i="1" ker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Atomic</a:t>
            </a:r>
            <a:endParaRPr lang="en-US" altLang="en-US" sz="2100" i="1" ker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099363" y="6496673"/>
            <a:ext cx="4014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/>
              </a:rPr>
              <a:t>Mike </a:t>
            </a:r>
            <a:r>
              <a:rPr lang="en-US" dirty="0" err="1">
                <a:solidFill>
                  <a:srgbClr val="000000"/>
                </a:solidFill>
                <a:latin typeface="Arial"/>
              </a:rPr>
              <a:t>Romalis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, 2011 </a:t>
            </a:r>
            <a:r>
              <a:rPr lang="en-US" dirty="0" err="1">
                <a:solidFill>
                  <a:srgbClr val="000000"/>
                </a:solidFill>
                <a:latin typeface="Arial"/>
              </a:rPr>
              <a:t>JLab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 talk (online)</a:t>
            </a:r>
          </a:p>
        </p:txBody>
      </p:sp>
      <p:sp>
        <p:nvSpPr>
          <p:cNvPr id="3" name="Rectangle 2"/>
          <p:cNvSpPr/>
          <p:nvPr/>
        </p:nvSpPr>
        <p:spPr>
          <a:xfrm>
            <a:off x="5910201" y="1483863"/>
            <a:ext cx="3189288" cy="4539456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97758" y="-37088"/>
            <a:ext cx="68996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32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Interpretation of EDM experiments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88E68E5-596B-8B85-8CF5-598E0B6650DB}"/>
              </a:ext>
            </a:extLst>
          </p:cNvPr>
          <p:cNvCxnSpPr/>
          <p:nvPr/>
        </p:nvCxnSpPr>
        <p:spPr>
          <a:xfrm>
            <a:off x="73403" y="579590"/>
            <a:ext cx="11948354" cy="9275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727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E62F4255-495D-CF48-B564-F0BBB61C5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9916" y="6356349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8E8F5C-596A-4D49-93BC-8E57DEF18D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45244" y="114928"/>
            <a:ext cx="79015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Atomic </a:t>
            </a:r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heory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for fundamental physics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3986" y="2367816"/>
            <a:ext cx="4914547" cy="4375256"/>
          </a:xfrm>
          <a:prstGeom prst="rect">
            <a:avLst/>
          </a:prstGeom>
          <a:effectLst/>
        </p:spPr>
      </p:pic>
      <p:sp>
        <p:nvSpPr>
          <p:cNvPr id="7" name="Rectangle 6"/>
          <p:cNvSpPr/>
          <p:nvPr/>
        </p:nvSpPr>
        <p:spPr>
          <a:xfrm>
            <a:off x="430201" y="1021620"/>
            <a:ext cx="115397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How to maximize the potential of atomic quantum technologies to discover new physics?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31479" y="2943046"/>
            <a:ext cx="1576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8A8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Beyond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8A8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standard model</a:t>
            </a:r>
          </a:p>
        </p:txBody>
      </p:sp>
      <p:sp>
        <p:nvSpPr>
          <p:cNvPr id="9" name="Rectangle 8"/>
          <p:cNvSpPr/>
          <p:nvPr/>
        </p:nvSpPr>
        <p:spPr>
          <a:xfrm>
            <a:off x="2434891" y="1423954"/>
            <a:ext cx="71229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How to select the best atomic and molecular system?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715" y="2367815"/>
            <a:ext cx="5278891" cy="436445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V="1">
            <a:off x="542288" y="872522"/>
            <a:ext cx="11315589" cy="0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4889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over image expansio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t="19513" r="6154" b="12817"/>
          <a:stretch/>
        </p:blipFill>
        <p:spPr bwMode="auto">
          <a:xfrm>
            <a:off x="1487129" y="2894263"/>
            <a:ext cx="1447800" cy="147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05000" y="2956467"/>
            <a:ext cx="7367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0000"/>
                </a:solidFill>
                <a:latin typeface="Arial"/>
              </a:rPr>
              <a:t>e</a:t>
            </a:r>
            <a:r>
              <a:rPr lang="en-US" sz="3600" b="1" baseline="30000" dirty="0">
                <a:solidFill>
                  <a:srgbClr val="FF0000"/>
                </a:solidFill>
                <a:latin typeface="Arial"/>
              </a:rPr>
              <a:t>-</a:t>
            </a:r>
          </a:p>
        </p:txBody>
      </p:sp>
      <p:pic>
        <p:nvPicPr>
          <p:cNvPr id="57346" name="Picture 2" descr="http://astrobob.areavoices.com/files/2014/03/Solar-system-orbits-ESO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558" y="1655926"/>
            <a:ext cx="7761779" cy="402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>
          <a:xfrm flipV="1">
            <a:off x="1504337" y="1655926"/>
            <a:ext cx="1382221" cy="1238336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504336" y="4366687"/>
            <a:ext cx="1371600" cy="1293426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90136" y="928432"/>
            <a:ext cx="7984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Blow up the electron to the size of the Solar System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18623" y="5783759"/>
            <a:ext cx="86106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 it is spherical to within the </a:t>
            </a:r>
            <a:r>
              <a:rPr lang="en-US" sz="2800" b="1" i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width of a human hair.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133447" y="6488668"/>
            <a:ext cx="47116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  <a:latin typeface="Arial"/>
              </a:rPr>
              <a:t>Ed Hinds, http://www.scientificamerican.com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145373-93A8-CCAD-95AE-2F607B4AA150}"/>
              </a:ext>
            </a:extLst>
          </p:cNvPr>
          <p:cNvSpPr txBox="1"/>
          <p:nvPr/>
        </p:nvSpPr>
        <p:spPr>
          <a:xfrm>
            <a:off x="2934929" y="52056"/>
            <a:ext cx="609456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n-US" altLang="en-US" sz="3200" b="1" dirty="0">
                <a:solidFill>
                  <a:srgbClr val="000066"/>
                </a:solidFill>
                <a:latin typeface="Arial" charset="0"/>
              </a:rPr>
              <a:t>Electron EDM</a:t>
            </a:r>
            <a:endParaRPr lang="de-DE" altLang="en-US" sz="3200" b="1" dirty="0">
              <a:solidFill>
                <a:srgbClr val="000066"/>
              </a:solidFill>
              <a:latin typeface="Arial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85E4ECA-DF97-FDB4-960F-212E225A8D25}"/>
              </a:ext>
            </a:extLst>
          </p:cNvPr>
          <p:cNvCxnSpPr/>
          <p:nvPr/>
        </p:nvCxnSpPr>
        <p:spPr>
          <a:xfrm>
            <a:off x="191391" y="768889"/>
            <a:ext cx="11948354" cy="9275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097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3" b="1180"/>
          <a:stretch/>
        </p:blipFill>
        <p:spPr>
          <a:xfrm>
            <a:off x="1828800" y="0"/>
            <a:ext cx="8610600" cy="61202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28800" y="6120298"/>
            <a:ext cx="7991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Figure is from 2020 USA AMO Decadal survey (Credit: Dave DeMille)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6499905"/>
            <a:ext cx="124317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https://www.nationalacademies.org/our-work/decadal-assessment-and-outlook-report-on-atomic-molecular-and-optical-science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04500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"/>
          <a:stretch/>
        </p:blipFill>
        <p:spPr>
          <a:xfrm>
            <a:off x="1049155" y="76199"/>
            <a:ext cx="9636254" cy="62690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7108" y="6211669"/>
            <a:ext cx="8528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/>
              </a:rPr>
              <a:t>Slide from: Nick </a:t>
            </a:r>
            <a:r>
              <a:rPr lang="en-US" dirty="0" err="1">
                <a:solidFill>
                  <a:srgbClr val="000000"/>
                </a:solidFill>
                <a:latin typeface="Arial"/>
              </a:rPr>
              <a:t>Hutzler</a:t>
            </a:r>
            <a:endParaRPr lang="en-US" dirty="0">
              <a:solidFill>
                <a:srgbClr val="000000"/>
              </a:solidFill>
              <a:latin typeface="Arial"/>
            </a:endParaRPr>
          </a:p>
          <a:p>
            <a:r>
              <a:rPr lang="en-US" dirty="0">
                <a:solidFill>
                  <a:srgbClr val="000000"/>
                </a:solidFill>
                <a:latin typeface="Arial"/>
              </a:rPr>
              <a:t>Adapted from J. Feng, Ann. Rev. </a:t>
            </a:r>
            <a:r>
              <a:rPr lang="en-US" dirty="0" err="1">
                <a:solidFill>
                  <a:srgbClr val="000000"/>
                </a:solidFill>
                <a:latin typeface="Arial"/>
              </a:rPr>
              <a:t>Nuc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. Part. Sci. 63, 351 (2019) with Dave DeMille</a:t>
            </a:r>
          </a:p>
        </p:txBody>
      </p:sp>
    </p:spTree>
    <p:extLst>
      <p:ext uri="{BB962C8B-B14F-4D97-AF65-F5344CB8AC3E}">
        <p14:creationId xmlns:p14="http://schemas.microsoft.com/office/powerpoint/2010/main" val="10662241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16969" y="105891"/>
            <a:ext cx="107725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Electron EDM experiments: (1) laser-cooled molecules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99" y="769873"/>
            <a:ext cx="9067800" cy="313264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48216" y="6423559"/>
            <a:ext cx="2447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from: Nick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Hutzler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71" y="3757941"/>
            <a:ext cx="8568057" cy="262299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109877" y="3250109"/>
            <a:ext cx="688206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Laser slowed, cooled, and trapped in 3D: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SrF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CaF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and YO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Laser-cooled, but not yet trapped: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YbF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BaH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SrOH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CaOH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YbOH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and CaOCH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43646" y="760598"/>
            <a:ext cx="11948354" cy="9275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20783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226" y="791811"/>
            <a:ext cx="3408680" cy="44152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0663" y="0"/>
            <a:ext cx="113880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Electron EDM experiments: (2) internal co-magnetometer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70906" y="1523607"/>
            <a:ext cx="53453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Need “internal co-magnetometer” states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 need to reverse electric field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ACME and JILA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eEDM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ThO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HfF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</a:p>
        </p:txBody>
      </p:sp>
      <p:sp>
        <p:nvSpPr>
          <p:cNvPr id="6" name="Rectangle 5"/>
          <p:cNvSpPr/>
          <p:nvPr/>
        </p:nvSpPr>
        <p:spPr>
          <a:xfrm>
            <a:off x="9478501" y="6488668"/>
            <a:ext cx="2606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Picture from: Nick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Hutzler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6807" y="5083912"/>
            <a:ext cx="11986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You can not laser cool any diatomic molecule with co-magnetometer states!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680663" y="5548351"/>
            <a:ext cx="111388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Numerous internal states give rise to many leakage channels out of a cycling transition.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0663" y="6057119"/>
            <a:ext cx="10644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Note: there are other cooling methods besides  laser cooling (sympathetic, evaporative, or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optoelectrical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and trapped molecular ions enable very sensitive measurements without the need for laser cooling. 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136630" y="682150"/>
            <a:ext cx="11948354" cy="9275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2686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8601" y="29969"/>
            <a:ext cx="110772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eEDM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experiments with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polyatomic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laser-cooled molecules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481" y="650721"/>
            <a:ext cx="5781729" cy="31862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03098" y="1762944"/>
            <a:ext cx="11544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YbOH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61050" y="3936421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Proposal: Ivan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Kozyryev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and N. R.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Hutzler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Phys. Rev. Lett. 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119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133002 (2017)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Review: N. R.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Hutzler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Quantum Sci. Technol.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5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044011 (2020)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33050" y="1793721"/>
            <a:ext cx="5629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Yb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584038" y="6428548"/>
            <a:ext cx="36420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Picture &amp; timeline from: Nick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Hutzler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9645" y="4869077"/>
            <a:ext cx="1065516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 years: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 electron EDM result with trapped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ultracold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YbOH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initial goal 10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-31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 cm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8 years: 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Improvements in coherence time and number trapped molecules: 10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-32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 cm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12 years: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Very large numbers of trapped molecules or many operating in parallel, 10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-33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 cm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 Further improvement with squeezing?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405050" y="1015512"/>
            <a:ext cx="933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Caltech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Harvard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133051" y="701969"/>
            <a:ext cx="11948354" cy="9275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51673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1266" y="921313"/>
            <a:ext cx="7391400" cy="41691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66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None/>
            </a:pP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BAD NEWS: </a:t>
            </a:r>
            <a:r>
              <a:rPr lang="en-US" sz="2800" b="1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Shiff</a:t>
            </a:r>
            <a:r>
              <a:rPr lang="en-US" sz="28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theorem (1963)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1266" y="1513184"/>
            <a:ext cx="1142518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simplified idea to detect atomic EDM: place atom in external electric filed and look for a linear Stark shift.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Immediate problem: atomic effect seem to be zero even if nucleon/electrons possesses EDM</a:t>
            </a:r>
            <a:r>
              <a:rPr lang="en-US" sz="20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US" sz="80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Neither the atom nor any of its constituents is accelerated in the external electric field E, and in the nonrelativistic limit where atomic forces are electrostatic the average E field at the nucleus or at any electron must be zero. </a:t>
            </a:r>
          </a:p>
          <a:p>
            <a:endParaRPr lang="en-US" sz="80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electronic and nuclear charges rearrange themselves to cancel the external E field.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97844" y="4349971"/>
            <a:ext cx="6176211" cy="486089"/>
          </a:xfrm>
          <a:prstGeom prst="rect">
            <a:avLst/>
          </a:prstGeom>
          <a:solidFill>
            <a:srgbClr val="99CCFF"/>
          </a:solidFill>
          <a:ln w="9525">
            <a:solidFill>
              <a:srgbClr val="000066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None/>
            </a:pP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GOOD NEWS: </a:t>
            </a: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Exceptions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7844" y="4919008"/>
            <a:ext cx="114173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screening is incomplete if one takes into account:</a:t>
            </a:r>
          </a:p>
          <a:p>
            <a:pPr marL="457200" indent="-457200">
              <a:buFontTx/>
              <a:buAutoNum type="arabicParenR"/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Nucleus finite size </a:t>
            </a:r>
            <a:r>
              <a:rPr lang="en-US" sz="20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nucleon electric dipole moment distribution is not the same as the nuclear charge distribution.)</a:t>
            </a:r>
          </a:p>
          <a:p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Relativistic effects </a:t>
            </a:r>
          </a:p>
          <a:p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Magnetic effects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D405E1-074F-9FC6-FE67-DA75F171B2AC}"/>
              </a:ext>
            </a:extLst>
          </p:cNvPr>
          <p:cNvSpPr txBox="1"/>
          <p:nvPr/>
        </p:nvSpPr>
        <p:spPr>
          <a:xfrm>
            <a:off x="3485949" y="-7259"/>
            <a:ext cx="46923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Hadronic CP-violations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6723460-9824-61B2-0EB0-93D760EA492B}"/>
              </a:ext>
            </a:extLst>
          </p:cNvPr>
          <p:cNvCxnSpPr/>
          <p:nvPr/>
        </p:nvCxnSpPr>
        <p:spPr>
          <a:xfrm>
            <a:off x="133051" y="701969"/>
            <a:ext cx="11948354" cy="9275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24340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3789" y="105878"/>
            <a:ext cx="90619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Hadronic T-violation searches with molecules</a:t>
            </a:r>
          </a:p>
        </p:txBody>
      </p:sp>
      <p:pic>
        <p:nvPicPr>
          <p:cNvPr id="6" name="Picture 4" descr="laser cooling imag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2616" y="2402056"/>
            <a:ext cx="2464302" cy="340197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240009" y="1779502"/>
            <a:ext cx="40911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CeNTREX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see arXiv:2010.01451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1649" y="5893853"/>
            <a:ext cx="23231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TlF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(proton EDM)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66419" y="921011"/>
            <a:ext cx="117132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nionLT-Regular"/>
                <a:ea typeface="+mn-ea"/>
                <a:cs typeface="+mn-cs"/>
              </a:rPr>
              <a:t>CP-violation in the nucleus: manifest as a nuclear Schiff moment (NSM) or nuclear magnetic quadrupole moment (MQM). Arises from nucleon EDMs, new CP-violating nuclear forces, strong force CP-violation (θ).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33" b="18515"/>
          <a:stretch/>
        </p:blipFill>
        <p:spPr>
          <a:xfrm>
            <a:off x="8502739" y="2643183"/>
            <a:ext cx="2941698" cy="217026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116380" y="1935297"/>
            <a:ext cx="37144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YbOH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nuclear MQM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Theory: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J. Chem. Phys. 152, 084303 (2020)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79257" y="2210218"/>
            <a:ext cx="419744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observable signature of a Schiff moment will be a shift in the NMR frequency of 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205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Tl nuclei when the molecules are polarized by a strong electric field.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First generation: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cryogenic molecular beam of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TlF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generation: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laser cool and trap the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TlF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molecules for increased sensitivity.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102328" y="796556"/>
            <a:ext cx="11948354" cy="9275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42244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03550" y="114338"/>
            <a:ext cx="105275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Fundamental symmetries: radioactive atoms and molecules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74482" y="1479277"/>
            <a:ext cx="3470795" cy="2899981"/>
            <a:chOff x="587497" y="920123"/>
            <a:chExt cx="3470795" cy="289998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7497" y="920123"/>
              <a:ext cx="1597096" cy="2891482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7814" y="970200"/>
              <a:ext cx="1690478" cy="2849904"/>
            </a:xfrm>
            <a:prstGeom prst="rect">
              <a:avLst/>
            </a:prstGeom>
          </p:spPr>
        </p:pic>
      </p:grpSp>
      <p:sp>
        <p:nvSpPr>
          <p:cNvPr id="6" name="Rectangle 5"/>
          <p:cNvSpPr/>
          <p:nvPr/>
        </p:nvSpPr>
        <p:spPr>
          <a:xfrm>
            <a:off x="216189" y="986879"/>
            <a:ext cx="4138863" cy="3520556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91410" y="1037959"/>
            <a:ext cx="2188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Parity violation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911226" y="4682356"/>
            <a:ext cx="2687146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ZOMBIES (Yale,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BaF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Yb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(Mainz)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 (TRIUMF, Tokyo)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(UCSB)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363" y="1524276"/>
            <a:ext cx="7106393" cy="279434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401828" y="986879"/>
            <a:ext cx="1589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T-violation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613345" y="986879"/>
            <a:ext cx="7205411" cy="3331737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89878" y="3856951"/>
            <a:ext cx="6399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RaF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797923" y="4587726"/>
            <a:ext cx="7020833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 and Ra-based molecules have a further enhancement due to an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octupole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deformation of the 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225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 nucleus:  an intrinsic Schiff moment 1000 times larger than in spherical nuclei such as Hg.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Collinear resonance ionization spectroscopy of </a:t>
            </a:r>
            <a:r>
              <a:rPr kumimoji="0" lang="en-US" sz="18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RaF</a:t>
            </a: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molecules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[Garcia Ruiz‎, Berger et al. CERN-INTC-2018-017 (2018)]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37227" y="6488668"/>
            <a:ext cx="4440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Picture credits: Ronald Fernando Garcia Ruiz  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293130" y="717769"/>
            <a:ext cx="11948354" cy="9275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385324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9179" y="838541"/>
            <a:ext cx="879107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Theory: nuclear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Shiff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moments sensitivity investigated for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RaOH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RaOH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+,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ThOH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and RaOCH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RaOH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and RaOCH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having been recently created and cooled in an ion trap [UCSB, Fan et al., PRL 126, 023002 (2021)].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99973" y="32081"/>
            <a:ext cx="105275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T-violation with radioactive molecular ions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114800" y="2209800"/>
          <a:ext cx="9144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14400" imgH="203040" progId="Equation.DSMT4">
                  <p:embed/>
                </p:oleObj>
              </mc:Choice>
              <mc:Fallback>
                <p:oleObj name="Equation" r:id="rId2" imgW="914400" imgH="203040" progId="Equation.DSMT4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114800" y="2209800"/>
                        <a:ext cx="9144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"/>
          <p:cNvGrpSpPr/>
          <p:nvPr/>
        </p:nvGrpSpPr>
        <p:grpSpPr>
          <a:xfrm>
            <a:off x="9761740" y="135021"/>
            <a:ext cx="2045247" cy="2277979"/>
            <a:chOff x="2678727" y="2413004"/>
            <a:chExt cx="2306273" cy="2606562"/>
          </a:xfrm>
        </p:grpSpPr>
        <p:pic>
          <p:nvPicPr>
            <p:cNvPr id="9" name="lAew1BFeKj4DDWp-B0ghmp93n6xPpUtRDd_YFer193-8dlKQj2-LyBDdR_BXmJIvVrqgX7Wq31qxp8bb8sppc8fv-bfjB9TWG6C-jjtlNOoSRUe08I2KjpEw6qTFcHGiIQKqCe3m994.png" descr="lAew1BFeKj4DDWp-B0ghmp93n6xPpUtRDd_YFer193-8dlKQj2-LyBDdR_BXmJIvVrqgX7Wq31qxp8bb8sppc8fv-bfjB9TWG6C-jjtlNOoSRUe08I2KjpEw6qTFcHGiIQKqCe3m994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327371" y="2413004"/>
              <a:ext cx="1657629" cy="26065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mathrm_RaOH^+.pdf" descr="mathrm_RaOH^+.pdf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8727" y="4061966"/>
              <a:ext cx="1297287" cy="3597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54" name="Group 53"/>
          <p:cNvGrpSpPr/>
          <p:nvPr/>
        </p:nvGrpSpPr>
        <p:grpSpPr>
          <a:xfrm>
            <a:off x="1250553" y="5027295"/>
            <a:ext cx="2339816" cy="979355"/>
            <a:chOff x="802006" y="6452856"/>
            <a:chExt cx="6578718" cy="2312816"/>
          </a:xfrm>
        </p:grpSpPr>
        <p:pic>
          <p:nvPicPr>
            <p:cNvPr id="17" name="pear-shape_ra_224_nucleus.jpg" descr="pear-shape_ra_224_nucleus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199127">
              <a:off x="778099" y="6564380"/>
              <a:ext cx="2290783" cy="2067736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8" name="pear-shape_ra_224_nucleus.jpg" descr="pear-shape_ra_224_nucleus.jp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2329">
              <a:off x="4836187" y="6574198"/>
              <a:ext cx="2292350" cy="2069869"/>
            </a:xfrm>
            <a:prstGeom prst="rect">
              <a:avLst/>
            </a:prstGeom>
            <a:ln w="12700">
              <a:miter lim="400000"/>
            </a:ln>
          </p:spPr>
        </p:pic>
        <p:grpSp>
          <p:nvGrpSpPr>
            <p:cNvPr id="19" name="Group"/>
            <p:cNvGrpSpPr/>
            <p:nvPr/>
          </p:nvGrpSpPr>
          <p:grpSpPr>
            <a:xfrm>
              <a:off x="802006" y="6567075"/>
              <a:ext cx="2594501" cy="2198597"/>
              <a:chOff x="0" y="0"/>
              <a:chExt cx="2594500" cy="2198595"/>
            </a:xfrm>
          </p:grpSpPr>
          <p:sp>
            <p:nvSpPr>
              <p:cNvPr id="20" name="Line"/>
              <p:cNvSpPr/>
              <p:nvPr/>
            </p:nvSpPr>
            <p:spPr>
              <a:xfrm flipV="1">
                <a:off x="-1" y="92350"/>
                <a:ext cx="2" cy="2106246"/>
              </a:xfrm>
              <a:prstGeom prst="line">
                <a:avLst/>
              </a:prstGeom>
              <a:noFill/>
              <a:ln w="63500" cap="flat">
                <a:solidFill>
                  <a:srgbClr val="797979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000" b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Gill Sans"/>
                  </a:defRPr>
                </a:pPr>
                <a:endParaRPr kumimoji="0" sz="4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  <a:sym typeface="Gill Sans"/>
                </a:endParaRPr>
              </a:p>
            </p:txBody>
          </p:sp>
          <p:sp>
            <p:nvSpPr>
              <p:cNvPr id="21" name="Line"/>
              <p:cNvSpPr/>
              <p:nvPr/>
            </p:nvSpPr>
            <p:spPr>
              <a:xfrm flipH="1" flipV="1">
                <a:off x="1961297" y="-1"/>
                <a:ext cx="631621" cy="1097075"/>
              </a:xfrm>
              <a:prstGeom prst="line">
                <a:avLst/>
              </a:prstGeom>
              <a:noFill/>
              <a:ln w="63500" cap="flat">
                <a:solidFill>
                  <a:srgbClr val="797979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000" b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Gill Sans"/>
                  </a:defRPr>
                </a:pPr>
                <a:endParaRPr kumimoji="0" sz="4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  <a:sym typeface="Gill Sans"/>
                </a:endParaRPr>
              </a:p>
            </p:txBody>
          </p:sp>
          <p:sp>
            <p:nvSpPr>
              <p:cNvPr id="22" name="Line"/>
              <p:cNvSpPr/>
              <p:nvPr/>
            </p:nvSpPr>
            <p:spPr>
              <a:xfrm flipH="1">
                <a:off x="1967871" y="1081846"/>
                <a:ext cx="626630" cy="1101883"/>
              </a:xfrm>
              <a:prstGeom prst="line">
                <a:avLst/>
              </a:prstGeom>
              <a:noFill/>
              <a:ln w="63500" cap="flat">
                <a:solidFill>
                  <a:srgbClr val="797979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000" b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Gill Sans"/>
                  </a:defRPr>
                </a:pPr>
                <a:endParaRPr kumimoji="0" sz="4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  <a:sym typeface="Gill Sans"/>
                </a:endParaRPr>
              </a:p>
            </p:txBody>
          </p:sp>
        </p:grpSp>
        <p:grpSp>
          <p:nvGrpSpPr>
            <p:cNvPr id="23" name="Group"/>
            <p:cNvGrpSpPr/>
            <p:nvPr/>
          </p:nvGrpSpPr>
          <p:grpSpPr>
            <a:xfrm>
              <a:off x="4786222" y="6524441"/>
              <a:ext cx="2594502" cy="2198597"/>
              <a:chOff x="0" y="0"/>
              <a:chExt cx="2594500" cy="2198595"/>
            </a:xfrm>
          </p:grpSpPr>
          <p:sp>
            <p:nvSpPr>
              <p:cNvPr id="24" name="Line"/>
              <p:cNvSpPr/>
              <p:nvPr/>
            </p:nvSpPr>
            <p:spPr>
              <a:xfrm flipV="1">
                <a:off x="-1" y="92350"/>
                <a:ext cx="2" cy="2106246"/>
              </a:xfrm>
              <a:prstGeom prst="line">
                <a:avLst/>
              </a:prstGeom>
              <a:noFill/>
              <a:ln w="63500" cap="flat">
                <a:solidFill>
                  <a:srgbClr val="797979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000" b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Gill Sans"/>
                  </a:defRPr>
                </a:pPr>
                <a:endParaRPr kumimoji="0" sz="4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  <a:sym typeface="Gill Sans"/>
                </a:endParaRPr>
              </a:p>
            </p:txBody>
          </p:sp>
          <p:sp>
            <p:nvSpPr>
              <p:cNvPr id="25" name="Line"/>
              <p:cNvSpPr/>
              <p:nvPr/>
            </p:nvSpPr>
            <p:spPr>
              <a:xfrm flipH="1" flipV="1">
                <a:off x="1961297" y="-1"/>
                <a:ext cx="631621" cy="1097075"/>
              </a:xfrm>
              <a:prstGeom prst="line">
                <a:avLst/>
              </a:prstGeom>
              <a:noFill/>
              <a:ln w="63500" cap="flat">
                <a:solidFill>
                  <a:srgbClr val="797979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000" b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Gill Sans"/>
                  </a:defRPr>
                </a:pPr>
                <a:endParaRPr kumimoji="0" sz="4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  <a:sym typeface="Gill Sans"/>
                </a:endParaRPr>
              </a:p>
            </p:txBody>
          </p:sp>
          <p:sp>
            <p:nvSpPr>
              <p:cNvPr id="26" name="Line"/>
              <p:cNvSpPr/>
              <p:nvPr/>
            </p:nvSpPr>
            <p:spPr>
              <a:xfrm flipH="1">
                <a:off x="1967871" y="1081846"/>
                <a:ext cx="626630" cy="1101883"/>
              </a:xfrm>
              <a:prstGeom prst="line">
                <a:avLst/>
              </a:prstGeom>
              <a:noFill/>
              <a:ln w="63500" cap="flat">
                <a:solidFill>
                  <a:srgbClr val="797979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000" b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Gill Sans"/>
                  </a:defRPr>
                </a:pPr>
                <a:endParaRPr kumimoji="0" sz="4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  <a:sym typeface="Gill Sans"/>
                </a:endParaRPr>
              </a:p>
            </p:txBody>
          </p:sp>
        </p:grpSp>
        <p:sp>
          <p:nvSpPr>
            <p:cNvPr id="27" name="+"/>
            <p:cNvSpPr txBox="1"/>
            <p:nvPr/>
          </p:nvSpPr>
          <p:spPr>
            <a:xfrm>
              <a:off x="3589220" y="6502590"/>
              <a:ext cx="1185359" cy="205937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12000"/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5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</a:t>
              </a:r>
            </a:p>
          </p:txBody>
        </p:sp>
      </p:grpSp>
      <p:sp>
        <p:nvSpPr>
          <p:cNvPr id="28" name="nuclear ground state"/>
          <p:cNvSpPr txBox="1"/>
          <p:nvPr/>
        </p:nvSpPr>
        <p:spPr>
          <a:xfrm>
            <a:off x="1397793" y="6107287"/>
            <a:ext cx="2256195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nuclear ground state</a:t>
            </a:r>
          </a:p>
        </p:txBody>
      </p:sp>
      <p:grpSp>
        <p:nvGrpSpPr>
          <p:cNvPr id="29" name="Group"/>
          <p:cNvGrpSpPr/>
          <p:nvPr/>
        </p:nvGrpSpPr>
        <p:grpSpPr>
          <a:xfrm>
            <a:off x="1154085" y="2817970"/>
            <a:ext cx="2628092" cy="1486693"/>
            <a:chOff x="93481" y="-687754"/>
            <a:chExt cx="7203569" cy="3482464"/>
          </a:xfrm>
        </p:grpSpPr>
        <p:pic>
          <p:nvPicPr>
            <p:cNvPr id="30" name="pear-shape_ra_224_nucleus.jpg" descr="pear-shape_ra_224_nucleus.jp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199127">
              <a:off x="170263" y="593418"/>
              <a:ext cx="2290782" cy="206773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pear-shape_ra_224_nucleus.jpg" descr="pear-shape_ra_224_nucleus.jp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2329">
              <a:off x="4228351" y="603236"/>
              <a:ext cx="2292350" cy="206987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2" name="Group"/>
            <p:cNvGrpSpPr/>
            <p:nvPr/>
          </p:nvGrpSpPr>
          <p:grpSpPr>
            <a:xfrm>
              <a:off x="194169" y="596113"/>
              <a:ext cx="2594502" cy="2198597"/>
              <a:chOff x="0" y="0"/>
              <a:chExt cx="2594500" cy="2198595"/>
            </a:xfrm>
          </p:grpSpPr>
          <p:sp>
            <p:nvSpPr>
              <p:cNvPr id="39" name="Line"/>
              <p:cNvSpPr/>
              <p:nvPr/>
            </p:nvSpPr>
            <p:spPr>
              <a:xfrm flipV="1">
                <a:off x="-1" y="92350"/>
                <a:ext cx="2" cy="2106246"/>
              </a:xfrm>
              <a:prstGeom prst="line">
                <a:avLst/>
              </a:prstGeom>
              <a:noFill/>
              <a:ln w="63500" cap="flat">
                <a:solidFill>
                  <a:srgbClr val="797979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000" b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Gill Sans"/>
                  </a:defRPr>
                </a:pPr>
                <a:endParaRPr kumimoji="0" sz="4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  <a:sym typeface="Gill Sans"/>
                </a:endParaRPr>
              </a:p>
            </p:txBody>
          </p:sp>
          <p:sp>
            <p:nvSpPr>
              <p:cNvPr id="40" name="Line"/>
              <p:cNvSpPr/>
              <p:nvPr/>
            </p:nvSpPr>
            <p:spPr>
              <a:xfrm flipH="1" flipV="1">
                <a:off x="1961297" y="-1"/>
                <a:ext cx="631621" cy="1097075"/>
              </a:xfrm>
              <a:prstGeom prst="line">
                <a:avLst/>
              </a:prstGeom>
              <a:noFill/>
              <a:ln w="63500" cap="flat">
                <a:solidFill>
                  <a:srgbClr val="797979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000" b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Gill Sans"/>
                  </a:defRPr>
                </a:pPr>
                <a:endParaRPr kumimoji="0" sz="4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  <a:sym typeface="Gill Sans"/>
                </a:endParaRPr>
              </a:p>
            </p:txBody>
          </p:sp>
          <p:sp>
            <p:nvSpPr>
              <p:cNvPr id="41" name="Line"/>
              <p:cNvSpPr/>
              <p:nvPr/>
            </p:nvSpPr>
            <p:spPr>
              <a:xfrm flipH="1">
                <a:off x="1967871" y="1081846"/>
                <a:ext cx="626630" cy="1101883"/>
              </a:xfrm>
              <a:prstGeom prst="line">
                <a:avLst/>
              </a:prstGeom>
              <a:noFill/>
              <a:ln w="63500" cap="flat">
                <a:solidFill>
                  <a:srgbClr val="797979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000" b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Gill Sans"/>
                  </a:defRPr>
                </a:pPr>
                <a:endParaRPr kumimoji="0" sz="4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  <a:sym typeface="Gill Sans"/>
                </a:endParaRPr>
              </a:p>
            </p:txBody>
          </p:sp>
        </p:grpSp>
        <p:grpSp>
          <p:nvGrpSpPr>
            <p:cNvPr id="33" name="Group"/>
            <p:cNvGrpSpPr/>
            <p:nvPr/>
          </p:nvGrpSpPr>
          <p:grpSpPr>
            <a:xfrm>
              <a:off x="4178386" y="553478"/>
              <a:ext cx="2594502" cy="2198597"/>
              <a:chOff x="0" y="0"/>
              <a:chExt cx="2594500" cy="2198595"/>
            </a:xfrm>
          </p:grpSpPr>
          <p:sp>
            <p:nvSpPr>
              <p:cNvPr id="36" name="Line"/>
              <p:cNvSpPr/>
              <p:nvPr/>
            </p:nvSpPr>
            <p:spPr>
              <a:xfrm flipV="1">
                <a:off x="-1" y="92350"/>
                <a:ext cx="2" cy="2106246"/>
              </a:xfrm>
              <a:prstGeom prst="line">
                <a:avLst/>
              </a:prstGeom>
              <a:noFill/>
              <a:ln w="63500" cap="flat">
                <a:solidFill>
                  <a:srgbClr val="797979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000" b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Gill Sans"/>
                  </a:defRPr>
                </a:pPr>
                <a:endParaRPr kumimoji="0" sz="4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  <a:sym typeface="Gill Sans"/>
                </a:endParaRPr>
              </a:p>
            </p:txBody>
          </p:sp>
          <p:sp>
            <p:nvSpPr>
              <p:cNvPr id="37" name="Line"/>
              <p:cNvSpPr/>
              <p:nvPr/>
            </p:nvSpPr>
            <p:spPr>
              <a:xfrm flipH="1" flipV="1">
                <a:off x="1961297" y="-1"/>
                <a:ext cx="631621" cy="1097075"/>
              </a:xfrm>
              <a:prstGeom prst="line">
                <a:avLst/>
              </a:prstGeom>
              <a:noFill/>
              <a:ln w="63500" cap="flat">
                <a:solidFill>
                  <a:srgbClr val="797979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000" b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Gill Sans"/>
                  </a:defRPr>
                </a:pPr>
                <a:endParaRPr kumimoji="0" sz="4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  <a:sym typeface="Gill Sans"/>
                </a:endParaRPr>
              </a:p>
            </p:txBody>
          </p:sp>
          <p:sp>
            <p:nvSpPr>
              <p:cNvPr id="38" name="Line"/>
              <p:cNvSpPr/>
              <p:nvPr/>
            </p:nvSpPr>
            <p:spPr>
              <a:xfrm flipH="1">
                <a:off x="1967871" y="1081846"/>
                <a:ext cx="626630" cy="1101883"/>
              </a:xfrm>
              <a:prstGeom prst="line">
                <a:avLst/>
              </a:prstGeom>
              <a:noFill/>
              <a:ln w="63500" cap="flat">
                <a:solidFill>
                  <a:srgbClr val="797979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000" b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Gill Sans"/>
                  </a:defRPr>
                </a:pPr>
                <a:endParaRPr kumimoji="0" sz="4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  <a:sym typeface="Gill Sans"/>
                </a:endParaRPr>
              </a:p>
            </p:txBody>
          </p:sp>
        </p:grpSp>
        <p:sp>
          <p:nvSpPr>
            <p:cNvPr id="34" name="-"/>
            <p:cNvSpPr txBox="1"/>
            <p:nvPr/>
          </p:nvSpPr>
          <p:spPr>
            <a:xfrm>
              <a:off x="3172626" y="294934"/>
              <a:ext cx="861124" cy="2397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2000"/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6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</a:t>
              </a:r>
            </a:p>
          </p:txBody>
        </p:sp>
        <p:sp>
          <p:nvSpPr>
            <p:cNvPr id="35" name="1st nuclear excited state"/>
            <p:cNvSpPr txBox="1"/>
            <p:nvPr/>
          </p:nvSpPr>
          <p:spPr>
            <a:xfrm>
              <a:off x="93481" y="-687754"/>
              <a:ext cx="7203569" cy="961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1st nuclear excited state</a:t>
              </a:r>
            </a:p>
          </p:txBody>
        </p:sp>
      </p:grpSp>
      <p:grpSp>
        <p:nvGrpSpPr>
          <p:cNvPr id="42" name="Group"/>
          <p:cNvGrpSpPr/>
          <p:nvPr/>
        </p:nvGrpSpPr>
        <p:grpSpPr>
          <a:xfrm>
            <a:off x="2901954" y="3897054"/>
            <a:ext cx="1077089" cy="1568835"/>
            <a:chOff x="98454" y="638749"/>
            <a:chExt cx="1077088" cy="1568834"/>
          </a:xfrm>
        </p:grpSpPr>
        <p:sp>
          <p:nvSpPr>
            <p:cNvPr id="43" name="~55 keV"/>
            <p:cNvSpPr txBox="1"/>
            <p:nvPr/>
          </p:nvSpPr>
          <p:spPr>
            <a:xfrm>
              <a:off x="98454" y="1173933"/>
              <a:ext cx="931089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/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~55 </a:t>
              </a:r>
              <a:r>
                <a:rPr kumimoji="0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keV</a:t>
              </a:r>
              <a:endParaRPr kumimoji="0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Line"/>
            <p:cNvSpPr/>
            <p:nvPr/>
          </p:nvSpPr>
          <p:spPr>
            <a:xfrm flipV="1">
              <a:off x="1175542" y="638749"/>
              <a:ext cx="0" cy="1568834"/>
            </a:xfrm>
            <a:prstGeom prst="line">
              <a:avLst/>
            </a:prstGeom>
            <a:noFill/>
            <a:ln w="47625" cap="flat">
              <a:solidFill>
                <a:srgbClr val="424242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kumimoji="0" sz="4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Gill Sans"/>
              </a:endParaRPr>
            </a:p>
          </p:txBody>
        </p:sp>
      </p:grpSp>
      <p:sp>
        <p:nvSpPr>
          <p:cNvPr id="47" name="Enhancement: ~100-1000x"/>
          <p:cNvSpPr/>
          <p:nvPr/>
        </p:nvSpPr>
        <p:spPr>
          <a:xfrm>
            <a:off x="5633720" y="6576568"/>
            <a:ext cx="1270001" cy="1270001"/>
          </a:xfrm>
          <a:prstGeom prst="line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numCol="1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4304319" y="4957429"/>
            <a:ext cx="23387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Enhancement: ~1000x</a:t>
            </a:r>
          </a:p>
        </p:txBody>
      </p:sp>
      <p:sp>
        <p:nvSpPr>
          <p:cNvPr id="56" name="T- violating forces mix the states"/>
          <p:cNvSpPr/>
          <p:nvPr/>
        </p:nvSpPr>
        <p:spPr>
          <a:xfrm>
            <a:off x="4319059" y="3996563"/>
            <a:ext cx="2417069" cy="7181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T- violating forces mix the states</a:t>
            </a:r>
          </a:p>
        </p:txBody>
      </p:sp>
      <p:sp>
        <p:nvSpPr>
          <p:cNvPr id="57" name="Rectangle 56"/>
          <p:cNvSpPr/>
          <p:nvPr/>
        </p:nvSpPr>
        <p:spPr>
          <a:xfrm>
            <a:off x="678094" y="2691829"/>
            <a:ext cx="6503542" cy="40377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199036" y="6391902"/>
            <a:ext cx="2139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 Andrew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Jayich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443540" y="2937002"/>
            <a:ext cx="26340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Octupole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deformation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225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506911" y="2606250"/>
            <a:ext cx="4521565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Other candidate: 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229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Pa, the splitting is 50(60) eV -  we don't know if the state exists.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229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 may be 100,000 times more sensitive than 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199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Currently no significant source of 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229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 (1.5 day half-life). Plans to harvest at the Facility for Rare Isotope Beams at Michigan State University.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J. T. Singh, Hyperfine Int. 240, 29 (2019) </a:t>
            </a:r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179134" y="651643"/>
            <a:ext cx="9985144" cy="11106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1284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s://jila.colorado.edu/yelabs/sites/default/files/styles/image_700/public/images/news/ye_campbell.jpg?itok=EK5sNh5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1127" y="946166"/>
            <a:ext cx="2586757" cy="2332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35590" y="859693"/>
            <a:ext cx="931876" cy="7474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3D</a:t>
            </a:r>
          </a:p>
        </p:txBody>
      </p:sp>
      <p:sp>
        <p:nvSpPr>
          <p:cNvPr id="4" name="Rectangle 3"/>
          <p:cNvSpPr/>
          <p:nvPr/>
        </p:nvSpPr>
        <p:spPr>
          <a:xfrm>
            <a:off x="719862" y="3026100"/>
            <a:ext cx="3462817" cy="314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Image: Ye group and Steven Burrows, JILA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7375" y="3286924"/>
            <a:ext cx="17187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Atomic clocks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83629" y="851058"/>
            <a:ext cx="41012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Particle physics: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Searches for dark matter and other “new” physics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779997" y="4805574"/>
            <a:ext cx="2785849" cy="354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Image credit: Jun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Ye’s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group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4053" y="3638865"/>
            <a:ext cx="2723756" cy="23972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73152" y="6061940"/>
            <a:ext cx="3482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Ultracold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atoms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Quantum simulation </a:t>
            </a:r>
          </a:p>
        </p:txBody>
      </p:sp>
      <p:pic>
        <p:nvPicPr>
          <p:cNvPr id="10" name="Picture 2" descr="Image result for galaxy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786372" y="979211"/>
            <a:ext cx="2838564" cy="2304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9356088" y="3286924"/>
            <a:ext cx="1604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panose="020B0604020202020204" pitchFamily="34" charset="0"/>
              </a:rPr>
              <a:t>Astrophysics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314545" y="6452268"/>
            <a:ext cx="1858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panose="020B0604020202020204" pitchFamily="34" charset="0"/>
              </a:rPr>
              <a:t>Plasma physics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574" y="3791758"/>
            <a:ext cx="3252510" cy="260162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886653" y="6010104"/>
            <a:ext cx="1186952" cy="472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Iter.org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6402271" y="4385247"/>
            <a:ext cx="1633051" cy="1661131"/>
            <a:chOff x="5689572" y="4420645"/>
            <a:chExt cx="1498365" cy="1545463"/>
          </a:xfrm>
        </p:grpSpPr>
        <p:sp>
          <p:nvSpPr>
            <p:cNvPr id="16" name="Oval 15"/>
            <p:cNvSpPr/>
            <p:nvPr/>
          </p:nvSpPr>
          <p:spPr>
            <a:xfrm>
              <a:off x="6500259" y="4461174"/>
              <a:ext cx="376791" cy="365759"/>
            </a:xfrm>
            <a:prstGeom prst="ellipse">
              <a:avLst/>
            </a:prstGeom>
            <a:solidFill>
              <a:srgbClr val="C00000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extrusionH="254000" prstMaterial="dkEdge">
              <a:bevelT w="254000" h="254000"/>
              <a:bevelB w="254000" h="254000"/>
              <a:extrusionClr>
                <a:schemeClr val="tx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6274666" y="4770343"/>
              <a:ext cx="376791" cy="365759"/>
            </a:xfrm>
            <a:prstGeom prst="ellipse">
              <a:avLst/>
            </a:prstGeom>
            <a:solidFill>
              <a:srgbClr val="99CCFF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extrusionH="254000" prstMaterial="dkEdge">
              <a:bevelT w="254000" h="254000"/>
              <a:bevelB w="254000" h="254000"/>
              <a:extrusionClr>
                <a:schemeClr val="tx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719766" y="4685734"/>
              <a:ext cx="376791" cy="365759"/>
            </a:xfrm>
            <a:prstGeom prst="ellipse">
              <a:avLst/>
            </a:prstGeom>
            <a:solidFill>
              <a:srgbClr val="99CCFF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extrusionH="254000" prstMaterial="dkEdge">
              <a:bevelT w="254000" h="254000"/>
              <a:bevelB w="254000" h="254000"/>
              <a:extrusionClr>
                <a:schemeClr val="tx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5783629" y="4777370"/>
              <a:ext cx="376791" cy="365759"/>
            </a:xfrm>
            <a:prstGeom prst="ellipse">
              <a:avLst/>
            </a:prstGeom>
            <a:solidFill>
              <a:srgbClr val="99CCFF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extrusionH="254000" prstMaterial="dkEdge">
              <a:bevelT w="254000" h="254000"/>
              <a:bevelB w="254000" h="254000"/>
              <a:extrusionClr>
                <a:schemeClr val="tx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5905479" y="5498971"/>
              <a:ext cx="376791" cy="365759"/>
            </a:xfrm>
            <a:prstGeom prst="ellipse">
              <a:avLst/>
            </a:prstGeom>
            <a:solidFill>
              <a:srgbClr val="C00000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extrusionH="254000" prstMaterial="dkEdge">
              <a:bevelT w="254000" h="254000"/>
              <a:bevelB w="254000" h="254000"/>
              <a:extrusionClr>
                <a:schemeClr val="tx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5689572" y="5014213"/>
              <a:ext cx="376791" cy="365759"/>
            </a:xfrm>
            <a:prstGeom prst="ellipse">
              <a:avLst/>
            </a:prstGeom>
            <a:solidFill>
              <a:srgbClr val="C00000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extrusionH="254000" prstMaterial="dkEdge">
              <a:bevelT w="254000" h="254000"/>
              <a:bevelB w="254000" h="254000"/>
              <a:extrusionClr>
                <a:schemeClr val="tx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5933301" y="4529455"/>
              <a:ext cx="376791" cy="365759"/>
            </a:xfrm>
            <a:prstGeom prst="ellipse">
              <a:avLst/>
            </a:prstGeom>
            <a:solidFill>
              <a:srgbClr val="C00000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extrusionH="254000" prstMaterial="dkEdge">
              <a:bevelT w="254000" h="254000"/>
              <a:bevelB w="254000" h="254000"/>
              <a:extrusionClr>
                <a:schemeClr val="tx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6811146" y="4942784"/>
              <a:ext cx="376791" cy="365759"/>
            </a:xfrm>
            <a:prstGeom prst="ellipse">
              <a:avLst/>
            </a:prstGeom>
            <a:solidFill>
              <a:srgbClr val="C00000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extrusionH="254000" prstMaterial="dkEdge">
              <a:bevelT w="254000" h="254000"/>
              <a:bevelB w="254000" h="254000"/>
              <a:extrusionClr>
                <a:schemeClr val="tx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6580963" y="4821146"/>
              <a:ext cx="376791" cy="365759"/>
            </a:xfrm>
            <a:prstGeom prst="ellipse">
              <a:avLst/>
            </a:prstGeom>
            <a:solidFill>
              <a:srgbClr val="99CCFF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extrusionH="254000" prstMaterial="dkEdge">
              <a:bevelT w="254000" h="254000"/>
              <a:bevelB w="254000" h="254000"/>
              <a:extrusionClr>
                <a:schemeClr val="tx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6811146" y="5161310"/>
              <a:ext cx="376791" cy="365759"/>
            </a:xfrm>
            <a:prstGeom prst="ellipse">
              <a:avLst/>
            </a:prstGeom>
            <a:solidFill>
              <a:srgbClr val="99CCFF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extrusionH="254000" prstMaterial="dkEdge">
              <a:bevelT w="254000" h="254000"/>
              <a:bevelB w="254000" h="254000"/>
              <a:extrusionClr>
                <a:schemeClr val="tx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6196978" y="5592700"/>
              <a:ext cx="376791" cy="365759"/>
            </a:xfrm>
            <a:prstGeom prst="ellipse">
              <a:avLst/>
            </a:prstGeom>
            <a:solidFill>
              <a:srgbClr val="99CCFF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extrusionH="254000" prstMaterial="dkEdge">
              <a:bevelT w="254000" h="254000"/>
              <a:bevelB w="254000" h="254000"/>
              <a:extrusionClr>
                <a:schemeClr val="tx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6447493" y="4651394"/>
              <a:ext cx="376791" cy="365759"/>
            </a:xfrm>
            <a:prstGeom prst="ellipse">
              <a:avLst/>
            </a:prstGeom>
            <a:solidFill>
              <a:srgbClr val="C00000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extrusionH="254000" prstMaterial="dkEdge">
              <a:bevelT w="254000" h="254000"/>
              <a:bevelB w="254000" h="254000"/>
              <a:extrusionClr>
                <a:schemeClr val="tx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6447494" y="5600349"/>
              <a:ext cx="376791" cy="365759"/>
            </a:xfrm>
            <a:prstGeom prst="ellipse">
              <a:avLst/>
            </a:prstGeom>
            <a:solidFill>
              <a:srgbClr val="C00000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extrusionH="254000" prstMaterial="dkEdge">
              <a:bevelT w="254000" h="254000"/>
              <a:bevelB w="254000" h="254000"/>
              <a:extrusionClr>
                <a:schemeClr val="tx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6715826" y="5399239"/>
              <a:ext cx="376791" cy="365759"/>
            </a:xfrm>
            <a:prstGeom prst="ellipse">
              <a:avLst/>
            </a:prstGeom>
            <a:solidFill>
              <a:srgbClr val="C00000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extrusionH="254000" prstMaterial="dkEdge">
              <a:bevelT w="254000" h="254000"/>
              <a:bevelB w="254000" h="254000"/>
              <a:extrusionClr>
                <a:schemeClr val="tx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190948" y="4420645"/>
              <a:ext cx="376791" cy="365759"/>
            </a:xfrm>
            <a:prstGeom prst="ellipse">
              <a:avLst/>
            </a:prstGeom>
            <a:solidFill>
              <a:srgbClr val="99CCFF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extrusionH="254000" prstMaterial="dkEdge">
              <a:bevelT w="254000" h="254000"/>
              <a:bevelB w="254000" h="254000"/>
              <a:extrusionClr>
                <a:schemeClr val="tx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769670" y="5241963"/>
              <a:ext cx="376791" cy="365759"/>
            </a:xfrm>
            <a:prstGeom prst="ellipse">
              <a:avLst/>
            </a:prstGeom>
            <a:solidFill>
              <a:srgbClr val="99CCFF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extrusionH="254000" prstMaterial="dkEdge">
              <a:bevelT w="254000" h="254000"/>
              <a:bevelB w="254000" h="254000"/>
              <a:extrusionClr>
                <a:schemeClr val="tx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6041693" y="5322168"/>
              <a:ext cx="376791" cy="365759"/>
            </a:xfrm>
            <a:prstGeom prst="ellipse">
              <a:avLst/>
            </a:prstGeom>
            <a:solidFill>
              <a:srgbClr val="99CCFF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extrusionH="254000" prstMaterial="dkEdge">
              <a:bevelT w="254000" h="254000"/>
              <a:bevelB w="254000" h="254000"/>
              <a:extrusionClr>
                <a:schemeClr val="tx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6584912" y="5069723"/>
              <a:ext cx="376791" cy="365759"/>
            </a:xfrm>
            <a:prstGeom prst="ellipse">
              <a:avLst/>
            </a:prstGeom>
            <a:solidFill>
              <a:srgbClr val="99CCFF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extrusionH="254000" prstMaterial="dkEdge">
              <a:bevelT w="254000" h="254000"/>
              <a:bevelB w="254000" h="254000"/>
              <a:extrusionClr>
                <a:schemeClr val="tx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6333606" y="4900953"/>
              <a:ext cx="376791" cy="365759"/>
            </a:xfrm>
            <a:prstGeom prst="ellipse">
              <a:avLst/>
            </a:prstGeom>
            <a:solidFill>
              <a:srgbClr val="C00000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extrusionH="254000" prstMaterial="dkEdge">
              <a:bevelT w="254000" h="254000"/>
              <a:bevelB w="254000" h="254000"/>
              <a:extrusionClr>
                <a:schemeClr val="tx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093875" y="4672938"/>
              <a:ext cx="376791" cy="365759"/>
            </a:xfrm>
            <a:prstGeom prst="ellipse">
              <a:avLst/>
            </a:prstGeom>
            <a:solidFill>
              <a:srgbClr val="99CCFF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extrusionH="254000" prstMaterial="dkEdge">
              <a:bevelT w="254000" h="254000"/>
              <a:bevelB w="254000" h="254000"/>
              <a:extrusionClr>
                <a:schemeClr val="tx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5964420" y="4947292"/>
              <a:ext cx="376791" cy="365759"/>
            </a:xfrm>
            <a:prstGeom prst="ellipse">
              <a:avLst/>
            </a:prstGeom>
            <a:solidFill>
              <a:srgbClr val="C00000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extrusionH="254000" prstMaterial="dkEdge">
              <a:bevelT w="254000" h="254000"/>
              <a:bevelB w="254000" h="254000"/>
              <a:extrusionClr>
                <a:schemeClr val="tx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6403058" y="5290590"/>
              <a:ext cx="376791" cy="365759"/>
            </a:xfrm>
            <a:prstGeom prst="ellipse">
              <a:avLst/>
            </a:prstGeom>
            <a:solidFill>
              <a:srgbClr val="C00000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extrusionH="254000" prstMaterial="dkEdge">
              <a:bevelT w="254000" h="254000"/>
              <a:bevelB w="254000" h="254000"/>
              <a:extrusionClr>
                <a:schemeClr val="tx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6180609" y="5103886"/>
              <a:ext cx="376791" cy="365759"/>
            </a:xfrm>
            <a:prstGeom prst="ellipse">
              <a:avLst/>
            </a:prstGeom>
            <a:solidFill>
              <a:srgbClr val="99CCFF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extrusionH="254000" prstMaterial="dkEdge">
              <a:bevelT w="254000" h="254000"/>
              <a:bevelB w="254000" h="254000"/>
              <a:extrusionClr>
                <a:schemeClr val="tx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39" name="Picture 8" descr="http://www.ust.edu.tw/upload/file/201412_image001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85361" y="4422154"/>
            <a:ext cx="2235769" cy="163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Four things you might not know about dark matter | symmetry magazine">
            <a:extLst>
              <a:ext uri="{FF2B5EF4-FFF2-40B4-BE49-F238E27FC236}">
                <a16:creationId xmlns:a16="http://schemas.microsoft.com/office/drawing/2014/main" id="{433DC64E-E9B7-49B7-AC97-ADA6F6262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575" y="2000000"/>
            <a:ext cx="4018849" cy="2260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8F6C7139-B47A-474B-8CFC-520B14C6E85F}"/>
              </a:ext>
            </a:extLst>
          </p:cNvPr>
          <p:cNvSpPr txBox="1"/>
          <p:nvPr/>
        </p:nvSpPr>
        <p:spPr>
          <a:xfrm>
            <a:off x="5822496" y="3920348"/>
            <a:ext cx="19237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Illustration by Sandbox Studio, Chicago with Ana </a:t>
            </a: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Kova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638030" y="6138901"/>
            <a:ext cx="35387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Nuclear and hadronic physics 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extracting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nuclear  properties</a:t>
            </a:r>
          </a:p>
        </p:txBody>
      </p:sp>
      <p:sp>
        <p:nvSpPr>
          <p:cNvPr id="43" name="Rectangle 42"/>
          <p:cNvSpPr/>
          <p:nvPr/>
        </p:nvSpPr>
        <p:spPr>
          <a:xfrm>
            <a:off x="535371" y="-61050"/>
            <a:ext cx="1128671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cs typeface="Arial" panose="020B0604020202020204" pitchFamily="34" charset="0"/>
              </a:rPr>
              <a:t>Numerous applications that need precise atomic data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cs typeface="Arial" panose="020B0604020202020204" pitchFamily="34" charset="0"/>
              </a:rPr>
            </a:b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cs typeface="Arial" panose="020B0604020202020204" pitchFamily="34" charset="0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719862" y="631891"/>
            <a:ext cx="11315589" cy="0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706575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45455" y="70582"/>
            <a:ext cx="105275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T-violation with radioactive atoms and molecules: timeline</a:t>
            </a:r>
          </a:p>
        </p:txBody>
      </p:sp>
      <p:sp>
        <p:nvSpPr>
          <p:cNvPr id="3" name="Rectangle 2"/>
          <p:cNvSpPr/>
          <p:nvPr/>
        </p:nvSpPr>
        <p:spPr>
          <a:xfrm>
            <a:off x="460982" y="1486470"/>
            <a:ext cx="114964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60475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1-2 years :	Laser cooling of 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225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Ra+, measurements of Ra+ properties, Ac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2+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with radium quantum logic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60475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	Investigate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RaOH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RaOH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+, other polyatomic molecules containing Ra, 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229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ThO, 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229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ThF+ at ISOLDE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60475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	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Precision experiments: rotational and hyperfine structure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60475" algn="l"/>
              </a:tabLst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60475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3 years:	First quantum logic spectroscopy (QLS) of radioactive molecules using Ra+ as the logic qubit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	QLS of radium-based triatomic molecules: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RaOH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+,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RaSH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+,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RaCN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+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60475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	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Deacceleration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and trapping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60475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5 years:  	First QLS-based single molecular ion EDM measurement with 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60475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	Measure the nuclear energy level structure of 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229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60475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first laser cooling tests and systematic studies, symmetry-violating measurements 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60475" algn="l"/>
              </a:tabLst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60475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8 years: 	New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q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QCD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bounds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60475" algn="l"/>
              </a:tabLst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60475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10-15 years: If 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229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 enhancement as predicted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new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q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QCD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bounds pushing the low few 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-13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range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0" y="898802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 Andrew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Jayich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Ronald Fernando Garcia Ruiz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60A25A9-D536-1980-4591-A0879A9ACAFA}"/>
              </a:ext>
            </a:extLst>
          </p:cNvPr>
          <p:cNvCxnSpPr/>
          <p:nvPr/>
        </p:nvCxnSpPr>
        <p:spPr>
          <a:xfrm>
            <a:off x="133051" y="701969"/>
            <a:ext cx="11948354" cy="9275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80209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5182" y="61300"/>
            <a:ext cx="6955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Next decade of space research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0726" y="1525050"/>
            <a:ext cx="95109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What quantum technologies will be sent to space?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What new physics can one search for in space better then on Earth?</a:t>
            </a:r>
          </a:p>
        </p:txBody>
      </p:sp>
      <p:sp>
        <p:nvSpPr>
          <p:cNvPr id="6" name="Rectangle 5"/>
          <p:cNvSpPr/>
          <p:nvPr/>
        </p:nvSpPr>
        <p:spPr>
          <a:xfrm>
            <a:off x="854758" y="2920803"/>
            <a:ext cx="1033183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NASA Decadal Survey: Biological and Physical Sciences in Space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/>
              </a:rPr>
              <a:t>https://science.nasa.gov/biological-physical/decadal-survey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>
              <a:defRPr/>
            </a:pPr>
            <a:r>
              <a:rPr lang="en-US" sz="2000" dirty="0">
                <a:solidFill>
                  <a:prstClr val="black"/>
                </a:solidFill>
              </a:rPr>
              <a:t>May 2023: Establishment of NASA Fundamental Physics Analysis group</a:t>
            </a:r>
          </a:p>
          <a:p>
            <a:pPr lvl="0">
              <a:defRPr/>
            </a:pPr>
            <a:r>
              <a:rPr lang="en-US" sz="2000" dirty="0">
                <a:solidFill>
                  <a:prstClr val="black"/>
                </a:solidFill>
              </a:rPr>
              <a:t>https://www.jpl.nasa.gov/go/funpag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Europe: Community workshop on cold atoms in space (September 2021)</a:t>
            </a:r>
          </a:p>
          <a:p>
            <a:pPr lvl="0"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Cold Atoms in Space: Community Workshop Summary and Proposed Road-Map, Alonso et al., </a:t>
            </a:r>
            <a:r>
              <a:rPr lang="en-US" sz="2000" b="1" dirty="0">
                <a:solidFill>
                  <a:prstClr val="black"/>
                </a:solidFill>
              </a:rPr>
              <a:t>EPJ Quantum Technology 9, 1 (2022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0724" name="Picture 4" descr="https://www.nasa.gov/sites/default/files/thumbnails/image/nasa-logo-web-rg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6978" y="926630"/>
            <a:ext cx="3206650" cy="160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105499" y="6448232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Image credits: NASA, ESA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116" y="1189595"/>
            <a:ext cx="2275146" cy="834066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184657" y="785076"/>
            <a:ext cx="11672040" cy="13671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173236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24413" y="44190"/>
            <a:ext cx="63738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Quantum technologies in space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37160" y="731520"/>
            <a:ext cx="11948354" cy="9275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6" descr="https://airandspace.si.edu/sites/default/files/styles/callout_half/public/images/editoral-stories/thumbnails/4637h.jpg?itok=mzcmcs4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484" y="970278"/>
            <a:ext cx="2484343" cy="1863257"/>
          </a:xfrm>
          <a:prstGeom prst="roundRect">
            <a:avLst/>
          </a:prstGeom>
          <a:noFill/>
          <a:ln>
            <a:solidFill>
              <a:srgbClr val="002060"/>
            </a:solidFill>
          </a:ln>
          <a:effectLst>
            <a:outerShdw blurRad="177800" dist="76200" dir="2700000" sx="99000" sy="99000" algn="tl" rotWithShape="0">
              <a:prstClr val="black">
                <a:alpha val="39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6200420" y="970491"/>
            <a:ext cx="2860584" cy="2799218"/>
            <a:chOff x="6200420" y="970491"/>
            <a:chExt cx="2860584" cy="2799218"/>
          </a:xfrm>
        </p:grpSpPr>
        <p:pic>
          <p:nvPicPr>
            <p:cNvPr id="40962" name="Picture 2" descr="Atomic Clock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379907" y="970491"/>
              <a:ext cx="2571588" cy="1821024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>
              <a:outerShdw blurRad="177800" dist="76200" dir="2700000" sx="99000" sy="99000" algn="tl" rotWithShape="0">
                <a:prstClr val="black">
                  <a:alpha val="39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200420" y="2846379"/>
              <a:ext cx="286058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2019 NASA Deep Space Atomic Clock (DSAC), microwave, Hg</a:t>
              </a:r>
              <a:r>
                <a:rPr kumimoji="0" lang="en-US" sz="1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ions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96129" y="2996695"/>
            <a:ext cx="2147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GPS, “hot” atoms,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Microwave, Cs or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Rb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0" name="AutoShape 4" descr="Tiangong-2 space la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934985" y="979186"/>
            <a:ext cx="3232029" cy="2640623"/>
            <a:chOff x="2934985" y="979186"/>
            <a:chExt cx="3232029" cy="2640623"/>
          </a:xfrm>
        </p:grpSpPr>
        <p:sp>
          <p:nvSpPr>
            <p:cNvPr id="9" name="TextBox 8"/>
            <p:cNvSpPr txBox="1"/>
            <p:nvPr/>
          </p:nvSpPr>
          <p:spPr>
            <a:xfrm>
              <a:off x="2934985" y="2973478"/>
              <a:ext cx="32320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2017 CACES (Tiangong-2), China, microwave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Rb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cold atom clock</a:t>
              </a:r>
            </a:p>
          </p:txBody>
        </p:sp>
        <p:pic>
          <p:nvPicPr>
            <p:cNvPr id="40966" name="Picture 6" descr="Tiangong-2 orbits the Earth in this illustration.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051734" y="979186"/>
              <a:ext cx="2841070" cy="1829777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>
              <a:outerShdw blurRad="177800" dist="76200" dir="2700000" sx="99000" sy="99000" algn="tl" rotWithShape="0">
                <a:prstClr val="black">
                  <a:alpha val="39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Rectangle 10"/>
          <p:cNvSpPr/>
          <p:nvPr/>
        </p:nvSpPr>
        <p:spPr>
          <a:xfrm>
            <a:off x="9575514" y="6396335"/>
            <a:ext cx="2863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Image credits: JPL, NASA, CMSE, NSSC, DLR/Leibnitz, University of Hannover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9328935" y="868114"/>
            <a:ext cx="2756579" cy="5484073"/>
            <a:chOff x="9328935" y="868114"/>
            <a:chExt cx="2756579" cy="548407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565"/>
            <a:stretch/>
          </p:blipFill>
          <p:spPr>
            <a:xfrm>
              <a:off x="9371191" y="868114"/>
              <a:ext cx="2689766" cy="4500178"/>
            </a:xfrm>
            <a:prstGeom prst="rect">
              <a:avLst/>
            </a:prstGeom>
            <a:ln>
              <a:solidFill>
                <a:srgbClr val="002060"/>
              </a:solidFill>
            </a:ln>
            <a:effectLst>
              <a:outerShdw blurRad="177800" dist="76200" dir="2700000" sx="99000" sy="99000" algn="tl" rotWithShape="0">
                <a:prstClr val="black">
                  <a:alpha val="39000"/>
                </a:prstClr>
              </a:outerShdw>
            </a:effectLst>
          </p:spPr>
        </p:pic>
        <p:sp>
          <p:nvSpPr>
            <p:cNvPr id="2" name="Rectangle 1"/>
            <p:cNvSpPr/>
            <p:nvPr/>
          </p:nvSpPr>
          <p:spPr>
            <a:xfrm>
              <a:off x="9328935" y="5428857"/>
              <a:ext cx="275657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2016 MAUS-1 sounding rocket, cold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Rb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atoms, BEC, atom interferometry, DLR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75322" y="3937601"/>
            <a:ext cx="4137406" cy="2818094"/>
            <a:chOff x="475322" y="3937601"/>
            <a:chExt cx="4137406" cy="2818094"/>
          </a:xfrm>
        </p:grpSpPr>
        <p:pic>
          <p:nvPicPr>
            <p:cNvPr id="41986" name="Picture 2" descr="starshade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322" y="3937601"/>
              <a:ext cx="4137406" cy="2327029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>
              <a:outerShdw blurRad="177800" dist="76200" dir="2700000" sx="99000" sy="99000" algn="tl" rotWithShape="0">
                <a:prstClr val="black">
                  <a:alpha val="39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067150" y="6386363"/>
              <a:ext cx="31372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2018, Cold Atom Lab, ISS, NASA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693591" y="3909259"/>
            <a:ext cx="4589077" cy="2841260"/>
            <a:chOff x="4693591" y="3909259"/>
            <a:chExt cx="4589077" cy="2841260"/>
          </a:xfrm>
        </p:grpSpPr>
        <p:pic>
          <p:nvPicPr>
            <p:cNvPr id="41988" name="Picture 4" descr="https://physicsworld.com/wp-content/uploads/2017/06/2017-06-16-quantum-satellite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2390" y="3909259"/>
              <a:ext cx="3232999" cy="2332378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>
              <a:outerShdw blurRad="177800" dist="76200" dir="2700000" sx="99000" sy="99000" algn="tl" rotWithShape="0">
                <a:prstClr val="black">
                  <a:alpha val="39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ctangle 12"/>
            <p:cNvSpPr/>
            <p:nvPr/>
          </p:nvSpPr>
          <p:spPr>
            <a:xfrm>
              <a:off x="4693591" y="6381187"/>
              <a:ext cx="458907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2016 QUESS, Entanglement distribution, China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9066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58430" y="7259"/>
            <a:ext cx="8196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Why to search for new physics in space?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3272" y="801125"/>
            <a:ext cx="117022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Quantum sensors in space enables discovery of new physics not possible on Earth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Many orders of magnitude improvements or principally different experiments are possible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37160" y="731520"/>
            <a:ext cx="11948354" cy="9275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842" name="Picture 2" descr="https://upload.wikimedia.org/wikipedia/commons/thumb/d/d9/GravityPotential.jpg/300px-GravityPotenti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649" y="2122048"/>
            <a:ext cx="3130176" cy="1815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83272" y="3844278"/>
            <a:ext cx="51996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Tests of gravity are hindered by Earth gravity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Optical time transfer to link Earth clocks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Dark energy and some dark matter (screening)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Tests of fundamental postulates (WEP, LLI)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947298" y="6406886"/>
            <a:ext cx="131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Image credits: NASA, Wikipedia</a:t>
            </a:r>
          </a:p>
        </p:txBody>
      </p:sp>
      <p:pic>
        <p:nvPicPr>
          <p:cNvPr id="35844" name="Picture 4" descr="Ellipse | NAS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48246" y="1792803"/>
            <a:ext cx="23688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816007" y="4137721"/>
            <a:ext cx="2739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Need access to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variable gravitational potentials</a:t>
            </a:r>
          </a:p>
        </p:txBody>
      </p:sp>
      <p:pic>
        <p:nvPicPr>
          <p:cNvPr id="35846" name="Picture 6" descr="LISA-wav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713" y="1767069"/>
            <a:ext cx="2850871" cy="2147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8651713" y="4121277"/>
            <a:ext cx="36062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Long baselines: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gravitational waves, dark matter (especially transients), dark energy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6643" y="1752716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Need to be away from Earth surface</a:t>
            </a:r>
          </a:p>
        </p:txBody>
      </p:sp>
      <p:pic>
        <p:nvPicPr>
          <p:cNvPr id="35850" name="Picture 10" descr="Gallery of NASA Sun Images | NASA Space Place – NASA Science ...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6643" y="5236281"/>
            <a:ext cx="1695492" cy="157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614999" y="5185618"/>
            <a:ext cx="4378122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Sun: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Dark matter halo bound to the Sun?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Extreme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overdensities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possible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Moon: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laser ranging, low seismic activity,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permanent cryogenic environment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Asteroids: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test masses</a:t>
            </a:r>
          </a:p>
        </p:txBody>
      </p:sp>
      <p:pic>
        <p:nvPicPr>
          <p:cNvPr id="35852" name="Picture 12" descr="All About the Moon | NASA Space Place – NASA Science for Kid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530" y="5176240"/>
            <a:ext cx="1575675" cy="157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54" name="Picture 14" descr="Ten Things to Know About Bennu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1262" y="5185618"/>
            <a:ext cx="1656794" cy="156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55175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FE22015-3E39-154F-89A3-F8AC5D4FCF79}"/>
              </a:ext>
            </a:extLst>
          </p:cNvPr>
          <p:cNvSpPr txBox="1">
            <a:spLocks/>
          </p:cNvSpPr>
          <p:nvPr/>
        </p:nvSpPr>
        <p:spPr>
          <a:xfrm>
            <a:off x="0" y="51371"/>
            <a:ext cx="12192000" cy="631468"/>
          </a:xfrm>
          <a:prstGeom prst="rect">
            <a:avLst/>
          </a:prstGeom>
          <a:noFill/>
          <a:effectLst/>
        </p:spPr>
        <p:txBody>
          <a:bodyPr vert="horz" lIns="91440" tIns="45720" rIns="91440" bIns="45720" rtlCol="0" anchor="t">
            <a:noAutofit/>
          </a:bodyPr>
          <a:lstStyle>
            <a:lvl1pPr algn="ct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 cap="none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 w="3175" cmpd="sng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Moon, planets, asteroids &amp; quantum sensors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89271" y="1405288"/>
            <a:ext cx="1007765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  <a:cs typeface="Calibri"/>
                <a:sym typeface="Calibri"/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896480" y="891071"/>
            <a:ext cx="103195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Calibri"/>
              </a:rPr>
              <a:t>Looking for ideas: Moon, planets and asteroids for new physics searches with quantum sensors</a:t>
            </a:r>
          </a:p>
        </p:txBody>
      </p:sp>
      <p:sp>
        <p:nvSpPr>
          <p:cNvPr id="9" name="Rectangle 8"/>
          <p:cNvSpPr/>
          <p:nvPr/>
        </p:nvSpPr>
        <p:spPr>
          <a:xfrm>
            <a:off x="399671" y="4729587"/>
            <a:ext cx="11313143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Asteroid astrometry as a fifth-force and ultralight dark sector probe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, Yu-Dai Tsai,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Youjia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Wu, Sunny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Vagnozzi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, Luca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Visinelli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, arXiv:2107.04038 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Asteroids for </a:t>
            </a:r>
            <a:r>
              <a:rPr kumimoji="0" lang="el-GR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μ</a:t>
            </a: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Hz gravitational-wave detection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, Michael A.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Fedderke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, Peter W. Graham,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Surjeet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Rajendran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, Phys. Rev. D 105, 103018 (2022)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  <a:p>
            <a:pPr lvl="0" hangingPunct="0">
              <a:defRPr/>
            </a:pPr>
            <a:r>
              <a:rPr lang="en-US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New Constraints on Dark Matter and Cosmic Neutrino Profiles through Gravity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, Yu-Dai Tsai, Joshua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Eby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, Jason Arakawa,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Davide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Farnocchia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, Marianna S. Safronova, JCAP 02, 029 (2024).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70394" y="1778188"/>
            <a:ext cx="793656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Calibri"/>
              </a:rPr>
              <a:t>Moon: low seismic noise, free permanent cryogenic &amp; vacuum environment</a:t>
            </a:r>
          </a:p>
          <a:p>
            <a:pPr marL="285750" marR="0" lvl="0" indent="-28575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Calibri"/>
              </a:rPr>
              <a:t>Dark matter and gravitational detection with the Moon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Calibri"/>
              </a:rPr>
              <a:t>	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Calibri"/>
              </a:rPr>
              <a:t>Lunar seismic and gravitational antenna (LSGA)</a:t>
            </a:r>
          </a:p>
          <a:p>
            <a:pPr marL="285750" marR="0" lvl="0" indent="-28575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Calibri"/>
              </a:rPr>
              <a:t>How can quantum sensors can aid navigation in missions to planets and asteroids?</a:t>
            </a:r>
          </a:p>
          <a:p>
            <a:pPr marL="285750" marR="0" lvl="0" indent="-28575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Calibri"/>
              </a:rPr>
              <a:t>Can we use quantum sensors to track asteroids?</a:t>
            </a:r>
          </a:p>
          <a:p>
            <a:pPr marL="285750" marR="0" lvl="0" indent="-28575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Calibri"/>
              </a:rPr>
              <a:t>How to we use clocks to monitor distance between asteroids? 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12292" name="Picture 4" descr="An artist's illustration of a distant asteroid near Earth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9047" y="1921201"/>
            <a:ext cx="4217054" cy="2381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Connector 13"/>
          <p:cNvCxnSpPr/>
          <p:nvPr/>
        </p:nvCxnSpPr>
        <p:spPr>
          <a:xfrm flipV="1">
            <a:off x="189047" y="774882"/>
            <a:ext cx="11761907" cy="1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090361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9821" y="150393"/>
            <a:ext cx="11603769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Fundamental Physics with a State-of-the-Art Optical Clock in Space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pperplate Gothic Bold" panose="020E07050202060204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Andrei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Derevianko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Kurt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Gibble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Leo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Hollberg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Nathan R. Newbury, Chris Oates,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Marianna S. Safronova, Laura C. Sinclair, Nan Yu, Quantum Sci. Technol. 7, 044002 (2022)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81" y="2089976"/>
            <a:ext cx="11697522" cy="443802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49153" y="6438481"/>
            <a:ext cx="11762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Schematic of the proposed mission to test Fundamental physics with an Optical Clock Orbiting in Space (FOCOS)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438" y="1969092"/>
            <a:ext cx="2398770" cy="637772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281688" y="774242"/>
            <a:ext cx="11672040" cy="13671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61168" y="5686943"/>
            <a:ext cx="58565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Test of general relativity sensitivity 30,000 times beyond current limits.</a:t>
            </a:r>
          </a:p>
        </p:txBody>
      </p:sp>
    </p:spTree>
    <p:extLst>
      <p:ext uri="{BB962C8B-B14F-4D97-AF65-F5344CB8AC3E}">
        <p14:creationId xmlns:p14="http://schemas.microsoft.com/office/powerpoint/2010/main" val="361025221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68" y="897021"/>
            <a:ext cx="7182177" cy="58921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1216" y="1052846"/>
            <a:ext cx="2818725" cy="7494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10875" y="1340608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4751637" y="5038124"/>
            <a:ext cx="2901530" cy="811658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9687990" y="1219327"/>
            <a:ext cx="431515" cy="4828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61168" y="786046"/>
            <a:ext cx="11672040" cy="13671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61168" y="154951"/>
            <a:ext cx="1162369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Projected bound for gravitational redshift constraint for FOCOS mission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7653167" y="1868693"/>
            <a:ext cx="4262001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primary goal for this mission would be to test the gravitational redshift, a classical test of general relativity,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with a sensitivity 30,000 times beyond current limits.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Additional science objectives: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Other tests of relativity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Enhanced searches for dark matter and drifts in fundamental constants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Establishing a high accuracy international time/geodesic reference (linking Earth clocks)</a:t>
            </a:r>
          </a:p>
        </p:txBody>
      </p:sp>
    </p:spTree>
    <p:extLst>
      <p:ext uri="{BB962C8B-B14F-4D97-AF65-F5344CB8AC3E}">
        <p14:creationId xmlns:p14="http://schemas.microsoft.com/office/powerpoint/2010/main" val="272198618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16"/>
          <a:stretch/>
        </p:blipFill>
        <p:spPr>
          <a:xfrm>
            <a:off x="6394241" y="1471469"/>
            <a:ext cx="4704487" cy="48531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29" r="19927" b="23854"/>
          <a:stretch/>
        </p:blipFill>
        <p:spPr>
          <a:xfrm>
            <a:off x="1561548" y="927527"/>
            <a:ext cx="7162800" cy="102148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047"/>
          <a:stretch/>
        </p:blipFill>
        <p:spPr>
          <a:xfrm>
            <a:off x="1539411" y="-47630"/>
            <a:ext cx="8945310" cy="990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96766" y="2728493"/>
            <a:ext cx="62371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Dark matter clumps: point-like monopoles, one-dimensional strings or two-dimensional sheets (domain walls).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670" r="64183" b="2425"/>
          <a:stretch/>
        </p:blipFill>
        <p:spPr>
          <a:xfrm>
            <a:off x="1678550" y="2332096"/>
            <a:ext cx="3203944" cy="381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33137" y="4164172"/>
            <a:ext cx="59866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 they are large (size of the Earth) and frequent enough they may be detected by measuring changes in the synchronicity of a global network of atomic clocks, such as the Global Positioning System or networks of precision clocks on Earth.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62140" y="3698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3A60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Transient variations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52601" y="6324600"/>
            <a:ext cx="77910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GPM.DM collaboration: Roberts at el., Nature Communications 8, 1195 (2017)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438316" y="1090017"/>
            <a:ext cx="23605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Transient effects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320633" y="898459"/>
            <a:ext cx="11672040" cy="13671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0404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1900" y="93776"/>
            <a:ext cx="115932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,Bold"/>
                <a:ea typeface="+mn-ea"/>
                <a:cs typeface="+mn-cs"/>
              </a:rPr>
              <a:t>Environmental dependence of fundamental “constants” near Earth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6" r="5523" b="12132"/>
          <a:stretch/>
        </p:blipFill>
        <p:spPr>
          <a:xfrm>
            <a:off x="450257" y="1677600"/>
            <a:ext cx="5734545" cy="3607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92"/>
          <a:stretch/>
        </p:blipFill>
        <p:spPr>
          <a:xfrm>
            <a:off x="5500801" y="1441783"/>
            <a:ext cx="6465600" cy="43796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0257" y="6348446"/>
            <a:ext cx="3055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Picture credit: Yevgeny Stadnik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61900" y="734904"/>
            <a:ext cx="11672040" cy="13671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7069341" y="6267241"/>
            <a:ext cx="4785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Yevgeny Stadnik, Phys. Rev. D 102, 115016 (2020)</a:t>
            </a:r>
          </a:p>
        </p:txBody>
      </p:sp>
      <p:sp>
        <p:nvSpPr>
          <p:cNvPr id="10" name="Rectangle 9"/>
          <p:cNvSpPr/>
          <p:nvPr/>
        </p:nvSpPr>
        <p:spPr>
          <a:xfrm>
            <a:off x="5500801" y="1441783"/>
            <a:ext cx="776709" cy="6438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75250" y="862209"/>
            <a:ext cx="4804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Screening of dark matter on Earth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1900" y="5447291"/>
            <a:ext cx="78614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Fundamental constants can be different on Earth and in space!</a:t>
            </a:r>
          </a:p>
        </p:txBody>
      </p:sp>
    </p:spTree>
    <p:extLst>
      <p:ext uri="{BB962C8B-B14F-4D97-AF65-F5344CB8AC3E}">
        <p14:creationId xmlns:p14="http://schemas.microsoft.com/office/powerpoint/2010/main" val="151230907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s://www.ipmu.jp/sites/default/files/imce/20221205-NatureA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06" y="2038502"/>
            <a:ext cx="6194919" cy="3453668"/>
          </a:xfrm>
          <a:prstGeom prst="rect">
            <a:avLst/>
          </a:prstGeom>
          <a:noFill/>
          <a:ln>
            <a:solidFill>
              <a:srgbClr val="002060"/>
            </a:solidFill>
          </a:ln>
          <a:effectLst>
            <a:outerShdw blurRad="177800" dist="76200" dir="2700000" sx="99000" sy="99000" algn="tl" rotWithShape="0">
              <a:prstClr val="black">
                <a:alpha val="39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69506" y="140374"/>
            <a:ext cx="11511815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 detection of ultralight dark matter bound to the Sun with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space quantum sensors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228868" y="6488668"/>
            <a:ext cx="25106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Picture credit: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Kavli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IPMU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69506" y="1146333"/>
            <a:ext cx="11672040" cy="13671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218784" y="5869483"/>
            <a:ext cx="96132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Yu-Dai Tsai, Joshua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Eby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Marianna S. Safronova, Nature Astronomy, December 5 (2022)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59486D-AB4E-49E7-07A8-676A8EBEBF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259" y="1785571"/>
            <a:ext cx="5157062" cy="39595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CAA28CE-8B0F-A6BB-3A36-B793F9E51AC7}"/>
              </a:ext>
            </a:extLst>
          </p:cNvPr>
          <p:cNvSpPr txBox="1"/>
          <p:nvPr/>
        </p:nvSpPr>
        <p:spPr>
          <a:xfrm>
            <a:off x="1712144" y="1199524"/>
            <a:ext cx="8786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 do not know how much dark matter there is in the Solar system.</a:t>
            </a:r>
          </a:p>
        </p:txBody>
      </p:sp>
    </p:spTree>
    <p:extLst>
      <p:ext uri="{BB962C8B-B14F-4D97-AF65-F5344CB8AC3E}">
        <p14:creationId xmlns:p14="http://schemas.microsoft.com/office/powerpoint/2010/main" val="1635568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2A13AD-EDD0-48D3-30F9-C05150E61153}"/>
              </a:ext>
            </a:extLst>
          </p:cNvPr>
          <p:cNvSpPr txBox="1"/>
          <p:nvPr/>
        </p:nvSpPr>
        <p:spPr>
          <a:xfrm>
            <a:off x="884094" y="1429743"/>
            <a:ext cx="10732425" cy="2597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atoms/ions are good to use as quantum sensors?</a:t>
            </a:r>
          </a:p>
          <a:p>
            <a:pPr algn="ctr">
              <a:lnSpc>
                <a:spcPct val="150000"/>
              </a:lnSpc>
            </a:pPr>
            <a:endParaRPr lang="en-US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atoms/ions are good to use for new physics searches?</a:t>
            </a:r>
          </a:p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use molecules instead of atoms?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C1D7D97-1DFB-4C5B-ACC8-FC3BB2176A6B}"/>
              </a:ext>
            </a:extLst>
          </p:cNvPr>
          <p:cNvCxnSpPr/>
          <p:nvPr/>
        </p:nvCxnSpPr>
        <p:spPr>
          <a:xfrm>
            <a:off x="121823" y="2442554"/>
            <a:ext cx="11948354" cy="9275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522461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SIRIS-REx | NAS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67" y="1979820"/>
            <a:ext cx="4630798" cy="2602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30667" y="4796819"/>
            <a:ext cx="39299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NASA mission to asteroid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Bennu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7291" y="6211669"/>
            <a:ext cx="116012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Yu-Dai Tsai, Joshua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Eby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Jason Arakawa,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Davide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Farnocchia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and Marianna S. Safronova, JCAP 02, 029 (2024).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FE22015-3E39-154F-89A3-F8AC5D4FCF79}"/>
              </a:ext>
            </a:extLst>
          </p:cNvPr>
          <p:cNvSpPr txBox="1">
            <a:spLocks/>
          </p:cNvSpPr>
          <p:nvPr/>
        </p:nvSpPr>
        <p:spPr>
          <a:xfrm>
            <a:off x="0" y="51371"/>
            <a:ext cx="12192000" cy="631468"/>
          </a:xfrm>
          <a:prstGeom prst="rect">
            <a:avLst/>
          </a:prstGeom>
          <a:noFill/>
          <a:effectLst/>
        </p:spPr>
        <p:txBody>
          <a:bodyPr vert="horz" lIns="91440" tIns="45720" rIns="91440" bIns="45720" rtlCol="0" anchor="t">
            <a:noAutofit/>
          </a:bodyPr>
          <a:lstStyle>
            <a:lvl1pPr algn="ct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 cap="none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 w="3175" cmpd="sng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Constraints on Dark Matter and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 w="3175" cmpd="sng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Cosmic Neutrino Profiles through Gravity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121670" y="1102984"/>
            <a:ext cx="11761907" cy="1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857" y="1451358"/>
            <a:ext cx="6362711" cy="441950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144207" y="3598080"/>
            <a:ext cx="16097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OSIRIS-Rex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51919045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8FE22015-3E39-154F-89A3-F8AC5D4FCF79}"/>
              </a:ext>
            </a:extLst>
          </p:cNvPr>
          <p:cNvSpPr txBox="1">
            <a:spLocks/>
          </p:cNvSpPr>
          <p:nvPr/>
        </p:nvSpPr>
        <p:spPr>
          <a:xfrm>
            <a:off x="-157869" y="84879"/>
            <a:ext cx="12192000" cy="631468"/>
          </a:xfrm>
          <a:prstGeom prst="rect">
            <a:avLst/>
          </a:prstGeom>
          <a:noFill/>
          <a:effectLst/>
        </p:spPr>
        <p:txBody>
          <a:bodyPr vert="horz" lIns="91440" tIns="45720" rIns="91440" bIns="45720" rtlCol="0" anchor="t">
            <a:noAutofit/>
          </a:bodyPr>
          <a:lstStyle>
            <a:lvl1pPr algn="ct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 cap="none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 w="3175" cmpd="sng"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Transient dark matter signals: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 w="3175" cmpd="sng"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Boson star explosions and </a:t>
            </a:r>
            <a:r>
              <a:rPr kumimoji="0" lang="en-US" sz="3200" b="1" i="0" u="none" strike="noStrike" kern="1200" cap="none" spc="0" normalizeH="0" baseline="0" noProof="0" dirty="0" err="1">
                <a:ln w="3175" cmpd="sng"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bosenova</a:t>
            </a:r>
            <a:endParaRPr kumimoji="0" lang="en-US" sz="3200" b="1" i="0" u="none" strike="noStrike" kern="1200" cap="none" spc="0" normalizeH="0" baseline="0" noProof="0" dirty="0">
              <a:ln w="3175" cmpd="sng"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8833" y="5696194"/>
            <a:ext cx="1143859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Detection of Relativistic Scalar Bursts with Quantum Sensors,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Jason Arakawa, Joshua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Eby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Marianna S. Safronova,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Volodymyr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Takhistov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and Muhammad H. Zaheer, Phys. Rev. D 110, 075007 (2024).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Picture 2" descr="A diagram of a collapse&#10;&#10;Description automatically generated">
            <a:extLst>
              <a:ext uri="{FF2B5EF4-FFF2-40B4-BE49-F238E27FC236}">
                <a16:creationId xmlns:a16="http://schemas.microsoft.com/office/drawing/2014/main" id="{F8C716F1-B451-002F-A13D-62689F5DF0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1156"/>
            <a:ext cx="12192000" cy="343806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E45ED8-7D01-EC58-D156-A6B092E18E91}"/>
              </a:ext>
            </a:extLst>
          </p:cNvPr>
          <p:cNvCxnSpPr/>
          <p:nvPr/>
        </p:nvCxnSpPr>
        <p:spPr>
          <a:xfrm>
            <a:off x="102110" y="1245887"/>
            <a:ext cx="11672040" cy="13671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927878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70893" y="0"/>
            <a:ext cx="753924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,Bold"/>
                <a:ea typeface="+mn-ea"/>
                <a:cs typeface="+mn-cs"/>
              </a:rPr>
              <a:t>Quantum sensor networks as exotic field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,Bold"/>
                <a:ea typeface="+mn-ea"/>
                <a:cs typeface="+mn-cs"/>
              </a:rPr>
              <a:t>telescopes for multi-messenger astronomy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00238" y="1128955"/>
            <a:ext cx="11672040" cy="13671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https://images.theconversation.com/files/3536/original/r825559_7533813.jpg?ixlib=rb-1.1.0&amp;rect=0%2C0%2C836%2C536&amp;q=45&amp;auto=format&amp;w=926&amp;fit=clip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0572" y="1407713"/>
            <a:ext cx="3129408" cy="2148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835254" y="6207759"/>
            <a:ext cx="100668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Conner Dailey, Colin Bradley, Derek F. Jackson Kimball, Ibrahim A.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Sulai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Szymon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Pustelny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Arne Wickenbrock and Andrei Derevianko,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Nature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Astronomy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5, 150 (2021)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86854" y="1483947"/>
            <a:ext cx="79854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Bursts of exotic low-mass fields (ELFs) could be generated by cataclysmic astrophysical events, such as black-hole or neutron-star mergers, supernovae or the processes that produce fast radio bursts.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675" y="2499610"/>
            <a:ext cx="5256154" cy="176888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71" y="3694137"/>
            <a:ext cx="4990619" cy="261737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476180" y="3047806"/>
            <a:ext cx="37158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Effect of dispersion on the expected ELF signal at a precision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quantum sensor.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905196" y="4519332"/>
            <a:ext cx="76132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leading edge of an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ultrarelativistic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ELF burst would propagate across Earth in ~40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ms.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Magnetometers: 1-10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temporal resolution.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Need longer baseline for clocks.</a:t>
            </a:r>
          </a:p>
        </p:txBody>
      </p:sp>
    </p:spTree>
    <p:extLst>
      <p:ext uri="{BB962C8B-B14F-4D97-AF65-F5344CB8AC3E}">
        <p14:creationId xmlns:p14="http://schemas.microsoft.com/office/powerpoint/2010/main" val="45582928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6A81218-FBF1-6424-8EAB-FA0AEF1C89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2143"/>
            <a:ext cx="12088398" cy="6970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65525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" y="-573"/>
            <a:ext cx="12190982" cy="68585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07114" y="123415"/>
            <a:ext cx="5266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Space Network of Quantum Sensors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67909" y="3318570"/>
            <a:ext cx="512300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Earth-space optical time transfer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Intercontinental clock link via space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Trapped ion optical clock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Lattice based accelerometer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Atomic magnetometry space array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Hybrid optical lattice clock/atom interferometry facility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Space to space clock comparison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Cubesat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quantum sensor network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Space - Earth- Moon optical time transfer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Improved Lunar laser ranging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Clock-based distance ranging demonstration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One-way navigation demonstration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Space - space  and space - Earth quantum communications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Entanglement demonstration in space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GW atomic clock/interferometer pathfinder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Three-satellite optical link demonstration for GW prototype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4425" y="3125234"/>
            <a:ext cx="43105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Fundamental Physics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Tests of quantum mechanics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Quantum vs. gravity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Tests of  general relativity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Detection of gravitational waves in different wavelengths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direct detection of dark matter and dark energy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Search for variation of fundamental constants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Searches for violation of symmetry laws </a:t>
            </a:r>
          </a:p>
        </p:txBody>
      </p:sp>
      <p:sp>
        <p:nvSpPr>
          <p:cNvPr id="2" name="Rectangle 1"/>
          <p:cNvSpPr/>
          <p:nvPr/>
        </p:nvSpPr>
        <p:spPr>
          <a:xfrm>
            <a:off x="7252406" y="871131"/>
            <a:ext cx="3159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Space quantum technologies</a:t>
            </a:r>
          </a:p>
        </p:txBody>
      </p:sp>
    </p:spTree>
    <p:extLst>
      <p:ext uri="{BB962C8B-B14F-4D97-AF65-F5344CB8AC3E}">
        <p14:creationId xmlns:p14="http://schemas.microsoft.com/office/powerpoint/2010/main" val="36977481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45"/>
          <a:stretch>
            <a:fillRect/>
          </a:stretch>
        </p:blipFill>
        <p:spPr bwMode="auto">
          <a:xfrm>
            <a:off x="0" y="0"/>
            <a:ext cx="12192000" cy="68823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7346" name="Rectangle 1"/>
          <p:cNvSpPr>
            <a:spLocks noChangeArrowheads="1"/>
          </p:cNvSpPr>
          <p:nvPr/>
        </p:nvSpPr>
        <p:spPr bwMode="auto">
          <a:xfrm>
            <a:off x="0" y="0"/>
            <a:ext cx="6248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http://www.nist.gov/pml/div689/20140122_strontium.cfm</a:t>
            </a:r>
          </a:p>
        </p:txBody>
      </p:sp>
      <p:sp>
        <p:nvSpPr>
          <p:cNvPr id="3" name="Rectangle 2"/>
          <p:cNvSpPr/>
          <p:nvPr/>
        </p:nvSpPr>
        <p:spPr>
          <a:xfrm>
            <a:off x="860588" y="658092"/>
            <a:ext cx="392684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2015: JILA </a:t>
            </a:r>
            <a:r>
              <a:rPr kumimoji="0" lang="en-US" alt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Sr</a:t>
            </a: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clock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2×10</a:t>
            </a:r>
            <a:r>
              <a:rPr kumimoji="0" lang="en-US" altLang="en-US" sz="3200" b="1" i="0" u="none" strike="noStrike" kern="1200" cap="none" spc="0" normalizeH="0" baseline="3000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-18</a:t>
            </a:r>
          </a:p>
        </p:txBody>
      </p:sp>
      <p:sp>
        <p:nvSpPr>
          <p:cNvPr id="2" name="Rectangle 1"/>
          <p:cNvSpPr/>
          <p:nvPr/>
        </p:nvSpPr>
        <p:spPr>
          <a:xfrm>
            <a:off x="860588" y="637309"/>
            <a:ext cx="3926844" cy="1136073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693158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749"/>
          <a:stretch/>
        </p:blipFill>
        <p:spPr>
          <a:xfrm>
            <a:off x="2002674" y="102450"/>
            <a:ext cx="8286136" cy="17902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44" b="17098"/>
          <a:stretch/>
        </p:blipFill>
        <p:spPr>
          <a:xfrm>
            <a:off x="6833245" y="1841524"/>
            <a:ext cx="5214376" cy="4620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2483" b="-2236"/>
          <a:stretch/>
        </p:blipFill>
        <p:spPr>
          <a:xfrm>
            <a:off x="0" y="2252311"/>
            <a:ext cx="12291484" cy="4523873"/>
          </a:xfrm>
          <a:prstGeom prst="rect">
            <a:avLst/>
          </a:prstGeom>
        </p:spPr>
      </p:pic>
      <p:pic>
        <p:nvPicPr>
          <p:cNvPr id="35842" name="Picture 2" descr="2019 Tokyo Skytre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84" y="102450"/>
            <a:ext cx="1410669" cy="2149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92968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17630" y="3349477"/>
            <a:ext cx="7315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  <a:latin typeface="Copperplate Gothic Bold" panose="020E0705020206020404" pitchFamily="34" charset="0"/>
              </a:rPr>
              <a:t>What new wonders discovery of new physics will bring?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7181" y="436420"/>
            <a:ext cx="21602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FF0000"/>
                </a:solidFill>
                <a:latin typeface="Copperplate Gothic Bold" panose="020E0705020206020404" pitchFamily="34" charset="0"/>
              </a:rPr>
              <a:t>2024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79715" y="5747961"/>
            <a:ext cx="20354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FF0000"/>
                </a:solidFill>
                <a:latin typeface="Copperplate Gothic Bold" panose="020E0705020206020404" pitchFamily="34" charset="0"/>
              </a:rPr>
              <a:t>2124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91915" y="1919331"/>
            <a:ext cx="96156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Copperplate Gothic Bold" panose="020E0705020206020404" pitchFamily="34" charset="0"/>
                <a:cs typeface="Arial" panose="020B0604020202020204" pitchFamily="34" charset="0"/>
              </a:rPr>
              <a:t>Solving physics problems of 1924 gave us quantum mechanics – a foundation of modern technology. </a:t>
            </a:r>
          </a:p>
        </p:txBody>
      </p:sp>
      <p:pic>
        <p:nvPicPr>
          <p:cNvPr id="6" name="Picture 2" descr="http://www.research.vt.edu/resmag/sciencecol/images/Asymmetry.jpg">
            <a:extLst>
              <a:ext uri="{FF2B5EF4-FFF2-40B4-BE49-F238E27FC236}">
                <a16:creationId xmlns:a16="http://schemas.microsoft.com/office/drawing/2014/main" id="{5AA89443-5081-D73B-AA49-EC95D88C8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590" y="3518997"/>
            <a:ext cx="1825025" cy="180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universe-review.ca/I02-13-composition2.jpg">
            <a:extLst>
              <a:ext uri="{FF2B5EF4-FFF2-40B4-BE49-F238E27FC236}">
                <a16:creationId xmlns:a16="http://schemas.microsoft.com/office/drawing/2014/main" id="{6BD63155-69DB-7C9C-33DB-10F37E1277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58171" y="3309909"/>
            <a:ext cx="3157038" cy="2163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21364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5981E-F602-DF4D-B834-6A328AE49F09}"/>
              </a:ext>
            </a:extLst>
          </p:cNvPr>
          <p:cNvSpPr txBox="1">
            <a:spLocks/>
          </p:cNvSpPr>
          <p:nvPr/>
        </p:nvSpPr>
        <p:spPr>
          <a:xfrm>
            <a:off x="131076" y="66463"/>
            <a:ext cx="12192000" cy="6314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UD team and collaborators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FB9279D-0513-478C-BF83-026A9A7867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1215" y="941405"/>
            <a:ext cx="1115653" cy="1432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C7D6C5A-982E-4A79-A577-AD40014BF9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81267" y="948884"/>
            <a:ext cx="1115652" cy="144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E3330CC6-E163-4F77-90EA-C1FD40D19B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92345" y="956363"/>
            <a:ext cx="1115653" cy="142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84A47D13-3DE8-4AD4-9B29-687445F2DF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94614" y="932395"/>
            <a:ext cx="1115653" cy="144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-88090" y="2361145"/>
            <a:ext cx="15715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Prof. Rudolf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Eigenmann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UD (EECS)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64C5FC-8171-4D4C-BF1C-CC2873F58874}"/>
              </a:ext>
            </a:extLst>
          </p:cNvPr>
          <p:cNvSpPr txBox="1"/>
          <p:nvPr/>
        </p:nvSpPr>
        <p:spPr>
          <a:xfrm>
            <a:off x="1254621" y="2389228"/>
            <a:ext cx="15377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Prof.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Bindiya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Arora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Guru Nanak Dev U., India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663753-A3B4-45FD-A925-1A18A4767EAE}"/>
              </a:ext>
            </a:extLst>
          </p:cNvPr>
          <p:cNvSpPr txBox="1"/>
          <p:nvPr/>
        </p:nvSpPr>
        <p:spPr>
          <a:xfrm>
            <a:off x="2613629" y="2365656"/>
            <a:ext cx="14429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Parinaz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Barakhshan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UD (CE)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Grad. St.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695121-7DA4-45C2-8ABA-B3CEDE2F4218}"/>
              </a:ext>
            </a:extLst>
          </p:cNvPr>
          <p:cNvSpPr txBox="1"/>
          <p:nvPr/>
        </p:nvSpPr>
        <p:spPr>
          <a:xfrm>
            <a:off x="3923606" y="2415401"/>
            <a:ext cx="14831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Adam Marrs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UD (Physics)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Graduated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August 2021 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5526" y="828309"/>
            <a:ext cx="6658483" cy="2682935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6060" y="480972"/>
            <a:ext cx="21804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Online portal team</a:t>
            </a:r>
          </a:p>
        </p:txBody>
      </p:sp>
      <p:pic>
        <p:nvPicPr>
          <p:cNvPr id="14" name="Picture 2" descr="http://web.physics.udel.edu/sites/default/files/styles/thumbnail/public/images/people/porsev_sergey-sergey.jpg?itok=YhXf4lhp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74920" y="937637"/>
            <a:ext cx="1096529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494999" y="2406926"/>
            <a:ext cx="14287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Dr. Sergey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Porsev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Research Associate III</a:t>
            </a:r>
          </a:p>
        </p:txBody>
      </p:sp>
      <p:pic>
        <p:nvPicPr>
          <p:cNvPr id="16" name="Picture 4" descr="http://web.physics.udel.edu/sites/default/files/styles/thumbnail/public/images/people/Cheung.png?itok=w3JKuml_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07"/>
          <a:stretch/>
        </p:blipFill>
        <p:spPr bwMode="auto">
          <a:xfrm>
            <a:off x="9364296" y="970272"/>
            <a:ext cx="1230056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9211221" y="2471414"/>
            <a:ext cx="14328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Dr. Charles Cheung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Postdoc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84879" y="946647"/>
            <a:ext cx="1170082" cy="143219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935546" y="2406926"/>
            <a:ext cx="14287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Dr.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Dmytro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Filin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Research Associate III</a:t>
            </a:r>
          </a:p>
        </p:txBody>
      </p:sp>
      <p:pic>
        <p:nvPicPr>
          <p:cNvPr id="20" name="Picture 6" descr="http://web.physics.udel.edu/sites/default/files/styles/thumbnail/public/images/people/naing_aung.jpg?itok=273f-3cr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803463" y="3355883"/>
            <a:ext cx="1257301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10771734" y="4736347"/>
            <a:ext cx="13819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Aung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Naing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Graduated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August 2021</a:t>
            </a:r>
          </a:p>
        </p:txBody>
      </p:sp>
      <p:pic>
        <p:nvPicPr>
          <p:cNvPr id="22" name="Picture 8" descr="http://web.physics.udel.edu/sites/default/files/styles/thumbnail/public/images/people/Hani%20Zaheer.jpg?itok=MjnxCEJU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89"/>
          <a:stretch/>
        </p:blipFill>
        <p:spPr bwMode="auto">
          <a:xfrm>
            <a:off x="10771734" y="892594"/>
            <a:ext cx="1155701" cy="144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10658633" y="2460787"/>
            <a:ext cx="13819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Hani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Zaheer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Grad. St.</a:t>
            </a:r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38364" y="3604897"/>
            <a:ext cx="9344542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CC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66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600450" algn="l"/>
              </a:tabLst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tabLst>
                <a:tab pos="3600450" algn="l"/>
              </a:tabLst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eaLnBrk="0" hangingPunct="0">
              <a:tabLst>
                <a:tab pos="3600450" algn="l"/>
              </a:tabLst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eaLnBrk="0" hangingPunct="0">
              <a:tabLst>
                <a:tab pos="3600450" algn="l"/>
              </a:tabLst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eaLnBrk="0" hangingPunct="0">
              <a:tabLst>
                <a:tab pos="3600450" algn="l"/>
              </a:tabLst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600450" algn="l"/>
              </a:tabLs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600450" algn="l"/>
              </a:tabLs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600450" algn="l"/>
              </a:tabLs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600450" algn="l"/>
              </a:tabLs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00450" algn="l"/>
              </a:tabLst>
              <a:defRPr/>
            </a:pP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Collaborators:</a:t>
            </a:r>
            <a:endParaRPr kumimoji="0" lang="en-US" altLang="en-US" sz="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stellar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00450" algn="l"/>
              </a:tabLst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ERC Synergy: Thorsten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Schumm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, TU Wein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Ekkehard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Peik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, PTB, Peter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Thirolf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, LMU,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00450" algn="l"/>
              </a:tabLst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Adriana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Pálffy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(FAU) </a:t>
            </a:r>
            <a:r>
              <a:rPr lang="en-US" altLang="en-US" sz="1600" dirty="0">
                <a:solidFill>
                  <a:srgbClr val="000066"/>
                </a:solidFill>
              </a:rPr>
              <a:t>Q-</a:t>
            </a:r>
            <a:r>
              <a:rPr lang="en-US" altLang="en-US" sz="1600" dirty="0" err="1">
                <a:solidFill>
                  <a:srgbClr val="000066"/>
                </a:solidFill>
              </a:rPr>
              <a:t>SEnSE</a:t>
            </a:r>
            <a:r>
              <a:rPr lang="en-US" altLang="en-US" sz="1600" dirty="0">
                <a:solidFill>
                  <a:srgbClr val="000066"/>
                </a:solidFill>
              </a:rPr>
              <a:t>: Jun Ye, Dave Leibrandt, Leo </a:t>
            </a:r>
            <a:r>
              <a:rPr lang="en-US" altLang="en-US" sz="1600" dirty="0" err="1">
                <a:solidFill>
                  <a:srgbClr val="000066"/>
                </a:solidFill>
              </a:rPr>
              <a:t>Hollberg</a:t>
            </a:r>
            <a:r>
              <a:rPr lang="en-US" altLang="en-US" sz="1600" dirty="0">
                <a:solidFill>
                  <a:srgbClr val="000066"/>
                </a:solidFill>
              </a:rPr>
              <a:t>, Nate Newbury</a:t>
            </a: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00450" algn="l"/>
              </a:tabLst>
              <a:defRPr/>
            </a:pPr>
            <a:endParaRPr kumimoji="0" lang="en-US" altLang="en-US" sz="6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00450" algn="l"/>
              </a:tabLst>
              <a:defRPr/>
            </a:pPr>
            <a:endParaRPr kumimoji="0" lang="en-US" altLang="en-US" sz="6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lvl="0" eaLnBrk="1" hangingPunct="1"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Particle physics: Josh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Eby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lang="en-US" altLang="en-US" sz="1600" dirty="0">
                <a:solidFill>
                  <a:srgbClr val="000066"/>
                </a:solidFill>
              </a:rPr>
              <a:t>(IPMU, Tokyo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), </a:t>
            </a:r>
            <a:r>
              <a:rPr lang="en-US" altLang="en-US" sz="1600" dirty="0" err="1">
                <a:solidFill>
                  <a:srgbClr val="000066"/>
                </a:solidFill>
              </a:rPr>
              <a:t>Volodymyr</a:t>
            </a:r>
            <a:r>
              <a:rPr lang="en-US" altLang="en-US" sz="1600" dirty="0">
                <a:solidFill>
                  <a:srgbClr val="000066"/>
                </a:solidFill>
              </a:rPr>
              <a:t> </a:t>
            </a:r>
            <a:r>
              <a:rPr lang="en-US" altLang="en-US" sz="1600" dirty="0" err="1">
                <a:solidFill>
                  <a:srgbClr val="000066"/>
                </a:solidFill>
              </a:rPr>
              <a:t>Takhistov</a:t>
            </a:r>
            <a:r>
              <a:rPr lang="en-US" altLang="en-US" sz="1600" dirty="0">
                <a:solidFill>
                  <a:srgbClr val="000066"/>
                </a:solidFill>
              </a:rPr>
              <a:t> (QUP, Tokyo), Gilad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Perez’ group (Weizmann Institute of Science, Israel</a:t>
            </a:r>
            <a:r>
              <a:rPr lang="en-US" altLang="en-US" sz="1600" dirty="0">
                <a:solidFill>
                  <a:srgbClr val="000066"/>
                </a:solidFill>
              </a:rPr>
              <a:t>), Yu-Dai Tsai (UC Irvine), </a:t>
            </a: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00450" algn="l"/>
              </a:tabLst>
              <a:defRPr/>
            </a:pPr>
            <a:endParaRPr kumimoji="0" lang="en-US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00450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Dmitry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Budker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, Mainz and UC Berkeley, Andrew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Jayich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, UCSB, Murray Barrett, CQT, Singapore, José Crespo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López-Urrutia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, MPIK, Heidelberg , Piet Schmidt, PTB, University of Hannover,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00450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Nan Yu (JPL), Charles Clark, JQI, and many others!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00450" algn="l"/>
              </a:tabLst>
              <a:defRPr/>
            </a:pPr>
            <a:endParaRPr kumimoji="0" lang="en-US" sz="4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00450" algn="l"/>
              </a:tabLst>
              <a:defRPr/>
            </a:pPr>
            <a:endParaRPr kumimoji="0" lang="en-US" sz="4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5737" y="942825"/>
            <a:ext cx="1097281" cy="1472576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C64C5FC-8171-4D4C-BF1C-CC2873F58874}"/>
              </a:ext>
            </a:extLst>
          </p:cNvPr>
          <p:cNvSpPr txBox="1"/>
          <p:nvPr/>
        </p:nvSpPr>
        <p:spPr>
          <a:xfrm>
            <a:off x="5245515" y="2445456"/>
            <a:ext cx="1537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Akshay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Bhosale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21252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UD (CE)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Grad. St.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212529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131076" y="512094"/>
            <a:ext cx="11315589" cy="0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" descr="Jason Arakawa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8681" y="3374803"/>
            <a:ext cx="1409830" cy="140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9241441" y="4820346"/>
            <a:ext cx="1670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Jason Arakawa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P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ostdoc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7A7413-468A-AE76-BBC2-747E90992DC8}"/>
              </a:ext>
            </a:extLst>
          </p:cNvPr>
          <p:cNvSpPr txBox="1"/>
          <p:nvPr/>
        </p:nvSpPr>
        <p:spPr>
          <a:xfrm>
            <a:off x="1787870" y="6027003"/>
            <a:ext cx="84530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postdoc position in Quantum Algorithms for </a:t>
            </a:r>
          </a:p>
          <a:p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Physics Searches with Quantum Sensors</a:t>
            </a:r>
          </a:p>
        </p:txBody>
      </p:sp>
    </p:spTree>
    <p:extLst>
      <p:ext uri="{BB962C8B-B14F-4D97-AF65-F5344CB8AC3E}">
        <p14:creationId xmlns:p14="http://schemas.microsoft.com/office/powerpoint/2010/main" val="1902878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nergy-level diagram and lasing mechanism for rubidium (Rb).">
            <a:extLst>
              <a:ext uri="{FF2B5EF4-FFF2-40B4-BE49-F238E27FC236}">
                <a16:creationId xmlns:a16="http://schemas.microsoft.com/office/drawing/2014/main" id="{08B4A9B5-556B-317B-3BB8-425EE7AA0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358" y="1891405"/>
            <a:ext cx="7605083" cy="4357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26B8D9-1612-19C0-5FB9-E12132685385}"/>
              </a:ext>
            </a:extLst>
          </p:cNvPr>
          <p:cNvSpPr txBox="1"/>
          <p:nvPr/>
        </p:nvSpPr>
        <p:spPr>
          <a:xfrm>
            <a:off x="3079630" y="6248670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FBC3E2-0193-28CD-8898-B99B98F3B494}"/>
              </a:ext>
            </a:extLst>
          </p:cNvPr>
          <p:cNvSpPr txBox="1"/>
          <p:nvPr/>
        </p:nvSpPr>
        <p:spPr>
          <a:xfrm>
            <a:off x="5323385" y="5201728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8A002D-BEBF-3BE9-AB37-801033629F69}"/>
              </a:ext>
            </a:extLst>
          </p:cNvPr>
          <p:cNvSpPr txBox="1"/>
          <p:nvPr/>
        </p:nvSpPr>
        <p:spPr>
          <a:xfrm>
            <a:off x="7804917" y="4474234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DD0136-752F-895B-08CE-2C3873BFB1C2}"/>
              </a:ext>
            </a:extLst>
          </p:cNvPr>
          <p:cNvSpPr txBox="1"/>
          <p:nvPr/>
        </p:nvSpPr>
        <p:spPr>
          <a:xfrm>
            <a:off x="212964" y="1552754"/>
            <a:ext cx="6767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dirty="0"/>
              <a:t>=0</a:t>
            </a:r>
          </a:p>
          <a:p>
            <a:r>
              <a:rPr lang="en-US" dirty="0"/>
              <a:t>P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dirty="0"/>
              <a:t>=1</a:t>
            </a:r>
          </a:p>
          <a:p>
            <a:r>
              <a:rPr lang="en-US" dirty="0"/>
              <a:t>D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dirty="0"/>
              <a:t>=2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9400AF4-E5C1-5E96-F8EE-22D0E3F6C59A}"/>
              </a:ext>
            </a:extLst>
          </p:cNvPr>
          <p:cNvCxnSpPr/>
          <p:nvPr/>
        </p:nvCxnSpPr>
        <p:spPr>
          <a:xfrm flipH="1">
            <a:off x="4028536" y="4843566"/>
            <a:ext cx="1017917" cy="1324321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23BCC5D-D923-D8BF-6841-DF5E1F561661}"/>
              </a:ext>
            </a:extLst>
          </p:cNvPr>
          <p:cNvSpPr txBox="1"/>
          <p:nvPr/>
        </p:nvSpPr>
        <p:spPr>
          <a:xfrm>
            <a:off x="4428588" y="5597927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795 nm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4F9393-A975-2835-B8BC-34E2F5EBFACB}"/>
              </a:ext>
            </a:extLst>
          </p:cNvPr>
          <p:cNvSpPr txBox="1"/>
          <p:nvPr/>
        </p:nvSpPr>
        <p:spPr>
          <a:xfrm>
            <a:off x="712641" y="130436"/>
            <a:ext cx="10766716" cy="1520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we can not use alkali metal atoms for </a:t>
            </a:r>
          </a:p>
          <a:p>
            <a:pPr algn="ctr"/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optical frequency standards?</a:t>
            </a:r>
          </a:p>
          <a:p>
            <a:pPr algn="ctr">
              <a:lnSpc>
                <a:spcPct val="150000"/>
              </a:lnSpc>
            </a:pPr>
            <a:endParaRPr lang="en-US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2B7AF9D-1A86-9C4A-A7AA-CC408A8D71F5}"/>
              </a:ext>
            </a:extLst>
          </p:cNvPr>
          <p:cNvCxnSpPr/>
          <p:nvPr/>
        </p:nvCxnSpPr>
        <p:spPr>
          <a:xfrm flipV="1">
            <a:off x="438205" y="1244367"/>
            <a:ext cx="11315589" cy="0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6871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9259" y="278059"/>
            <a:ext cx="4876800" cy="65799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0" y="381001"/>
            <a:ext cx="539725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Atoms are not “two-level systems”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Here are actual  first 3 lowest states in Rb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However, we can put atoms in a specific state with very high accuracy “fidelity” </a:t>
            </a:r>
          </a:p>
        </p:txBody>
      </p:sp>
      <p:pic>
        <p:nvPicPr>
          <p:cNvPr id="2" name="Picture 2" descr="Energy-level diagram and lasing mechanism for rubidium (Rb).">
            <a:extLst>
              <a:ext uri="{FF2B5EF4-FFF2-40B4-BE49-F238E27FC236}">
                <a16:creationId xmlns:a16="http://schemas.microsoft.com/office/drawing/2014/main" id="{B81B9F82-1E33-14E0-E7ED-25D5A1BFE7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87" r="32454"/>
          <a:stretch/>
        </p:blipFill>
        <p:spPr bwMode="auto">
          <a:xfrm>
            <a:off x="615289" y="4184326"/>
            <a:ext cx="5136926" cy="2000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475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9CCBDC-F88C-C1F8-0E86-CFED5A28C9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699" y="1538780"/>
            <a:ext cx="5078954" cy="30418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E7A32C0-C884-5FB6-B1C0-E9A43D1C82F4}"/>
              </a:ext>
            </a:extLst>
          </p:cNvPr>
          <p:cNvSpPr txBox="1"/>
          <p:nvPr/>
        </p:nvSpPr>
        <p:spPr>
          <a:xfrm>
            <a:off x="3761116" y="4580625"/>
            <a:ext cx="460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4s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DCA3B4-1491-5164-E453-16E7E8806CA5}"/>
              </a:ext>
            </a:extLst>
          </p:cNvPr>
          <p:cNvSpPr txBox="1"/>
          <p:nvPr/>
        </p:nvSpPr>
        <p:spPr>
          <a:xfrm>
            <a:off x="7789653" y="2828869"/>
            <a:ext cx="502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3d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8BA881-ED70-0B50-BB56-1E04AA7C4078}"/>
              </a:ext>
            </a:extLst>
          </p:cNvPr>
          <p:cNvSpPr txBox="1"/>
          <p:nvPr/>
        </p:nvSpPr>
        <p:spPr>
          <a:xfrm>
            <a:off x="3131389" y="1664898"/>
            <a:ext cx="502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4p</a:t>
            </a:r>
          </a:p>
        </p:txBody>
      </p:sp>
    </p:spTree>
    <p:extLst>
      <p:ext uri="{BB962C8B-B14F-4D97-AF65-F5344CB8AC3E}">
        <p14:creationId xmlns:p14="http://schemas.microsoft.com/office/powerpoint/2010/main" val="3163227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nergy level diagram of Sr. We show only the energy levels relevant to MOT operation. γ refers to the transition linewidth, and 1 S 0 -1 P 1 is the main cooling transition. A small fraction of atoms can be lost to 3 P states via the 1 D 2 state (see text).  ">
            <a:extLst>
              <a:ext uri="{FF2B5EF4-FFF2-40B4-BE49-F238E27FC236}">
                <a16:creationId xmlns:a16="http://schemas.microsoft.com/office/drawing/2014/main" id="{8182832D-B65E-3F42-D8F3-98971146C0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973" y="1496324"/>
            <a:ext cx="80962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BDC960-5CE8-441B-990B-C79D31C1B7EE}"/>
              </a:ext>
            </a:extLst>
          </p:cNvPr>
          <p:cNvSpPr txBox="1"/>
          <p:nvPr/>
        </p:nvSpPr>
        <p:spPr>
          <a:xfrm>
            <a:off x="3174521" y="86265"/>
            <a:ext cx="48093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 energy level diagram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C47F382-B63B-64C2-5096-F1BAC8E7ABF4}"/>
              </a:ext>
            </a:extLst>
          </p:cNvPr>
          <p:cNvCxnSpPr/>
          <p:nvPr/>
        </p:nvCxnSpPr>
        <p:spPr>
          <a:xfrm flipV="1">
            <a:off x="317435" y="890684"/>
            <a:ext cx="11315589" cy="0"/>
          </a:xfrm>
          <a:prstGeom prst="line">
            <a:avLst/>
          </a:prstGeom>
          <a:ln w="635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8148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9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27432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stellar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ECFF"/>
        </a:solidFill>
        <a:ln w="19050" cap="flat" cmpd="sng" algn="ctr">
          <a:solidFill>
            <a:srgbClr val="000066"/>
          </a:solidFill>
          <a:prstDash val="solid"/>
          <a:round/>
          <a:headEnd type="none" w="med" len="med"/>
          <a:tailEnd type="none" w="med" len="med"/>
        </a:ln>
        <a:effectLst>
          <a:outerShdw dist="107763" dir="2700000" algn="ctr" rotWithShape="0">
            <a:schemeClr val="bg2"/>
          </a:outerShdw>
        </a:effectLst>
      </a:spPr>
      <a:bodyPr vert="horz" wrap="square" lIns="27432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stellar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28575">
          <a:solidFill>
            <a:srgbClr val="002060"/>
          </a:solidFill>
          <a:tailEnd type="stealth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8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6350">
          <a:solidFill>
            <a:schemeClr val="accent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rtlCol="0" anchor="ctr">
        <a:spAutoFit/>
      </a:bodyPr>
      <a:lstStyle>
        <a:defPPr algn="ctr">
          <a:defRPr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6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28575">
          <a:solidFill>
            <a:srgbClr val="002060"/>
          </a:solidFill>
          <a:tailEnd type="stealth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0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27432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stellar" pitchFamily="18" charset="0"/>
          </a:defRPr>
        </a:defPPr>
      </a:lstStyle>
    </a:spDef>
    <a:lnDef>
      <a:spPr bwMode="auto">
        <a:solidFill>
          <a:srgbClr val="CCECFF"/>
        </a:solidFill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3395</TotalTime>
  <Words>3946</Words>
  <Application>Microsoft Office PowerPoint</Application>
  <PresentationFormat>Widescreen</PresentationFormat>
  <Paragraphs>544</Paragraphs>
  <Slides>58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16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83" baseType="lpstr">
      <vt:lpstr>Cambria Math</vt:lpstr>
      <vt:lpstr>Algerian</vt:lpstr>
      <vt:lpstr>Arial,Bold</vt:lpstr>
      <vt:lpstr>Glosa Math Roman</vt:lpstr>
      <vt:lpstr>cmr12</vt:lpstr>
      <vt:lpstr>Arial</vt:lpstr>
      <vt:lpstr>Castellar</vt:lpstr>
      <vt:lpstr>Verdana</vt:lpstr>
      <vt:lpstr>Symbol</vt:lpstr>
      <vt:lpstr>Times New Roman</vt:lpstr>
      <vt:lpstr>Helvetica</vt:lpstr>
      <vt:lpstr>Calibri</vt:lpstr>
      <vt:lpstr>Copperplate Gothic Bold</vt:lpstr>
      <vt:lpstr>MinionLT-Regular</vt:lpstr>
      <vt:lpstr>Arial</vt:lpstr>
      <vt:lpstr>Calibri Light</vt:lpstr>
      <vt:lpstr>Office Theme</vt:lpstr>
      <vt:lpstr>9_Default Design</vt:lpstr>
      <vt:lpstr>1_Office Theme</vt:lpstr>
      <vt:lpstr>3_Office Theme</vt:lpstr>
      <vt:lpstr>18_Office Theme</vt:lpstr>
      <vt:lpstr>2_Office Theme</vt:lpstr>
      <vt:lpstr>4_Office Theme</vt:lpstr>
      <vt:lpstr>10_Default Design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Safronova, Marianna</cp:lastModifiedBy>
  <cp:revision>359</cp:revision>
  <cp:lastPrinted>2024-07-16T10:30:04Z</cp:lastPrinted>
  <dcterms:created xsi:type="dcterms:W3CDTF">2018-05-29T15:52:21Z</dcterms:created>
  <dcterms:modified xsi:type="dcterms:W3CDTF">2024-11-06T09:31:34Z</dcterms:modified>
</cp:coreProperties>
</file>