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9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8" r:id="rId23"/>
    <p:sldId id="260" r:id="rId24"/>
    <p:sldId id="275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6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D05F-D7BC-45EA-B002-ABCC4BD0B381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0E1E-823A-40BC-BD89-9A0DF52DFE05}" type="slidenum">
              <a:rPr lang="en-US" smtClean="0"/>
              <a:t>‹N›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005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D05F-D7BC-45EA-B002-ABCC4BD0B381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0E1E-823A-40BC-BD89-9A0DF52DFE0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022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D05F-D7BC-45EA-B002-ABCC4BD0B381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0E1E-823A-40BC-BD89-9A0DF52DFE0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598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D05F-D7BC-45EA-B002-ABCC4BD0B381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0E1E-823A-40BC-BD89-9A0DF52DFE0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037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D05F-D7BC-45EA-B002-ABCC4BD0B381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0E1E-823A-40BC-BD89-9A0DF52DFE05}" type="slidenum">
              <a:rPr lang="en-US" smtClean="0"/>
              <a:t>‹N›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7542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D05F-D7BC-45EA-B002-ABCC4BD0B381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0E1E-823A-40BC-BD89-9A0DF52DFE0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830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D05F-D7BC-45EA-B002-ABCC4BD0B381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0E1E-823A-40BC-BD89-9A0DF52DFE0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D05F-D7BC-45EA-B002-ABCC4BD0B381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0E1E-823A-40BC-BD89-9A0DF52DFE0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322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D05F-D7BC-45EA-B002-ABCC4BD0B381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0E1E-823A-40BC-BD89-9A0DF52DFE0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873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69DD05F-D7BC-45EA-B002-ABCC4BD0B381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750E1E-823A-40BC-BD89-9A0DF52DFE0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436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D05F-D7BC-45EA-B002-ABCC4BD0B381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50E1E-823A-40BC-BD89-9A0DF52DFE0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275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69DD05F-D7BC-45EA-B002-ABCC4BD0B381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8750E1E-823A-40BC-BD89-9A0DF52DFE05}" type="slidenum">
              <a:rPr lang="en-US" smtClean="0"/>
              <a:t>‹N›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757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gif"/><Relationship Id="rId5" Type="http://schemas.openxmlformats.org/officeDocument/2006/relationships/image" Target="../media/image39.gif"/><Relationship Id="rId4" Type="http://schemas.openxmlformats.org/officeDocument/2006/relationships/image" Target="../media/image3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gif"/><Relationship Id="rId5" Type="http://schemas.openxmlformats.org/officeDocument/2006/relationships/image" Target="../media/image39.gif"/><Relationship Id="rId4" Type="http://schemas.openxmlformats.org/officeDocument/2006/relationships/image" Target="../media/image3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0.png"/><Relationship Id="rId7" Type="http://schemas.openxmlformats.org/officeDocument/2006/relationships/image" Target="../media/image6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.gif"/><Relationship Id="rId9" Type="http://schemas.openxmlformats.org/officeDocument/2006/relationships/image" Target="../media/image6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.gif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EE1E66-401C-E315-9454-2713A3FE24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/>
              <a:t>CP violation in tau decays into states with neutral kaons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63D8899-0D3B-13DA-D9D4-D030A649C042}"/>
              </a:ext>
            </a:extLst>
          </p:cNvPr>
          <p:cNvSpPr txBox="1"/>
          <p:nvPr/>
        </p:nvSpPr>
        <p:spPr>
          <a:xfrm>
            <a:off x="1142997" y="4430480"/>
            <a:ext cx="1084217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/>
              <a:t>Guglielmo Papiri</a:t>
            </a:r>
          </a:p>
          <a:p>
            <a:r>
              <a:rPr lang="en-US" sz="2400"/>
              <a:t>In collaboration with </a:t>
            </a:r>
            <a:r>
              <a:rPr lang="en-US" sz="2400" i="1"/>
              <a:t>Yuval Grossman, Paolo Leo, Alberto Martini, Armine Rostomyan</a:t>
            </a:r>
            <a:endParaRPr lang="it-IT" sz="2400" b="0" i="0">
              <a:effectLst/>
            </a:endParaRPr>
          </a:p>
          <a:p>
            <a:endParaRPr lang="it-IT" sz="2400"/>
          </a:p>
          <a:p>
            <a:r>
              <a:rPr lang="en-US" sz="2400" b="0" i="0">
                <a:solidFill>
                  <a:srgbClr val="333333"/>
                </a:solidFill>
                <a:effectLst/>
              </a:rPr>
              <a:t>23rd Conference on Flavor Physics and CP Violation</a:t>
            </a:r>
            <a:r>
              <a:rPr lang="it-IT" sz="2400" b="0" i="0">
                <a:effectLst/>
              </a:rPr>
              <a:t>, </a:t>
            </a:r>
            <a:r>
              <a:rPr lang="it-IT" sz="2400" i="1"/>
              <a:t>June</a:t>
            </a:r>
            <a:r>
              <a:rPr lang="it-IT" sz="2400" b="0" i="1">
                <a:effectLst/>
              </a:rPr>
              <a:t> 5, 2025</a:t>
            </a:r>
          </a:p>
          <a:p>
            <a:endParaRPr lang="en-US" dirty="0"/>
          </a:p>
        </p:txBody>
      </p:sp>
      <p:pic>
        <p:nvPicPr>
          <p:cNvPr id="7" name="Picture 6" descr="Cornell University Logo">
            <a:extLst>
              <a:ext uri="{FF2B5EF4-FFF2-40B4-BE49-F238E27FC236}">
                <a16:creationId xmlns:a16="http://schemas.microsoft.com/office/drawing/2014/main" id="{07D78293-6960-DDDC-97F1-C63FB094C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320" y="-134493"/>
            <a:ext cx="4762500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940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FEA18A-AF07-3E1B-5164-51D3B418E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simplified model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451A7F29-0403-3557-7267-AA2B340B93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179" y="1944363"/>
            <a:ext cx="7376602" cy="4187869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8807453C-1185-BC13-9227-0B51918A54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6223" y="1176888"/>
            <a:ext cx="4277116" cy="255975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D3BC2E7B-935F-2A3E-6364-3385A18C6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14" y="383078"/>
            <a:ext cx="2705613" cy="48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654DC404-1C31-22D9-4262-0E56A6D299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0681" y="2919164"/>
            <a:ext cx="2308846" cy="31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975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836E52-AF1A-AF0D-F343-DF78B5538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about                                  ? 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F832209-E3E5-21CF-81AF-CD2AA9B44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33735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sz="2400" dirty="0"/>
              <a:t>Is there CP asymmetry for the tau decay into three pseudoscalar mesons?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 At first we </a:t>
            </a:r>
            <a:r>
              <a:rPr lang="en-US" sz="2400" dirty="0">
                <a:solidFill>
                  <a:schemeClr val="accent2"/>
                </a:solidFill>
              </a:rPr>
              <a:t>would expect A3=0 </a:t>
            </a:r>
            <a:r>
              <a:rPr lang="en-US" sz="2400" dirty="0"/>
              <a:t>because the asymmetry of K and Kbar cancel each other;</a:t>
            </a:r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However,          and         can </a:t>
            </a:r>
            <a:r>
              <a:rPr lang="en-US" sz="2400" dirty="0">
                <a:solidFill>
                  <a:schemeClr val="accent2"/>
                </a:solidFill>
              </a:rPr>
              <a:t>have different energy spectrum</a:t>
            </a:r>
            <a:r>
              <a:rPr lang="en-US" sz="2400" dirty="0"/>
              <a:t>, which means different decay time experimental cuts. This effect makes the CP asymmetry non vanishing;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D359DD4-28B1-671B-49B8-9AE8E0442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3472" y="2363461"/>
            <a:ext cx="7106015" cy="88269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1799A83-7D6D-C95D-27C2-EE6DC94B62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5864" y="988906"/>
            <a:ext cx="4220272" cy="65844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E698B215-F0F3-00AA-3865-4606A7AE77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3595" y="4013933"/>
            <a:ext cx="3464809" cy="45660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30DACDDB-521A-09F6-C030-C8E2CEDC17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3472" y="4691743"/>
            <a:ext cx="463234" cy="350556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493F2664-F32C-E472-6046-F2C7B17588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9051" y="4585696"/>
            <a:ext cx="493625" cy="456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280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2EEF6EF-AE7D-52CA-B3F4-8F82AD3B1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 violation in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2B30388-7060-1ABB-DDD2-16A2B52171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28292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sz="2400" dirty="0"/>
              <a:t>This channel is CP violating, and the CP asymmetry is given by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asymmetry comes from the different energy with which the neutral kaons are emitted: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sz="2400" dirty="0"/>
              <a:t>The asymmetry is due to the </a:t>
            </a:r>
            <a:r>
              <a:rPr lang="en-US" sz="2400" dirty="0">
                <a:solidFill>
                  <a:schemeClr val="accent2"/>
                </a:solidFill>
              </a:rPr>
              <a:t>finite efficiency of the experiment </a:t>
            </a:r>
            <a:r>
              <a:rPr lang="en-US" sz="2400" dirty="0"/>
              <a:t>and to the </a:t>
            </a:r>
            <a:r>
              <a:rPr lang="en-US" sz="2400" dirty="0">
                <a:solidFill>
                  <a:schemeClr val="accent2"/>
                </a:solidFill>
              </a:rPr>
              <a:t>different energy spectrum </a:t>
            </a:r>
            <a:r>
              <a:rPr lang="en-US" sz="2400" dirty="0"/>
              <a:t>of the neutral kaons.</a:t>
            </a:r>
            <a:endParaRPr lang="en-US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B04B912-AC6F-2CE0-D219-0F3B04CDF8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5835" y="979323"/>
            <a:ext cx="4220272" cy="658445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540AF768-AE61-0E60-C1D8-31B579696E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8973" y="2430080"/>
            <a:ext cx="3434053" cy="78568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1FE9C26F-9A67-489F-75AA-8DEE794F8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5359" y="4420413"/>
            <a:ext cx="3033614" cy="398549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A3DCC44B-F00F-BBBC-CBF7-4F5437B13D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0042" y="4063316"/>
            <a:ext cx="2230990" cy="1057325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182C9A0F-1522-3C39-D6B6-916DCE541F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5843" y="4292772"/>
            <a:ext cx="3437026" cy="65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746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43C7B2-89A2-7C32-F19A-399AAF15E2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2B9F07-C9D4-95F7-086A-AB11B208B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Relevance to BELLE II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AC4F13A-02BD-A28B-DA83-CD6C1DB79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sz="2400" dirty="0"/>
              <a:t>BELLE II aims to provide </a:t>
            </a:r>
            <a:r>
              <a:rPr lang="en-US" sz="2400" dirty="0">
                <a:solidFill>
                  <a:schemeClr val="accent2"/>
                </a:solidFill>
              </a:rPr>
              <a:t>a new measurement of the CP asymmetry </a:t>
            </a:r>
            <a:r>
              <a:rPr lang="en-US" sz="2400" dirty="0"/>
              <a:t>soon, to further investigate the anomaly and search for direct CP violation in semi-leptonic decays;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There are signal </a:t>
            </a:r>
            <a:r>
              <a:rPr lang="en-US" sz="2400" dirty="0">
                <a:solidFill>
                  <a:schemeClr val="accent2"/>
                </a:solidFill>
              </a:rPr>
              <a:t>decay modes </a:t>
            </a:r>
            <a:r>
              <a:rPr lang="en-US" sz="2400" dirty="0"/>
              <a:t>that contribute </a:t>
            </a:r>
            <a:r>
              <a:rPr lang="en-US" sz="2400" dirty="0">
                <a:solidFill>
                  <a:schemeClr val="accent2"/>
                </a:solidFill>
              </a:rPr>
              <a:t>the background</a:t>
            </a:r>
            <a:r>
              <a:rPr lang="en-US" sz="2400" dirty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total measured decay asymmetry including all the signal decay modes is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181F7C4-7D4A-9ADC-EB0C-CCB9B2D8F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14" y="383078"/>
            <a:ext cx="2705613" cy="48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DDA83C8-2141-810F-1596-90C854C38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241" y="3563312"/>
            <a:ext cx="9883517" cy="830636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8FEEFBF9-A709-84EC-FA72-281FEF42DF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241" y="5202120"/>
            <a:ext cx="5300988" cy="66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2D448F91-417A-D9AA-BB44-1921E5A348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4094" y="5242502"/>
            <a:ext cx="1445078" cy="293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4EA73E60-C47A-8BAC-8A0C-DCCE7D1F7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664" y="5561969"/>
            <a:ext cx="1057938" cy="31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5373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8037FA4-C048-53D2-66E7-51163556A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Relevance to BELLE II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89B48B7-FAD6-DCA9-484A-4D8FD6F95C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sz="2400" dirty="0"/>
              <a:t>BELLE II aims to provide </a:t>
            </a:r>
            <a:r>
              <a:rPr lang="en-US" sz="2400" dirty="0">
                <a:solidFill>
                  <a:schemeClr val="accent2"/>
                </a:solidFill>
              </a:rPr>
              <a:t>a new measurement of the CP asymmetry </a:t>
            </a:r>
            <a:r>
              <a:rPr lang="en-US" sz="2400" dirty="0"/>
              <a:t>soon, to further investigate the anomaly and search for direct CP violation in semi-leptonic decays;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There are signal </a:t>
            </a:r>
            <a:r>
              <a:rPr lang="en-US" sz="2400" dirty="0">
                <a:solidFill>
                  <a:schemeClr val="accent2"/>
                </a:solidFill>
              </a:rPr>
              <a:t>decay modes </a:t>
            </a:r>
            <a:r>
              <a:rPr lang="en-US" sz="2400" dirty="0"/>
              <a:t>that contribute </a:t>
            </a:r>
            <a:r>
              <a:rPr lang="en-US" sz="2400" dirty="0">
                <a:solidFill>
                  <a:schemeClr val="accent2"/>
                </a:solidFill>
              </a:rPr>
              <a:t>the background</a:t>
            </a:r>
            <a:r>
              <a:rPr lang="en-US" sz="2400" dirty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total measured decay asymmetry including all the signal decay modes is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2371F34-0CD7-0A81-2D52-0702280A5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14" y="383078"/>
            <a:ext cx="2705613" cy="48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DCCD3FE3-2418-3ADE-7653-4F26FDC5DE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241" y="3563312"/>
            <a:ext cx="9883517" cy="830636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722EA74-5D21-B885-A039-2C91B7F15B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241" y="5202120"/>
            <a:ext cx="5300988" cy="66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314F51CD-F482-CAAA-864B-D066E7313E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4094" y="5242502"/>
            <a:ext cx="1445078" cy="293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FB26B206-6E29-D210-2092-1F2852E22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664" y="5561969"/>
            <a:ext cx="1057938" cy="31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F25F60B2-A326-2D17-23EE-C3EE33C9171D}"/>
              </a:ext>
            </a:extLst>
          </p:cNvPr>
          <p:cNvCxnSpPr/>
          <p:nvPr/>
        </p:nvCxnSpPr>
        <p:spPr>
          <a:xfrm flipH="1">
            <a:off x="8254094" y="5116286"/>
            <a:ext cx="1445078" cy="9144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586F7DB-57E3-7060-AF85-6E7CD304379B}"/>
              </a:ext>
            </a:extLst>
          </p:cNvPr>
          <p:cNvSpPr txBox="1"/>
          <p:nvPr/>
        </p:nvSpPr>
        <p:spPr>
          <a:xfrm>
            <a:off x="9699172" y="5073942"/>
            <a:ext cx="20356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We need to understand the corrections</a:t>
            </a:r>
          </a:p>
        </p:txBody>
      </p:sp>
    </p:spTree>
    <p:extLst>
      <p:ext uri="{BB962C8B-B14F-4D97-AF65-F5344CB8AC3E}">
        <p14:creationId xmlns:p14="http://schemas.microsoft.com/office/powerpoint/2010/main" val="1625389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56FAFF1-E020-EE1B-7EB1-18DE315ED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to BELLE II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5786A87-20C9-44AF-9173-4507D863EE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27203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To make a theory SM prediction </a:t>
            </a:r>
            <a:r>
              <a:rPr lang="en-US" sz="2400" dirty="0">
                <a:solidFill>
                  <a:schemeClr val="accent2"/>
                </a:solidFill>
              </a:rPr>
              <a:t>we need the information of the reconstruction efficiency function of the detector</a:t>
            </a:r>
            <a:r>
              <a:rPr lang="en-US" sz="2400" dirty="0"/>
              <a:t>, as well as the energy spectra of the of the kaons emitted in the different processes;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We generated 10M K in BELLE II kinematics;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We simulate decay time, length and energy;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We divide the sample in 10 bins of energy;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Apply selection cuts used in the analysis;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3E5FE87-6203-7BB7-6337-684B727AF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320" y="3248015"/>
            <a:ext cx="6102664" cy="36196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8575790-E108-200D-286C-0082605FAA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206" y="2999815"/>
            <a:ext cx="3992879" cy="286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7652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C5047B-91FA-1613-BA14-A32301591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to BELLE II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F5B4DD5-0ACD-0C47-73F0-8780D4A8B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5403608" cy="4023360"/>
          </a:xfrm>
        </p:spPr>
        <p:txBody>
          <a:bodyPr>
            <a:normAutofit/>
          </a:bodyPr>
          <a:lstStyle/>
          <a:p>
            <a:r>
              <a:rPr lang="en-US" sz="2400" dirty="0"/>
              <a:t>For every energy bin we find the selection efficiency as the ratio of the generated distribution and the after selection cuts distribution: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90FA92A-6FE3-4D22-07BA-A99543405E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9657" y="1845734"/>
            <a:ext cx="5403609" cy="4153951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94CFA5E7-4B84-66EA-61DC-CDBF12019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1122" y="3672338"/>
            <a:ext cx="4028307" cy="73605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F6DEB818-3501-6AF9-07CC-325C98AB29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7177" y="4721364"/>
            <a:ext cx="4156196" cy="83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8478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5F63A146-DDE2-2A03-7DBD-DD9A9E9C17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880" y="336901"/>
            <a:ext cx="8254239" cy="5905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075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59D398-236D-5A3D-3D54-90348E3F0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Predictions for BELLE II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E1C6FD-6FD2-CFE1-BF54-C0F980F2F3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We </a:t>
            </a:r>
            <a:r>
              <a:rPr lang="en-US" sz="2400" dirty="0">
                <a:solidFill>
                  <a:schemeClr val="accent2"/>
                </a:solidFill>
              </a:rPr>
              <a:t>simulate the spectrum </a:t>
            </a:r>
            <a:r>
              <a:rPr lang="en-US" sz="2400" dirty="0"/>
              <a:t>of the kaons generated by the different processes for a BELLE II type detector (10.28GeV invariant mass, asymmetric machine);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Prediction for A3: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This is under the sensitivity of BELLE II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F2B0472-0139-9D02-17D1-24C93897D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3004870"/>
            <a:ext cx="5346341" cy="1055501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01D38B49-9303-9740-B406-5DEE08F96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8331" y="3122583"/>
            <a:ext cx="2981840" cy="83008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67188595-C9C4-89F2-5453-A87859A92F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9564" y="4630558"/>
            <a:ext cx="5410478" cy="49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705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A65BF9-09C4-D6B8-A609-64C9C55D0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Kaons interactions in matter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A12E980-89B7-2C7F-CDD9-5316A3BFB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886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A realistic detector is made of matter. </a:t>
            </a:r>
            <a:r>
              <a:rPr lang="en-US" sz="2400" dirty="0">
                <a:solidFill>
                  <a:schemeClr val="accent2"/>
                </a:solidFill>
              </a:rPr>
              <a:t>The presence of matter can affect kaons oscillation</a:t>
            </a:r>
            <a:r>
              <a:rPr lang="en-US" sz="2400" dirty="0"/>
              <a:t>, by making the effective mass eigenstates different from the ones in vacuum: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When neutral kaons propagate in matter, they scatter with nuclei by strong interaction and the scattering amplitude distinguishes the two interaction eigenstates;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r has a value of the order                          for solid state systems;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596AFE3-762B-F41C-0404-C4F1061F60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0208" y="2824840"/>
            <a:ext cx="3472543" cy="47352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134E9EBB-AED7-27DD-C8A2-2A95A8C9B8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9728" y="4566148"/>
            <a:ext cx="3472543" cy="770091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C6FCE220-4953-2B33-7FBF-6DB4007C9D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7296" y="5745630"/>
            <a:ext cx="1621157" cy="305770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724B4776-A326-69E7-949F-29C9452AB2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14" y="383078"/>
            <a:ext cx="2705613" cy="48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526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5BCED52-B468-436E-8F4A-FE7335A0C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 Violation in tau decays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AEE5D0F-681C-43F4-0910-C9116BCA0E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 </a:t>
            </a:r>
            <a:r>
              <a:rPr lang="en-US" sz="2400" dirty="0"/>
              <a:t>There is (almost) no CPV in the lepton sector;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tau is the only lepton with decay modes in hadrons;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study of CPV in semi-leptonic tau decays can be used to test the SM and probe New Physics;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We can study CPV in tau decays using Kaon Physics;</a:t>
            </a:r>
          </a:p>
        </p:txBody>
      </p:sp>
    </p:spTree>
    <p:extLst>
      <p:ext uri="{BB962C8B-B14F-4D97-AF65-F5344CB8AC3E}">
        <p14:creationId xmlns:p14="http://schemas.microsoft.com/office/powerpoint/2010/main" val="5422672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5C2023C-07A1-C6B0-8136-ECA599B0C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Kaons oscillation in matter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320D9F-BD82-234D-9D34-221BCDF859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572206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r has been </a:t>
            </a:r>
            <a:r>
              <a:rPr lang="en-US" sz="2400" dirty="0">
                <a:solidFill>
                  <a:schemeClr val="accent2"/>
                </a:solidFill>
              </a:rPr>
              <a:t>measured</a:t>
            </a:r>
            <a:r>
              <a:rPr lang="en-US" sz="2400" dirty="0"/>
              <a:t> for different materials for </a:t>
            </a:r>
            <a:r>
              <a:rPr lang="en-US" sz="2400" dirty="0">
                <a:solidFill>
                  <a:schemeClr val="accent2"/>
                </a:solidFill>
              </a:rPr>
              <a:t>high energy kaons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sz="2400" dirty="0"/>
              <a:t>Theory estimated at low energy and measurements for Carbon show a </a:t>
            </a:r>
            <a:r>
              <a:rPr lang="en-US" sz="2400" dirty="0">
                <a:solidFill>
                  <a:schemeClr val="accent2"/>
                </a:solidFill>
              </a:rPr>
              <a:t>significant theoretical uncertainty on the phase</a:t>
            </a:r>
            <a:r>
              <a:rPr lang="en-US" sz="2400" dirty="0"/>
              <a:t> of r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C26F83F-BD98-E577-1F2C-4A62A9E12A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1423" y="2601658"/>
            <a:ext cx="2814182" cy="79531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6F3B35F5-ECA6-47A1-E873-C8C6D1079F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2162" y="2723130"/>
            <a:ext cx="4623877" cy="552370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B091D595-FEFF-C920-23ED-F6F1050E0E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3283" y="1791304"/>
            <a:ext cx="2286117" cy="457223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99526E3-B043-A13A-F55C-A2DF0C292703}"/>
              </a:ext>
            </a:extLst>
          </p:cNvPr>
          <p:cNvSpPr txBox="1"/>
          <p:nvPr/>
        </p:nvSpPr>
        <p:spPr>
          <a:xfrm>
            <a:off x="9278832" y="3396971"/>
            <a:ext cx="2310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A. Gsponer et al., 1979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EDB804E-2BD7-17CA-55E2-0988EAED95A0}"/>
              </a:ext>
            </a:extLst>
          </p:cNvPr>
          <p:cNvSpPr txBox="1"/>
          <p:nvPr/>
        </p:nvSpPr>
        <p:spPr>
          <a:xfrm>
            <a:off x="9403994" y="3750103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J. Roehrig et al., 1977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E19AAA9-CBFF-BBC0-44F6-D624DAF513CC}"/>
              </a:ext>
            </a:extLst>
          </p:cNvPr>
          <p:cNvSpPr txBox="1"/>
          <p:nvPr/>
        </p:nvSpPr>
        <p:spPr>
          <a:xfrm>
            <a:off x="8095045" y="4914747"/>
            <a:ext cx="3436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Ko, Won, Golob, and </a:t>
            </a:r>
            <a:r>
              <a:rPr lang="en-US" i="1" dirty="0" err="1"/>
              <a:t>Pakhlov</a:t>
            </a:r>
            <a:r>
              <a:rPr lang="en-US" i="1" dirty="0"/>
              <a:t>, 2011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BCE76B0F-9733-A94A-F8EA-9925DE6442E7}"/>
              </a:ext>
            </a:extLst>
          </p:cNvPr>
          <p:cNvSpPr txBox="1"/>
          <p:nvPr/>
        </p:nvSpPr>
        <p:spPr>
          <a:xfrm>
            <a:off x="7863122" y="5284079"/>
            <a:ext cx="3668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P. H. Eberhard and F. Uchiyama, 1994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0E4B1F0C-C739-86A3-9311-D4BE1B0CEBF1}"/>
              </a:ext>
            </a:extLst>
          </p:cNvPr>
          <p:cNvSpPr txBox="1"/>
          <p:nvPr/>
        </p:nvSpPr>
        <p:spPr>
          <a:xfrm>
            <a:off x="8977210" y="5710059"/>
            <a:ext cx="2554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Angelopoulos et al., 1997</a:t>
            </a:r>
          </a:p>
        </p:txBody>
      </p:sp>
    </p:spTree>
    <p:extLst>
      <p:ext uri="{BB962C8B-B14F-4D97-AF65-F5344CB8AC3E}">
        <p14:creationId xmlns:p14="http://schemas.microsoft.com/office/powerpoint/2010/main" val="9470368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CD3583-9257-7B41-B80C-F588A7F5E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Kaons oscillation in matter</a:t>
            </a:r>
          </a:p>
        </p:txBody>
      </p:sp>
      <p:pic>
        <p:nvPicPr>
          <p:cNvPr id="5" name="Immagine 4" descr="Immagine che contiene testo, linea, Diagramma, diagramma&#10;&#10;Il contenuto generato dall'IA potrebbe non essere corretto.">
            <a:extLst>
              <a:ext uri="{FF2B5EF4-FFF2-40B4-BE49-F238E27FC236}">
                <a16:creationId xmlns:a16="http://schemas.microsoft.com/office/drawing/2014/main" id="{08C7362F-5A53-A34F-4C23-63D5061A46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923" y="1843201"/>
            <a:ext cx="5912154" cy="4369025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D45DB6B7-E62B-9321-12A8-A4452B2811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22400" y="2578088"/>
            <a:ext cx="2479744" cy="44765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5511640-8ECE-C23B-412B-E60D5FFB87FC}"/>
              </a:ext>
            </a:extLst>
          </p:cNvPr>
          <p:cNvSpPr txBox="1"/>
          <p:nvPr/>
        </p:nvSpPr>
        <p:spPr>
          <a:xfrm>
            <a:off x="9222400" y="3059668"/>
            <a:ext cx="2844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M. Bjørn and S. Malde, 2019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CD2A98FE-BCBE-134E-CE30-8A6B312574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0286" y="3655623"/>
            <a:ext cx="2643971" cy="421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2850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43C390-BB76-5726-8C12-989F3D12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E8AF21B-D68D-10B5-555C-92CD1D1575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38089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Studying CPV in semi-leptonic tau decays is a good probe for physics BSM;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</a:t>
            </a:r>
            <a:r>
              <a:rPr lang="en-US" sz="2400" dirty="0" err="1"/>
              <a:t>BaBar</a:t>
            </a:r>
            <a:r>
              <a:rPr lang="en-US" sz="2400" dirty="0"/>
              <a:t> and BELLE and measured an </a:t>
            </a:r>
            <a:r>
              <a:rPr lang="en-US" sz="2400" dirty="0">
                <a:solidFill>
                  <a:schemeClr val="accent2"/>
                </a:solidFill>
              </a:rPr>
              <a:t>anomaly at 3 sigma level</a:t>
            </a:r>
            <a:r>
              <a:rPr lang="en-US" sz="2400" dirty="0"/>
              <a:t>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In the SM we expect CPV to come from </a:t>
            </a:r>
            <a:r>
              <a:rPr lang="en-US" sz="2400" dirty="0">
                <a:solidFill>
                  <a:schemeClr val="accent2"/>
                </a:solidFill>
              </a:rPr>
              <a:t>kaons oscillation </a:t>
            </a:r>
            <a:r>
              <a:rPr lang="en-US" sz="2400" dirty="0"/>
              <a:t>in final state;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</a:t>
            </a:r>
            <a:r>
              <a:rPr lang="en-US" sz="2400" dirty="0">
                <a:solidFill>
                  <a:schemeClr val="accent2"/>
                </a:solidFill>
              </a:rPr>
              <a:t>efficiency function </a:t>
            </a:r>
            <a:r>
              <a:rPr lang="en-US" sz="2400" dirty="0"/>
              <a:t>plays a crucial rule in the theory prediction;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</a:t>
            </a:r>
            <a:r>
              <a:rPr lang="en-US" sz="2400" dirty="0">
                <a:solidFill>
                  <a:schemeClr val="accent2"/>
                </a:solidFill>
              </a:rPr>
              <a:t>CP asymmetry </a:t>
            </a:r>
            <a:r>
              <a:rPr lang="en-US" sz="2400" dirty="0"/>
              <a:t>depends on the detector features and on the </a:t>
            </a:r>
            <a:r>
              <a:rPr lang="en-US" sz="2400" dirty="0">
                <a:solidFill>
                  <a:schemeClr val="accent2"/>
                </a:solidFill>
              </a:rPr>
              <a:t>specific decay process </a:t>
            </a:r>
            <a:r>
              <a:rPr lang="en-US" sz="2400" dirty="0"/>
              <a:t>which originates the neutral kaons in final state;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</a:t>
            </a:r>
            <a:r>
              <a:rPr lang="en-US" sz="2400" dirty="0">
                <a:solidFill>
                  <a:schemeClr val="tx1"/>
                </a:solidFill>
              </a:rPr>
              <a:t>The asymmetry		          is </a:t>
            </a:r>
            <a:r>
              <a:rPr lang="en-US" sz="2400" dirty="0">
                <a:solidFill>
                  <a:schemeClr val="accent2"/>
                </a:solidFill>
              </a:rPr>
              <a:t>non vanishing </a:t>
            </a:r>
            <a:r>
              <a:rPr lang="en-US" sz="2400" dirty="0">
                <a:solidFill>
                  <a:schemeClr val="tx1"/>
                </a:solidFill>
              </a:rPr>
              <a:t>in realistic experiments;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 Prediction for BELLE II, corrections of order                  for the asymmetry;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 Kaons regeneration can be the dominant uncertainty… need measurements;   </a:t>
            </a:r>
            <a:endParaRPr lang="en-US" sz="24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8FD19B9-F505-16C1-EDF6-C27F83633E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0632" y="430275"/>
            <a:ext cx="3216495" cy="58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14A759E9-7BDD-1080-4904-78473501E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0950" y="4745780"/>
            <a:ext cx="2066593" cy="32242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6DD02449-CD61-7B14-1480-46BD56F847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4819" y="5221952"/>
            <a:ext cx="1093154" cy="370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4717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31299A-27B9-1A16-3B87-D8E74C8CD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anomaly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2A9D07F-DED6-8212-EF81-73DA16F67B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8975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From average of </a:t>
            </a:r>
            <a:r>
              <a:rPr lang="en-US" sz="2400" dirty="0" err="1"/>
              <a:t>BaBar</a:t>
            </a:r>
            <a:r>
              <a:rPr lang="en-US" sz="2400" dirty="0"/>
              <a:t>, BELLE, CLEO, FOCUS: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	         produce a</a:t>
            </a:r>
          </a:p>
          <a:p>
            <a:pPr marL="0" indent="0">
              <a:buNone/>
            </a:pPr>
            <a:r>
              <a:rPr lang="en-US" sz="2400" dirty="0"/>
              <a:t>                      produce a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                     Objective: </a:t>
            </a:r>
            <a:r>
              <a:rPr lang="en-US" sz="2400" dirty="0">
                <a:solidFill>
                  <a:schemeClr val="accent2"/>
                </a:solidFill>
              </a:rPr>
              <a:t>refine the SM theory prediction </a:t>
            </a:r>
            <a:r>
              <a:rPr lang="en-US" sz="2400" dirty="0"/>
              <a:t>to investigate the anomaly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3B73E22-0EC0-5F10-644C-C9EA1F96C4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676" y="2532703"/>
            <a:ext cx="5505733" cy="78744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9D3252B-FEBE-2C44-CE61-21A991CFC1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8409" y="2672058"/>
            <a:ext cx="3266934" cy="480218"/>
          </a:xfrm>
          <a:prstGeom prst="rect">
            <a:avLst/>
          </a:prstGeom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9BF624EC-7229-7ED8-ABAD-9A8CE19AEE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440" y="429487"/>
            <a:ext cx="4646737" cy="387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3E16E8A0-19E0-A5F0-137E-10EC9D7CF1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02838" y="3803447"/>
            <a:ext cx="1133533" cy="450873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F8AF6F9C-EC4B-230E-1DBA-AB7D2B5712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2838" y="4384952"/>
            <a:ext cx="1133533" cy="377845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D02E958A-770A-C605-1F26-EB5E011DE3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67820" y="3814333"/>
            <a:ext cx="1133534" cy="511664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4BBE74A8-3CB0-7F86-CC0E-E6751EA660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6934" y="4325377"/>
            <a:ext cx="1133533" cy="535922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81AB4F76-24D3-DC89-B203-C4DBCDCFA9DE}"/>
              </a:ext>
            </a:extLst>
          </p:cNvPr>
          <p:cNvSpPr txBox="1"/>
          <p:nvPr/>
        </p:nvSpPr>
        <p:spPr>
          <a:xfrm>
            <a:off x="5526657" y="4124554"/>
            <a:ext cx="4839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CPV from </a:t>
            </a:r>
            <a:r>
              <a:rPr lang="en-US" sz="2000" dirty="0">
                <a:solidFill>
                  <a:schemeClr val="accent2"/>
                </a:solidFill>
              </a:rPr>
              <a:t>kaon oscillation</a:t>
            </a:r>
            <a:r>
              <a:rPr lang="en-US" sz="2000" dirty="0"/>
              <a:t>: Naïve expectation</a:t>
            </a:r>
          </a:p>
        </p:txBody>
      </p:sp>
      <p:sp>
        <p:nvSpPr>
          <p:cNvPr id="18" name="Parentesi graffa chiusa 17">
            <a:extLst>
              <a:ext uri="{FF2B5EF4-FFF2-40B4-BE49-F238E27FC236}">
                <a16:creationId xmlns:a16="http://schemas.microsoft.com/office/drawing/2014/main" id="{820E5F75-FBB3-5B2D-1F30-118DC24759C8}"/>
              </a:ext>
            </a:extLst>
          </p:cNvPr>
          <p:cNvSpPr/>
          <p:nvPr/>
        </p:nvSpPr>
        <p:spPr>
          <a:xfrm>
            <a:off x="5181600" y="3879186"/>
            <a:ext cx="290628" cy="905383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41CE7401-EE64-B8F0-DEA9-4201639637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46635" y="4098358"/>
            <a:ext cx="1618089" cy="440940"/>
          </a:xfrm>
          <a:prstGeom prst="rect">
            <a:avLst/>
          </a:prstGeom>
        </p:spPr>
      </p:pic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2CDA0680-9500-649F-60AF-BA37A581D1F7}"/>
              </a:ext>
            </a:extLst>
          </p:cNvPr>
          <p:cNvSpPr txBox="1"/>
          <p:nvPr/>
        </p:nvSpPr>
        <p:spPr>
          <a:xfrm>
            <a:off x="9574791" y="4565494"/>
            <a:ext cx="2428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Excluded at </a:t>
            </a:r>
            <a:r>
              <a:rPr lang="en-US" sz="2000" b="1" dirty="0"/>
              <a:t>3.3 sigma</a:t>
            </a:r>
          </a:p>
        </p:txBody>
      </p:sp>
      <p:sp>
        <p:nvSpPr>
          <p:cNvPr id="22" name="Freccia a destra 21">
            <a:extLst>
              <a:ext uri="{FF2B5EF4-FFF2-40B4-BE49-F238E27FC236}">
                <a16:creationId xmlns:a16="http://schemas.microsoft.com/office/drawing/2014/main" id="{4436583A-5367-9D3C-1B4E-3FA9FC1F77ED}"/>
              </a:ext>
            </a:extLst>
          </p:cNvPr>
          <p:cNvSpPr/>
          <p:nvPr/>
        </p:nvSpPr>
        <p:spPr>
          <a:xfrm>
            <a:off x="1459195" y="5417221"/>
            <a:ext cx="806962" cy="377845"/>
          </a:xfrm>
          <a:prstGeom prst="rightArrow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3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A2DAB2-13EF-D5D5-731F-FFC679625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Kaons regeneration in matter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76BDF7A-4B8E-503E-A094-4DE04E22ED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It has an impact on the measured CP asymmetry due to kaon oscillation: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kaons </a:t>
            </a:r>
            <a:r>
              <a:rPr lang="en-US" sz="2400" dirty="0">
                <a:solidFill>
                  <a:schemeClr val="accent2"/>
                </a:solidFill>
              </a:rPr>
              <a:t>regeneration parameter depends on the energy </a:t>
            </a:r>
            <a:r>
              <a:rPr lang="en-US" sz="2400" dirty="0"/>
              <a:t>of the kaon;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We need to know r to make theory predictions;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22A88FE-C37C-3275-39BE-D8011C2147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5077" y="2497315"/>
            <a:ext cx="6902805" cy="92079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AA72B9AA-AE1A-44EB-404C-0863EF3D23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561" y="3700660"/>
            <a:ext cx="9296878" cy="806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69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BADC6F-FED8-01C6-0AD8-631BAB3D9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anomaly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51789AA-9829-9704-16B0-CB435B7FF3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There is CPV due to </a:t>
            </a:r>
            <a:r>
              <a:rPr lang="en-US" sz="2400" dirty="0">
                <a:solidFill>
                  <a:schemeClr val="accent2"/>
                </a:solidFill>
              </a:rPr>
              <a:t>neutral kaons oscillation </a:t>
            </a:r>
            <a:r>
              <a:rPr lang="en-US" sz="2400" dirty="0"/>
              <a:t>in final state (no direct CPV in the lepton sector):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(old) SM prediction (Bigi and Sanda, 2005):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</a:t>
            </a:r>
            <a:r>
              <a:rPr lang="en-US" sz="2400" dirty="0" err="1"/>
              <a:t>BaBar</a:t>
            </a:r>
            <a:r>
              <a:rPr lang="en-US" sz="2400" dirty="0"/>
              <a:t> (</a:t>
            </a:r>
            <a:r>
              <a:rPr lang="en-US" sz="2400" i="1" dirty="0">
                <a:solidFill>
                  <a:srgbClr val="0070C0"/>
                </a:solidFill>
              </a:rPr>
              <a:t>Phys. Rev. D 85, 099904</a:t>
            </a:r>
            <a:r>
              <a:rPr lang="en-US" sz="2400" dirty="0"/>
              <a:t>):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BELLE (</a:t>
            </a:r>
            <a:r>
              <a:rPr lang="en-US" sz="2400" i="1" dirty="0">
                <a:solidFill>
                  <a:srgbClr val="0070C0"/>
                </a:solidFill>
              </a:rPr>
              <a:t>PhysRevLett.107.131801</a:t>
            </a:r>
            <a:r>
              <a:rPr lang="en-US" sz="2400" dirty="0"/>
              <a:t>): compatible with zero 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39B7B152-2B94-86A9-88B1-C5D5C389AF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232" y="1011981"/>
            <a:ext cx="3216495" cy="58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1C97EFF-3288-A6DF-AA82-1B4C4B7248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7010" y="2629418"/>
            <a:ext cx="6578938" cy="997001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92ACA285-4AFE-6330-DF88-D6BE112C42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1853" y="3899551"/>
            <a:ext cx="3905451" cy="501676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B4711857-8353-5B36-61AF-241C0816C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754" y="4925287"/>
            <a:ext cx="4646737" cy="387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9492E063-2238-087D-908D-9E68E473AA0E}"/>
              </a:ext>
            </a:extLst>
          </p:cNvPr>
          <p:cNvSpPr txBox="1"/>
          <p:nvPr/>
        </p:nvSpPr>
        <p:spPr>
          <a:xfrm>
            <a:off x="10353791" y="4797938"/>
            <a:ext cx="183821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Flavor anomaly</a:t>
            </a:r>
          </a:p>
          <a:p>
            <a:pPr algn="ctr"/>
            <a:r>
              <a:rPr lang="en-US" b="1" dirty="0"/>
              <a:t>3 sigma </a:t>
            </a:r>
            <a:r>
              <a:rPr lang="en-US" dirty="0"/>
              <a:t>away from SM prediction</a:t>
            </a:r>
          </a:p>
        </p:txBody>
      </p:sp>
      <p:sp>
        <p:nvSpPr>
          <p:cNvPr id="12" name="Parentesi graffa chiusa 11">
            <a:extLst>
              <a:ext uri="{FF2B5EF4-FFF2-40B4-BE49-F238E27FC236}">
                <a16:creationId xmlns:a16="http://schemas.microsoft.com/office/drawing/2014/main" id="{D85BA5D0-66C2-3A6B-F9ED-2CAC3C10CBD2}"/>
              </a:ext>
            </a:extLst>
          </p:cNvPr>
          <p:cNvSpPr/>
          <p:nvPr/>
        </p:nvSpPr>
        <p:spPr>
          <a:xfrm>
            <a:off x="10013491" y="4765280"/>
            <a:ext cx="329414" cy="1231106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38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FB32FF0-E03D-2C99-9EA5-D57869E1D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CPV in 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34674F1-D471-440E-DCC8-4C99BB774E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257" y="2268567"/>
            <a:ext cx="6337485" cy="627031"/>
          </a:xfrm>
          <a:prstGeom prst="rect">
            <a:avLst/>
          </a:prstGeom>
        </p:spPr>
      </p:pic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EF04831C-2C9B-2A5B-EBE0-39CF3B2DB5CE}"/>
              </a:ext>
            </a:extLst>
          </p:cNvPr>
          <p:cNvCxnSpPr/>
          <p:nvPr/>
        </p:nvCxnSpPr>
        <p:spPr>
          <a:xfrm flipH="1">
            <a:off x="2764971" y="2895598"/>
            <a:ext cx="1817915" cy="92528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F998A53-C9A1-72AC-D710-F8D44556D54D}"/>
              </a:ext>
            </a:extLst>
          </p:cNvPr>
          <p:cNvSpPr txBox="1"/>
          <p:nvPr/>
        </p:nvSpPr>
        <p:spPr>
          <a:xfrm>
            <a:off x="789214" y="3929743"/>
            <a:ext cx="3082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Direct CPV in tau decay</a:t>
            </a:r>
          </a:p>
          <a:p>
            <a:pPr algn="ctr"/>
            <a:r>
              <a:rPr lang="en-US" sz="2000" dirty="0"/>
              <a:t>In the SM this is negligible 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83646B82-DF1E-8F34-C0FC-1848E3A2E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0248" y="4637629"/>
            <a:ext cx="1580766" cy="415150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3D2126C9-E907-5327-8097-AAC504B82EFF}"/>
              </a:ext>
            </a:extLst>
          </p:cNvPr>
          <p:cNvSpPr txBox="1"/>
          <p:nvPr/>
        </p:nvSpPr>
        <p:spPr>
          <a:xfrm>
            <a:off x="8601892" y="3712932"/>
            <a:ext cx="308283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Artificial CPV</a:t>
            </a:r>
          </a:p>
          <a:p>
            <a:pPr algn="ctr"/>
            <a:r>
              <a:rPr lang="en-US" sz="2000" dirty="0"/>
              <a:t>Due to different detection efficiency of decay products of tau+ and tau-</a:t>
            </a:r>
          </a:p>
          <a:p>
            <a:pPr algn="ctr"/>
            <a:r>
              <a:rPr lang="en-US" sz="2000" dirty="0"/>
              <a:t>(This is known)</a:t>
            </a: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504634D3-7C74-8F53-7415-E1DCB80B3175}"/>
              </a:ext>
            </a:extLst>
          </p:cNvPr>
          <p:cNvCxnSpPr>
            <a:cxnSpLocks/>
          </p:cNvCxnSpPr>
          <p:nvPr/>
        </p:nvCxnSpPr>
        <p:spPr>
          <a:xfrm>
            <a:off x="8978538" y="2983587"/>
            <a:ext cx="655319" cy="6413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BB2E32C9-121D-21F0-DEEF-0065F98036B4}"/>
              </a:ext>
            </a:extLst>
          </p:cNvPr>
          <p:cNvSpPr txBox="1"/>
          <p:nvPr/>
        </p:nvSpPr>
        <p:spPr>
          <a:xfrm>
            <a:off x="4915988" y="4480301"/>
            <a:ext cx="3082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CPV due kaons oscillation</a:t>
            </a:r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CA108597-B935-B5B9-3914-A94C2255137D}"/>
              </a:ext>
            </a:extLst>
          </p:cNvPr>
          <p:cNvCxnSpPr>
            <a:cxnSpLocks/>
          </p:cNvCxnSpPr>
          <p:nvPr/>
        </p:nvCxnSpPr>
        <p:spPr>
          <a:xfrm>
            <a:off x="6670766" y="2950930"/>
            <a:ext cx="0" cy="15357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magine 22">
            <a:extLst>
              <a:ext uri="{FF2B5EF4-FFF2-40B4-BE49-F238E27FC236}">
                <a16:creationId xmlns:a16="http://schemas.microsoft.com/office/drawing/2014/main" id="{57682641-0748-9B43-9AB2-A5F880DAAD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2886" y="4876729"/>
            <a:ext cx="3472543" cy="473528"/>
          </a:xfrm>
          <a:prstGeom prst="rect">
            <a:avLst/>
          </a:prstGeom>
        </p:spPr>
      </p:pic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848ECDCB-08F2-B16F-542A-8C2BE6E10031}"/>
              </a:ext>
            </a:extLst>
          </p:cNvPr>
          <p:cNvCxnSpPr/>
          <p:nvPr/>
        </p:nvCxnSpPr>
        <p:spPr>
          <a:xfrm flipH="1">
            <a:off x="5355771" y="5344148"/>
            <a:ext cx="664029" cy="43616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B0015D90-E138-A331-2AE6-4093A439BDFE}"/>
              </a:ext>
            </a:extLst>
          </p:cNvPr>
          <p:cNvCxnSpPr>
            <a:cxnSpLocks/>
          </p:cNvCxnSpPr>
          <p:nvPr/>
        </p:nvCxnSpPr>
        <p:spPr>
          <a:xfrm>
            <a:off x="8051074" y="5344148"/>
            <a:ext cx="550818" cy="43616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AA901A6A-DFE7-CEAB-0B44-C66FA2D4553D}"/>
              </a:ext>
            </a:extLst>
          </p:cNvPr>
          <p:cNvSpPr txBox="1"/>
          <p:nvPr/>
        </p:nvSpPr>
        <p:spPr>
          <a:xfrm>
            <a:off x="3110593" y="5778627"/>
            <a:ext cx="3082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Oscillations in vacuum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C6B10B9F-6E1F-8DB6-2BFE-C6990960914C}"/>
              </a:ext>
            </a:extLst>
          </p:cNvPr>
          <p:cNvSpPr txBox="1"/>
          <p:nvPr/>
        </p:nvSpPr>
        <p:spPr>
          <a:xfrm>
            <a:off x="7527469" y="5743545"/>
            <a:ext cx="3082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Regeneration in matter</a:t>
            </a:r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7864203D-A7C5-E4F2-4997-B2590D44FD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7257" y="880542"/>
            <a:ext cx="3604172" cy="770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679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6E33387-D1FF-92B4-FC4D-6C183A6FC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CPV in neutral kaons oscillations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640CBBC-48EA-CC93-41FB-DCE2A3CA95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sz="2400" dirty="0"/>
              <a:t>Kaons mass eigenstates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CPV in kaons oscillation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difference in the rate is given by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566197D-B810-9156-D926-D98556D7F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207" y="2506388"/>
            <a:ext cx="3098936" cy="1095056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37E1922B-21E8-EA6C-9486-14A307334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8480" y="2769799"/>
            <a:ext cx="4418891" cy="493017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38F815CE-D4BD-8A98-AC76-C6571D8F62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3475" y="3978052"/>
            <a:ext cx="4101810" cy="107790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4E279010-1916-AE4B-768D-E4FD8776DB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8286" y="5352950"/>
            <a:ext cx="5025409" cy="49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277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D8C2FD-EAFA-11CD-81A5-27AE5575B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 theory prediction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2AFC800-8207-F1C3-0400-51534EF1F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Is this correct? Theoretically yes, but </a:t>
            </a:r>
            <a:r>
              <a:rPr lang="en-US" sz="2400" b="1" u="sng" dirty="0"/>
              <a:t>this is not what we measure</a:t>
            </a:r>
            <a:r>
              <a:rPr lang="en-US" sz="2400" b="1" dirty="0"/>
              <a:t>!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Experimentally, what we call          is a </a:t>
            </a:r>
            <a:r>
              <a:rPr lang="en-US" sz="2400" dirty="0">
                <a:solidFill>
                  <a:schemeClr val="accent2"/>
                </a:solidFill>
              </a:rPr>
              <a:t>system of two </a:t>
            </a:r>
            <a:r>
              <a:rPr lang="en-US" sz="2400" dirty="0" err="1">
                <a:solidFill>
                  <a:schemeClr val="accent2"/>
                </a:solidFill>
              </a:rPr>
              <a:t>pions</a:t>
            </a:r>
            <a:r>
              <a:rPr lang="en-US" sz="2400" dirty="0">
                <a:solidFill>
                  <a:schemeClr val="accent2"/>
                </a:solidFill>
              </a:rPr>
              <a:t> </a:t>
            </a:r>
            <a:r>
              <a:rPr lang="en-US" sz="2400" dirty="0"/>
              <a:t>with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We need to compute the time integrated decay rates for the decay of the kaons interaction eigenstates into two </a:t>
            </a:r>
            <a:r>
              <a:rPr lang="en-US" sz="2400" dirty="0" err="1"/>
              <a:t>pions</a:t>
            </a:r>
            <a:r>
              <a:rPr lang="en-US" sz="2400" dirty="0"/>
              <a:t>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42DED14-4D4E-225B-677E-27CC2BE58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5422" y="2386218"/>
            <a:ext cx="470350" cy="345616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D096788-1832-31E5-9ED8-14F4E9C792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3914" y="2364446"/>
            <a:ext cx="1847945" cy="390545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DEFABCB0-8B2B-7D1E-D5F1-68F31258A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" y="4619140"/>
            <a:ext cx="6183272" cy="1030545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1052302-957F-21F7-A82E-02C4173F87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856" y="499593"/>
            <a:ext cx="2705613" cy="48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92D65DA5-E29F-A7ED-C1D4-52FAC6E0C5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9064" y="4658741"/>
            <a:ext cx="3356120" cy="951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18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84C0E1-8A7D-E09B-27B5-313BF7FE5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 prediction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E93C226-F626-D03F-CBA3-1DDEE5040D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1845734"/>
            <a:ext cx="10604863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</a:t>
            </a:r>
            <a:r>
              <a:rPr lang="en-US" sz="2400" dirty="0">
                <a:solidFill>
                  <a:schemeClr val="accent2"/>
                </a:solidFill>
              </a:rPr>
              <a:t>K-short and K-long interference term </a:t>
            </a:r>
            <a:r>
              <a:rPr lang="en-US" sz="2400" dirty="0"/>
              <a:t>is as important as the pure K-short term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 The asymmetry that we measure in a realistic experiment is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95CE8FF-13A3-34D9-6726-BE08F801B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258" y="2872858"/>
            <a:ext cx="8636444" cy="1314518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0A63991-F9CF-11BB-7DDB-4983B7FB4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8856" y="499593"/>
            <a:ext cx="2705613" cy="48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EB0F869-9927-02B7-00AB-EFBB2EAD1A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1175" y="5030851"/>
            <a:ext cx="7950609" cy="838243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0F1C2B90-0ECA-1356-A323-E45D459A67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8090" y="2322682"/>
            <a:ext cx="6806940" cy="42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511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FFD1551-872A-5BD1-4C93-67F735B888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efficiency function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BD88B6-F7CE-215D-1AC8-98DF4C5E0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779034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 </a:t>
            </a:r>
            <a:r>
              <a:rPr lang="en-US" sz="2400" dirty="0"/>
              <a:t>To make a theory prediction, we need the </a:t>
            </a:r>
            <a:r>
              <a:rPr lang="en-US" sz="2400" dirty="0">
                <a:solidFill>
                  <a:schemeClr val="accent2"/>
                </a:solidFill>
              </a:rPr>
              <a:t>experimental reconstruction efficiency</a:t>
            </a:r>
            <a:r>
              <a:rPr lang="en-US" sz="2400" dirty="0"/>
              <a:t> parameterized by the kaon’s decay time t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efficiency function is factorized in two parts </a:t>
            </a:r>
            <a:endParaRPr lang="en-US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F7431DF-3E29-5B1B-C74D-E093A35A3E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196" y="2837976"/>
            <a:ext cx="1162511" cy="5910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A56C2FC-BE90-0C8D-9282-9AB1129DE9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669" y="2837976"/>
            <a:ext cx="6483683" cy="539778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A9F09A9-CA9A-29A1-48A6-4EC99841C2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0256" y="4124463"/>
            <a:ext cx="7531487" cy="882695"/>
          </a:xfrm>
          <a:prstGeom prst="rect">
            <a:avLst/>
          </a:prstGeom>
        </p:spPr>
      </p:pic>
      <p:sp>
        <p:nvSpPr>
          <p:cNvPr id="11" name="Parentesi graffa aperta 10">
            <a:extLst>
              <a:ext uri="{FF2B5EF4-FFF2-40B4-BE49-F238E27FC236}">
                <a16:creationId xmlns:a16="http://schemas.microsoft.com/office/drawing/2014/main" id="{B87B937E-D301-72CB-DC92-F16FC64149E4}"/>
              </a:ext>
            </a:extLst>
          </p:cNvPr>
          <p:cNvSpPr/>
          <p:nvPr/>
        </p:nvSpPr>
        <p:spPr>
          <a:xfrm rot="16200000">
            <a:off x="5796209" y="4326633"/>
            <a:ext cx="392637" cy="1404379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arentesi graffa aperta 11">
            <a:extLst>
              <a:ext uri="{FF2B5EF4-FFF2-40B4-BE49-F238E27FC236}">
                <a16:creationId xmlns:a16="http://schemas.microsoft.com/office/drawing/2014/main" id="{F0CDC488-BE1B-AE61-0F07-74A8271FD962}"/>
              </a:ext>
            </a:extLst>
          </p:cNvPr>
          <p:cNvSpPr/>
          <p:nvPr/>
        </p:nvSpPr>
        <p:spPr>
          <a:xfrm rot="16200000">
            <a:off x="8190915" y="3630514"/>
            <a:ext cx="479726" cy="2861930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5FC737A-E8BC-4E70-0AD4-0C8FBEDFA7AC}"/>
              </a:ext>
            </a:extLst>
          </p:cNvPr>
          <p:cNvSpPr txBox="1"/>
          <p:nvPr/>
        </p:nvSpPr>
        <p:spPr>
          <a:xfrm>
            <a:off x="3084707" y="5302540"/>
            <a:ext cx="35011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Kaon spectrum </a:t>
            </a:r>
            <a:r>
              <a:rPr lang="en-US" sz="2000" dirty="0"/>
              <a:t>in the lab frame</a:t>
            </a:r>
          </a:p>
          <a:p>
            <a:pPr algn="ctr"/>
            <a:r>
              <a:rPr lang="en-US" sz="2000" dirty="0"/>
              <a:t>Depends on the process P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6F52870-975A-EDE3-FA46-FD73421B802C}"/>
              </a:ext>
            </a:extLst>
          </p:cNvPr>
          <p:cNvSpPr txBox="1"/>
          <p:nvPr/>
        </p:nvSpPr>
        <p:spPr>
          <a:xfrm>
            <a:off x="7009610" y="5308899"/>
            <a:ext cx="35011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</a:rPr>
              <a:t>Universal detector efficiency</a:t>
            </a:r>
          </a:p>
          <a:p>
            <a:pPr algn="ctr"/>
            <a:r>
              <a:rPr lang="en-US" sz="2000" dirty="0"/>
              <a:t>Only depends on the features of the experiment</a:t>
            </a:r>
          </a:p>
        </p:txBody>
      </p:sp>
    </p:spTree>
    <p:extLst>
      <p:ext uri="{BB962C8B-B14F-4D97-AF65-F5344CB8AC3E}">
        <p14:creationId xmlns:p14="http://schemas.microsoft.com/office/powerpoint/2010/main" val="1374227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426CD72-0967-FFFB-40E2-38413D2A6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efficiency function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28B7FCB-1EFC-3935-F76A-95DE0405D1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Key observations: the theory prediction of the CP asymmetry will depend on: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reconstruction efficiency of the </a:t>
            </a:r>
            <a:r>
              <a:rPr lang="en-US" sz="2400" dirty="0">
                <a:solidFill>
                  <a:schemeClr val="accent2"/>
                </a:solidFill>
              </a:rPr>
              <a:t>detector</a:t>
            </a:r>
            <a:r>
              <a:rPr lang="en-US" sz="2400" dirty="0"/>
              <a:t> used in the experiment;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</a:t>
            </a:r>
            <a:r>
              <a:rPr lang="en-US" sz="2400" dirty="0">
                <a:solidFill>
                  <a:schemeClr val="accent2"/>
                </a:solidFill>
              </a:rPr>
              <a:t>specific process </a:t>
            </a:r>
            <a:r>
              <a:rPr lang="en-US" sz="2400" dirty="0"/>
              <a:t>from which the neutral kaon originated (different energy distributions);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Whatever the neutral kaon is </a:t>
            </a:r>
            <a:r>
              <a:rPr lang="en-US" sz="2400" dirty="0">
                <a:solidFill>
                  <a:schemeClr val="accent2"/>
                </a:solidFill>
              </a:rPr>
              <a:t>emitted from a tau+ or a tau- </a:t>
            </a:r>
            <a:r>
              <a:rPr lang="en-US" sz="2400" dirty="0">
                <a:solidFill>
                  <a:schemeClr val="tx1"/>
                </a:solidFill>
              </a:rPr>
              <a:t>(FB asymmetry in tau production);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Toy model: the efficiency is only due to fix cuts of geometrical acceptance</a:t>
            </a:r>
            <a:endParaRPr lang="en-US" sz="2400" dirty="0">
              <a:solidFill>
                <a:schemeClr val="accent2"/>
              </a:solidFill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EE4E24A-E721-C229-6D0E-5A411E762F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2465" y="5694460"/>
            <a:ext cx="5835950" cy="34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21870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1216</Words>
  <Application>Microsoft Office PowerPoint</Application>
  <PresentationFormat>Widescreen</PresentationFormat>
  <Paragraphs>173</Paragraphs>
  <Slides>24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29" baseType="lpstr">
      <vt:lpstr>Arial</vt:lpstr>
      <vt:lpstr>Calibri</vt:lpstr>
      <vt:lpstr>Calibri Light</vt:lpstr>
      <vt:lpstr>Wingdings</vt:lpstr>
      <vt:lpstr>Retrospettivo</vt:lpstr>
      <vt:lpstr>CP violation in tau decays into states with neutral kaons</vt:lpstr>
      <vt:lpstr>CP Violation in tau decays</vt:lpstr>
      <vt:lpstr>The anomaly</vt:lpstr>
      <vt:lpstr>CPV in  </vt:lpstr>
      <vt:lpstr>CPV in neutral kaons oscillations</vt:lpstr>
      <vt:lpstr>SM theory prediction</vt:lpstr>
      <vt:lpstr>SM prediction</vt:lpstr>
      <vt:lpstr>The efficiency function</vt:lpstr>
      <vt:lpstr>The efficiency function</vt:lpstr>
      <vt:lpstr>A simplified model</vt:lpstr>
      <vt:lpstr>How about                                  ? </vt:lpstr>
      <vt:lpstr>CP violation in</vt:lpstr>
      <vt:lpstr>Relevance to BELLE II</vt:lpstr>
      <vt:lpstr>Relevance to BELLE II</vt:lpstr>
      <vt:lpstr>Applications to BELLE II</vt:lpstr>
      <vt:lpstr>Applications to BELLE II</vt:lpstr>
      <vt:lpstr>Presentazione standard di PowerPoint</vt:lpstr>
      <vt:lpstr>Predictions for BELLE II</vt:lpstr>
      <vt:lpstr>Kaons interactions in matter</vt:lpstr>
      <vt:lpstr>Kaons oscillation in matter</vt:lpstr>
      <vt:lpstr>Kaons oscillation in matter</vt:lpstr>
      <vt:lpstr>Conclusions</vt:lpstr>
      <vt:lpstr>Another anomaly</vt:lpstr>
      <vt:lpstr>Kaons regeneration in matter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Guglielmo Papiri</dc:creator>
  <cp:lastModifiedBy>Guglielmo Papiri</cp:lastModifiedBy>
  <cp:revision>6</cp:revision>
  <dcterms:created xsi:type="dcterms:W3CDTF">2025-06-04T18:04:11Z</dcterms:created>
  <dcterms:modified xsi:type="dcterms:W3CDTF">2025-06-05T06:46:27Z</dcterms:modified>
</cp:coreProperties>
</file>