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89" r:id="rId1"/>
  </p:sldMasterIdLst>
  <p:notesMasterIdLst>
    <p:notesMasterId r:id="rId23"/>
  </p:notesMasterIdLst>
  <p:sldIdLst>
    <p:sldId id="256" r:id="rId2"/>
    <p:sldId id="279" r:id="rId3"/>
    <p:sldId id="286" r:id="rId4"/>
    <p:sldId id="257" r:id="rId5"/>
    <p:sldId id="303" r:id="rId6"/>
    <p:sldId id="266" r:id="rId7"/>
    <p:sldId id="296" r:id="rId8"/>
    <p:sldId id="263" r:id="rId9"/>
    <p:sldId id="288" r:id="rId10"/>
    <p:sldId id="264" r:id="rId11"/>
    <p:sldId id="283" r:id="rId12"/>
    <p:sldId id="280" r:id="rId13"/>
    <p:sldId id="265" r:id="rId14"/>
    <p:sldId id="271" r:id="rId15"/>
    <p:sldId id="292" r:id="rId16"/>
    <p:sldId id="301" r:id="rId17"/>
    <p:sldId id="302" r:id="rId18"/>
    <p:sldId id="299" r:id="rId19"/>
    <p:sldId id="300" r:id="rId20"/>
    <p:sldId id="297" r:id="rId21"/>
    <p:sldId id="287"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40950"/>
    <p:restoredTop sz="90421"/>
  </p:normalViewPr>
  <p:slideViewPr>
    <p:cSldViewPr snapToGrid="0">
      <p:cViewPr varScale="1">
        <p:scale>
          <a:sx n="71" d="100"/>
          <a:sy n="71" d="100"/>
        </p:scale>
        <p:origin x="168" y="7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3753D4-7451-5D4F-A978-28889A301B79}" type="datetimeFigureOut">
              <a:rPr lang="en-US" smtClean="0"/>
              <a:t>6/4/25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C7CEA3-31D8-6E40-951A-5EE651C4A72D}" type="slidenum">
              <a:rPr lang="en-US" smtClean="0"/>
              <a:t>‹#›</a:t>
            </a:fld>
            <a:endParaRPr lang="en-US"/>
          </a:p>
        </p:txBody>
      </p:sp>
    </p:spTree>
    <p:extLst>
      <p:ext uri="{BB962C8B-B14F-4D97-AF65-F5344CB8AC3E}">
        <p14:creationId xmlns:p14="http://schemas.microsoft.com/office/powerpoint/2010/main" val="1940451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2C7CEA3-31D8-6E40-951A-5EE651C4A72D}" type="slidenum">
              <a:rPr lang="en-US" smtClean="0"/>
              <a:t>1</a:t>
            </a:fld>
            <a:endParaRPr lang="en-US"/>
          </a:p>
        </p:txBody>
      </p:sp>
    </p:spTree>
    <p:extLst>
      <p:ext uri="{BB962C8B-B14F-4D97-AF65-F5344CB8AC3E}">
        <p14:creationId xmlns:p14="http://schemas.microsoft.com/office/powerpoint/2010/main" val="39318118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 experimental parameters that can be extracted from the decay rate for a pure K0 beam to a given final state. Later we will extend this to the case of a 4d mixed state. </a:t>
            </a:r>
          </a:p>
        </p:txBody>
      </p:sp>
      <p:sp>
        <p:nvSpPr>
          <p:cNvPr id="4" name="Slide Number Placeholder 3"/>
          <p:cNvSpPr>
            <a:spLocks noGrp="1"/>
          </p:cNvSpPr>
          <p:nvPr>
            <p:ph type="sldNum" sz="quarter" idx="5"/>
          </p:nvPr>
        </p:nvSpPr>
        <p:spPr/>
        <p:txBody>
          <a:bodyPr/>
          <a:lstStyle/>
          <a:p>
            <a:fld id="{D2C7CEA3-31D8-6E40-951A-5EE651C4A72D}" type="slidenum">
              <a:rPr lang="en-US" smtClean="0"/>
              <a:t>11</a:t>
            </a:fld>
            <a:endParaRPr lang="en-US"/>
          </a:p>
        </p:txBody>
      </p:sp>
    </p:spTree>
    <p:extLst>
      <p:ext uri="{BB962C8B-B14F-4D97-AF65-F5344CB8AC3E}">
        <p14:creationId xmlns:p14="http://schemas.microsoft.com/office/powerpoint/2010/main" val="23577896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dirty="0"/>
                  <a:t>Make assumption because effective Lagrangian suggests CP violation is only for l=0.</a:t>
                </a:r>
              </a:p>
            </p:txBody>
          </p:sp>
        </mc:Choice>
        <mc:Fallback xmlns="">
          <p:sp>
            <p:nvSpPr>
              <p:cNvPr id="3" name="Notes Placeholder 2"/>
              <p:cNvSpPr>
                <a:spLocks noGrp="1"/>
              </p:cNvSpPr>
              <p:nvPr>
                <p:ph type="body" idx="1"/>
              </p:nvPr>
            </p:nvSpPr>
            <p:spPr/>
            <p:txBody>
              <a:bodyPr/>
              <a:lstStyle/>
              <a:p>
                <a:r>
                  <a:rPr lang="en-US" dirty="0"/>
                  <a:t>By eliminating mixing CP violation and introducing it as a correction we find </a:t>
                </a:r>
                <a:r>
                  <a:rPr lang="en-US" sz="1200" dirty="0">
                    <a:latin typeface="Baskerville Old Face" panose="02020602080505020303" pitchFamily="18" charset="77"/>
                  </a:rPr>
                  <a:t>order </a:t>
                </a:r>
                <a:r>
                  <a:rPr lang="en-US" sz="1200" i="0">
                    <a:latin typeface="Cambria Math" panose="02040503050406030204" pitchFamily="18" charset="0"/>
                  </a:rPr>
                  <a:t>|</a:t>
                </a:r>
                <a:r>
                  <a:rPr lang="en-US" sz="1200" i="0">
                    <a:latin typeface="Cambria Math" panose="02040503050406030204" pitchFamily="18" charset="0"/>
                    <a:ea typeface="Cambria Math" panose="02040503050406030204" pitchFamily="18" charset="0"/>
                  </a:rPr>
                  <a:t>𝜖_</a:t>
                </a:r>
                <a:r>
                  <a:rPr lang="en-US" sz="1200" i="0">
                    <a:latin typeface="Cambria Math" panose="02040503050406030204" pitchFamily="18" charset="0"/>
                  </a:rPr>
                  <a:t>𝐾 |^</a:t>
                </a:r>
                <a:r>
                  <a:rPr lang="en-US" sz="1200" b="0" i="0">
                    <a:latin typeface="Cambria Math" panose="02040503050406030204" pitchFamily="18" charset="0"/>
                  </a:rPr>
                  <a:t>2</a:t>
                </a:r>
                <a:r>
                  <a:rPr lang="en-US" dirty="0"/>
                  <a:t> corrections.</a:t>
                </a:r>
              </a:p>
            </p:txBody>
          </p:sp>
        </mc:Fallback>
      </mc:AlternateContent>
      <p:sp>
        <p:nvSpPr>
          <p:cNvPr id="4" name="Slide Number Placeholder 3"/>
          <p:cNvSpPr>
            <a:spLocks noGrp="1"/>
          </p:cNvSpPr>
          <p:nvPr>
            <p:ph type="sldNum" sz="quarter" idx="5"/>
          </p:nvPr>
        </p:nvSpPr>
        <p:spPr/>
        <p:txBody>
          <a:bodyPr/>
          <a:lstStyle/>
          <a:p>
            <a:fld id="{D2C7CEA3-31D8-6E40-951A-5EE651C4A72D}" type="slidenum">
              <a:rPr lang="en-US" smtClean="0"/>
              <a:t>12</a:t>
            </a:fld>
            <a:endParaRPr lang="en-US"/>
          </a:p>
        </p:txBody>
      </p:sp>
    </p:spTree>
    <p:extLst>
      <p:ext uri="{BB962C8B-B14F-4D97-AF65-F5344CB8AC3E}">
        <p14:creationId xmlns:p14="http://schemas.microsoft.com/office/powerpoint/2010/main" val="22824534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2C7CEA3-31D8-6E40-951A-5EE651C4A72D}" type="slidenum">
              <a:rPr lang="en-US" smtClean="0"/>
              <a:t>13</a:t>
            </a:fld>
            <a:endParaRPr lang="en-US"/>
          </a:p>
        </p:txBody>
      </p:sp>
    </p:spTree>
    <p:extLst>
      <p:ext uri="{BB962C8B-B14F-4D97-AF65-F5344CB8AC3E}">
        <p14:creationId xmlns:p14="http://schemas.microsoft.com/office/powerpoint/2010/main" val="32416321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BM2 benchmarks chosen for maximum NP in mixing.</a:t>
            </a:r>
          </a:p>
          <a:p>
            <a:r>
              <a:rPr lang="en-US" dirty="0"/>
              <a:t>BM1 benchmarks chosen for no new CP violation in mixing.</a:t>
            </a:r>
          </a:p>
        </p:txBody>
      </p:sp>
      <p:sp>
        <p:nvSpPr>
          <p:cNvPr id="4" name="Slide Number Placeholder 3"/>
          <p:cNvSpPr>
            <a:spLocks noGrp="1"/>
          </p:cNvSpPr>
          <p:nvPr>
            <p:ph type="sldNum" sz="quarter" idx="5"/>
          </p:nvPr>
        </p:nvSpPr>
        <p:spPr/>
        <p:txBody>
          <a:bodyPr/>
          <a:lstStyle/>
          <a:p>
            <a:fld id="{D2C7CEA3-31D8-6E40-951A-5EE651C4A72D}" type="slidenum">
              <a:rPr lang="en-US" smtClean="0"/>
              <a:t>14</a:t>
            </a:fld>
            <a:endParaRPr lang="en-US"/>
          </a:p>
        </p:txBody>
      </p:sp>
    </p:spTree>
    <p:extLst>
      <p:ext uri="{BB962C8B-B14F-4D97-AF65-F5344CB8AC3E}">
        <p14:creationId xmlns:p14="http://schemas.microsoft.com/office/powerpoint/2010/main" val="29250287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Cannot have scalars less than 30 MeV for g-2 discrepancy.</a:t>
            </a:r>
          </a:p>
          <a:p>
            <a:endParaRPr lang="en-US" dirty="0"/>
          </a:p>
        </p:txBody>
      </p:sp>
      <p:sp>
        <p:nvSpPr>
          <p:cNvPr id="4" name="Slide Number Placeholder 3"/>
          <p:cNvSpPr>
            <a:spLocks noGrp="1"/>
          </p:cNvSpPr>
          <p:nvPr>
            <p:ph type="sldNum" sz="quarter" idx="5"/>
          </p:nvPr>
        </p:nvSpPr>
        <p:spPr/>
        <p:txBody>
          <a:bodyPr/>
          <a:lstStyle/>
          <a:p>
            <a:fld id="{D2C7CEA3-31D8-6E40-951A-5EE651C4A72D}" type="slidenum">
              <a:rPr lang="en-US" smtClean="0"/>
              <a:t>15</a:t>
            </a:fld>
            <a:endParaRPr lang="en-US"/>
          </a:p>
        </p:txBody>
      </p:sp>
    </p:spTree>
    <p:extLst>
      <p:ext uri="{BB962C8B-B14F-4D97-AF65-F5344CB8AC3E}">
        <p14:creationId xmlns:p14="http://schemas.microsoft.com/office/powerpoint/2010/main" val="11216087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2C7CEA3-31D8-6E40-951A-5EE651C4A72D}" type="slidenum">
              <a:rPr lang="en-US" smtClean="0"/>
              <a:t>16</a:t>
            </a:fld>
            <a:endParaRPr lang="en-US"/>
          </a:p>
        </p:txBody>
      </p:sp>
    </p:spTree>
    <p:extLst>
      <p:ext uri="{BB962C8B-B14F-4D97-AF65-F5344CB8AC3E}">
        <p14:creationId xmlns:p14="http://schemas.microsoft.com/office/powerpoint/2010/main" val="34298900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From</a:t>
            </a:r>
          </a:p>
        </p:txBody>
      </p:sp>
      <p:sp>
        <p:nvSpPr>
          <p:cNvPr id="4" name="Slide Number Placeholder 3"/>
          <p:cNvSpPr>
            <a:spLocks noGrp="1"/>
          </p:cNvSpPr>
          <p:nvPr>
            <p:ph type="sldNum" sz="quarter" idx="5"/>
          </p:nvPr>
        </p:nvSpPr>
        <p:spPr/>
        <p:txBody>
          <a:bodyPr/>
          <a:lstStyle/>
          <a:p>
            <a:fld id="{D2C7CEA3-31D8-6E40-951A-5EE651C4A72D}" type="slidenum">
              <a:rPr lang="en-US" smtClean="0"/>
              <a:t>17</a:t>
            </a:fld>
            <a:endParaRPr lang="en-US"/>
          </a:p>
        </p:txBody>
      </p:sp>
    </p:spTree>
    <p:extLst>
      <p:ext uri="{BB962C8B-B14F-4D97-AF65-F5344CB8AC3E}">
        <p14:creationId xmlns:p14="http://schemas.microsoft.com/office/powerpoint/2010/main" val="31157107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2C7CEA3-31D8-6E40-951A-5EE651C4A72D}" type="slidenum">
              <a:rPr lang="en-US" smtClean="0"/>
              <a:t>20</a:t>
            </a:fld>
            <a:endParaRPr lang="en-US"/>
          </a:p>
        </p:txBody>
      </p:sp>
    </p:spTree>
    <p:extLst>
      <p:ext uri="{BB962C8B-B14F-4D97-AF65-F5344CB8AC3E}">
        <p14:creationId xmlns:p14="http://schemas.microsoft.com/office/powerpoint/2010/main" val="1108507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2C7CEA3-31D8-6E40-951A-5EE651C4A72D}" type="slidenum">
              <a:rPr lang="en-US" smtClean="0"/>
              <a:t>21</a:t>
            </a:fld>
            <a:endParaRPr lang="en-US"/>
          </a:p>
        </p:txBody>
      </p:sp>
    </p:spTree>
    <p:extLst>
      <p:ext uri="{BB962C8B-B14F-4D97-AF65-F5344CB8AC3E}">
        <p14:creationId xmlns:p14="http://schemas.microsoft.com/office/powerpoint/2010/main" val="683053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Standard Model has CP violation via phase in CKM matrix. Not enough to explain existing baryon asymmetry, so we search for other possible explanation, including BSM models. Another good reason is that measurements rely on interactions we are capable of measuring experimentally, so it is an aspect of the SM which we are capable of probing.</a:t>
            </a:r>
          </a:p>
        </p:txBody>
      </p:sp>
      <p:sp>
        <p:nvSpPr>
          <p:cNvPr id="4" name="Slide Number Placeholder 3"/>
          <p:cNvSpPr>
            <a:spLocks noGrp="1"/>
          </p:cNvSpPr>
          <p:nvPr>
            <p:ph type="sldNum" sz="quarter" idx="5"/>
          </p:nvPr>
        </p:nvSpPr>
        <p:spPr/>
        <p:txBody>
          <a:bodyPr/>
          <a:lstStyle/>
          <a:p>
            <a:fld id="{D2C7CEA3-31D8-6E40-951A-5EE651C4A72D}" type="slidenum">
              <a:rPr lang="en-US" smtClean="0"/>
              <a:t>3</a:t>
            </a:fld>
            <a:endParaRPr lang="en-US"/>
          </a:p>
        </p:txBody>
      </p:sp>
    </p:spTree>
    <p:extLst>
      <p:ext uri="{BB962C8B-B14F-4D97-AF65-F5344CB8AC3E}">
        <p14:creationId xmlns:p14="http://schemas.microsoft.com/office/powerpoint/2010/main" val="36646172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Neutral kaons show clear and obvious CP violation in both mixing and direct decay rate asymmetries. Because of above details. This makes them an ideal setting to study the phenomenon.</a:t>
            </a:r>
          </a:p>
        </p:txBody>
      </p:sp>
      <p:sp>
        <p:nvSpPr>
          <p:cNvPr id="4" name="Slide Number Placeholder 3"/>
          <p:cNvSpPr>
            <a:spLocks noGrp="1"/>
          </p:cNvSpPr>
          <p:nvPr>
            <p:ph type="sldNum" sz="quarter" idx="5"/>
          </p:nvPr>
        </p:nvSpPr>
        <p:spPr/>
        <p:txBody>
          <a:bodyPr/>
          <a:lstStyle/>
          <a:p>
            <a:fld id="{D2C7CEA3-31D8-6E40-951A-5EE651C4A72D}" type="slidenum">
              <a:rPr lang="en-US" smtClean="0"/>
              <a:t>4</a:t>
            </a:fld>
            <a:endParaRPr lang="en-US"/>
          </a:p>
        </p:txBody>
      </p:sp>
    </p:spTree>
    <p:extLst>
      <p:ext uri="{BB962C8B-B14F-4D97-AF65-F5344CB8AC3E}">
        <p14:creationId xmlns:p14="http://schemas.microsoft.com/office/powerpoint/2010/main" val="5240558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2C7CEA3-31D8-6E40-951A-5EE651C4A72D}" type="slidenum">
              <a:rPr lang="en-US" smtClean="0"/>
              <a:t>5</a:t>
            </a:fld>
            <a:endParaRPr lang="en-US"/>
          </a:p>
        </p:txBody>
      </p:sp>
    </p:spTree>
    <p:extLst>
      <p:ext uri="{BB962C8B-B14F-4D97-AF65-F5344CB8AC3E}">
        <p14:creationId xmlns:p14="http://schemas.microsoft.com/office/powerpoint/2010/main" val="1393449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essence of indirect CP violation in neutral kaons.</a:t>
            </a:r>
          </a:p>
        </p:txBody>
      </p:sp>
      <p:sp>
        <p:nvSpPr>
          <p:cNvPr id="4" name="Slide Number Placeholder 3"/>
          <p:cNvSpPr>
            <a:spLocks noGrp="1"/>
          </p:cNvSpPr>
          <p:nvPr>
            <p:ph type="sldNum" sz="quarter" idx="5"/>
          </p:nvPr>
        </p:nvSpPr>
        <p:spPr/>
        <p:txBody>
          <a:bodyPr/>
          <a:lstStyle/>
          <a:p>
            <a:fld id="{D2C7CEA3-31D8-6E40-951A-5EE651C4A72D}" type="slidenum">
              <a:rPr lang="en-US" smtClean="0"/>
              <a:t>6</a:t>
            </a:fld>
            <a:endParaRPr lang="en-US"/>
          </a:p>
        </p:txBody>
      </p:sp>
    </p:spTree>
    <p:extLst>
      <p:ext uri="{BB962C8B-B14F-4D97-AF65-F5344CB8AC3E}">
        <p14:creationId xmlns:p14="http://schemas.microsoft.com/office/powerpoint/2010/main" val="8793470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EF96B0-E3AC-E182-AE0B-576EB1C814C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BE9F72B-EFB4-3EEF-16DC-769DB26596E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ACF66FF-BF44-B3A9-1EB1-000708F27D3E}"/>
              </a:ext>
            </a:extLst>
          </p:cNvPr>
          <p:cNvSpPr>
            <a:spLocks noGrp="1"/>
          </p:cNvSpPr>
          <p:nvPr>
            <p:ph type="body" idx="1"/>
          </p:nvPr>
        </p:nvSpPr>
        <p:spPr/>
        <p:txBody>
          <a:bodyPr/>
          <a:lstStyle/>
          <a:p>
            <a:r>
              <a:rPr lang="en-US" dirty="0"/>
              <a:t>This is the essence of direct CP violation in neutral kaons.</a:t>
            </a:r>
          </a:p>
        </p:txBody>
      </p:sp>
      <p:sp>
        <p:nvSpPr>
          <p:cNvPr id="4" name="Slide Number Placeholder 3">
            <a:extLst>
              <a:ext uri="{FF2B5EF4-FFF2-40B4-BE49-F238E27FC236}">
                <a16:creationId xmlns:a16="http://schemas.microsoft.com/office/drawing/2014/main" id="{2C517ED9-9579-53D7-11DA-BD25DFCAB2D0}"/>
              </a:ext>
            </a:extLst>
          </p:cNvPr>
          <p:cNvSpPr>
            <a:spLocks noGrp="1"/>
          </p:cNvSpPr>
          <p:nvPr>
            <p:ph type="sldNum" sz="quarter" idx="5"/>
          </p:nvPr>
        </p:nvSpPr>
        <p:spPr/>
        <p:txBody>
          <a:bodyPr/>
          <a:lstStyle/>
          <a:p>
            <a:fld id="{D2C7CEA3-31D8-6E40-951A-5EE651C4A72D}" type="slidenum">
              <a:rPr lang="en-US" smtClean="0"/>
              <a:t>7</a:t>
            </a:fld>
            <a:endParaRPr lang="en-US"/>
          </a:p>
        </p:txBody>
      </p:sp>
    </p:spTree>
    <p:extLst>
      <p:ext uri="{BB962C8B-B14F-4D97-AF65-F5344CB8AC3E}">
        <p14:creationId xmlns:p14="http://schemas.microsoft.com/office/powerpoint/2010/main" val="42813562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Kaons also have rare decays, some of which allow for clean CKM measurements and others provide possible mechanisms for CP violation.</a:t>
            </a:r>
          </a:p>
        </p:txBody>
      </p:sp>
      <p:sp>
        <p:nvSpPr>
          <p:cNvPr id="4" name="Slide Number Placeholder 3"/>
          <p:cNvSpPr>
            <a:spLocks noGrp="1"/>
          </p:cNvSpPr>
          <p:nvPr>
            <p:ph type="sldNum" sz="quarter" idx="5"/>
          </p:nvPr>
        </p:nvSpPr>
        <p:spPr/>
        <p:txBody>
          <a:bodyPr/>
          <a:lstStyle/>
          <a:p>
            <a:fld id="{D2C7CEA3-31D8-6E40-951A-5EE651C4A72D}" type="slidenum">
              <a:rPr lang="en-US" smtClean="0"/>
              <a:t>8</a:t>
            </a:fld>
            <a:endParaRPr lang="en-US"/>
          </a:p>
        </p:txBody>
      </p:sp>
    </p:spTree>
    <p:extLst>
      <p:ext uri="{BB962C8B-B14F-4D97-AF65-F5344CB8AC3E}">
        <p14:creationId xmlns:p14="http://schemas.microsoft.com/office/powerpoint/2010/main" val="32643287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Come from Z0 penguin and box diagrams.</a:t>
            </a:r>
          </a:p>
          <a:p>
            <a:r>
              <a:rPr lang="en-US" dirty="0"/>
              <a:t>Short-distance dominated, perturbative treatment valid.</a:t>
            </a:r>
          </a:p>
          <a:p>
            <a:r>
              <a:rPr lang="en-US" dirty="0"/>
              <a:t>Theoretical uncertainty from QCD and electroweak uncertainties for K+, NO real theoretical uncertainties, largely parametric ones from CKM and </a:t>
            </a:r>
            <a:r>
              <a:rPr lang="en-US" dirty="0" err="1"/>
              <a:t>m_t</a:t>
            </a:r>
            <a:r>
              <a:rPr lang="en-US" dirty="0"/>
              <a:t>.</a:t>
            </a:r>
          </a:p>
          <a:p>
            <a:r>
              <a:rPr lang="en-US" dirty="0"/>
              <a:t>K_L has fewer theoretical uncertainties because charm contribution drops out since K_L is largely CP odd.</a:t>
            </a:r>
          </a:p>
          <a:p>
            <a:r>
              <a:rPr lang="en-US" dirty="0"/>
              <a:t>SM suppression by CKM means good for looking for non-standard signals.</a:t>
            </a:r>
          </a:p>
        </p:txBody>
      </p:sp>
      <p:sp>
        <p:nvSpPr>
          <p:cNvPr id="4" name="Slide Number Placeholder 3"/>
          <p:cNvSpPr>
            <a:spLocks noGrp="1"/>
          </p:cNvSpPr>
          <p:nvPr>
            <p:ph type="sldNum" sz="quarter" idx="5"/>
          </p:nvPr>
        </p:nvSpPr>
        <p:spPr/>
        <p:txBody>
          <a:bodyPr/>
          <a:lstStyle/>
          <a:p>
            <a:fld id="{D2C7CEA3-31D8-6E40-951A-5EE651C4A72D}" type="slidenum">
              <a:rPr lang="en-US" smtClean="0"/>
              <a:t>9</a:t>
            </a:fld>
            <a:endParaRPr lang="en-US"/>
          </a:p>
        </p:txBody>
      </p:sp>
    </p:spTree>
    <p:extLst>
      <p:ext uri="{BB962C8B-B14F-4D97-AF65-F5344CB8AC3E}">
        <p14:creationId xmlns:p14="http://schemas.microsoft.com/office/powerpoint/2010/main" val="24154294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Trouble is the long-distance contributions cannot be accurately determined in a model-independent fashion due to difficulty in determining the dispersive contribution. Kaon to pion or eta and uncertainty makes it difficult to make any real predictions. In addition, depends on kaon to gamma gamma sign which suffers from some ambiguity in constructive or destructive interference between LD and SD contributions. </a:t>
            </a:r>
          </a:p>
          <a:p>
            <a:endParaRPr lang="en-US" dirty="0"/>
          </a:p>
          <a:p>
            <a:r>
              <a:rPr lang="en-US" dirty="0"/>
              <a:t>CP odd almost because l=0 state contributes most</a:t>
            </a:r>
          </a:p>
        </p:txBody>
      </p:sp>
      <p:sp>
        <p:nvSpPr>
          <p:cNvPr id="4" name="Slide Number Placeholder 3"/>
          <p:cNvSpPr>
            <a:spLocks noGrp="1"/>
          </p:cNvSpPr>
          <p:nvPr>
            <p:ph type="sldNum" sz="quarter" idx="5"/>
          </p:nvPr>
        </p:nvSpPr>
        <p:spPr/>
        <p:txBody>
          <a:bodyPr/>
          <a:lstStyle/>
          <a:p>
            <a:fld id="{D2C7CEA3-31D8-6E40-951A-5EE651C4A72D}" type="slidenum">
              <a:rPr lang="en-US" smtClean="0"/>
              <a:t>10</a:t>
            </a:fld>
            <a:endParaRPr lang="en-US"/>
          </a:p>
        </p:txBody>
      </p:sp>
    </p:spTree>
    <p:extLst>
      <p:ext uri="{BB962C8B-B14F-4D97-AF65-F5344CB8AC3E}">
        <p14:creationId xmlns:p14="http://schemas.microsoft.com/office/powerpoint/2010/main" val="1417953650"/>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GB"/>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EE908370-06DC-8741-B231-B4AE7325B329}" type="datetime1">
              <a:rPr lang="en-IN" smtClean="0"/>
              <a:t>04/06/25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30627F9B-D615-9E48-9179-318E1FF81E38}" type="slidenum">
              <a:rPr lang="en-US" smtClean="0"/>
              <a:t>‹#›</a:t>
            </a:fld>
            <a:endParaRPr lang="en-US"/>
          </a:p>
        </p:txBody>
      </p:sp>
    </p:spTree>
    <p:extLst>
      <p:ext uri="{BB962C8B-B14F-4D97-AF65-F5344CB8AC3E}">
        <p14:creationId xmlns:p14="http://schemas.microsoft.com/office/powerpoint/2010/main" val="40280181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D824891E-F4B8-7C4A-99CC-60134119C5FC}" type="datetime1">
              <a:rPr lang="en-IN" smtClean="0"/>
              <a:t>04/06/25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627F9B-D615-9E48-9179-318E1FF81E38}" type="slidenum">
              <a:rPr lang="en-US" smtClean="0"/>
              <a:t>‹#›</a:t>
            </a:fld>
            <a:endParaRPr lang="en-US"/>
          </a:p>
        </p:txBody>
      </p:sp>
    </p:spTree>
    <p:extLst>
      <p:ext uri="{BB962C8B-B14F-4D97-AF65-F5344CB8AC3E}">
        <p14:creationId xmlns:p14="http://schemas.microsoft.com/office/powerpoint/2010/main" val="13262755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07E70C20-743C-AA48-81C1-F56CAE576734}" type="datetime1">
              <a:rPr lang="en-IN" smtClean="0"/>
              <a:t>04/06/25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627F9B-D615-9E48-9179-318E1FF81E38}" type="slidenum">
              <a:rPr lang="en-US" smtClean="0"/>
              <a:t>‹#›</a:t>
            </a:fld>
            <a:endParaRPr lang="en-US"/>
          </a:p>
        </p:txBody>
      </p:sp>
    </p:spTree>
    <p:extLst>
      <p:ext uri="{BB962C8B-B14F-4D97-AF65-F5344CB8AC3E}">
        <p14:creationId xmlns:p14="http://schemas.microsoft.com/office/powerpoint/2010/main" val="32657748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F8F06AA5-E933-A64B-8024-240FB64081CF}" type="datetime1">
              <a:rPr lang="en-IN" smtClean="0"/>
              <a:t>04/06/25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627F9B-D615-9E48-9179-318E1FF81E38}" type="slidenum">
              <a:rPr lang="en-US" smtClean="0"/>
              <a:t>‹#›</a:t>
            </a:fld>
            <a:endParaRPr lang="en-US"/>
          </a:p>
        </p:txBody>
      </p:sp>
    </p:spTree>
    <p:extLst>
      <p:ext uri="{BB962C8B-B14F-4D97-AF65-F5344CB8AC3E}">
        <p14:creationId xmlns:p14="http://schemas.microsoft.com/office/powerpoint/2010/main" val="18129760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cSld name="1_Two Content">
    <p:spTree>
      <p:nvGrpSpPr>
        <p:cNvPr id="1" name=""/>
        <p:cNvGrpSpPr/>
        <p:nvPr/>
      </p:nvGrpSpPr>
      <p:grpSpPr>
        <a:xfrm>
          <a:off x="0" y="0"/>
          <a:ext cx="0" cy="0"/>
          <a:chOff x="0" y="0"/>
          <a:chExt cx="0" cy="0"/>
        </a:xfrm>
      </p:grpSpPr>
      <p:sp>
        <p:nvSpPr>
          <p:cNvPr id="14" name="Title 1"/>
          <p:cNvSpPr>
            <a:spLocks noGrp="1"/>
          </p:cNvSpPr>
          <p:nvPr>
            <p:ph type="title"/>
          </p:nvPr>
        </p:nvSpPr>
        <p:spPr>
          <a:xfrm>
            <a:off x="913775" y="618517"/>
            <a:ext cx="10364451" cy="1596177"/>
          </a:xfrm>
        </p:spPr>
        <p:txBody>
          <a:bodyPr/>
          <a:lstStyle/>
          <a:p>
            <a:r>
              <a:rPr lang="en-GB"/>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AF315B1F-3ED4-0C4C-A40D-B2B117E93EF6}" type="datetime1">
              <a:rPr lang="en-IN" smtClean="0"/>
              <a:t>04/06/25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627F9B-D615-9E48-9179-318E1FF81E38}" type="slidenum">
              <a:rPr lang="en-US" smtClean="0"/>
              <a:t>‹#›</a:t>
            </a:fld>
            <a:endParaRPr lang="en-US"/>
          </a:p>
        </p:txBody>
      </p:sp>
    </p:spTree>
    <p:extLst>
      <p:ext uri="{BB962C8B-B14F-4D97-AF65-F5344CB8AC3E}">
        <p14:creationId xmlns:p14="http://schemas.microsoft.com/office/powerpoint/2010/main" val="40914089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2760A862-043D-924D-B085-F7248C194924}" type="datetime1">
              <a:rPr lang="en-IN" smtClean="0"/>
              <a:t>04/06/25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627F9B-D615-9E48-9179-318E1FF81E38}" type="slidenum">
              <a:rPr lang="en-US" smtClean="0"/>
              <a:t>‹#›</a:t>
            </a:fld>
            <a:endParaRPr lang="en-US"/>
          </a:p>
        </p:txBody>
      </p:sp>
    </p:spTree>
    <p:extLst>
      <p:ext uri="{BB962C8B-B14F-4D97-AF65-F5344CB8AC3E}">
        <p14:creationId xmlns:p14="http://schemas.microsoft.com/office/powerpoint/2010/main" val="26380525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GB"/>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a:xfrm>
            <a:off x="8593667" y="6272784"/>
            <a:ext cx="2644309" cy="365125"/>
          </a:xfrm>
        </p:spPr>
        <p:txBody>
          <a:bodyPr/>
          <a:lstStyle/>
          <a:p>
            <a:fld id="{6216B285-16E9-8E46-B0C4-1EEF81F1F7F2}" type="datetime1">
              <a:rPr lang="en-IN" smtClean="0"/>
              <a:t>04/06/25</a:t>
            </a:fld>
            <a:endParaRPr lang="en-US"/>
          </a:p>
        </p:txBody>
      </p:sp>
      <p:sp>
        <p:nvSpPr>
          <p:cNvPr id="5" name="Footer Placeholder 4"/>
          <p:cNvSpPr>
            <a:spLocks noGrp="1"/>
          </p:cNvSpPr>
          <p:nvPr>
            <p:ph type="ftr" sz="quarter" idx="11"/>
          </p:nvPr>
        </p:nvSpPr>
        <p:spPr>
          <a:xfrm>
            <a:off x="2182708" y="6272784"/>
            <a:ext cx="6327648" cy="365125"/>
          </a:xfrm>
        </p:spPr>
        <p:txBody>
          <a:bodyPr/>
          <a:lstStyle/>
          <a:p>
            <a:endParaRPr lang="en-US"/>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30627F9B-D615-9E48-9179-318E1FF81E38}" type="slidenum">
              <a:rPr lang="en-US" smtClean="0"/>
              <a:t>‹#›</a:t>
            </a:fld>
            <a:endParaRPr lang="en-US"/>
          </a:p>
        </p:txBody>
      </p:sp>
    </p:spTree>
    <p:extLst>
      <p:ext uri="{BB962C8B-B14F-4D97-AF65-F5344CB8AC3E}">
        <p14:creationId xmlns:p14="http://schemas.microsoft.com/office/powerpoint/2010/main" val="40920532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524459ED-7D75-9B4F-AD60-DE8CF5EEF124}" type="datetime1">
              <a:rPr lang="en-IN" smtClean="0"/>
              <a:t>04/06/25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627F9B-D615-9E48-9179-318E1FF81E38}" type="slidenum">
              <a:rPr lang="en-US" smtClean="0"/>
              <a:t>‹#›</a:t>
            </a:fld>
            <a:endParaRPr lang="en-US"/>
          </a:p>
        </p:txBody>
      </p:sp>
    </p:spTree>
    <p:extLst>
      <p:ext uri="{BB962C8B-B14F-4D97-AF65-F5344CB8AC3E}">
        <p14:creationId xmlns:p14="http://schemas.microsoft.com/office/powerpoint/2010/main" val="1154540114"/>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1235D267-8760-334E-9F73-D383AB0BF659}" type="datetime1">
              <a:rPr lang="en-IN" smtClean="0"/>
              <a:t>04/06/25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0627F9B-D615-9E48-9179-318E1FF81E38}" type="slidenum">
              <a:rPr lang="en-US" smtClean="0"/>
              <a:t>‹#›</a:t>
            </a:fld>
            <a:endParaRPr lang="en-US"/>
          </a:p>
        </p:txBody>
      </p:sp>
      <p:sp>
        <p:nvSpPr>
          <p:cNvPr id="10" name="Title 9"/>
          <p:cNvSpPr>
            <a:spLocks noGrp="1"/>
          </p:cNvSpPr>
          <p:nvPr>
            <p:ph type="title"/>
          </p:nvPr>
        </p:nvSpPr>
        <p:spPr/>
        <p:txBody>
          <a:bodyPr/>
          <a:lstStyle/>
          <a:p>
            <a:r>
              <a:rPr lang="en-GB"/>
              <a:t>Click to edit Master title style</a:t>
            </a:r>
            <a:endParaRPr lang="en-US" dirty="0"/>
          </a:p>
        </p:txBody>
      </p:sp>
    </p:spTree>
    <p:extLst>
      <p:ext uri="{BB962C8B-B14F-4D97-AF65-F5344CB8AC3E}">
        <p14:creationId xmlns:p14="http://schemas.microsoft.com/office/powerpoint/2010/main" val="3634207075"/>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B3DC418-00F5-2C4F-A847-A00983F70DB4}" type="datetime1">
              <a:rPr lang="en-IN" smtClean="0"/>
              <a:t>04/06/25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0627F9B-D615-9E48-9179-318E1FF81E38}" type="slidenum">
              <a:rPr lang="en-US" smtClean="0"/>
              <a:t>‹#›</a:t>
            </a:fld>
            <a:endParaRPr lang="en-US"/>
          </a:p>
        </p:txBody>
      </p:sp>
      <p:sp>
        <p:nvSpPr>
          <p:cNvPr id="6" name="Title 5"/>
          <p:cNvSpPr>
            <a:spLocks noGrp="1"/>
          </p:cNvSpPr>
          <p:nvPr>
            <p:ph type="title"/>
          </p:nvPr>
        </p:nvSpPr>
        <p:spPr/>
        <p:txBody>
          <a:bodyPr/>
          <a:lstStyle/>
          <a:p>
            <a:r>
              <a:rPr lang="en-GB"/>
              <a:t>Click to edit Master title style</a:t>
            </a:r>
            <a:endParaRPr lang="en-US"/>
          </a:p>
        </p:txBody>
      </p:sp>
    </p:spTree>
    <p:extLst>
      <p:ext uri="{BB962C8B-B14F-4D97-AF65-F5344CB8AC3E}">
        <p14:creationId xmlns:p14="http://schemas.microsoft.com/office/powerpoint/2010/main" val="9958252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C085C3-2217-8C49-82C1-7FE9550BF5E5}" type="datetime1">
              <a:rPr lang="en-IN" smtClean="0"/>
              <a:t>04/06/25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0627F9B-D615-9E48-9179-318E1FF81E38}" type="slidenum">
              <a:rPr lang="en-US" smtClean="0"/>
              <a:t>‹#›</a:t>
            </a:fld>
            <a:endParaRPr lang="en-US"/>
          </a:p>
        </p:txBody>
      </p:sp>
    </p:spTree>
    <p:extLst>
      <p:ext uri="{BB962C8B-B14F-4D97-AF65-F5344CB8AC3E}">
        <p14:creationId xmlns:p14="http://schemas.microsoft.com/office/powerpoint/2010/main" val="21485318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GB"/>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E33DB3A1-7426-B64A-B544-38A1B97044D9}" type="datetime1">
              <a:rPr lang="en-IN" smtClean="0"/>
              <a:t>04/06/25</a:t>
            </a:fld>
            <a:endParaRPr lang="en-US"/>
          </a:p>
        </p:txBody>
      </p:sp>
      <p:sp>
        <p:nvSpPr>
          <p:cNvPr id="6" name="Footer Placeholder 5"/>
          <p:cNvSpPr>
            <a:spLocks noGrp="1"/>
          </p:cNvSpPr>
          <p:nvPr>
            <p:ph type="ftr" sz="quarter" idx="11"/>
          </p:nvPr>
        </p:nvSpPr>
        <p:spPr/>
        <p:txBody>
          <a:bodyPr/>
          <a:lstStyle/>
          <a:p>
            <a:endParaRPr lang="en-US"/>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7" name="Slide Number Placeholder 6"/>
          <p:cNvSpPr>
            <a:spLocks noGrp="1"/>
          </p:cNvSpPr>
          <p:nvPr>
            <p:ph type="sldNum" sz="quarter" idx="12"/>
          </p:nvPr>
        </p:nvSpPr>
        <p:spPr/>
        <p:txBody>
          <a:bodyPr/>
          <a:lstStyle/>
          <a:p>
            <a:fld id="{30627F9B-D615-9E48-9179-318E1FF81E38}" type="slidenum">
              <a:rPr lang="en-US" smtClean="0"/>
              <a:t>‹#›</a:t>
            </a:fld>
            <a:endParaRPr lang="en-US"/>
          </a:p>
        </p:txBody>
      </p:sp>
    </p:spTree>
    <p:extLst>
      <p:ext uri="{BB962C8B-B14F-4D97-AF65-F5344CB8AC3E}">
        <p14:creationId xmlns:p14="http://schemas.microsoft.com/office/powerpoint/2010/main" val="1331258930"/>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GB"/>
              <a:t>Click to edit Master title style</a:t>
            </a:r>
            <a:endParaRPr lang="en-US" dirty="0"/>
          </a:p>
        </p:txBody>
      </p:sp>
      <p:sp>
        <p:nvSpPr>
          <p:cNvPr id="3" name="Picture Placeholder 2"/>
          <p:cNvSpPr>
            <a:spLocks noGrp="1"/>
          </p:cNvSpPr>
          <p:nvPr>
            <p:ph type="pic" idx="1"/>
          </p:nvPr>
        </p:nvSpPr>
        <p:spPr>
          <a:xfrm>
            <a:off x="0" y="0"/>
            <a:ext cx="8303740" cy="6858000"/>
          </a:xfrm>
          <a:solidFill>
            <a:schemeClr val="tx2">
              <a:lumMod val="20000"/>
              <a:lumOff val="80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84A06F56-344C-3A4E-AA36-92228000AF91}" type="datetime1">
              <a:rPr lang="en-IN" smtClean="0"/>
              <a:t>04/06/25</a:t>
            </a:fld>
            <a:endParaRPr lang="en-US"/>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7" name="Slide Number Placeholder 6"/>
          <p:cNvSpPr>
            <a:spLocks noGrp="1"/>
          </p:cNvSpPr>
          <p:nvPr>
            <p:ph type="sldNum" sz="quarter" idx="12"/>
          </p:nvPr>
        </p:nvSpPr>
        <p:spPr/>
        <p:txBody>
          <a:bodyPr/>
          <a:lstStyle/>
          <a:p>
            <a:fld id="{30627F9B-D615-9E48-9179-318E1FF81E38}" type="slidenum">
              <a:rPr lang="en-US" smtClean="0"/>
              <a:t>‹#›</a:t>
            </a:fld>
            <a:endParaRPr lang="en-US"/>
          </a:p>
        </p:txBody>
      </p:sp>
    </p:spTree>
    <p:extLst>
      <p:ext uri="{BB962C8B-B14F-4D97-AF65-F5344CB8AC3E}">
        <p14:creationId xmlns:p14="http://schemas.microsoft.com/office/powerpoint/2010/main" val="28700333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microsoft.com/office/2007/relationships/hdphoto" Target="../media/hdphoto1.wdp"/><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5C31A562-D3DA-6F4D-A97B-F1DE2CE72CA1}" type="datetime1">
              <a:rPr lang="en-IN" smtClean="0"/>
              <a:t>04/06/25</a:t>
            </a:fld>
            <a:endParaRPr lang="en-US"/>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5">
                <a:duotone>
                  <a:schemeClr val="accent1">
                    <a:shade val="45000"/>
                    <a:satMod val="135000"/>
                  </a:schemeClr>
                  <a:prstClr val="white"/>
                </a:duotone>
                <a:extLst>
                  <a:ext uri="{BEBA8EAE-BF5A-486C-A8C5-ECC9F3942E4B}">
                    <a14:imgProps xmlns:a14="http://schemas.microsoft.com/office/drawing/2010/main">
                      <a14:imgLayer r:embed="rId16">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30627F9B-D615-9E48-9179-318E1FF81E38}" type="slidenum">
              <a:rPr lang="en-US" smtClean="0"/>
              <a:t>‹#›</a:t>
            </a:fld>
            <a:endParaRPr lang="en-US"/>
          </a:p>
        </p:txBody>
      </p:sp>
    </p:spTree>
    <p:extLst>
      <p:ext uri="{BB962C8B-B14F-4D97-AF65-F5344CB8AC3E}">
        <p14:creationId xmlns:p14="http://schemas.microsoft.com/office/powerpoint/2010/main" val="2223498260"/>
      </p:ext>
    </p:extLst>
  </p:cSld>
  <p:clrMap bg1="lt1" tx1="dk1" bg2="lt2" tx2="dk2" accent1="accent1" accent2="accent2" accent3="accent3" accent4="accent4" accent5="accent5" accent6="accent6" hlink="hlink" folHlink="folHlink"/>
  <p:sldLayoutIdLst>
    <p:sldLayoutId id="2147483890" r:id="rId1"/>
    <p:sldLayoutId id="2147483891" r:id="rId2"/>
    <p:sldLayoutId id="2147483892" r:id="rId3"/>
    <p:sldLayoutId id="2147483893" r:id="rId4"/>
    <p:sldLayoutId id="2147483894" r:id="rId5"/>
    <p:sldLayoutId id="2147483895" r:id="rId6"/>
    <p:sldLayoutId id="2147483896" r:id="rId7"/>
    <p:sldLayoutId id="2147483897" r:id="rId8"/>
    <p:sldLayoutId id="2147483898" r:id="rId9"/>
    <p:sldLayoutId id="2147483899" r:id="rId10"/>
    <p:sldLayoutId id="2147483900" r:id="rId11"/>
    <p:sldLayoutId id="2147483901" r:id="rId12"/>
    <p:sldLayoutId id="2147483902" r:id="rId13"/>
  </p:sldLayoutIdLst>
  <p:hf hdr="0" ftr="0" dt="0"/>
  <p:txStyles>
    <p:titleStyle>
      <a:lvl1pPr algn="l" defTabSz="914400" rtl="0" eaLnBrk="1" latinLnBrk="0" hangingPunct="1">
        <a:lnSpc>
          <a:spcPct val="90000"/>
        </a:lnSpc>
        <a:spcBef>
          <a:spcPct val="0"/>
        </a:spcBef>
        <a:buNone/>
        <a:defRPr sz="5400" kern="1200" cap="all" baseline="0">
          <a:blipFill>
            <a:blip r:embed="rId17">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20.png"/><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image" Target="../media/image210.png"/><Relationship Id="rId2" Type="http://schemas.openxmlformats.org/officeDocument/2006/relationships/notesSlide" Target="../notesSlides/notesSlide15.xml"/><Relationship Id="rId1" Type="http://schemas.openxmlformats.org/officeDocument/2006/relationships/slideLayout" Target="../slideLayouts/slideLayout13.xml"/><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13.xml"/><Relationship Id="rId5" Type="http://schemas.openxmlformats.org/officeDocument/2006/relationships/image" Target="../media/image26.png"/><Relationship Id="rId4" Type="http://schemas.openxmlformats.org/officeDocument/2006/relationships/image" Target="../media/image28.png"/></Relationships>
</file>

<file path=ppt/slides/_rels/slide18.xml.rels><?xml version="1.0" encoding="UTF-8" standalone="yes"?>
<Relationships xmlns="http://schemas.openxmlformats.org/package/2006/relationships"><Relationship Id="rId8" Type="http://schemas.openxmlformats.org/officeDocument/2006/relationships/image" Target="../media/image30.png"/><Relationship Id="rId7" Type="http://schemas.openxmlformats.org/officeDocument/2006/relationships/image" Target="../media/image29.png"/><Relationship Id="rId2" Type="http://schemas.openxmlformats.org/officeDocument/2006/relationships/image" Target="../media/image27.png"/><Relationship Id="rId1" Type="http://schemas.openxmlformats.org/officeDocument/2006/relationships/slideLayout" Target="../slideLayouts/slideLayout4.xml"/><Relationship Id="rId6" Type="http://schemas.openxmlformats.org/officeDocument/2006/relationships/image" Target="../media/image32.png"/><Relationship Id="rId5" Type="http://schemas.openxmlformats.org/officeDocument/2006/relationships/image" Target="../media/image31.png"/></Relationships>
</file>

<file path=ppt/slides/_rels/slide19.xml.rels><?xml version="1.0" encoding="UTF-8" standalone="yes"?>
<Relationships xmlns="http://schemas.openxmlformats.org/package/2006/relationships"><Relationship Id="rId3" Type="http://schemas.openxmlformats.org/officeDocument/2006/relationships/image" Target="../media/image330.png"/><Relationship Id="rId2" Type="http://schemas.openxmlformats.org/officeDocument/2006/relationships/image" Target="../media/image370.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40.png"/><Relationship Id="rId7" Type="http://schemas.openxmlformats.org/officeDocument/2006/relationships/image" Target="../media/image36.png"/><Relationship Id="rId2" Type="http://schemas.openxmlformats.org/officeDocument/2006/relationships/notesSlide" Target="../notesSlides/notesSlide17.xml"/><Relationship Id="rId1" Type="http://schemas.openxmlformats.org/officeDocument/2006/relationships/slideLayout" Target="../slideLayouts/slideLayout1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21.xml.rels><?xml version="1.0" encoding="UTF-8" standalone="yes"?>
<Relationships xmlns="http://schemas.openxmlformats.org/package/2006/relationships"><Relationship Id="rId3" Type="http://schemas.openxmlformats.org/officeDocument/2006/relationships/image" Target="../media/image34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60.png"/></Relationships>
</file>

<file path=ppt/slides/_rels/slide6.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90.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75D8F9-0415-B413-42F6-59AAFF48325A}"/>
              </a:ext>
            </a:extLst>
          </p:cNvPr>
          <p:cNvSpPr>
            <a:spLocks noGrp="1"/>
          </p:cNvSpPr>
          <p:nvPr>
            <p:ph type="ctrTitle"/>
          </p:nvPr>
        </p:nvSpPr>
        <p:spPr>
          <a:xfrm>
            <a:off x="1069848" y="1353312"/>
            <a:ext cx="9966960" cy="3035808"/>
          </a:xfrm>
        </p:spPr>
        <p:txBody>
          <a:bodyPr>
            <a:normAutofit/>
          </a:bodyPr>
          <a:lstStyle/>
          <a:p>
            <a:r>
              <a:rPr lang="en-US" sz="6600" dirty="0">
                <a:latin typeface="Baskerville Old Face" panose="02020602080505020303" pitchFamily="18" charset="77"/>
              </a:rPr>
              <a:t>New physics from light scalars in rare kaon decay</a:t>
            </a:r>
          </a:p>
        </p:txBody>
      </p:sp>
      <p:sp>
        <p:nvSpPr>
          <p:cNvPr id="3" name="Subtitle 2">
            <a:extLst>
              <a:ext uri="{FF2B5EF4-FFF2-40B4-BE49-F238E27FC236}">
                <a16:creationId xmlns:a16="http://schemas.microsoft.com/office/drawing/2014/main" id="{DB9A0F4A-9A81-58C3-1125-3B01949BF8E5}"/>
              </a:ext>
            </a:extLst>
          </p:cNvPr>
          <p:cNvSpPr>
            <a:spLocks noGrp="1"/>
          </p:cNvSpPr>
          <p:nvPr>
            <p:ph type="subTitle" idx="1"/>
          </p:nvPr>
        </p:nvSpPr>
        <p:spPr>
          <a:xfrm>
            <a:off x="1069848" y="4389120"/>
            <a:ext cx="7891272" cy="1594991"/>
          </a:xfrm>
        </p:spPr>
        <p:txBody>
          <a:bodyPr>
            <a:normAutofit fontScale="92500" lnSpcReduction="10000"/>
          </a:bodyPr>
          <a:lstStyle/>
          <a:p>
            <a:endParaRPr lang="en-US" dirty="0"/>
          </a:p>
          <a:p>
            <a:r>
              <a:rPr lang="en-US" dirty="0"/>
              <a:t>Graduate Student: Rahul Pradeep</a:t>
            </a:r>
          </a:p>
          <a:p>
            <a:r>
              <a:rPr lang="en-US" dirty="0"/>
              <a:t>Affiliation: University of Cincinnati</a:t>
            </a:r>
          </a:p>
          <a:p>
            <a:r>
              <a:rPr lang="en-US" dirty="0"/>
              <a:t>Advisor: Jure Zupan</a:t>
            </a:r>
          </a:p>
        </p:txBody>
      </p:sp>
      <p:sp>
        <p:nvSpPr>
          <p:cNvPr id="5" name="Slide Number Placeholder 4">
            <a:extLst>
              <a:ext uri="{FF2B5EF4-FFF2-40B4-BE49-F238E27FC236}">
                <a16:creationId xmlns:a16="http://schemas.microsoft.com/office/drawing/2014/main" id="{5DD2D467-E87A-74B8-CB25-2E0000D0EF2E}"/>
              </a:ext>
            </a:extLst>
          </p:cNvPr>
          <p:cNvSpPr>
            <a:spLocks noGrp="1"/>
          </p:cNvSpPr>
          <p:nvPr>
            <p:ph type="sldNum" sz="quarter" idx="12"/>
          </p:nvPr>
        </p:nvSpPr>
        <p:spPr/>
        <p:txBody>
          <a:bodyPr/>
          <a:lstStyle/>
          <a:p>
            <a:fld id="{30627F9B-D615-9E48-9179-318E1FF81E38}" type="slidenum">
              <a:rPr lang="en-US" smtClean="0"/>
              <a:t>1</a:t>
            </a:fld>
            <a:endParaRPr lang="en-US"/>
          </a:p>
        </p:txBody>
      </p:sp>
    </p:spTree>
    <p:extLst>
      <p:ext uri="{BB962C8B-B14F-4D97-AF65-F5344CB8AC3E}">
        <p14:creationId xmlns:p14="http://schemas.microsoft.com/office/powerpoint/2010/main" val="15142976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B3538D8B-1F9D-0F83-E8CD-2FE60B4E6165}"/>
                  </a:ext>
                </a:extLst>
              </p:cNvPr>
              <p:cNvSpPr>
                <a:spLocks noGrp="1"/>
              </p:cNvSpPr>
              <p:nvPr>
                <p:ph type="title"/>
              </p:nvPr>
            </p:nvSpPr>
            <p:spPr>
              <a:xfrm>
                <a:off x="913775" y="410960"/>
                <a:ext cx="10364451" cy="1596177"/>
              </a:xfrm>
            </p:spPr>
            <p:txBody>
              <a:bodyPr>
                <a:normAutofit/>
              </a:bodyPr>
              <a:lstStyle/>
              <a:p>
                <a:pPr/>
                <a14:m>
                  <m:oMathPara xmlns:m="http://schemas.openxmlformats.org/officeDocument/2006/math">
                    <m:oMathParaPr>
                      <m:jc m:val="centerGroup"/>
                    </m:oMathParaPr>
                    <m:oMath xmlns:m="http://schemas.openxmlformats.org/officeDocument/2006/math">
                      <m:sSub>
                        <m:sSubPr>
                          <m:ctrlPr>
                            <a:rPr lang="en-US" sz="4800" i="1" smtClean="0">
                              <a:latin typeface="Cambria Math" panose="02040503050406030204" pitchFamily="18" charset="0"/>
                            </a:rPr>
                          </m:ctrlPr>
                        </m:sSubPr>
                        <m:e>
                          <m:r>
                            <a:rPr lang="en-US" sz="4800" b="0" i="1" smtClean="0">
                              <a:latin typeface="Cambria Math" panose="02040503050406030204" pitchFamily="18" charset="0"/>
                            </a:rPr>
                            <m:t>𝐾</m:t>
                          </m:r>
                        </m:e>
                        <m:sub>
                          <m:r>
                            <a:rPr lang="en-US" sz="4800" b="0" i="1" smtClean="0">
                              <a:latin typeface="Cambria Math" panose="02040503050406030204" pitchFamily="18" charset="0"/>
                            </a:rPr>
                            <m:t>𝐿</m:t>
                          </m:r>
                        </m:sub>
                      </m:sSub>
                      <m:r>
                        <a:rPr lang="en-US" sz="4800" i="1" smtClean="0">
                          <a:latin typeface="Cambria Math" panose="02040503050406030204" pitchFamily="18" charset="0"/>
                          <a:ea typeface="Cambria Math" panose="02040503050406030204" pitchFamily="18" charset="0"/>
                        </a:rPr>
                        <m:t>→</m:t>
                      </m:r>
                      <m:sSup>
                        <m:sSupPr>
                          <m:ctrlPr>
                            <a:rPr lang="en-US" sz="4800" i="1" smtClean="0">
                              <a:latin typeface="Cambria Math" panose="02040503050406030204" pitchFamily="18" charset="0"/>
                              <a:ea typeface="Cambria Math" panose="02040503050406030204" pitchFamily="18" charset="0"/>
                            </a:rPr>
                          </m:ctrlPr>
                        </m:sSupPr>
                        <m:e>
                          <m:r>
                            <a:rPr lang="en-US" sz="4800" i="1" smtClean="0">
                              <a:latin typeface="Cambria Math" panose="02040503050406030204" pitchFamily="18" charset="0"/>
                              <a:ea typeface="Cambria Math" panose="02040503050406030204" pitchFamily="18" charset="0"/>
                            </a:rPr>
                            <m:t>𝜇</m:t>
                          </m:r>
                        </m:e>
                        <m:sup>
                          <m:r>
                            <a:rPr lang="en-US" sz="4800" b="0" i="1" smtClean="0">
                              <a:latin typeface="Cambria Math" panose="02040503050406030204" pitchFamily="18" charset="0"/>
                              <a:ea typeface="Cambria Math" panose="02040503050406030204" pitchFamily="18" charset="0"/>
                            </a:rPr>
                            <m:t>+</m:t>
                          </m:r>
                        </m:sup>
                      </m:sSup>
                      <m:sSup>
                        <m:sSupPr>
                          <m:ctrlPr>
                            <a:rPr lang="en-US" sz="4800" i="1">
                              <a:latin typeface="Cambria Math" panose="02040503050406030204" pitchFamily="18" charset="0"/>
                              <a:ea typeface="Cambria Math" panose="02040503050406030204" pitchFamily="18" charset="0"/>
                            </a:rPr>
                          </m:ctrlPr>
                        </m:sSupPr>
                        <m:e>
                          <m:r>
                            <a:rPr lang="en-US" sz="4800" i="1">
                              <a:latin typeface="Cambria Math" panose="02040503050406030204" pitchFamily="18" charset="0"/>
                              <a:ea typeface="Cambria Math" panose="02040503050406030204" pitchFamily="18" charset="0"/>
                            </a:rPr>
                            <m:t>𝜇</m:t>
                          </m:r>
                        </m:e>
                        <m:sup>
                          <m:r>
                            <a:rPr lang="en-US" sz="4800" b="0" i="1" smtClean="0">
                              <a:latin typeface="Cambria Math" panose="02040503050406030204" pitchFamily="18" charset="0"/>
                              <a:ea typeface="Cambria Math" panose="02040503050406030204" pitchFamily="18" charset="0"/>
                            </a:rPr>
                            <m:t>−</m:t>
                          </m:r>
                        </m:sup>
                      </m:sSup>
                    </m:oMath>
                  </m:oMathPara>
                </a14:m>
                <a:endParaRPr lang="en-US" sz="4800" dirty="0"/>
              </a:p>
            </p:txBody>
          </p:sp>
        </mc:Choice>
        <mc:Fallback xmlns="">
          <p:sp>
            <p:nvSpPr>
              <p:cNvPr id="2" name="Title 1">
                <a:extLst>
                  <a:ext uri="{FF2B5EF4-FFF2-40B4-BE49-F238E27FC236}">
                    <a16:creationId xmlns:a16="http://schemas.microsoft.com/office/drawing/2014/main" id="{B3538D8B-1F9D-0F83-E8CD-2FE60B4E6165}"/>
                  </a:ext>
                </a:extLst>
              </p:cNvPr>
              <p:cNvSpPr>
                <a:spLocks noGrp="1" noRot="1" noChangeAspect="1" noMove="1" noResize="1" noEditPoints="1" noAdjustHandles="1" noChangeArrowheads="1" noChangeShapeType="1" noTextEdit="1"/>
              </p:cNvSpPr>
              <p:nvPr>
                <p:ph type="title"/>
              </p:nvPr>
            </p:nvSpPr>
            <p:spPr>
              <a:xfrm>
                <a:off x="913775" y="410960"/>
                <a:ext cx="10364451" cy="1596177"/>
              </a:xfr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C27AF965-B414-7495-61BF-5DD95C65B7B0}"/>
                  </a:ext>
                </a:extLst>
              </p:cNvPr>
              <p:cNvSpPr>
                <a:spLocks noGrp="1"/>
              </p:cNvSpPr>
              <p:nvPr>
                <p:ph sz="half" idx="1"/>
              </p:nvPr>
            </p:nvSpPr>
            <p:spPr>
              <a:xfrm>
                <a:off x="838199" y="1825624"/>
                <a:ext cx="5045765" cy="4429401"/>
              </a:xfrm>
            </p:spPr>
            <p:txBody>
              <a:bodyPr>
                <a:normAutofit/>
              </a:bodyPr>
              <a:lstStyle/>
              <a:p>
                <a:r>
                  <a:rPr lang="en-US" sz="2800" dirty="0">
                    <a:latin typeface="Baskerville Old Face" panose="02020602080505020303" pitchFamily="18" charset="77"/>
                  </a:rPr>
                  <a:t>CP violating for </a:t>
                </a:r>
                <a14:m>
                  <m:oMath xmlns:m="http://schemas.openxmlformats.org/officeDocument/2006/math">
                    <m:r>
                      <a:rPr lang="en-US" sz="2800" b="0" i="1" smtClean="0">
                        <a:latin typeface="Cambria Math" panose="02040503050406030204" pitchFamily="18" charset="0"/>
                      </a:rPr>
                      <m:t>𝑙</m:t>
                    </m:r>
                    <m:r>
                      <a:rPr lang="en-US" sz="2800" b="0" i="1" smtClean="0">
                        <a:latin typeface="Cambria Math" panose="02040503050406030204" pitchFamily="18" charset="0"/>
                      </a:rPr>
                      <m:t>=1</m:t>
                    </m:r>
                  </m:oMath>
                </a14:m>
                <a:r>
                  <a:rPr lang="en-US" sz="2800" dirty="0">
                    <a:latin typeface="Baskerville Old Face" panose="02020602080505020303" pitchFamily="18" charset="77"/>
                  </a:rPr>
                  <a:t>.</a:t>
                </a:r>
              </a:p>
              <a:p>
                <a:r>
                  <a:rPr lang="en-US" sz="2800" dirty="0">
                    <a:latin typeface="Baskerville Old Face" panose="02020602080505020303" pitchFamily="18" charset="77"/>
                  </a:rPr>
                  <a:t>Can be used to probe CP violation in long distance effects for </a:t>
                </a:r>
                <a14:m>
                  <m:oMath xmlns:m="http://schemas.openxmlformats.org/officeDocument/2006/math">
                    <m:sSub>
                      <m:sSubPr>
                        <m:ctrlPr>
                          <a:rPr lang="en-US" sz="2800" i="1" smtClean="0">
                            <a:latin typeface="Cambria Math" panose="02040503050406030204" pitchFamily="18" charset="0"/>
                          </a:rPr>
                        </m:ctrlPr>
                      </m:sSubPr>
                      <m:e>
                        <m:r>
                          <a:rPr lang="en-US" sz="2800" b="0" i="1" smtClean="0">
                            <a:latin typeface="Cambria Math" panose="02040503050406030204" pitchFamily="18" charset="0"/>
                          </a:rPr>
                          <m:t>𝐾</m:t>
                        </m:r>
                      </m:e>
                      <m:sub>
                        <m:r>
                          <a:rPr lang="en-US" sz="2800" b="0" i="1" smtClean="0">
                            <a:latin typeface="Cambria Math" panose="02040503050406030204" pitchFamily="18" charset="0"/>
                          </a:rPr>
                          <m:t>𝑆</m:t>
                        </m:r>
                      </m:sub>
                    </m:sSub>
                    <m:r>
                      <a:rPr lang="en-US" sz="2800" i="1" smtClean="0">
                        <a:latin typeface="Cambria Math" panose="02040503050406030204" pitchFamily="18" charset="0"/>
                        <a:ea typeface="Cambria Math" panose="02040503050406030204" pitchFamily="18" charset="0"/>
                      </a:rPr>
                      <m:t>→</m:t>
                    </m:r>
                    <m:sSup>
                      <m:sSupPr>
                        <m:ctrlPr>
                          <a:rPr lang="en-US" sz="2800" i="1" smtClean="0">
                            <a:latin typeface="Cambria Math" panose="02040503050406030204" pitchFamily="18" charset="0"/>
                            <a:ea typeface="Cambria Math" panose="02040503050406030204" pitchFamily="18" charset="0"/>
                          </a:rPr>
                        </m:ctrlPr>
                      </m:sSupPr>
                      <m:e>
                        <m:r>
                          <a:rPr lang="en-US" sz="2800" i="1" smtClean="0">
                            <a:latin typeface="Cambria Math" panose="02040503050406030204" pitchFamily="18" charset="0"/>
                            <a:ea typeface="Cambria Math" panose="02040503050406030204" pitchFamily="18" charset="0"/>
                          </a:rPr>
                          <m:t>𝜇</m:t>
                        </m:r>
                      </m:e>
                      <m:sup>
                        <m:r>
                          <a:rPr lang="en-US" sz="2800" b="0" i="1" smtClean="0">
                            <a:latin typeface="Cambria Math" panose="02040503050406030204" pitchFamily="18" charset="0"/>
                            <a:ea typeface="Cambria Math" panose="02040503050406030204" pitchFamily="18" charset="0"/>
                          </a:rPr>
                          <m:t>+</m:t>
                        </m:r>
                      </m:sup>
                    </m:sSup>
                    <m:sSup>
                      <m:sSupPr>
                        <m:ctrlPr>
                          <a:rPr lang="en-US" sz="2800" i="1">
                            <a:latin typeface="Cambria Math" panose="02040503050406030204" pitchFamily="18" charset="0"/>
                            <a:ea typeface="Cambria Math" panose="02040503050406030204" pitchFamily="18" charset="0"/>
                          </a:rPr>
                        </m:ctrlPr>
                      </m:sSupPr>
                      <m:e>
                        <m:r>
                          <a:rPr lang="en-US" sz="2800" i="1">
                            <a:latin typeface="Cambria Math" panose="02040503050406030204" pitchFamily="18" charset="0"/>
                            <a:ea typeface="Cambria Math" panose="02040503050406030204" pitchFamily="18" charset="0"/>
                          </a:rPr>
                          <m:t>𝜇</m:t>
                        </m:r>
                      </m:e>
                      <m:sup>
                        <m:r>
                          <a:rPr lang="en-US" sz="2800" b="0" i="1" smtClean="0">
                            <a:latin typeface="Cambria Math" panose="02040503050406030204" pitchFamily="18" charset="0"/>
                            <a:ea typeface="Cambria Math" panose="02040503050406030204" pitchFamily="18" charset="0"/>
                          </a:rPr>
                          <m:t>−</m:t>
                        </m:r>
                      </m:sup>
                    </m:sSup>
                  </m:oMath>
                </a14:m>
                <a:r>
                  <a:rPr lang="en-US" sz="2800" dirty="0">
                    <a:latin typeface="Baskerville Old Face" panose="02020602080505020303" pitchFamily="18" charset="77"/>
                  </a:rPr>
                  <a:t>.</a:t>
                </a:r>
              </a:p>
              <a:p>
                <a:endParaRPr lang="en-US" sz="2800" dirty="0">
                  <a:latin typeface="Baskerville Old Face" panose="02020602080505020303" pitchFamily="18" charset="77"/>
                </a:endParaRPr>
              </a:p>
            </p:txBody>
          </p:sp>
        </mc:Choice>
        <mc:Fallback xmlns="">
          <p:sp>
            <p:nvSpPr>
              <p:cNvPr id="3" name="Content Placeholder 2">
                <a:extLst>
                  <a:ext uri="{FF2B5EF4-FFF2-40B4-BE49-F238E27FC236}">
                    <a16:creationId xmlns:a16="http://schemas.microsoft.com/office/drawing/2014/main" id="{C27AF965-B414-7495-61BF-5DD95C65B7B0}"/>
                  </a:ext>
                </a:extLst>
              </p:cNvPr>
              <p:cNvSpPr>
                <a:spLocks noGrp="1" noRot="1" noChangeAspect="1" noMove="1" noResize="1" noEditPoints="1" noAdjustHandles="1" noChangeArrowheads="1" noChangeShapeType="1" noTextEdit="1"/>
              </p:cNvSpPr>
              <p:nvPr>
                <p:ph sz="half" idx="1"/>
              </p:nvPr>
            </p:nvSpPr>
            <p:spPr>
              <a:xfrm>
                <a:off x="838199" y="1825624"/>
                <a:ext cx="5045765" cy="4429401"/>
              </a:xfrm>
              <a:blipFill>
                <a:blip r:embed="rId4"/>
                <a:stretch>
                  <a:fillRect l="-1253" t="-2286"/>
                </a:stretch>
              </a:blipFill>
            </p:spPr>
            <p:txBody>
              <a:bodyPr/>
              <a:lstStyle/>
              <a:p>
                <a:r>
                  <a:rPr lang="en-US">
                    <a:noFill/>
                  </a:rPr>
                  <a:t> </a:t>
                </a:r>
              </a:p>
            </p:txBody>
          </p:sp>
        </mc:Fallback>
      </mc:AlternateContent>
      <p:pic>
        <p:nvPicPr>
          <p:cNvPr id="6" name="Content Placeholder 5" descr="A diagram of a diagram of a diagram&#10;&#10;Description automatically generated with medium confidence">
            <a:extLst>
              <a:ext uri="{FF2B5EF4-FFF2-40B4-BE49-F238E27FC236}">
                <a16:creationId xmlns:a16="http://schemas.microsoft.com/office/drawing/2014/main" id="{8F016F78-13C6-ED91-1910-932869FAEBEB}"/>
              </a:ext>
            </a:extLst>
          </p:cNvPr>
          <p:cNvPicPr>
            <a:picLocks noGrp="1" noChangeAspect="1"/>
          </p:cNvPicPr>
          <p:nvPr>
            <p:ph sz="half" idx="2"/>
          </p:nvPr>
        </p:nvPicPr>
        <p:blipFill>
          <a:blip r:embed="rId5"/>
          <a:srcRect b="27977"/>
          <a:stretch/>
        </p:blipFill>
        <p:spPr>
          <a:xfrm>
            <a:off x="6019800" y="2007137"/>
            <a:ext cx="5993712" cy="3334884"/>
          </a:xfrm>
        </p:spPr>
      </p:pic>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F268DDB0-BCA0-E293-5241-2D39E198480E}"/>
                  </a:ext>
                </a:extLst>
              </p:cNvPr>
              <p:cNvSpPr txBox="1"/>
              <p:nvPr/>
            </p:nvSpPr>
            <p:spPr>
              <a:xfrm>
                <a:off x="6019800" y="5342021"/>
                <a:ext cx="5623802" cy="669992"/>
              </a:xfrm>
              <a:prstGeom prst="rect">
                <a:avLst/>
              </a:prstGeom>
              <a:noFill/>
            </p:spPr>
            <p:txBody>
              <a:bodyPr wrap="square" rtlCol="0">
                <a:spAutoFit/>
              </a:bodyPr>
              <a:lstStyle/>
              <a:p>
                <a:r>
                  <a:rPr lang="en-US" dirty="0">
                    <a:latin typeface="Baskerville Old Face" panose="02020602080505020303" pitchFamily="18" charset="77"/>
                  </a:rPr>
                  <a:t>Figure 2: Leading long-distance (a) and short-distance (b) contributions to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𝐾</m:t>
                        </m:r>
                      </m:e>
                      <m:sub>
                        <m:r>
                          <a:rPr lang="en-US" b="0" i="1" smtClean="0">
                            <a:latin typeface="Cambria Math" panose="02040503050406030204" pitchFamily="18" charset="0"/>
                          </a:rPr>
                          <m:t>𝐿</m:t>
                        </m:r>
                      </m:sub>
                    </m:sSub>
                    <m:r>
                      <a:rPr lang="en-US" i="1" smtClean="0">
                        <a:latin typeface="Cambria Math" panose="02040503050406030204" pitchFamily="18" charset="0"/>
                        <a:ea typeface="Cambria Math" panose="02040503050406030204" pitchFamily="18" charset="0"/>
                      </a:rPr>
                      <m:t>→</m:t>
                    </m:r>
                    <m:sSup>
                      <m:sSupPr>
                        <m:ctrlPr>
                          <a:rPr lang="en-US" i="1" smtClean="0">
                            <a:latin typeface="Cambria Math" panose="02040503050406030204" pitchFamily="18" charset="0"/>
                            <a:ea typeface="Cambria Math" panose="02040503050406030204" pitchFamily="18" charset="0"/>
                          </a:rPr>
                        </m:ctrlPr>
                      </m:sSupPr>
                      <m:e>
                        <m:r>
                          <a:rPr lang="en-US" i="1" smtClean="0">
                            <a:latin typeface="Cambria Math" panose="02040503050406030204" pitchFamily="18" charset="0"/>
                            <a:ea typeface="Cambria Math" panose="02040503050406030204" pitchFamily="18" charset="0"/>
                          </a:rPr>
                          <m:t>𝜇</m:t>
                        </m:r>
                      </m:e>
                      <m:sup>
                        <m:r>
                          <a:rPr lang="en-US" b="0" i="1" smtClean="0">
                            <a:latin typeface="Cambria Math" panose="02040503050406030204" pitchFamily="18" charset="0"/>
                            <a:ea typeface="Cambria Math" panose="02040503050406030204" pitchFamily="18" charset="0"/>
                          </a:rPr>
                          <m:t>+</m:t>
                        </m:r>
                      </m:sup>
                    </m:sSup>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𝜇</m:t>
                        </m:r>
                      </m:e>
                      <m:sup>
                        <m:r>
                          <a:rPr lang="en-US" b="0" i="1" smtClean="0">
                            <a:latin typeface="Cambria Math" panose="02040503050406030204" pitchFamily="18" charset="0"/>
                            <a:ea typeface="Cambria Math" panose="02040503050406030204" pitchFamily="18" charset="0"/>
                          </a:rPr>
                          <m:t>−</m:t>
                        </m:r>
                      </m:sup>
                    </m:sSup>
                  </m:oMath>
                </a14:m>
                <a:r>
                  <a:rPr lang="en-US" dirty="0">
                    <a:latin typeface="Baskerville Old Face" panose="02020602080505020303" pitchFamily="18" charset="77"/>
                  </a:rPr>
                  <a:t> [4].</a:t>
                </a:r>
              </a:p>
            </p:txBody>
          </p:sp>
        </mc:Choice>
        <mc:Fallback xmlns="">
          <p:sp>
            <p:nvSpPr>
              <p:cNvPr id="4" name="TextBox 3">
                <a:extLst>
                  <a:ext uri="{FF2B5EF4-FFF2-40B4-BE49-F238E27FC236}">
                    <a16:creationId xmlns:a16="http://schemas.microsoft.com/office/drawing/2014/main" id="{F268DDB0-BCA0-E293-5241-2D39E198480E}"/>
                  </a:ext>
                </a:extLst>
              </p:cNvPr>
              <p:cNvSpPr txBox="1">
                <a:spLocks noRot="1" noChangeAspect="1" noMove="1" noResize="1" noEditPoints="1" noAdjustHandles="1" noChangeArrowheads="1" noChangeShapeType="1" noTextEdit="1"/>
              </p:cNvSpPr>
              <p:nvPr/>
            </p:nvSpPr>
            <p:spPr>
              <a:xfrm>
                <a:off x="6019800" y="5342021"/>
                <a:ext cx="5623802" cy="669992"/>
              </a:xfrm>
              <a:prstGeom prst="rect">
                <a:avLst/>
              </a:prstGeom>
              <a:blipFill>
                <a:blip r:embed="rId6"/>
                <a:stretch>
                  <a:fillRect l="-1129" t="-3704" b="-9259"/>
                </a:stretch>
              </a:blipFill>
            </p:spPr>
            <p:txBody>
              <a:bodyPr/>
              <a:lstStyle/>
              <a:p>
                <a:r>
                  <a:rPr lang="en-US">
                    <a:noFill/>
                  </a:rPr>
                  <a:t> </a:t>
                </a:r>
              </a:p>
            </p:txBody>
          </p:sp>
        </mc:Fallback>
      </mc:AlternateContent>
      <p:sp>
        <p:nvSpPr>
          <p:cNvPr id="7" name="Slide Number Placeholder 6">
            <a:extLst>
              <a:ext uri="{FF2B5EF4-FFF2-40B4-BE49-F238E27FC236}">
                <a16:creationId xmlns:a16="http://schemas.microsoft.com/office/drawing/2014/main" id="{96C3583B-A1B7-1A6C-7C5E-30EF0CDB4F0E}"/>
              </a:ext>
            </a:extLst>
          </p:cNvPr>
          <p:cNvSpPr>
            <a:spLocks noGrp="1"/>
          </p:cNvSpPr>
          <p:nvPr>
            <p:ph type="sldNum" sz="quarter" idx="12"/>
          </p:nvPr>
        </p:nvSpPr>
        <p:spPr/>
        <p:txBody>
          <a:bodyPr/>
          <a:lstStyle/>
          <a:p>
            <a:fld id="{30627F9B-D615-9E48-9179-318E1FF81E38}" type="slidenum">
              <a:rPr lang="en-US" smtClean="0"/>
              <a:t>10</a:t>
            </a:fld>
            <a:endParaRPr lang="en-US"/>
          </a:p>
        </p:txBody>
      </p:sp>
      <p:sp>
        <p:nvSpPr>
          <p:cNvPr id="8" name="TextBox 7">
            <a:extLst>
              <a:ext uri="{FF2B5EF4-FFF2-40B4-BE49-F238E27FC236}">
                <a16:creationId xmlns:a16="http://schemas.microsoft.com/office/drawing/2014/main" id="{F8835097-8696-524F-1D2E-022B174B593A}"/>
              </a:ext>
            </a:extLst>
          </p:cNvPr>
          <p:cNvSpPr txBox="1"/>
          <p:nvPr/>
        </p:nvSpPr>
        <p:spPr>
          <a:xfrm>
            <a:off x="913774" y="6397241"/>
            <a:ext cx="10364451" cy="369332"/>
          </a:xfrm>
          <a:prstGeom prst="rect">
            <a:avLst/>
          </a:prstGeom>
          <a:noFill/>
        </p:spPr>
        <p:txBody>
          <a:bodyPr wrap="square" rtlCol="0">
            <a:spAutoFit/>
          </a:bodyPr>
          <a:lstStyle/>
          <a:p>
            <a:r>
              <a:rPr lang="en-IN" dirty="0"/>
              <a:t>[4] hep-</a:t>
            </a:r>
            <a:r>
              <a:rPr lang="en-IN" dirty="0" err="1"/>
              <a:t>ph</a:t>
            </a:r>
            <a:r>
              <a:rPr lang="en-IN" dirty="0"/>
              <a:t>/9708326</a:t>
            </a:r>
            <a:endParaRPr lang="en-US" dirty="0"/>
          </a:p>
        </p:txBody>
      </p:sp>
    </p:spTree>
    <p:extLst>
      <p:ext uri="{BB962C8B-B14F-4D97-AF65-F5344CB8AC3E}">
        <p14:creationId xmlns:p14="http://schemas.microsoft.com/office/powerpoint/2010/main" val="38115825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F693F1-EA81-58D2-BA12-E83E90B3F2BE}"/>
              </a:ext>
            </a:extLst>
          </p:cNvPr>
          <p:cNvSpPr>
            <a:spLocks noGrp="1"/>
          </p:cNvSpPr>
          <p:nvPr>
            <p:ph type="title"/>
          </p:nvPr>
        </p:nvSpPr>
        <p:spPr/>
        <p:txBody>
          <a:bodyPr>
            <a:normAutofit fontScale="90000"/>
          </a:bodyPr>
          <a:lstStyle/>
          <a:p>
            <a:r>
              <a:rPr lang="en-US" dirty="0">
                <a:latin typeface="Baskerville Old Face" panose="02020602080505020303" pitchFamily="18" charset="77"/>
              </a:rPr>
              <a:t>Extracting experimental parameters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6E5CD3A9-F61B-1BAD-BB1A-18020DBFFEE4}"/>
                  </a:ext>
                </a:extLst>
              </p:cNvPr>
              <p:cNvSpPr>
                <a:spLocks noGrp="1"/>
              </p:cNvSpPr>
              <p:nvPr>
                <p:ph sz="quarter" idx="13"/>
              </p:nvPr>
            </p:nvSpPr>
            <p:spPr/>
            <p:txBody>
              <a:bodyPr>
                <a:normAutofit/>
              </a:bodyPr>
              <a:lstStyle/>
              <a:p>
                <a14:m>
                  <m:oMath xmlns:m="http://schemas.openxmlformats.org/officeDocument/2006/math">
                    <m:f>
                      <m:fPr>
                        <m:ctrlPr>
                          <a:rPr lang="en-US" sz="2400" i="1" smtClean="0">
                            <a:latin typeface="Cambria Math" panose="02040503050406030204" pitchFamily="18" charset="0"/>
                          </a:rPr>
                        </m:ctrlPr>
                      </m:fPr>
                      <m:num>
                        <m:r>
                          <a:rPr lang="en-US" sz="2400" b="0" i="1" smtClean="0">
                            <a:latin typeface="Cambria Math" panose="02040503050406030204" pitchFamily="18" charset="0"/>
                          </a:rPr>
                          <m:t>𝑑</m:t>
                        </m:r>
                        <m:r>
                          <m:rPr>
                            <m:sty m:val="p"/>
                          </m:rPr>
                          <a:rPr lang="el-GR" sz="2400" b="0" i="1" smtClean="0">
                            <a:latin typeface="Cambria Math" panose="02040503050406030204" pitchFamily="18" charset="0"/>
                            <a:ea typeface="Cambria Math" panose="02040503050406030204" pitchFamily="18" charset="0"/>
                          </a:rPr>
                          <m:t>Γ</m:t>
                        </m:r>
                      </m:num>
                      <m:den>
                        <m:r>
                          <a:rPr lang="en-US" sz="2400" b="0" i="1" smtClean="0">
                            <a:latin typeface="Cambria Math" panose="02040503050406030204" pitchFamily="18" charset="0"/>
                          </a:rPr>
                          <m:t>𝑑𝑡</m:t>
                        </m:r>
                      </m:den>
                    </m:f>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𝐶</m:t>
                        </m:r>
                      </m:e>
                      <m:sub>
                        <m:r>
                          <a:rPr lang="en-US" sz="2400" b="0" i="1" smtClean="0">
                            <a:latin typeface="Cambria Math" panose="02040503050406030204" pitchFamily="18" charset="0"/>
                          </a:rPr>
                          <m:t>𝐿</m:t>
                        </m:r>
                      </m:sub>
                    </m:sSub>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𝑒</m:t>
                        </m:r>
                      </m:e>
                      <m:sup>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m:rPr>
                                <m:sty m:val="p"/>
                              </m:rPr>
                              <a:rPr lang="el-GR" sz="2400" b="0" i="1" smtClean="0">
                                <a:latin typeface="Cambria Math" panose="02040503050406030204" pitchFamily="18" charset="0"/>
                                <a:ea typeface="Cambria Math" panose="02040503050406030204" pitchFamily="18" charset="0"/>
                              </a:rPr>
                              <m:t>Γ</m:t>
                            </m:r>
                          </m:e>
                          <m:sub>
                            <m:r>
                              <a:rPr lang="en-US" sz="2400" b="0" i="1" smtClean="0">
                                <a:latin typeface="Cambria Math" panose="02040503050406030204" pitchFamily="18" charset="0"/>
                              </a:rPr>
                              <m:t>𝐿</m:t>
                            </m:r>
                          </m:sub>
                        </m:sSub>
                        <m:r>
                          <a:rPr lang="en-US" sz="2400" b="0" i="1" smtClean="0">
                            <a:latin typeface="Cambria Math" panose="02040503050406030204" pitchFamily="18" charset="0"/>
                          </a:rPr>
                          <m:t>𝑡</m:t>
                        </m:r>
                      </m:sup>
                    </m:sSup>
                    <m:r>
                      <a:rPr lang="en-US" sz="2400" b="0" i="1" smtClean="0">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𝐶</m:t>
                        </m:r>
                      </m:e>
                      <m:sub>
                        <m:r>
                          <a:rPr lang="en-US" sz="2400" b="0" i="1" smtClean="0">
                            <a:latin typeface="Cambria Math" panose="02040503050406030204" pitchFamily="18" charset="0"/>
                          </a:rPr>
                          <m:t>𝑆</m:t>
                        </m:r>
                      </m:sub>
                    </m:sSub>
                    <m:sSup>
                      <m:sSupPr>
                        <m:ctrlPr>
                          <a:rPr lang="en-US" sz="2400" i="1">
                            <a:latin typeface="Cambria Math" panose="02040503050406030204" pitchFamily="18" charset="0"/>
                          </a:rPr>
                        </m:ctrlPr>
                      </m:sSupPr>
                      <m:e>
                        <m:r>
                          <a:rPr lang="en-US" sz="2400" i="1">
                            <a:latin typeface="Cambria Math" panose="02040503050406030204" pitchFamily="18" charset="0"/>
                          </a:rPr>
                          <m:t>𝑒</m:t>
                        </m:r>
                      </m:e>
                      <m:sup>
                        <m:r>
                          <a:rPr lang="en-US" sz="2400" i="1">
                            <a:latin typeface="Cambria Math" panose="02040503050406030204" pitchFamily="18" charset="0"/>
                          </a:rPr>
                          <m:t>−</m:t>
                        </m:r>
                        <m:sSub>
                          <m:sSubPr>
                            <m:ctrlPr>
                              <a:rPr lang="en-US" sz="2400" i="1">
                                <a:latin typeface="Cambria Math" panose="02040503050406030204" pitchFamily="18" charset="0"/>
                              </a:rPr>
                            </m:ctrlPr>
                          </m:sSubPr>
                          <m:e>
                            <m:r>
                              <m:rPr>
                                <m:sty m:val="p"/>
                              </m:rPr>
                              <a:rPr lang="el-GR" sz="2400" i="1">
                                <a:latin typeface="Cambria Math" panose="02040503050406030204" pitchFamily="18" charset="0"/>
                                <a:ea typeface="Cambria Math" panose="02040503050406030204" pitchFamily="18" charset="0"/>
                              </a:rPr>
                              <m:t>Γ</m:t>
                            </m:r>
                          </m:e>
                          <m:sub>
                            <m:r>
                              <a:rPr lang="en-US" sz="2400" b="0" i="1" smtClean="0">
                                <a:latin typeface="Cambria Math" panose="02040503050406030204" pitchFamily="18" charset="0"/>
                                <a:ea typeface="Cambria Math" panose="02040503050406030204" pitchFamily="18" charset="0"/>
                              </a:rPr>
                              <m:t>𝑆</m:t>
                            </m:r>
                          </m:sub>
                        </m:sSub>
                        <m:r>
                          <a:rPr lang="en-US" sz="2400" i="1">
                            <a:latin typeface="Cambria Math" panose="02040503050406030204" pitchFamily="18" charset="0"/>
                          </a:rPr>
                          <m:t>𝑡</m:t>
                        </m:r>
                      </m:sup>
                    </m:sSup>
                    <m:r>
                      <a:rPr lang="en-US" sz="2400" b="0" i="1" smtClean="0">
                        <a:latin typeface="Cambria Math" panose="02040503050406030204" pitchFamily="18" charset="0"/>
                      </a:rPr>
                      <m:t>+2</m:t>
                    </m:r>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𝑒</m:t>
                        </m:r>
                      </m:e>
                      <m:sup>
                        <m:r>
                          <a:rPr lang="en-US" sz="2400" b="0" i="1" smtClean="0">
                            <a:latin typeface="Cambria Math" panose="02040503050406030204" pitchFamily="18" charset="0"/>
                          </a:rPr>
                          <m:t>−</m:t>
                        </m:r>
                        <m:r>
                          <m:rPr>
                            <m:sty m:val="p"/>
                          </m:rPr>
                          <a:rPr lang="el-GR" sz="2400" b="0" i="1" smtClean="0">
                            <a:latin typeface="Cambria Math" panose="02040503050406030204" pitchFamily="18" charset="0"/>
                            <a:ea typeface="Cambria Math" panose="02040503050406030204" pitchFamily="18" charset="0"/>
                          </a:rPr>
                          <m:t>Γ</m:t>
                        </m:r>
                        <m:r>
                          <a:rPr lang="en-US" sz="2400" b="0" i="1" smtClean="0">
                            <a:latin typeface="Cambria Math" panose="02040503050406030204" pitchFamily="18" charset="0"/>
                            <a:ea typeface="Cambria Math" panose="02040503050406030204" pitchFamily="18" charset="0"/>
                          </a:rPr>
                          <m:t>𝑡</m:t>
                        </m:r>
                      </m:sup>
                    </m:sSup>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𝐶</m:t>
                        </m:r>
                      </m:e>
                      <m:sub>
                        <m:r>
                          <a:rPr lang="en-US" sz="2400" b="0" i="1" smtClean="0">
                            <a:latin typeface="Cambria Math" panose="02040503050406030204" pitchFamily="18" charset="0"/>
                          </a:rPr>
                          <m:t>𝑐𝑜𝑠</m:t>
                        </m:r>
                      </m:sub>
                    </m:sSub>
                    <m:func>
                      <m:funcPr>
                        <m:ctrlPr>
                          <a:rPr lang="en-US" sz="2400" b="0" i="1" smtClean="0">
                            <a:latin typeface="Cambria Math" panose="02040503050406030204" pitchFamily="18" charset="0"/>
                          </a:rPr>
                        </m:ctrlPr>
                      </m:funcPr>
                      <m:fName>
                        <m:r>
                          <m:rPr>
                            <m:sty m:val="p"/>
                          </m:rPr>
                          <a:rPr lang="en-US" sz="2400" b="0" i="0" smtClean="0">
                            <a:latin typeface="Cambria Math" panose="02040503050406030204" pitchFamily="18" charset="0"/>
                          </a:rPr>
                          <m:t>cos</m:t>
                        </m:r>
                      </m:fName>
                      <m:e>
                        <m:r>
                          <m:rPr>
                            <m:sty m:val="p"/>
                          </m:rPr>
                          <a:rPr lang="el-GR" sz="2400" b="0" i="1" smtClean="0">
                            <a:latin typeface="Cambria Math" panose="02040503050406030204" pitchFamily="18" charset="0"/>
                            <a:ea typeface="Cambria Math" panose="02040503050406030204" pitchFamily="18" charset="0"/>
                          </a:rPr>
                          <m:t>Δ</m:t>
                        </m:r>
                        <m:r>
                          <a:rPr lang="en-US" sz="2400" b="0" i="1" smtClean="0">
                            <a:latin typeface="Cambria Math" panose="02040503050406030204" pitchFamily="18" charset="0"/>
                            <a:ea typeface="Cambria Math" panose="02040503050406030204" pitchFamily="18" charset="0"/>
                          </a:rPr>
                          <m:t>𝑚𝑡</m:t>
                        </m:r>
                      </m:e>
                    </m:func>
                    <m:r>
                      <a:rPr lang="en-US" sz="2400" b="0" i="1" smtClean="0">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𝐶</m:t>
                        </m:r>
                      </m:e>
                      <m:sub>
                        <m:r>
                          <a:rPr lang="en-US" sz="2400" b="0" i="1" smtClean="0">
                            <a:latin typeface="Cambria Math" panose="02040503050406030204" pitchFamily="18" charset="0"/>
                          </a:rPr>
                          <m:t>𝑠𝑖𝑛</m:t>
                        </m:r>
                      </m:sub>
                    </m:sSub>
                    <m:func>
                      <m:funcPr>
                        <m:ctrlPr>
                          <a:rPr lang="en-US" sz="2400" i="1">
                            <a:latin typeface="Cambria Math" panose="02040503050406030204" pitchFamily="18" charset="0"/>
                          </a:rPr>
                        </m:ctrlPr>
                      </m:funcPr>
                      <m:fName>
                        <m:r>
                          <m:rPr>
                            <m:sty m:val="p"/>
                          </m:rPr>
                          <a:rPr lang="en-US" sz="2400">
                            <a:latin typeface="Cambria Math" panose="02040503050406030204" pitchFamily="18" charset="0"/>
                          </a:rPr>
                          <m:t>s</m:t>
                        </m:r>
                        <m:r>
                          <m:rPr>
                            <m:sty m:val="p"/>
                          </m:rPr>
                          <a:rPr lang="en-US" sz="2400" b="0" i="0" smtClean="0">
                            <a:latin typeface="Cambria Math" panose="02040503050406030204" pitchFamily="18" charset="0"/>
                          </a:rPr>
                          <m:t>in</m:t>
                        </m:r>
                      </m:fName>
                      <m:e>
                        <m:r>
                          <m:rPr>
                            <m:sty m:val="p"/>
                          </m:rPr>
                          <a:rPr lang="el-GR" sz="2400" i="1">
                            <a:latin typeface="Cambria Math" panose="02040503050406030204" pitchFamily="18" charset="0"/>
                            <a:ea typeface="Cambria Math" panose="02040503050406030204" pitchFamily="18" charset="0"/>
                          </a:rPr>
                          <m:t>Δ</m:t>
                        </m:r>
                        <m:r>
                          <a:rPr lang="en-US" sz="2400" i="1">
                            <a:latin typeface="Cambria Math" panose="02040503050406030204" pitchFamily="18" charset="0"/>
                            <a:ea typeface="Cambria Math" panose="02040503050406030204" pitchFamily="18" charset="0"/>
                          </a:rPr>
                          <m:t>𝑚𝑡</m:t>
                        </m:r>
                      </m:e>
                    </m:func>
                    <m:r>
                      <a:rPr lang="en-US" sz="2400" b="0" i="1" smtClean="0">
                        <a:latin typeface="Cambria Math" panose="02040503050406030204" pitchFamily="18" charset="0"/>
                      </a:rPr>
                      <m:t>]</m:t>
                    </m:r>
                  </m:oMath>
                </a14:m>
                <a:endParaRPr lang="en-US" sz="2400" dirty="0"/>
              </a:p>
              <a:p>
                <a14:m>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𝐶</m:t>
                        </m:r>
                      </m:e>
                      <m:sub>
                        <m:r>
                          <a:rPr lang="en-US" sz="2400" b="0" i="1" smtClean="0">
                            <a:latin typeface="Cambria Math" panose="02040503050406030204" pitchFamily="18" charset="0"/>
                          </a:rPr>
                          <m:t>𝐿</m:t>
                        </m:r>
                      </m:sub>
                    </m:sSub>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1</m:t>
                        </m:r>
                      </m:num>
                      <m:den>
                        <m:r>
                          <a:rPr lang="en-US" sz="2400" b="0" i="1" smtClean="0">
                            <a:latin typeface="Cambria Math" panose="02040503050406030204" pitchFamily="18" charset="0"/>
                          </a:rPr>
                          <m:t>2</m:t>
                        </m:r>
                        <m:sSup>
                          <m:sSupPr>
                            <m:ctrlPr>
                              <a:rPr lang="en-US" sz="2400" b="0" i="1" smtClean="0">
                                <a:latin typeface="Cambria Math" panose="02040503050406030204" pitchFamily="18" charset="0"/>
                              </a:rPr>
                            </m:ctrlPr>
                          </m:sSupPr>
                          <m:e>
                            <m:d>
                              <m:dPr>
                                <m:begChr m:val="|"/>
                                <m:endChr m:val="|"/>
                                <m:ctrlPr>
                                  <a:rPr lang="en-US" sz="2400" i="1">
                                    <a:latin typeface="Cambria Math" panose="02040503050406030204" pitchFamily="18" charset="0"/>
                                  </a:rPr>
                                </m:ctrlPr>
                              </m:dPr>
                              <m:e>
                                <m:r>
                                  <a:rPr lang="en-US" sz="2400" i="1">
                                    <a:latin typeface="Cambria Math" panose="02040503050406030204" pitchFamily="18" charset="0"/>
                                  </a:rPr>
                                  <m:t>𝑝</m:t>
                                </m:r>
                              </m:e>
                            </m:d>
                          </m:e>
                          <m:sup>
                            <m:r>
                              <a:rPr lang="en-US" sz="2400" b="0" i="1" smtClean="0">
                                <a:latin typeface="Cambria Math" panose="02040503050406030204" pitchFamily="18" charset="0"/>
                              </a:rPr>
                              <m:t>2</m:t>
                            </m:r>
                          </m:sup>
                        </m:sSup>
                      </m:den>
                    </m:f>
                    <m:sSup>
                      <m:sSupPr>
                        <m:ctrlPr>
                          <a:rPr lang="en-US" sz="2400" b="0" i="1" smtClean="0">
                            <a:latin typeface="Cambria Math" panose="02040503050406030204" pitchFamily="18" charset="0"/>
                          </a:rPr>
                        </m:ctrlPr>
                      </m:sSupPr>
                      <m:e>
                        <m:d>
                          <m:dPr>
                            <m:begChr m:val="|"/>
                            <m:endChr m:val="|"/>
                            <m:ctrlPr>
                              <a:rPr lang="en-US" sz="2400" b="0" i="1" smtClean="0">
                                <a:latin typeface="Cambria Math" panose="02040503050406030204" pitchFamily="18" charset="0"/>
                              </a:rPr>
                            </m:ctrlPr>
                          </m:dPr>
                          <m:e>
                            <m:sSubSup>
                              <m:sSubSupPr>
                                <m:ctrlPr>
                                  <a:rPr lang="en-US" sz="2400" b="0" i="1" smtClean="0">
                                    <a:latin typeface="Cambria Math" panose="02040503050406030204" pitchFamily="18" charset="0"/>
                                  </a:rPr>
                                </m:ctrlPr>
                              </m:sSubSupPr>
                              <m:e>
                                <m:r>
                                  <a:rPr lang="en-US" sz="2400" b="0" i="1" smtClean="0">
                                    <a:latin typeface="Cambria Math" panose="02040503050406030204" pitchFamily="18" charset="0"/>
                                  </a:rPr>
                                  <m:t>𝐴</m:t>
                                </m:r>
                              </m:e>
                              <m:sub>
                                <m:r>
                                  <a:rPr lang="en-US" sz="2400" b="0" i="1" smtClean="0">
                                    <a:latin typeface="Cambria Math" panose="02040503050406030204" pitchFamily="18" charset="0"/>
                                  </a:rPr>
                                  <m:t>𝑙</m:t>
                                </m:r>
                              </m:sub>
                              <m:sup>
                                <m:r>
                                  <a:rPr lang="en-US" sz="2400" b="0" i="1" smtClean="0">
                                    <a:latin typeface="Cambria Math" panose="02040503050406030204" pitchFamily="18" charset="0"/>
                                  </a:rPr>
                                  <m:t>𝐿</m:t>
                                </m:r>
                              </m:sup>
                            </m:sSubSup>
                          </m:e>
                        </m:d>
                      </m:e>
                      <m:sup>
                        <m:r>
                          <a:rPr lang="en-US" sz="2400" b="0" i="1" smtClean="0">
                            <a:latin typeface="Cambria Math" panose="02040503050406030204" pitchFamily="18" charset="0"/>
                          </a:rPr>
                          <m:t>2</m:t>
                        </m:r>
                      </m:sup>
                    </m:sSup>
                  </m:oMath>
                </a14:m>
                <a:endParaRPr lang="en-US" sz="2400" b="0" dirty="0"/>
              </a:p>
              <a:p>
                <a14:m>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𝐶</m:t>
                        </m:r>
                      </m:e>
                      <m:sub>
                        <m:r>
                          <a:rPr lang="en-US" sz="2400" b="0" i="1" smtClean="0">
                            <a:latin typeface="Cambria Math" panose="02040503050406030204" pitchFamily="18" charset="0"/>
                          </a:rPr>
                          <m:t>𝑠</m:t>
                        </m:r>
                      </m:sub>
                    </m:sSub>
                    <m:r>
                      <a:rPr lang="en-US" sz="2400" b="0" i="1" smtClean="0">
                        <a:latin typeface="Cambria Math" panose="02040503050406030204" pitchFamily="18" charset="0"/>
                      </a:rPr>
                      <m:t>=</m:t>
                    </m:r>
                    <m:f>
                      <m:fPr>
                        <m:ctrlPr>
                          <a:rPr lang="en-US" sz="2400" i="1">
                            <a:latin typeface="Cambria Math" panose="02040503050406030204" pitchFamily="18" charset="0"/>
                          </a:rPr>
                        </m:ctrlPr>
                      </m:fPr>
                      <m:num>
                        <m:r>
                          <a:rPr lang="en-US" sz="2400" i="1">
                            <a:latin typeface="Cambria Math" panose="02040503050406030204" pitchFamily="18" charset="0"/>
                          </a:rPr>
                          <m:t>1</m:t>
                        </m:r>
                      </m:num>
                      <m:den>
                        <m:r>
                          <a:rPr lang="en-US" sz="2400" i="1">
                            <a:latin typeface="Cambria Math" panose="02040503050406030204" pitchFamily="18" charset="0"/>
                          </a:rPr>
                          <m:t>2</m:t>
                        </m:r>
                        <m:sSup>
                          <m:sSupPr>
                            <m:ctrlPr>
                              <a:rPr lang="en-US" sz="2400" i="1">
                                <a:latin typeface="Cambria Math" panose="02040503050406030204" pitchFamily="18" charset="0"/>
                              </a:rPr>
                            </m:ctrlPr>
                          </m:sSupPr>
                          <m:e>
                            <m:d>
                              <m:dPr>
                                <m:begChr m:val="|"/>
                                <m:endChr m:val="|"/>
                                <m:ctrlPr>
                                  <a:rPr lang="en-US" sz="2400" i="1">
                                    <a:latin typeface="Cambria Math" panose="02040503050406030204" pitchFamily="18" charset="0"/>
                                  </a:rPr>
                                </m:ctrlPr>
                              </m:dPr>
                              <m:e>
                                <m:r>
                                  <a:rPr lang="en-US" sz="2400" i="1">
                                    <a:latin typeface="Cambria Math" panose="02040503050406030204" pitchFamily="18" charset="0"/>
                                  </a:rPr>
                                  <m:t>𝑝</m:t>
                                </m:r>
                              </m:e>
                            </m:d>
                          </m:e>
                          <m:sup>
                            <m:r>
                              <a:rPr lang="en-US" sz="2400" i="1">
                                <a:latin typeface="Cambria Math" panose="02040503050406030204" pitchFamily="18" charset="0"/>
                              </a:rPr>
                              <m:t>2</m:t>
                            </m:r>
                          </m:sup>
                        </m:sSup>
                      </m:den>
                    </m:f>
                    <m:sSup>
                      <m:sSupPr>
                        <m:ctrlPr>
                          <a:rPr lang="en-US" sz="2400" b="0" i="1" smtClean="0">
                            <a:latin typeface="Cambria Math" panose="02040503050406030204" pitchFamily="18" charset="0"/>
                          </a:rPr>
                        </m:ctrlPr>
                      </m:sSupPr>
                      <m:e>
                        <m:d>
                          <m:dPr>
                            <m:begChr m:val="|"/>
                            <m:endChr m:val="|"/>
                            <m:ctrlPr>
                              <a:rPr lang="en-US" sz="2400" b="0" i="1" smtClean="0">
                                <a:latin typeface="Cambria Math" panose="02040503050406030204" pitchFamily="18" charset="0"/>
                              </a:rPr>
                            </m:ctrlPr>
                          </m:dPr>
                          <m:e>
                            <m:sSubSup>
                              <m:sSubSupPr>
                                <m:ctrlPr>
                                  <a:rPr lang="en-US" sz="2400" i="1">
                                    <a:latin typeface="Cambria Math" panose="02040503050406030204" pitchFamily="18" charset="0"/>
                                  </a:rPr>
                                </m:ctrlPr>
                              </m:sSubSupPr>
                              <m:e>
                                <m:r>
                                  <a:rPr lang="en-US" sz="2400" i="1">
                                    <a:latin typeface="Cambria Math" panose="02040503050406030204" pitchFamily="18" charset="0"/>
                                  </a:rPr>
                                  <m:t>𝐴</m:t>
                                </m:r>
                              </m:e>
                              <m:sub>
                                <m:r>
                                  <a:rPr lang="en-US" sz="2400" i="1">
                                    <a:latin typeface="Cambria Math" panose="02040503050406030204" pitchFamily="18" charset="0"/>
                                  </a:rPr>
                                  <m:t>𝑙</m:t>
                                </m:r>
                              </m:sub>
                              <m:sup>
                                <m:r>
                                  <a:rPr lang="en-US" sz="2400" b="0" i="1" smtClean="0">
                                    <a:latin typeface="Cambria Math" panose="02040503050406030204" pitchFamily="18" charset="0"/>
                                  </a:rPr>
                                  <m:t>𝑆</m:t>
                                </m:r>
                              </m:sup>
                            </m:sSubSup>
                          </m:e>
                        </m:d>
                      </m:e>
                      <m:sup>
                        <m:r>
                          <a:rPr lang="en-US" sz="2400" b="0" i="1" smtClean="0">
                            <a:latin typeface="Cambria Math" panose="02040503050406030204" pitchFamily="18" charset="0"/>
                          </a:rPr>
                          <m:t>2</m:t>
                        </m:r>
                      </m:sup>
                    </m:sSup>
                  </m:oMath>
                </a14:m>
                <a:endParaRPr lang="en-US" sz="2400" b="0" dirty="0"/>
              </a:p>
              <a:p>
                <a14:m>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𝐶</m:t>
                        </m:r>
                      </m:e>
                      <m:sub>
                        <m:r>
                          <a:rPr lang="en-US" sz="2400" b="0" i="1" smtClean="0">
                            <a:latin typeface="Cambria Math" panose="02040503050406030204" pitchFamily="18" charset="0"/>
                          </a:rPr>
                          <m:t>𝑐𝑜𝑠</m:t>
                        </m:r>
                      </m:sub>
                    </m:sSub>
                    <m:r>
                      <a:rPr lang="en-US" sz="2400" b="0" i="1" smtClean="0">
                        <a:latin typeface="Cambria Math" panose="02040503050406030204" pitchFamily="18" charset="0"/>
                      </a:rPr>
                      <m:t>=</m:t>
                    </m:r>
                    <m:f>
                      <m:fPr>
                        <m:ctrlPr>
                          <a:rPr lang="en-US" sz="2400" i="1">
                            <a:latin typeface="Cambria Math" panose="02040503050406030204" pitchFamily="18" charset="0"/>
                          </a:rPr>
                        </m:ctrlPr>
                      </m:fPr>
                      <m:num>
                        <m:r>
                          <a:rPr lang="en-US" sz="2400" i="1">
                            <a:latin typeface="Cambria Math" panose="02040503050406030204" pitchFamily="18" charset="0"/>
                          </a:rPr>
                          <m:t>1</m:t>
                        </m:r>
                      </m:num>
                      <m:den>
                        <m:r>
                          <a:rPr lang="en-US" sz="2400" i="1">
                            <a:latin typeface="Cambria Math" panose="02040503050406030204" pitchFamily="18" charset="0"/>
                          </a:rPr>
                          <m:t>2</m:t>
                        </m:r>
                        <m:sSup>
                          <m:sSupPr>
                            <m:ctrlPr>
                              <a:rPr lang="en-US" sz="2400" i="1">
                                <a:latin typeface="Cambria Math" panose="02040503050406030204" pitchFamily="18" charset="0"/>
                              </a:rPr>
                            </m:ctrlPr>
                          </m:sSupPr>
                          <m:e>
                            <m:d>
                              <m:dPr>
                                <m:begChr m:val="|"/>
                                <m:endChr m:val="|"/>
                                <m:ctrlPr>
                                  <a:rPr lang="en-US" sz="2400" i="1">
                                    <a:latin typeface="Cambria Math" panose="02040503050406030204" pitchFamily="18" charset="0"/>
                                  </a:rPr>
                                </m:ctrlPr>
                              </m:dPr>
                              <m:e>
                                <m:r>
                                  <a:rPr lang="en-US" sz="2400" i="1">
                                    <a:latin typeface="Cambria Math" panose="02040503050406030204" pitchFamily="18" charset="0"/>
                                  </a:rPr>
                                  <m:t>𝑝</m:t>
                                </m:r>
                              </m:e>
                            </m:d>
                          </m:e>
                          <m:sup>
                            <m:r>
                              <a:rPr lang="en-US" sz="2400" i="1">
                                <a:latin typeface="Cambria Math" panose="02040503050406030204" pitchFamily="18" charset="0"/>
                              </a:rPr>
                              <m:t>2</m:t>
                            </m:r>
                          </m:sup>
                        </m:sSup>
                      </m:den>
                    </m:f>
                    <m:r>
                      <a:rPr lang="en-US" sz="2400" b="0" i="1" smtClean="0">
                        <a:latin typeface="Cambria Math" panose="02040503050406030204" pitchFamily="18" charset="0"/>
                      </a:rPr>
                      <m:t>𝑅𝑒</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m:t>
                        </m:r>
                        <m:sSubSup>
                          <m:sSubSupPr>
                            <m:ctrlPr>
                              <a:rPr lang="en-US" sz="2400" i="1">
                                <a:latin typeface="Cambria Math" panose="02040503050406030204" pitchFamily="18" charset="0"/>
                              </a:rPr>
                            </m:ctrlPr>
                          </m:sSubSupPr>
                          <m:e>
                            <m:r>
                              <a:rPr lang="en-US" sz="2400" i="1">
                                <a:latin typeface="Cambria Math" panose="02040503050406030204" pitchFamily="18" charset="0"/>
                              </a:rPr>
                              <m:t>𝐴</m:t>
                            </m:r>
                          </m:e>
                          <m:sub>
                            <m:r>
                              <a:rPr lang="en-US" sz="2400" i="1">
                                <a:latin typeface="Cambria Math" panose="02040503050406030204" pitchFamily="18" charset="0"/>
                              </a:rPr>
                              <m:t>𝑙</m:t>
                            </m:r>
                          </m:sub>
                          <m:sup>
                            <m:r>
                              <a:rPr lang="en-US" sz="2400" i="1">
                                <a:latin typeface="Cambria Math" panose="02040503050406030204" pitchFamily="18" charset="0"/>
                              </a:rPr>
                              <m:t>𝑆</m:t>
                            </m:r>
                          </m:sup>
                        </m:sSubSup>
                        <m:sSup>
                          <m:sSupPr>
                            <m:ctrlPr>
                              <a:rPr lang="en-US" sz="2400" i="1" smtClean="0">
                                <a:latin typeface="Cambria Math" panose="02040503050406030204" pitchFamily="18" charset="0"/>
                              </a:rPr>
                            </m:ctrlPr>
                          </m:sSupPr>
                          <m:e>
                            <m:r>
                              <a:rPr lang="en-US" sz="2400" b="0" i="1" smtClean="0">
                                <a:latin typeface="Cambria Math" panose="02040503050406030204" pitchFamily="18" charset="0"/>
                              </a:rPr>
                              <m:t>)</m:t>
                            </m:r>
                          </m:e>
                          <m:sup>
                            <m:r>
                              <a:rPr lang="en-US" sz="2400" b="0" i="1" smtClean="0">
                                <a:latin typeface="Cambria Math" panose="02040503050406030204" pitchFamily="18" charset="0"/>
                              </a:rPr>
                              <m:t>∗</m:t>
                            </m:r>
                          </m:sup>
                        </m:sSup>
                        <m:sSubSup>
                          <m:sSubSupPr>
                            <m:ctrlPr>
                              <a:rPr lang="en-US" sz="2400" i="1">
                                <a:latin typeface="Cambria Math" panose="02040503050406030204" pitchFamily="18" charset="0"/>
                              </a:rPr>
                            </m:ctrlPr>
                          </m:sSubSupPr>
                          <m:e>
                            <m:r>
                              <a:rPr lang="en-US" sz="2400" i="1">
                                <a:latin typeface="Cambria Math" panose="02040503050406030204" pitchFamily="18" charset="0"/>
                              </a:rPr>
                              <m:t>𝐴</m:t>
                            </m:r>
                          </m:e>
                          <m:sub>
                            <m:r>
                              <a:rPr lang="en-US" sz="2400" i="1">
                                <a:latin typeface="Cambria Math" panose="02040503050406030204" pitchFamily="18" charset="0"/>
                              </a:rPr>
                              <m:t>𝑙</m:t>
                            </m:r>
                          </m:sub>
                          <m:sup>
                            <m:r>
                              <a:rPr lang="en-US" sz="2400" i="1">
                                <a:latin typeface="Cambria Math" panose="02040503050406030204" pitchFamily="18" charset="0"/>
                              </a:rPr>
                              <m:t>𝐿</m:t>
                            </m:r>
                          </m:sup>
                        </m:sSubSup>
                      </m:e>
                    </m:d>
                  </m:oMath>
                </a14:m>
                <a:endParaRPr lang="en-US" sz="2400" b="0" dirty="0"/>
              </a:p>
              <a:p>
                <a14:m>
                  <m:oMath xmlns:m="http://schemas.openxmlformats.org/officeDocument/2006/math">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𝐶</m:t>
                        </m:r>
                      </m:e>
                      <m:sub>
                        <m:r>
                          <a:rPr lang="en-US" sz="2400" b="0" i="1" smtClean="0">
                            <a:latin typeface="Cambria Math" panose="02040503050406030204" pitchFamily="18" charset="0"/>
                          </a:rPr>
                          <m:t>𝑠𝑖𝑛</m:t>
                        </m:r>
                      </m:sub>
                    </m:sSub>
                    <m:r>
                      <a:rPr lang="en-US" sz="2400" b="0" i="1" smtClean="0">
                        <a:latin typeface="Cambria Math" panose="02040503050406030204" pitchFamily="18" charset="0"/>
                      </a:rPr>
                      <m:t>=</m:t>
                    </m:r>
                    <m:f>
                      <m:fPr>
                        <m:ctrlPr>
                          <a:rPr lang="en-US" sz="2400" i="1">
                            <a:latin typeface="Cambria Math" panose="02040503050406030204" pitchFamily="18" charset="0"/>
                          </a:rPr>
                        </m:ctrlPr>
                      </m:fPr>
                      <m:num>
                        <m:r>
                          <a:rPr lang="en-US" sz="2400" i="1">
                            <a:latin typeface="Cambria Math" panose="02040503050406030204" pitchFamily="18" charset="0"/>
                          </a:rPr>
                          <m:t>1</m:t>
                        </m:r>
                      </m:num>
                      <m:den>
                        <m:r>
                          <a:rPr lang="en-US" sz="2400" i="1">
                            <a:latin typeface="Cambria Math" panose="02040503050406030204" pitchFamily="18" charset="0"/>
                          </a:rPr>
                          <m:t>2</m:t>
                        </m:r>
                        <m:sSup>
                          <m:sSupPr>
                            <m:ctrlPr>
                              <a:rPr lang="en-US" sz="2400" i="1">
                                <a:latin typeface="Cambria Math" panose="02040503050406030204" pitchFamily="18" charset="0"/>
                              </a:rPr>
                            </m:ctrlPr>
                          </m:sSupPr>
                          <m:e>
                            <m:d>
                              <m:dPr>
                                <m:begChr m:val="|"/>
                                <m:endChr m:val="|"/>
                                <m:ctrlPr>
                                  <a:rPr lang="en-US" sz="2400" i="1">
                                    <a:latin typeface="Cambria Math" panose="02040503050406030204" pitchFamily="18" charset="0"/>
                                  </a:rPr>
                                </m:ctrlPr>
                              </m:dPr>
                              <m:e>
                                <m:r>
                                  <a:rPr lang="en-US" sz="2400" i="1">
                                    <a:latin typeface="Cambria Math" panose="02040503050406030204" pitchFamily="18" charset="0"/>
                                  </a:rPr>
                                  <m:t>𝑝</m:t>
                                </m:r>
                              </m:e>
                            </m:d>
                          </m:e>
                          <m:sup>
                            <m:r>
                              <a:rPr lang="en-US" sz="2400" i="1">
                                <a:latin typeface="Cambria Math" panose="02040503050406030204" pitchFamily="18" charset="0"/>
                              </a:rPr>
                              <m:t>2</m:t>
                            </m:r>
                          </m:sup>
                        </m:sSup>
                      </m:den>
                    </m:f>
                    <m:r>
                      <a:rPr lang="en-US" sz="2400" b="0" i="1" smtClean="0">
                        <a:latin typeface="Cambria Math" panose="02040503050406030204" pitchFamily="18" charset="0"/>
                      </a:rPr>
                      <m:t>𝐼𝑚</m:t>
                    </m:r>
                    <m:r>
                      <a:rPr lang="en-US" sz="2400" b="0" i="1" smtClean="0">
                        <a:latin typeface="Cambria Math" panose="02040503050406030204" pitchFamily="18" charset="0"/>
                      </a:rPr>
                      <m:t>((</m:t>
                    </m:r>
                    <m:sSubSup>
                      <m:sSubSupPr>
                        <m:ctrlPr>
                          <a:rPr lang="en-US" sz="2400" i="1">
                            <a:latin typeface="Cambria Math" panose="02040503050406030204" pitchFamily="18" charset="0"/>
                          </a:rPr>
                        </m:ctrlPr>
                      </m:sSubSupPr>
                      <m:e>
                        <m:r>
                          <a:rPr lang="en-US" sz="2400" i="1">
                            <a:latin typeface="Cambria Math" panose="02040503050406030204" pitchFamily="18" charset="0"/>
                          </a:rPr>
                          <m:t>𝐴</m:t>
                        </m:r>
                      </m:e>
                      <m:sub>
                        <m:r>
                          <a:rPr lang="en-US" sz="2400" i="1">
                            <a:latin typeface="Cambria Math" panose="02040503050406030204" pitchFamily="18" charset="0"/>
                          </a:rPr>
                          <m:t>𝑙</m:t>
                        </m:r>
                      </m:sub>
                      <m:sup>
                        <m:r>
                          <a:rPr lang="en-US" sz="2400" i="1">
                            <a:latin typeface="Cambria Math" panose="02040503050406030204" pitchFamily="18" charset="0"/>
                          </a:rPr>
                          <m:t>𝑆</m:t>
                        </m:r>
                      </m:sup>
                    </m:sSubSup>
                    <m:sSup>
                      <m:sSupPr>
                        <m:ctrlPr>
                          <a:rPr lang="en-US" sz="2400" i="1">
                            <a:latin typeface="Cambria Math" panose="02040503050406030204" pitchFamily="18" charset="0"/>
                          </a:rPr>
                        </m:ctrlPr>
                      </m:sSupPr>
                      <m:e>
                        <m:r>
                          <a:rPr lang="en-US" sz="2400" i="1">
                            <a:latin typeface="Cambria Math" panose="02040503050406030204" pitchFamily="18" charset="0"/>
                          </a:rPr>
                          <m:t>)</m:t>
                        </m:r>
                      </m:e>
                      <m:sup>
                        <m:r>
                          <a:rPr lang="en-US" sz="2400" i="1">
                            <a:latin typeface="Cambria Math" panose="02040503050406030204" pitchFamily="18" charset="0"/>
                          </a:rPr>
                          <m:t>∗</m:t>
                        </m:r>
                      </m:sup>
                    </m:sSup>
                    <m:sSubSup>
                      <m:sSubSupPr>
                        <m:ctrlPr>
                          <a:rPr lang="en-US" sz="2400" i="1">
                            <a:latin typeface="Cambria Math" panose="02040503050406030204" pitchFamily="18" charset="0"/>
                          </a:rPr>
                        </m:ctrlPr>
                      </m:sSubSupPr>
                      <m:e>
                        <m:r>
                          <a:rPr lang="en-US" sz="2400" i="1">
                            <a:latin typeface="Cambria Math" panose="02040503050406030204" pitchFamily="18" charset="0"/>
                          </a:rPr>
                          <m:t>𝐴</m:t>
                        </m:r>
                      </m:e>
                      <m:sub>
                        <m:r>
                          <a:rPr lang="en-US" sz="2400" i="1">
                            <a:latin typeface="Cambria Math" panose="02040503050406030204" pitchFamily="18" charset="0"/>
                          </a:rPr>
                          <m:t>𝑙</m:t>
                        </m:r>
                      </m:sub>
                      <m:sup>
                        <m:r>
                          <a:rPr lang="en-US" sz="2400" i="1">
                            <a:latin typeface="Cambria Math" panose="02040503050406030204" pitchFamily="18" charset="0"/>
                          </a:rPr>
                          <m:t>𝐿</m:t>
                        </m:r>
                      </m:sup>
                    </m:sSubSup>
                    <m:r>
                      <a:rPr lang="en-US" sz="2400" b="0" i="1" smtClean="0">
                        <a:latin typeface="Cambria Math" panose="02040503050406030204" pitchFamily="18" charset="0"/>
                      </a:rPr>
                      <m:t>)</m:t>
                    </m:r>
                  </m:oMath>
                </a14:m>
                <a:endParaRPr lang="en-US" sz="2400" dirty="0"/>
              </a:p>
            </p:txBody>
          </p:sp>
        </mc:Choice>
        <mc:Fallback xmlns="">
          <p:sp>
            <p:nvSpPr>
              <p:cNvPr id="3" name="Content Placeholder 2">
                <a:extLst>
                  <a:ext uri="{FF2B5EF4-FFF2-40B4-BE49-F238E27FC236}">
                    <a16:creationId xmlns:a16="http://schemas.microsoft.com/office/drawing/2014/main" id="{6E5CD3A9-F61B-1BAD-BB1A-18020DBFFEE4}"/>
                  </a:ext>
                </a:extLst>
              </p:cNvPr>
              <p:cNvSpPr>
                <a:spLocks noGrp="1" noRot="1" noChangeAspect="1" noMove="1" noResize="1" noEditPoints="1" noAdjustHandles="1" noChangeArrowheads="1" noChangeShapeType="1" noTextEdit="1"/>
              </p:cNvSpPr>
              <p:nvPr>
                <p:ph sz="quarter" idx="13"/>
              </p:nvPr>
            </p:nvSpPr>
            <p:spPr>
              <a:blipFill>
                <a:blip r:embed="rId3"/>
                <a:stretch>
                  <a:fillRect l="-612"/>
                </a:stretch>
              </a:blipFill>
            </p:spPr>
            <p:txBody>
              <a:bodyPr/>
              <a:lstStyle/>
              <a:p>
                <a:r>
                  <a:rPr lang="en-US">
                    <a:noFill/>
                  </a:rPr>
                  <a:t> </a:t>
                </a:r>
              </a:p>
            </p:txBody>
          </p:sp>
        </mc:Fallback>
      </mc:AlternateContent>
      <p:sp>
        <p:nvSpPr>
          <p:cNvPr id="5" name="Slide Number Placeholder 4">
            <a:extLst>
              <a:ext uri="{FF2B5EF4-FFF2-40B4-BE49-F238E27FC236}">
                <a16:creationId xmlns:a16="http://schemas.microsoft.com/office/drawing/2014/main" id="{587EDF09-CD8E-0E75-76C3-887BDB2DEF97}"/>
              </a:ext>
            </a:extLst>
          </p:cNvPr>
          <p:cNvSpPr>
            <a:spLocks noGrp="1"/>
          </p:cNvSpPr>
          <p:nvPr>
            <p:ph type="sldNum" sz="quarter" idx="12"/>
          </p:nvPr>
        </p:nvSpPr>
        <p:spPr/>
        <p:txBody>
          <a:bodyPr/>
          <a:lstStyle/>
          <a:p>
            <a:fld id="{30627F9B-D615-9E48-9179-318E1FF81E38}" type="slidenum">
              <a:rPr lang="en-US" smtClean="0"/>
              <a:t>11</a:t>
            </a:fld>
            <a:endParaRPr lang="en-US"/>
          </a:p>
        </p:txBody>
      </p:sp>
    </p:spTree>
    <p:extLst>
      <p:ext uri="{BB962C8B-B14F-4D97-AF65-F5344CB8AC3E}">
        <p14:creationId xmlns:p14="http://schemas.microsoft.com/office/powerpoint/2010/main" val="19478568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BC376911-2664-7A31-029D-6C76F069CFB4}"/>
                  </a:ext>
                </a:extLst>
              </p:cNvPr>
              <p:cNvSpPr>
                <a:spLocks noGrp="1"/>
              </p:cNvSpPr>
              <p:nvPr>
                <p:ph type="title"/>
              </p:nvPr>
            </p:nvSpPr>
            <p:spPr/>
            <p:txBody>
              <a:bodyPr>
                <a:normAutofit/>
              </a:bodyPr>
              <a:lstStyle/>
              <a:p>
                <a:r>
                  <a:rPr lang="en-US" dirty="0">
                    <a:latin typeface="Baskerville Old Face" panose="02020602080505020303" pitchFamily="18" charset="77"/>
                  </a:rPr>
                  <a:t>Extracting </a:t>
                </a:r>
                <a14:m>
                  <m:oMath xmlns:m="http://schemas.openxmlformats.org/officeDocument/2006/math">
                    <m:sSub>
                      <m:sSubPr>
                        <m:ctrlPr>
                          <a:rPr lang="en-US" sz="5400" i="1" smtClean="0">
                            <a:latin typeface="Cambria Math" panose="02040503050406030204" pitchFamily="18" charset="0"/>
                          </a:rPr>
                        </m:ctrlPr>
                      </m:sSubPr>
                      <m:e>
                        <m:r>
                          <a:rPr lang="en-US" sz="5400" i="1">
                            <a:latin typeface="Cambria Math" panose="02040503050406030204" pitchFamily="18" charset="0"/>
                          </a:rPr>
                          <m:t>𝐾</m:t>
                        </m:r>
                      </m:e>
                      <m:sub>
                        <m:r>
                          <a:rPr lang="en-US" sz="5400" i="1">
                            <a:latin typeface="Cambria Math" panose="02040503050406030204" pitchFamily="18" charset="0"/>
                          </a:rPr>
                          <m:t>𝑆</m:t>
                        </m:r>
                      </m:sub>
                    </m:sSub>
                  </m:oMath>
                </a14:m>
                <a:r>
                  <a:rPr lang="en-US" dirty="0">
                    <a:latin typeface="Baskerville Old Face" panose="02020602080505020303" pitchFamily="18" charset="77"/>
                  </a:rPr>
                  <a:t> from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𝐾</m:t>
                        </m:r>
                      </m:e>
                      <m:sub>
                        <m:r>
                          <a:rPr lang="en-US" i="1">
                            <a:latin typeface="Cambria Math" panose="02040503050406030204" pitchFamily="18" charset="0"/>
                          </a:rPr>
                          <m:t>𝐿</m:t>
                        </m:r>
                      </m:sub>
                    </m:sSub>
                  </m:oMath>
                </a14:m>
                <a:r>
                  <a:rPr lang="en-US" dirty="0">
                    <a:latin typeface="Baskerville Old Face" panose="02020602080505020303" pitchFamily="18" charset="77"/>
                  </a:rPr>
                  <a:t> branching ratio.</a:t>
                </a:r>
              </a:p>
            </p:txBody>
          </p:sp>
        </mc:Choice>
        <mc:Fallback xmlns="">
          <p:sp>
            <p:nvSpPr>
              <p:cNvPr id="2" name="Title 1">
                <a:extLst>
                  <a:ext uri="{FF2B5EF4-FFF2-40B4-BE49-F238E27FC236}">
                    <a16:creationId xmlns:a16="http://schemas.microsoft.com/office/drawing/2014/main" id="{BC376911-2664-7A31-029D-6C76F069CFB4}"/>
                  </a:ext>
                </a:extLst>
              </p:cNvPr>
              <p:cNvSpPr>
                <a:spLocks noGrp="1" noRot="1" noChangeAspect="1" noMove="1" noResize="1" noEditPoints="1" noAdjustHandles="1" noChangeArrowheads="1" noChangeShapeType="1" noTextEdit="1"/>
              </p:cNvSpPr>
              <p:nvPr>
                <p:ph type="title"/>
              </p:nvPr>
            </p:nvSpPr>
            <p:spPr>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D0605A8-5176-BB52-D115-0CFC7712B810}"/>
                  </a:ext>
                </a:extLst>
              </p:cNvPr>
              <p:cNvSpPr>
                <a:spLocks noGrp="1"/>
              </p:cNvSpPr>
              <p:nvPr>
                <p:ph sz="quarter" idx="13"/>
              </p:nvPr>
            </p:nvSpPr>
            <p:spPr/>
            <p:txBody>
              <a:bodyPr/>
              <a:lstStyle/>
              <a:p>
                <a:r>
                  <a:rPr lang="en-US" sz="2400" b="0" dirty="0">
                    <a:latin typeface="Cambria Math" panose="02040503050406030204" pitchFamily="18" charset="0"/>
                  </a:rPr>
                  <a:t>Assume that </a:t>
                </a:r>
                <a14:m>
                  <m:oMath xmlns:m="http://schemas.openxmlformats.org/officeDocument/2006/math">
                    <m:sSubSup>
                      <m:sSubSupPr>
                        <m:ctrlPr>
                          <a:rPr lang="en-US" sz="2400" b="0" i="1" smtClean="0">
                            <a:latin typeface="Cambria Math" panose="02040503050406030204" pitchFamily="18" charset="0"/>
                          </a:rPr>
                        </m:ctrlPr>
                      </m:sSubSupPr>
                      <m:e>
                        <m:r>
                          <a:rPr lang="en-US" sz="2400" b="0" i="1" smtClean="0">
                            <a:latin typeface="Cambria Math" panose="02040503050406030204" pitchFamily="18" charset="0"/>
                          </a:rPr>
                          <m:t>𝐴</m:t>
                        </m:r>
                      </m:e>
                      <m:sub>
                        <m:r>
                          <a:rPr lang="en-US" sz="2400" b="0" i="1" smtClean="0">
                            <a:latin typeface="Cambria Math" panose="02040503050406030204" pitchFamily="18" charset="0"/>
                          </a:rPr>
                          <m:t>1</m:t>
                        </m:r>
                      </m:sub>
                      <m:sup>
                        <m:r>
                          <a:rPr lang="en-US" sz="2400" b="0" i="1" smtClean="0">
                            <a:latin typeface="Cambria Math" panose="02040503050406030204" pitchFamily="18" charset="0"/>
                          </a:rPr>
                          <m:t>𝐿</m:t>
                        </m:r>
                      </m:sup>
                    </m:sSubSup>
                    <m:r>
                      <a:rPr lang="en-US" sz="2400" b="0" i="1" smtClean="0">
                        <a:latin typeface="Cambria Math" panose="02040503050406030204" pitchFamily="18" charset="0"/>
                      </a:rPr>
                      <m:t>=0.</m:t>
                    </m:r>
                  </m:oMath>
                </a14:m>
                <a:endParaRPr lang="en-US" sz="2400" b="0" i="1" dirty="0">
                  <a:latin typeface="Cambria Math" panose="02040503050406030204" pitchFamily="18" charset="0"/>
                </a:endParaRPr>
              </a:p>
              <a:p>
                <a14:m>
                  <m:oMath xmlns:m="http://schemas.openxmlformats.org/officeDocument/2006/math">
                    <m:f>
                      <m:fPr>
                        <m:ctrlPr>
                          <a:rPr lang="en-US" sz="2400" b="0" i="1" smtClean="0">
                            <a:latin typeface="Cambria Math" panose="02040503050406030204" pitchFamily="18" charset="0"/>
                          </a:rPr>
                        </m:ctrlPr>
                      </m:fPr>
                      <m:num>
                        <m:r>
                          <a:rPr lang="en-US" sz="2400" i="1">
                            <a:latin typeface="Cambria Math" panose="02040503050406030204" pitchFamily="18" charset="0"/>
                          </a:rPr>
                          <m:t>𝐵𝑟</m:t>
                        </m:r>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𝐾</m:t>
                            </m:r>
                          </m:e>
                          <m:sub>
                            <m:r>
                              <a:rPr lang="en-US" sz="2400" i="1">
                                <a:latin typeface="Cambria Math" panose="02040503050406030204" pitchFamily="18" charset="0"/>
                              </a:rPr>
                              <m:t>𝑆</m:t>
                            </m:r>
                          </m:sub>
                        </m:sSub>
                        <m:r>
                          <a:rPr lang="en-US" sz="2400" i="1">
                            <a:latin typeface="Cambria Math" panose="02040503050406030204" pitchFamily="18" charset="0"/>
                            <a:ea typeface="Cambria Math" panose="02040503050406030204" pitchFamily="18" charset="0"/>
                          </a:rPr>
                          <m:t>→</m:t>
                        </m:r>
                        <m:sSup>
                          <m:sSupPr>
                            <m:ctrlPr>
                              <a:rPr lang="en-US" sz="2400" i="1">
                                <a:latin typeface="Cambria Math" panose="02040503050406030204" pitchFamily="18" charset="0"/>
                                <a:ea typeface="Cambria Math" panose="02040503050406030204" pitchFamily="18" charset="0"/>
                              </a:rPr>
                            </m:ctrlPr>
                          </m:sSupPr>
                          <m:e>
                            <m:r>
                              <a:rPr lang="en-US" sz="2400" i="1">
                                <a:latin typeface="Cambria Math" panose="02040503050406030204" pitchFamily="18" charset="0"/>
                                <a:ea typeface="Cambria Math" panose="02040503050406030204" pitchFamily="18" charset="0"/>
                              </a:rPr>
                              <m:t>𝜇</m:t>
                            </m:r>
                          </m:e>
                          <m:sup>
                            <m:r>
                              <a:rPr lang="en-US" sz="2400" i="1">
                                <a:latin typeface="Cambria Math" panose="02040503050406030204" pitchFamily="18" charset="0"/>
                                <a:ea typeface="Cambria Math" panose="02040503050406030204" pitchFamily="18" charset="0"/>
                              </a:rPr>
                              <m:t>+</m:t>
                            </m:r>
                          </m:sup>
                        </m:sSup>
                        <m:sSup>
                          <m:sSupPr>
                            <m:ctrlPr>
                              <a:rPr lang="en-US" sz="2400" i="1">
                                <a:latin typeface="Cambria Math" panose="02040503050406030204" pitchFamily="18" charset="0"/>
                                <a:ea typeface="Cambria Math" panose="02040503050406030204" pitchFamily="18" charset="0"/>
                              </a:rPr>
                            </m:ctrlPr>
                          </m:sSupPr>
                          <m:e>
                            <m:r>
                              <a:rPr lang="en-US" sz="2400" i="1">
                                <a:latin typeface="Cambria Math" panose="02040503050406030204" pitchFamily="18" charset="0"/>
                                <a:ea typeface="Cambria Math" panose="02040503050406030204" pitchFamily="18" charset="0"/>
                              </a:rPr>
                              <m:t>𝜇</m:t>
                            </m:r>
                          </m:e>
                          <m:sup>
                            <m:r>
                              <a:rPr lang="en-US" sz="2400" i="1">
                                <a:latin typeface="Cambria Math" panose="02040503050406030204" pitchFamily="18" charset="0"/>
                                <a:ea typeface="Cambria Math" panose="02040503050406030204" pitchFamily="18" charset="0"/>
                              </a:rPr>
                              <m:t>−</m:t>
                            </m:r>
                          </m:sup>
                        </m:sSup>
                        <m:sSub>
                          <m:sSubPr>
                            <m:ctrlPr>
                              <a:rPr lang="en-US" sz="2400" i="1">
                                <a:latin typeface="Cambria Math" panose="02040503050406030204" pitchFamily="18" charset="0"/>
                                <a:ea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m:t>
                            </m:r>
                          </m:e>
                          <m:sub>
                            <m:r>
                              <a:rPr lang="en-US" sz="2400" i="1">
                                <a:latin typeface="Cambria Math" panose="02040503050406030204" pitchFamily="18" charset="0"/>
                                <a:ea typeface="Cambria Math" panose="02040503050406030204" pitchFamily="18" charset="0"/>
                              </a:rPr>
                              <m:t>𝑙</m:t>
                            </m:r>
                            <m:r>
                              <a:rPr lang="en-US" sz="2400" i="1">
                                <a:latin typeface="Cambria Math" panose="02040503050406030204" pitchFamily="18" charset="0"/>
                                <a:ea typeface="Cambria Math" panose="02040503050406030204" pitchFamily="18" charset="0"/>
                              </a:rPr>
                              <m:t>=0</m:t>
                            </m:r>
                          </m:sub>
                        </m:sSub>
                      </m:num>
                      <m:den>
                        <m:r>
                          <a:rPr lang="en-US" sz="2400" i="1">
                            <a:latin typeface="Cambria Math" panose="02040503050406030204" pitchFamily="18" charset="0"/>
                          </a:rPr>
                          <m:t>𝐵𝑟</m:t>
                        </m:r>
                        <m:d>
                          <m:dPr>
                            <m:ctrlPr>
                              <a:rPr lang="en-US" sz="2400" i="1">
                                <a:latin typeface="Cambria Math" panose="02040503050406030204" pitchFamily="18" charset="0"/>
                              </a:rPr>
                            </m:ctrlPr>
                          </m:dPr>
                          <m:e>
                            <m:sSub>
                              <m:sSubPr>
                                <m:ctrlPr>
                                  <a:rPr lang="en-US" sz="2400" i="1">
                                    <a:latin typeface="Cambria Math" panose="02040503050406030204" pitchFamily="18" charset="0"/>
                                  </a:rPr>
                                </m:ctrlPr>
                              </m:sSubPr>
                              <m:e>
                                <m:r>
                                  <a:rPr lang="en-US" sz="2400" i="1">
                                    <a:latin typeface="Cambria Math" panose="02040503050406030204" pitchFamily="18" charset="0"/>
                                  </a:rPr>
                                  <m:t>𝐾</m:t>
                                </m:r>
                              </m:e>
                              <m:sub>
                                <m:r>
                                  <a:rPr lang="en-US" sz="2400" i="1">
                                    <a:latin typeface="Cambria Math" panose="02040503050406030204" pitchFamily="18" charset="0"/>
                                  </a:rPr>
                                  <m:t>𝐿</m:t>
                                </m:r>
                              </m:sub>
                            </m:sSub>
                            <m:r>
                              <a:rPr lang="en-US" sz="2400" i="1">
                                <a:latin typeface="Cambria Math" panose="02040503050406030204" pitchFamily="18" charset="0"/>
                                <a:ea typeface="Cambria Math" panose="02040503050406030204" pitchFamily="18" charset="0"/>
                              </a:rPr>
                              <m:t>→</m:t>
                            </m:r>
                            <m:sSup>
                              <m:sSupPr>
                                <m:ctrlPr>
                                  <a:rPr lang="en-US" sz="2400" i="1">
                                    <a:latin typeface="Cambria Math" panose="02040503050406030204" pitchFamily="18" charset="0"/>
                                    <a:ea typeface="Cambria Math" panose="02040503050406030204" pitchFamily="18" charset="0"/>
                                  </a:rPr>
                                </m:ctrlPr>
                              </m:sSupPr>
                              <m:e>
                                <m:r>
                                  <a:rPr lang="en-US" sz="2400" i="1">
                                    <a:latin typeface="Cambria Math" panose="02040503050406030204" pitchFamily="18" charset="0"/>
                                    <a:ea typeface="Cambria Math" panose="02040503050406030204" pitchFamily="18" charset="0"/>
                                  </a:rPr>
                                  <m:t>𝜇</m:t>
                                </m:r>
                              </m:e>
                              <m:sup>
                                <m:r>
                                  <a:rPr lang="en-US" sz="2400" i="1">
                                    <a:latin typeface="Cambria Math" panose="02040503050406030204" pitchFamily="18" charset="0"/>
                                    <a:ea typeface="Cambria Math" panose="02040503050406030204" pitchFamily="18" charset="0"/>
                                  </a:rPr>
                                  <m:t>+</m:t>
                                </m:r>
                              </m:sup>
                            </m:sSup>
                            <m:sSup>
                              <m:sSupPr>
                                <m:ctrlPr>
                                  <a:rPr lang="en-US" sz="2400" i="1">
                                    <a:latin typeface="Cambria Math" panose="02040503050406030204" pitchFamily="18" charset="0"/>
                                    <a:ea typeface="Cambria Math" panose="02040503050406030204" pitchFamily="18" charset="0"/>
                                  </a:rPr>
                                </m:ctrlPr>
                              </m:sSupPr>
                              <m:e>
                                <m:r>
                                  <a:rPr lang="en-US" sz="2400" i="1">
                                    <a:latin typeface="Cambria Math" panose="02040503050406030204" pitchFamily="18" charset="0"/>
                                    <a:ea typeface="Cambria Math" panose="02040503050406030204" pitchFamily="18" charset="0"/>
                                  </a:rPr>
                                  <m:t>𝜇</m:t>
                                </m:r>
                              </m:e>
                              <m:sup>
                                <m:r>
                                  <a:rPr lang="en-US" sz="2400" i="1">
                                    <a:latin typeface="Cambria Math" panose="02040503050406030204" pitchFamily="18" charset="0"/>
                                    <a:ea typeface="Cambria Math" panose="02040503050406030204" pitchFamily="18" charset="0"/>
                                  </a:rPr>
                                  <m:t>−</m:t>
                                </m:r>
                              </m:sup>
                            </m:sSup>
                          </m:e>
                        </m:d>
                      </m:den>
                    </m:f>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sSup>
                          <m:sSupPr>
                            <m:ctrlPr>
                              <a:rPr lang="en-US" sz="2400" i="1">
                                <a:latin typeface="Cambria Math" panose="02040503050406030204" pitchFamily="18" charset="0"/>
                              </a:rPr>
                            </m:ctrlPr>
                          </m:sSupPr>
                          <m:e>
                            <m:d>
                              <m:dPr>
                                <m:begChr m:val="|"/>
                                <m:endChr m:val="|"/>
                                <m:ctrlPr>
                                  <a:rPr lang="en-US" sz="2400" i="1">
                                    <a:latin typeface="Cambria Math" panose="02040503050406030204" pitchFamily="18" charset="0"/>
                                  </a:rPr>
                                </m:ctrlPr>
                              </m:dPr>
                              <m:e>
                                <m:sSubSup>
                                  <m:sSubSupPr>
                                    <m:ctrlPr>
                                      <a:rPr lang="en-US" sz="2400" i="1">
                                        <a:latin typeface="Cambria Math" panose="02040503050406030204" pitchFamily="18" charset="0"/>
                                      </a:rPr>
                                    </m:ctrlPr>
                                  </m:sSubSupPr>
                                  <m:e>
                                    <m:r>
                                      <a:rPr lang="en-US" sz="2400" i="1">
                                        <a:latin typeface="Cambria Math" panose="02040503050406030204" pitchFamily="18" charset="0"/>
                                      </a:rPr>
                                      <m:t>𝐴</m:t>
                                    </m:r>
                                  </m:e>
                                  <m:sub>
                                    <m:r>
                                      <a:rPr lang="en-US" sz="2400" i="1">
                                        <a:latin typeface="Cambria Math" panose="02040503050406030204" pitchFamily="18" charset="0"/>
                                      </a:rPr>
                                      <m:t>𝑙</m:t>
                                    </m:r>
                                  </m:sub>
                                  <m:sup>
                                    <m:r>
                                      <a:rPr lang="en-US" sz="2400" i="1">
                                        <a:latin typeface="Cambria Math" panose="02040503050406030204" pitchFamily="18" charset="0"/>
                                      </a:rPr>
                                      <m:t>𝑆</m:t>
                                    </m:r>
                                  </m:sup>
                                </m:sSubSup>
                              </m:e>
                            </m:d>
                          </m:e>
                          <m:sup>
                            <m:r>
                              <a:rPr lang="en-US" sz="2400" i="1">
                                <a:latin typeface="Cambria Math" panose="02040503050406030204" pitchFamily="18" charset="0"/>
                              </a:rPr>
                              <m:t>2</m:t>
                            </m:r>
                          </m:sup>
                        </m:sSup>
                        <m:sSub>
                          <m:sSubPr>
                            <m:ctrlPr>
                              <a:rPr lang="en-US" sz="2400" i="1">
                                <a:latin typeface="Cambria Math" panose="02040503050406030204" pitchFamily="18" charset="0"/>
                              </a:rPr>
                            </m:ctrlPr>
                          </m:sSubPr>
                          <m:e>
                            <m:r>
                              <m:rPr>
                                <m:sty m:val="p"/>
                              </m:rPr>
                              <a:rPr lang="el-GR" sz="2400" i="1">
                                <a:latin typeface="Cambria Math" panose="02040503050406030204" pitchFamily="18" charset="0"/>
                                <a:ea typeface="Cambria Math" panose="02040503050406030204" pitchFamily="18" charset="0"/>
                              </a:rPr>
                              <m:t>Γ</m:t>
                            </m:r>
                          </m:e>
                          <m:sub>
                            <m:r>
                              <a:rPr lang="en-US" sz="2400" b="0" i="1" smtClean="0">
                                <a:latin typeface="Cambria Math" panose="02040503050406030204" pitchFamily="18" charset="0"/>
                                <a:ea typeface="Cambria Math" panose="02040503050406030204" pitchFamily="18" charset="0"/>
                              </a:rPr>
                              <m:t>𝐿</m:t>
                            </m:r>
                          </m:sub>
                        </m:sSub>
                      </m:num>
                      <m:den>
                        <m:sSup>
                          <m:sSupPr>
                            <m:ctrlPr>
                              <a:rPr lang="en-US" sz="2400" i="1">
                                <a:latin typeface="Cambria Math" panose="02040503050406030204" pitchFamily="18" charset="0"/>
                              </a:rPr>
                            </m:ctrlPr>
                          </m:sSupPr>
                          <m:e>
                            <m:d>
                              <m:dPr>
                                <m:begChr m:val="|"/>
                                <m:endChr m:val="|"/>
                                <m:ctrlPr>
                                  <a:rPr lang="en-US" sz="2400" i="1">
                                    <a:latin typeface="Cambria Math" panose="02040503050406030204" pitchFamily="18" charset="0"/>
                                  </a:rPr>
                                </m:ctrlPr>
                              </m:dPr>
                              <m:e>
                                <m:sSubSup>
                                  <m:sSubSupPr>
                                    <m:ctrlPr>
                                      <a:rPr lang="en-US" sz="2400" i="1">
                                        <a:latin typeface="Cambria Math" panose="02040503050406030204" pitchFamily="18" charset="0"/>
                                      </a:rPr>
                                    </m:ctrlPr>
                                  </m:sSubSupPr>
                                  <m:e>
                                    <m:r>
                                      <a:rPr lang="en-US" sz="2400" i="1">
                                        <a:latin typeface="Cambria Math" panose="02040503050406030204" pitchFamily="18" charset="0"/>
                                      </a:rPr>
                                      <m:t>𝐴</m:t>
                                    </m:r>
                                  </m:e>
                                  <m:sub>
                                    <m:r>
                                      <a:rPr lang="en-US" sz="2400" i="1">
                                        <a:latin typeface="Cambria Math" panose="02040503050406030204" pitchFamily="18" charset="0"/>
                                      </a:rPr>
                                      <m:t>𝑙</m:t>
                                    </m:r>
                                  </m:sub>
                                  <m:sup>
                                    <m:r>
                                      <a:rPr lang="en-US" sz="2400" i="1">
                                        <a:latin typeface="Cambria Math" panose="02040503050406030204" pitchFamily="18" charset="0"/>
                                      </a:rPr>
                                      <m:t>𝐿</m:t>
                                    </m:r>
                                  </m:sup>
                                </m:sSubSup>
                              </m:e>
                            </m:d>
                          </m:e>
                          <m:sup>
                            <m:r>
                              <a:rPr lang="en-US" sz="2400" i="1">
                                <a:latin typeface="Cambria Math" panose="02040503050406030204" pitchFamily="18" charset="0"/>
                              </a:rPr>
                              <m:t>2</m:t>
                            </m:r>
                          </m:sup>
                        </m:sSup>
                        <m:sSub>
                          <m:sSubPr>
                            <m:ctrlPr>
                              <a:rPr lang="en-US" sz="2400" i="1" smtClean="0">
                                <a:latin typeface="Cambria Math" panose="02040503050406030204" pitchFamily="18" charset="0"/>
                              </a:rPr>
                            </m:ctrlPr>
                          </m:sSubPr>
                          <m:e>
                            <m:r>
                              <m:rPr>
                                <m:sty m:val="p"/>
                              </m:rPr>
                              <a:rPr lang="el-GR" sz="2400" i="1" smtClean="0">
                                <a:latin typeface="Cambria Math" panose="02040503050406030204" pitchFamily="18" charset="0"/>
                                <a:ea typeface="Cambria Math" panose="02040503050406030204" pitchFamily="18" charset="0"/>
                              </a:rPr>
                              <m:t>Γ</m:t>
                            </m:r>
                          </m:e>
                          <m:sub>
                            <m:r>
                              <a:rPr lang="en-US" sz="2400" b="0" i="1" smtClean="0">
                                <a:latin typeface="Cambria Math" panose="02040503050406030204" pitchFamily="18" charset="0"/>
                              </a:rPr>
                              <m:t>𝑆</m:t>
                            </m:r>
                          </m:sub>
                        </m:sSub>
                      </m:den>
                    </m:f>
                  </m:oMath>
                </a14:m>
                <a:r>
                  <a:rPr lang="en-US" sz="2400" b="0" i="1" dirty="0">
                    <a:latin typeface="Cambria Math" panose="02040503050406030204" pitchFamily="18" charset="0"/>
                  </a:rPr>
                  <a:t>.</a:t>
                </a:r>
              </a:p>
              <a:p>
                <a14:m>
                  <m:oMath xmlns:m="http://schemas.openxmlformats.org/officeDocument/2006/math">
                    <m:r>
                      <a:rPr lang="en-US" sz="2400" b="0" i="1" smtClean="0">
                        <a:latin typeface="Cambria Math" panose="02040503050406030204" pitchFamily="18" charset="0"/>
                      </a:rPr>
                      <m:t>𝐵𝑟</m:t>
                    </m:r>
                    <m:r>
                      <a:rPr lang="en-US" sz="2400" b="0" i="1" smtClean="0">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𝐾</m:t>
                        </m:r>
                      </m:e>
                      <m:sub>
                        <m:r>
                          <a:rPr lang="en-US" sz="2400" i="1">
                            <a:latin typeface="Cambria Math" panose="02040503050406030204" pitchFamily="18" charset="0"/>
                          </a:rPr>
                          <m:t>𝑆</m:t>
                        </m:r>
                      </m:sub>
                    </m:sSub>
                    <m:r>
                      <a:rPr lang="en-US" sz="2400" i="1">
                        <a:latin typeface="Cambria Math" panose="02040503050406030204" pitchFamily="18" charset="0"/>
                        <a:ea typeface="Cambria Math" panose="02040503050406030204" pitchFamily="18" charset="0"/>
                      </a:rPr>
                      <m:t>→</m:t>
                    </m:r>
                    <m:sSup>
                      <m:sSupPr>
                        <m:ctrlPr>
                          <a:rPr lang="en-US" sz="2400" i="1">
                            <a:latin typeface="Cambria Math" panose="02040503050406030204" pitchFamily="18" charset="0"/>
                            <a:ea typeface="Cambria Math" panose="02040503050406030204" pitchFamily="18" charset="0"/>
                          </a:rPr>
                        </m:ctrlPr>
                      </m:sSupPr>
                      <m:e>
                        <m:r>
                          <a:rPr lang="en-US" sz="2400" i="1">
                            <a:latin typeface="Cambria Math" panose="02040503050406030204" pitchFamily="18" charset="0"/>
                            <a:ea typeface="Cambria Math" panose="02040503050406030204" pitchFamily="18" charset="0"/>
                          </a:rPr>
                          <m:t>𝜇</m:t>
                        </m:r>
                      </m:e>
                      <m:sup>
                        <m:r>
                          <a:rPr lang="en-US" sz="2400" i="1">
                            <a:latin typeface="Cambria Math" panose="02040503050406030204" pitchFamily="18" charset="0"/>
                            <a:ea typeface="Cambria Math" panose="02040503050406030204" pitchFamily="18" charset="0"/>
                          </a:rPr>
                          <m:t>+</m:t>
                        </m:r>
                      </m:sup>
                    </m:sSup>
                    <m:sSup>
                      <m:sSupPr>
                        <m:ctrlPr>
                          <a:rPr lang="en-US" sz="2400" i="1">
                            <a:latin typeface="Cambria Math" panose="02040503050406030204" pitchFamily="18" charset="0"/>
                            <a:ea typeface="Cambria Math" panose="02040503050406030204" pitchFamily="18" charset="0"/>
                          </a:rPr>
                        </m:ctrlPr>
                      </m:sSupPr>
                      <m:e>
                        <m:r>
                          <a:rPr lang="en-US" sz="2400" i="1">
                            <a:latin typeface="Cambria Math" panose="02040503050406030204" pitchFamily="18" charset="0"/>
                            <a:ea typeface="Cambria Math" panose="02040503050406030204" pitchFamily="18" charset="0"/>
                          </a:rPr>
                          <m:t>𝜇</m:t>
                        </m:r>
                      </m:e>
                      <m:sup>
                        <m:r>
                          <a:rPr lang="en-US" sz="2400" i="1">
                            <a:latin typeface="Cambria Math" panose="02040503050406030204" pitchFamily="18" charset="0"/>
                            <a:ea typeface="Cambria Math" panose="02040503050406030204" pitchFamily="18" charset="0"/>
                          </a:rPr>
                          <m:t>−</m:t>
                        </m:r>
                      </m:sup>
                    </m:sSup>
                    <m:sSub>
                      <m:sSubPr>
                        <m:ctrlPr>
                          <a:rPr lang="en-US" sz="240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m:t>
                        </m:r>
                      </m:e>
                      <m:sub>
                        <m:r>
                          <a:rPr lang="en-US" sz="2400" b="0" i="1" smtClean="0">
                            <a:latin typeface="Cambria Math" panose="02040503050406030204" pitchFamily="18" charset="0"/>
                            <a:ea typeface="Cambria Math" panose="02040503050406030204" pitchFamily="18" charset="0"/>
                          </a:rPr>
                          <m:t>𝑙</m:t>
                        </m:r>
                        <m:r>
                          <a:rPr lang="en-US" sz="2400" b="0" i="1" smtClean="0">
                            <a:latin typeface="Cambria Math" panose="02040503050406030204" pitchFamily="18" charset="0"/>
                            <a:ea typeface="Cambria Math" panose="02040503050406030204" pitchFamily="18" charset="0"/>
                          </a:rPr>
                          <m:t>=0</m:t>
                        </m:r>
                      </m:sub>
                    </m:sSub>
                    <m:r>
                      <a:rPr lang="en-US" sz="2400" b="0" i="1" smtClean="0">
                        <a:latin typeface="Cambria Math" panose="02040503050406030204" pitchFamily="18" charset="0"/>
                      </a:rPr>
                      <m:t>=</m:t>
                    </m:r>
                    <m:r>
                      <a:rPr lang="en-US" sz="2400" b="0" i="1" smtClean="0">
                        <a:latin typeface="Cambria Math" panose="02040503050406030204" pitchFamily="18" charset="0"/>
                      </a:rPr>
                      <m:t>𝐵𝑟</m:t>
                    </m:r>
                    <m:d>
                      <m:dPr>
                        <m:ctrlPr>
                          <a:rPr lang="en-US" sz="2400" i="1">
                            <a:latin typeface="Cambria Math" panose="02040503050406030204" pitchFamily="18" charset="0"/>
                          </a:rPr>
                        </m:ctrlPr>
                      </m:dPr>
                      <m:e>
                        <m:sSub>
                          <m:sSubPr>
                            <m:ctrlPr>
                              <a:rPr lang="en-US" sz="2400" i="1">
                                <a:latin typeface="Cambria Math" panose="02040503050406030204" pitchFamily="18" charset="0"/>
                              </a:rPr>
                            </m:ctrlPr>
                          </m:sSubPr>
                          <m:e>
                            <m:r>
                              <a:rPr lang="en-US" sz="2400" i="1">
                                <a:latin typeface="Cambria Math" panose="02040503050406030204" pitchFamily="18" charset="0"/>
                              </a:rPr>
                              <m:t>𝐾</m:t>
                            </m:r>
                          </m:e>
                          <m:sub>
                            <m:r>
                              <a:rPr lang="en-US" sz="2400" b="0" i="1" smtClean="0">
                                <a:latin typeface="Cambria Math" panose="02040503050406030204" pitchFamily="18" charset="0"/>
                              </a:rPr>
                              <m:t>𝐿</m:t>
                            </m:r>
                          </m:sub>
                        </m:sSub>
                        <m:r>
                          <a:rPr lang="en-US" sz="2400" i="1">
                            <a:latin typeface="Cambria Math" panose="02040503050406030204" pitchFamily="18" charset="0"/>
                            <a:ea typeface="Cambria Math" panose="02040503050406030204" pitchFamily="18" charset="0"/>
                          </a:rPr>
                          <m:t>→</m:t>
                        </m:r>
                        <m:sSup>
                          <m:sSupPr>
                            <m:ctrlPr>
                              <a:rPr lang="en-US" sz="2400" i="1">
                                <a:latin typeface="Cambria Math" panose="02040503050406030204" pitchFamily="18" charset="0"/>
                                <a:ea typeface="Cambria Math" panose="02040503050406030204" pitchFamily="18" charset="0"/>
                              </a:rPr>
                            </m:ctrlPr>
                          </m:sSupPr>
                          <m:e>
                            <m:r>
                              <a:rPr lang="en-US" sz="2400" i="1">
                                <a:latin typeface="Cambria Math" panose="02040503050406030204" pitchFamily="18" charset="0"/>
                                <a:ea typeface="Cambria Math" panose="02040503050406030204" pitchFamily="18" charset="0"/>
                              </a:rPr>
                              <m:t>𝜇</m:t>
                            </m:r>
                          </m:e>
                          <m:sup>
                            <m:r>
                              <a:rPr lang="en-US" sz="2400" i="1">
                                <a:latin typeface="Cambria Math" panose="02040503050406030204" pitchFamily="18" charset="0"/>
                                <a:ea typeface="Cambria Math" panose="02040503050406030204" pitchFamily="18" charset="0"/>
                              </a:rPr>
                              <m:t>+</m:t>
                            </m:r>
                          </m:sup>
                        </m:sSup>
                        <m:sSup>
                          <m:sSupPr>
                            <m:ctrlPr>
                              <a:rPr lang="en-US" sz="2400" i="1">
                                <a:latin typeface="Cambria Math" panose="02040503050406030204" pitchFamily="18" charset="0"/>
                                <a:ea typeface="Cambria Math" panose="02040503050406030204" pitchFamily="18" charset="0"/>
                              </a:rPr>
                            </m:ctrlPr>
                          </m:sSupPr>
                          <m:e>
                            <m:r>
                              <a:rPr lang="en-US" sz="2400" i="1">
                                <a:latin typeface="Cambria Math" panose="02040503050406030204" pitchFamily="18" charset="0"/>
                                <a:ea typeface="Cambria Math" panose="02040503050406030204" pitchFamily="18" charset="0"/>
                              </a:rPr>
                              <m:t>𝜇</m:t>
                            </m:r>
                          </m:e>
                          <m:sup>
                            <m:r>
                              <a:rPr lang="en-US" sz="2400" i="1">
                                <a:latin typeface="Cambria Math" panose="02040503050406030204" pitchFamily="18" charset="0"/>
                                <a:ea typeface="Cambria Math" panose="02040503050406030204" pitchFamily="18" charset="0"/>
                              </a:rPr>
                              <m:t>−</m:t>
                            </m:r>
                          </m:sup>
                        </m:sSup>
                      </m:e>
                    </m:d>
                    <m:r>
                      <a:rPr lang="en-US" sz="2400" b="0" i="1" smtClean="0">
                        <a:latin typeface="Cambria Math" panose="02040503050406030204" pitchFamily="18" charset="0"/>
                        <a:ea typeface="Cambria Math" panose="02040503050406030204" pitchFamily="18" charset="0"/>
                      </a:rPr>
                      <m:t>∗</m:t>
                    </m:r>
                    <m:f>
                      <m:fPr>
                        <m:ctrlPr>
                          <a:rPr lang="en-US" sz="2400" b="0" i="1" smtClean="0">
                            <a:latin typeface="Cambria Math" panose="02040503050406030204" pitchFamily="18" charset="0"/>
                            <a:ea typeface="Cambria Math" panose="02040503050406030204" pitchFamily="18" charset="0"/>
                          </a:rPr>
                        </m:ctrlPr>
                      </m:fPr>
                      <m:num>
                        <m:sSub>
                          <m:sSubPr>
                            <m:ctrlPr>
                              <a:rPr lang="en-US" sz="2400" b="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𝜏</m:t>
                            </m:r>
                          </m:e>
                          <m:sub>
                            <m:r>
                              <a:rPr lang="en-US" sz="2400" b="0" i="1" smtClean="0">
                                <a:latin typeface="Cambria Math" panose="02040503050406030204" pitchFamily="18" charset="0"/>
                                <a:ea typeface="Cambria Math" panose="02040503050406030204" pitchFamily="18" charset="0"/>
                              </a:rPr>
                              <m:t>𝑆</m:t>
                            </m:r>
                          </m:sub>
                        </m:sSub>
                      </m:num>
                      <m:den>
                        <m:sSub>
                          <m:sSubPr>
                            <m:ctrlPr>
                              <a:rPr lang="en-US" sz="2400" b="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𝜏</m:t>
                            </m:r>
                          </m:e>
                          <m:sub>
                            <m:r>
                              <a:rPr lang="en-US" sz="2400" b="0" i="1" smtClean="0">
                                <a:latin typeface="Cambria Math" panose="02040503050406030204" pitchFamily="18" charset="0"/>
                                <a:ea typeface="Cambria Math" panose="02040503050406030204" pitchFamily="18" charset="0"/>
                              </a:rPr>
                              <m:t>𝐿</m:t>
                            </m:r>
                          </m:sub>
                        </m:sSub>
                      </m:den>
                    </m:f>
                    <m:r>
                      <a:rPr lang="en-US" sz="2400" b="0" i="1" smtClean="0">
                        <a:latin typeface="Cambria Math" panose="02040503050406030204" pitchFamily="18" charset="0"/>
                        <a:ea typeface="Cambria Math" panose="02040503050406030204" pitchFamily="18" charset="0"/>
                      </a:rPr>
                      <m:t>∗</m:t>
                    </m:r>
                    <m:sSup>
                      <m:sSupPr>
                        <m:ctrlPr>
                          <a:rPr lang="en-US" sz="2400" b="0" i="1" smtClean="0">
                            <a:latin typeface="Cambria Math" panose="02040503050406030204" pitchFamily="18" charset="0"/>
                            <a:ea typeface="Cambria Math" panose="02040503050406030204" pitchFamily="18" charset="0"/>
                          </a:rPr>
                        </m:ctrlPr>
                      </m:sSupPr>
                      <m:e>
                        <m:d>
                          <m:dPr>
                            <m:ctrlPr>
                              <a:rPr lang="en-US" sz="2400" i="1">
                                <a:latin typeface="Cambria Math" panose="02040503050406030204" pitchFamily="18" charset="0"/>
                                <a:ea typeface="Cambria Math" panose="02040503050406030204" pitchFamily="18" charset="0"/>
                              </a:rPr>
                            </m:ctrlPr>
                          </m:dPr>
                          <m:e>
                            <m:f>
                              <m:fPr>
                                <m:ctrlPr>
                                  <a:rPr lang="en-US" sz="2400" i="1">
                                    <a:latin typeface="Cambria Math" panose="02040503050406030204" pitchFamily="18" charset="0"/>
                                    <a:ea typeface="Cambria Math" panose="02040503050406030204" pitchFamily="18" charset="0"/>
                                  </a:rPr>
                                </m:ctrlPr>
                              </m:fPr>
                              <m:num>
                                <m:sSub>
                                  <m:sSubPr>
                                    <m:ctrlPr>
                                      <a:rPr lang="en-US" sz="2400" i="1">
                                        <a:latin typeface="Cambria Math" panose="02040503050406030204" pitchFamily="18" charset="0"/>
                                        <a:ea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𝐶</m:t>
                                    </m:r>
                                  </m:e>
                                  <m:sub>
                                    <m:r>
                                      <a:rPr lang="en-US" sz="2400" i="1">
                                        <a:latin typeface="Cambria Math" panose="02040503050406030204" pitchFamily="18" charset="0"/>
                                        <a:ea typeface="Cambria Math" panose="02040503050406030204" pitchFamily="18" charset="0"/>
                                      </a:rPr>
                                      <m:t>𝑖𝑛𝑡</m:t>
                                    </m:r>
                                  </m:sub>
                                </m:sSub>
                              </m:num>
                              <m:den>
                                <m:sSub>
                                  <m:sSubPr>
                                    <m:ctrlPr>
                                      <a:rPr lang="en-US" sz="2400" i="1">
                                        <a:latin typeface="Cambria Math" panose="02040503050406030204" pitchFamily="18" charset="0"/>
                                        <a:ea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𝐶</m:t>
                                    </m:r>
                                  </m:e>
                                  <m:sub>
                                    <m:r>
                                      <a:rPr lang="en-US" sz="2400" i="1">
                                        <a:latin typeface="Cambria Math" panose="02040503050406030204" pitchFamily="18" charset="0"/>
                                        <a:ea typeface="Cambria Math" panose="02040503050406030204" pitchFamily="18" charset="0"/>
                                      </a:rPr>
                                      <m:t>𝐿</m:t>
                                    </m:r>
                                  </m:sub>
                                </m:sSub>
                              </m:den>
                            </m:f>
                          </m:e>
                        </m:d>
                      </m:e>
                      <m:sup>
                        <m:r>
                          <a:rPr lang="en-US" sz="2400" b="0" i="1" smtClean="0">
                            <a:latin typeface="Cambria Math" panose="02040503050406030204" pitchFamily="18" charset="0"/>
                            <a:ea typeface="Cambria Math" panose="02040503050406030204" pitchFamily="18" charset="0"/>
                          </a:rPr>
                          <m:t>2</m:t>
                        </m:r>
                      </m:sup>
                    </m:sSup>
                    <m:r>
                      <a:rPr lang="en-US" sz="2400" b="0" i="1" smtClean="0">
                        <a:latin typeface="Cambria Math" panose="02040503050406030204" pitchFamily="18" charset="0"/>
                        <a:ea typeface="Cambria Math" panose="02040503050406030204" pitchFamily="18" charset="0"/>
                      </a:rPr>
                      <m:t>.</m:t>
                    </m:r>
                  </m:oMath>
                </a14:m>
                <a:endParaRPr lang="en-US" sz="2400" dirty="0">
                  <a:latin typeface="Baskerville Old Face" panose="02020602080505020303" pitchFamily="18" charset="77"/>
                </a:endParaRPr>
              </a:p>
              <a:p>
                <a:endParaRPr lang="en-US" sz="2400" dirty="0">
                  <a:latin typeface="Baskerville Old Face" panose="02020602080505020303" pitchFamily="18" charset="77"/>
                </a:endParaRPr>
              </a:p>
              <a:p>
                <a:endParaRPr lang="en-US" sz="2400" dirty="0">
                  <a:latin typeface="Baskerville Old Face" panose="02020602080505020303" pitchFamily="18" charset="77"/>
                </a:endParaRPr>
              </a:p>
              <a:p>
                <a:endParaRPr lang="en-US" dirty="0"/>
              </a:p>
              <a:p>
                <a:endParaRPr lang="en-US" dirty="0"/>
              </a:p>
              <a:p>
                <a:endParaRPr lang="en-US" dirty="0"/>
              </a:p>
            </p:txBody>
          </p:sp>
        </mc:Choice>
        <mc:Fallback xmlns="">
          <p:sp>
            <p:nvSpPr>
              <p:cNvPr id="3" name="Content Placeholder 2">
                <a:extLst>
                  <a:ext uri="{FF2B5EF4-FFF2-40B4-BE49-F238E27FC236}">
                    <a16:creationId xmlns:a16="http://schemas.microsoft.com/office/drawing/2014/main" id="{BD0605A8-5176-BB52-D115-0CFC7712B810}"/>
                  </a:ext>
                </a:extLst>
              </p:cNvPr>
              <p:cNvSpPr>
                <a:spLocks noGrp="1" noRot="1" noChangeAspect="1" noMove="1" noResize="1" noEditPoints="1" noAdjustHandles="1" noChangeArrowheads="1" noChangeShapeType="1" noTextEdit="1"/>
              </p:cNvSpPr>
              <p:nvPr>
                <p:ph sz="quarter" idx="13"/>
              </p:nvPr>
            </p:nvSpPr>
            <p:spPr>
              <a:blipFill>
                <a:blip r:embed="rId4"/>
                <a:stretch>
                  <a:fillRect l="-612" t="-2214"/>
                </a:stretch>
              </a:blipFill>
            </p:spPr>
            <p:txBody>
              <a:bodyPr/>
              <a:lstStyle/>
              <a:p>
                <a:r>
                  <a:rPr lang="en-US">
                    <a:noFill/>
                  </a:rPr>
                  <a:t> </a:t>
                </a:r>
              </a:p>
            </p:txBody>
          </p:sp>
        </mc:Fallback>
      </mc:AlternateContent>
      <p:sp>
        <p:nvSpPr>
          <p:cNvPr id="5" name="Slide Number Placeholder 4">
            <a:extLst>
              <a:ext uri="{FF2B5EF4-FFF2-40B4-BE49-F238E27FC236}">
                <a16:creationId xmlns:a16="http://schemas.microsoft.com/office/drawing/2014/main" id="{AFF962AD-051A-41B6-5A76-E10B104A9D7E}"/>
              </a:ext>
            </a:extLst>
          </p:cNvPr>
          <p:cNvSpPr>
            <a:spLocks noGrp="1"/>
          </p:cNvSpPr>
          <p:nvPr>
            <p:ph type="sldNum" sz="quarter" idx="12"/>
          </p:nvPr>
        </p:nvSpPr>
        <p:spPr/>
        <p:txBody>
          <a:bodyPr/>
          <a:lstStyle/>
          <a:p>
            <a:fld id="{30627F9B-D615-9E48-9179-318E1FF81E38}" type="slidenum">
              <a:rPr lang="en-US" smtClean="0"/>
              <a:t>12</a:t>
            </a:fld>
            <a:endParaRPr lang="en-US"/>
          </a:p>
        </p:txBody>
      </p:sp>
    </p:spTree>
    <p:extLst>
      <p:ext uri="{BB962C8B-B14F-4D97-AF65-F5344CB8AC3E}">
        <p14:creationId xmlns:p14="http://schemas.microsoft.com/office/powerpoint/2010/main" val="7109568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2405039B-5E64-ACD9-C40E-D317747A54A9}"/>
                  </a:ext>
                </a:extLst>
              </p:cNvPr>
              <p:cNvSpPr>
                <a:spLocks noGrp="1"/>
              </p:cNvSpPr>
              <p:nvPr>
                <p:ph type="title"/>
              </p:nvPr>
            </p:nvSpPr>
            <p:spPr>
              <a:xfrm>
                <a:off x="913776" y="377085"/>
                <a:ext cx="10364451" cy="1596177"/>
              </a:xfrm>
            </p:spPr>
            <p:txBody>
              <a:bodyPr>
                <a:normAutofit/>
              </a:bodyPr>
              <a:lstStyle/>
              <a:p>
                <a14:m>
                  <m:oMath xmlns:m="http://schemas.openxmlformats.org/officeDocument/2006/math">
                    <m:sSub>
                      <m:sSubPr>
                        <m:ctrlPr>
                          <a:rPr lang="en-US" sz="4800" i="1" smtClean="0">
                            <a:latin typeface="Cambria Math" panose="02040503050406030204" pitchFamily="18" charset="0"/>
                          </a:rPr>
                        </m:ctrlPr>
                      </m:sSubPr>
                      <m:e>
                        <m:r>
                          <a:rPr lang="en-US" sz="4800" b="0" i="1" smtClean="0">
                            <a:latin typeface="Cambria Math" panose="02040503050406030204" pitchFamily="18" charset="0"/>
                          </a:rPr>
                          <m:t>𝐾</m:t>
                        </m:r>
                      </m:e>
                      <m:sub>
                        <m:r>
                          <a:rPr lang="en-US" sz="4800" b="0" i="1" smtClean="0">
                            <a:latin typeface="Cambria Math" panose="02040503050406030204" pitchFamily="18" charset="0"/>
                          </a:rPr>
                          <m:t>𝑆</m:t>
                        </m:r>
                      </m:sub>
                    </m:sSub>
                    <m:r>
                      <a:rPr lang="en-US" sz="4800" i="1" smtClean="0">
                        <a:latin typeface="Cambria Math" panose="02040503050406030204" pitchFamily="18" charset="0"/>
                        <a:ea typeface="Cambria Math" panose="02040503050406030204" pitchFamily="18" charset="0"/>
                      </a:rPr>
                      <m:t>→</m:t>
                    </m:r>
                    <m:sSup>
                      <m:sSupPr>
                        <m:ctrlPr>
                          <a:rPr lang="en-US" sz="4800" i="1" smtClean="0">
                            <a:latin typeface="Cambria Math" panose="02040503050406030204" pitchFamily="18" charset="0"/>
                            <a:ea typeface="Cambria Math" panose="02040503050406030204" pitchFamily="18" charset="0"/>
                          </a:rPr>
                        </m:ctrlPr>
                      </m:sSupPr>
                      <m:e>
                        <m:r>
                          <a:rPr lang="en-US" sz="4800" i="1" smtClean="0">
                            <a:latin typeface="Cambria Math" panose="02040503050406030204" pitchFamily="18" charset="0"/>
                            <a:ea typeface="Cambria Math" panose="02040503050406030204" pitchFamily="18" charset="0"/>
                          </a:rPr>
                          <m:t>𝜇</m:t>
                        </m:r>
                      </m:e>
                      <m:sup>
                        <m:r>
                          <a:rPr lang="en-US" sz="4800" b="0" i="1" smtClean="0">
                            <a:latin typeface="Cambria Math" panose="02040503050406030204" pitchFamily="18" charset="0"/>
                            <a:ea typeface="Cambria Math" panose="02040503050406030204" pitchFamily="18" charset="0"/>
                          </a:rPr>
                          <m:t>+</m:t>
                        </m:r>
                      </m:sup>
                    </m:sSup>
                    <m:sSup>
                      <m:sSupPr>
                        <m:ctrlPr>
                          <a:rPr lang="en-US" sz="4800" i="1">
                            <a:latin typeface="Cambria Math" panose="02040503050406030204" pitchFamily="18" charset="0"/>
                            <a:ea typeface="Cambria Math" panose="02040503050406030204" pitchFamily="18" charset="0"/>
                          </a:rPr>
                        </m:ctrlPr>
                      </m:sSupPr>
                      <m:e>
                        <m:r>
                          <a:rPr lang="en-US" sz="4800" i="1">
                            <a:latin typeface="Cambria Math" panose="02040503050406030204" pitchFamily="18" charset="0"/>
                            <a:ea typeface="Cambria Math" panose="02040503050406030204" pitchFamily="18" charset="0"/>
                          </a:rPr>
                          <m:t>𝜇</m:t>
                        </m:r>
                      </m:e>
                      <m:sup>
                        <m:r>
                          <a:rPr lang="en-US" sz="4800" b="0" i="1" smtClean="0">
                            <a:latin typeface="Cambria Math" panose="02040503050406030204" pitchFamily="18" charset="0"/>
                            <a:ea typeface="Cambria Math" panose="02040503050406030204" pitchFamily="18" charset="0"/>
                          </a:rPr>
                          <m:t>−</m:t>
                        </m:r>
                      </m:sup>
                    </m:sSup>
                  </m:oMath>
                </a14:m>
                <a:r>
                  <a:rPr lang="en-US" sz="3200" dirty="0">
                    <a:latin typeface="Baskerville Old Face" panose="02020602080505020303" pitchFamily="18" charset="77"/>
                  </a:rPr>
                  <a:t> </a:t>
                </a:r>
                <a:r>
                  <a:rPr lang="en-US" sz="4000" dirty="0">
                    <a:latin typeface="Baskerville Old Face" panose="02020602080505020303" pitchFamily="18" charset="77"/>
                  </a:rPr>
                  <a:t>As a Third Golden Mode</a:t>
                </a:r>
              </a:p>
            </p:txBody>
          </p:sp>
        </mc:Choice>
        <mc:Fallback xmlns="">
          <p:sp>
            <p:nvSpPr>
              <p:cNvPr id="2" name="Title 1">
                <a:extLst>
                  <a:ext uri="{FF2B5EF4-FFF2-40B4-BE49-F238E27FC236}">
                    <a16:creationId xmlns:a16="http://schemas.microsoft.com/office/drawing/2014/main" id="{2405039B-5E64-ACD9-C40E-D317747A54A9}"/>
                  </a:ext>
                </a:extLst>
              </p:cNvPr>
              <p:cNvSpPr>
                <a:spLocks noGrp="1" noRot="1" noChangeAspect="1" noMove="1" noResize="1" noEditPoints="1" noAdjustHandles="1" noChangeArrowheads="1" noChangeShapeType="1" noTextEdit="1"/>
              </p:cNvSpPr>
              <p:nvPr>
                <p:ph type="title"/>
              </p:nvPr>
            </p:nvSpPr>
            <p:spPr>
              <a:xfrm>
                <a:off x="913776" y="377085"/>
                <a:ext cx="10364451" cy="1596177"/>
              </a:xfr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8A2F342D-E091-5643-D9A8-43F4DCEA9FC9}"/>
                  </a:ext>
                </a:extLst>
              </p:cNvPr>
              <p:cNvSpPr>
                <a:spLocks noGrp="1"/>
              </p:cNvSpPr>
              <p:nvPr>
                <p:ph idx="1"/>
              </p:nvPr>
            </p:nvSpPr>
            <p:spPr>
              <a:xfrm>
                <a:off x="913775" y="2091644"/>
                <a:ext cx="6193605" cy="3510080"/>
              </a:xfrm>
            </p:spPr>
            <p:txBody>
              <a:bodyPr>
                <a:noAutofit/>
              </a:bodyPr>
              <a:lstStyle/>
              <a:p>
                <a:r>
                  <a:rPr lang="en-US" sz="2800" dirty="0">
                    <a:latin typeface="Baskerville Old Face" panose="02020602080505020303" pitchFamily="18" charset="77"/>
                  </a:rPr>
                  <a:t>Clean measurement of CKM matrix elements.</a:t>
                </a:r>
              </a:p>
              <a:p>
                <a:r>
                  <a:rPr lang="en-US" sz="2800" dirty="0">
                    <a:latin typeface="Baskerville Old Face" panose="02020602080505020303" pitchFamily="18" charset="77"/>
                  </a:rPr>
                  <a:t>Can use interference effects to extract long distance contributions. </a:t>
                </a:r>
              </a:p>
              <a:p>
                <a:r>
                  <a:rPr lang="en-US" sz="2800" dirty="0">
                    <a:latin typeface="Baskerville Old Face" panose="02020602080505020303" pitchFamily="18" charset="77"/>
                  </a:rPr>
                  <a:t>B</a:t>
                </a:r>
                <a14:m>
                  <m:oMath xmlns:m="http://schemas.openxmlformats.org/officeDocument/2006/math">
                    <m:r>
                      <m:rPr>
                        <m:sty m:val="p"/>
                      </m:rPr>
                      <a:rPr lang="en-US" sz="2800" b="0" i="0" smtClean="0">
                        <a:latin typeface="Cambria Math" panose="02040503050406030204" pitchFamily="18" charset="0"/>
                      </a:rPr>
                      <m:t>r</m:t>
                    </m:r>
                    <m:r>
                      <a:rPr lang="en-US" sz="2800" b="0" i="0" smtClean="0">
                        <a:latin typeface="Cambria Math" panose="02040503050406030204" pitchFamily="18" charset="0"/>
                      </a:rPr>
                      <m:t>(</m:t>
                    </m:r>
                    <m:sSub>
                      <m:sSubPr>
                        <m:ctrlPr>
                          <a:rPr lang="en-US" sz="2800" i="1" smtClean="0">
                            <a:latin typeface="Cambria Math" panose="02040503050406030204" pitchFamily="18" charset="0"/>
                          </a:rPr>
                        </m:ctrlPr>
                      </m:sSubPr>
                      <m:e>
                        <m:r>
                          <a:rPr lang="en-US" sz="2800" b="0" i="1" smtClean="0">
                            <a:latin typeface="Cambria Math" panose="02040503050406030204" pitchFamily="18" charset="0"/>
                          </a:rPr>
                          <m:t>𝐾</m:t>
                        </m:r>
                      </m:e>
                      <m:sub>
                        <m:r>
                          <a:rPr lang="en-US" sz="2800" b="0" i="1" smtClean="0">
                            <a:latin typeface="Cambria Math" panose="02040503050406030204" pitchFamily="18" charset="0"/>
                          </a:rPr>
                          <m:t>𝑆</m:t>
                        </m:r>
                      </m:sub>
                    </m:sSub>
                    <m:r>
                      <a:rPr lang="en-US" sz="2800" i="1" smtClean="0">
                        <a:latin typeface="Cambria Math" panose="02040503050406030204" pitchFamily="18" charset="0"/>
                        <a:ea typeface="Cambria Math" panose="02040503050406030204" pitchFamily="18" charset="0"/>
                      </a:rPr>
                      <m:t>→</m:t>
                    </m:r>
                    <m:sSup>
                      <m:sSupPr>
                        <m:ctrlPr>
                          <a:rPr lang="en-US" sz="2800" i="1" smtClean="0">
                            <a:latin typeface="Cambria Math" panose="02040503050406030204" pitchFamily="18" charset="0"/>
                            <a:ea typeface="Cambria Math" panose="02040503050406030204" pitchFamily="18" charset="0"/>
                          </a:rPr>
                        </m:ctrlPr>
                      </m:sSupPr>
                      <m:e>
                        <m:r>
                          <a:rPr lang="en-US" sz="2800" i="1" smtClean="0">
                            <a:latin typeface="Cambria Math" panose="02040503050406030204" pitchFamily="18" charset="0"/>
                            <a:ea typeface="Cambria Math" panose="02040503050406030204" pitchFamily="18" charset="0"/>
                          </a:rPr>
                          <m:t>𝜇</m:t>
                        </m:r>
                      </m:e>
                      <m:sup>
                        <m:r>
                          <a:rPr lang="en-US" sz="2800" b="0" i="1" smtClean="0">
                            <a:latin typeface="Cambria Math" panose="02040503050406030204" pitchFamily="18" charset="0"/>
                            <a:ea typeface="Cambria Math" panose="02040503050406030204" pitchFamily="18" charset="0"/>
                          </a:rPr>
                          <m:t>+</m:t>
                        </m:r>
                      </m:sup>
                    </m:sSup>
                    <m:sSup>
                      <m:sSupPr>
                        <m:ctrlPr>
                          <a:rPr lang="en-US" sz="2800" i="1">
                            <a:latin typeface="Cambria Math" panose="02040503050406030204" pitchFamily="18" charset="0"/>
                            <a:ea typeface="Cambria Math" panose="02040503050406030204" pitchFamily="18" charset="0"/>
                          </a:rPr>
                        </m:ctrlPr>
                      </m:sSupPr>
                      <m:e>
                        <m:r>
                          <a:rPr lang="en-US" sz="2800" i="1">
                            <a:latin typeface="Cambria Math" panose="02040503050406030204" pitchFamily="18" charset="0"/>
                            <a:ea typeface="Cambria Math" panose="02040503050406030204" pitchFamily="18" charset="0"/>
                          </a:rPr>
                          <m:t>𝜇</m:t>
                        </m:r>
                      </m:e>
                      <m:sup>
                        <m:r>
                          <a:rPr lang="en-US" sz="2800" b="0" i="1" smtClean="0">
                            <a:latin typeface="Cambria Math" panose="02040503050406030204" pitchFamily="18" charset="0"/>
                            <a:ea typeface="Cambria Math" panose="02040503050406030204" pitchFamily="18" charset="0"/>
                          </a:rPr>
                          <m:t>−</m:t>
                        </m:r>
                      </m:sup>
                    </m:sSup>
                    <m:sSub>
                      <m:sSubPr>
                        <m:ctrlPr>
                          <a:rPr lang="en-US" sz="2800" b="0" i="1" smtClean="0">
                            <a:latin typeface="Cambria Math" panose="02040503050406030204" pitchFamily="18" charset="0"/>
                            <a:ea typeface="Cambria Math" panose="02040503050406030204" pitchFamily="18" charset="0"/>
                          </a:rPr>
                        </m:ctrlPr>
                      </m:sSubPr>
                      <m:e>
                        <m:r>
                          <a:rPr lang="en-US" sz="2800" b="0" i="1" smtClean="0">
                            <a:latin typeface="Cambria Math" panose="02040503050406030204" pitchFamily="18" charset="0"/>
                            <a:ea typeface="Cambria Math" panose="02040503050406030204" pitchFamily="18" charset="0"/>
                          </a:rPr>
                          <m:t>)</m:t>
                        </m:r>
                      </m:e>
                      <m:sub>
                        <m:r>
                          <a:rPr lang="en-US" sz="2800" b="0" i="1" smtClean="0">
                            <a:latin typeface="Cambria Math" panose="02040503050406030204" pitchFamily="18" charset="0"/>
                            <a:ea typeface="Cambria Math" panose="02040503050406030204" pitchFamily="18" charset="0"/>
                          </a:rPr>
                          <m:t>𝑒𝑥𝑝</m:t>
                        </m:r>
                      </m:sub>
                    </m:sSub>
                    <m:r>
                      <a:rPr lang="en-US" sz="2800" b="0" i="1" smtClean="0">
                        <a:latin typeface="Cambria Math" panose="02040503050406030204" pitchFamily="18" charset="0"/>
                        <a:ea typeface="Cambria Math" panose="02040503050406030204" pitchFamily="18" charset="0"/>
                      </a:rPr>
                      <m:t>&lt;</m:t>
                    </m:r>
                    <m:r>
                      <a:rPr lang="en-US" sz="2800" b="0" i="1" smtClean="0">
                        <a:latin typeface="Cambria Math" panose="02040503050406030204" pitchFamily="18" charset="0"/>
                      </a:rPr>
                      <m:t>2.1 </m:t>
                    </m:r>
                    <m:r>
                      <a:rPr lang="en-US" sz="2800" b="0" i="1" smtClean="0">
                        <a:latin typeface="Cambria Math" panose="02040503050406030204" pitchFamily="18" charset="0"/>
                        <a:ea typeface="Cambria Math" panose="02040503050406030204" pitchFamily="18" charset="0"/>
                      </a:rPr>
                      <m:t>× </m:t>
                    </m:r>
                    <m:sSup>
                      <m:sSupPr>
                        <m:ctrlPr>
                          <a:rPr lang="en-US" sz="2800" b="0" i="1" smtClean="0">
                            <a:latin typeface="Cambria Math" panose="02040503050406030204" pitchFamily="18" charset="0"/>
                            <a:ea typeface="Cambria Math" panose="02040503050406030204" pitchFamily="18" charset="0"/>
                          </a:rPr>
                        </m:ctrlPr>
                      </m:sSupPr>
                      <m:e>
                        <m:r>
                          <a:rPr lang="en-US" sz="2800" b="0" i="1" smtClean="0">
                            <a:latin typeface="Cambria Math" panose="02040503050406030204" pitchFamily="18" charset="0"/>
                            <a:ea typeface="Cambria Math" panose="02040503050406030204" pitchFamily="18" charset="0"/>
                          </a:rPr>
                          <m:t>10</m:t>
                        </m:r>
                      </m:e>
                      <m:sup>
                        <m:r>
                          <a:rPr lang="en-US" sz="2800" b="0" i="1" smtClean="0">
                            <a:latin typeface="Cambria Math" panose="02040503050406030204" pitchFamily="18" charset="0"/>
                            <a:ea typeface="Cambria Math" panose="02040503050406030204" pitchFamily="18" charset="0"/>
                          </a:rPr>
                          <m:t>−10</m:t>
                        </m:r>
                      </m:sup>
                    </m:sSup>
                    <m:r>
                      <a:rPr lang="en-US" sz="2800" b="0" i="1" smtClean="0">
                        <a:latin typeface="Cambria Math" panose="02040503050406030204" pitchFamily="18" charset="0"/>
                        <a:ea typeface="Cambria Math" panose="02040503050406030204" pitchFamily="18" charset="0"/>
                      </a:rPr>
                      <m:t> [5]</m:t>
                    </m:r>
                  </m:oMath>
                </a14:m>
                <a:r>
                  <a:rPr lang="en-US" sz="2800" dirty="0">
                    <a:latin typeface="Baskerville Old Face" panose="02020602080505020303" pitchFamily="18" charset="77"/>
                  </a:rPr>
                  <a:t>.</a:t>
                </a:r>
              </a:p>
              <a:p>
                <a:pPr marL="0" indent="0">
                  <a:buNone/>
                </a:pPr>
                <a:endParaRPr lang="en-US" sz="2800" dirty="0">
                  <a:latin typeface="Baskerville Old Face" panose="02020602080505020303" pitchFamily="18" charset="77"/>
                </a:endParaRPr>
              </a:p>
            </p:txBody>
          </p:sp>
        </mc:Choice>
        <mc:Fallback xmlns="">
          <p:sp>
            <p:nvSpPr>
              <p:cNvPr id="3" name="Content Placeholder 2">
                <a:extLst>
                  <a:ext uri="{FF2B5EF4-FFF2-40B4-BE49-F238E27FC236}">
                    <a16:creationId xmlns:a16="http://schemas.microsoft.com/office/drawing/2014/main" id="{8A2F342D-E091-5643-D9A8-43F4DCEA9FC9}"/>
                  </a:ext>
                </a:extLst>
              </p:cNvPr>
              <p:cNvSpPr>
                <a:spLocks noGrp="1" noRot="1" noChangeAspect="1" noMove="1" noResize="1" noEditPoints="1" noAdjustHandles="1" noChangeArrowheads="1" noChangeShapeType="1" noTextEdit="1"/>
              </p:cNvSpPr>
              <p:nvPr>
                <p:ph idx="1"/>
              </p:nvPr>
            </p:nvSpPr>
            <p:spPr>
              <a:xfrm>
                <a:off x="913775" y="2091644"/>
                <a:ext cx="6193605" cy="3510080"/>
              </a:xfrm>
              <a:blipFill>
                <a:blip r:embed="rId4"/>
                <a:stretch>
                  <a:fillRect l="-1434" t="-287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5CF286B2-8383-8FEF-47A7-2E87B8D329EC}"/>
                  </a:ext>
                </a:extLst>
              </p:cNvPr>
              <p:cNvSpPr txBox="1"/>
              <p:nvPr/>
            </p:nvSpPr>
            <p:spPr>
              <a:xfrm>
                <a:off x="7144941" y="5278558"/>
                <a:ext cx="4845814" cy="646331"/>
              </a:xfrm>
              <a:prstGeom prst="rect">
                <a:avLst/>
              </a:prstGeom>
              <a:noFill/>
            </p:spPr>
            <p:txBody>
              <a:bodyPr wrap="square" rtlCol="0">
                <a:spAutoFit/>
              </a:bodyPr>
              <a:lstStyle/>
              <a:p>
                <a:r>
                  <a:rPr lang="en-US" dirty="0">
                    <a:latin typeface="Baskerville Old Face" panose="02020602080505020303" pitchFamily="18" charset="77"/>
                  </a:rPr>
                  <a:t>Figure 3: Feynman diagram depicting the rare decay </a:t>
                </a:r>
                <a14:m>
                  <m:oMath xmlns:m="http://schemas.openxmlformats.org/officeDocument/2006/math">
                    <m:sSub>
                      <m:sSubPr>
                        <m:ctrlPr>
                          <a:rPr lang="en-US" sz="1800" i="1" smtClean="0">
                            <a:latin typeface="Cambria Math" panose="02040503050406030204" pitchFamily="18" charset="0"/>
                          </a:rPr>
                        </m:ctrlPr>
                      </m:sSubPr>
                      <m:e>
                        <m:r>
                          <a:rPr lang="en-US" sz="1800" b="0" i="1" smtClean="0">
                            <a:latin typeface="Cambria Math" panose="02040503050406030204" pitchFamily="18" charset="0"/>
                          </a:rPr>
                          <m:t>𝐾</m:t>
                        </m:r>
                      </m:e>
                      <m:sub>
                        <m:r>
                          <a:rPr lang="en-US" sz="1800" b="0" i="1" smtClean="0">
                            <a:latin typeface="Cambria Math" panose="02040503050406030204" pitchFamily="18" charset="0"/>
                          </a:rPr>
                          <m:t>𝑆</m:t>
                        </m:r>
                      </m:sub>
                    </m:sSub>
                    <m:r>
                      <a:rPr lang="en-US" sz="1800" i="1" smtClean="0">
                        <a:latin typeface="Cambria Math" panose="02040503050406030204" pitchFamily="18" charset="0"/>
                        <a:ea typeface="Cambria Math" panose="02040503050406030204" pitchFamily="18" charset="0"/>
                      </a:rPr>
                      <m:t>→</m:t>
                    </m:r>
                    <m:sSup>
                      <m:sSupPr>
                        <m:ctrlPr>
                          <a:rPr lang="en-US" sz="1800" i="1" smtClean="0">
                            <a:latin typeface="Cambria Math" panose="02040503050406030204" pitchFamily="18" charset="0"/>
                            <a:ea typeface="Cambria Math" panose="02040503050406030204" pitchFamily="18" charset="0"/>
                          </a:rPr>
                        </m:ctrlPr>
                      </m:sSupPr>
                      <m:e>
                        <m:r>
                          <a:rPr lang="en-US" sz="1800" i="1" smtClean="0">
                            <a:latin typeface="Cambria Math" panose="02040503050406030204" pitchFamily="18" charset="0"/>
                            <a:ea typeface="Cambria Math" panose="02040503050406030204" pitchFamily="18" charset="0"/>
                          </a:rPr>
                          <m:t>𝜇</m:t>
                        </m:r>
                      </m:e>
                      <m:sup>
                        <m:r>
                          <a:rPr lang="en-US" sz="1800" b="0" i="1" smtClean="0">
                            <a:latin typeface="Cambria Math" panose="02040503050406030204" pitchFamily="18" charset="0"/>
                            <a:ea typeface="Cambria Math" panose="02040503050406030204" pitchFamily="18" charset="0"/>
                          </a:rPr>
                          <m:t>+</m:t>
                        </m:r>
                      </m:sup>
                    </m:sSup>
                    <m:sSup>
                      <m:sSupPr>
                        <m:ctrlPr>
                          <a:rPr lang="en-US" sz="1800" i="1">
                            <a:latin typeface="Cambria Math" panose="02040503050406030204" pitchFamily="18" charset="0"/>
                            <a:ea typeface="Cambria Math" panose="02040503050406030204" pitchFamily="18" charset="0"/>
                          </a:rPr>
                        </m:ctrlPr>
                      </m:sSupPr>
                      <m:e>
                        <m:r>
                          <a:rPr lang="en-US" sz="1800" i="1">
                            <a:latin typeface="Cambria Math" panose="02040503050406030204" pitchFamily="18" charset="0"/>
                            <a:ea typeface="Cambria Math" panose="02040503050406030204" pitchFamily="18" charset="0"/>
                          </a:rPr>
                          <m:t>𝜇</m:t>
                        </m:r>
                      </m:e>
                      <m:sup>
                        <m:r>
                          <a:rPr lang="en-US" sz="1800" b="0" i="1" smtClean="0">
                            <a:latin typeface="Cambria Math" panose="02040503050406030204" pitchFamily="18" charset="0"/>
                            <a:ea typeface="Cambria Math" panose="02040503050406030204" pitchFamily="18" charset="0"/>
                          </a:rPr>
                          <m:t>−</m:t>
                        </m:r>
                      </m:sup>
                    </m:sSup>
                  </m:oMath>
                </a14:m>
                <a:r>
                  <a:rPr lang="en-US" dirty="0">
                    <a:latin typeface="Baskerville Old Face" panose="02020602080505020303" pitchFamily="18" charset="77"/>
                  </a:rPr>
                  <a:t> via mixing with light scalar </a:t>
                </a:r>
                <a14:m>
                  <m:oMath xmlns:m="http://schemas.openxmlformats.org/officeDocument/2006/math">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𝜙</m:t>
                        </m:r>
                      </m:e>
                      <m:sub>
                        <m:r>
                          <a:rPr lang="en-US" i="1">
                            <a:latin typeface="Cambria Math" panose="02040503050406030204" pitchFamily="18" charset="0"/>
                            <a:ea typeface="Cambria Math" panose="02040503050406030204" pitchFamily="18" charset="0"/>
                          </a:rPr>
                          <m:t>2</m:t>
                        </m:r>
                      </m:sub>
                    </m:sSub>
                  </m:oMath>
                </a14:m>
                <a:r>
                  <a:rPr lang="en-US" dirty="0">
                    <a:latin typeface="Baskerville Old Face" panose="02020602080505020303" pitchFamily="18" charset="77"/>
                  </a:rPr>
                  <a:t>.</a:t>
                </a:r>
              </a:p>
            </p:txBody>
          </p:sp>
        </mc:Choice>
        <mc:Fallback xmlns="">
          <p:sp>
            <p:nvSpPr>
              <p:cNvPr id="4" name="TextBox 3">
                <a:extLst>
                  <a:ext uri="{FF2B5EF4-FFF2-40B4-BE49-F238E27FC236}">
                    <a16:creationId xmlns:a16="http://schemas.microsoft.com/office/drawing/2014/main" id="{5CF286B2-8383-8FEF-47A7-2E87B8D329EC}"/>
                  </a:ext>
                </a:extLst>
              </p:cNvPr>
              <p:cNvSpPr txBox="1">
                <a:spLocks noRot="1" noChangeAspect="1" noMove="1" noResize="1" noEditPoints="1" noAdjustHandles="1" noChangeArrowheads="1" noChangeShapeType="1" noTextEdit="1"/>
              </p:cNvSpPr>
              <p:nvPr/>
            </p:nvSpPr>
            <p:spPr>
              <a:xfrm>
                <a:off x="7144941" y="5278558"/>
                <a:ext cx="4845814" cy="646331"/>
              </a:xfrm>
              <a:prstGeom prst="rect">
                <a:avLst/>
              </a:prstGeom>
              <a:blipFill>
                <a:blip r:embed="rId5"/>
                <a:stretch>
                  <a:fillRect l="-1044" t="-3846" b="-13462"/>
                </a:stretch>
              </a:blipFill>
            </p:spPr>
            <p:txBody>
              <a:bodyPr/>
              <a:lstStyle/>
              <a:p>
                <a:r>
                  <a:rPr lang="en-US">
                    <a:noFill/>
                  </a:rPr>
                  <a:t> </a:t>
                </a:r>
              </a:p>
            </p:txBody>
          </p:sp>
        </mc:Fallback>
      </mc:AlternateContent>
      <p:sp>
        <p:nvSpPr>
          <p:cNvPr id="7" name="Slide Number Placeholder 6">
            <a:extLst>
              <a:ext uri="{FF2B5EF4-FFF2-40B4-BE49-F238E27FC236}">
                <a16:creationId xmlns:a16="http://schemas.microsoft.com/office/drawing/2014/main" id="{5EFE1362-828F-320E-8F8C-D31975DC08E2}"/>
              </a:ext>
            </a:extLst>
          </p:cNvPr>
          <p:cNvSpPr>
            <a:spLocks noGrp="1"/>
          </p:cNvSpPr>
          <p:nvPr>
            <p:ph type="sldNum" sz="quarter" idx="12"/>
          </p:nvPr>
        </p:nvSpPr>
        <p:spPr/>
        <p:txBody>
          <a:bodyPr/>
          <a:lstStyle/>
          <a:p>
            <a:fld id="{30627F9B-D615-9E48-9179-318E1FF81E38}" type="slidenum">
              <a:rPr lang="en-US" smtClean="0"/>
              <a:t>13</a:t>
            </a:fld>
            <a:endParaRPr lang="en-US"/>
          </a:p>
        </p:txBody>
      </p:sp>
      <p:pic>
        <p:nvPicPr>
          <p:cNvPr id="8" name="Picture 7" descr="A diagram of a line with arrows&#10;&#10;AI-generated content may be incorrect.">
            <a:extLst>
              <a:ext uri="{FF2B5EF4-FFF2-40B4-BE49-F238E27FC236}">
                <a16:creationId xmlns:a16="http://schemas.microsoft.com/office/drawing/2014/main" id="{F51737B8-DD77-C7C8-ADD8-197478B19044}"/>
              </a:ext>
            </a:extLst>
          </p:cNvPr>
          <p:cNvPicPr>
            <a:picLocks noChangeAspect="1"/>
          </p:cNvPicPr>
          <p:nvPr/>
        </p:nvPicPr>
        <p:blipFill>
          <a:blip r:embed="rId6"/>
          <a:stretch>
            <a:fillRect/>
          </a:stretch>
        </p:blipFill>
        <p:spPr>
          <a:xfrm>
            <a:off x="7107381" y="2091644"/>
            <a:ext cx="4078245" cy="2597454"/>
          </a:xfrm>
          <a:prstGeom prst="rect">
            <a:avLst/>
          </a:prstGeom>
        </p:spPr>
      </p:pic>
      <p:sp>
        <p:nvSpPr>
          <p:cNvPr id="9" name="TextBox 8">
            <a:extLst>
              <a:ext uri="{FF2B5EF4-FFF2-40B4-BE49-F238E27FC236}">
                <a16:creationId xmlns:a16="http://schemas.microsoft.com/office/drawing/2014/main" id="{A6637D7A-0CC8-A69C-55DB-5658ECDE1BCC}"/>
              </a:ext>
            </a:extLst>
          </p:cNvPr>
          <p:cNvSpPr txBox="1"/>
          <p:nvPr/>
        </p:nvSpPr>
        <p:spPr>
          <a:xfrm>
            <a:off x="1088020" y="6442982"/>
            <a:ext cx="3889094" cy="369332"/>
          </a:xfrm>
          <a:prstGeom prst="rect">
            <a:avLst/>
          </a:prstGeom>
          <a:noFill/>
        </p:spPr>
        <p:txBody>
          <a:bodyPr wrap="square" rtlCol="0">
            <a:spAutoFit/>
          </a:bodyPr>
          <a:lstStyle/>
          <a:p>
            <a:r>
              <a:rPr lang="en-US" dirty="0"/>
              <a:t>[5] hep-ex/2001.10354</a:t>
            </a:r>
          </a:p>
        </p:txBody>
      </p:sp>
    </p:spTree>
    <p:extLst>
      <p:ext uri="{BB962C8B-B14F-4D97-AF65-F5344CB8AC3E}">
        <p14:creationId xmlns:p14="http://schemas.microsoft.com/office/powerpoint/2010/main" val="6280514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6AD366-86C8-0AA0-E836-71A68B3416DE}"/>
              </a:ext>
            </a:extLst>
          </p:cNvPr>
          <p:cNvSpPr>
            <a:spLocks noGrp="1"/>
          </p:cNvSpPr>
          <p:nvPr>
            <p:ph type="title"/>
          </p:nvPr>
        </p:nvSpPr>
        <p:spPr/>
        <p:txBody>
          <a:bodyPr>
            <a:normAutofit/>
          </a:bodyPr>
          <a:lstStyle/>
          <a:p>
            <a:r>
              <a:rPr lang="en-US" dirty="0">
                <a:latin typeface="Baskerville Old Face" panose="02020602080505020303" pitchFamily="18" charset="77"/>
              </a:rPr>
              <a:t>Light scalar physics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DCFF6447-C03A-164D-4EE5-298E57B55313}"/>
                  </a:ext>
                </a:extLst>
              </p:cNvPr>
              <p:cNvSpPr>
                <a:spLocks noGrp="1"/>
              </p:cNvSpPr>
              <p:nvPr>
                <p:ph sz="quarter" idx="13"/>
              </p:nvPr>
            </p:nvSpPr>
            <p:spPr/>
            <p:txBody>
              <a:bodyPr>
                <a:normAutofit/>
              </a:bodyPr>
              <a:lstStyle/>
              <a:p>
                <a14:m>
                  <m:oMath xmlns:m="http://schemas.openxmlformats.org/officeDocument/2006/math">
                    <m:r>
                      <a:rPr lang="en-US" sz="2400" i="1" smtClean="0">
                        <a:latin typeface="Cambria Math" panose="02040503050406030204" pitchFamily="18" charset="0"/>
                        <a:ea typeface="Cambria Math" panose="02040503050406030204" pitchFamily="18" charset="0"/>
                      </a:rPr>
                      <m:t>ℒ</m:t>
                    </m:r>
                    <m:r>
                      <a:rPr lang="en-US" sz="2400" b="0" i="1" smtClean="0">
                        <a:latin typeface="Cambria Math" panose="02040503050406030204" pitchFamily="18" charset="0"/>
                        <a:ea typeface="Cambria Math" panose="02040503050406030204" pitchFamily="18" charset="0"/>
                      </a:rPr>
                      <m:t>⊇</m:t>
                    </m:r>
                    <m:nary>
                      <m:naryPr>
                        <m:chr m:val="∑"/>
                        <m:ctrlPr>
                          <a:rPr lang="en-US" sz="2400" b="0" i="1" smtClean="0">
                            <a:latin typeface="Cambria Math" panose="02040503050406030204" pitchFamily="18" charset="0"/>
                            <a:ea typeface="Cambria Math" panose="02040503050406030204" pitchFamily="18" charset="0"/>
                          </a:rPr>
                        </m:ctrlPr>
                      </m:naryPr>
                      <m:sub>
                        <m:r>
                          <m:rPr>
                            <m:brk m:alnAt="23"/>
                          </m:rPr>
                          <a:rPr lang="en-US" sz="2400" b="0" i="1" smtClean="0">
                            <a:latin typeface="Cambria Math" panose="02040503050406030204" pitchFamily="18" charset="0"/>
                            <a:ea typeface="Cambria Math" panose="02040503050406030204" pitchFamily="18" charset="0"/>
                          </a:rPr>
                          <m:t>𝑖</m:t>
                        </m:r>
                        <m:r>
                          <a:rPr lang="en-US" sz="2400" b="0" i="1" smtClean="0">
                            <a:latin typeface="Cambria Math" panose="02040503050406030204" pitchFamily="18" charset="0"/>
                            <a:ea typeface="Cambria Math" panose="02040503050406030204" pitchFamily="18" charset="0"/>
                          </a:rPr>
                          <m:t>=1</m:t>
                        </m:r>
                      </m:sub>
                      <m:sup>
                        <m:r>
                          <a:rPr lang="en-US" sz="2400" b="0" i="1" smtClean="0">
                            <a:latin typeface="Cambria Math" panose="02040503050406030204" pitchFamily="18" charset="0"/>
                            <a:ea typeface="Cambria Math" panose="02040503050406030204" pitchFamily="18" charset="0"/>
                          </a:rPr>
                          <m:t>2</m:t>
                        </m:r>
                      </m:sup>
                      <m:e>
                        <m:sSub>
                          <m:sSubPr>
                            <m:ctrlPr>
                              <a:rPr lang="en-US" sz="2400" b="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𝜙</m:t>
                            </m:r>
                          </m:e>
                          <m:sub>
                            <m:r>
                              <a:rPr lang="en-US" sz="2400" b="0" i="1" smtClean="0">
                                <a:latin typeface="Cambria Math" panose="02040503050406030204" pitchFamily="18" charset="0"/>
                                <a:ea typeface="Cambria Math" panose="02040503050406030204" pitchFamily="18" charset="0"/>
                              </a:rPr>
                              <m:t>𝑖</m:t>
                            </m:r>
                          </m:sub>
                        </m:sSub>
                        <m:acc>
                          <m:accPr>
                            <m:chr m:val="̅"/>
                            <m:ctrlPr>
                              <a:rPr lang="en-US" sz="2400" b="0" i="1" smtClean="0">
                                <a:latin typeface="Cambria Math" panose="02040503050406030204" pitchFamily="18" charset="0"/>
                                <a:ea typeface="Cambria Math" panose="02040503050406030204" pitchFamily="18" charset="0"/>
                              </a:rPr>
                            </m:ctrlPr>
                          </m:accPr>
                          <m:e>
                            <m:r>
                              <a:rPr lang="en-US" sz="2400" b="0" i="1" smtClean="0">
                                <a:latin typeface="Cambria Math" panose="02040503050406030204" pitchFamily="18" charset="0"/>
                                <a:ea typeface="Cambria Math" panose="02040503050406030204" pitchFamily="18" charset="0"/>
                              </a:rPr>
                              <m:t>𝑞</m:t>
                            </m:r>
                          </m:e>
                        </m:acc>
                        <m:d>
                          <m:dPr>
                            <m:ctrlPr>
                              <a:rPr lang="en-US" sz="2400" b="0" i="1" smtClean="0">
                                <a:latin typeface="Cambria Math" panose="02040503050406030204" pitchFamily="18" charset="0"/>
                                <a:ea typeface="Cambria Math" panose="02040503050406030204" pitchFamily="18" charset="0"/>
                              </a:rPr>
                            </m:ctrlPr>
                          </m:dPr>
                          <m:e>
                            <m:sSubSup>
                              <m:sSubSupPr>
                                <m:ctrlPr>
                                  <a:rPr lang="en-US" sz="2400" b="0" i="1" smtClean="0">
                                    <a:latin typeface="Cambria Math" panose="02040503050406030204" pitchFamily="18" charset="0"/>
                                    <a:ea typeface="Cambria Math" panose="02040503050406030204" pitchFamily="18" charset="0"/>
                                  </a:rPr>
                                </m:ctrlPr>
                              </m:sSubSupPr>
                              <m:e>
                                <m:r>
                                  <a:rPr lang="en-US" sz="2400" b="0" i="1" smtClean="0">
                                    <a:latin typeface="Cambria Math" panose="02040503050406030204" pitchFamily="18" charset="0"/>
                                    <a:ea typeface="Cambria Math" panose="02040503050406030204" pitchFamily="18" charset="0"/>
                                  </a:rPr>
                                  <m:t>𝜒</m:t>
                                </m:r>
                              </m:e>
                              <m:sub>
                                <m:r>
                                  <a:rPr lang="en-US" sz="2400" b="0" i="1" smtClean="0">
                                    <a:latin typeface="Cambria Math" panose="02040503050406030204" pitchFamily="18" charset="0"/>
                                    <a:ea typeface="Cambria Math" panose="02040503050406030204" pitchFamily="18" charset="0"/>
                                  </a:rPr>
                                  <m:t>𝑆</m:t>
                                </m:r>
                              </m:sub>
                              <m:sup>
                                <m:d>
                                  <m:dPr>
                                    <m:ctrlPr>
                                      <a:rPr lang="en-US" sz="2400" b="0" i="1" smtClean="0">
                                        <a:latin typeface="Cambria Math" panose="02040503050406030204" pitchFamily="18" charset="0"/>
                                        <a:ea typeface="Cambria Math" panose="02040503050406030204" pitchFamily="18" charset="0"/>
                                      </a:rPr>
                                    </m:ctrlPr>
                                  </m:dPr>
                                  <m:e>
                                    <m:r>
                                      <a:rPr lang="en-US" sz="2400" b="0" i="1" smtClean="0">
                                        <a:latin typeface="Cambria Math" panose="02040503050406030204" pitchFamily="18" charset="0"/>
                                        <a:ea typeface="Cambria Math" panose="02040503050406030204" pitchFamily="18" charset="0"/>
                                      </a:rPr>
                                      <m:t>𝑖</m:t>
                                    </m:r>
                                  </m:e>
                                </m:d>
                              </m:sup>
                            </m:sSubSup>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𝑖</m:t>
                            </m:r>
                            <m:sSubSup>
                              <m:sSubSupPr>
                                <m:ctrlPr>
                                  <a:rPr lang="en-US" sz="2400" b="0" i="1" smtClean="0">
                                    <a:latin typeface="Cambria Math" panose="02040503050406030204" pitchFamily="18" charset="0"/>
                                    <a:ea typeface="Cambria Math" panose="02040503050406030204" pitchFamily="18" charset="0"/>
                                  </a:rPr>
                                </m:ctrlPr>
                              </m:sSubSupPr>
                              <m:e>
                                <m:r>
                                  <a:rPr lang="en-US" sz="2400" b="0" i="1" smtClean="0">
                                    <a:latin typeface="Cambria Math" panose="02040503050406030204" pitchFamily="18" charset="0"/>
                                    <a:ea typeface="Cambria Math" panose="02040503050406030204" pitchFamily="18" charset="0"/>
                                  </a:rPr>
                                  <m:t>𝜒</m:t>
                                </m:r>
                              </m:e>
                              <m:sub>
                                <m:r>
                                  <a:rPr lang="en-US" sz="2400" b="0" i="1" smtClean="0">
                                    <a:latin typeface="Cambria Math" panose="02040503050406030204" pitchFamily="18" charset="0"/>
                                    <a:ea typeface="Cambria Math" panose="02040503050406030204" pitchFamily="18" charset="0"/>
                                  </a:rPr>
                                  <m:t>𝑃</m:t>
                                </m:r>
                              </m:sub>
                              <m:sup>
                                <m:d>
                                  <m:dPr>
                                    <m:ctrlPr>
                                      <a:rPr lang="en-US" sz="2400" b="0" i="1" smtClean="0">
                                        <a:latin typeface="Cambria Math" panose="02040503050406030204" pitchFamily="18" charset="0"/>
                                        <a:ea typeface="Cambria Math" panose="02040503050406030204" pitchFamily="18" charset="0"/>
                                      </a:rPr>
                                    </m:ctrlPr>
                                  </m:dPr>
                                  <m:e>
                                    <m:r>
                                      <a:rPr lang="en-US" sz="2400" b="0" i="1" smtClean="0">
                                        <a:latin typeface="Cambria Math" panose="02040503050406030204" pitchFamily="18" charset="0"/>
                                        <a:ea typeface="Cambria Math" panose="02040503050406030204" pitchFamily="18" charset="0"/>
                                      </a:rPr>
                                      <m:t>𝑖</m:t>
                                    </m:r>
                                  </m:e>
                                </m:d>
                              </m:sup>
                            </m:sSubSup>
                            <m:sSub>
                              <m:sSubPr>
                                <m:ctrlPr>
                                  <a:rPr lang="en-US" sz="2400" b="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𝛾</m:t>
                                </m:r>
                              </m:e>
                              <m:sub>
                                <m:r>
                                  <a:rPr lang="en-US" sz="2400" b="0" i="1" smtClean="0">
                                    <a:latin typeface="Cambria Math" panose="02040503050406030204" pitchFamily="18" charset="0"/>
                                    <a:ea typeface="Cambria Math" panose="02040503050406030204" pitchFamily="18" charset="0"/>
                                  </a:rPr>
                                  <m:t>5</m:t>
                                </m:r>
                              </m:sub>
                            </m:sSub>
                          </m:e>
                        </m:d>
                        <m:r>
                          <a:rPr lang="en-US" sz="2400" b="0" i="1" smtClean="0">
                            <a:latin typeface="Cambria Math" panose="02040503050406030204" pitchFamily="18" charset="0"/>
                            <a:ea typeface="Cambria Math" panose="02040503050406030204" pitchFamily="18" charset="0"/>
                          </a:rPr>
                          <m:t>𝑞</m:t>
                        </m:r>
                        <m:r>
                          <a:rPr lang="en-US" sz="2400" b="0" i="1" smtClean="0">
                            <a:latin typeface="Cambria Math" panose="02040503050406030204" pitchFamily="18" charset="0"/>
                            <a:ea typeface="Cambria Math" panose="02040503050406030204" pitchFamily="18" charset="0"/>
                          </a:rPr>
                          <m:t>+</m:t>
                        </m:r>
                        <m:nary>
                          <m:naryPr>
                            <m:chr m:val="∑"/>
                            <m:ctrlPr>
                              <a:rPr lang="en-US" sz="2400" b="0" i="1" smtClean="0">
                                <a:latin typeface="Cambria Math" panose="02040503050406030204" pitchFamily="18" charset="0"/>
                                <a:ea typeface="Cambria Math" panose="02040503050406030204" pitchFamily="18" charset="0"/>
                              </a:rPr>
                            </m:ctrlPr>
                          </m:naryPr>
                          <m:sub>
                            <m:r>
                              <m:rPr>
                                <m:brk m:alnAt="23"/>
                              </m:rPr>
                              <a:rPr lang="en-US" sz="2400" b="0" i="1" smtClean="0">
                                <a:latin typeface="Cambria Math" panose="02040503050406030204" pitchFamily="18" charset="0"/>
                                <a:ea typeface="Cambria Math" panose="02040503050406030204" pitchFamily="18" charset="0"/>
                              </a:rPr>
                              <m:t>𝑖</m:t>
                            </m:r>
                            <m:r>
                              <a:rPr lang="en-US" sz="2400" b="0" i="1" smtClean="0">
                                <a:latin typeface="Cambria Math" panose="02040503050406030204" pitchFamily="18" charset="0"/>
                                <a:ea typeface="Cambria Math" panose="02040503050406030204" pitchFamily="18" charset="0"/>
                              </a:rPr>
                              <m:t>=1</m:t>
                            </m:r>
                          </m:sub>
                          <m:sup>
                            <m:r>
                              <a:rPr lang="en-US" sz="2400" b="0" i="1" smtClean="0">
                                <a:latin typeface="Cambria Math" panose="02040503050406030204" pitchFamily="18" charset="0"/>
                                <a:ea typeface="Cambria Math" panose="02040503050406030204" pitchFamily="18" charset="0"/>
                              </a:rPr>
                              <m:t>2</m:t>
                            </m:r>
                          </m:sup>
                          <m:e>
                            <m:sSubSup>
                              <m:sSubSupPr>
                                <m:ctrlPr>
                                  <a:rPr lang="en-US" sz="2400" b="0" i="1" smtClean="0">
                                    <a:latin typeface="Cambria Math" panose="02040503050406030204" pitchFamily="18" charset="0"/>
                                    <a:ea typeface="Cambria Math" panose="02040503050406030204" pitchFamily="18" charset="0"/>
                                  </a:rPr>
                                </m:ctrlPr>
                              </m:sSubSupPr>
                              <m:e>
                                <m:r>
                                  <a:rPr lang="en-US" sz="2400" b="0" i="1" smtClean="0">
                                    <a:latin typeface="Cambria Math" panose="02040503050406030204" pitchFamily="18" charset="0"/>
                                    <a:ea typeface="Cambria Math" panose="02040503050406030204" pitchFamily="18" charset="0"/>
                                  </a:rPr>
                                  <m:t>𝑦</m:t>
                                </m:r>
                              </m:e>
                              <m:sub>
                                <m:r>
                                  <a:rPr lang="en-US" sz="2400" b="0" i="1" smtClean="0">
                                    <a:latin typeface="Cambria Math" panose="02040503050406030204" pitchFamily="18" charset="0"/>
                                    <a:ea typeface="Cambria Math" panose="02040503050406030204" pitchFamily="18" charset="0"/>
                                  </a:rPr>
                                  <m:t>𝜇</m:t>
                                </m:r>
                              </m:sub>
                              <m:sup>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𝑖</m:t>
                                </m:r>
                                <m:r>
                                  <a:rPr lang="en-US" sz="2400" b="0" i="1" smtClean="0">
                                    <a:latin typeface="Cambria Math" panose="02040503050406030204" pitchFamily="18" charset="0"/>
                                    <a:ea typeface="Cambria Math" panose="02040503050406030204" pitchFamily="18" charset="0"/>
                                  </a:rPr>
                                  <m:t>)</m:t>
                                </m:r>
                              </m:sup>
                            </m:sSubSup>
                            <m:sSub>
                              <m:sSubPr>
                                <m:ctrlPr>
                                  <a:rPr lang="en-US" sz="2400" b="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𝜙</m:t>
                                </m:r>
                              </m:e>
                              <m:sub>
                                <m:r>
                                  <a:rPr lang="en-US" sz="2400" b="0" i="1" smtClean="0">
                                    <a:latin typeface="Cambria Math" panose="02040503050406030204" pitchFamily="18" charset="0"/>
                                    <a:ea typeface="Cambria Math" panose="02040503050406030204" pitchFamily="18" charset="0"/>
                                  </a:rPr>
                                  <m:t>𝑖</m:t>
                                </m:r>
                              </m:sub>
                            </m:sSub>
                            <m:sSub>
                              <m:sSubPr>
                                <m:ctrlPr>
                                  <a:rPr lang="en-US" sz="2400" b="0" i="1" smtClean="0">
                                    <a:latin typeface="Cambria Math" panose="02040503050406030204" pitchFamily="18" charset="0"/>
                                    <a:ea typeface="Cambria Math" panose="02040503050406030204" pitchFamily="18" charset="0"/>
                                  </a:rPr>
                                </m:ctrlPr>
                              </m:sSubPr>
                              <m:e>
                                <m:acc>
                                  <m:accPr>
                                    <m:chr m:val="̅"/>
                                    <m:ctrlPr>
                                      <a:rPr lang="en-US" sz="2400" b="0" i="1" smtClean="0">
                                        <a:latin typeface="Cambria Math" panose="02040503050406030204" pitchFamily="18" charset="0"/>
                                        <a:ea typeface="Cambria Math" panose="02040503050406030204" pitchFamily="18" charset="0"/>
                                      </a:rPr>
                                    </m:ctrlPr>
                                  </m:accPr>
                                  <m:e>
                                    <m:r>
                                      <a:rPr lang="en-US" sz="2400" b="0" i="1" smtClean="0">
                                        <a:latin typeface="Cambria Math" panose="02040503050406030204" pitchFamily="18" charset="0"/>
                                        <a:ea typeface="Cambria Math" panose="02040503050406030204" pitchFamily="18" charset="0"/>
                                      </a:rPr>
                                      <m:t>𝜇</m:t>
                                    </m:r>
                                  </m:e>
                                </m:acc>
                              </m:e>
                              <m:sub>
                                <m:r>
                                  <a:rPr lang="en-US" sz="2400" b="0" i="1" smtClean="0">
                                    <a:latin typeface="Cambria Math" panose="02040503050406030204" pitchFamily="18" charset="0"/>
                                    <a:ea typeface="Cambria Math" panose="02040503050406030204" pitchFamily="18" charset="0"/>
                                  </a:rPr>
                                  <m:t>𝑅</m:t>
                                </m:r>
                              </m:sub>
                            </m:sSub>
                            <m:sSub>
                              <m:sSubPr>
                                <m:ctrlPr>
                                  <a:rPr lang="en-US" sz="2400" b="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𝜇</m:t>
                                </m:r>
                              </m:e>
                              <m:sub>
                                <m:r>
                                  <a:rPr lang="en-US" sz="2400" b="0" i="1" smtClean="0">
                                    <a:latin typeface="Cambria Math" panose="02040503050406030204" pitchFamily="18" charset="0"/>
                                    <a:ea typeface="Cambria Math" panose="02040503050406030204" pitchFamily="18" charset="0"/>
                                  </a:rPr>
                                  <m:t>𝐿</m:t>
                                </m:r>
                              </m:sub>
                            </m:sSub>
                          </m:e>
                        </m:nary>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h</m:t>
                        </m:r>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𝑐</m:t>
                        </m:r>
                        <m:r>
                          <a:rPr lang="en-US" sz="2400" b="0" i="1" smtClean="0">
                            <a:latin typeface="Cambria Math" panose="02040503050406030204" pitchFamily="18" charset="0"/>
                            <a:ea typeface="Cambria Math" panose="02040503050406030204" pitchFamily="18" charset="0"/>
                          </a:rPr>
                          <m:t>.</m:t>
                        </m:r>
                      </m:e>
                    </m:nary>
                  </m:oMath>
                </a14:m>
                <a:endParaRPr lang="en-US" sz="2400" b="0" i="1" dirty="0">
                  <a:latin typeface="Cambria Math" panose="02040503050406030204" pitchFamily="18" charset="0"/>
                  <a:ea typeface="Cambria Math" panose="02040503050406030204" pitchFamily="18" charset="0"/>
                </a:endParaRPr>
              </a:p>
              <a:p>
                <a:pPr marL="0" indent="0">
                  <a:buNone/>
                </a:pPr>
                <a:endParaRPr lang="en-US" sz="2400" b="0" i="1" dirty="0">
                  <a:latin typeface="Cambria Math" panose="02040503050406030204" pitchFamily="18" charset="0"/>
                  <a:ea typeface="Cambria Math" panose="02040503050406030204" pitchFamily="18" charset="0"/>
                </a:endParaRPr>
              </a:p>
              <a:p>
                <a14:m>
                  <m:oMath xmlns:m="http://schemas.openxmlformats.org/officeDocument/2006/math">
                    <m:r>
                      <a:rPr lang="en-US" sz="2400" i="1" smtClean="0">
                        <a:latin typeface="Cambria Math" panose="02040503050406030204" pitchFamily="18" charset="0"/>
                        <a:ea typeface="Cambria Math" panose="02040503050406030204" pitchFamily="18" charset="0"/>
                      </a:rPr>
                      <m:t>ℒ</m:t>
                    </m:r>
                    <m:r>
                      <a:rPr lang="en-US" sz="2400" b="0" i="1" smtClean="0">
                        <a:latin typeface="Cambria Math" panose="02040503050406030204" pitchFamily="18" charset="0"/>
                        <a:ea typeface="Cambria Math" panose="02040503050406030204" pitchFamily="18" charset="0"/>
                      </a:rPr>
                      <m:t>⊇</m:t>
                    </m:r>
                    <m:sSub>
                      <m:sSubPr>
                        <m:ctrlPr>
                          <a:rPr lang="en-US" sz="2400" b="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𝐵</m:t>
                        </m:r>
                      </m:e>
                      <m:sub>
                        <m:r>
                          <a:rPr lang="en-US" sz="2400" b="0" i="1" smtClean="0">
                            <a:latin typeface="Cambria Math" panose="02040503050406030204" pitchFamily="18" charset="0"/>
                            <a:ea typeface="Cambria Math" panose="02040503050406030204" pitchFamily="18" charset="0"/>
                          </a:rPr>
                          <m:t>0</m:t>
                        </m:r>
                      </m:sub>
                    </m:sSub>
                    <m:r>
                      <a:rPr lang="en-US" sz="2400" b="0" i="1" smtClean="0">
                        <a:latin typeface="Cambria Math" panose="02040503050406030204" pitchFamily="18" charset="0"/>
                        <a:ea typeface="Cambria Math" panose="02040503050406030204" pitchFamily="18" charset="0"/>
                      </a:rPr>
                      <m:t>𝑓</m:t>
                    </m:r>
                    <m:nary>
                      <m:naryPr>
                        <m:chr m:val="∑"/>
                        <m:supHide m:val="on"/>
                        <m:ctrlPr>
                          <a:rPr lang="en-US" sz="2400" b="0" i="1" smtClean="0">
                            <a:latin typeface="Cambria Math" panose="02040503050406030204" pitchFamily="18" charset="0"/>
                            <a:ea typeface="Cambria Math" panose="02040503050406030204" pitchFamily="18" charset="0"/>
                          </a:rPr>
                        </m:ctrlPr>
                      </m:naryPr>
                      <m:sub>
                        <m:r>
                          <m:rPr>
                            <m:brk m:alnAt="7"/>
                          </m:rPr>
                          <a:rPr lang="en-US" sz="2400" b="0" i="1" smtClean="0">
                            <a:latin typeface="Cambria Math" panose="02040503050406030204" pitchFamily="18" charset="0"/>
                            <a:ea typeface="Cambria Math" panose="02040503050406030204" pitchFamily="18" charset="0"/>
                          </a:rPr>
                          <m:t>𝑖</m:t>
                        </m:r>
                      </m:sub>
                      <m:sup/>
                      <m:e>
                        <m:sSub>
                          <m:sSubPr>
                            <m:ctrlPr>
                              <a:rPr lang="en-US" sz="2400" b="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𝜙</m:t>
                            </m:r>
                          </m:e>
                          <m:sub>
                            <m:r>
                              <a:rPr lang="en-US" sz="2400" b="0" i="1" smtClean="0">
                                <a:latin typeface="Cambria Math" panose="02040503050406030204" pitchFamily="18" charset="0"/>
                                <a:ea typeface="Cambria Math" panose="02040503050406030204" pitchFamily="18" charset="0"/>
                              </a:rPr>
                              <m:t>𝑖</m:t>
                            </m:r>
                          </m:sub>
                        </m:sSub>
                      </m:e>
                    </m:nary>
                    <m:d>
                      <m:dPr>
                        <m:ctrlPr>
                          <a:rPr lang="en-US" sz="2400" b="0" i="1" smtClean="0">
                            <a:latin typeface="Cambria Math" panose="02040503050406030204" pitchFamily="18" charset="0"/>
                            <a:ea typeface="Cambria Math" panose="02040503050406030204" pitchFamily="18" charset="0"/>
                          </a:rPr>
                        </m:ctrlPr>
                      </m:dPr>
                      <m:e>
                        <m:rad>
                          <m:radPr>
                            <m:degHide m:val="on"/>
                            <m:ctrlPr>
                              <a:rPr lang="en-US" sz="2400" b="0" i="1" smtClean="0">
                                <a:latin typeface="Cambria Math" panose="02040503050406030204" pitchFamily="18" charset="0"/>
                                <a:ea typeface="Cambria Math" panose="02040503050406030204" pitchFamily="18" charset="0"/>
                              </a:rPr>
                            </m:ctrlPr>
                          </m:radPr>
                          <m:deg/>
                          <m:e>
                            <m:r>
                              <a:rPr lang="en-US" sz="2400" b="0" i="1" smtClean="0">
                                <a:latin typeface="Cambria Math" panose="02040503050406030204" pitchFamily="18" charset="0"/>
                                <a:ea typeface="Cambria Math" panose="02040503050406030204" pitchFamily="18" charset="0"/>
                              </a:rPr>
                              <m:t>2</m:t>
                            </m:r>
                          </m:e>
                        </m:rad>
                        <m:sSubSup>
                          <m:sSubSupPr>
                            <m:ctrlPr>
                              <a:rPr lang="en-US" sz="2400" b="0" i="1" smtClean="0">
                                <a:latin typeface="Cambria Math" panose="02040503050406030204" pitchFamily="18" charset="0"/>
                                <a:ea typeface="Cambria Math" panose="02040503050406030204" pitchFamily="18" charset="0"/>
                              </a:rPr>
                            </m:ctrlPr>
                          </m:sSubSupPr>
                          <m:e>
                            <m:acc>
                              <m:accPr>
                                <m:chr m:val="̂"/>
                                <m:ctrlPr>
                                  <a:rPr lang="en-US" sz="2400" b="0" i="1" smtClean="0">
                                    <a:latin typeface="Cambria Math" panose="02040503050406030204" pitchFamily="18" charset="0"/>
                                    <a:ea typeface="Cambria Math" panose="02040503050406030204" pitchFamily="18" charset="0"/>
                                  </a:rPr>
                                </m:ctrlPr>
                              </m:accPr>
                              <m:e>
                                <m:r>
                                  <a:rPr lang="en-US" sz="2400" b="0" i="1" smtClean="0">
                                    <a:latin typeface="Cambria Math" panose="02040503050406030204" pitchFamily="18" charset="0"/>
                                    <a:ea typeface="Cambria Math" panose="02040503050406030204" pitchFamily="18" charset="0"/>
                                  </a:rPr>
                                  <m:t>𝑔</m:t>
                                </m:r>
                              </m:e>
                            </m:acc>
                          </m:e>
                          <m:sub>
                            <m:r>
                              <a:rPr lang="en-US" sz="2400" b="0" i="1" smtClean="0">
                                <a:latin typeface="Cambria Math" panose="02040503050406030204" pitchFamily="18" charset="0"/>
                                <a:ea typeface="Cambria Math" panose="02040503050406030204" pitchFamily="18" charset="0"/>
                              </a:rPr>
                              <m:t>𝑑𝑠</m:t>
                            </m:r>
                          </m:sub>
                          <m:sup>
                            <m:d>
                              <m:dPr>
                                <m:ctrlPr>
                                  <a:rPr lang="en-US" sz="2400" b="0" i="1" smtClean="0">
                                    <a:latin typeface="Cambria Math" panose="02040503050406030204" pitchFamily="18" charset="0"/>
                                    <a:ea typeface="Cambria Math" panose="02040503050406030204" pitchFamily="18" charset="0"/>
                                  </a:rPr>
                                </m:ctrlPr>
                              </m:dPr>
                              <m:e>
                                <m:r>
                                  <a:rPr lang="en-US" sz="2400" b="0" i="1" smtClean="0">
                                    <a:latin typeface="Cambria Math" panose="02040503050406030204" pitchFamily="18" charset="0"/>
                                    <a:ea typeface="Cambria Math" panose="02040503050406030204" pitchFamily="18" charset="0"/>
                                  </a:rPr>
                                  <m:t>𝑖</m:t>
                                </m:r>
                              </m:e>
                            </m:d>
                          </m:sup>
                        </m:sSubSup>
                        <m:acc>
                          <m:accPr>
                            <m:chr m:val="̅"/>
                            <m:ctrlPr>
                              <a:rPr lang="en-US" sz="2400" b="0" i="1" smtClean="0">
                                <a:latin typeface="Cambria Math" panose="02040503050406030204" pitchFamily="18" charset="0"/>
                                <a:ea typeface="Cambria Math" panose="02040503050406030204" pitchFamily="18" charset="0"/>
                              </a:rPr>
                            </m:ctrlPr>
                          </m:accPr>
                          <m:e>
                            <m:sSup>
                              <m:sSupPr>
                                <m:ctrlPr>
                                  <a:rPr lang="en-US" sz="2400" b="0" i="1" smtClean="0">
                                    <a:latin typeface="Cambria Math" panose="02040503050406030204" pitchFamily="18" charset="0"/>
                                    <a:ea typeface="Cambria Math" panose="02040503050406030204" pitchFamily="18" charset="0"/>
                                  </a:rPr>
                                </m:ctrlPr>
                              </m:sSupPr>
                              <m:e>
                                <m:r>
                                  <a:rPr lang="en-US" sz="2400" b="0" i="1" smtClean="0">
                                    <a:latin typeface="Cambria Math" panose="02040503050406030204" pitchFamily="18" charset="0"/>
                                    <a:ea typeface="Cambria Math" panose="02040503050406030204" pitchFamily="18" charset="0"/>
                                  </a:rPr>
                                  <m:t>𝐾</m:t>
                                </m:r>
                              </m:e>
                              <m:sup>
                                <m:r>
                                  <a:rPr lang="en-US" sz="2400" b="0" i="1" smtClean="0">
                                    <a:latin typeface="Cambria Math" panose="02040503050406030204" pitchFamily="18" charset="0"/>
                                    <a:ea typeface="Cambria Math" panose="02040503050406030204" pitchFamily="18" charset="0"/>
                                  </a:rPr>
                                  <m:t>0</m:t>
                                </m:r>
                              </m:sup>
                            </m:sSup>
                          </m:e>
                        </m:acc>
                        <m:r>
                          <a:rPr lang="en-US" sz="2400" b="0" i="1" smtClean="0">
                            <a:latin typeface="Cambria Math" panose="02040503050406030204" pitchFamily="18" charset="0"/>
                            <a:ea typeface="Cambria Math" panose="02040503050406030204" pitchFamily="18" charset="0"/>
                          </a:rPr>
                          <m:t>+</m:t>
                        </m:r>
                        <m:rad>
                          <m:radPr>
                            <m:degHide m:val="on"/>
                            <m:ctrlPr>
                              <a:rPr lang="en-US" sz="2400" i="1">
                                <a:latin typeface="Cambria Math" panose="02040503050406030204" pitchFamily="18" charset="0"/>
                                <a:ea typeface="Cambria Math" panose="02040503050406030204" pitchFamily="18" charset="0"/>
                              </a:rPr>
                            </m:ctrlPr>
                          </m:radPr>
                          <m:deg/>
                          <m:e>
                            <m:r>
                              <a:rPr lang="en-US" sz="2400" i="1">
                                <a:latin typeface="Cambria Math" panose="02040503050406030204" pitchFamily="18" charset="0"/>
                                <a:ea typeface="Cambria Math" panose="02040503050406030204" pitchFamily="18" charset="0"/>
                              </a:rPr>
                              <m:t>2</m:t>
                            </m:r>
                          </m:e>
                        </m:rad>
                        <m:sSubSup>
                          <m:sSubSupPr>
                            <m:ctrlPr>
                              <a:rPr lang="en-US" sz="2400" i="1">
                                <a:latin typeface="Cambria Math" panose="02040503050406030204" pitchFamily="18" charset="0"/>
                                <a:ea typeface="Cambria Math" panose="02040503050406030204" pitchFamily="18" charset="0"/>
                              </a:rPr>
                            </m:ctrlPr>
                          </m:sSubSupPr>
                          <m:e>
                            <m:acc>
                              <m:accPr>
                                <m:chr m:val="̂"/>
                                <m:ctrlPr>
                                  <a:rPr lang="en-US" sz="2400" i="1">
                                    <a:latin typeface="Cambria Math" panose="02040503050406030204" pitchFamily="18" charset="0"/>
                                    <a:ea typeface="Cambria Math" panose="02040503050406030204" pitchFamily="18" charset="0"/>
                                  </a:rPr>
                                </m:ctrlPr>
                              </m:accPr>
                              <m:e>
                                <m:r>
                                  <a:rPr lang="en-US" sz="2400" i="1">
                                    <a:latin typeface="Cambria Math" panose="02040503050406030204" pitchFamily="18" charset="0"/>
                                    <a:ea typeface="Cambria Math" panose="02040503050406030204" pitchFamily="18" charset="0"/>
                                  </a:rPr>
                                  <m:t>𝑔</m:t>
                                </m:r>
                              </m:e>
                            </m:acc>
                          </m:e>
                          <m:sub>
                            <m:r>
                              <a:rPr lang="en-US" sz="2400" i="1">
                                <a:latin typeface="Cambria Math" panose="02040503050406030204" pitchFamily="18" charset="0"/>
                                <a:ea typeface="Cambria Math" panose="02040503050406030204" pitchFamily="18" charset="0"/>
                              </a:rPr>
                              <m:t>𝑠</m:t>
                            </m:r>
                            <m:r>
                              <a:rPr lang="en-US" sz="2400" b="0" i="1" smtClean="0">
                                <a:latin typeface="Cambria Math" panose="02040503050406030204" pitchFamily="18" charset="0"/>
                                <a:ea typeface="Cambria Math" panose="02040503050406030204" pitchFamily="18" charset="0"/>
                              </a:rPr>
                              <m:t>𝑑</m:t>
                            </m:r>
                          </m:sub>
                          <m:sup>
                            <m:d>
                              <m:dPr>
                                <m:ctrlPr>
                                  <a:rPr lang="en-US" sz="2400" i="1">
                                    <a:latin typeface="Cambria Math" panose="02040503050406030204" pitchFamily="18" charset="0"/>
                                    <a:ea typeface="Cambria Math" panose="02040503050406030204" pitchFamily="18" charset="0"/>
                                  </a:rPr>
                                </m:ctrlPr>
                              </m:dPr>
                              <m:e>
                                <m:r>
                                  <a:rPr lang="en-US" sz="2400" i="1">
                                    <a:latin typeface="Cambria Math" panose="02040503050406030204" pitchFamily="18" charset="0"/>
                                    <a:ea typeface="Cambria Math" panose="02040503050406030204" pitchFamily="18" charset="0"/>
                                  </a:rPr>
                                  <m:t>𝑖</m:t>
                                </m:r>
                              </m:e>
                            </m:d>
                          </m:sup>
                        </m:sSubSup>
                        <m:sSup>
                          <m:sSupPr>
                            <m:ctrlPr>
                              <a:rPr lang="en-US" sz="2400" i="1" smtClean="0">
                                <a:latin typeface="Cambria Math" panose="02040503050406030204" pitchFamily="18" charset="0"/>
                                <a:ea typeface="Cambria Math" panose="02040503050406030204" pitchFamily="18" charset="0"/>
                              </a:rPr>
                            </m:ctrlPr>
                          </m:sSupPr>
                          <m:e>
                            <m:r>
                              <a:rPr lang="en-US" sz="2400" b="0" i="1" smtClean="0">
                                <a:latin typeface="Cambria Math" panose="02040503050406030204" pitchFamily="18" charset="0"/>
                                <a:ea typeface="Cambria Math" panose="02040503050406030204" pitchFamily="18" charset="0"/>
                              </a:rPr>
                              <m:t>𝐾</m:t>
                            </m:r>
                          </m:e>
                          <m:sup>
                            <m:r>
                              <a:rPr lang="en-US" sz="2400" b="0" i="1" smtClean="0">
                                <a:latin typeface="Cambria Math" panose="02040503050406030204" pitchFamily="18" charset="0"/>
                                <a:ea typeface="Cambria Math" panose="02040503050406030204" pitchFamily="18" charset="0"/>
                              </a:rPr>
                              <m:t>0</m:t>
                            </m:r>
                          </m:sup>
                        </m:sSup>
                      </m:e>
                    </m:d>
                    <m:r>
                      <a:rPr lang="en-US" sz="2400" b="0" i="1" smtClean="0">
                        <a:latin typeface="Cambria Math" panose="02040503050406030204" pitchFamily="18" charset="0"/>
                        <a:ea typeface="Cambria Math" panose="02040503050406030204" pitchFamily="18" charset="0"/>
                      </a:rPr>
                      <m:t>+</m:t>
                    </m:r>
                    <m:sSub>
                      <m:sSubPr>
                        <m:ctrlPr>
                          <a:rPr lang="en-US" sz="2400" i="1">
                            <a:latin typeface="Cambria Math" panose="02040503050406030204" pitchFamily="18" charset="0"/>
                            <a:ea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𝐵</m:t>
                        </m:r>
                      </m:e>
                      <m:sub>
                        <m:r>
                          <a:rPr lang="en-US" sz="2400" i="1">
                            <a:latin typeface="Cambria Math" panose="02040503050406030204" pitchFamily="18" charset="0"/>
                            <a:ea typeface="Cambria Math" panose="02040503050406030204" pitchFamily="18" charset="0"/>
                          </a:rPr>
                          <m:t>0</m:t>
                        </m:r>
                      </m:sub>
                    </m:sSub>
                    <m:nary>
                      <m:naryPr>
                        <m:chr m:val="∑"/>
                        <m:supHide m:val="on"/>
                        <m:ctrlPr>
                          <a:rPr lang="en-US" sz="2400" i="1">
                            <a:latin typeface="Cambria Math" panose="02040503050406030204" pitchFamily="18" charset="0"/>
                            <a:ea typeface="Cambria Math" panose="02040503050406030204" pitchFamily="18" charset="0"/>
                          </a:rPr>
                        </m:ctrlPr>
                      </m:naryPr>
                      <m:sub>
                        <m:r>
                          <m:rPr>
                            <m:brk m:alnAt="7"/>
                          </m:rPr>
                          <a:rPr lang="en-US" sz="2400" i="1">
                            <a:latin typeface="Cambria Math" panose="02040503050406030204" pitchFamily="18" charset="0"/>
                            <a:ea typeface="Cambria Math" panose="02040503050406030204" pitchFamily="18" charset="0"/>
                          </a:rPr>
                          <m:t>𝑖</m:t>
                        </m:r>
                      </m:sub>
                      <m:sup/>
                      <m:e>
                        <m:sSub>
                          <m:sSubPr>
                            <m:ctrlPr>
                              <a:rPr lang="en-US" sz="2400" i="1">
                                <a:latin typeface="Cambria Math" panose="02040503050406030204" pitchFamily="18" charset="0"/>
                                <a:ea typeface="Cambria Math" panose="02040503050406030204" pitchFamily="18" charset="0"/>
                              </a:rPr>
                            </m:ctrlPr>
                          </m:sSubPr>
                          <m:e>
                            <m:r>
                              <a:rPr lang="en-US" sz="2400" i="1">
                                <a:latin typeface="Cambria Math" panose="02040503050406030204" pitchFamily="18" charset="0"/>
                                <a:ea typeface="Cambria Math" panose="02040503050406030204" pitchFamily="18" charset="0"/>
                              </a:rPr>
                              <m:t>𝜙</m:t>
                            </m:r>
                          </m:e>
                          <m:sub>
                            <m:r>
                              <a:rPr lang="en-US" sz="2400" i="1">
                                <a:latin typeface="Cambria Math" panose="02040503050406030204" pitchFamily="18" charset="0"/>
                                <a:ea typeface="Cambria Math" panose="02040503050406030204" pitchFamily="18" charset="0"/>
                              </a:rPr>
                              <m:t>𝑖</m:t>
                            </m:r>
                          </m:sub>
                        </m:sSub>
                        <m:d>
                          <m:dPr>
                            <m:ctrlPr>
                              <a:rPr lang="en-US" sz="2400" i="1" smtClean="0">
                                <a:latin typeface="Cambria Math" panose="02040503050406030204" pitchFamily="18" charset="0"/>
                                <a:ea typeface="Cambria Math" panose="02040503050406030204" pitchFamily="18" charset="0"/>
                              </a:rPr>
                            </m:ctrlPr>
                          </m:dPr>
                          <m:e>
                            <m:r>
                              <a:rPr lang="en-US" sz="2400" b="0" i="1" smtClean="0">
                                <a:latin typeface="Cambria Math" panose="02040503050406030204" pitchFamily="18" charset="0"/>
                                <a:ea typeface="Cambria Math" panose="02040503050406030204" pitchFamily="18" charset="0"/>
                              </a:rPr>
                              <m:t>𝑅𝑒</m:t>
                            </m:r>
                            <m:d>
                              <m:dPr>
                                <m:ctrlPr>
                                  <a:rPr lang="en-US" sz="2400" b="0" i="1" smtClean="0">
                                    <a:latin typeface="Cambria Math" panose="02040503050406030204" pitchFamily="18" charset="0"/>
                                    <a:ea typeface="Cambria Math" panose="02040503050406030204" pitchFamily="18" charset="0"/>
                                  </a:rPr>
                                </m:ctrlPr>
                              </m:dPr>
                              <m:e>
                                <m:sSubSup>
                                  <m:sSubSupPr>
                                    <m:ctrlPr>
                                      <a:rPr lang="en-US" sz="2400" b="0" i="1" smtClean="0">
                                        <a:latin typeface="Cambria Math" panose="02040503050406030204" pitchFamily="18" charset="0"/>
                                        <a:ea typeface="Cambria Math" panose="02040503050406030204" pitchFamily="18" charset="0"/>
                                      </a:rPr>
                                    </m:ctrlPr>
                                  </m:sSubSupPr>
                                  <m:e>
                                    <m:r>
                                      <a:rPr lang="en-US" sz="2400" b="0" i="1" smtClean="0">
                                        <a:latin typeface="Cambria Math" panose="02040503050406030204" pitchFamily="18" charset="0"/>
                                        <a:ea typeface="Cambria Math" panose="02040503050406030204" pitchFamily="18" charset="0"/>
                                      </a:rPr>
                                      <m:t>𝑔</m:t>
                                    </m:r>
                                  </m:e>
                                  <m:sub>
                                    <m:r>
                                      <a:rPr lang="en-US" sz="2400" b="0" i="1" smtClean="0">
                                        <a:latin typeface="Cambria Math" panose="02040503050406030204" pitchFamily="18" charset="0"/>
                                        <a:ea typeface="Cambria Math" panose="02040503050406030204" pitchFamily="18" charset="0"/>
                                      </a:rPr>
                                      <m:t>𝑠𝑠</m:t>
                                    </m:r>
                                  </m:sub>
                                  <m:sup>
                                    <m:d>
                                      <m:dPr>
                                        <m:ctrlPr>
                                          <a:rPr lang="en-US" sz="2400" b="0" i="1" smtClean="0">
                                            <a:latin typeface="Cambria Math" panose="02040503050406030204" pitchFamily="18" charset="0"/>
                                            <a:ea typeface="Cambria Math" panose="02040503050406030204" pitchFamily="18" charset="0"/>
                                          </a:rPr>
                                        </m:ctrlPr>
                                      </m:dPr>
                                      <m:e>
                                        <m:r>
                                          <a:rPr lang="en-US" sz="2400" b="0" i="1" smtClean="0">
                                            <a:latin typeface="Cambria Math" panose="02040503050406030204" pitchFamily="18" charset="0"/>
                                            <a:ea typeface="Cambria Math" panose="02040503050406030204" pitchFamily="18" charset="0"/>
                                          </a:rPr>
                                          <m:t>𝑖</m:t>
                                        </m:r>
                                      </m:e>
                                    </m:d>
                                  </m:sup>
                                </m:sSubSup>
                              </m:e>
                            </m:d>
                            <m:sSup>
                              <m:sSupPr>
                                <m:ctrlPr>
                                  <a:rPr lang="en-US" sz="2400" i="1">
                                    <a:latin typeface="Cambria Math" panose="02040503050406030204" pitchFamily="18" charset="0"/>
                                    <a:ea typeface="Cambria Math" panose="02040503050406030204" pitchFamily="18" charset="0"/>
                                  </a:rPr>
                                </m:ctrlPr>
                              </m:sSupPr>
                              <m:e>
                                <m:r>
                                  <a:rPr lang="en-US" sz="2400" i="1">
                                    <a:latin typeface="Cambria Math" panose="02040503050406030204" pitchFamily="18" charset="0"/>
                                    <a:ea typeface="Cambria Math" panose="02040503050406030204" pitchFamily="18" charset="0"/>
                                  </a:rPr>
                                  <m:t>𝐾</m:t>
                                </m:r>
                              </m:e>
                              <m:sup>
                                <m:r>
                                  <a:rPr lang="en-US" sz="2400" i="1">
                                    <a:latin typeface="Cambria Math" panose="02040503050406030204" pitchFamily="18" charset="0"/>
                                    <a:ea typeface="Cambria Math" panose="02040503050406030204" pitchFamily="18" charset="0"/>
                                  </a:rPr>
                                  <m:t>0</m:t>
                                </m:r>
                              </m:sup>
                            </m:sSup>
                            <m:acc>
                              <m:accPr>
                                <m:chr m:val="̅"/>
                                <m:ctrlPr>
                                  <a:rPr lang="en-US" sz="2400" i="1" smtClean="0">
                                    <a:latin typeface="Cambria Math" panose="02040503050406030204" pitchFamily="18" charset="0"/>
                                    <a:ea typeface="Cambria Math" panose="02040503050406030204" pitchFamily="18" charset="0"/>
                                  </a:rPr>
                                </m:ctrlPr>
                              </m:accPr>
                              <m:e>
                                <m:sSup>
                                  <m:sSupPr>
                                    <m:ctrlPr>
                                      <a:rPr lang="en-US" sz="2400" i="1">
                                        <a:latin typeface="Cambria Math" panose="02040503050406030204" pitchFamily="18" charset="0"/>
                                        <a:ea typeface="Cambria Math" panose="02040503050406030204" pitchFamily="18" charset="0"/>
                                      </a:rPr>
                                    </m:ctrlPr>
                                  </m:sSupPr>
                                  <m:e>
                                    <m:r>
                                      <a:rPr lang="en-US" sz="2400" i="1">
                                        <a:latin typeface="Cambria Math" panose="02040503050406030204" pitchFamily="18" charset="0"/>
                                        <a:ea typeface="Cambria Math" panose="02040503050406030204" pitchFamily="18" charset="0"/>
                                      </a:rPr>
                                      <m:t>𝐾</m:t>
                                    </m:r>
                                  </m:e>
                                  <m:sup>
                                    <m:r>
                                      <a:rPr lang="en-US" sz="2400" i="1">
                                        <a:latin typeface="Cambria Math" panose="02040503050406030204" pitchFamily="18" charset="0"/>
                                        <a:ea typeface="Cambria Math" panose="02040503050406030204" pitchFamily="18" charset="0"/>
                                      </a:rPr>
                                      <m:t>0</m:t>
                                    </m:r>
                                  </m:sup>
                                </m:sSup>
                              </m:e>
                            </m:acc>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𝑅𝑒</m:t>
                            </m:r>
                            <m:d>
                              <m:dPr>
                                <m:ctrlPr>
                                  <a:rPr lang="en-US" sz="2400" i="1">
                                    <a:latin typeface="Cambria Math" panose="02040503050406030204" pitchFamily="18" charset="0"/>
                                    <a:ea typeface="Cambria Math" panose="02040503050406030204" pitchFamily="18" charset="0"/>
                                  </a:rPr>
                                </m:ctrlPr>
                              </m:dPr>
                              <m:e>
                                <m:sSubSup>
                                  <m:sSubSupPr>
                                    <m:ctrlPr>
                                      <a:rPr lang="en-US" sz="2400" i="1">
                                        <a:latin typeface="Cambria Math" panose="02040503050406030204" pitchFamily="18" charset="0"/>
                                        <a:ea typeface="Cambria Math" panose="02040503050406030204" pitchFamily="18" charset="0"/>
                                      </a:rPr>
                                    </m:ctrlPr>
                                  </m:sSubSupPr>
                                  <m:e>
                                    <m:r>
                                      <a:rPr lang="en-US" sz="2400" i="1">
                                        <a:latin typeface="Cambria Math" panose="02040503050406030204" pitchFamily="18" charset="0"/>
                                        <a:ea typeface="Cambria Math" panose="02040503050406030204" pitchFamily="18" charset="0"/>
                                      </a:rPr>
                                      <m:t>𝑔</m:t>
                                    </m:r>
                                  </m:e>
                                  <m:sub>
                                    <m:r>
                                      <a:rPr lang="en-US" sz="2400" b="0" i="1" smtClean="0">
                                        <a:latin typeface="Cambria Math" panose="02040503050406030204" pitchFamily="18" charset="0"/>
                                        <a:ea typeface="Cambria Math" panose="02040503050406030204" pitchFamily="18" charset="0"/>
                                      </a:rPr>
                                      <m:t>𝑑𝑑</m:t>
                                    </m:r>
                                  </m:sub>
                                  <m:sup>
                                    <m:d>
                                      <m:dPr>
                                        <m:ctrlPr>
                                          <a:rPr lang="en-US" sz="2400" i="1">
                                            <a:latin typeface="Cambria Math" panose="02040503050406030204" pitchFamily="18" charset="0"/>
                                            <a:ea typeface="Cambria Math" panose="02040503050406030204" pitchFamily="18" charset="0"/>
                                          </a:rPr>
                                        </m:ctrlPr>
                                      </m:dPr>
                                      <m:e>
                                        <m:r>
                                          <a:rPr lang="en-US" sz="2400" i="1">
                                            <a:latin typeface="Cambria Math" panose="02040503050406030204" pitchFamily="18" charset="0"/>
                                            <a:ea typeface="Cambria Math" panose="02040503050406030204" pitchFamily="18" charset="0"/>
                                          </a:rPr>
                                          <m:t>𝑖</m:t>
                                        </m:r>
                                      </m:e>
                                    </m:d>
                                  </m:sup>
                                </m:sSubSup>
                              </m:e>
                            </m:d>
                            <m:sSup>
                              <m:sSupPr>
                                <m:ctrlPr>
                                  <a:rPr lang="en-US" sz="2400" i="1" smtClean="0">
                                    <a:latin typeface="Cambria Math" panose="02040503050406030204" pitchFamily="18" charset="0"/>
                                    <a:ea typeface="Cambria Math" panose="02040503050406030204" pitchFamily="18" charset="0"/>
                                  </a:rPr>
                                </m:ctrlPr>
                              </m:sSupPr>
                              <m:e>
                                <m:r>
                                  <a:rPr lang="en-US" sz="2400" i="1" smtClean="0">
                                    <a:latin typeface="Cambria Math" panose="02040503050406030204" pitchFamily="18" charset="0"/>
                                    <a:ea typeface="Cambria Math" panose="02040503050406030204" pitchFamily="18" charset="0"/>
                                  </a:rPr>
                                  <m:t>𝜋</m:t>
                                </m:r>
                              </m:e>
                              <m:sup>
                                <m:r>
                                  <a:rPr lang="en-US" sz="2400" b="0" i="1" smtClean="0">
                                    <a:latin typeface="Cambria Math" panose="02040503050406030204" pitchFamily="18" charset="0"/>
                                    <a:ea typeface="Cambria Math" panose="02040503050406030204" pitchFamily="18" charset="0"/>
                                  </a:rPr>
                                  <m:t>+</m:t>
                                </m:r>
                              </m:sup>
                            </m:sSup>
                            <m:sSup>
                              <m:sSupPr>
                                <m:ctrlPr>
                                  <a:rPr lang="en-US" sz="2400" i="1" smtClean="0">
                                    <a:latin typeface="Cambria Math" panose="02040503050406030204" pitchFamily="18" charset="0"/>
                                    <a:ea typeface="Cambria Math" panose="02040503050406030204" pitchFamily="18" charset="0"/>
                                  </a:rPr>
                                </m:ctrlPr>
                              </m:sSupPr>
                              <m:e>
                                <m:r>
                                  <a:rPr lang="en-US" sz="2400" i="1" smtClean="0">
                                    <a:latin typeface="Cambria Math" panose="02040503050406030204" pitchFamily="18" charset="0"/>
                                    <a:ea typeface="Cambria Math" panose="02040503050406030204" pitchFamily="18" charset="0"/>
                                  </a:rPr>
                                  <m:t>𝜋</m:t>
                                </m:r>
                              </m:e>
                              <m:sup>
                                <m:r>
                                  <a:rPr lang="en-US" sz="2400" b="0" i="1" smtClean="0">
                                    <a:latin typeface="Cambria Math" panose="02040503050406030204" pitchFamily="18" charset="0"/>
                                    <a:ea typeface="Cambria Math" panose="02040503050406030204" pitchFamily="18" charset="0"/>
                                  </a:rPr>
                                  <m:t>−</m:t>
                                </m:r>
                              </m:sup>
                            </m:sSup>
                            <m:r>
                              <a:rPr lang="en-US" sz="2400" b="0" i="1" smtClean="0">
                                <a:latin typeface="Cambria Math" panose="02040503050406030204" pitchFamily="18" charset="0"/>
                                <a:ea typeface="Cambria Math" panose="02040503050406030204" pitchFamily="18" charset="0"/>
                              </a:rPr>
                              <m:t>+</m:t>
                            </m:r>
                            <m:acc>
                              <m:accPr>
                                <m:chr m:val="̅"/>
                                <m:ctrlPr>
                                  <a:rPr lang="en-US" sz="2400" b="0" i="1" smtClean="0">
                                    <a:latin typeface="Cambria Math" panose="02040503050406030204" pitchFamily="18" charset="0"/>
                                    <a:ea typeface="Cambria Math" panose="02040503050406030204" pitchFamily="18" charset="0"/>
                                  </a:rPr>
                                </m:ctrlPr>
                              </m:accPr>
                              <m:e>
                                <m:sSub>
                                  <m:sSubPr>
                                    <m:ctrlPr>
                                      <a:rPr lang="en-US" sz="2400" b="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𝑔</m:t>
                                    </m:r>
                                  </m:e>
                                  <m:sub>
                                    <m:r>
                                      <a:rPr lang="en-US" sz="2400" b="0" i="1" smtClean="0">
                                        <a:latin typeface="Cambria Math" panose="02040503050406030204" pitchFamily="18" charset="0"/>
                                        <a:ea typeface="Cambria Math" panose="02040503050406030204" pitchFamily="18" charset="0"/>
                                      </a:rPr>
                                      <m:t>𝑠𝑑</m:t>
                                    </m:r>
                                  </m:sub>
                                </m:sSub>
                              </m:e>
                            </m:acc>
                            <m:sSup>
                              <m:sSupPr>
                                <m:ctrlPr>
                                  <a:rPr lang="en-US" sz="2400" i="1">
                                    <a:latin typeface="Cambria Math" panose="02040503050406030204" pitchFamily="18" charset="0"/>
                                    <a:ea typeface="Cambria Math" panose="02040503050406030204" pitchFamily="18" charset="0"/>
                                  </a:rPr>
                                </m:ctrlPr>
                              </m:sSupPr>
                              <m:e>
                                <m:r>
                                  <a:rPr lang="en-US" sz="2400" b="0" i="1" smtClean="0">
                                    <a:latin typeface="Cambria Math" panose="02040503050406030204" pitchFamily="18" charset="0"/>
                                    <a:ea typeface="Cambria Math" panose="02040503050406030204" pitchFamily="18" charset="0"/>
                                  </a:rPr>
                                  <m:t>𝐾</m:t>
                                </m:r>
                              </m:e>
                              <m:sup>
                                <m:r>
                                  <a:rPr lang="en-US" sz="2400" i="1">
                                    <a:latin typeface="Cambria Math" panose="02040503050406030204" pitchFamily="18" charset="0"/>
                                    <a:ea typeface="Cambria Math" panose="02040503050406030204" pitchFamily="18" charset="0"/>
                                  </a:rPr>
                                  <m:t>+</m:t>
                                </m:r>
                              </m:sup>
                            </m:sSup>
                            <m:sSup>
                              <m:sSupPr>
                                <m:ctrlPr>
                                  <a:rPr lang="en-US" sz="2400" i="1">
                                    <a:latin typeface="Cambria Math" panose="02040503050406030204" pitchFamily="18" charset="0"/>
                                    <a:ea typeface="Cambria Math" panose="02040503050406030204" pitchFamily="18" charset="0"/>
                                  </a:rPr>
                                </m:ctrlPr>
                              </m:sSupPr>
                              <m:e>
                                <m:r>
                                  <a:rPr lang="en-US" sz="2400" i="1">
                                    <a:latin typeface="Cambria Math" panose="02040503050406030204" pitchFamily="18" charset="0"/>
                                    <a:ea typeface="Cambria Math" panose="02040503050406030204" pitchFamily="18" charset="0"/>
                                  </a:rPr>
                                  <m:t>𝜋</m:t>
                                </m:r>
                              </m:e>
                              <m:sup>
                                <m:r>
                                  <a:rPr lang="en-US" sz="2400" i="1">
                                    <a:latin typeface="Cambria Math" panose="02040503050406030204" pitchFamily="18" charset="0"/>
                                    <a:ea typeface="Cambria Math" panose="02040503050406030204" pitchFamily="18" charset="0"/>
                                  </a:rPr>
                                  <m:t>−</m:t>
                                </m:r>
                              </m:sup>
                            </m:sSup>
                          </m:e>
                        </m:d>
                      </m:e>
                    </m:nary>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h</m:t>
                    </m:r>
                    <m:r>
                      <a:rPr lang="en-US" sz="2400" b="0" i="1" smtClean="0">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𝑐</m:t>
                    </m:r>
                    <m:r>
                      <a:rPr lang="en-US" sz="2400" b="0" i="1" smtClean="0">
                        <a:latin typeface="Cambria Math" panose="02040503050406030204" pitchFamily="18" charset="0"/>
                        <a:ea typeface="Cambria Math" panose="02040503050406030204" pitchFamily="18" charset="0"/>
                      </a:rPr>
                      <m:t>.</m:t>
                    </m:r>
                  </m:oMath>
                </a14:m>
                <a:endParaRPr lang="en-US" sz="2400" i="1" dirty="0">
                  <a:latin typeface="Cambria Math" panose="02040503050406030204" pitchFamily="18" charset="0"/>
                </a:endParaRPr>
              </a:p>
              <a:p>
                <a:endParaRPr lang="en-US" sz="2400" i="1" dirty="0">
                  <a:latin typeface="Cambria Math" panose="02040503050406030204" pitchFamily="18" charset="0"/>
                </a:endParaRPr>
              </a:p>
            </p:txBody>
          </p:sp>
        </mc:Choice>
        <mc:Fallback xmlns="">
          <p:sp>
            <p:nvSpPr>
              <p:cNvPr id="3" name="Content Placeholder 2">
                <a:extLst>
                  <a:ext uri="{FF2B5EF4-FFF2-40B4-BE49-F238E27FC236}">
                    <a16:creationId xmlns:a16="http://schemas.microsoft.com/office/drawing/2014/main" id="{DCFF6447-C03A-164D-4EE5-298E57B55313}"/>
                  </a:ext>
                </a:extLst>
              </p:cNvPr>
              <p:cNvSpPr>
                <a:spLocks noGrp="1" noRot="1" noChangeAspect="1" noMove="1" noResize="1" noEditPoints="1" noAdjustHandles="1" noChangeArrowheads="1" noChangeShapeType="1" noTextEdit="1"/>
              </p:cNvSpPr>
              <p:nvPr>
                <p:ph sz="quarter" idx="13"/>
              </p:nvPr>
            </p:nvSpPr>
            <p:spPr>
              <a:blipFill>
                <a:blip r:embed="rId3"/>
                <a:stretch>
                  <a:fillRect l="-612" t="-15867" b="-15129"/>
                </a:stretch>
              </a:blipFill>
            </p:spPr>
            <p:txBody>
              <a:bodyPr/>
              <a:lstStyle/>
              <a:p>
                <a:r>
                  <a:rPr lang="en-US">
                    <a:noFill/>
                  </a:rPr>
                  <a:t> </a:t>
                </a:r>
              </a:p>
            </p:txBody>
          </p:sp>
        </mc:Fallback>
      </mc:AlternateContent>
      <p:sp>
        <p:nvSpPr>
          <p:cNvPr id="5" name="Slide Number Placeholder 4">
            <a:extLst>
              <a:ext uri="{FF2B5EF4-FFF2-40B4-BE49-F238E27FC236}">
                <a16:creationId xmlns:a16="http://schemas.microsoft.com/office/drawing/2014/main" id="{8460FA6F-C7FF-2F4B-AF68-5C16C07830EC}"/>
              </a:ext>
            </a:extLst>
          </p:cNvPr>
          <p:cNvSpPr>
            <a:spLocks noGrp="1"/>
          </p:cNvSpPr>
          <p:nvPr>
            <p:ph type="sldNum" sz="quarter" idx="12"/>
          </p:nvPr>
        </p:nvSpPr>
        <p:spPr/>
        <p:txBody>
          <a:bodyPr/>
          <a:lstStyle/>
          <a:p>
            <a:fld id="{30627F9B-D615-9E48-9179-318E1FF81E38}" type="slidenum">
              <a:rPr lang="en-US" smtClean="0"/>
              <a:t>14</a:t>
            </a:fld>
            <a:endParaRPr lang="en-US"/>
          </a:p>
        </p:txBody>
      </p:sp>
    </p:spTree>
    <p:extLst>
      <p:ext uri="{BB962C8B-B14F-4D97-AF65-F5344CB8AC3E}">
        <p14:creationId xmlns:p14="http://schemas.microsoft.com/office/powerpoint/2010/main" val="40507846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1198A6-9931-F919-B76C-329138080246}"/>
              </a:ext>
            </a:extLst>
          </p:cNvPr>
          <p:cNvSpPr>
            <a:spLocks noGrp="1"/>
          </p:cNvSpPr>
          <p:nvPr>
            <p:ph type="title"/>
          </p:nvPr>
        </p:nvSpPr>
        <p:spPr/>
        <p:txBody>
          <a:bodyPr/>
          <a:lstStyle/>
          <a:p>
            <a:r>
              <a:rPr lang="en-US" dirty="0"/>
              <a:t>Constraints from muonic interactions</a:t>
            </a:r>
          </a:p>
        </p:txBody>
      </p:sp>
      <p:pic>
        <p:nvPicPr>
          <p:cNvPr id="6" name="Content Placeholder 5" descr="A screenshot of a computer&#10;&#10;AI-generated content may be incorrect.">
            <a:extLst>
              <a:ext uri="{FF2B5EF4-FFF2-40B4-BE49-F238E27FC236}">
                <a16:creationId xmlns:a16="http://schemas.microsoft.com/office/drawing/2014/main" id="{DAD8AA6A-D6F0-21E7-FCB0-184420C35D1F}"/>
              </a:ext>
            </a:extLst>
          </p:cNvPr>
          <p:cNvPicPr>
            <a:picLocks noGrp="1" noChangeAspect="1"/>
          </p:cNvPicPr>
          <p:nvPr>
            <p:ph sz="quarter" idx="13"/>
          </p:nvPr>
        </p:nvPicPr>
        <p:blipFill>
          <a:blip r:embed="rId3"/>
          <a:srcRect l="27545" t="20191" r="42859" b="38014"/>
          <a:stretch/>
        </p:blipFill>
        <p:spPr>
          <a:xfrm>
            <a:off x="1063752" y="2093975"/>
            <a:ext cx="5186577" cy="4577477"/>
          </a:xfrm>
        </p:spPr>
      </p:pic>
      <p:sp>
        <p:nvSpPr>
          <p:cNvPr id="4" name="Slide Number Placeholder 3">
            <a:extLst>
              <a:ext uri="{FF2B5EF4-FFF2-40B4-BE49-F238E27FC236}">
                <a16:creationId xmlns:a16="http://schemas.microsoft.com/office/drawing/2014/main" id="{8D3932BA-C420-3153-F4C5-58B2AA607CDD}"/>
              </a:ext>
            </a:extLst>
          </p:cNvPr>
          <p:cNvSpPr>
            <a:spLocks noGrp="1"/>
          </p:cNvSpPr>
          <p:nvPr>
            <p:ph type="sldNum" sz="quarter" idx="12"/>
          </p:nvPr>
        </p:nvSpPr>
        <p:spPr/>
        <p:txBody>
          <a:bodyPr/>
          <a:lstStyle/>
          <a:p>
            <a:fld id="{30627F9B-D615-9E48-9179-318E1FF81E38}" type="slidenum">
              <a:rPr lang="en-US" smtClean="0"/>
              <a:t>15</a:t>
            </a:fld>
            <a:endParaRPr lang="en-US"/>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3CFC82BF-21A3-1EFE-5513-890D63A1F95B}"/>
                  </a:ext>
                </a:extLst>
              </p:cNvPr>
              <p:cNvSpPr txBox="1"/>
              <p:nvPr/>
            </p:nvSpPr>
            <p:spPr>
              <a:xfrm>
                <a:off x="6595450" y="2313433"/>
                <a:ext cx="4041683" cy="2553007"/>
              </a:xfrm>
              <a:prstGeom prst="rect">
                <a:avLst/>
              </a:prstGeom>
              <a:noFill/>
            </p:spPr>
            <p:txBody>
              <a:bodyPr wrap="square" rtlCol="0">
                <a:spAutoFit/>
              </a:bodyPr>
              <a:lstStyle/>
              <a:p>
                <a:r>
                  <a:rPr lang="en-US" dirty="0"/>
                  <a:t>Figure 4: Constraints on the coupling to leptons (in terms of </a:t>
                </a:r>
                <a14:m>
                  <m:oMath xmlns:m="http://schemas.openxmlformats.org/officeDocument/2006/math">
                    <m:sSubSup>
                      <m:sSubSupPr>
                        <m:ctrlPr>
                          <a:rPr lang="en-US" i="1" smtClean="0">
                            <a:latin typeface="Cambria Math" panose="02040503050406030204" pitchFamily="18" charset="0"/>
                          </a:rPr>
                        </m:ctrlPr>
                      </m:sSubSupPr>
                      <m:e>
                        <m:r>
                          <a:rPr lang="en-US" i="1" smtClean="0">
                            <a:latin typeface="Cambria Math" panose="02040503050406030204" pitchFamily="18" charset="0"/>
                            <a:ea typeface="Cambria Math" panose="02040503050406030204" pitchFamily="18" charset="0"/>
                          </a:rPr>
                          <m:t>𝜉</m:t>
                        </m:r>
                      </m:e>
                      <m:sub>
                        <m:r>
                          <a:rPr lang="en-US" b="0" i="1" smtClean="0">
                            <a:latin typeface="Cambria Math" panose="02040503050406030204" pitchFamily="18" charset="0"/>
                          </a:rPr>
                          <m:t>𝑙</m:t>
                        </m:r>
                      </m:sub>
                      <m:sup>
                        <m:r>
                          <a:rPr lang="en-US" b="0" i="1" smtClean="0">
                            <a:latin typeface="Cambria Math" panose="02040503050406030204" pitchFamily="18" charset="0"/>
                          </a:rPr>
                          <m:t>𝑆</m:t>
                        </m:r>
                      </m:sup>
                    </m:sSubSup>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𝑦</m:t>
                        </m:r>
                      </m:e>
                      <m:sub>
                        <m:r>
                          <a:rPr lang="en-US" b="0" i="1" smtClean="0">
                            <a:latin typeface="Cambria Math" panose="02040503050406030204" pitchFamily="18" charset="0"/>
                          </a:rPr>
                          <m:t>𝑙</m:t>
                        </m:r>
                      </m:sub>
                    </m:sSub>
                    <m:f>
                      <m:fPr>
                        <m:ctrlPr>
                          <a:rPr lang="en-US" b="0" i="1" smtClean="0">
                            <a:latin typeface="Cambria Math" panose="02040503050406030204" pitchFamily="18" charset="0"/>
                          </a:rPr>
                        </m:ctrlPr>
                      </m:fPr>
                      <m:num>
                        <m:r>
                          <a:rPr lang="en-US" b="0" i="1" smtClean="0">
                            <a:latin typeface="Cambria Math" panose="02040503050406030204" pitchFamily="18" charset="0"/>
                          </a:rPr>
                          <m:t>𝑣</m:t>
                        </m:r>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𝑙</m:t>
                            </m:r>
                          </m:sub>
                        </m:sSub>
                      </m:den>
                    </m:f>
                  </m:oMath>
                </a14:m>
                <a:r>
                  <a:rPr lang="en-US" dirty="0"/>
                  <a:t> and </a:t>
                </a:r>
                <a14:m>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𝜖</m:t>
                        </m:r>
                      </m:e>
                      <m:sub>
                        <m:r>
                          <a:rPr lang="en-US" b="0" i="1" smtClean="0">
                            <a:latin typeface="Cambria Math" panose="02040503050406030204" pitchFamily="18" charset="0"/>
                          </a:rPr>
                          <m:t>𝑒𝑓𝑓</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𝑦</m:t>
                            </m:r>
                          </m:e>
                          <m:sub>
                            <m:r>
                              <a:rPr lang="en-US" b="0" i="1" smtClean="0">
                                <a:latin typeface="Cambria Math" panose="02040503050406030204" pitchFamily="18" charset="0"/>
                              </a:rPr>
                              <m:t>𝑒</m:t>
                            </m:r>
                          </m:sub>
                        </m:sSub>
                      </m:num>
                      <m:den>
                        <m:r>
                          <a:rPr lang="en-US" b="0" i="1" smtClean="0">
                            <a:latin typeface="Cambria Math" panose="02040503050406030204" pitchFamily="18" charset="0"/>
                          </a:rPr>
                          <m:t>𝑒</m:t>
                        </m:r>
                      </m:den>
                    </m:f>
                  </m:oMath>
                </a14:m>
                <a:r>
                  <a:rPr lang="en-US" dirty="0"/>
                  <a:t>) as a function of the scalar mass [6]. The region where </a:t>
                </a:r>
                <a14:m>
                  <m:oMath xmlns:m="http://schemas.openxmlformats.org/officeDocument/2006/math">
                    <m:r>
                      <a:rPr lang="en-US" b="0" i="1" smtClean="0">
                        <a:latin typeface="Cambria Math" panose="02040503050406030204" pitchFamily="18" charset="0"/>
                      </a:rPr>
                      <m:t>(</m:t>
                    </m:r>
                    <m:r>
                      <a:rPr lang="en-US" b="0" i="1" smtClean="0">
                        <a:latin typeface="Cambria Math" panose="02040503050406030204" pitchFamily="18" charset="0"/>
                      </a:rPr>
                      <m:t>𝑔</m:t>
                    </m:r>
                    <m:r>
                      <a:rPr lang="en-US" b="0" i="1" smtClean="0">
                        <a:latin typeface="Cambria Math" panose="02040503050406030204" pitchFamily="18" charset="0"/>
                      </a:rPr>
                      <m:t>−2</m:t>
                    </m:r>
                    <m:sSub>
                      <m:sSubPr>
                        <m:ctrlPr>
                          <a:rPr lang="en-US" b="0" i="1" smtClean="0">
                            <a:latin typeface="Cambria Math" panose="02040503050406030204" pitchFamily="18" charset="0"/>
                          </a:rPr>
                        </m:ctrlPr>
                      </m:sSubPr>
                      <m:e>
                        <m:r>
                          <a:rPr lang="en-US" b="0" i="1" smtClean="0">
                            <a:latin typeface="Cambria Math" panose="02040503050406030204" pitchFamily="18" charset="0"/>
                          </a:rPr>
                          <m:t>)</m:t>
                        </m:r>
                      </m:e>
                      <m:sub>
                        <m:r>
                          <a:rPr lang="en-US" b="0" i="1" smtClean="0">
                            <a:latin typeface="Cambria Math" panose="02040503050406030204" pitchFamily="18" charset="0"/>
                            <a:ea typeface="Cambria Math" panose="02040503050406030204" pitchFamily="18" charset="0"/>
                          </a:rPr>
                          <m:t>𝜇</m:t>
                        </m:r>
                      </m:sub>
                    </m:sSub>
                  </m:oMath>
                </a14:m>
                <a:r>
                  <a:rPr lang="en-US" dirty="0"/>
                  <a:t> is discrepant at </a:t>
                </a:r>
                <a14:m>
                  <m:oMath xmlns:m="http://schemas.openxmlformats.org/officeDocument/2006/math">
                    <m:r>
                      <a:rPr lang="en-US" b="0" i="1" smtClean="0">
                        <a:latin typeface="Cambria Math" panose="02040503050406030204" pitchFamily="18" charset="0"/>
                      </a:rPr>
                      <m:t>5</m:t>
                    </m:r>
                    <m:r>
                      <a:rPr lang="en-US" b="0" i="1" smtClean="0">
                        <a:latin typeface="Cambria Math" panose="02040503050406030204" pitchFamily="18" charset="0"/>
                        <a:ea typeface="Cambria Math" panose="02040503050406030204" pitchFamily="18" charset="0"/>
                      </a:rPr>
                      <m:t>𝜎</m:t>
                    </m:r>
                  </m:oMath>
                </a14:m>
                <a:r>
                  <a:rPr lang="en-US" dirty="0"/>
                  <a:t> is shaded in red while the green shaded band shows the current discrepancy is brought below </a:t>
                </a:r>
                <a14:m>
                  <m:oMath xmlns:m="http://schemas.openxmlformats.org/officeDocument/2006/math">
                    <m:r>
                      <a:rPr lang="en-US" i="1" dirty="0" smtClean="0">
                        <a:latin typeface="Cambria Math" panose="02040503050406030204" pitchFamily="18" charset="0"/>
                      </a:rPr>
                      <m:t>2</m:t>
                    </m:r>
                    <m:r>
                      <a:rPr lang="en-US" i="1">
                        <a:latin typeface="Cambria Math" panose="02040503050406030204" pitchFamily="18" charset="0"/>
                        <a:ea typeface="Cambria Math" panose="02040503050406030204" pitchFamily="18" charset="0"/>
                      </a:rPr>
                      <m:t>𝜎</m:t>
                    </m:r>
                  </m:oMath>
                </a14:m>
                <a:r>
                  <a:rPr lang="en-US" dirty="0"/>
                  <a:t>.</a:t>
                </a:r>
              </a:p>
            </p:txBody>
          </p:sp>
        </mc:Choice>
        <mc:Fallback xmlns="">
          <p:sp>
            <p:nvSpPr>
              <p:cNvPr id="7" name="TextBox 6">
                <a:extLst>
                  <a:ext uri="{FF2B5EF4-FFF2-40B4-BE49-F238E27FC236}">
                    <a16:creationId xmlns:a16="http://schemas.microsoft.com/office/drawing/2014/main" id="{3CFC82BF-21A3-1EFE-5513-890D63A1F95B}"/>
                  </a:ext>
                </a:extLst>
              </p:cNvPr>
              <p:cNvSpPr txBox="1">
                <a:spLocks noRot="1" noChangeAspect="1" noMove="1" noResize="1" noEditPoints="1" noAdjustHandles="1" noChangeArrowheads="1" noChangeShapeType="1" noTextEdit="1"/>
              </p:cNvSpPr>
              <p:nvPr/>
            </p:nvSpPr>
            <p:spPr>
              <a:xfrm>
                <a:off x="6595450" y="2313433"/>
                <a:ext cx="4041683" cy="2553007"/>
              </a:xfrm>
              <a:prstGeom prst="rect">
                <a:avLst/>
              </a:prstGeom>
              <a:blipFill>
                <a:blip r:embed="rId4"/>
                <a:stretch>
                  <a:fillRect l="-1254" t="-990" r="-2508" b="-2475"/>
                </a:stretch>
              </a:blipFill>
            </p:spPr>
            <p:txBody>
              <a:bodyPr/>
              <a:lstStyle/>
              <a:p>
                <a:r>
                  <a:rPr lang="en-US">
                    <a:noFill/>
                  </a:rPr>
                  <a:t> </a:t>
                </a:r>
              </a:p>
            </p:txBody>
          </p:sp>
        </mc:Fallback>
      </mc:AlternateContent>
      <p:sp>
        <p:nvSpPr>
          <p:cNvPr id="8" name="TextBox 7">
            <a:extLst>
              <a:ext uri="{FF2B5EF4-FFF2-40B4-BE49-F238E27FC236}">
                <a16:creationId xmlns:a16="http://schemas.microsoft.com/office/drawing/2014/main" id="{9EBAABDB-FA65-1239-B493-6A5CB8841028}"/>
              </a:ext>
            </a:extLst>
          </p:cNvPr>
          <p:cNvSpPr txBox="1"/>
          <p:nvPr/>
        </p:nvSpPr>
        <p:spPr>
          <a:xfrm>
            <a:off x="1377387" y="6488668"/>
            <a:ext cx="2853666" cy="369332"/>
          </a:xfrm>
          <a:prstGeom prst="rect">
            <a:avLst/>
          </a:prstGeom>
          <a:noFill/>
        </p:spPr>
        <p:txBody>
          <a:bodyPr wrap="none" rtlCol="0">
            <a:spAutoFit/>
          </a:bodyPr>
          <a:lstStyle/>
          <a:p>
            <a:r>
              <a:rPr lang="en-US" dirty="0"/>
              <a:t>[6] hep-</a:t>
            </a:r>
            <a:r>
              <a:rPr lang="en-US" dirty="0" err="1"/>
              <a:t>ph</a:t>
            </a:r>
            <a:r>
              <a:rPr lang="en-US" dirty="0"/>
              <a:t>/1606.04943v1</a:t>
            </a:r>
          </a:p>
        </p:txBody>
      </p:sp>
    </p:spTree>
    <p:extLst>
      <p:ext uri="{BB962C8B-B14F-4D97-AF65-F5344CB8AC3E}">
        <p14:creationId xmlns:p14="http://schemas.microsoft.com/office/powerpoint/2010/main" val="8715484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725552FE-A386-1050-25CB-6D168FF4A051}"/>
                  </a:ext>
                </a:extLst>
              </p:cNvPr>
              <p:cNvSpPr>
                <a:spLocks noGrp="1"/>
              </p:cNvSpPr>
              <p:nvPr>
                <p:ph type="title"/>
              </p:nvPr>
            </p:nvSpPr>
            <p:spPr/>
            <p:txBody>
              <a:bodyPr/>
              <a:lstStyle/>
              <a:p>
                <a:r>
                  <a:rPr lang="en-US" dirty="0">
                    <a:latin typeface="Baskerville Old Face" panose="02020602080505020303" pitchFamily="18" charset="77"/>
                  </a:rPr>
                  <a:t>Coupling constraints from </a:t>
                </a:r>
                <a14:m>
                  <m:oMath xmlns:m="http://schemas.openxmlformats.org/officeDocument/2006/math">
                    <m:sSub>
                      <m:sSubPr>
                        <m:ctrlPr>
                          <a:rPr lang="en-US" i="1" dirty="0" smtClean="0">
                            <a:latin typeface="Cambria Math" panose="02040503050406030204" pitchFamily="18" charset="0"/>
                          </a:rPr>
                        </m:ctrlPr>
                      </m:sSubPr>
                      <m:e>
                        <m:r>
                          <a:rPr lang="en-US" b="0" i="1" dirty="0" smtClean="0">
                            <a:latin typeface="Cambria Math" panose="02040503050406030204" pitchFamily="18" charset="0"/>
                          </a:rPr>
                          <m:t>𝐾</m:t>
                        </m:r>
                      </m:e>
                      <m:sub>
                        <m:r>
                          <a:rPr lang="en-US" b="0" i="1" dirty="0" smtClean="0">
                            <a:latin typeface="Cambria Math" panose="02040503050406030204" pitchFamily="18" charset="0"/>
                          </a:rPr>
                          <m:t>𝑆</m:t>
                        </m:r>
                      </m:sub>
                    </m:sSub>
                    <m:r>
                      <a:rPr lang="en-US" i="1" dirty="0" smtClean="0">
                        <a:latin typeface="Cambria Math" panose="02040503050406030204" pitchFamily="18" charset="0"/>
                        <a:ea typeface="Cambria Math" panose="02040503050406030204" pitchFamily="18" charset="0"/>
                      </a:rPr>
                      <m:t>→</m:t>
                    </m:r>
                    <m:sSup>
                      <m:sSupPr>
                        <m:ctrlPr>
                          <a:rPr lang="en-US" i="1" dirty="0" smtClean="0">
                            <a:latin typeface="Cambria Math" panose="02040503050406030204" pitchFamily="18" charset="0"/>
                            <a:ea typeface="Cambria Math" panose="02040503050406030204" pitchFamily="18" charset="0"/>
                          </a:rPr>
                        </m:ctrlPr>
                      </m:sSupPr>
                      <m:e>
                        <m:r>
                          <a:rPr lang="en-US" i="1" dirty="0" smtClean="0">
                            <a:latin typeface="Cambria Math" panose="02040503050406030204" pitchFamily="18" charset="0"/>
                            <a:ea typeface="Cambria Math" panose="02040503050406030204" pitchFamily="18" charset="0"/>
                          </a:rPr>
                          <m:t>𝜇</m:t>
                        </m:r>
                      </m:e>
                      <m:sup>
                        <m:r>
                          <a:rPr lang="en-US" b="0" i="1" dirty="0" smtClean="0">
                            <a:latin typeface="Cambria Math" panose="02040503050406030204" pitchFamily="18" charset="0"/>
                            <a:ea typeface="Cambria Math" panose="02040503050406030204" pitchFamily="18" charset="0"/>
                          </a:rPr>
                          <m:t>+</m:t>
                        </m:r>
                      </m:sup>
                    </m:sSup>
                    <m:sSup>
                      <m:sSupPr>
                        <m:ctrlPr>
                          <a:rPr lang="en-US" i="1" dirty="0" smtClean="0">
                            <a:latin typeface="Cambria Math" panose="02040503050406030204" pitchFamily="18" charset="0"/>
                            <a:ea typeface="Cambria Math" panose="02040503050406030204" pitchFamily="18" charset="0"/>
                          </a:rPr>
                        </m:ctrlPr>
                      </m:sSupPr>
                      <m:e>
                        <m:r>
                          <a:rPr lang="en-US" i="1" dirty="0" smtClean="0">
                            <a:latin typeface="Cambria Math" panose="02040503050406030204" pitchFamily="18" charset="0"/>
                            <a:ea typeface="Cambria Math" panose="02040503050406030204" pitchFamily="18" charset="0"/>
                          </a:rPr>
                          <m:t>𝜇</m:t>
                        </m:r>
                      </m:e>
                      <m:sup>
                        <m:r>
                          <a:rPr lang="en-US" b="0" i="1" dirty="0" smtClean="0">
                            <a:latin typeface="Cambria Math" panose="02040503050406030204" pitchFamily="18" charset="0"/>
                            <a:ea typeface="Cambria Math" panose="02040503050406030204" pitchFamily="18" charset="0"/>
                          </a:rPr>
                          <m:t>−</m:t>
                        </m:r>
                      </m:sup>
                    </m:sSup>
                  </m:oMath>
                </a14:m>
                <a:r>
                  <a:rPr lang="en-US" dirty="0">
                    <a:latin typeface="Baskerville Old Face" panose="02020602080505020303" pitchFamily="18" charset="77"/>
                  </a:rPr>
                  <a:t> and Mixing</a:t>
                </a:r>
              </a:p>
            </p:txBody>
          </p:sp>
        </mc:Choice>
        <mc:Fallback xmlns="">
          <p:sp>
            <p:nvSpPr>
              <p:cNvPr id="2" name="Title 1">
                <a:extLst>
                  <a:ext uri="{FF2B5EF4-FFF2-40B4-BE49-F238E27FC236}">
                    <a16:creationId xmlns:a16="http://schemas.microsoft.com/office/drawing/2014/main" id="{725552FE-A386-1050-25CB-6D168FF4A051}"/>
                  </a:ext>
                </a:extLst>
              </p:cNvPr>
              <p:cNvSpPr>
                <a:spLocks noGrp="1" noRot="1" noChangeAspect="1" noMove="1" noResize="1" noEditPoints="1" noAdjustHandles="1" noChangeArrowheads="1" noChangeShapeType="1" noTextEdit="1"/>
              </p:cNvSpPr>
              <p:nvPr>
                <p:ph type="title"/>
              </p:nvPr>
            </p:nvSpPr>
            <p:spPr>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7B781CDA-22A2-B2BD-049C-825AC4C618FE}"/>
                  </a:ext>
                </a:extLst>
              </p:cNvPr>
              <p:cNvSpPr>
                <a:spLocks noGrp="1"/>
              </p:cNvSpPr>
              <p:nvPr>
                <p:ph sz="quarter" idx="14"/>
              </p:nvPr>
            </p:nvSpPr>
            <p:spPr>
              <a:xfrm>
                <a:off x="783980" y="2367092"/>
                <a:ext cx="10127859" cy="3576508"/>
              </a:xfrm>
            </p:spPr>
            <p:txBody>
              <a:bodyPr>
                <a:normAutofit/>
              </a:bodyPr>
              <a:lstStyle/>
              <a:p>
                <a:r>
                  <a:rPr lang="en-US" sz="2400" b="0" dirty="0">
                    <a:latin typeface="Baskerville Old Face" panose="02020602080505020303" pitchFamily="18" charset="77"/>
                    <a:ea typeface="Cambria Math" panose="02040503050406030204" pitchFamily="18" charset="0"/>
                  </a:rPr>
                  <a:t>Assume</a:t>
                </a:r>
                <a:r>
                  <a:rPr lang="en-US" sz="2400" b="0" dirty="0">
                    <a:ea typeface="Cambria Math" panose="02040503050406030204" pitchFamily="18" charset="0"/>
                  </a:rPr>
                  <a:t> </a:t>
                </a:r>
                <a14:m>
                  <m:oMath xmlns:m="http://schemas.openxmlformats.org/officeDocument/2006/math">
                    <m:r>
                      <a:rPr lang="en-US" sz="2400" b="0" i="1" dirty="0" smtClean="0">
                        <a:latin typeface="Cambria Math" panose="02040503050406030204" pitchFamily="18" charset="0"/>
                        <a:ea typeface="Cambria Math" panose="02040503050406030204" pitchFamily="18" charset="0"/>
                      </a:rPr>
                      <m:t>𝜙</m:t>
                    </m:r>
                  </m:oMath>
                </a14:m>
                <a:r>
                  <a:rPr lang="en-US" sz="2400" b="0" i="1" dirty="0">
                    <a:latin typeface="Baskerville Old Face" panose="02020602080505020303" pitchFamily="18" charset="77"/>
                    <a:ea typeface="Cambria Math" panose="02040503050406030204" pitchFamily="18" charset="0"/>
                  </a:rPr>
                  <a:t> </a:t>
                </a:r>
                <a:r>
                  <a:rPr lang="en-US" sz="2400" b="0" dirty="0">
                    <a:latin typeface="Baskerville Old Face" panose="02020602080505020303" pitchFamily="18" charset="77"/>
                    <a:ea typeface="Cambria Math" panose="02040503050406030204" pitchFamily="18" charset="0"/>
                  </a:rPr>
                  <a:t>decays within 0.1m and 3</a:t>
                </a:r>
                <a14:m>
                  <m:oMath xmlns:m="http://schemas.openxmlformats.org/officeDocument/2006/math">
                    <m:r>
                      <a:rPr lang="en-US" sz="2400" b="0" i="0" smtClean="0">
                        <a:latin typeface="Cambria Math" panose="02040503050406030204" pitchFamily="18" charset="0"/>
                        <a:ea typeface="Cambria Math" panose="02040503050406030204" pitchFamily="18" charset="0"/>
                      </a:rPr>
                      <m:t>0 </m:t>
                    </m:r>
                    <m:r>
                      <m:rPr>
                        <m:sty m:val="p"/>
                      </m:rPr>
                      <a:rPr lang="en-US" sz="2400" b="0" i="0" smtClean="0">
                        <a:latin typeface="Cambria Math" panose="02040503050406030204" pitchFamily="18" charset="0"/>
                        <a:ea typeface="Cambria Math" panose="02040503050406030204" pitchFamily="18" charset="0"/>
                      </a:rPr>
                      <m:t>M</m:t>
                    </m:r>
                    <m:r>
                      <a:rPr lang="en-US" sz="2400" i="1">
                        <a:latin typeface="Cambria Math" panose="02040503050406030204" pitchFamily="18" charset="0"/>
                        <a:ea typeface="Cambria Math" panose="02040503050406030204" pitchFamily="18" charset="0"/>
                      </a:rPr>
                      <m:t>𝑒𝑉</m:t>
                    </m:r>
                    <m:r>
                      <a:rPr lang="en-US" sz="2400" i="1">
                        <a:latin typeface="Cambria Math" panose="02040503050406030204" pitchFamily="18" charset="0"/>
                        <a:ea typeface="Cambria Math" panose="02040503050406030204" pitchFamily="18" charset="0"/>
                      </a:rPr>
                      <m:t>≤</m:t>
                    </m:r>
                    <m:sSub>
                      <m:sSubPr>
                        <m:ctrlPr>
                          <a:rPr lang="en-US" sz="2400" b="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𝑚</m:t>
                        </m:r>
                      </m:e>
                      <m:sub>
                        <m:r>
                          <a:rPr lang="en-US" sz="2400" b="0" i="1" smtClean="0">
                            <a:latin typeface="Cambria Math" panose="02040503050406030204" pitchFamily="18" charset="0"/>
                            <a:ea typeface="Cambria Math" panose="02040503050406030204" pitchFamily="18" charset="0"/>
                          </a:rPr>
                          <m:t>𝜙</m:t>
                        </m:r>
                      </m:sub>
                    </m:sSub>
                    <m:r>
                      <a:rPr lang="en-US" sz="2400" i="1">
                        <a:latin typeface="Cambria Math" panose="02040503050406030204" pitchFamily="18" charset="0"/>
                        <a:ea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35</m:t>
                    </m:r>
                    <m:r>
                      <a:rPr lang="en-US" sz="2400" i="1">
                        <a:latin typeface="Cambria Math" panose="02040503050406030204" pitchFamily="18" charset="0"/>
                        <a:ea typeface="Cambria Math" panose="02040503050406030204" pitchFamily="18" charset="0"/>
                      </a:rPr>
                      <m:t>0 </m:t>
                    </m:r>
                    <m:r>
                      <a:rPr lang="en-US" sz="2400" i="1">
                        <a:latin typeface="Cambria Math" panose="02040503050406030204" pitchFamily="18" charset="0"/>
                        <a:ea typeface="Cambria Math" panose="02040503050406030204" pitchFamily="18" charset="0"/>
                      </a:rPr>
                      <m:t>𝑀𝑒𝑉</m:t>
                    </m:r>
                    <m:r>
                      <a:rPr lang="en-US" sz="2400" i="1">
                        <a:latin typeface="Cambria Math" panose="02040503050406030204" pitchFamily="18" charset="0"/>
                        <a:ea typeface="Cambria Math" panose="02040503050406030204" pitchFamily="18" charset="0"/>
                      </a:rPr>
                      <m:t>.</m:t>
                    </m:r>
                  </m:oMath>
                </a14:m>
                <a:endParaRPr lang="en-US" sz="2400" b="0" i="1" dirty="0">
                  <a:latin typeface="Baskerville Old Face" panose="02020602080505020303" pitchFamily="18" charset="77"/>
                </a:endParaRPr>
              </a:p>
              <a:p>
                <a:pPr lvl="1"/>
                <a14:m>
                  <m:oMath xmlns:m="http://schemas.openxmlformats.org/officeDocument/2006/math">
                    <m:r>
                      <a:rPr lang="en-US" sz="2400" i="1">
                        <a:latin typeface="Cambria Math" panose="02040503050406030204" pitchFamily="18" charset="0"/>
                      </a:rPr>
                      <m:t>1.</m:t>
                    </m:r>
                    <m:r>
                      <a:rPr lang="en-US" sz="2400" b="0" i="1" smtClean="0">
                        <a:latin typeface="Cambria Math" panose="02040503050406030204" pitchFamily="18" charset="0"/>
                      </a:rPr>
                      <m:t>19</m:t>
                    </m:r>
                    <m:r>
                      <a:rPr lang="en-US" sz="2400" i="1">
                        <a:latin typeface="Cambria Math" panose="02040503050406030204" pitchFamily="18" charset="0"/>
                      </a:rPr>
                      <m:t>∗</m:t>
                    </m:r>
                    <m:sSup>
                      <m:sSupPr>
                        <m:ctrlPr>
                          <a:rPr lang="en-US" sz="2400" i="1">
                            <a:latin typeface="Cambria Math" panose="02040503050406030204" pitchFamily="18" charset="0"/>
                          </a:rPr>
                        </m:ctrlPr>
                      </m:sSupPr>
                      <m:e>
                        <m:r>
                          <a:rPr lang="en-US" sz="2400" i="1">
                            <a:latin typeface="Cambria Math" panose="02040503050406030204" pitchFamily="18" charset="0"/>
                          </a:rPr>
                          <m:t>10</m:t>
                        </m:r>
                      </m:e>
                      <m:sup>
                        <m:r>
                          <a:rPr lang="en-US" sz="2400" i="1">
                            <a:latin typeface="Cambria Math" panose="02040503050406030204" pitchFamily="18" charset="0"/>
                          </a:rPr>
                          <m:t>−</m:t>
                        </m:r>
                        <m:r>
                          <a:rPr lang="en-US" sz="2400" b="0" i="1" smtClean="0">
                            <a:latin typeface="Cambria Math" panose="02040503050406030204" pitchFamily="18" charset="0"/>
                          </a:rPr>
                          <m:t>13</m:t>
                        </m:r>
                      </m:sup>
                    </m:sSup>
                    <m:r>
                      <a:rPr lang="en-US" sz="2400" i="1">
                        <a:latin typeface="Cambria Math" panose="02040503050406030204" pitchFamily="18" charset="0"/>
                        <a:ea typeface="Cambria Math" panose="02040503050406030204" pitchFamily="18" charset="0"/>
                      </a:rPr>
                      <m:t>&lt;</m:t>
                    </m:r>
                    <m:d>
                      <m:dPr>
                        <m:begChr m:val="|"/>
                        <m:endChr m:val="|"/>
                        <m:ctrlPr>
                          <a:rPr lang="en-US" sz="2400" i="1" smtClean="0">
                            <a:latin typeface="Cambria Math" panose="02040503050406030204" pitchFamily="18" charset="0"/>
                          </a:rPr>
                        </m:ctrlPr>
                      </m:dPr>
                      <m:e>
                        <m:sSub>
                          <m:sSubPr>
                            <m:ctrlPr>
                              <a:rPr lang="en-US" sz="2400" i="1">
                                <a:latin typeface="Cambria Math" panose="02040503050406030204" pitchFamily="18" charset="0"/>
                              </a:rPr>
                            </m:ctrlPr>
                          </m:sSubPr>
                          <m:e>
                            <m:r>
                              <a:rPr lang="en-US" sz="2400" b="0" i="1" smtClean="0">
                                <a:latin typeface="Cambria Math" panose="02040503050406030204" pitchFamily="18" charset="0"/>
                              </a:rPr>
                              <m:t>𝑦</m:t>
                            </m:r>
                          </m:e>
                          <m:sub>
                            <m:r>
                              <a:rPr lang="en-US" sz="2400" i="1">
                                <a:latin typeface="Cambria Math" panose="02040503050406030204" pitchFamily="18" charset="0"/>
                                <a:ea typeface="Cambria Math" panose="02040503050406030204" pitchFamily="18" charset="0"/>
                              </a:rPr>
                              <m:t>𝜇</m:t>
                            </m:r>
                          </m:sub>
                        </m:sSub>
                      </m:e>
                    </m:d>
                  </m:oMath>
                </a14:m>
                <a:endParaRPr lang="en-US" sz="2400" b="0" i="1" dirty="0">
                  <a:latin typeface="Baskerville Old Face" panose="02020602080505020303" pitchFamily="18" charset="77"/>
                </a:endParaRPr>
              </a:p>
              <a:p>
                <a:r>
                  <a:rPr lang="en-US" sz="2400" dirty="0">
                    <a:latin typeface="Baskerville Old Face" panose="02020602080505020303" pitchFamily="18" charset="77"/>
                  </a:rPr>
                  <a:t>Considering </a:t>
                </a:r>
                <a:r>
                  <a:rPr lang="en-US" sz="2400" i="1" dirty="0">
                    <a:latin typeface="Cambria Math" panose="02040503050406030204" pitchFamily="18" charset="0"/>
                  </a:rPr>
                  <a:t> </a:t>
                </a:r>
                <a14:m>
                  <m:oMath xmlns:m="http://schemas.openxmlformats.org/officeDocument/2006/math">
                    <m:sSub>
                      <m:sSubPr>
                        <m:ctrlPr>
                          <a:rPr lang="en-US" sz="2400" i="1" dirty="0" smtClean="0">
                            <a:latin typeface="Cambria Math" panose="02040503050406030204" pitchFamily="18" charset="0"/>
                          </a:rPr>
                        </m:ctrlPr>
                      </m:sSubPr>
                      <m:e>
                        <m:r>
                          <a:rPr lang="en-US" sz="2400" b="0" i="1" dirty="0" smtClean="0">
                            <a:latin typeface="Cambria Math" panose="02040503050406030204" pitchFamily="18" charset="0"/>
                          </a:rPr>
                          <m:t>𝐾</m:t>
                        </m:r>
                      </m:e>
                      <m:sub>
                        <m:r>
                          <a:rPr lang="en-US" sz="2400" b="0" i="1" dirty="0" smtClean="0">
                            <a:latin typeface="Cambria Math" panose="02040503050406030204" pitchFamily="18" charset="0"/>
                          </a:rPr>
                          <m:t>𝑆</m:t>
                        </m:r>
                      </m:sub>
                    </m:sSub>
                    <m:r>
                      <a:rPr lang="en-US" sz="2400" i="1" dirty="0" smtClean="0">
                        <a:latin typeface="Cambria Math" panose="02040503050406030204" pitchFamily="18" charset="0"/>
                        <a:ea typeface="Cambria Math" panose="02040503050406030204" pitchFamily="18" charset="0"/>
                      </a:rPr>
                      <m:t>→</m:t>
                    </m:r>
                    <m:sSup>
                      <m:sSupPr>
                        <m:ctrlPr>
                          <a:rPr lang="en-US" sz="2400" i="1" dirty="0" smtClean="0">
                            <a:latin typeface="Cambria Math" panose="02040503050406030204" pitchFamily="18" charset="0"/>
                            <a:ea typeface="Cambria Math" panose="02040503050406030204" pitchFamily="18" charset="0"/>
                          </a:rPr>
                        </m:ctrlPr>
                      </m:sSupPr>
                      <m:e>
                        <m:r>
                          <a:rPr lang="en-US" sz="2400" i="1" dirty="0" smtClean="0">
                            <a:latin typeface="Cambria Math" panose="02040503050406030204" pitchFamily="18" charset="0"/>
                            <a:ea typeface="Cambria Math" panose="02040503050406030204" pitchFamily="18" charset="0"/>
                          </a:rPr>
                          <m:t>𝜇</m:t>
                        </m:r>
                      </m:e>
                      <m:sup>
                        <m:r>
                          <a:rPr lang="en-US" sz="2400" b="0" i="1" dirty="0" smtClean="0">
                            <a:latin typeface="Cambria Math" panose="02040503050406030204" pitchFamily="18" charset="0"/>
                            <a:ea typeface="Cambria Math" panose="02040503050406030204" pitchFamily="18" charset="0"/>
                          </a:rPr>
                          <m:t>+</m:t>
                        </m:r>
                      </m:sup>
                    </m:sSup>
                    <m:sSup>
                      <m:sSupPr>
                        <m:ctrlPr>
                          <a:rPr lang="en-US" sz="2400" i="1" dirty="0" smtClean="0">
                            <a:latin typeface="Cambria Math" panose="02040503050406030204" pitchFamily="18" charset="0"/>
                            <a:ea typeface="Cambria Math" panose="02040503050406030204" pitchFamily="18" charset="0"/>
                          </a:rPr>
                        </m:ctrlPr>
                      </m:sSupPr>
                      <m:e>
                        <m:r>
                          <a:rPr lang="en-US" sz="2400" i="1" dirty="0" smtClean="0">
                            <a:latin typeface="Cambria Math" panose="02040503050406030204" pitchFamily="18" charset="0"/>
                            <a:ea typeface="Cambria Math" panose="02040503050406030204" pitchFamily="18" charset="0"/>
                          </a:rPr>
                          <m:t>𝜇</m:t>
                        </m:r>
                      </m:e>
                      <m:sup>
                        <m:r>
                          <a:rPr lang="en-US" sz="2400" b="0" i="1" dirty="0" smtClean="0">
                            <a:latin typeface="Cambria Math" panose="02040503050406030204" pitchFamily="18" charset="0"/>
                            <a:ea typeface="Cambria Math" panose="02040503050406030204" pitchFamily="18" charset="0"/>
                          </a:rPr>
                          <m:t>−</m:t>
                        </m:r>
                      </m:sup>
                    </m:sSup>
                  </m:oMath>
                </a14:m>
                <a:endParaRPr lang="en-US" sz="2400" i="1" dirty="0">
                  <a:latin typeface="Cambria Math" panose="02040503050406030204" pitchFamily="18" charset="0"/>
                </a:endParaRPr>
              </a:p>
              <a:p>
                <a:pPr lvl="1"/>
                <a14:m>
                  <m:oMath xmlns:m="http://schemas.openxmlformats.org/officeDocument/2006/math">
                    <m:d>
                      <m:dPr>
                        <m:begChr m:val="|"/>
                        <m:endChr m:val="|"/>
                        <m:ctrlPr>
                          <a:rPr lang="en-US" sz="2400" i="1" smtClean="0">
                            <a:latin typeface="Cambria Math" panose="02040503050406030204" pitchFamily="18" charset="0"/>
                          </a:rPr>
                        </m:ctrlPr>
                      </m:dPr>
                      <m:e>
                        <m:sSub>
                          <m:sSubPr>
                            <m:ctrlPr>
                              <a:rPr lang="en-US" sz="2400" i="1">
                                <a:latin typeface="Cambria Math" panose="02040503050406030204" pitchFamily="18" charset="0"/>
                              </a:rPr>
                            </m:ctrlPr>
                          </m:sSubPr>
                          <m:e>
                            <m:r>
                              <a:rPr lang="en-US" sz="2400" b="0" i="1" smtClean="0">
                                <a:latin typeface="Cambria Math" panose="02040503050406030204" pitchFamily="18" charset="0"/>
                              </a:rPr>
                              <m:t>𝑦</m:t>
                            </m:r>
                          </m:e>
                          <m:sub>
                            <m:r>
                              <a:rPr lang="en-US" sz="2400" i="1">
                                <a:latin typeface="Cambria Math" panose="02040503050406030204" pitchFamily="18" charset="0"/>
                                <a:ea typeface="Cambria Math" panose="02040503050406030204" pitchFamily="18" charset="0"/>
                              </a:rPr>
                              <m:t>𝜇</m:t>
                            </m:r>
                          </m:sub>
                        </m:sSub>
                      </m:e>
                    </m:d>
                  </m:oMath>
                </a14:m>
                <a:r>
                  <a:rPr lang="en-US" sz="2400" dirty="0"/>
                  <a:t> </a:t>
                </a:r>
                <a14:m>
                  <m:oMath xmlns:m="http://schemas.openxmlformats.org/officeDocument/2006/math">
                    <m:d>
                      <m:dPr>
                        <m:begChr m:val="|"/>
                        <m:endChr m:val="|"/>
                        <m:ctrlPr>
                          <a:rPr lang="en-US" sz="2400" i="1">
                            <a:latin typeface="Cambria Math" panose="02040503050406030204" pitchFamily="18" charset="0"/>
                          </a:rPr>
                        </m:ctrlPr>
                      </m:dPr>
                      <m:e>
                        <m:sSub>
                          <m:sSubPr>
                            <m:ctrlPr>
                              <a:rPr lang="en-US" sz="2400" i="1">
                                <a:latin typeface="Cambria Math" panose="02040503050406030204" pitchFamily="18" charset="0"/>
                              </a:rPr>
                            </m:ctrlPr>
                          </m:sSubPr>
                          <m:e>
                            <m:r>
                              <a:rPr lang="en-US" sz="2400" i="1" smtClean="0">
                                <a:latin typeface="Cambria Math" panose="02040503050406030204" pitchFamily="18" charset="0"/>
                                <a:ea typeface="Cambria Math" panose="02040503050406030204" pitchFamily="18" charset="0"/>
                              </a:rPr>
                              <m:t>𝜆</m:t>
                            </m:r>
                          </m:e>
                          <m:sub>
                            <m:r>
                              <a:rPr lang="en-US" sz="2400" b="0" i="1" smtClean="0">
                                <a:latin typeface="Cambria Math" panose="02040503050406030204" pitchFamily="18" charset="0"/>
                              </a:rPr>
                              <m:t>𝐾</m:t>
                            </m:r>
                            <m:r>
                              <a:rPr lang="en-US" sz="2400" b="0" i="1" smtClean="0">
                                <a:latin typeface="Cambria Math" panose="02040503050406030204" pitchFamily="18" charset="0"/>
                                <a:ea typeface="Cambria Math" panose="02040503050406030204" pitchFamily="18" charset="0"/>
                              </a:rPr>
                              <m:t>𝜙</m:t>
                            </m:r>
                          </m:sub>
                        </m:sSub>
                      </m:e>
                    </m:d>
                    <m:r>
                      <a:rPr lang="en-US" sz="2400" i="1">
                        <a:latin typeface="Cambria Math" panose="02040503050406030204" pitchFamily="18" charset="0"/>
                        <a:ea typeface="Cambria Math" panose="02040503050406030204" pitchFamily="18" charset="0"/>
                      </a:rPr>
                      <m:t>&lt;</m:t>
                    </m:r>
                    <m:sSup>
                      <m:sSupPr>
                        <m:ctrlPr>
                          <a:rPr lang="en-US" sz="2400" i="1" smtClean="0">
                            <a:latin typeface="Cambria Math" panose="02040503050406030204" pitchFamily="18" charset="0"/>
                            <a:ea typeface="Cambria Math" panose="02040503050406030204" pitchFamily="18" charset="0"/>
                          </a:rPr>
                        </m:ctrlPr>
                      </m:sSupPr>
                      <m:e>
                        <m:r>
                          <a:rPr lang="en-US" sz="2400" b="0" i="1" smtClean="0">
                            <a:latin typeface="Cambria Math" panose="02040503050406030204" pitchFamily="18" charset="0"/>
                            <a:ea typeface="Cambria Math" panose="02040503050406030204" pitchFamily="18" charset="0"/>
                          </a:rPr>
                          <m:t>10</m:t>
                        </m:r>
                      </m:e>
                      <m:sup>
                        <m:r>
                          <a:rPr lang="en-US" sz="2400" b="0" i="1" smtClean="0">
                            <a:latin typeface="Cambria Math" panose="02040503050406030204" pitchFamily="18" charset="0"/>
                            <a:ea typeface="Cambria Math" panose="02040503050406030204" pitchFamily="18" charset="0"/>
                          </a:rPr>
                          <m:t>−11</m:t>
                        </m:r>
                      </m:sup>
                    </m:sSup>
                  </m:oMath>
                </a14:m>
                <a:endParaRPr lang="en-US" sz="2400" dirty="0"/>
              </a:p>
              <a:p>
                <a:r>
                  <a:rPr lang="en-US" sz="2400" dirty="0"/>
                  <a:t>From </a:t>
                </a:r>
                <a14:m>
                  <m:oMath xmlns:m="http://schemas.openxmlformats.org/officeDocument/2006/math">
                    <m:r>
                      <a:rPr lang="en-US" sz="2400" b="0" i="1" smtClean="0">
                        <a:latin typeface="Cambria Math" panose="02040503050406030204" pitchFamily="18" charset="0"/>
                      </a:rPr>
                      <m:t>𝑅𝑒</m:t>
                    </m:r>
                    <m:d>
                      <m:dPr>
                        <m:ctrlPr>
                          <a:rPr lang="en-US" sz="2400" b="0" i="1" smtClean="0">
                            <a:latin typeface="Cambria Math" panose="02040503050406030204" pitchFamily="18" charset="0"/>
                          </a:rPr>
                        </m:ctrlPr>
                      </m:dPr>
                      <m:e>
                        <m:f>
                          <m:fPr>
                            <m:ctrlPr>
                              <a:rPr lang="en-US" sz="2400" i="1">
                                <a:latin typeface="Cambria Math" panose="02040503050406030204" pitchFamily="18" charset="0"/>
                              </a:rPr>
                            </m:ctrlPr>
                          </m:fPr>
                          <m:num>
                            <m:sSup>
                              <m:sSupPr>
                                <m:ctrlPr>
                                  <a:rPr lang="en-US" sz="2400" i="1">
                                    <a:latin typeface="Cambria Math" panose="02040503050406030204" pitchFamily="18" charset="0"/>
                                  </a:rPr>
                                </m:ctrlPr>
                              </m:sSupPr>
                              <m:e>
                                <m:r>
                                  <a:rPr lang="en-US" sz="2400" i="1">
                                    <a:latin typeface="Cambria Math" panose="02040503050406030204" pitchFamily="18" charset="0"/>
                                    <a:ea typeface="Cambria Math" panose="02040503050406030204" pitchFamily="18" charset="0"/>
                                  </a:rPr>
                                  <m:t>𝜖</m:t>
                                </m:r>
                              </m:e>
                              <m:sup>
                                <m:r>
                                  <a:rPr lang="en-US" sz="2400" i="1">
                                    <a:latin typeface="Cambria Math" panose="02040503050406030204" pitchFamily="18" charset="0"/>
                                  </a:rPr>
                                  <m:t>′</m:t>
                                </m:r>
                              </m:sup>
                            </m:sSup>
                          </m:num>
                          <m:den>
                            <m:r>
                              <a:rPr lang="en-US" sz="2400" i="1">
                                <a:latin typeface="Cambria Math" panose="02040503050406030204" pitchFamily="18" charset="0"/>
                                <a:ea typeface="Cambria Math" panose="02040503050406030204" pitchFamily="18" charset="0"/>
                              </a:rPr>
                              <m:t>𝜖</m:t>
                            </m:r>
                          </m:den>
                        </m:f>
                      </m:e>
                    </m:d>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m:t>
                        </m:r>
                        <m:r>
                          <a:rPr lang="en-US" sz="2400" b="0" i="1" smtClean="0">
                            <a:latin typeface="Cambria Math" panose="02040503050406030204" pitchFamily="18" charset="0"/>
                            <a:ea typeface="Cambria Math" panose="02040503050406030204" pitchFamily="18" charset="0"/>
                          </a:rPr>
                          <m:t>𝜔</m:t>
                        </m:r>
                      </m:num>
                      <m:den>
                        <m:rad>
                          <m:radPr>
                            <m:degHide m:val="on"/>
                            <m:ctrlPr>
                              <a:rPr lang="en-US" sz="2400" b="0" i="1" smtClean="0">
                                <a:latin typeface="Cambria Math" panose="02040503050406030204" pitchFamily="18" charset="0"/>
                              </a:rPr>
                            </m:ctrlPr>
                          </m:radPr>
                          <m:deg/>
                          <m:e>
                            <m:r>
                              <a:rPr lang="en-US" sz="2400" b="0" i="1" smtClean="0">
                                <a:latin typeface="Cambria Math" panose="02040503050406030204" pitchFamily="18" charset="0"/>
                              </a:rPr>
                              <m:t>2</m:t>
                            </m:r>
                          </m:e>
                        </m:rad>
                        <m:d>
                          <m:dPr>
                            <m:begChr m:val="|"/>
                            <m:endChr m:val="|"/>
                            <m:ctrlPr>
                              <a:rPr lang="en-US" sz="2400" b="0" i="1" smtClean="0">
                                <a:latin typeface="Cambria Math" panose="02040503050406030204" pitchFamily="18" charset="0"/>
                              </a:rPr>
                            </m:ctrlPr>
                          </m:dPr>
                          <m:e>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𝜖</m:t>
                                </m:r>
                              </m:e>
                              <m:sub>
                                <m:r>
                                  <a:rPr lang="en-US" sz="2400" b="0" i="1" smtClean="0">
                                    <a:latin typeface="Cambria Math" panose="02040503050406030204" pitchFamily="18" charset="0"/>
                                  </a:rPr>
                                  <m:t>𝐾</m:t>
                                </m:r>
                              </m:sub>
                            </m:sSub>
                          </m:e>
                        </m:d>
                      </m:den>
                    </m:f>
                    <m:d>
                      <m:dPr>
                        <m:ctrlPr>
                          <a:rPr lang="en-US" sz="2400" b="0" i="1" smtClean="0">
                            <a:latin typeface="Cambria Math" panose="02040503050406030204" pitchFamily="18" charset="0"/>
                          </a:rPr>
                        </m:ctrlPr>
                      </m:dPr>
                      <m:e>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𝐼𝑚</m:t>
                            </m:r>
                            <m:r>
                              <a:rPr lang="en-US" sz="2400" b="0" i="1" smtClean="0">
                                <a:latin typeface="Cambria Math" panose="02040503050406030204" pitchFamily="18" charset="0"/>
                              </a:rPr>
                              <m:t> </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𝐴</m:t>
                                </m:r>
                              </m:e>
                              <m:sub>
                                <m:r>
                                  <a:rPr lang="en-US" sz="2400" b="0" i="1" smtClean="0">
                                    <a:latin typeface="Cambria Math" panose="02040503050406030204" pitchFamily="18" charset="0"/>
                                  </a:rPr>
                                  <m:t>0</m:t>
                                </m:r>
                              </m:sub>
                            </m:sSub>
                          </m:num>
                          <m:den>
                            <m:r>
                              <a:rPr lang="en-US" sz="2400" b="0" i="1" smtClean="0">
                                <a:latin typeface="Cambria Math" panose="02040503050406030204" pitchFamily="18" charset="0"/>
                              </a:rPr>
                              <m:t>𝑅𝑒</m:t>
                            </m:r>
                            <m:r>
                              <a:rPr lang="en-US" sz="2400" i="1">
                                <a:latin typeface="Cambria Math" panose="02040503050406030204" pitchFamily="18" charset="0"/>
                              </a:rPr>
                              <m:t> </m:t>
                            </m:r>
                            <m:sSub>
                              <m:sSubPr>
                                <m:ctrlPr>
                                  <a:rPr lang="en-US" sz="2400" i="1">
                                    <a:latin typeface="Cambria Math" panose="02040503050406030204" pitchFamily="18" charset="0"/>
                                  </a:rPr>
                                </m:ctrlPr>
                              </m:sSubPr>
                              <m:e>
                                <m:r>
                                  <a:rPr lang="en-US" sz="2400" i="1">
                                    <a:latin typeface="Cambria Math" panose="02040503050406030204" pitchFamily="18" charset="0"/>
                                  </a:rPr>
                                  <m:t>𝐴</m:t>
                                </m:r>
                              </m:e>
                              <m:sub>
                                <m:r>
                                  <a:rPr lang="en-US" sz="2400" i="1">
                                    <a:latin typeface="Cambria Math" panose="02040503050406030204" pitchFamily="18" charset="0"/>
                                  </a:rPr>
                                  <m:t>0</m:t>
                                </m:r>
                              </m:sub>
                            </m:sSub>
                          </m:den>
                        </m:f>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𝑅𝑒</m:t>
                            </m:r>
                            <m:r>
                              <a:rPr lang="en-US" sz="2400" i="1">
                                <a:latin typeface="Cambria Math" panose="02040503050406030204" pitchFamily="18" charset="0"/>
                              </a:rPr>
                              <m:t> </m:t>
                            </m:r>
                            <m:sSub>
                              <m:sSubPr>
                                <m:ctrlPr>
                                  <a:rPr lang="en-US" sz="2400" i="1">
                                    <a:latin typeface="Cambria Math" panose="02040503050406030204" pitchFamily="18" charset="0"/>
                                  </a:rPr>
                                </m:ctrlPr>
                              </m:sSubPr>
                              <m:e>
                                <m:r>
                                  <a:rPr lang="en-US" sz="2400" i="1">
                                    <a:latin typeface="Cambria Math" panose="02040503050406030204" pitchFamily="18" charset="0"/>
                                  </a:rPr>
                                  <m:t>𝐴</m:t>
                                </m:r>
                              </m:e>
                              <m:sub>
                                <m:r>
                                  <a:rPr lang="en-US" sz="2400" b="0" i="1" smtClean="0">
                                    <a:latin typeface="Cambria Math" panose="02040503050406030204" pitchFamily="18" charset="0"/>
                                  </a:rPr>
                                  <m:t>2</m:t>
                                </m:r>
                              </m:sub>
                            </m:sSub>
                          </m:num>
                          <m:den>
                            <m:r>
                              <a:rPr lang="en-US" sz="2400" b="0" i="1" smtClean="0">
                                <a:latin typeface="Cambria Math" panose="02040503050406030204" pitchFamily="18" charset="0"/>
                              </a:rPr>
                              <m:t>𝑅𝑒</m:t>
                            </m:r>
                            <m:r>
                              <a:rPr lang="en-US" sz="2400" i="1">
                                <a:latin typeface="Cambria Math" panose="02040503050406030204" pitchFamily="18" charset="0"/>
                              </a:rPr>
                              <m:t> </m:t>
                            </m:r>
                            <m:sSub>
                              <m:sSubPr>
                                <m:ctrlPr>
                                  <a:rPr lang="en-US" sz="2400" i="1">
                                    <a:latin typeface="Cambria Math" panose="02040503050406030204" pitchFamily="18" charset="0"/>
                                  </a:rPr>
                                </m:ctrlPr>
                              </m:sSubPr>
                              <m:e>
                                <m:r>
                                  <a:rPr lang="en-US" sz="2400" i="1">
                                    <a:latin typeface="Cambria Math" panose="02040503050406030204" pitchFamily="18" charset="0"/>
                                  </a:rPr>
                                  <m:t>𝐴</m:t>
                                </m:r>
                              </m:e>
                              <m:sub>
                                <m:r>
                                  <a:rPr lang="en-US" sz="2400" b="0" i="1" smtClean="0">
                                    <a:latin typeface="Cambria Math" panose="02040503050406030204" pitchFamily="18" charset="0"/>
                                  </a:rPr>
                                  <m:t>2</m:t>
                                </m:r>
                              </m:sub>
                            </m:sSub>
                          </m:den>
                        </m:f>
                      </m:e>
                    </m:d>
                  </m:oMath>
                </a14:m>
                <a:endParaRPr lang="en-US" sz="2400" dirty="0"/>
              </a:p>
              <a:p>
                <a:pPr lvl="1"/>
                <a14:m>
                  <m:oMath xmlns:m="http://schemas.openxmlformats.org/officeDocument/2006/math">
                    <m:sSub>
                      <m:sSubPr>
                        <m:ctrlPr>
                          <a:rPr lang="en-US" sz="2400" i="1" smtClean="0">
                            <a:latin typeface="Cambria Math" panose="02040503050406030204" pitchFamily="18" charset="0"/>
                          </a:rPr>
                        </m:ctrlPr>
                      </m:sSubPr>
                      <m:e>
                        <m:r>
                          <a:rPr lang="en-US" sz="2400" b="0" i="1" smtClean="0">
                            <a:latin typeface="Cambria Math" panose="02040503050406030204" pitchFamily="18" charset="0"/>
                          </a:rPr>
                          <m:t>𝑔</m:t>
                        </m:r>
                      </m:e>
                      <m:sub>
                        <m:r>
                          <a:rPr lang="en-US" sz="2400" b="0" i="1" smtClean="0">
                            <a:latin typeface="Cambria Math" panose="02040503050406030204" pitchFamily="18" charset="0"/>
                          </a:rPr>
                          <m:t>𝑠𝑑</m:t>
                        </m:r>
                      </m:sub>
                    </m:sSub>
                    <m:r>
                      <a:rPr lang="en-US" sz="2400" i="1">
                        <a:latin typeface="Cambria Math" panose="02040503050406030204" pitchFamily="18" charset="0"/>
                        <a:ea typeface="Cambria Math" panose="02040503050406030204" pitchFamily="18" charset="0"/>
                      </a:rPr>
                      <m:t>&lt;</m:t>
                    </m:r>
                    <m:sSup>
                      <m:sSupPr>
                        <m:ctrlPr>
                          <a:rPr lang="en-US" sz="2400" i="1">
                            <a:latin typeface="Cambria Math" panose="02040503050406030204" pitchFamily="18" charset="0"/>
                            <a:ea typeface="Cambria Math" panose="02040503050406030204" pitchFamily="18" charset="0"/>
                          </a:rPr>
                        </m:ctrlPr>
                      </m:sSupPr>
                      <m:e>
                        <m:r>
                          <a:rPr lang="en-US" sz="2400" i="1">
                            <a:latin typeface="Cambria Math" panose="02040503050406030204" pitchFamily="18" charset="0"/>
                            <a:ea typeface="Cambria Math" panose="02040503050406030204" pitchFamily="18" charset="0"/>
                          </a:rPr>
                          <m:t>10</m:t>
                        </m:r>
                      </m:e>
                      <m:sup>
                        <m:r>
                          <a:rPr lang="en-US" sz="2400" i="1">
                            <a:latin typeface="Cambria Math" panose="02040503050406030204" pitchFamily="18" charset="0"/>
                            <a:ea typeface="Cambria Math" panose="02040503050406030204" pitchFamily="18" charset="0"/>
                          </a:rPr>
                          <m:t>−1</m:t>
                        </m:r>
                        <m:r>
                          <a:rPr lang="en-US" sz="2400" b="0" i="1" smtClean="0">
                            <a:latin typeface="Cambria Math" panose="02040503050406030204" pitchFamily="18" charset="0"/>
                            <a:ea typeface="Cambria Math" panose="02040503050406030204" pitchFamily="18" charset="0"/>
                          </a:rPr>
                          <m:t>3</m:t>
                        </m:r>
                      </m:sup>
                    </m:sSup>
                  </m:oMath>
                </a14:m>
                <a:endParaRPr lang="en-US" sz="2400" dirty="0"/>
              </a:p>
            </p:txBody>
          </p:sp>
        </mc:Choice>
        <mc:Fallback xmlns="">
          <p:sp>
            <p:nvSpPr>
              <p:cNvPr id="4" name="Content Placeholder 3">
                <a:extLst>
                  <a:ext uri="{FF2B5EF4-FFF2-40B4-BE49-F238E27FC236}">
                    <a16:creationId xmlns:a16="http://schemas.microsoft.com/office/drawing/2014/main" id="{7B781CDA-22A2-B2BD-049C-825AC4C618FE}"/>
                  </a:ext>
                </a:extLst>
              </p:cNvPr>
              <p:cNvSpPr>
                <a:spLocks noGrp="1" noRot="1" noChangeAspect="1" noMove="1" noResize="1" noEditPoints="1" noAdjustHandles="1" noChangeArrowheads="1" noChangeShapeType="1" noTextEdit="1"/>
              </p:cNvSpPr>
              <p:nvPr>
                <p:ph sz="quarter" idx="14"/>
              </p:nvPr>
            </p:nvSpPr>
            <p:spPr>
              <a:xfrm>
                <a:off x="783980" y="2367092"/>
                <a:ext cx="10127859" cy="3576508"/>
              </a:xfrm>
              <a:blipFill>
                <a:blip r:embed="rId4"/>
                <a:stretch>
                  <a:fillRect l="-501" t="-1767"/>
                </a:stretch>
              </a:blipFill>
            </p:spPr>
            <p:txBody>
              <a:bodyPr/>
              <a:lstStyle/>
              <a:p>
                <a:r>
                  <a:rPr lang="en-US">
                    <a:noFill/>
                  </a:rPr>
                  <a:t> </a:t>
                </a:r>
              </a:p>
            </p:txBody>
          </p:sp>
        </mc:Fallback>
      </mc:AlternateContent>
      <p:sp>
        <p:nvSpPr>
          <p:cNvPr id="6" name="Slide Number Placeholder 5">
            <a:extLst>
              <a:ext uri="{FF2B5EF4-FFF2-40B4-BE49-F238E27FC236}">
                <a16:creationId xmlns:a16="http://schemas.microsoft.com/office/drawing/2014/main" id="{AFEEBCB3-6E4F-CC16-4E2D-441FE014215E}"/>
              </a:ext>
            </a:extLst>
          </p:cNvPr>
          <p:cNvSpPr>
            <a:spLocks noGrp="1"/>
          </p:cNvSpPr>
          <p:nvPr>
            <p:ph type="sldNum" sz="quarter" idx="12"/>
          </p:nvPr>
        </p:nvSpPr>
        <p:spPr/>
        <p:txBody>
          <a:bodyPr/>
          <a:lstStyle/>
          <a:p>
            <a:fld id="{30627F9B-D615-9E48-9179-318E1FF81E38}" type="slidenum">
              <a:rPr lang="en-US" smtClean="0"/>
              <a:t>16</a:t>
            </a:fld>
            <a:endParaRPr lang="en-US"/>
          </a:p>
        </p:txBody>
      </p:sp>
    </p:spTree>
    <p:extLst>
      <p:ext uri="{BB962C8B-B14F-4D97-AF65-F5344CB8AC3E}">
        <p14:creationId xmlns:p14="http://schemas.microsoft.com/office/powerpoint/2010/main" val="9119052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1BBB9D-9777-A6F6-08F6-BAF2C24F1D2F}"/>
              </a:ext>
            </a:extLst>
          </p:cNvPr>
          <p:cNvSpPr>
            <a:spLocks noGrp="1"/>
          </p:cNvSpPr>
          <p:nvPr>
            <p:ph type="title"/>
          </p:nvPr>
        </p:nvSpPr>
        <p:spPr/>
        <p:txBody>
          <a:bodyPr/>
          <a:lstStyle/>
          <a:p>
            <a:r>
              <a:rPr lang="en-US" dirty="0">
                <a:latin typeface="Baskerville Old Face" panose="02020602080505020303" pitchFamily="18" charset="77"/>
              </a:rPr>
              <a:t>Coupling constraints from other rare decays</a:t>
            </a:r>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4493867C-32C8-F0D6-07F4-2582BA59EF83}"/>
                  </a:ext>
                </a:extLst>
              </p:cNvPr>
              <p:cNvSpPr>
                <a:spLocks noGrp="1"/>
              </p:cNvSpPr>
              <p:nvPr>
                <p:ph sz="quarter" idx="14"/>
              </p:nvPr>
            </p:nvSpPr>
            <p:spPr>
              <a:xfrm>
                <a:off x="6172199" y="2367092"/>
                <a:ext cx="5503985" cy="3904071"/>
              </a:xfrm>
            </p:spPr>
            <p:txBody>
              <a:bodyPr>
                <a:normAutofit/>
              </a:bodyPr>
              <a:lstStyle/>
              <a:p>
                <a:r>
                  <a:rPr lang="en-US" sz="2800" dirty="0">
                    <a:latin typeface="Baskerville Old Face" panose="02020602080505020303" pitchFamily="18" charset="77"/>
                  </a:rPr>
                  <a:t>On-Shell</a:t>
                </a:r>
              </a:p>
              <a:p>
                <a:pPr lvl="1"/>
                <a:r>
                  <a:rPr lang="en-US" sz="2600" dirty="0">
                    <a:latin typeface="Baskerville Old Face" panose="02020602080505020303" pitchFamily="18" charset="77"/>
                  </a:rPr>
                  <a:t>Assuming </a:t>
                </a:r>
                <a14:m>
                  <m:oMath xmlns:m="http://schemas.openxmlformats.org/officeDocument/2006/math">
                    <m:r>
                      <m:rPr>
                        <m:sty m:val="p"/>
                      </m:rPr>
                      <a:rPr lang="en-US" sz="2600" b="0" i="0" dirty="0" smtClean="0">
                        <a:latin typeface="Cambria Math" panose="02040503050406030204" pitchFamily="18" charset="0"/>
                        <a:ea typeface="Cambria Math" panose="02040503050406030204" pitchFamily="18" charset="0"/>
                      </a:rPr>
                      <m:t>ϕ</m:t>
                    </m:r>
                  </m:oMath>
                </a14:m>
                <a:r>
                  <a:rPr lang="en-US" sz="2600" b="0" dirty="0">
                    <a:latin typeface="Baskerville Old Face" panose="02020602080505020303" pitchFamily="18" charset="77"/>
                    <a:ea typeface="Cambria Math" panose="02040503050406030204" pitchFamily="18" charset="0"/>
                  </a:rPr>
                  <a:t> decays within 0.1m only to muons</a:t>
                </a:r>
                <a:r>
                  <a:rPr lang="en-US" sz="2600" b="0" i="1" dirty="0">
                    <a:latin typeface="Cambria Math" panose="02040503050406030204" pitchFamily="18" charset="0"/>
                    <a:ea typeface="Cambria Math" panose="02040503050406030204" pitchFamily="18" charset="0"/>
                  </a:rPr>
                  <a:t>.</a:t>
                </a:r>
              </a:p>
              <a:p>
                <a:pPr lvl="1"/>
                <a14:m>
                  <m:oMath xmlns:m="http://schemas.openxmlformats.org/officeDocument/2006/math">
                    <m:sSub>
                      <m:sSubPr>
                        <m:ctrlPr>
                          <a:rPr lang="en-US" sz="2600" b="0" i="1" smtClean="0">
                            <a:latin typeface="Cambria Math" panose="02040503050406030204" pitchFamily="18" charset="0"/>
                            <a:ea typeface="Cambria Math" panose="02040503050406030204" pitchFamily="18" charset="0"/>
                          </a:rPr>
                        </m:ctrlPr>
                      </m:sSubPr>
                      <m:e>
                        <m:r>
                          <a:rPr lang="en-US" sz="2600" b="0" i="1" smtClean="0">
                            <a:latin typeface="Cambria Math" panose="02040503050406030204" pitchFamily="18" charset="0"/>
                            <a:ea typeface="Cambria Math" panose="02040503050406030204" pitchFamily="18" charset="0"/>
                          </a:rPr>
                          <m:t>𝑔</m:t>
                        </m:r>
                      </m:e>
                      <m:sub>
                        <m:r>
                          <a:rPr lang="en-US" sz="2600" b="0" i="1" smtClean="0">
                            <a:latin typeface="Cambria Math" panose="02040503050406030204" pitchFamily="18" charset="0"/>
                            <a:ea typeface="Cambria Math" panose="02040503050406030204" pitchFamily="18" charset="0"/>
                          </a:rPr>
                          <m:t>𝑠𝑑</m:t>
                        </m:r>
                      </m:sub>
                    </m:sSub>
                    <m:r>
                      <a:rPr lang="en-US" sz="2600" i="1">
                        <a:latin typeface="Cambria Math" panose="02040503050406030204" pitchFamily="18" charset="0"/>
                        <a:ea typeface="Cambria Math" panose="02040503050406030204" pitchFamily="18" charset="0"/>
                      </a:rPr>
                      <m:t>&lt;</m:t>
                    </m:r>
                    <m:sSup>
                      <m:sSupPr>
                        <m:ctrlPr>
                          <a:rPr lang="en-US" sz="2600" b="0" i="1" smtClean="0">
                            <a:latin typeface="Cambria Math" panose="02040503050406030204" pitchFamily="18" charset="0"/>
                          </a:rPr>
                        </m:ctrlPr>
                      </m:sSupPr>
                      <m:e>
                        <m:r>
                          <a:rPr lang="en-US" sz="2600" b="0" i="1" smtClean="0">
                            <a:latin typeface="Cambria Math" panose="02040503050406030204" pitchFamily="18" charset="0"/>
                          </a:rPr>
                          <m:t>10</m:t>
                        </m:r>
                      </m:e>
                      <m:sup>
                        <m:r>
                          <a:rPr lang="en-US" sz="2600" b="0" i="1" smtClean="0">
                            <a:latin typeface="Cambria Math" panose="02040503050406030204" pitchFamily="18" charset="0"/>
                          </a:rPr>
                          <m:t>−13</m:t>
                        </m:r>
                      </m:sup>
                    </m:sSup>
                  </m:oMath>
                </a14:m>
                <a:endParaRPr lang="en-US" sz="2600" b="0" i="1" dirty="0">
                  <a:latin typeface="Cambria Math" panose="02040503050406030204" pitchFamily="18" charset="0"/>
                </a:endParaRPr>
              </a:p>
              <a:p>
                <a:r>
                  <a:rPr lang="en-US" sz="2800" dirty="0">
                    <a:latin typeface="Cambria Math" panose="02040503050406030204" pitchFamily="18" charset="0"/>
                  </a:rPr>
                  <a:t>Off-Shell</a:t>
                </a:r>
              </a:p>
              <a:p>
                <a:pPr lvl="1"/>
                <a14:m>
                  <m:oMath xmlns:m="http://schemas.openxmlformats.org/officeDocument/2006/math">
                    <m:sSub>
                      <m:sSubPr>
                        <m:ctrlPr>
                          <a:rPr lang="en-US" sz="2600" i="1">
                            <a:latin typeface="Cambria Math" panose="02040503050406030204" pitchFamily="18" charset="0"/>
                            <a:ea typeface="Cambria Math" panose="02040503050406030204" pitchFamily="18" charset="0"/>
                          </a:rPr>
                        </m:ctrlPr>
                      </m:sSubPr>
                      <m:e>
                        <m:r>
                          <a:rPr lang="en-US" sz="2600" i="1">
                            <a:latin typeface="Cambria Math" panose="02040503050406030204" pitchFamily="18" charset="0"/>
                            <a:ea typeface="Cambria Math" panose="02040503050406030204" pitchFamily="18" charset="0"/>
                          </a:rPr>
                          <m:t>𝑔</m:t>
                        </m:r>
                      </m:e>
                      <m:sub>
                        <m:r>
                          <a:rPr lang="en-US" sz="2600" i="1">
                            <a:latin typeface="Cambria Math" panose="02040503050406030204" pitchFamily="18" charset="0"/>
                            <a:ea typeface="Cambria Math" panose="02040503050406030204" pitchFamily="18" charset="0"/>
                          </a:rPr>
                          <m:t>𝑠𝑑</m:t>
                        </m:r>
                      </m:sub>
                    </m:sSub>
                    <m:sSub>
                      <m:sSubPr>
                        <m:ctrlPr>
                          <a:rPr lang="en-US" sz="2600" i="1">
                            <a:latin typeface="Cambria Math" panose="02040503050406030204" pitchFamily="18" charset="0"/>
                            <a:ea typeface="Cambria Math" panose="02040503050406030204" pitchFamily="18" charset="0"/>
                          </a:rPr>
                        </m:ctrlPr>
                      </m:sSubPr>
                      <m:e>
                        <m:r>
                          <a:rPr lang="en-US" sz="2600" i="1">
                            <a:latin typeface="Cambria Math" panose="02040503050406030204" pitchFamily="18" charset="0"/>
                            <a:ea typeface="Cambria Math" panose="02040503050406030204" pitchFamily="18" charset="0"/>
                          </a:rPr>
                          <m:t>𝑦</m:t>
                        </m:r>
                      </m:e>
                      <m:sub>
                        <m:r>
                          <a:rPr lang="en-US" sz="2600" i="1">
                            <a:latin typeface="Cambria Math" panose="02040503050406030204" pitchFamily="18" charset="0"/>
                            <a:ea typeface="Cambria Math" panose="02040503050406030204" pitchFamily="18" charset="0"/>
                          </a:rPr>
                          <m:t>𝜇</m:t>
                        </m:r>
                      </m:sub>
                    </m:sSub>
                    <m:r>
                      <a:rPr lang="en-US" sz="2600" i="1" smtClean="0">
                        <a:latin typeface="Cambria Math" panose="02040503050406030204" pitchFamily="18" charset="0"/>
                        <a:ea typeface="Cambria Math" panose="02040503050406030204" pitchFamily="18" charset="0"/>
                      </a:rPr>
                      <m:t>&lt;</m:t>
                    </m:r>
                    <m:sSup>
                      <m:sSupPr>
                        <m:ctrlPr>
                          <a:rPr lang="en-US" sz="2600" b="0" i="1" smtClean="0">
                            <a:latin typeface="Cambria Math" panose="02040503050406030204" pitchFamily="18" charset="0"/>
                          </a:rPr>
                        </m:ctrlPr>
                      </m:sSupPr>
                      <m:e>
                        <m:r>
                          <a:rPr lang="en-US" sz="2600" b="0" i="1" smtClean="0">
                            <a:latin typeface="Cambria Math" panose="02040503050406030204" pitchFamily="18" charset="0"/>
                          </a:rPr>
                          <m:t>10</m:t>
                        </m:r>
                      </m:e>
                      <m:sup>
                        <m:r>
                          <a:rPr lang="en-US" sz="2600" b="0" i="1" smtClean="0">
                            <a:latin typeface="Cambria Math" panose="02040503050406030204" pitchFamily="18" charset="0"/>
                          </a:rPr>
                          <m:t>−3</m:t>
                        </m:r>
                      </m:sup>
                    </m:sSup>
                  </m:oMath>
                </a14:m>
                <a:endParaRPr lang="en-US" sz="2600" b="0" dirty="0">
                  <a:latin typeface="Cambria Math" panose="02040503050406030204" pitchFamily="18" charset="0"/>
                </a:endParaRPr>
              </a:p>
            </p:txBody>
          </p:sp>
        </mc:Choice>
        <mc:Fallback xmlns="">
          <p:sp>
            <p:nvSpPr>
              <p:cNvPr id="4" name="Content Placeholder 3">
                <a:extLst>
                  <a:ext uri="{FF2B5EF4-FFF2-40B4-BE49-F238E27FC236}">
                    <a16:creationId xmlns:a16="http://schemas.microsoft.com/office/drawing/2014/main" id="{4493867C-32C8-F0D6-07F4-2582BA59EF83}"/>
                  </a:ext>
                </a:extLst>
              </p:cNvPr>
              <p:cNvSpPr>
                <a:spLocks noGrp="1" noRot="1" noChangeAspect="1" noMove="1" noResize="1" noEditPoints="1" noAdjustHandles="1" noChangeArrowheads="1" noChangeShapeType="1" noTextEdit="1"/>
              </p:cNvSpPr>
              <p:nvPr>
                <p:ph sz="quarter" idx="14"/>
              </p:nvPr>
            </p:nvSpPr>
            <p:spPr>
              <a:xfrm>
                <a:off x="6172199" y="2367092"/>
                <a:ext cx="5503985" cy="3904071"/>
              </a:xfrm>
              <a:blipFill>
                <a:blip r:embed="rId3"/>
                <a:stretch>
                  <a:fillRect l="-1149" t="-2597" r="-229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E6416447-62CB-6BBF-4F31-FF7EBEE420B4}"/>
                  </a:ext>
                </a:extLst>
              </p:cNvPr>
              <p:cNvSpPr txBox="1"/>
              <p:nvPr/>
            </p:nvSpPr>
            <p:spPr>
              <a:xfrm>
                <a:off x="1060477" y="5630934"/>
                <a:ext cx="3724174" cy="929353"/>
              </a:xfrm>
              <a:prstGeom prst="rect">
                <a:avLst/>
              </a:prstGeom>
              <a:noFill/>
            </p:spPr>
            <p:txBody>
              <a:bodyPr wrap="square">
                <a:spAutoFit/>
              </a:bodyPr>
              <a:lstStyle/>
              <a:p>
                <a:r>
                  <a:rPr lang="en-US" dirty="0">
                    <a:latin typeface="Baskerville Old Face" panose="02020602080505020303" pitchFamily="18" charset="77"/>
                  </a:rPr>
                  <a:t>Figure 7: Feynman diagram depicting the rare decay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𝐾</m:t>
                        </m:r>
                      </m:e>
                      <m:sub>
                        <m:r>
                          <a:rPr lang="en-US" b="0" i="1" smtClean="0">
                            <a:latin typeface="Cambria Math" panose="02040503050406030204" pitchFamily="18" charset="0"/>
                          </a:rPr>
                          <m:t>𝐿</m:t>
                        </m:r>
                      </m:sub>
                    </m:sSub>
                    <m:r>
                      <a:rPr lang="en-US" i="1" smtClean="0">
                        <a:latin typeface="Cambria Math" panose="02040503050406030204" pitchFamily="18" charset="0"/>
                        <a:ea typeface="Cambria Math" panose="02040503050406030204" pitchFamily="18" charset="0"/>
                      </a:rPr>
                      <m:t>→</m:t>
                    </m:r>
                    <m:sSup>
                      <m:sSupPr>
                        <m:ctrlPr>
                          <a:rPr lang="en-US" i="1" smtClean="0">
                            <a:latin typeface="Cambria Math" panose="02040503050406030204" pitchFamily="18" charset="0"/>
                            <a:ea typeface="Cambria Math" panose="02040503050406030204" pitchFamily="18" charset="0"/>
                          </a:rPr>
                        </m:ctrlPr>
                      </m:sSupPr>
                      <m:e>
                        <m:r>
                          <a:rPr lang="en-US" i="1" smtClean="0">
                            <a:latin typeface="Cambria Math" panose="02040503050406030204" pitchFamily="18" charset="0"/>
                            <a:ea typeface="Cambria Math" panose="02040503050406030204" pitchFamily="18" charset="0"/>
                          </a:rPr>
                          <m:t>𝜋</m:t>
                        </m:r>
                      </m:e>
                      <m:sup>
                        <m:r>
                          <a:rPr lang="en-US" b="0" i="1" smtClean="0">
                            <a:latin typeface="Cambria Math" panose="02040503050406030204" pitchFamily="18" charset="0"/>
                            <a:ea typeface="Cambria Math" panose="02040503050406030204" pitchFamily="18" charset="0"/>
                          </a:rPr>
                          <m:t>0</m:t>
                        </m:r>
                      </m:sup>
                    </m:sSup>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𝜇</m:t>
                        </m:r>
                      </m:e>
                      <m:sup>
                        <m:r>
                          <a:rPr lang="en-US" b="0" i="1" smtClean="0">
                            <a:latin typeface="Cambria Math" panose="02040503050406030204" pitchFamily="18" charset="0"/>
                            <a:ea typeface="Cambria Math" panose="02040503050406030204" pitchFamily="18" charset="0"/>
                          </a:rPr>
                          <m:t>+</m:t>
                        </m:r>
                      </m:sup>
                    </m:sSup>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𝜇</m:t>
                        </m:r>
                      </m:e>
                      <m:sup>
                        <m:r>
                          <a:rPr lang="en-US" b="0" i="1" smtClean="0">
                            <a:latin typeface="Cambria Math" panose="02040503050406030204" pitchFamily="18" charset="0"/>
                            <a:ea typeface="Cambria Math" panose="02040503050406030204" pitchFamily="18" charset="0"/>
                          </a:rPr>
                          <m:t>−</m:t>
                        </m:r>
                      </m:sup>
                    </m:sSup>
                  </m:oMath>
                </a14:m>
                <a:r>
                  <a:rPr lang="en-US" dirty="0">
                    <a:latin typeface="Baskerville Old Face" panose="02020602080505020303" pitchFamily="18" charset="77"/>
                  </a:rPr>
                  <a:t> via light scalar</a:t>
                </a:r>
                <a14:m>
                  <m:oMath xmlns:m="http://schemas.openxmlformats.org/officeDocument/2006/math">
                    <m:r>
                      <a:rPr lang="en-US" b="0" i="0" smtClean="0">
                        <a:latin typeface="Cambria Math" panose="02040503050406030204" pitchFamily="18" charset="0"/>
                        <a:ea typeface="Cambria Math" panose="02040503050406030204" pitchFamily="18" charset="0"/>
                      </a:rPr>
                      <m:t> </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𝜙</m:t>
                        </m:r>
                      </m:e>
                      <m:sub>
                        <m:r>
                          <a:rPr lang="en-US" i="1">
                            <a:latin typeface="Cambria Math" panose="02040503050406030204" pitchFamily="18" charset="0"/>
                            <a:ea typeface="Cambria Math" panose="02040503050406030204" pitchFamily="18" charset="0"/>
                          </a:rPr>
                          <m:t>2</m:t>
                        </m:r>
                      </m:sub>
                    </m:sSub>
                  </m:oMath>
                </a14:m>
                <a:r>
                  <a:rPr lang="en-US" dirty="0">
                    <a:latin typeface="Baskerville Old Face" panose="02020602080505020303" pitchFamily="18" charset="77"/>
                  </a:rPr>
                  <a:t>.</a:t>
                </a:r>
              </a:p>
            </p:txBody>
          </p:sp>
        </mc:Choice>
        <mc:Fallback xmlns="">
          <p:sp>
            <p:nvSpPr>
              <p:cNvPr id="5" name="TextBox 4">
                <a:extLst>
                  <a:ext uri="{FF2B5EF4-FFF2-40B4-BE49-F238E27FC236}">
                    <a16:creationId xmlns:a16="http://schemas.microsoft.com/office/drawing/2014/main" id="{E6416447-62CB-6BBF-4F31-FF7EBEE420B4}"/>
                  </a:ext>
                </a:extLst>
              </p:cNvPr>
              <p:cNvSpPr txBox="1">
                <a:spLocks noRot="1" noChangeAspect="1" noMove="1" noResize="1" noEditPoints="1" noAdjustHandles="1" noChangeArrowheads="1" noChangeShapeType="1" noTextEdit="1"/>
              </p:cNvSpPr>
              <p:nvPr/>
            </p:nvSpPr>
            <p:spPr>
              <a:xfrm>
                <a:off x="1060477" y="5630934"/>
                <a:ext cx="3724174" cy="929353"/>
              </a:xfrm>
              <a:prstGeom prst="rect">
                <a:avLst/>
              </a:prstGeom>
              <a:blipFill>
                <a:blip r:embed="rId4"/>
                <a:stretch>
                  <a:fillRect l="-1361" t="-2703" b="-9459"/>
                </a:stretch>
              </a:blipFill>
            </p:spPr>
            <p:txBody>
              <a:bodyPr/>
              <a:lstStyle/>
              <a:p>
                <a:r>
                  <a:rPr lang="en-US">
                    <a:noFill/>
                  </a:rPr>
                  <a:t> </a:t>
                </a:r>
              </a:p>
            </p:txBody>
          </p:sp>
        </mc:Fallback>
      </mc:AlternateContent>
      <p:sp>
        <p:nvSpPr>
          <p:cNvPr id="6" name="Slide Number Placeholder 5">
            <a:extLst>
              <a:ext uri="{FF2B5EF4-FFF2-40B4-BE49-F238E27FC236}">
                <a16:creationId xmlns:a16="http://schemas.microsoft.com/office/drawing/2014/main" id="{F1CE510A-0364-BE1B-55C2-1D6F75FAB1A0}"/>
              </a:ext>
            </a:extLst>
          </p:cNvPr>
          <p:cNvSpPr>
            <a:spLocks noGrp="1"/>
          </p:cNvSpPr>
          <p:nvPr>
            <p:ph type="sldNum" sz="quarter" idx="12"/>
          </p:nvPr>
        </p:nvSpPr>
        <p:spPr/>
        <p:txBody>
          <a:bodyPr/>
          <a:lstStyle/>
          <a:p>
            <a:fld id="{30627F9B-D615-9E48-9179-318E1FF81E38}" type="slidenum">
              <a:rPr lang="en-US" smtClean="0"/>
              <a:t>17</a:t>
            </a:fld>
            <a:endParaRPr lang="en-US"/>
          </a:p>
        </p:txBody>
      </p:sp>
      <p:pic>
        <p:nvPicPr>
          <p:cNvPr id="15" name="Content Placeholder 14" descr="A diagram of a complex structure&#10;&#10;Description automatically generated">
            <a:extLst>
              <a:ext uri="{FF2B5EF4-FFF2-40B4-BE49-F238E27FC236}">
                <a16:creationId xmlns:a16="http://schemas.microsoft.com/office/drawing/2014/main" id="{24447E92-D92B-E49B-C129-7A14B41AB87A}"/>
              </a:ext>
            </a:extLst>
          </p:cNvPr>
          <p:cNvPicPr>
            <a:picLocks noGrp="1" noChangeAspect="1"/>
          </p:cNvPicPr>
          <p:nvPr>
            <p:ph sz="quarter" idx="13"/>
          </p:nvPr>
        </p:nvPicPr>
        <p:blipFill>
          <a:blip r:embed="rId5"/>
          <a:stretch>
            <a:fillRect/>
          </a:stretch>
        </p:blipFill>
        <p:spPr>
          <a:xfrm>
            <a:off x="1200854" y="2367092"/>
            <a:ext cx="3288176" cy="3020845"/>
          </a:xfrm>
        </p:spPr>
      </p:pic>
    </p:spTree>
    <p:extLst>
      <p:ext uri="{BB962C8B-B14F-4D97-AF65-F5344CB8AC3E}">
        <p14:creationId xmlns:p14="http://schemas.microsoft.com/office/powerpoint/2010/main" val="25635346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379687FD-D79A-EC76-2C4B-6397C34C0CD1}"/>
                  </a:ext>
                </a:extLst>
              </p:cNvPr>
              <p:cNvSpPr>
                <a:spLocks noGrp="1"/>
              </p:cNvSpPr>
              <p:nvPr>
                <p:ph type="title"/>
              </p:nvPr>
            </p:nvSpPr>
            <p:spPr>
              <a:xfrm>
                <a:off x="1066800" y="142748"/>
                <a:ext cx="10058400" cy="1609344"/>
              </a:xfrm>
            </p:spPr>
            <p:txBody>
              <a:bodyPr/>
              <a:lstStyle/>
              <a:p>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ea typeface="Cambria Math" panose="02040503050406030204" pitchFamily="18" charset="0"/>
                          </a:rPr>
                          <m:t>𝜙</m:t>
                        </m:r>
                      </m:sub>
                    </m:sSub>
                    <m:r>
                      <a:rPr lang="en-US" i="1">
                        <a:latin typeface="Cambria Math" panose="02040503050406030204" pitchFamily="18" charset="0"/>
                      </a:rPr>
                      <m:t> </m:t>
                    </m:r>
                    <m:r>
                      <a:rPr lang="en-US" i="1">
                        <a:latin typeface="Cambria Math" panose="02040503050406030204" pitchFamily="18" charset="0"/>
                      </a:rPr>
                      <m:t>𝑣𝑠</m:t>
                    </m:r>
                    <m:r>
                      <a:rPr lang="en-US" i="1">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𝑔</m:t>
                        </m:r>
                      </m:e>
                      <m:sub>
                        <m:r>
                          <a:rPr lang="en-US" i="1">
                            <a:latin typeface="Cambria Math" panose="02040503050406030204" pitchFamily="18" charset="0"/>
                          </a:rPr>
                          <m:t>𝑠𝑑</m:t>
                        </m:r>
                      </m:sub>
                    </m:sSub>
                  </m:oMath>
                </a14:m>
                <a:r>
                  <a:rPr lang="en-US" dirty="0"/>
                  <a:t> &amp;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𝑦</m:t>
                        </m:r>
                      </m:e>
                      <m:sub>
                        <m:r>
                          <a:rPr lang="en-US" i="1">
                            <a:latin typeface="Cambria Math" panose="02040503050406030204" pitchFamily="18" charset="0"/>
                            <a:ea typeface="Cambria Math" panose="02040503050406030204" pitchFamily="18" charset="0"/>
                          </a:rPr>
                          <m:t>𝜇</m:t>
                        </m:r>
                      </m:sub>
                    </m:sSub>
                    <m:r>
                      <a:rPr lang="en-US" i="1">
                        <a:latin typeface="Cambria Math" panose="02040503050406030204" pitchFamily="18" charset="0"/>
                      </a:rPr>
                      <m:t> </m:t>
                    </m:r>
                    <m:r>
                      <a:rPr lang="en-US" i="1">
                        <a:latin typeface="Cambria Math" panose="02040503050406030204" pitchFamily="18" charset="0"/>
                      </a:rPr>
                      <m:t>𝑣𝑠</m:t>
                    </m:r>
                    <m:r>
                      <a:rPr lang="en-US" i="1">
                        <a:latin typeface="Cambria Math" panose="02040503050406030204" pitchFamily="18" charset="0"/>
                      </a:rPr>
                      <m:t> </m:t>
                    </m:r>
                    <m:sSub>
                      <m:sSubPr>
                        <m:ctrlPr>
                          <a:rPr lang="en-US" i="1">
                            <a:latin typeface="Cambria Math" panose="02040503050406030204" pitchFamily="18" charset="0"/>
                          </a:rPr>
                        </m:ctrlPr>
                      </m:sSubPr>
                      <m:e>
                        <m:r>
                          <a:rPr lang="en-US" i="1">
                            <a:latin typeface="Cambria Math" panose="02040503050406030204" pitchFamily="18" charset="0"/>
                          </a:rPr>
                          <m:t>𝑔</m:t>
                        </m:r>
                      </m:e>
                      <m:sub>
                        <m:r>
                          <a:rPr lang="en-US" i="1">
                            <a:latin typeface="Cambria Math" panose="02040503050406030204" pitchFamily="18" charset="0"/>
                          </a:rPr>
                          <m:t>𝑠𝑑</m:t>
                        </m:r>
                      </m:sub>
                    </m:sSub>
                  </m:oMath>
                </a14:m>
                <a:endParaRPr lang="en-US" dirty="0"/>
              </a:p>
            </p:txBody>
          </p:sp>
        </mc:Choice>
        <mc:Fallback xmlns="">
          <p:sp>
            <p:nvSpPr>
              <p:cNvPr id="2" name="Title 1">
                <a:extLst>
                  <a:ext uri="{FF2B5EF4-FFF2-40B4-BE49-F238E27FC236}">
                    <a16:creationId xmlns:a16="http://schemas.microsoft.com/office/drawing/2014/main" id="{379687FD-D79A-EC76-2C4B-6397C34C0CD1}"/>
                  </a:ext>
                </a:extLst>
              </p:cNvPr>
              <p:cNvSpPr>
                <a:spLocks noGrp="1" noRot="1" noChangeAspect="1" noMove="1" noResize="1" noEditPoints="1" noAdjustHandles="1" noChangeArrowheads="1" noChangeShapeType="1" noTextEdit="1"/>
              </p:cNvSpPr>
              <p:nvPr>
                <p:ph type="title"/>
              </p:nvPr>
            </p:nvSpPr>
            <p:spPr>
              <a:xfrm>
                <a:off x="1066800" y="142748"/>
                <a:ext cx="10058400" cy="1609344"/>
              </a:xfrm>
              <a:blipFill>
                <a:blip r:embed="rId2"/>
                <a:stretch>
                  <a:fillRect/>
                </a:stretch>
              </a:blipFill>
            </p:spPr>
            <p:txBody>
              <a:bodyPr/>
              <a:lstStyle/>
              <a:p>
                <a:r>
                  <a:rPr lang="en-US">
                    <a:noFill/>
                  </a:rPr>
                  <a:t> </a:t>
                </a:r>
              </a:p>
            </p:txBody>
          </p:sp>
        </mc:Fallback>
      </mc:AlternateContent>
      <p:sp>
        <p:nvSpPr>
          <p:cNvPr id="5" name="Slide Number Placeholder 4">
            <a:extLst>
              <a:ext uri="{FF2B5EF4-FFF2-40B4-BE49-F238E27FC236}">
                <a16:creationId xmlns:a16="http://schemas.microsoft.com/office/drawing/2014/main" id="{002CA3A7-255D-8D50-CE94-D8F4F4A67CE8}"/>
              </a:ext>
            </a:extLst>
          </p:cNvPr>
          <p:cNvSpPr>
            <a:spLocks noGrp="1"/>
          </p:cNvSpPr>
          <p:nvPr>
            <p:ph type="sldNum" sz="quarter" idx="12"/>
          </p:nvPr>
        </p:nvSpPr>
        <p:spPr/>
        <p:txBody>
          <a:bodyPr/>
          <a:lstStyle/>
          <a:p>
            <a:fld id="{30627F9B-D615-9E48-9179-318E1FF81E38}" type="slidenum">
              <a:rPr lang="en-US" smtClean="0"/>
              <a:t>18</a:t>
            </a:fld>
            <a:endParaRPr lang="en-US"/>
          </a:p>
        </p:txBody>
      </p: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636968B4-8E3F-CCC0-100F-DE7E2B6556BE}"/>
                  </a:ext>
                </a:extLst>
              </p:cNvPr>
              <p:cNvSpPr txBox="1"/>
              <p:nvPr/>
            </p:nvSpPr>
            <p:spPr>
              <a:xfrm>
                <a:off x="1066800" y="5530850"/>
                <a:ext cx="4686300" cy="1097032"/>
              </a:xfrm>
              <a:prstGeom prst="rect">
                <a:avLst/>
              </a:prstGeom>
              <a:noFill/>
            </p:spPr>
            <p:txBody>
              <a:bodyPr wrap="square" rtlCol="0">
                <a:spAutoFit/>
              </a:bodyPr>
              <a:lstStyle/>
              <a:p>
                <a:r>
                  <a:rPr lang="en-US" sz="1600" dirty="0"/>
                  <a:t>Figure 8: Allowed parameter space for </a:t>
                </a:r>
                <a14:m>
                  <m:oMath xmlns:m="http://schemas.openxmlformats.org/officeDocument/2006/math">
                    <m:r>
                      <a:rPr lang="en-US" sz="1600" i="1" smtClean="0">
                        <a:latin typeface="Cambria Math" panose="02040503050406030204" pitchFamily="18" charset="0"/>
                        <a:ea typeface="Cambria Math" panose="02040503050406030204" pitchFamily="18" charset="0"/>
                      </a:rPr>
                      <m:t>𝜙</m:t>
                    </m:r>
                  </m:oMath>
                </a14:m>
                <a:r>
                  <a:rPr lang="en-US" sz="1600" dirty="0"/>
                  <a:t> coupling to muons, </a:t>
                </a:r>
                <a14:m>
                  <m:oMath xmlns:m="http://schemas.openxmlformats.org/officeDocument/2006/math">
                    <m:sSub>
                      <m:sSubPr>
                        <m:ctrlPr>
                          <a:rPr lang="en-US" sz="1600" i="1">
                            <a:latin typeface="Cambria Math" panose="02040503050406030204" pitchFamily="18" charset="0"/>
                          </a:rPr>
                        </m:ctrlPr>
                      </m:sSubPr>
                      <m:e>
                        <m:r>
                          <a:rPr lang="en-US" sz="1600" i="1">
                            <a:latin typeface="Cambria Math" panose="02040503050406030204" pitchFamily="18" charset="0"/>
                          </a:rPr>
                          <m:t>𝑦</m:t>
                        </m:r>
                      </m:e>
                      <m:sub>
                        <m:r>
                          <a:rPr lang="en-US" sz="1600" i="1">
                            <a:latin typeface="Cambria Math" panose="02040503050406030204" pitchFamily="18" charset="0"/>
                            <a:ea typeface="Cambria Math" panose="02040503050406030204" pitchFamily="18" charset="0"/>
                          </a:rPr>
                          <m:t>𝜇</m:t>
                        </m:r>
                      </m:sub>
                    </m:sSub>
                    <m:r>
                      <a:rPr lang="en-US" sz="1600" b="0" i="1" smtClean="0">
                        <a:latin typeface="Cambria Math" panose="02040503050406030204" pitchFamily="18" charset="0"/>
                        <a:ea typeface="Cambria Math" panose="02040503050406030204" pitchFamily="18" charset="0"/>
                      </a:rPr>
                      <m:t>.</m:t>
                    </m:r>
                  </m:oMath>
                </a14:m>
                <a:r>
                  <a:rPr lang="en-US" sz="1600" dirty="0"/>
                  <a:t> The green region is excluded by NA62 while the pink region is excluded by KOTO.</a:t>
                </a:r>
              </a:p>
            </p:txBody>
          </p:sp>
        </mc:Choice>
        <mc:Fallback xmlns="">
          <p:sp>
            <p:nvSpPr>
              <p:cNvPr id="20" name="TextBox 19">
                <a:extLst>
                  <a:ext uri="{FF2B5EF4-FFF2-40B4-BE49-F238E27FC236}">
                    <a16:creationId xmlns:a16="http://schemas.microsoft.com/office/drawing/2014/main" id="{636968B4-8E3F-CCC0-100F-DE7E2B6556BE}"/>
                  </a:ext>
                </a:extLst>
              </p:cNvPr>
              <p:cNvSpPr txBox="1">
                <a:spLocks noRot="1" noChangeAspect="1" noMove="1" noResize="1" noEditPoints="1" noAdjustHandles="1" noChangeArrowheads="1" noChangeShapeType="1" noTextEdit="1"/>
              </p:cNvSpPr>
              <p:nvPr/>
            </p:nvSpPr>
            <p:spPr>
              <a:xfrm>
                <a:off x="1066800" y="5530850"/>
                <a:ext cx="4686300" cy="1097032"/>
              </a:xfrm>
              <a:prstGeom prst="rect">
                <a:avLst/>
              </a:prstGeom>
              <a:blipFill>
                <a:blip r:embed="rId5"/>
                <a:stretch>
                  <a:fillRect l="-811" t="-2299" b="-689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6A665831-1647-7CE9-C6D8-D16E84FF58E6}"/>
                  </a:ext>
                </a:extLst>
              </p:cNvPr>
              <p:cNvSpPr txBox="1"/>
              <p:nvPr/>
            </p:nvSpPr>
            <p:spPr>
              <a:xfrm>
                <a:off x="6781800" y="5415267"/>
                <a:ext cx="4686300" cy="1460785"/>
              </a:xfrm>
              <a:prstGeom prst="rect">
                <a:avLst/>
              </a:prstGeom>
              <a:noFill/>
            </p:spPr>
            <p:txBody>
              <a:bodyPr wrap="square" rtlCol="0">
                <a:spAutoFit/>
              </a:bodyPr>
              <a:lstStyle/>
              <a:p>
                <a:r>
                  <a:rPr lang="en-US" sz="1600" dirty="0"/>
                  <a:t>Figure 9: Allowed parameter space for </a:t>
                </a:r>
                <a14:m>
                  <m:oMath xmlns:m="http://schemas.openxmlformats.org/officeDocument/2006/math">
                    <m:r>
                      <a:rPr lang="en-US" sz="1600" i="1" smtClean="0">
                        <a:latin typeface="Cambria Math" panose="02040503050406030204" pitchFamily="18" charset="0"/>
                        <a:ea typeface="Cambria Math" panose="02040503050406030204" pitchFamily="18" charset="0"/>
                      </a:rPr>
                      <m:t>𝜙</m:t>
                    </m:r>
                  </m:oMath>
                </a14:m>
                <a:r>
                  <a:rPr lang="en-US" sz="1600" dirty="0"/>
                  <a:t> coupling to kaons, </a:t>
                </a:r>
                <a14:m>
                  <m:oMath xmlns:m="http://schemas.openxmlformats.org/officeDocument/2006/math">
                    <m:sSub>
                      <m:sSubPr>
                        <m:ctrlPr>
                          <a:rPr lang="en-US" sz="1600" i="1">
                            <a:latin typeface="Cambria Math" panose="02040503050406030204" pitchFamily="18" charset="0"/>
                          </a:rPr>
                        </m:ctrlPr>
                      </m:sSubPr>
                      <m:e>
                        <m:r>
                          <a:rPr lang="en-US" sz="1600" b="0" i="1" smtClean="0">
                            <a:latin typeface="Cambria Math" panose="02040503050406030204" pitchFamily="18" charset="0"/>
                          </a:rPr>
                          <m:t>𝑔</m:t>
                        </m:r>
                      </m:e>
                      <m:sub>
                        <m:r>
                          <a:rPr lang="en-US" sz="1600" b="0" i="1" smtClean="0">
                            <a:latin typeface="Cambria Math" panose="02040503050406030204" pitchFamily="18" charset="0"/>
                          </a:rPr>
                          <m:t>𝑠𝑑</m:t>
                        </m:r>
                      </m:sub>
                    </m:sSub>
                    <m:r>
                      <a:rPr lang="en-US" sz="1600" b="0" i="1" smtClean="0">
                        <a:latin typeface="Cambria Math" panose="02040503050406030204" pitchFamily="18" charset="0"/>
                        <a:ea typeface="Cambria Math" panose="02040503050406030204" pitchFamily="18" charset="0"/>
                      </a:rPr>
                      <m:t>.</m:t>
                    </m:r>
                  </m:oMath>
                </a14:m>
                <a:r>
                  <a:rPr lang="en-US" sz="1600" dirty="0"/>
                  <a:t> The green region is excluded by NA62 while the pink region is excluded by KOTO. The blue region is excluded by </a:t>
                </a:r>
                <a14:m>
                  <m:oMath xmlns:m="http://schemas.openxmlformats.org/officeDocument/2006/math">
                    <m:f>
                      <m:fPr>
                        <m:ctrlPr>
                          <a:rPr lang="en-US" sz="1600" i="1" smtClean="0">
                            <a:latin typeface="Cambria Math" panose="02040503050406030204" pitchFamily="18" charset="0"/>
                          </a:rPr>
                        </m:ctrlPr>
                      </m:fPr>
                      <m:num>
                        <m:sSup>
                          <m:sSupPr>
                            <m:ctrlPr>
                              <a:rPr lang="en-US" sz="1600" i="1" smtClean="0">
                                <a:latin typeface="Cambria Math" panose="02040503050406030204" pitchFamily="18" charset="0"/>
                              </a:rPr>
                            </m:ctrlPr>
                          </m:sSupPr>
                          <m:e>
                            <m:r>
                              <a:rPr lang="en-US" sz="1600" i="1" smtClean="0">
                                <a:latin typeface="Cambria Math" panose="02040503050406030204" pitchFamily="18" charset="0"/>
                                <a:ea typeface="Cambria Math" panose="02040503050406030204" pitchFamily="18" charset="0"/>
                              </a:rPr>
                              <m:t>𝜖</m:t>
                            </m:r>
                          </m:e>
                          <m:sup>
                            <m:r>
                              <a:rPr lang="en-US" sz="1600" b="0" i="1" smtClean="0">
                                <a:latin typeface="Cambria Math" panose="02040503050406030204" pitchFamily="18" charset="0"/>
                              </a:rPr>
                              <m:t>′</m:t>
                            </m:r>
                          </m:sup>
                        </m:sSup>
                      </m:num>
                      <m:den>
                        <m:r>
                          <a:rPr lang="en-US" sz="1600" i="1" smtClean="0">
                            <a:latin typeface="Cambria Math" panose="02040503050406030204" pitchFamily="18" charset="0"/>
                            <a:ea typeface="Cambria Math" panose="02040503050406030204" pitchFamily="18" charset="0"/>
                          </a:rPr>
                          <m:t>𝜖</m:t>
                        </m:r>
                      </m:den>
                    </m:f>
                  </m:oMath>
                </a14:m>
                <a:r>
                  <a:rPr lang="en-US" sz="1600" dirty="0"/>
                  <a:t> mixing constraints.</a:t>
                </a:r>
              </a:p>
            </p:txBody>
          </p:sp>
        </mc:Choice>
        <mc:Fallback xmlns="">
          <p:sp>
            <p:nvSpPr>
              <p:cNvPr id="21" name="TextBox 20">
                <a:extLst>
                  <a:ext uri="{FF2B5EF4-FFF2-40B4-BE49-F238E27FC236}">
                    <a16:creationId xmlns:a16="http://schemas.microsoft.com/office/drawing/2014/main" id="{6A665831-1647-7CE9-C6D8-D16E84FF58E6}"/>
                  </a:ext>
                </a:extLst>
              </p:cNvPr>
              <p:cNvSpPr txBox="1">
                <a:spLocks noRot="1" noChangeAspect="1" noMove="1" noResize="1" noEditPoints="1" noAdjustHandles="1" noChangeArrowheads="1" noChangeShapeType="1" noTextEdit="1"/>
              </p:cNvSpPr>
              <p:nvPr/>
            </p:nvSpPr>
            <p:spPr>
              <a:xfrm>
                <a:off x="6781800" y="5415267"/>
                <a:ext cx="4686300" cy="1460785"/>
              </a:xfrm>
              <a:prstGeom prst="rect">
                <a:avLst/>
              </a:prstGeom>
              <a:blipFill>
                <a:blip r:embed="rId6"/>
                <a:stretch>
                  <a:fillRect l="-813" t="-1724" r="-813" b="-862"/>
                </a:stretch>
              </a:blipFill>
            </p:spPr>
            <p:txBody>
              <a:bodyPr/>
              <a:lstStyle/>
              <a:p>
                <a:r>
                  <a:rPr lang="en-US">
                    <a:noFill/>
                  </a:rPr>
                  <a:t> </a:t>
                </a:r>
              </a:p>
            </p:txBody>
          </p:sp>
        </mc:Fallback>
      </mc:AlternateContent>
      <p:pic>
        <p:nvPicPr>
          <p:cNvPr id="13" name="Picture 12" descr="A diagram of a graph&#10;&#10;AI-generated content may be incorrect.">
            <a:extLst>
              <a:ext uri="{FF2B5EF4-FFF2-40B4-BE49-F238E27FC236}">
                <a16:creationId xmlns:a16="http://schemas.microsoft.com/office/drawing/2014/main" id="{A13ADE8F-6CC3-4B8E-2640-EC05023D6935}"/>
              </a:ext>
            </a:extLst>
          </p:cNvPr>
          <p:cNvPicPr>
            <a:picLocks noChangeAspect="1"/>
          </p:cNvPicPr>
          <p:nvPr/>
        </p:nvPicPr>
        <p:blipFill>
          <a:blip r:embed="rId7"/>
          <a:stretch>
            <a:fillRect/>
          </a:stretch>
        </p:blipFill>
        <p:spPr>
          <a:xfrm>
            <a:off x="6096000" y="1475480"/>
            <a:ext cx="5029200" cy="3947268"/>
          </a:xfrm>
          <a:prstGeom prst="rect">
            <a:avLst/>
          </a:prstGeom>
        </p:spPr>
      </p:pic>
      <p:pic>
        <p:nvPicPr>
          <p:cNvPr id="15" name="Picture 14" descr="A diagram of a graph&#10;&#10;AI-generated content may be incorrect.">
            <a:extLst>
              <a:ext uri="{FF2B5EF4-FFF2-40B4-BE49-F238E27FC236}">
                <a16:creationId xmlns:a16="http://schemas.microsoft.com/office/drawing/2014/main" id="{1B414ECF-3410-BF66-43EA-9370119768C8}"/>
              </a:ext>
            </a:extLst>
          </p:cNvPr>
          <p:cNvPicPr>
            <a:picLocks noChangeAspect="1"/>
          </p:cNvPicPr>
          <p:nvPr/>
        </p:nvPicPr>
        <p:blipFill>
          <a:blip r:embed="rId8"/>
          <a:stretch>
            <a:fillRect/>
          </a:stretch>
        </p:blipFill>
        <p:spPr>
          <a:xfrm>
            <a:off x="514349" y="1485479"/>
            <a:ext cx="5067301" cy="3937269"/>
          </a:xfrm>
          <a:prstGeom prst="rect">
            <a:avLst/>
          </a:prstGeom>
        </p:spPr>
      </p:pic>
    </p:spTree>
    <p:extLst>
      <p:ext uri="{BB962C8B-B14F-4D97-AF65-F5344CB8AC3E}">
        <p14:creationId xmlns:p14="http://schemas.microsoft.com/office/powerpoint/2010/main" val="21495434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02010DD3-05EF-B61B-05A7-46700EBD9EB9}"/>
                  </a:ext>
                </a:extLst>
              </p:cNvPr>
              <p:cNvSpPr>
                <a:spLocks noGrp="1"/>
              </p:cNvSpPr>
              <p:nvPr>
                <p:ph type="title"/>
              </p:nvPr>
            </p:nvSpPr>
            <p:spPr/>
            <p:txBody>
              <a:bodyPr/>
              <a:lstStyle/>
              <a:p>
                <a14:m>
                  <m:oMath xmlns:m="http://schemas.openxmlformats.org/officeDocument/2006/math">
                    <m:sSub>
                      <m:sSubPr>
                        <m:ctrlPr>
                          <a:rPr lang="en-US" i="1" dirty="0" smtClean="0">
                            <a:latin typeface="Cambria Math" panose="02040503050406030204" pitchFamily="18" charset="0"/>
                          </a:rPr>
                        </m:ctrlPr>
                      </m:sSubPr>
                      <m:e>
                        <m:r>
                          <a:rPr lang="en-US" b="0" i="1" dirty="0" smtClean="0">
                            <a:latin typeface="Cambria Math" panose="02040503050406030204" pitchFamily="18" charset="0"/>
                          </a:rPr>
                          <m:t>𝐾</m:t>
                        </m:r>
                      </m:e>
                      <m:sub>
                        <m:r>
                          <a:rPr lang="en-US" b="0" i="1" dirty="0" smtClean="0">
                            <a:latin typeface="Cambria Math" panose="02040503050406030204" pitchFamily="18" charset="0"/>
                          </a:rPr>
                          <m:t>𝑆</m:t>
                        </m:r>
                      </m:sub>
                    </m:sSub>
                    <m:r>
                      <a:rPr lang="en-US" b="0" i="1" dirty="0" smtClean="0">
                        <a:latin typeface="Cambria Math" panose="02040503050406030204" pitchFamily="18" charset="0"/>
                      </a:rPr>
                      <m:t>−</m:t>
                    </m:r>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rPr>
                          <m:t>𝐾</m:t>
                        </m:r>
                      </m:e>
                      <m:sub>
                        <m:r>
                          <a:rPr lang="en-US" b="0" i="1" dirty="0" smtClean="0">
                            <a:latin typeface="Cambria Math" panose="02040503050406030204" pitchFamily="18" charset="0"/>
                          </a:rPr>
                          <m:t>𝐿</m:t>
                        </m:r>
                      </m:sub>
                    </m:sSub>
                    <m:r>
                      <a:rPr lang="en-US" i="1" dirty="0" smtClean="0">
                        <a:latin typeface="Cambria Math" panose="02040503050406030204" pitchFamily="18" charset="0"/>
                      </a:rPr>
                      <m:t>−</m:t>
                    </m:r>
                    <m:sSub>
                      <m:sSubPr>
                        <m:ctrlPr>
                          <a:rPr lang="en-US" i="1" dirty="0" smtClean="0">
                            <a:latin typeface="Cambria Math" panose="02040503050406030204" pitchFamily="18" charset="0"/>
                          </a:rPr>
                        </m:ctrlPr>
                      </m:sSubPr>
                      <m:e>
                        <m:r>
                          <a:rPr lang="en-US" i="1" dirty="0" smtClean="0">
                            <a:latin typeface="Cambria Math" panose="02040503050406030204" pitchFamily="18" charset="0"/>
                            <a:ea typeface="Cambria Math" panose="02040503050406030204" pitchFamily="18" charset="0"/>
                          </a:rPr>
                          <m:t>𝜙</m:t>
                        </m:r>
                      </m:e>
                      <m:sub>
                        <m:r>
                          <a:rPr lang="en-US" b="0" i="1" dirty="0" smtClean="0">
                            <a:latin typeface="Cambria Math" panose="02040503050406030204" pitchFamily="18" charset="0"/>
                          </a:rPr>
                          <m:t>1</m:t>
                        </m:r>
                      </m:sub>
                    </m:sSub>
                    <m:r>
                      <a:rPr lang="en-US" b="0" i="1" dirty="0" smtClean="0">
                        <a:latin typeface="Cambria Math" panose="02040503050406030204" pitchFamily="18" charset="0"/>
                      </a:rPr>
                      <m:t>−</m:t>
                    </m:r>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ea typeface="Cambria Math" panose="02040503050406030204" pitchFamily="18" charset="0"/>
                          </a:rPr>
                          <m:t>𝜙</m:t>
                        </m:r>
                      </m:e>
                      <m:sub>
                        <m:r>
                          <a:rPr lang="en-US" b="0" i="1" dirty="0" smtClean="0">
                            <a:latin typeface="Cambria Math" panose="02040503050406030204" pitchFamily="18" charset="0"/>
                          </a:rPr>
                          <m:t>2</m:t>
                        </m:r>
                      </m:sub>
                    </m:sSub>
                  </m:oMath>
                </a14:m>
                <a:r>
                  <a:rPr lang="en-US" dirty="0"/>
                  <a:t> mixing</a:t>
                </a:r>
              </a:p>
            </p:txBody>
          </p:sp>
        </mc:Choice>
        <mc:Fallback xmlns="">
          <p:sp>
            <p:nvSpPr>
              <p:cNvPr id="2" name="Title 1">
                <a:extLst>
                  <a:ext uri="{FF2B5EF4-FFF2-40B4-BE49-F238E27FC236}">
                    <a16:creationId xmlns:a16="http://schemas.microsoft.com/office/drawing/2014/main" id="{02010DD3-05EF-B61B-05A7-46700EBD9EB9}"/>
                  </a:ext>
                </a:extLst>
              </p:cNvPr>
              <p:cNvSpPr>
                <a:spLocks noGrp="1" noRot="1" noChangeAspect="1" noMove="1" noResize="1" noEditPoints="1" noAdjustHandles="1" noChangeArrowheads="1" noChangeShapeType="1" noTextEdit="1"/>
              </p:cNvSpPr>
              <p:nvPr>
                <p:ph type="title"/>
              </p:nvPr>
            </p:nvSpPr>
            <p:spPr>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8E240659-A76E-F721-162B-F4E44D3AD9C8}"/>
                  </a:ext>
                </a:extLst>
              </p:cNvPr>
              <p:cNvSpPr>
                <a:spLocks noGrp="1"/>
              </p:cNvSpPr>
              <p:nvPr>
                <p:ph sz="quarter" idx="13"/>
              </p:nvPr>
            </p:nvSpPr>
            <p:spPr>
              <a:xfrm>
                <a:off x="914087" y="2093976"/>
                <a:ext cx="10058400" cy="3863479"/>
              </a:xfrm>
            </p:spPr>
            <p:txBody>
              <a:bodyPr/>
              <a:lstStyle/>
              <a:p>
                <a14:m>
                  <m:oMath xmlns:m="http://schemas.openxmlformats.org/officeDocument/2006/math">
                    <m:f>
                      <m:fPr>
                        <m:ctrlPr>
                          <a:rPr lang="en-US" sz="2400" i="1" smtClean="0">
                            <a:latin typeface="Cambria Math" panose="02040503050406030204" pitchFamily="18" charset="0"/>
                          </a:rPr>
                        </m:ctrlPr>
                      </m:fPr>
                      <m:num>
                        <m:r>
                          <a:rPr lang="en-US" sz="2400" b="0" i="1" smtClean="0">
                            <a:latin typeface="Cambria Math" panose="02040503050406030204" pitchFamily="18" charset="0"/>
                          </a:rPr>
                          <m:t>𝑑</m:t>
                        </m:r>
                        <m:r>
                          <m:rPr>
                            <m:sty m:val="p"/>
                          </m:rPr>
                          <a:rPr lang="el-GR" sz="2400" b="0" i="1" smtClean="0">
                            <a:latin typeface="Cambria Math" panose="02040503050406030204" pitchFamily="18" charset="0"/>
                            <a:ea typeface="Cambria Math" panose="02040503050406030204" pitchFamily="18" charset="0"/>
                          </a:rPr>
                          <m:t>Γ</m:t>
                        </m:r>
                      </m:num>
                      <m:den>
                        <m:r>
                          <a:rPr lang="en-US" sz="2400" b="0" i="1" smtClean="0">
                            <a:latin typeface="Cambria Math" panose="02040503050406030204" pitchFamily="18" charset="0"/>
                          </a:rPr>
                          <m:t>𝑑𝑡</m:t>
                        </m:r>
                      </m:den>
                    </m:f>
                    <m:r>
                      <a:rPr lang="en-US" sz="2400" b="0" i="1" smtClean="0">
                        <a:latin typeface="Cambria Math" panose="02040503050406030204" pitchFamily="18" charset="0"/>
                      </a:rPr>
                      <m:t>=</m:t>
                    </m:r>
                    <m:r>
                      <a:rPr lang="en-US" sz="2400" b="0" i="1" smtClean="0">
                        <a:latin typeface="Cambria Math" panose="02040503050406030204" pitchFamily="18" charset="0"/>
                      </a:rPr>
                      <m:t>𝑁𝑓</m:t>
                    </m:r>
                    <m:r>
                      <a:rPr lang="en-US" sz="2400" b="0" i="1" smtClean="0">
                        <a:latin typeface="Cambria Math" panose="02040503050406030204" pitchFamily="18" charset="0"/>
                      </a:rPr>
                      <m:t>(</m:t>
                    </m:r>
                    <m:r>
                      <a:rPr lang="en-US" sz="2400" b="0" i="1" smtClean="0">
                        <a:latin typeface="Cambria Math" panose="02040503050406030204" pitchFamily="18" charset="0"/>
                      </a:rPr>
                      <m:t>𝑡</m:t>
                    </m:r>
                    <m:r>
                      <a:rPr lang="en-US" sz="2400" b="0" i="1" smtClean="0">
                        <a:latin typeface="Cambria Math" panose="02040503050406030204" pitchFamily="18" charset="0"/>
                      </a:rPr>
                      <m:t>)</m:t>
                    </m:r>
                  </m:oMath>
                </a14:m>
                <a:endParaRPr lang="en-US" sz="2400" dirty="0">
                  <a:latin typeface="Baskerville Old Face" panose="02020602080505020303" pitchFamily="18" charset="77"/>
                </a:endParaRPr>
              </a:p>
              <a:p>
                <a14:m>
                  <m:oMath xmlns:m="http://schemas.openxmlformats.org/officeDocument/2006/math">
                    <m:r>
                      <a:rPr lang="en-US" sz="2400" b="0" i="1" smtClean="0">
                        <a:latin typeface="Cambria Math" panose="02040503050406030204" pitchFamily="18" charset="0"/>
                      </a:rPr>
                      <m:t>𝑓</m:t>
                    </m:r>
                    <m:d>
                      <m:dPr>
                        <m:ctrlPr>
                          <a:rPr lang="en-US" sz="2400" b="0" i="1" smtClean="0">
                            <a:latin typeface="Cambria Math" panose="02040503050406030204" pitchFamily="18" charset="0"/>
                          </a:rPr>
                        </m:ctrlPr>
                      </m:dPr>
                      <m:e>
                        <m:r>
                          <a:rPr lang="en-US" sz="2400" b="0" i="1" smtClean="0">
                            <a:latin typeface="Cambria Math" panose="02040503050406030204" pitchFamily="18" charset="0"/>
                          </a:rPr>
                          <m:t>𝑡</m:t>
                        </m:r>
                      </m:e>
                    </m:d>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𝐶</m:t>
                        </m:r>
                      </m:e>
                      <m:sub>
                        <m:r>
                          <a:rPr lang="en-US" sz="2400" b="0" i="1" smtClean="0">
                            <a:latin typeface="Cambria Math" panose="02040503050406030204" pitchFamily="18" charset="0"/>
                          </a:rPr>
                          <m:t>𝐿</m:t>
                        </m:r>
                      </m:sub>
                    </m:sSub>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𝑒</m:t>
                        </m:r>
                      </m:e>
                      <m:sup>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m:rPr>
                                <m:sty m:val="p"/>
                              </m:rPr>
                              <a:rPr lang="el-GR" sz="2400" b="0" i="1" smtClean="0">
                                <a:latin typeface="Cambria Math" panose="02040503050406030204" pitchFamily="18" charset="0"/>
                                <a:ea typeface="Cambria Math" panose="02040503050406030204" pitchFamily="18" charset="0"/>
                              </a:rPr>
                              <m:t>Γ</m:t>
                            </m:r>
                          </m:e>
                          <m:sub>
                            <m:r>
                              <a:rPr lang="en-US" sz="2400" b="0" i="1" smtClean="0">
                                <a:latin typeface="Cambria Math" panose="02040503050406030204" pitchFamily="18" charset="0"/>
                              </a:rPr>
                              <m:t>𝐿</m:t>
                            </m:r>
                          </m:sub>
                        </m:sSub>
                        <m:r>
                          <a:rPr lang="en-US" sz="2400" b="0" i="1" smtClean="0">
                            <a:latin typeface="Cambria Math" panose="02040503050406030204" pitchFamily="18" charset="0"/>
                          </a:rPr>
                          <m:t>𝑡</m:t>
                        </m:r>
                      </m:sup>
                    </m:sSup>
                    <m:r>
                      <a:rPr lang="en-US" sz="2400" b="0" i="1" smtClean="0">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𝐶</m:t>
                        </m:r>
                      </m:e>
                      <m:sub>
                        <m:r>
                          <a:rPr lang="en-US" sz="2400" b="0" i="1" smtClean="0">
                            <a:latin typeface="Cambria Math" panose="02040503050406030204" pitchFamily="18" charset="0"/>
                          </a:rPr>
                          <m:t>𝑆</m:t>
                        </m:r>
                      </m:sub>
                    </m:sSub>
                    <m:sSup>
                      <m:sSupPr>
                        <m:ctrlPr>
                          <a:rPr lang="en-US" sz="2400" i="1">
                            <a:latin typeface="Cambria Math" panose="02040503050406030204" pitchFamily="18" charset="0"/>
                          </a:rPr>
                        </m:ctrlPr>
                      </m:sSupPr>
                      <m:e>
                        <m:r>
                          <a:rPr lang="en-US" sz="2400" i="1">
                            <a:latin typeface="Cambria Math" panose="02040503050406030204" pitchFamily="18" charset="0"/>
                          </a:rPr>
                          <m:t>𝑒</m:t>
                        </m:r>
                      </m:e>
                      <m:sup>
                        <m:r>
                          <a:rPr lang="en-US" sz="2400" i="1">
                            <a:latin typeface="Cambria Math" panose="02040503050406030204" pitchFamily="18" charset="0"/>
                          </a:rPr>
                          <m:t>−</m:t>
                        </m:r>
                        <m:sSub>
                          <m:sSubPr>
                            <m:ctrlPr>
                              <a:rPr lang="en-US" sz="2400" i="1">
                                <a:latin typeface="Cambria Math" panose="02040503050406030204" pitchFamily="18" charset="0"/>
                              </a:rPr>
                            </m:ctrlPr>
                          </m:sSubPr>
                          <m:e>
                            <m:r>
                              <m:rPr>
                                <m:sty m:val="p"/>
                              </m:rPr>
                              <a:rPr lang="el-GR" sz="2400" i="1">
                                <a:latin typeface="Cambria Math" panose="02040503050406030204" pitchFamily="18" charset="0"/>
                                <a:ea typeface="Cambria Math" panose="02040503050406030204" pitchFamily="18" charset="0"/>
                              </a:rPr>
                              <m:t>Γ</m:t>
                            </m:r>
                          </m:e>
                          <m:sub>
                            <m:r>
                              <a:rPr lang="en-US" sz="2400" b="0" i="1" smtClean="0">
                                <a:latin typeface="Cambria Math" panose="02040503050406030204" pitchFamily="18" charset="0"/>
                                <a:ea typeface="Cambria Math" panose="02040503050406030204" pitchFamily="18" charset="0"/>
                              </a:rPr>
                              <m:t>𝑠</m:t>
                            </m:r>
                          </m:sub>
                        </m:sSub>
                        <m:r>
                          <a:rPr lang="en-US" sz="2400" i="1">
                            <a:latin typeface="Cambria Math" panose="02040503050406030204" pitchFamily="18" charset="0"/>
                          </a:rPr>
                          <m:t>𝑡</m:t>
                        </m:r>
                      </m:sup>
                    </m:sSup>
                    <m:r>
                      <a:rPr lang="en-US" sz="2400" b="0" i="1" smtClean="0">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𝐶</m:t>
                        </m:r>
                      </m:e>
                      <m:sub>
                        <m:r>
                          <a:rPr lang="en-US" sz="2400" b="0" i="1" smtClean="0">
                            <a:latin typeface="Cambria Math" panose="02040503050406030204" pitchFamily="18" charset="0"/>
                          </a:rPr>
                          <m:t>1</m:t>
                        </m:r>
                      </m:sub>
                    </m:sSub>
                    <m:sSup>
                      <m:sSupPr>
                        <m:ctrlPr>
                          <a:rPr lang="en-US" sz="2400" i="1">
                            <a:latin typeface="Cambria Math" panose="02040503050406030204" pitchFamily="18" charset="0"/>
                          </a:rPr>
                        </m:ctrlPr>
                      </m:sSupPr>
                      <m:e>
                        <m:r>
                          <a:rPr lang="en-US" sz="2400" i="1">
                            <a:latin typeface="Cambria Math" panose="02040503050406030204" pitchFamily="18" charset="0"/>
                          </a:rPr>
                          <m:t>𝑒</m:t>
                        </m:r>
                      </m:e>
                      <m:sup>
                        <m:r>
                          <a:rPr lang="en-US" sz="2400" i="1">
                            <a:latin typeface="Cambria Math" panose="02040503050406030204" pitchFamily="18" charset="0"/>
                          </a:rPr>
                          <m:t>−</m:t>
                        </m:r>
                        <m:sSub>
                          <m:sSubPr>
                            <m:ctrlPr>
                              <a:rPr lang="en-US" sz="2400" i="1">
                                <a:latin typeface="Cambria Math" panose="02040503050406030204" pitchFamily="18" charset="0"/>
                              </a:rPr>
                            </m:ctrlPr>
                          </m:sSubPr>
                          <m:e>
                            <m:r>
                              <m:rPr>
                                <m:sty m:val="p"/>
                              </m:rPr>
                              <a:rPr lang="el-GR" sz="2400" i="1">
                                <a:latin typeface="Cambria Math" panose="02040503050406030204" pitchFamily="18" charset="0"/>
                                <a:ea typeface="Cambria Math" panose="02040503050406030204" pitchFamily="18" charset="0"/>
                              </a:rPr>
                              <m:t>Γ</m:t>
                            </m:r>
                          </m:e>
                          <m:sub>
                            <m:r>
                              <a:rPr lang="en-US" sz="2400" b="0" i="1" smtClean="0">
                                <a:latin typeface="Cambria Math" panose="02040503050406030204" pitchFamily="18" charset="0"/>
                                <a:ea typeface="Cambria Math" panose="02040503050406030204" pitchFamily="18" charset="0"/>
                              </a:rPr>
                              <m:t>1</m:t>
                            </m:r>
                          </m:sub>
                        </m:sSub>
                        <m:r>
                          <a:rPr lang="en-US" sz="2400" i="1">
                            <a:latin typeface="Cambria Math" panose="02040503050406030204" pitchFamily="18" charset="0"/>
                          </a:rPr>
                          <m:t>𝑡</m:t>
                        </m:r>
                      </m:sup>
                    </m:sSup>
                    <m:r>
                      <a:rPr lang="en-US" sz="2400" b="0" i="1" smtClean="0">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𝐶</m:t>
                        </m:r>
                      </m:e>
                      <m:sub>
                        <m:r>
                          <a:rPr lang="en-US" sz="2400" b="0" i="1" smtClean="0">
                            <a:latin typeface="Cambria Math" panose="02040503050406030204" pitchFamily="18" charset="0"/>
                          </a:rPr>
                          <m:t>2</m:t>
                        </m:r>
                      </m:sub>
                    </m:sSub>
                    <m:sSup>
                      <m:sSupPr>
                        <m:ctrlPr>
                          <a:rPr lang="en-US" sz="2400" i="1">
                            <a:latin typeface="Cambria Math" panose="02040503050406030204" pitchFamily="18" charset="0"/>
                          </a:rPr>
                        </m:ctrlPr>
                      </m:sSupPr>
                      <m:e>
                        <m:r>
                          <a:rPr lang="en-US" sz="2400" i="1">
                            <a:latin typeface="Cambria Math" panose="02040503050406030204" pitchFamily="18" charset="0"/>
                          </a:rPr>
                          <m:t>𝑒</m:t>
                        </m:r>
                      </m:e>
                      <m:sup>
                        <m:r>
                          <a:rPr lang="en-US" sz="2400" i="1">
                            <a:latin typeface="Cambria Math" panose="02040503050406030204" pitchFamily="18" charset="0"/>
                          </a:rPr>
                          <m:t>−</m:t>
                        </m:r>
                        <m:sSub>
                          <m:sSubPr>
                            <m:ctrlPr>
                              <a:rPr lang="en-US" sz="2400" i="1" smtClean="0">
                                <a:latin typeface="Cambria Math" panose="02040503050406030204" pitchFamily="18" charset="0"/>
                              </a:rPr>
                            </m:ctrlPr>
                          </m:sSubPr>
                          <m:e>
                            <m:r>
                              <m:rPr>
                                <m:sty m:val="p"/>
                              </m:rPr>
                              <a:rPr lang="el-GR" sz="2400" i="1">
                                <a:latin typeface="Cambria Math" panose="02040503050406030204" pitchFamily="18" charset="0"/>
                                <a:ea typeface="Cambria Math" panose="02040503050406030204" pitchFamily="18" charset="0"/>
                              </a:rPr>
                              <m:t>Γ</m:t>
                            </m:r>
                          </m:e>
                          <m:sub>
                            <m:r>
                              <a:rPr lang="en-US" sz="2400" b="0" i="1" smtClean="0">
                                <a:latin typeface="Cambria Math" panose="02040503050406030204" pitchFamily="18" charset="0"/>
                                <a:ea typeface="Cambria Math" panose="02040503050406030204" pitchFamily="18" charset="0"/>
                              </a:rPr>
                              <m:t>2</m:t>
                            </m:r>
                          </m:sub>
                        </m:sSub>
                        <m:r>
                          <a:rPr lang="en-US" sz="2400" i="1">
                            <a:latin typeface="Cambria Math" panose="02040503050406030204" pitchFamily="18" charset="0"/>
                          </a:rPr>
                          <m:t>𝑡</m:t>
                        </m:r>
                      </m:sup>
                    </m:sSup>
                    <m:r>
                      <a:rPr lang="en-US" sz="2400" b="0" i="1" smtClean="0">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𝐶</m:t>
                        </m:r>
                      </m:e>
                      <m:sub>
                        <m:r>
                          <a:rPr lang="en-US" sz="2400" b="0" i="1" smtClean="0">
                            <a:latin typeface="Cambria Math" panose="02040503050406030204" pitchFamily="18" charset="0"/>
                          </a:rPr>
                          <m:t>𝑆</m:t>
                        </m:r>
                        <m:r>
                          <a:rPr lang="en-US" sz="2400" i="1">
                            <a:latin typeface="Cambria Math" panose="02040503050406030204" pitchFamily="18" charset="0"/>
                          </a:rPr>
                          <m:t>𝐿</m:t>
                        </m:r>
                      </m:sub>
                    </m:sSub>
                    <m:sSup>
                      <m:sSupPr>
                        <m:ctrlPr>
                          <a:rPr lang="en-US" sz="2400" i="1">
                            <a:latin typeface="Cambria Math" panose="02040503050406030204" pitchFamily="18" charset="0"/>
                          </a:rPr>
                        </m:ctrlPr>
                      </m:sSupPr>
                      <m:e>
                        <m:r>
                          <a:rPr lang="en-US" sz="2400" i="1">
                            <a:latin typeface="Cambria Math" panose="02040503050406030204" pitchFamily="18" charset="0"/>
                          </a:rPr>
                          <m:t>𝑒</m:t>
                        </m:r>
                      </m:e>
                      <m:sup>
                        <m:r>
                          <a:rPr lang="en-US" sz="2400" i="1">
                            <a:latin typeface="Cambria Math" panose="02040503050406030204" pitchFamily="18" charset="0"/>
                          </a:rPr>
                          <m:t>−</m:t>
                        </m:r>
                        <m:d>
                          <m:dPr>
                            <m:ctrlPr>
                              <a:rPr lang="en-US" sz="2400" b="0" i="1" smtClean="0">
                                <a:latin typeface="Cambria Math" panose="02040503050406030204" pitchFamily="18" charset="0"/>
                              </a:rPr>
                            </m:ctrlPr>
                          </m:dPr>
                          <m:e>
                            <m:sSub>
                              <m:sSubPr>
                                <m:ctrlPr>
                                  <a:rPr lang="en-US" sz="2400" i="1">
                                    <a:latin typeface="Cambria Math" panose="02040503050406030204" pitchFamily="18" charset="0"/>
                                  </a:rPr>
                                </m:ctrlPr>
                              </m:sSubPr>
                              <m:e>
                                <m:r>
                                  <m:rPr>
                                    <m:sty m:val="p"/>
                                  </m:rPr>
                                  <a:rPr lang="el-GR" sz="2400" i="1">
                                    <a:latin typeface="Cambria Math" panose="02040503050406030204" pitchFamily="18" charset="0"/>
                                    <a:ea typeface="Cambria Math" panose="02040503050406030204" pitchFamily="18" charset="0"/>
                                  </a:rPr>
                                  <m:t>Γ</m:t>
                                </m:r>
                              </m:e>
                              <m:sub>
                                <m:r>
                                  <a:rPr lang="en-US" sz="2400" b="0" i="1" smtClean="0">
                                    <a:latin typeface="Cambria Math" panose="02040503050406030204" pitchFamily="18" charset="0"/>
                                    <a:ea typeface="Cambria Math" panose="02040503050406030204" pitchFamily="18" charset="0"/>
                                  </a:rPr>
                                  <m:t>𝑠</m:t>
                                </m:r>
                              </m:sub>
                            </m:sSub>
                            <m:r>
                              <a:rPr lang="en-US" sz="2400" b="0" i="1" smtClean="0">
                                <a:latin typeface="Cambria Math" panose="02040503050406030204" pitchFamily="18" charset="0"/>
                              </a:rPr>
                              <m:t>+</m:t>
                            </m:r>
                            <m:sSub>
                              <m:sSubPr>
                                <m:ctrlPr>
                                  <a:rPr lang="en-US" sz="2400" i="1">
                                    <a:latin typeface="Cambria Math" panose="02040503050406030204" pitchFamily="18" charset="0"/>
                                  </a:rPr>
                                </m:ctrlPr>
                              </m:sSubPr>
                              <m:e>
                                <m:r>
                                  <m:rPr>
                                    <m:sty m:val="p"/>
                                  </m:rPr>
                                  <a:rPr lang="el-GR" sz="2400" i="1">
                                    <a:latin typeface="Cambria Math" panose="02040503050406030204" pitchFamily="18" charset="0"/>
                                    <a:ea typeface="Cambria Math" panose="02040503050406030204" pitchFamily="18" charset="0"/>
                                  </a:rPr>
                                  <m:t>Γ</m:t>
                                </m:r>
                              </m:e>
                              <m:sub>
                                <m:r>
                                  <a:rPr lang="en-US" sz="2400" i="1">
                                    <a:latin typeface="Cambria Math" panose="02040503050406030204" pitchFamily="18" charset="0"/>
                                  </a:rPr>
                                  <m:t>𝐿</m:t>
                                </m:r>
                              </m:sub>
                            </m:sSub>
                          </m:e>
                        </m:d>
                        <m:r>
                          <a:rPr lang="en-US" sz="2400" b="0" i="1" smtClean="0">
                            <a:latin typeface="Cambria Math" panose="02040503050406030204" pitchFamily="18" charset="0"/>
                          </a:rPr>
                          <m:t>𝑡</m:t>
                        </m:r>
                        <m:r>
                          <a:rPr lang="en-US" sz="2400" b="0" i="1" smtClean="0">
                            <a:latin typeface="Cambria Math" panose="02040503050406030204" pitchFamily="18" charset="0"/>
                          </a:rPr>
                          <m:t>/2</m:t>
                        </m:r>
                      </m:sup>
                    </m:sSup>
                    <m:r>
                      <a:rPr lang="en-US" sz="2400" b="0" i="1" smtClean="0">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𝐶</m:t>
                        </m:r>
                      </m:e>
                      <m:sub>
                        <m:r>
                          <a:rPr lang="en-US" sz="2400" i="1">
                            <a:latin typeface="Cambria Math" panose="02040503050406030204" pitchFamily="18" charset="0"/>
                          </a:rPr>
                          <m:t>𝐿</m:t>
                        </m:r>
                        <m:r>
                          <a:rPr lang="en-US" sz="2400" b="0" i="1" smtClean="0">
                            <a:latin typeface="Cambria Math" panose="02040503050406030204" pitchFamily="18" charset="0"/>
                          </a:rPr>
                          <m:t>1</m:t>
                        </m:r>
                      </m:sub>
                    </m:sSub>
                    <m:sSup>
                      <m:sSupPr>
                        <m:ctrlPr>
                          <a:rPr lang="en-US" sz="2400" i="1">
                            <a:latin typeface="Cambria Math" panose="02040503050406030204" pitchFamily="18" charset="0"/>
                          </a:rPr>
                        </m:ctrlPr>
                      </m:sSupPr>
                      <m:e>
                        <m:r>
                          <a:rPr lang="en-US" sz="2400" i="1">
                            <a:latin typeface="Cambria Math" panose="02040503050406030204" pitchFamily="18" charset="0"/>
                          </a:rPr>
                          <m:t>𝑒</m:t>
                        </m:r>
                      </m:e>
                      <m:sup>
                        <m:r>
                          <a:rPr lang="en-US" sz="2400" i="1">
                            <a:latin typeface="Cambria Math" panose="02040503050406030204" pitchFamily="18" charset="0"/>
                          </a:rPr>
                          <m:t>−</m:t>
                        </m:r>
                        <m:d>
                          <m:dPr>
                            <m:ctrlPr>
                              <a:rPr lang="en-US" sz="2400" i="1">
                                <a:latin typeface="Cambria Math" panose="02040503050406030204" pitchFamily="18" charset="0"/>
                              </a:rPr>
                            </m:ctrlPr>
                          </m:dPr>
                          <m:e>
                            <m:sSub>
                              <m:sSubPr>
                                <m:ctrlPr>
                                  <a:rPr lang="en-US" sz="2400" i="1">
                                    <a:latin typeface="Cambria Math" panose="02040503050406030204" pitchFamily="18" charset="0"/>
                                  </a:rPr>
                                </m:ctrlPr>
                              </m:sSubPr>
                              <m:e>
                                <m:r>
                                  <m:rPr>
                                    <m:sty m:val="p"/>
                                  </m:rPr>
                                  <a:rPr lang="el-GR" sz="2400" i="1">
                                    <a:latin typeface="Cambria Math" panose="02040503050406030204" pitchFamily="18" charset="0"/>
                                    <a:ea typeface="Cambria Math" panose="02040503050406030204" pitchFamily="18" charset="0"/>
                                  </a:rPr>
                                  <m:t>Γ</m:t>
                                </m:r>
                              </m:e>
                              <m:sub>
                                <m:r>
                                  <a:rPr lang="en-US" sz="2400" b="0" i="1" smtClean="0">
                                    <a:latin typeface="Cambria Math" panose="02040503050406030204" pitchFamily="18" charset="0"/>
                                    <a:ea typeface="Cambria Math" panose="02040503050406030204" pitchFamily="18" charset="0"/>
                                  </a:rPr>
                                  <m:t>1</m:t>
                                </m:r>
                              </m:sub>
                            </m:sSub>
                            <m:r>
                              <a:rPr lang="en-US" sz="2400" i="1">
                                <a:latin typeface="Cambria Math" panose="02040503050406030204" pitchFamily="18" charset="0"/>
                              </a:rPr>
                              <m:t>+</m:t>
                            </m:r>
                            <m:sSub>
                              <m:sSubPr>
                                <m:ctrlPr>
                                  <a:rPr lang="en-US" sz="2400" i="1">
                                    <a:latin typeface="Cambria Math" panose="02040503050406030204" pitchFamily="18" charset="0"/>
                                  </a:rPr>
                                </m:ctrlPr>
                              </m:sSubPr>
                              <m:e>
                                <m:r>
                                  <m:rPr>
                                    <m:sty m:val="p"/>
                                  </m:rPr>
                                  <a:rPr lang="el-GR" sz="2400" i="1">
                                    <a:latin typeface="Cambria Math" panose="02040503050406030204" pitchFamily="18" charset="0"/>
                                    <a:ea typeface="Cambria Math" panose="02040503050406030204" pitchFamily="18" charset="0"/>
                                  </a:rPr>
                                  <m:t>Γ</m:t>
                                </m:r>
                              </m:e>
                              <m:sub>
                                <m:r>
                                  <a:rPr lang="en-US" sz="2400" i="1">
                                    <a:latin typeface="Cambria Math" panose="02040503050406030204" pitchFamily="18" charset="0"/>
                                  </a:rPr>
                                  <m:t>𝐿</m:t>
                                </m:r>
                              </m:sub>
                            </m:sSub>
                          </m:e>
                        </m:d>
                        <m:r>
                          <a:rPr lang="en-US" sz="2400" i="1">
                            <a:latin typeface="Cambria Math" panose="02040503050406030204" pitchFamily="18" charset="0"/>
                          </a:rPr>
                          <m:t>𝑡</m:t>
                        </m:r>
                        <m:r>
                          <a:rPr lang="en-US" sz="2400" i="1">
                            <a:latin typeface="Cambria Math" panose="02040503050406030204" pitchFamily="18" charset="0"/>
                          </a:rPr>
                          <m:t>/2</m:t>
                        </m:r>
                      </m:sup>
                    </m:sSup>
                  </m:oMath>
                </a14:m>
                <a:r>
                  <a:rPr lang="en-US" sz="2400" dirty="0">
                    <a:latin typeface="Baskerville Old Face" panose="02020602080505020303" pitchFamily="18" charset="77"/>
                  </a:rPr>
                  <a:t>+ </a:t>
                </a:r>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𝐶</m:t>
                        </m:r>
                      </m:e>
                      <m:sub>
                        <m:r>
                          <a:rPr lang="en-US" sz="2400" i="1">
                            <a:latin typeface="Cambria Math" panose="02040503050406030204" pitchFamily="18" charset="0"/>
                          </a:rPr>
                          <m:t>𝐿</m:t>
                        </m:r>
                        <m:r>
                          <a:rPr lang="en-US" sz="2400" b="0" i="1" smtClean="0">
                            <a:latin typeface="Cambria Math" panose="02040503050406030204" pitchFamily="18" charset="0"/>
                          </a:rPr>
                          <m:t>2</m:t>
                        </m:r>
                      </m:sub>
                    </m:sSub>
                    <m:sSup>
                      <m:sSupPr>
                        <m:ctrlPr>
                          <a:rPr lang="en-US" sz="2400" i="1">
                            <a:latin typeface="Cambria Math" panose="02040503050406030204" pitchFamily="18" charset="0"/>
                          </a:rPr>
                        </m:ctrlPr>
                      </m:sSupPr>
                      <m:e>
                        <m:r>
                          <a:rPr lang="en-US" sz="2400" i="1">
                            <a:latin typeface="Cambria Math" panose="02040503050406030204" pitchFamily="18" charset="0"/>
                          </a:rPr>
                          <m:t>𝑒</m:t>
                        </m:r>
                      </m:e>
                      <m:sup>
                        <m:r>
                          <a:rPr lang="en-US" sz="2400" i="1">
                            <a:latin typeface="Cambria Math" panose="02040503050406030204" pitchFamily="18" charset="0"/>
                          </a:rPr>
                          <m:t>−</m:t>
                        </m:r>
                        <m:d>
                          <m:dPr>
                            <m:ctrlPr>
                              <a:rPr lang="en-US" sz="2400" i="1">
                                <a:latin typeface="Cambria Math" panose="02040503050406030204" pitchFamily="18" charset="0"/>
                              </a:rPr>
                            </m:ctrlPr>
                          </m:dPr>
                          <m:e>
                            <m:sSub>
                              <m:sSubPr>
                                <m:ctrlPr>
                                  <a:rPr lang="en-US" sz="2400" i="1">
                                    <a:latin typeface="Cambria Math" panose="02040503050406030204" pitchFamily="18" charset="0"/>
                                  </a:rPr>
                                </m:ctrlPr>
                              </m:sSubPr>
                              <m:e>
                                <m:r>
                                  <m:rPr>
                                    <m:sty m:val="p"/>
                                  </m:rPr>
                                  <a:rPr lang="el-GR" sz="2400" i="1">
                                    <a:latin typeface="Cambria Math" panose="02040503050406030204" pitchFamily="18" charset="0"/>
                                    <a:ea typeface="Cambria Math" panose="02040503050406030204" pitchFamily="18" charset="0"/>
                                  </a:rPr>
                                  <m:t>Γ</m:t>
                                </m:r>
                              </m:e>
                              <m:sub>
                                <m:r>
                                  <a:rPr lang="en-US" sz="2400" b="0" i="1" smtClean="0">
                                    <a:latin typeface="Cambria Math" panose="02040503050406030204" pitchFamily="18" charset="0"/>
                                    <a:ea typeface="Cambria Math" panose="02040503050406030204" pitchFamily="18" charset="0"/>
                                  </a:rPr>
                                  <m:t>2</m:t>
                                </m:r>
                              </m:sub>
                            </m:sSub>
                            <m:r>
                              <a:rPr lang="en-US" sz="2400" i="1">
                                <a:latin typeface="Cambria Math" panose="02040503050406030204" pitchFamily="18" charset="0"/>
                              </a:rPr>
                              <m:t>+</m:t>
                            </m:r>
                            <m:sSub>
                              <m:sSubPr>
                                <m:ctrlPr>
                                  <a:rPr lang="en-US" sz="2400" i="1">
                                    <a:latin typeface="Cambria Math" panose="02040503050406030204" pitchFamily="18" charset="0"/>
                                  </a:rPr>
                                </m:ctrlPr>
                              </m:sSubPr>
                              <m:e>
                                <m:r>
                                  <m:rPr>
                                    <m:sty m:val="p"/>
                                  </m:rPr>
                                  <a:rPr lang="el-GR" sz="2400" i="1">
                                    <a:latin typeface="Cambria Math" panose="02040503050406030204" pitchFamily="18" charset="0"/>
                                    <a:ea typeface="Cambria Math" panose="02040503050406030204" pitchFamily="18" charset="0"/>
                                  </a:rPr>
                                  <m:t>Γ</m:t>
                                </m:r>
                              </m:e>
                              <m:sub>
                                <m:r>
                                  <a:rPr lang="en-US" sz="2400" i="1">
                                    <a:latin typeface="Cambria Math" panose="02040503050406030204" pitchFamily="18" charset="0"/>
                                  </a:rPr>
                                  <m:t>𝐿</m:t>
                                </m:r>
                              </m:sub>
                            </m:sSub>
                          </m:e>
                        </m:d>
                        <m:r>
                          <a:rPr lang="en-US" sz="2400" i="1">
                            <a:latin typeface="Cambria Math" panose="02040503050406030204" pitchFamily="18" charset="0"/>
                          </a:rPr>
                          <m:t>𝑡</m:t>
                        </m:r>
                        <m:r>
                          <a:rPr lang="en-US" sz="2400" i="1">
                            <a:latin typeface="Cambria Math" panose="02040503050406030204" pitchFamily="18" charset="0"/>
                          </a:rPr>
                          <m:t>/2</m:t>
                        </m:r>
                      </m:sup>
                    </m:sSup>
                  </m:oMath>
                </a14:m>
                <a:r>
                  <a:rPr lang="en-US" sz="2400" dirty="0">
                    <a:latin typeface="Baskerville Old Face" panose="02020602080505020303" pitchFamily="18" charset="77"/>
                  </a:rPr>
                  <a:t>+ </a:t>
                </a:r>
                <a14:m>
                  <m:oMath xmlns:m="http://schemas.openxmlformats.org/officeDocument/2006/math">
                    <m:sSub>
                      <m:sSubPr>
                        <m:ctrlPr>
                          <a:rPr lang="en-US" sz="2400" i="1">
                            <a:latin typeface="Cambria Math" panose="02040503050406030204" pitchFamily="18" charset="0"/>
                          </a:rPr>
                        </m:ctrlPr>
                      </m:sSubPr>
                      <m:e>
                        <m:r>
                          <a:rPr lang="en-US" sz="2400" i="1">
                            <a:latin typeface="Cambria Math" panose="02040503050406030204" pitchFamily="18" charset="0"/>
                          </a:rPr>
                          <m:t>𝐶</m:t>
                        </m:r>
                      </m:e>
                      <m:sub>
                        <m:r>
                          <a:rPr lang="en-US" sz="2400" i="1">
                            <a:latin typeface="Cambria Math" panose="02040503050406030204" pitchFamily="18" charset="0"/>
                          </a:rPr>
                          <m:t>𝑆</m:t>
                        </m:r>
                        <m:r>
                          <a:rPr lang="en-US" sz="2400" b="0" i="1" smtClean="0">
                            <a:latin typeface="Cambria Math" panose="02040503050406030204" pitchFamily="18" charset="0"/>
                          </a:rPr>
                          <m:t>1</m:t>
                        </m:r>
                      </m:sub>
                    </m:sSub>
                    <m:sSup>
                      <m:sSupPr>
                        <m:ctrlPr>
                          <a:rPr lang="en-US" sz="2400" i="1">
                            <a:latin typeface="Cambria Math" panose="02040503050406030204" pitchFamily="18" charset="0"/>
                          </a:rPr>
                        </m:ctrlPr>
                      </m:sSupPr>
                      <m:e>
                        <m:r>
                          <a:rPr lang="en-US" sz="2400" i="1">
                            <a:latin typeface="Cambria Math" panose="02040503050406030204" pitchFamily="18" charset="0"/>
                          </a:rPr>
                          <m:t>𝑒</m:t>
                        </m:r>
                      </m:e>
                      <m:sup>
                        <m:r>
                          <a:rPr lang="en-US" sz="2400" i="1">
                            <a:latin typeface="Cambria Math" panose="02040503050406030204" pitchFamily="18" charset="0"/>
                          </a:rPr>
                          <m:t>−</m:t>
                        </m:r>
                        <m:d>
                          <m:dPr>
                            <m:ctrlPr>
                              <a:rPr lang="en-US" sz="2400" i="1">
                                <a:latin typeface="Cambria Math" panose="02040503050406030204" pitchFamily="18" charset="0"/>
                              </a:rPr>
                            </m:ctrlPr>
                          </m:dPr>
                          <m:e>
                            <m:sSub>
                              <m:sSubPr>
                                <m:ctrlPr>
                                  <a:rPr lang="en-US" sz="2400" i="1">
                                    <a:latin typeface="Cambria Math" panose="02040503050406030204" pitchFamily="18" charset="0"/>
                                  </a:rPr>
                                </m:ctrlPr>
                              </m:sSubPr>
                              <m:e>
                                <m:r>
                                  <m:rPr>
                                    <m:sty m:val="p"/>
                                  </m:rPr>
                                  <a:rPr lang="el-GR" sz="2400" i="1">
                                    <a:latin typeface="Cambria Math" panose="02040503050406030204" pitchFamily="18" charset="0"/>
                                    <a:ea typeface="Cambria Math" panose="02040503050406030204" pitchFamily="18" charset="0"/>
                                  </a:rPr>
                                  <m:t>Γ</m:t>
                                </m:r>
                              </m:e>
                              <m:sub>
                                <m:r>
                                  <a:rPr lang="en-US" sz="2400" i="1">
                                    <a:latin typeface="Cambria Math" panose="02040503050406030204" pitchFamily="18" charset="0"/>
                                    <a:ea typeface="Cambria Math" panose="02040503050406030204" pitchFamily="18" charset="0"/>
                                  </a:rPr>
                                  <m:t>𝑠</m:t>
                                </m:r>
                              </m:sub>
                            </m:sSub>
                            <m:r>
                              <a:rPr lang="en-US" sz="2400" i="1">
                                <a:latin typeface="Cambria Math" panose="02040503050406030204" pitchFamily="18" charset="0"/>
                              </a:rPr>
                              <m:t>+</m:t>
                            </m:r>
                            <m:sSub>
                              <m:sSubPr>
                                <m:ctrlPr>
                                  <a:rPr lang="en-US" sz="2400" i="1">
                                    <a:latin typeface="Cambria Math" panose="02040503050406030204" pitchFamily="18" charset="0"/>
                                  </a:rPr>
                                </m:ctrlPr>
                              </m:sSubPr>
                              <m:e>
                                <m:r>
                                  <m:rPr>
                                    <m:sty m:val="p"/>
                                  </m:rPr>
                                  <a:rPr lang="el-GR" sz="2400" i="1">
                                    <a:latin typeface="Cambria Math" panose="02040503050406030204" pitchFamily="18" charset="0"/>
                                    <a:ea typeface="Cambria Math" panose="02040503050406030204" pitchFamily="18" charset="0"/>
                                  </a:rPr>
                                  <m:t>Γ</m:t>
                                </m:r>
                              </m:e>
                              <m:sub>
                                <m:r>
                                  <a:rPr lang="en-US" sz="2400" b="0" i="1" smtClean="0">
                                    <a:latin typeface="Cambria Math" panose="02040503050406030204" pitchFamily="18" charset="0"/>
                                    <a:ea typeface="Cambria Math" panose="02040503050406030204" pitchFamily="18" charset="0"/>
                                  </a:rPr>
                                  <m:t>1</m:t>
                                </m:r>
                              </m:sub>
                            </m:sSub>
                          </m:e>
                        </m:d>
                        <m:r>
                          <a:rPr lang="en-US" sz="2400" i="1">
                            <a:latin typeface="Cambria Math" panose="02040503050406030204" pitchFamily="18" charset="0"/>
                          </a:rPr>
                          <m:t>𝑡</m:t>
                        </m:r>
                        <m:r>
                          <a:rPr lang="en-US" sz="2400" i="1">
                            <a:latin typeface="Cambria Math" panose="02040503050406030204" pitchFamily="18" charset="0"/>
                          </a:rPr>
                          <m:t>/2</m:t>
                        </m:r>
                      </m:sup>
                    </m:sSup>
                    <m:r>
                      <a:rPr lang="en-US" sz="2400" b="0" i="1" smtClean="0">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𝐶</m:t>
                        </m:r>
                      </m:e>
                      <m:sub>
                        <m:r>
                          <a:rPr lang="en-US" sz="2400" i="1">
                            <a:latin typeface="Cambria Math" panose="02040503050406030204" pitchFamily="18" charset="0"/>
                          </a:rPr>
                          <m:t>𝑆</m:t>
                        </m:r>
                        <m:r>
                          <a:rPr lang="en-US" sz="2400" b="0" i="1" smtClean="0">
                            <a:latin typeface="Cambria Math" panose="02040503050406030204" pitchFamily="18" charset="0"/>
                          </a:rPr>
                          <m:t>2</m:t>
                        </m:r>
                      </m:sub>
                    </m:sSub>
                    <m:sSup>
                      <m:sSupPr>
                        <m:ctrlPr>
                          <a:rPr lang="en-US" sz="2400" i="1">
                            <a:latin typeface="Cambria Math" panose="02040503050406030204" pitchFamily="18" charset="0"/>
                          </a:rPr>
                        </m:ctrlPr>
                      </m:sSupPr>
                      <m:e>
                        <m:r>
                          <a:rPr lang="en-US" sz="2400" i="1">
                            <a:latin typeface="Cambria Math" panose="02040503050406030204" pitchFamily="18" charset="0"/>
                          </a:rPr>
                          <m:t>𝑒</m:t>
                        </m:r>
                      </m:e>
                      <m:sup>
                        <m:r>
                          <a:rPr lang="en-US" sz="2400" i="1">
                            <a:latin typeface="Cambria Math" panose="02040503050406030204" pitchFamily="18" charset="0"/>
                          </a:rPr>
                          <m:t>−</m:t>
                        </m:r>
                        <m:d>
                          <m:dPr>
                            <m:ctrlPr>
                              <a:rPr lang="en-US" sz="2400" i="1">
                                <a:latin typeface="Cambria Math" panose="02040503050406030204" pitchFamily="18" charset="0"/>
                              </a:rPr>
                            </m:ctrlPr>
                          </m:dPr>
                          <m:e>
                            <m:sSub>
                              <m:sSubPr>
                                <m:ctrlPr>
                                  <a:rPr lang="en-US" sz="2400" i="1">
                                    <a:latin typeface="Cambria Math" panose="02040503050406030204" pitchFamily="18" charset="0"/>
                                  </a:rPr>
                                </m:ctrlPr>
                              </m:sSubPr>
                              <m:e>
                                <m:r>
                                  <m:rPr>
                                    <m:sty m:val="p"/>
                                  </m:rPr>
                                  <a:rPr lang="el-GR" sz="2400" i="1">
                                    <a:latin typeface="Cambria Math" panose="02040503050406030204" pitchFamily="18" charset="0"/>
                                    <a:ea typeface="Cambria Math" panose="02040503050406030204" pitchFamily="18" charset="0"/>
                                  </a:rPr>
                                  <m:t>Γ</m:t>
                                </m:r>
                              </m:e>
                              <m:sub>
                                <m:r>
                                  <a:rPr lang="en-US" sz="2400" i="1">
                                    <a:latin typeface="Cambria Math" panose="02040503050406030204" pitchFamily="18" charset="0"/>
                                    <a:ea typeface="Cambria Math" panose="02040503050406030204" pitchFamily="18" charset="0"/>
                                  </a:rPr>
                                  <m:t>𝑠</m:t>
                                </m:r>
                              </m:sub>
                            </m:sSub>
                            <m:r>
                              <a:rPr lang="en-US" sz="2400" i="1">
                                <a:latin typeface="Cambria Math" panose="02040503050406030204" pitchFamily="18" charset="0"/>
                              </a:rPr>
                              <m:t>+</m:t>
                            </m:r>
                            <m:sSub>
                              <m:sSubPr>
                                <m:ctrlPr>
                                  <a:rPr lang="en-US" sz="2400" i="1">
                                    <a:latin typeface="Cambria Math" panose="02040503050406030204" pitchFamily="18" charset="0"/>
                                  </a:rPr>
                                </m:ctrlPr>
                              </m:sSubPr>
                              <m:e>
                                <m:r>
                                  <m:rPr>
                                    <m:sty m:val="p"/>
                                  </m:rPr>
                                  <a:rPr lang="el-GR" sz="2400" i="1">
                                    <a:latin typeface="Cambria Math" panose="02040503050406030204" pitchFamily="18" charset="0"/>
                                    <a:ea typeface="Cambria Math" panose="02040503050406030204" pitchFamily="18" charset="0"/>
                                  </a:rPr>
                                  <m:t>Γ</m:t>
                                </m:r>
                              </m:e>
                              <m:sub>
                                <m:r>
                                  <a:rPr lang="en-US" sz="2400" b="0" i="1" smtClean="0">
                                    <a:latin typeface="Cambria Math" panose="02040503050406030204" pitchFamily="18" charset="0"/>
                                    <a:ea typeface="Cambria Math" panose="02040503050406030204" pitchFamily="18" charset="0"/>
                                  </a:rPr>
                                  <m:t>2</m:t>
                                </m:r>
                              </m:sub>
                            </m:sSub>
                          </m:e>
                        </m:d>
                        <m:r>
                          <a:rPr lang="en-US" sz="2400" i="1">
                            <a:latin typeface="Cambria Math" panose="02040503050406030204" pitchFamily="18" charset="0"/>
                          </a:rPr>
                          <m:t>𝑡</m:t>
                        </m:r>
                        <m:r>
                          <a:rPr lang="en-US" sz="2400" i="1">
                            <a:latin typeface="Cambria Math" panose="02040503050406030204" pitchFamily="18" charset="0"/>
                          </a:rPr>
                          <m:t>/2</m:t>
                        </m:r>
                      </m:sup>
                    </m:sSup>
                    <m:r>
                      <a:rPr lang="en-US" sz="2400" b="0" i="1" smtClean="0">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𝐶</m:t>
                        </m:r>
                      </m:e>
                      <m:sub>
                        <m:r>
                          <a:rPr lang="en-US" sz="2400" b="0" i="1" smtClean="0">
                            <a:latin typeface="Cambria Math" panose="02040503050406030204" pitchFamily="18" charset="0"/>
                          </a:rPr>
                          <m:t>12</m:t>
                        </m:r>
                      </m:sub>
                    </m:sSub>
                    <m:sSup>
                      <m:sSupPr>
                        <m:ctrlPr>
                          <a:rPr lang="en-US" sz="2400" i="1">
                            <a:latin typeface="Cambria Math" panose="02040503050406030204" pitchFamily="18" charset="0"/>
                          </a:rPr>
                        </m:ctrlPr>
                      </m:sSupPr>
                      <m:e>
                        <m:r>
                          <a:rPr lang="en-US" sz="2400" i="1">
                            <a:latin typeface="Cambria Math" panose="02040503050406030204" pitchFamily="18" charset="0"/>
                          </a:rPr>
                          <m:t>𝑒</m:t>
                        </m:r>
                      </m:e>
                      <m:sup>
                        <m:r>
                          <a:rPr lang="en-US" sz="2400" i="1">
                            <a:latin typeface="Cambria Math" panose="02040503050406030204" pitchFamily="18" charset="0"/>
                          </a:rPr>
                          <m:t>−</m:t>
                        </m:r>
                        <m:d>
                          <m:dPr>
                            <m:ctrlPr>
                              <a:rPr lang="en-US" sz="2400" i="1">
                                <a:latin typeface="Cambria Math" panose="02040503050406030204" pitchFamily="18" charset="0"/>
                              </a:rPr>
                            </m:ctrlPr>
                          </m:dPr>
                          <m:e>
                            <m:sSub>
                              <m:sSubPr>
                                <m:ctrlPr>
                                  <a:rPr lang="en-US" sz="2400" i="1">
                                    <a:latin typeface="Cambria Math" panose="02040503050406030204" pitchFamily="18" charset="0"/>
                                  </a:rPr>
                                </m:ctrlPr>
                              </m:sSubPr>
                              <m:e>
                                <m:r>
                                  <m:rPr>
                                    <m:sty m:val="p"/>
                                  </m:rPr>
                                  <a:rPr lang="el-GR" sz="2400" i="1">
                                    <a:latin typeface="Cambria Math" panose="02040503050406030204" pitchFamily="18" charset="0"/>
                                    <a:ea typeface="Cambria Math" panose="02040503050406030204" pitchFamily="18" charset="0"/>
                                  </a:rPr>
                                  <m:t>Γ</m:t>
                                </m:r>
                              </m:e>
                              <m:sub>
                                <m:r>
                                  <a:rPr lang="en-US" sz="2400" b="0" i="1" smtClean="0">
                                    <a:latin typeface="Cambria Math" panose="02040503050406030204" pitchFamily="18" charset="0"/>
                                    <a:ea typeface="Cambria Math" panose="02040503050406030204" pitchFamily="18" charset="0"/>
                                  </a:rPr>
                                  <m:t>1</m:t>
                                </m:r>
                              </m:sub>
                            </m:sSub>
                            <m:r>
                              <a:rPr lang="en-US" sz="2400" i="1">
                                <a:latin typeface="Cambria Math" panose="02040503050406030204" pitchFamily="18" charset="0"/>
                              </a:rPr>
                              <m:t>+</m:t>
                            </m:r>
                            <m:sSub>
                              <m:sSubPr>
                                <m:ctrlPr>
                                  <a:rPr lang="en-US" sz="2400" i="1">
                                    <a:latin typeface="Cambria Math" panose="02040503050406030204" pitchFamily="18" charset="0"/>
                                  </a:rPr>
                                </m:ctrlPr>
                              </m:sSubPr>
                              <m:e>
                                <m:r>
                                  <m:rPr>
                                    <m:sty m:val="p"/>
                                  </m:rPr>
                                  <a:rPr lang="el-GR" sz="2400" i="1">
                                    <a:latin typeface="Cambria Math" panose="02040503050406030204" pitchFamily="18" charset="0"/>
                                    <a:ea typeface="Cambria Math" panose="02040503050406030204" pitchFamily="18" charset="0"/>
                                  </a:rPr>
                                  <m:t>Γ</m:t>
                                </m:r>
                              </m:e>
                              <m:sub>
                                <m:r>
                                  <a:rPr lang="en-US" sz="2400" b="0" i="1" smtClean="0">
                                    <a:latin typeface="Cambria Math" panose="02040503050406030204" pitchFamily="18" charset="0"/>
                                    <a:ea typeface="Cambria Math" panose="02040503050406030204" pitchFamily="18" charset="0"/>
                                  </a:rPr>
                                  <m:t>2</m:t>
                                </m:r>
                              </m:sub>
                            </m:sSub>
                          </m:e>
                        </m:d>
                        <m:r>
                          <a:rPr lang="en-US" sz="2400" i="1">
                            <a:latin typeface="Cambria Math" panose="02040503050406030204" pitchFamily="18" charset="0"/>
                          </a:rPr>
                          <m:t>𝑡</m:t>
                        </m:r>
                        <m:r>
                          <a:rPr lang="en-US" sz="2400" i="1">
                            <a:latin typeface="Cambria Math" panose="02040503050406030204" pitchFamily="18" charset="0"/>
                          </a:rPr>
                          <m:t>/2</m:t>
                        </m:r>
                      </m:sup>
                    </m:sSup>
                  </m:oMath>
                </a14:m>
                <a:endParaRPr lang="en-US" sz="2400" dirty="0">
                  <a:latin typeface="Baskerville Old Face" panose="02020602080505020303" pitchFamily="18" charset="77"/>
                </a:endParaRPr>
              </a:p>
              <a:p>
                <a:r>
                  <a:rPr lang="en-US" sz="2400" dirty="0">
                    <a:latin typeface="Baskerville Old Face" panose="02020602080505020303" pitchFamily="18" charset="77"/>
                  </a:rPr>
                  <a:t>Can calculate experimental parameters for initially pure </a:t>
                </a:r>
                <a14:m>
                  <m:oMath xmlns:m="http://schemas.openxmlformats.org/officeDocument/2006/math">
                    <m:sSup>
                      <m:sSupPr>
                        <m:ctrlPr>
                          <a:rPr lang="en-US" sz="2400" i="1" smtClean="0">
                            <a:latin typeface="Cambria Math" panose="02040503050406030204" pitchFamily="18" charset="0"/>
                          </a:rPr>
                        </m:ctrlPr>
                      </m:sSupPr>
                      <m:e>
                        <m:r>
                          <a:rPr lang="en-US" sz="2400" b="0" i="1" smtClean="0">
                            <a:latin typeface="Cambria Math" panose="02040503050406030204" pitchFamily="18" charset="0"/>
                          </a:rPr>
                          <m:t>𝐾</m:t>
                        </m:r>
                      </m:e>
                      <m:sup>
                        <m:r>
                          <a:rPr lang="en-US" sz="2400" b="0" i="1" smtClean="0">
                            <a:latin typeface="Cambria Math" panose="02040503050406030204" pitchFamily="18" charset="0"/>
                          </a:rPr>
                          <m:t>0</m:t>
                        </m:r>
                      </m:sup>
                    </m:sSup>
                  </m:oMath>
                </a14:m>
                <a:r>
                  <a:rPr lang="en-US" sz="2400" dirty="0">
                    <a:latin typeface="Baskerville Old Face" panose="02020602080505020303" pitchFamily="18" charset="77"/>
                  </a:rPr>
                  <a:t> and </a:t>
                </a:r>
                <a14:m>
                  <m:oMath xmlns:m="http://schemas.openxmlformats.org/officeDocument/2006/math">
                    <m:acc>
                      <m:accPr>
                        <m:chr m:val="̅"/>
                        <m:ctrlPr>
                          <a:rPr lang="en-US" sz="2400" i="1" smtClean="0">
                            <a:latin typeface="Cambria Math" panose="02040503050406030204" pitchFamily="18" charset="0"/>
                          </a:rPr>
                        </m:ctrlPr>
                      </m:accPr>
                      <m:e>
                        <m:sSup>
                          <m:sSupPr>
                            <m:ctrlPr>
                              <a:rPr lang="en-US" sz="2400" i="1" smtClean="0">
                                <a:latin typeface="Cambria Math" panose="02040503050406030204" pitchFamily="18" charset="0"/>
                              </a:rPr>
                            </m:ctrlPr>
                          </m:sSupPr>
                          <m:e>
                            <m:r>
                              <a:rPr lang="en-US" sz="2400" b="0" i="1" smtClean="0">
                                <a:latin typeface="Cambria Math" panose="02040503050406030204" pitchFamily="18" charset="0"/>
                              </a:rPr>
                              <m:t>𝐾</m:t>
                            </m:r>
                          </m:e>
                          <m:sup>
                            <m:r>
                              <a:rPr lang="en-US" sz="2400" b="0" i="1" smtClean="0">
                                <a:latin typeface="Cambria Math" panose="02040503050406030204" pitchFamily="18" charset="0"/>
                              </a:rPr>
                              <m:t>0</m:t>
                            </m:r>
                          </m:sup>
                        </m:sSup>
                      </m:e>
                    </m:acc>
                  </m:oMath>
                </a14:m>
                <a:r>
                  <a:rPr lang="en-US" sz="2400" dirty="0">
                    <a:latin typeface="Baskerville Old Face" panose="02020602080505020303" pitchFamily="18" charset="77"/>
                  </a:rPr>
                  <a:t> beams.</a:t>
                </a:r>
              </a:p>
              <a:p>
                <a14:m>
                  <m:oMath xmlns:m="http://schemas.openxmlformats.org/officeDocument/2006/math">
                    <m:sSub>
                      <m:sSubPr>
                        <m:ctrlPr>
                          <a:rPr lang="en-US" sz="2400" i="1" smtClean="0">
                            <a:latin typeface="Cambria Math" panose="02040503050406030204" pitchFamily="18" charset="0"/>
                          </a:rPr>
                        </m:ctrlPr>
                      </m:sSubPr>
                      <m:e>
                        <m:r>
                          <a:rPr lang="en-US" sz="2400" b="0" i="1" smtClean="0">
                            <a:latin typeface="Cambria Math" panose="02040503050406030204" pitchFamily="18" charset="0"/>
                          </a:rPr>
                          <m:t>𝐴</m:t>
                        </m:r>
                      </m:e>
                      <m:sub>
                        <m:r>
                          <a:rPr lang="en-US" sz="2400" b="0" i="1" smtClean="0">
                            <a:latin typeface="Cambria Math" panose="02040503050406030204" pitchFamily="18" charset="0"/>
                          </a:rPr>
                          <m:t>𝑓</m:t>
                        </m:r>
                      </m:sub>
                    </m:sSub>
                    <m:r>
                      <a:rPr lang="en-US" sz="2400" b="0" i="1" smtClean="0">
                        <a:latin typeface="Cambria Math" panose="02040503050406030204" pitchFamily="18" charset="0"/>
                      </a:rPr>
                      <m:t>=</m:t>
                    </m:r>
                    <m:f>
                      <m:fPr>
                        <m:ctrlPr>
                          <a:rPr lang="en-US" sz="2400" b="0" i="1" smtClean="0">
                            <a:latin typeface="Cambria Math" panose="02040503050406030204" pitchFamily="18" charset="0"/>
                          </a:rPr>
                        </m:ctrlPr>
                      </m:fPr>
                      <m:num>
                        <m:r>
                          <m:rPr>
                            <m:sty m:val="p"/>
                          </m:rPr>
                          <a:rPr lang="el-GR" sz="2400" b="0" i="1" smtClean="0">
                            <a:latin typeface="Cambria Math" panose="02040503050406030204" pitchFamily="18" charset="0"/>
                            <a:ea typeface="Cambria Math" panose="02040503050406030204" pitchFamily="18" charset="0"/>
                          </a:rPr>
                          <m:t>Γ</m:t>
                        </m:r>
                        <m:d>
                          <m:dPr>
                            <m:ctrlPr>
                              <a:rPr lang="en-US" sz="2400" b="0" i="1" smtClean="0">
                                <a:latin typeface="Cambria Math" panose="02040503050406030204" pitchFamily="18" charset="0"/>
                                <a:ea typeface="Cambria Math" panose="02040503050406030204" pitchFamily="18" charset="0"/>
                              </a:rPr>
                            </m:ctrlPr>
                          </m:dPr>
                          <m:e>
                            <m:acc>
                              <m:accPr>
                                <m:chr m:val="̅"/>
                                <m:ctrlPr>
                                  <a:rPr lang="en-US" sz="2400" i="1">
                                    <a:latin typeface="Cambria Math" panose="02040503050406030204" pitchFamily="18" charset="0"/>
                                  </a:rPr>
                                </m:ctrlPr>
                              </m:accPr>
                              <m:e>
                                <m:sSup>
                                  <m:sSupPr>
                                    <m:ctrlPr>
                                      <a:rPr lang="en-US" sz="2400" i="1">
                                        <a:latin typeface="Cambria Math" panose="02040503050406030204" pitchFamily="18" charset="0"/>
                                      </a:rPr>
                                    </m:ctrlPr>
                                  </m:sSupPr>
                                  <m:e>
                                    <m:r>
                                      <a:rPr lang="en-US" sz="2400" i="1">
                                        <a:latin typeface="Cambria Math" panose="02040503050406030204" pitchFamily="18" charset="0"/>
                                      </a:rPr>
                                      <m:t>𝐾</m:t>
                                    </m:r>
                                  </m:e>
                                  <m:sup>
                                    <m:r>
                                      <a:rPr lang="en-US" sz="2400" i="1">
                                        <a:latin typeface="Cambria Math" panose="02040503050406030204" pitchFamily="18" charset="0"/>
                                      </a:rPr>
                                      <m:t>0</m:t>
                                    </m:r>
                                  </m:sup>
                                </m:sSup>
                              </m:e>
                            </m:acc>
                            <m:r>
                              <a:rPr lang="en-US" sz="2400" i="1" smtClean="0">
                                <a:latin typeface="Cambria Math" panose="02040503050406030204" pitchFamily="18" charset="0"/>
                                <a:ea typeface="Cambria Math" panose="02040503050406030204" pitchFamily="18" charset="0"/>
                              </a:rPr>
                              <m:t>→</m:t>
                            </m:r>
                            <m:sSup>
                              <m:sSupPr>
                                <m:ctrlPr>
                                  <a:rPr lang="en-US" sz="2400" i="1" smtClean="0">
                                    <a:latin typeface="Cambria Math" panose="02040503050406030204" pitchFamily="18" charset="0"/>
                                    <a:ea typeface="Cambria Math" panose="02040503050406030204" pitchFamily="18" charset="0"/>
                                  </a:rPr>
                                </m:ctrlPr>
                              </m:sSupPr>
                              <m:e>
                                <m:r>
                                  <a:rPr lang="en-US" sz="2400" i="1" smtClean="0">
                                    <a:latin typeface="Cambria Math" panose="02040503050406030204" pitchFamily="18" charset="0"/>
                                    <a:ea typeface="Cambria Math" panose="02040503050406030204" pitchFamily="18" charset="0"/>
                                  </a:rPr>
                                  <m:t>𝜇</m:t>
                                </m:r>
                              </m:e>
                              <m:sup>
                                <m:r>
                                  <a:rPr lang="en-US" sz="2400" b="0" i="1" smtClean="0">
                                    <a:latin typeface="Cambria Math" panose="02040503050406030204" pitchFamily="18" charset="0"/>
                                    <a:ea typeface="Cambria Math" panose="02040503050406030204" pitchFamily="18" charset="0"/>
                                  </a:rPr>
                                  <m:t>+</m:t>
                                </m:r>
                              </m:sup>
                            </m:sSup>
                            <m:sSup>
                              <m:sSupPr>
                                <m:ctrlPr>
                                  <a:rPr lang="en-US" sz="2400" i="1" smtClean="0">
                                    <a:latin typeface="Cambria Math" panose="02040503050406030204" pitchFamily="18" charset="0"/>
                                    <a:ea typeface="Cambria Math" panose="02040503050406030204" pitchFamily="18" charset="0"/>
                                  </a:rPr>
                                </m:ctrlPr>
                              </m:sSupPr>
                              <m:e>
                                <m:r>
                                  <a:rPr lang="en-US" sz="2400" i="1" smtClean="0">
                                    <a:latin typeface="Cambria Math" panose="02040503050406030204" pitchFamily="18" charset="0"/>
                                    <a:ea typeface="Cambria Math" panose="02040503050406030204" pitchFamily="18" charset="0"/>
                                  </a:rPr>
                                  <m:t>𝜇</m:t>
                                </m:r>
                              </m:e>
                              <m:sup>
                                <m:r>
                                  <a:rPr lang="en-US" sz="2400" b="0" i="1" smtClean="0">
                                    <a:latin typeface="Cambria Math" panose="02040503050406030204" pitchFamily="18" charset="0"/>
                                    <a:ea typeface="Cambria Math" panose="02040503050406030204" pitchFamily="18" charset="0"/>
                                  </a:rPr>
                                  <m:t>−</m:t>
                                </m:r>
                              </m:sup>
                            </m:sSup>
                          </m:e>
                        </m:d>
                        <m:r>
                          <a:rPr lang="en-US" sz="2400" b="0" i="1" smtClean="0">
                            <a:latin typeface="Cambria Math" panose="02040503050406030204" pitchFamily="18" charset="0"/>
                            <a:ea typeface="Cambria Math" panose="02040503050406030204" pitchFamily="18" charset="0"/>
                          </a:rPr>
                          <m:t>−</m:t>
                        </m:r>
                        <m:r>
                          <m:rPr>
                            <m:sty m:val="p"/>
                          </m:rPr>
                          <a:rPr lang="el-GR" sz="2400" i="1">
                            <a:latin typeface="Cambria Math" panose="02040503050406030204" pitchFamily="18" charset="0"/>
                            <a:ea typeface="Cambria Math" panose="02040503050406030204" pitchFamily="18" charset="0"/>
                          </a:rPr>
                          <m:t>Γ</m:t>
                        </m:r>
                        <m:d>
                          <m:dPr>
                            <m:ctrlPr>
                              <a:rPr lang="en-US" sz="2400" i="1">
                                <a:latin typeface="Cambria Math" panose="02040503050406030204" pitchFamily="18" charset="0"/>
                                <a:ea typeface="Cambria Math" panose="02040503050406030204" pitchFamily="18" charset="0"/>
                              </a:rPr>
                            </m:ctrlPr>
                          </m:dPr>
                          <m:e>
                            <m:sSup>
                              <m:sSupPr>
                                <m:ctrlPr>
                                  <a:rPr lang="en-US" sz="2400" i="1">
                                    <a:latin typeface="Cambria Math" panose="02040503050406030204" pitchFamily="18" charset="0"/>
                                  </a:rPr>
                                </m:ctrlPr>
                              </m:sSupPr>
                              <m:e>
                                <m:r>
                                  <a:rPr lang="en-US" sz="2400" i="1">
                                    <a:latin typeface="Cambria Math" panose="02040503050406030204" pitchFamily="18" charset="0"/>
                                  </a:rPr>
                                  <m:t>𝐾</m:t>
                                </m:r>
                              </m:e>
                              <m:sup>
                                <m:r>
                                  <a:rPr lang="en-US" sz="2400" i="1">
                                    <a:latin typeface="Cambria Math" panose="02040503050406030204" pitchFamily="18" charset="0"/>
                                  </a:rPr>
                                  <m:t>0</m:t>
                                </m:r>
                              </m:sup>
                            </m:sSup>
                            <m:r>
                              <a:rPr lang="en-US" sz="2400" i="1">
                                <a:latin typeface="Cambria Math" panose="02040503050406030204" pitchFamily="18" charset="0"/>
                                <a:ea typeface="Cambria Math" panose="02040503050406030204" pitchFamily="18" charset="0"/>
                              </a:rPr>
                              <m:t>→</m:t>
                            </m:r>
                            <m:sSup>
                              <m:sSupPr>
                                <m:ctrlPr>
                                  <a:rPr lang="en-US" sz="2400" i="1">
                                    <a:latin typeface="Cambria Math" panose="02040503050406030204" pitchFamily="18" charset="0"/>
                                    <a:ea typeface="Cambria Math" panose="02040503050406030204" pitchFamily="18" charset="0"/>
                                  </a:rPr>
                                </m:ctrlPr>
                              </m:sSupPr>
                              <m:e>
                                <m:r>
                                  <a:rPr lang="en-US" sz="2400" i="1">
                                    <a:latin typeface="Cambria Math" panose="02040503050406030204" pitchFamily="18" charset="0"/>
                                    <a:ea typeface="Cambria Math" panose="02040503050406030204" pitchFamily="18" charset="0"/>
                                  </a:rPr>
                                  <m:t>𝜇</m:t>
                                </m:r>
                              </m:e>
                              <m:sup>
                                <m:r>
                                  <a:rPr lang="en-US" sz="2400" i="1">
                                    <a:latin typeface="Cambria Math" panose="02040503050406030204" pitchFamily="18" charset="0"/>
                                    <a:ea typeface="Cambria Math" panose="02040503050406030204" pitchFamily="18" charset="0"/>
                                  </a:rPr>
                                  <m:t>+</m:t>
                                </m:r>
                              </m:sup>
                            </m:sSup>
                            <m:sSup>
                              <m:sSupPr>
                                <m:ctrlPr>
                                  <a:rPr lang="en-US" sz="2400" i="1">
                                    <a:latin typeface="Cambria Math" panose="02040503050406030204" pitchFamily="18" charset="0"/>
                                    <a:ea typeface="Cambria Math" panose="02040503050406030204" pitchFamily="18" charset="0"/>
                                  </a:rPr>
                                </m:ctrlPr>
                              </m:sSupPr>
                              <m:e>
                                <m:r>
                                  <a:rPr lang="en-US" sz="2400" i="1">
                                    <a:latin typeface="Cambria Math" panose="02040503050406030204" pitchFamily="18" charset="0"/>
                                    <a:ea typeface="Cambria Math" panose="02040503050406030204" pitchFamily="18" charset="0"/>
                                  </a:rPr>
                                  <m:t>𝜇</m:t>
                                </m:r>
                              </m:e>
                              <m:sup>
                                <m:r>
                                  <a:rPr lang="en-US" sz="2400" i="1">
                                    <a:latin typeface="Cambria Math" panose="02040503050406030204" pitchFamily="18" charset="0"/>
                                    <a:ea typeface="Cambria Math" panose="02040503050406030204" pitchFamily="18" charset="0"/>
                                  </a:rPr>
                                  <m:t>−</m:t>
                                </m:r>
                              </m:sup>
                            </m:sSup>
                          </m:e>
                        </m:d>
                      </m:num>
                      <m:den>
                        <m:r>
                          <m:rPr>
                            <m:sty m:val="p"/>
                          </m:rPr>
                          <a:rPr lang="el-GR" sz="2400" i="1">
                            <a:latin typeface="Cambria Math" panose="02040503050406030204" pitchFamily="18" charset="0"/>
                            <a:ea typeface="Cambria Math" panose="02040503050406030204" pitchFamily="18" charset="0"/>
                          </a:rPr>
                          <m:t>Γ</m:t>
                        </m:r>
                        <m:d>
                          <m:dPr>
                            <m:ctrlPr>
                              <a:rPr lang="en-US" sz="2400" i="1" smtClean="0">
                                <a:latin typeface="Cambria Math" panose="02040503050406030204" pitchFamily="18" charset="0"/>
                                <a:ea typeface="Cambria Math" panose="02040503050406030204" pitchFamily="18" charset="0"/>
                              </a:rPr>
                            </m:ctrlPr>
                          </m:dPr>
                          <m:e>
                            <m:acc>
                              <m:accPr>
                                <m:chr m:val="̅"/>
                                <m:ctrlPr>
                                  <a:rPr lang="en-US" sz="2400" i="1">
                                    <a:latin typeface="Cambria Math" panose="02040503050406030204" pitchFamily="18" charset="0"/>
                                  </a:rPr>
                                </m:ctrlPr>
                              </m:accPr>
                              <m:e>
                                <m:sSup>
                                  <m:sSupPr>
                                    <m:ctrlPr>
                                      <a:rPr lang="en-US" sz="2400" i="1">
                                        <a:latin typeface="Cambria Math" panose="02040503050406030204" pitchFamily="18" charset="0"/>
                                      </a:rPr>
                                    </m:ctrlPr>
                                  </m:sSupPr>
                                  <m:e>
                                    <m:r>
                                      <a:rPr lang="en-US" sz="2400" i="1">
                                        <a:latin typeface="Cambria Math" panose="02040503050406030204" pitchFamily="18" charset="0"/>
                                      </a:rPr>
                                      <m:t>𝐾</m:t>
                                    </m:r>
                                  </m:e>
                                  <m:sup>
                                    <m:r>
                                      <a:rPr lang="en-US" sz="2400" i="1">
                                        <a:latin typeface="Cambria Math" panose="02040503050406030204" pitchFamily="18" charset="0"/>
                                      </a:rPr>
                                      <m:t>0</m:t>
                                    </m:r>
                                  </m:sup>
                                </m:sSup>
                              </m:e>
                            </m:acc>
                            <m:r>
                              <a:rPr lang="en-US" sz="2400" i="1">
                                <a:latin typeface="Cambria Math" panose="02040503050406030204" pitchFamily="18" charset="0"/>
                                <a:ea typeface="Cambria Math" panose="02040503050406030204" pitchFamily="18" charset="0"/>
                              </a:rPr>
                              <m:t>→</m:t>
                            </m:r>
                            <m:sSup>
                              <m:sSupPr>
                                <m:ctrlPr>
                                  <a:rPr lang="en-US" sz="2400" i="1">
                                    <a:latin typeface="Cambria Math" panose="02040503050406030204" pitchFamily="18" charset="0"/>
                                    <a:ea typeface="Cambria Math" panose="02040503050406030204" pitchFamily="18" charset="0"/>
                                  </a:rPr>
                                </m:ctrlPr>
                              </m:sSupPr>
                              <m:e>
                                <m:r>
                                  <a:rPr lang="en-US" sz="2400" i="1">
                                    <a:latin typeface="Cambria Math" panose="02040503050406030204" pitchFamily="18" charset="0"/>
                                    <a:ea typeface="Cambria Math" panose="02040503050406030204" pitchFamily="18" charset="0"/>
                                  </a:rPr>
                                  <m:t>𝜇</m:t>
                                </m:r>
                              </m:e>
                              <m:sup>
                                <m:r>
                                  <a:rPr lang="en-US" sz="2400" i="1">
                                    <a:latin typeface="Cambria Math" panose="02040503050406030204" pitchFamily="18" charset="0"/>
                                    <a:ea typeface="Cambria Math" panose="02040503050406030204" pitchFamily="18" charset="0"/>
                                  </a:rPr>
                                  <m:t>+</m:t>
                                </m:r>
                              </m:sup>
                            </m:sSup>
                            <m:sSup>
                              <m:sSupPr>
                                <m:ctrlPr>
                                  <a:rPr lang="en-US" sz="2400" i="1">
                                    <a:latin typeface="Cambria Math" panose="02040503050406030204" pitchFamily="18" charset="0"/>
                                    <a:ea typeface="Cambria Math" panose="02040503050406030204" pitchFamily="18" charset="0"/>
                                  </a:rPr>
                                </m:ctrlPr>
                              </m:sSupPr>
                              <m:e>
                                <m:r>
                                  <a:rPr lang="en-US" sz="2400" i="1">
                                    <a:latin typeface="Cambria Math" panose="02040503050406030204" pitchFamily="18" charset="0"/>
                                    <a:ea typeface="Cambria Math" panose="02040503050406030204" pitchFamily="18" charset="0"/>
                                  </a:rPr>
                                  <m:t>𝜇</m:t>
                                </m:r>
                              </m:e>
                              <m:sup>
                                <m:r>
                                  <a:rPr lang="en-US" sz="2400" i="1">
                                    <a:latin typeface="Cambria Math" panose="02040503050406030204" pitchFamily="18" charset="0"/>
                                    <a:ea typeface="Cambria Math" panose="02040503050406030204" pitchFamily="18" charset="0"/>
                                  </a:rPr>
                                  <m:t>−</m:t>
                                </m:r>
                              </m:sup>
                            </m:sSup>
                          </m:e>
                        </m:d>
                        <m:r>
                          <a:rPr lang="en-US" sz="2400" b="0" i="1" smtClean="0">
                            <a:latin typeface="Cambria Math" panose="02040503050406030204" pitchFamily="18" charset="0"/>
                            <a:ea typeface="Cambria Math" panose="02040503050406030204" pitchFamily="18" charset="0"/>
                          </a:rPr>
                          <m:t>+</m:t>
                        </m:r>
                        <m:r>
                          <m:rPr>
                            <m:sty m:val="p"/>
                          </m:rPr>
                          <a:rPr lang="el-GR" sz="2400" i="1">
                            <a:latin typeface="Cambria Math" panose="02040503050406030204" pitchFamily="18" charset="0"/>
                            <a:ea typeface="Cambria Math" panose="02040503050406030204" pitchFamily="18" charset="0"/>
                          </a:rPr>
                          <m:t>Γ</m:t>
                        </m:r>
                        <m:d>
                          <m:dPr>
                            <m:ctrlPr>
                              <a:rPr lang="en-US" sz="2400" i="1">
                                <a:latin typeface="Cambria Math" panose="02040503050406030204" pitchFamily="18" charset="0"/>
                                <a:ea typeface="Cambria Math" panose="02040503050406030204" pitchFamily="18" charset="0"/>
                              </a:rPr>
                            </m:ctrlPr>
                          </m:dPr>
                          <m:e>
                            <m:sSup>
                              <m:sSupPr>
                                <m:ctrlPr>
                                  <a:rPr lang="en-US" sz="2400" i="1">
                                    <a:latin typeface="Cambria Math" panose="02040503050406030204" pitchFamily="18" charset="0"/>
                                  </a:rPr>
                                </m:ctrlPr>
                              </m:sSupPr>
                              <m:e>
                                <m:r>
                                  <a:rPr lang="en-US" sz="2400" i="1">
                                    <a:latin typeface="Cambria Math" panose="02040503050406030204" pitchFamily="18" charset="0"/>
                                  </a:rPr>
                                  <m:t>𝐾</m:t>
                                </m:r>
                              </m:e>
                              <m:sup>
                                <m:r>
                                  <a:rPr lang="en-US" sz="2400" i="1">
                                    <a:latin typeface="Cambria Math" panose="02040503050406030204" pitchFamily="18" charset="0"/>
                                  </a:rPr>
                                  <m:t>0</m:t>
                                </m:r>
                              </m:sup>
                            </m:sSup>
                            <m:r>
                              <a:rPr lang="en-US" sz="2400" i="1">
                                <a:latin typeface="Cambria Math" panose="02040503050406030204" pitchFamily="18" charset="0"/>
                                <a:ea typeface="Cambria Math" panose="02040503050406030204" pitchFamily="18" charset="0"/>
                              </a:rPr>
                              <m:t>→</m:t>
                            </m:r>
                            <m:sSup>
                              <m:sSupPr>
                                <m:ctrlPr>
                                  <a:rPr lang="en-US" sz="2400" i="1">
                                    <a:latin typeface="Cambria Math" panose="02040503050406030204" pitchFamily="18" charset="0"/>
                                    <a:ea typeface="Cambria Math" panose="02040503050406030204" pitchFamily="18" charset="0"/>
                                  </a:rPr>
                                </m:ctrlPr>
                              </m:sSupPr>
                              <m:e>
                                <m:r>
                                  <a:rPr lang="en-US" sz="2400" i="1">
                                    <a:latin typeface="Cambria Math" panose="02040503050406030204" pitchFamily="18" charset="0"/>
                                    <a:ea typeface="Cambria Math" panose="02040503050406030204" pitchFamily="18" charset="0"/>
                                  </a:rPr>
                                  <m:t>𝜇</m:t>
                                </m:r>
                              </m:e>
                              <m:sup>
                                <m:r>
                                  <a:rPr lang="en-US" sz="2400" i="1">
                                    <a:latin typeface="Cambria Math" panose="02040503050406030204" pitchFamily="18" charset="0"/>
                                    <a:ea typeface="Cambria Math" panose="02040503050406030204" pitchFamily="18" charset="0"/>
                                  </a:rPr>
                                  <m:t>+</m:t>
                                </m:r>
                              </m:sup>
                            </m:sSup>
                            <m:sSup>
                              <m:sSupPr>
                                <m:ctrlPr>
                                  <a:rPr lang="en-US" sz="2400" i="1">
                                    <a:latin typeface="Cambria Math" panose="02040503050406030204" pitchFamily="18" charset="0"/>
                                    <a:ea typeface="Cambria Math" panose="02040503050406030204" pitchFamily="18" charset="0"/>
                                  </a:rPr>
                                </m:ctrlPr>
                              </m:sSupPr>
                              <m:e>
                                <m:r>
                                  <a:rPr lang="en-US" sz="2400" i="1">
                                    <a:latin typeface="Cambria Math" panose="02040503050406030204" pitchFamily="18" charset="0"/>
                                    <a:ea typeface="Cambria Math" panose="02040503050406030204" pitchFamily="18" charset="0"/>
                                  </a:rPr>
                                  <m:t>𝜇</m:t>
                                </m:r>
                              </m:e>
                              <m:sup>
                                <m:r>
                                  <a:rPr lang="en-US" sz="2400" i="1">
                                    <a:latin typeface="Cambria Math" panose="02040503050406030204" pitchFamily="18" charset="0"/>
                                    <a:ea typeface="Cambria Math" panose="02040503050406030204" pitchFamily="18" charset="0"/>
                                  </a:rPr>
                                  <m:t>−</m:t>
                                </m:r>
                              </m:sup>
                            </m:sSup>
                          </m:e>
                        </m:d>
                      </m:den>
                    </m:f>
                  </m:oMath>
                </a14:m>
                <a:endParaRPr lang="en-US" sz="2400" dirty="0">
                  <a:latin typeface="Baskerville Old Face" panose="02020602080505020303" pitchFamily="18" charset="77"/>
                </a:endParaRPr>
              </a:p>
              <a:p>
                <a:endParaRPr lang="en-US" dirty="0"/>
              </a:p>
            </p:txBody>
          </p:sp>
        </mc:Choice>
        <mc:Fallback xmlns="">
          <p:sp>
            <p:nvSpPr>
              <p:cNvPr id="3" name="Content Placeholder 2">
                <a:extLst>
                  <a:ext uri="{FF2B5EF4-FFF2-40B4-BE49-F238E27FC236}">
                    <a16:creationId xmlns:a16="http://schemas.microsoft.com/office/drawing/2014/main" id="{8E240659-A76E-F721-162B-F4E44D3AD9C8}"/>
                  </a:ext>
                </a:extLst>
              </p:cNvPr>
              <p:cNvSpPr>
                <a:spLocks noGrp="1" noRot="1" noChangeAspect="1" noMove="1" noResize="1" noEditPoints="1" noAdjustHandles="1" noChangeArrowheads="1" noChangeShapeType="1" noTextEdit="1"/>
              </p:cNvSpPr>
              <p:nvPr>
                <p:ph sz="quarter" idx="13"/>
              </p:nvPr>
            </p:nvSpPr>
            <p:spPr>
              <a:xfrm>
                <a:off x="914087" y="2093976"/>
                <a:ext cx="10058400" cy="3863479"/>
              </a:xfrm>
              <a:blipFill>
                <a:blip r:embed="rId3"/>
                <a:stretch>
                  <a:fillRect l="-631"/>
                </a:stretch>
              </a:blipFill>
            </p:spPr>
            <p:txBody>
              <a:bodyPr/>
              <a:lstStyle/>
              <a:p>
                <a:r>
                  <a:rPr lang="en-US">
                    <a:noFill/>
                  </a:rPr>
                  <a:t> </a:t>
                </a:r>
              </a:p>
            </p:txBody>
          </p:sp>
        </mc:Fallback>
      </mc:AlternateContent>
      <p:sp>
        <p:nvSpPr>
          <p:cNvPr id="6" name="Slide Number Placeholder 5">
            <a:extLst>
              <a:ext uri="{FF2B5EF4-FFF2-40B4-BE49-F238E27FC236}">
                <a16:creationId xmlns:a16="http://schemas.microsoft.com/office/drawing/2014/main" id="{20940D6D-C42E-E669-D91A-CB987943478B}"/>
              </a:ext>
            </a:extLst>
          </p:cNvPr>
          <p:cNvSpPr>
            <a:spLocks noGrp="1"/>
          </p:cNvSpPr>
          <p:nvPr>
            <p:ph type="sldNum" sz="quarter" idx="12"/>
          </p:nvPr>
        </p:nvSpPr>
        <p:spPr/>
        <p:txBody>
          <a:bodyPr/>
          <a:lstStyle/>
          <a:p>
            <a:fld id="{30627F9B-D615-9E48-9179-318E1FF81E38}" type="slidenum">
              <a:rPr lang="en-US" smtClean="0"/>
              <a:t>19</a:t>
            </a:fld>
            <a:endParaRPr lang="en-US"/>
          </a:p>
        </p:txBody>
      </p:sp>
    </p:spTree>
    <p:extLst>
      <p:ext uri="{BB962C8B-B14F-4D97-AF65-F5344CB8AC3E}">
        <p14:creationId xmlns:p14="http://schemas.microsoft.com/office/powerpoint/2010/main" val="16140110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BCD93B-BF2E-E23A-C977-3ACCA2DC6EF2}"/>
              </a:ext>
            </a:extLst>
          </p:cNvPr>
          <p:cNvSpPr>
            <a:spLocks noGrp="1"/>
          </p:cNvSpPr>
          <p:nvPr>
            <p:ph type="title"/>
          </p:nvPr>
        </p:nvSpPr>
        <p:spPr/>
        <p:txBody>
          <a:bodyPr/>
          <a:lstStyle/>
          <a:p>
            <a:r>
              <a:rPr lang="en-US" dirty="0">
                <a:latin typeface="Baskerville Old Face" panose="02020602080505020303" pitchFamily="18" charset="77"/>
              </a:rPr>
              <a:t>Outline</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A927B6A1-CC46-41E3-14CC-224FDA0CECF9}"/>
                  </a:ext>
                </a:extLst>
              </p:cNvPr>
              <p:cNvSpPr>
                <a:spLocks noGrp="1"/>
              </p:cNvSpPr>
              <p:nvPr>
                <p:ph sz="quarter" idx="13"/>
              </p:nvPr>
            </p:nvSpPr>
            <p:spPr/>
            <p:txBody>
              <a:bodyPr>
                <a:normAutofit/>
              </a:bodyPr>
              <a:lstStyle/>
              <a:p>
                <a:r>
                  <a:rPr lang="en-US" sz="3200" dirty="0">
                    <a:latin typeface="Baskerville Old Face" panose="02020602080505020303" pitchFamily="18" charset="77"/>
                  </a:rPr>
                  <a:t>Importance of CP violation.</a:t>
                </a:r>
              </a:p>
              <a:p>
                <a:r>
                  <a:rPr lang="en-US" sz="3200" dirty="0">
                    <a:latin typeface="Baskerville Old Face" panose="02020602080505020303" pitchFamily="18" charset="77"/>
                  </a:rPr>
                  <a:t>Why study </a:t>
                </a:r>
                <a14:m>
                  <m:oMath xmlns:m="http://schemas.openxmlformats.org/officeDocument/2006/math">
                    <m:sSub>
                      <m:sSubPr>
                        <m:ctrlPr>
                          <a:rPr lang="en-US" sz="3200" i="1" dirty="0" smtClean="0">
                            <a:latin typeface="Cambria Math" panose="02040503050406030204" pitchFamily="18" charset="0"/>
                          </a:rPr>
                        </m:ctrlPr>
                      </m:sSubPr>
                      <m:e>
                        <m:r>
                          <a:rPr lang="en-US" sz="3200" b="0" i="1" dirty="0" smtClean="0">
                            <a:latin typeface="Cambria Math" panose="02040503050406030204" pitchFamily="18" charset="0"/>
                          </a:rPr>
                          <m:t>𝐾</m:t>
                        </m:r>
                      </m:e>
                      <m:sub>
                        <m:r>
                          <a:rPr lang="en-US" sz="3200" b="0" i="1" dirty="0" smtClean="0">
                            <a:latin typeface="Cambria Math" panose="02040503050406030204" pitchFamily="18" charset="0"/>
                          </a:rPr>
                          <m:t>𝑆</m:t>
                        </m:r>
                      </m:sub>
                    </m:sSub>
                    <m:r>
                      <a:rPr lang="en-US" sz="3200" i="1" dirty="0" smtClean="0">
                        <a:latin typeface="Cambria Math" panose="02040503050406030204" pitchFamily="18" charset="0"/>
                        <a:ea typeface="Cambria Math" panose="02040503050406030204" pitchFamily="18" charset="0"/>
                      </a:rPr>
                      <m:t>→</m:t>
                    </m:r>
                    <m:sSup>
                      <m:sSupPr>
                        <m:ctrlPr>
                          <a:rPr lang="en-US" sz="3200" i="1" dirty="0" smtClean="0">
                            <a:latin typeface="Cambria Math" panose="02040503050406030204" pitchFamily="18" charset="0"/>
                            <a:ea typeface="Cambria Math" panose="02040503050406030204" pitchFamily="18" charset="0"/>
                          </a:rPr>
                        </m:ctrlPr>
                      </m:sSupPr>
                      <m:e>
                        <m:r>
                          <a:rPr lang="en-US" sz="3200" i="1" dirty="0" smtClean="0">
                            <a:latin typeface="Cambria Math" panose="02040503050406030204" pitchFamily="18" charset="0"/>
                            <a:ea typeface="Cambria Math" panose="02040503050406030204" pitchFamily="18" charset="0"/>
                          </a:rPr>
                          <m:t>𝜇</m:t>
                        </m:r>
                      </m:e>
                      <m:sup>
                        <m:r>
                          <a:rPr lang="en-US" sz="3200" b="0" i="1" dirty="0" smtClean="0">
                            <a:latin typeface="Cambria Math" panose="02040503050406030204" pitchFamily="18" charset="0"/>
                            <a:ea typeface="Cambria Math" panose="02040503050406030204" pitchFamily="18" charset="0"/>
                          </a:rPr>
                          <m:t>+</m:t>
                        </m:r>
                      </m:sup>
                    </m:sSup>
                    <m:sSup>
                      <m:sSupPr>
                        <m:ctrlPr>
                          <a:rPr lang="en-US" sz="3200" i="1" dirty="0" smtClean="0">
                            <a:latin typeface="Cambria Math" panose="02040503050406030204" pitchFamily="18" charset="0"/>
                            <a:ea typeface="Cambria Math" panose="02040503050406030204" pitchFamily="18" charset="0"/>
                          </a:rPr>
                        </m:ctrlPr>
                      </m:sSupPr>
                      <m:e>
                        <m:r>
                          <a:rPr lang="en-US" sz="3200" i="1" dirty="0" smtClean="0">
                            <a:latin typeface="Cambria Math" panose="02040503050406030204" pitchFamily="18" charset="0"/>
                            <a:ea typeface="Cambria Math" panose="02040503050406030204" pitchFamily="18" charset="0"/>
                          </a:rPr>
                          <m:t>𝜇</m:t>
                        </m:r>
                      </m:e>
                      <m:sup>
                        <m:r>
                          <a:rPr lang="en-US" sz="3200" b="0" i="1" dirty="0" smtClean="0">
                            <a:latin typeface="Cambria Math" panose="02040503050406030204" pitchFamily="18" charset="0"/>
                            <a:ea typeface="Cambria Math" panose="02040503050406030204" pitchFamily="18" charset="0"/>
                          </a:rPr>
                          <m:t>−</m:t>
                        </m:r>
                      </m:sup>
                    </m:sSup>
                  </m:oMath>
                </a14:m>
                <a:r>
                  <a:rPr lang="en-US" sz="3200" dirty="0">
                    <a:latin typeface="Baskerville Old Face" panose="02020602080505020303" pitchFamily="18" charset="77"/>
                  </a:rPr>
                  <a:t>?</a:t>
                </a:r>
              </a:p>
              <a:p>
                <a:r>
                  <a:rPr lang="en-US" sz="3200" dirty="0">
                    <a:latin typeface="Baskerville Old Face" panose="02020602080505020303" pitchFamily="18" charset="77"/>
                  </a:rPr>
                  <a:t>Effects of introducing light scalars.</a:t>
                </a:r>
              </a:p>
              <a:p>
                <a:r>
                  <a:rPr lang="en-US" sz="3200" dirty="0">
                    <a:latin typeface="Baskerville Old Face" panose="02020602080505020303" pitchFamily="18" charset="77"/>
                  </a:rPr>
                  <a:t>Future avenues of exploration.</a:t>
                </a:r>
              </a:p>
              <a:p>
                <a:endParaRPr lang="en-US" dirty="0"/>
              </a:p>
            </p:txBody>
          </p:sp>
        </mc:Choice>
        <mc:Fallback xmlns="">
          <p:sp>
            <p:nvSpPr>
              <p:cNvPr id="3" name="Content Placeholder 2">
                <a:extLst>
                  <a:ext uri="{FF2B5EF4-FFF2-40B4-BE49-F238E27FC236}">
                    <a16:creationId xmlns:a16="http://schemas.microsoft.com/office/drawing/2014/main" id="{A927B6A1-CC46-41E3-14CC-224FDA0CECF9}"/>
                  </a:ext>
                </a:extLst>
              </p:cNvPr>
              <p:cNvSpPr>
                <a:spLocks noGrp="1" noRot="1" noChangeAspect="1" noMove="1" noResize="1" noEditPoints="1" noAdjustHandles="1" noChangeArrowheads="1" noChangeShapeType="1" noTextEdit="1"/>
              </p:cNvSpPr>
              <p:nvPr>
                <p:ph sz="quarter" idx="13"/>
              </p:nvPr>
            </p:nvSpPr>
            <p:spPr>
              <a:blipFill>
                <a:blip r:embed="rId2"/>
                <a:stretch>
                  <a:fillRect l="-1102" t="-3690"/>
                </a:stretch>
              </a:blipFill>
            </p:spPr>
            <p:txBody>
              <a:bodyPr/>
              <a:lstStyle/>
              <a:p>
                <a:r>
                  <a:rPr lang="en-US">
                    <a:noFill/>
                  </a:rPr>
                  <a:t> </a:t>
                </a:r>
              </a:p>
            </p:txBody>
          </p:sp>
        </mc:Fallback>
      </mc:AlternateContent>
      <p:sp>
        <p:nvSpPr>
          <p:cNvPr id="5" name="Slide Number Placeholder 4">
            <a:extLst>
              <a:ext uri="{FF2B5EF4-FFF2-40B4-BE49-F238E27FC236}">
                <a16:creationId xmlns:a16="http://schemas.microsoft.com/office/drawing/2014/main" id="{50180449-566F-9588-D7FB-BA5E2B03FB2D}"/>
              </a:ext>
            </a:extLst>
          </p:cNvPr>
          <p:cNvSpPr>
            <a:spLocks noGrp="1"/>
          </p:cNvSpPr>
          <p:nvPr>
            <p:ph type="sldNum" sz="quarter" idx="12"/>
          </p:nvPr>
        </p:nvSpPr>
        <p:spPr/>
        <p:txBody>
          <a:bodyPr/>
          <a:lstStyle/>
          <a:p>
            <a:fld id="{30627F9B-D615-9E48-9179-318E1FF81E38}" type="slidenum">
              <a:rPr lang="en-US" smtClean="0"/>
              <a:t>2</a:t>
            </a:fld>
            <a:endParaRPr lang="en-US"/>
          </a:p>
        </p:txBody>
      </p:sp>
    </p:spTree>
    <p:extLst>
      <p:ext uri="{BB962C8B-B14F-4D97-AF65-F5344CB8AC3E}">
        <p14:creationId xmlns:p14="http://schemas.microsoft.com/office/powerpoint/2010/main" val="29845174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9AFC87E2-7775-7765-FDD3-AD0526220F8C}"/>
                  </a:ext>
                </a:extLst>
              </p:cNvPr>
              <p:cNvSpPr>
                <a:spLocks noGrp="1"/>
              </p:cNvSpPr>
              <p:nvPr>
                <p:ph type="title"/>
              </p:nvPr>
            </p:nvSpPr>
            <p:spPr/>
            <p:txBody>
              <a:bodyPr/>
              <a:lstStyle/>
              <a:p>
                <a14:m>
                  <m:oMath xmlns:m="http://schemas.openxmlformats.org/officeDocument/2006/math">
                    <m:sSub>
                      <m:sSubPr>
                        <m:ctrlPr>
                          <a:rPr lang="en-US" i="1" smtClean="0">
                            <a:latin typeface="Cambria Math" panose="02040503050406030204" pitchFamily="18" charset="0"/>
                          </a:rPr>
                        </m:ctrlPr>
                      </m:sSubPr>
                      <m:e>
                        <m:r>
                          <m:rPr>
                            <m:sty m:val="p"/>
                          </m:rPr>
                          <a:rPr lang="el-GR" i="1" smtClean="0">
                            <a:latin typeface="Cambria Math" panose="02040503050406030204" pitchFamily="18" charset="0"/>
                            <a:ea typeface="Cambria Math" panose="02040503050406030204" pitchFamily="18" charset="0"/>
                          </a:rPr>
                          <m:t>Γ</m:t>
                        </m:r>
                      </m:e>
                      <m:sub>
                        <m:r>
                          <a:rPr lang="en-US" b="0" i="1" smtClean="0">
                            <a:latin typeface="Cambria Math" panose="02040503050406030204" pitchFamily="18" charset="0"/>
                          </a:rPr>
                          <m:t>𝑖</m:t>
                        </m:r>
                      </m:sub>
                    </m:sSub>
                    <m:r>
                      <a:rPr lang="en-US" i="1" smtClean="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rPr>
                        </m:ctrlPr>
                      </m:sSubPr>
                      <m:e>
                        <m:r>
                          <m:rPr>
                            <m:sty m:val="p"/>
                          </m:rPr>
                          <a:rPr lang="el-GR" i="1">
                            <a:latin typeface="Cambria Math" panose="02040503050406030204" pitchFamily="18" charset="0"/>
                            <a:ea typeface="Cambria Math" panose="02040503050406030204" pitchFamily="18" charset="0"/>
                          </a:rPr>
                          <m:t>Γ</m:t>
                        </m:r>
                      </m:e>
                      <m:sub>
                        <m:r>
                          <a:rPr lang="en-US" b="0" i="1" smtClean="0">
                            <a:latin typeface="Cambria Math" panose="02040503050406030204" pitchFamily="18" charset="0"/>
                            <a:ea typeface="Cambria Math" panose="02040503050406030204" pitchFamily="18" charset="0"/>
                          </a:rPr>
                          <m:t>𝑆</m:t>
                        </m:r>
                      </m:sub>
                    </m:sSub>
                  </m:oMath>
                </a14:m>
                <a:r>
                  <a:rPr lang="en-US" dirty="0"/>
                  <a:t> and </a:t>
                </a:r>
                <a14:m>
                  <m:oMath xmlns:m="http://schemas.openxmlformats.org/officeDocument/2006/math">
                    <m:sSub>
                      <m:sSubPr>
                        <m:ctrlPr>
                          <a:rPr lang="en-US" i="1">
                            <a:latin typeface="Cambria Math" panose="02040503050406030204" pitchFamily="18" charset="0"/>
                          </a:rPr>
                        </m:ctrlPr>
                      </m:sSubPr>
                      <m:e>
                        <m:r>
                          <m:rPr>
                            <m:sty m:val="p"/>
                          </m:rPr>
                          <a:rPr lang="el-GR" i="1">
                            <a:latin typeface="Cambria Math" panose="02040503050406030204" pitchFamily="18" charset="0"/>
                            <a:ea typeface="Cambria Math" panose="02040503050406030204" pitchFamily="18" charset="0"/>
                          </a:rPr>
                          <m:t>Γ</m:t>
                        </m:r>
                      </m:e>
                      <m:sub>
                        <m:r>
                          <a:rPr lang="en-US" i="1">
                            <a:latin typeface="Cambria Math" panose="02040503050406030204" pitchFamily="18" charset="0"/>
                          </a:rPr>
                          <m:t>𝑖</m:t>
                        </m:r>
                      </m:sub>
                    </m:sSub>
                    <m:r>
                      <a:rPr lang="en-US" i="1" smtClean="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rPr>
                        </m:ctrlPr>
                      </m:sSubPr>
                      <m:e>
                        <m:r>
                          <m:rPr>
                            <m:sty m:val="p"/>
                          </m:rPr>
                          <a:rPr lang="el-GR" i="1">
                            <a:latin typeface="Cambria Math" panose="02040503050406030204" pitchFamily="18" charset="0"/>
                            <a:ea typeface="Cambria Math" panose="02040503050406030204" pitchFamily="18" charset="0"/>
                          </a:rPr>
                          <m:t>Γ</m:t>
                        </m:r>
                      </m:e>
                      <m:sub>
                        <m:r>
                          <a:rPr lang="en-US" b="0" i="1" smtClean="0">
                            <a:latin typeface="Cambria Math" panose="02040503050406030204" pitchFamily="18" charset="0"/>
                            <a:ea typeface="Cambria Math" panose="02040503050406030204" pitchFamily="18" charset="0"/>
                          </a:rPr>
                          <m:t>𝐿</m:t>
                        </m:r>
                      </m:sub>
                    </m:sSub>
                  </m:oMath>
                </a14:m>
                <a:endParaRPr lang="en-US" dirty="0"/>
              </a:p>
            </p:txBody>
          </p:sp>
        </mc:Choice>
        <mc:Fallback xmlns="">
          <p:sp>
            <p:nvSpPr>
              <p:cNvPr id="2" name="Title 1">
                <a:extLst>
                  <a:ext uri="{FF2B5EF4-FFF2-40B4-BE49-F238E27FC236}">
                    <a16:creationId xmlns:a16="http://schemas.microsoft.com/office/drawing/2014/main" id="{9AFC87E2-7775-7765-FDD3-AD0526220F8C}"/>
                  </a:ext>
                </a:extLst>
              </p:cNvPr>
              <p:cNvSpPr>
                <a:spLocks noGrp="1" noRot="1" noChangeAspect="1" noMove="1" noResize="1" noEditPoints="1" noAdjustHandles="1" noChangeArrowheads="1" noChangeShapeType="1" noTextEdit="1"/>
              </p:cNvSpPr>
              <p:nvPr>
                <p:ph type="title"/>
              </p:nvPr>
            </p:nvSpPr>
            <p:spPr>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0A910E57-8156-4CEB-D9FC-E7416A680C25}"/>
                  </a:ext>
                </a:extLst>
              </p:cNvPr>
              <p:cNvSpPr>
                <a:spLocks noGrp="1"/>
              </p:cNvSpPr>
              <p:nvPr>
                <p:ph sz="quarter" idx="13"/>
              </p:nvPr>
            </p:nvSpPr>
            <p:spPr>
              <a:xfrm>
                <a:off x="931901" y="2116879"/>
                <a:ext cx="5182226" cy="3424107"/>
              </a:xfrm>
            </p:spPr>
            <p:txBody>
              <a:bodyPr/>
              <a:lstStyle/>
              <a:p>
                <a:r>
                  <a:rPr lang="en-US" dirty="0"/>
                  <a:t>(a) Expanding in </a:t>
                </a:r>
                <a14:m>
                  <m:oMath xmlns:m="http://schemas.openxmlformats.org/officeDocument/2006/math">
                    <m:sSub>
                      <m:sSubPr>
                        <m:ctrlPr>
                          <a:rPr lang="en-US" i="1" smtClean="0">
                            <a:latin typeface="Cambria Math" panose="02040503050406030204" pitchFamily="18" charset="0"/>
                          </a:rPr>
                        </m:ctrlPr>
                      </m:sSubPr>
                      <m:e>
                        <m:r>
                          <m:rPr>
                            <m:sty m:val="p"/>
                          </m:rPr>
                          <a:rPr lang="el-GR" i="1" smtClean="0">
                            <a:latin typeface="Cambria Math" panose="02040503050406030204" pitchFamily="18" charset="0"/>
                            <a:ea typeface="Cambria Math" panose="02040503050406030204" pitchFamily="18" charset="0"/>
                          </a:rPr>
                          <m:t>Γ</m:t>
                        </m:r>
                      </m:e>
                      <m:sub>
                        <m:r>
                          <a:rPr lang="en-US" b="0" i="1" smtClean="0">
                            <a:latin typeface="Cambria Math" panose="02040503050406030204" pitchFamily="18" charset="0"/>
                          </a:rPr>
                          <m:t>𝑖</m:t>
                        </m:r>
                      </m:sub>
                    </m:sSub>
                    <m:r>
                      <a:rPr lang="en-US" i="1" smtClean="0">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rPr>
                        </m:ctrlPr>
                      </m:sSubPr>
                      <m:e>
                        <m:r>
                          <m:rPr>
                            <m:sty m:val="p"/>
                          </m:rPr>
                          <a:rPr lang="el-GR" i="1">
                            <a:latin typeface="Cambria Math" panose="02040503050406030204" pitchFamily="18" charset="0"/>
                            <a:ea typeface="Cambria Math" panose="02040503050406030204" pitchFamily="18" charset="0"/>
                          </a:rPr>
                          <m:t>Γ</m:t>
                        </m:r>
                      </m:e>
                      <m:sub>
                        <m:r>
                          <a:rPr lang="en-US" b="0" i="1" smtClean="0">
                            <a:latin typeface="Cambria Math" panose="02040503050406030204" pitchFamily="18" charset="0"/>
                            <a:ea typeface="Cambria Math" panose="02040503050406030204" pitchFamily="18" charset="0"/>
                          </a:rPr>
                          <m:t>𝑆</m:t>
                        </m:r>
                      </m:sub>
                    </m:sSub>
                  </m:oMath>
                </a14:m>
                <a:r>
                  <a:rPr lang="en-US" dirty="0"/>
                  <a:t> regime:</a:t>
                </a:r>
              </a:p>
              <a:p>
                <a:endParaRPr lang="en-US" dirty="0"/>
              </a:p>
            </p:txBody>
          </p:sp>
        </mc:Choice>
        <mc:Fallback xmlns="">
          <p:sp>
            <p:nvSpPr>
              <p:cNvPr id="3" name="Content Placeholder 2">
                <a:extLst>
                  <a:ext uri="{FF2B5EF4-FFF2-40B4-BE49-F238E27FC236}">
                    <a16:creationId xmlns:a16="http://schemas.microsoft.com/office/drawing/2014/main" id="{0A910E57-8156-4CEB-D9FC-E7416A680C25}"/>
                  </a:ext>
                </a:extLst>
              </p:cNvPr>
              <p:cNvSpPr>
                <a:spLocks noGrp="1" noRot="1" noChangeAspect="1" noMove="1" noResize="1" noEditPoints="1" noAdjustHandles="1" noChangeArrowheads="1" noChangeShapeType="1" noTextEdit="1"/>
              </p:cNvSpPr>
              <p:nvPr>
                <p:ph sz="quarter" idx="13"/>
              </p:nvPr>
            </p:nvSpPr>
            <p:spPr>
              <a:xfrm>
                <a:off x="931901" y="2116879"/>
                <a:ext cx="5182226" cy="3424107"/>
              </a:xfrm>
              <a:blipFill>
                <a:blip r:embed="rId4"/>
                <a:stretch>
                  <a:fillRect l="-489" t="-1476"/>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6E55DB17-C782-3B7B-B602-2D9C1ABDF2BF}"/>
              </a:ext>
            </a:extLst>
          </p:cNvPr>
          <p:cNvSpPr>
            <a:spLocks noGrp="1"/>
          </p:cNvSpPr>
          <p:nvPr>
            <p:ph type="sldNum" sz="quarter" idx="12"/>
          </p:nvPr>
        </p:nvSpPr>
        <p:spPr/>
        <p:txBody>
          <a:bodyPr/>
          <a:lstStyle/>
          <a:p>
            <a:fld id="{30627F9B-D615-9E48-9179-318E1FF81E38}" type="slidenum">
              <a:rPr lang="en-US" smtClean="0"/>
              <a:t>20</a:t>
            </a:fld>
            <a:endParaRPr lang="en-US"/>
          </a:p>
        </p:txBody>
      </p:sp>
      <mc:AlternateContent xmlns:mc="http://schemas.openxmlformats.org/markup-compatibility/2006" xmlns:a14="http://schemas.microsoft.com/office/drawing/2010/main">
        <mc:Choice Requires="a14">
          <p:sp>
            <p:nvSpPr>
              <p:cNvPr id="7" name="Content Placeholder 2">
                <a:extLst>
                  <a:ext uri="{FF2B5EF4-FFF2-40B4-BE49-F238E27FC236}">
                    <a16:creationId xmlns:a16="http://schemas.microsoft.com/office/drawing/2014/main" id="{E9AF285C-C700-4899-9143-18C2774FA9F3}"/>
                  </a:ext>
                </a:extLst>
              </p:cNvPr>
              <p:cNvSpPr txBox="1">
                <a:spLocks/>
              </p:cNvSpPr>
              <p:nvPr/>
            </p:nvSpPr>
            <p:spPr>
              <a:xfrm>
                <a:off x="6448942" y="2116879"/>
                <a:ext cx="5182226" cy="3424107"/>
              </a:xfrm>
              <a:prstGeom prst="rect">
                <a:avLst/>
              </a:prstGeom>
            </p:spPr>
            <p:txBody>
              <a:bodyPr vert="horz" lIns="91440" tIns="45720" rIns="91440" bIns="45720" rtlCol="0">
                <a:normAutofit/>
              </a:bodyPr>
              <a:lst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a:lstStyle>
              <a:p>
                <a:r>
                  <a:rPr lang="en-US" dirty="0"/>
                  <a:t>(b) Expanding in</a:t>
                </a:r>
                <a14:m>
                  <m:oMath xmlns:m="http://schemas.openxmlformats.org/officeDocument/2006/math">
                    <m:sSub>
                      <m:sSubPr>
                        <m:ctrlPr>
                          <a:rPr lang="en-US" i="1">
                            <a:latin typeface="Cambria Math" panose="02040503050406030204" pitchFamily="18" charset="0"/>
                          </a:rPr>
                        </m:ctrlPr>
                      </m:sSubPr>
                      <m:e>
                        <m:r>
                          <a:rPr lang="en-US" b="0" i="1" smtClean="0">
                            <a:latin typeface="Cambria Math" panose="02040503050406030204" pitchFamily="18" charset="0"/>
                          </a:rPr>
                          <m:t> </m:t>
                        </m:r>
                        <m:r>
                          <m:rPr>
                            <m:sty m:val="p"/>
                          </m:rPr>
                          <a:rPr lang="el-GR" i="1">
                            <a:latin typeface="Cambria Math" panose="02040503050406030204" pitchFamily="18" charset="0"/>
                            <a:ea typeface="Cambria Math" panose="02040503050406030204" pitchFamily="18" charset="0"/>
                          </a:rPr>
                          <m:t>Γ</m:t>
                        </m:r>
                      </m:e>
                      <m:sub>
                        <m:r>
                          <a:rPr lang="en-US" i="1">
                            <a:latin typeface="Cambria Math" panose="02040503050406030204" pitchFamily="18" charset="0"/>
                          </a:rPr>
                          <m:t>𝑖</m:t>
                        </m:r>
                      </m:sub>
                    </m:sSub>
                    <m:r>
                      <a:rPr lang="en-US" i="1">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rPr>
                        </m:ctrlPr>
                      </m:sSubPr>
                      <m:e>
                        <m:r>
                          <m:rPr>
                            <m:sty m:val="p"/>
                          </m:rPr>
                          <a:rPr lang="el-GR" i="1">
                            <a:latin typeface="Cambria Math" panose="02040503050406030204" pitchFamily="18" charset="0"/>
                            <a:ea typeface="Cambria Math" panose="02040503050406030204" pitchFamily="18" charset="0"/>
                          </a:rPr>
                          <m:t>Γ</m:t>
                        </m:r>
                      </m:e>
                      <m:sub>
                        <m:r>
                          <a:rPr lang="en-US" b="0" i="1" smtClean="0">
                            <a:latin typeface="Cambria Math" panose="02040503050406030204" pitchFamily="18" charset="0"/>
                            <a:ea typeface="Cambria Math" panose="02040503050406030204" pitchFamily="18" charset="0"/>
                          </a:rPr>
                          <m:t>𝑆</m:t>
                        </m:r>
                      </m:sub>
                    </m:sSub>
                  </m:oMath>
                </a14:m>
                <a:r>
                  <a:rPr lang="en-US" dirty="0"/>
                  <a:t> regime:</a:t>
                </a:r>
              </a:p>
              <a:p>
                <a:endParaRPr lang="en-US" dirty="0"/>
              </a:p>
              <a:p>
                <a:endParaRPr lang="en-US" dirty="0"/>
              </a:p>
            </p:txBody>
          </p:sp>
        </mc:Choice>
        <mc:Fallback xmlns="">
          <p:sp>
            <p:nvSpPr>
              <p:cNvPr id="7" name="Content Placeholder 2">
                <a:extLst>
                  <a:ext uri="{FF2B5EF4-FFF2-40B4-BE49-F238E27FC236}">
                    <a16:creationId xmlns:a16="http://schemas.microsoft.com/office/drawing/2014/main" id="{E9AF285C-C700-4899-9143-18C2774FA9F3}"/>
                  </a:ext>
                </a:extLst>
              </p:cNvPr>
              <p:cNvSpPr txBox="1">
                <a:spLocks noRot="1" noChangeAspect="1" noMove="1" noResize="1" noEditPoints="1" noAdjustHandles="1" noChangeArrowheads="1" noChangeShapeType="1" noTextEdit="1"/>
              </p:cNvSpPr>
              <p:nvPr/>
            </p:nvSpPr>
            <p:spPr>
              <a:xfrm>
                <a:off x="6448942" y="2116879"/>
                <a:ext cx="5182226" cy="3424107"/>
              </a:xfrm>
              <a:prstGeom prst="rect">
                <a:avLst/>
              </a:prstGeom>
              <a:blipFill>
                <a:blip r:embed="rId5"/>
                <a:stretch>
                  <a:fillRect l="-489" t="-147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51E5ECF2-8EB1-D3C1-9A06-FD3DE4798E35}"/>
                  </a:ext>
                </a:extLst>
              </p:cNvPr>
              <p:cNvSpPr txBox="1"/>
              <p:nvPr/>
            </p:nvSpPr>
            <p:spPr>
              <a:xfrm>
                <a:off x="1267029" y="6188702"/>
                <a:ext cx="9861219" cy="369332"/>
              </a:xfrm>
              <a:prstGeom prst="rect">
                <a:avLst/>
              </a:prstGeom>
              <a:noFill/>
            </p:spPr>
            <p:txBody>
              <a:bodyPr wrap="square">
                <a:spAutoFit/>
              </a:bodyPr>
              <a:lstStyle/>
              <a:p>
                <a:r>
                  <a:rPr lang="en-US" dirty="0">
                    <a:latin typeface="Baskerville Old Face" panose="02020602080505020303" pitchFamily="18" charset="77"/>
                  </a:rPr>
                  <a:t>Figure 12: Time evolution of CP asymmetry for </a:t>
                </a:r>
                <a14:m>
                  <m:oMath xmlns:m="http://schemas.openxmlformats.org/officeDocument/2006/math">
                    <m:sSub>
                      <m:sSubPr>
                        <m:ctrlPr>
                          <a:rPr lang="en-US" sz="1800" i="1" smtClean="0">
                            <a:latin typeface="Cambria Math" panose="02040503050406030204" pitchFamily="18" charset="0"/>
                          </a:rPr>
                        </m:ctrlPr>
                      </m:sSubPr>
                      <m:e>
                        <m:r>
                          <a:rPr lang="en-US" sz="1800" b="0" i="1" smtClean="0">
                            <a:latin typeface="Cambria Math" panose="02040503050406030204" pitchFamily="18" charset="0"/>
                          </a:rPr>
                          <m:t>𝐾</m:t>
                        </m:r>
                      </m:e>
                      <m:sub>
                        <m:r>
                          <a:rPr lang="en-US" sz="1800" b="0" i="1" smtClean="0">
                            <a:latin typeface="Cambria Math" panose="02040503050406030204" pitchFamily="18" charset="0"/>
                          </a:rPr>
                          <m:t>𝑆</m:t>
                        </m:r>
                      </m:sub>
                    </m:sSub>
                    <m:r>
                      <a:rPr lang="en-US" sz="1800" i="1" smtClean="0">
                        <a:latin typeface="Cambria Math" panose="02040503050406030204" pitchFamily="18" charset="0"/>
                        <a:ea typeface="Cambria Math" panose="02040503050406030204" pitchFamily="18" charset="0"/>
                      </a:rPr>
                      <m:t>→</m:t>
                    </m:r>
                    <m:sSup>
                      <m:sSupPr>
                        <m:ctrlPr>
                          <a:rPr lang="en-US" sz="1800" i="1" smtClean="0">
                            <a:latin typeface="Cambria Math" panose="02040503050406030204" pitchFamily="18" charset="0"/>
                            <a:ea typeface="Cambria Math" panose="02040503050406030204" pitchFamily="18" charset="0"/>
                          </a:rPr>
                        </m:ctrlPr>
                      </m:sSupPr>
                      <m:e>
                        <m:r>
                          <a:rPr lang="en-US" sz="1800" i="1" smtClean="0">
                            <a:latin typeface="Cambria Math" panose="02040503050406030204" pitchFamily="18" charset="0"/>
                            <a:ea typeface="Cambria Math" panose="02040503050406030204" pitchFamily="18" charset="0"/>
                          </a:rPr>
                          <m:t>𝜇</m:t>
                        </m:r>
                      </m:e>
                      <m:sup>
                        <m:r>
                          <a:rPr lang="en-US" sz="1800" b="0" i="1" smtClean="0">
                            <a:latin typeface="Cambria Math" panose="02040503050406030204" pitchFamily="18" charset="0"/>
                            <a:ea typeface="Cambria Math" panose="02040503050406030204" pitchFamily="18" charset="0"/>
                          </a:rPr>
                          <m:t>+</m:t>
                        </m:r>
                      </m:sup>
                    </m:sSup>
                    <m:sSup>
                      <m:sSupPr>
                        <m:ctrlPr>
                          <a:rPr lang="en-US" sz="1800" i="1">
                            <a:latin typeface="Cambria Math" panose="02040503050406030204" pitchFamily="18" charset="0"/>
                            <a:ea typeface="Cambria Math" panose="02040503050406030204" pitchFamily="18" charset="0"/>
                          </a:rPr>
                        </m:ctrlPr>
                      </m:sSupPr>
                      <m:e>
                        <m:r>
                          <a:rPr lang="en-US" sz="1800" i="1">
                            <a:latin typeface="Cambria Math" panose="02040503050406030204" pitchFamily="18" charset="0"/>
                            <a:ea typeface="Cambria Math" panose="02040503050406030204" pitchFamily="18" charset="0"/>
                          </a:rPr>
                          <m:t>𝜇</m:t>
                        </m:r>
                      </m:e>
                      <m:sup>
                        <m:r>
                          <a:rPr lang="en-US" sz="1800" b="0" i="1" smtClean="0">
                            <a:latin typeface="Cambria Math" panose="02040503050406030204" pitchFamily="18" charset="0"/>
                            <a:ea typeface="Cambria Math" panose="02040503050406030204" pitchFamily="18" charset="0"/>
                          </a:rPr>
                          <m:t>−</m:t>
                        </m:r>
                      </m:sup>
                    </m:sSup>
                    <m:r>
                      <a:rPr lang="en-US" sz="1800" b="0" i="0" smtClean="0">
                        <a:latin typeface="Cambria Math" panose="02040503050406030204" pitchFamily="18" charset="0"/>
                        <a:ea typeface="Cambria Math" panose="02040503050406030204" pitchFamily="18" charset="0"/>
                      </a:rPr>
                      <m:t> </m:t>
                    </m:r>
                    <m:r>
                      <m:rPr>
                        <m:sty m:val="p"/>
                      </m:rPr>
                      <a:rPr lang="en-US" sz="1800" b="0" i="0" smtClean="0">
                        <a:latin typeface="Cambria Math" panose="02040503050406030204" pitchFamily="18" charset="0"/>
                        <a:ea typeface="Cambria Math" panose="02040503050406030204" pitchFamily="18" charset="0"/>
                      </a:rPr>
                      <m:t>under</m:t>
                    </m:r>
                    <m:r>
                      <a:rPr lang="en-US" sz="1800" b="0" i="0" smtClean="0">
                        <a:latin typeface="Cambria Math" panose="02040503050406030204" pitchFamily="18" charset="0"/>
                        <a:ea typeface="Cambria Math" panose="02040503050406030204" pitchFamily="18" charset="0"/>
                      </a:rPr>
                      <m:t> </m:t>
                    </m:r>
                    <m:r>
                      <m:rPr>
                        <m:sty m:val="p"/>
                      </m:rPr>
                      <a:rPr lang="en-US" sz="1800" b="0" i="0" smtClean="0">
                        <a:latin typeface="Cambria Math" panose="02040503050406030204" pitchFamily="18" charset="0"/>
                        <a:ea typeface="Cambria Math" panose="02040503050406030204" pitchFamily="18" charset="0"/>
                      </a:rPr>
                      <m:t>both</m:t>
                    </m:r>
                    <m:r>
                      <a:rPr lang="en-US" sz="1800" b="0" i="0" smtClean="0">
                        <a:latin typeface="Cambria Math" panose="02040503050406030204" pitchFamily="18" charset="0"/>
                        <a:ea typeface="Cambria Math" panose="02040503050406030204" pitchFamily="18" charset="0"/>
                      </a:rPr>
                      <m:t> </m:t>
                    </m:r>
                    <m:r>
                      <m:rPr>
                        <m:sty m:val="p"/>
                      </m:rPr>
                      <a:rPr lang="en-US" sz="1800" b="0" i="0" smtClean="0">
                        <a:latin typeface="Cambria Math" panose="02040503050406030204" pitchFamily="18" charset="0"/>
                        <a:ea typeface="Cambria Math" panose="02040503050406030204" pitchFamily="18" charset="0"/>
                      </a:rPr>
                      <m:t>regimes</m:t>
                    </m:r>
                    <m:r>
                      <a:rPr lang="en-US" sz="1800" b="0" i="0" smtClean="0">
                        <a:latin typeface="Cambria Math" panose="02040503050406030204" pitchFamily="18" charset="0"/>
                        <a:ea typeface="Cambria Math" panose="02040503050406030204" pitchFamily="18" charset="0"/>
                      </a:rPr>
                      <m:t> </m:t>
                    </m:r>
                  </m:oMath>
                </a14:m>
                <a:r>
                  <a:rPr lang="en-US" dirty="0">
                    <a:latin typeface="Baskerville Old Face" panose="02020602080505020303" pitchFamily="18" charset="77"/>
                  </a:rPr>
                  <a:t>(a) and (b).</a:t>
                </a:r>
              </a:p>
            </p:txBody>
          </p:sp>
        </mc:Choice>
        <mc:Fallback xmlns="">
          <p:sp>
            <p:nvSpPr>
              <p:cNvPr id="5" name="TextBox 4">
                <a:extLst>
                  <a:ext uri="{FF2B5EF4-FFF2-40B4-BE49-F238E27FC236}">
                    <a16:creationId xmlns:a16="http://schemas.microsoft.com/office/drawing/2014/main" id="{51E5ECF2-8EB1-D3C1-9A06-FD3DE4798E35}"/>
                  </a:ext>
                </a:extLst>
              </p:cNvPr>
              <p:cNvSpPr txBox="1">
                <a:spLocks noRot="1" noChangeAspect="1" noMove="1" noResize="1" noEditPoints="1" noAdjustHandles="1" noChangeArrowheads="1" noChangeShapeType="1" noTextEdit="1"/>
              </p:cNvSpPr>
              <p:nvPr/>
            </p:nvSpPr>
            <p:spPr>
              <a:xfrm>
                <a:off x="1267029" y="6188702"/>
                <a:ext cx="9861219" cy="369332"/>
              </a:xfrm>
              <a:prstGeom prst="rect">
                <a:avLst/>
              </a:prstGeom>
              <a:blipFill>
                <a:blip r:embed="rId6"/>
                <a:stretch>
                  <a:fillRect l="-514" t="-6667" b="-26667"/>
                </a:stretch>
              </a:blipFill>
            </p:spPr>
            <p:txBody>
              <a:bodyPr/>
              <a:lstStyle/>
              <a:p>
                <a:r>
                  <a:rPr lang="en-US">
                    <a:noFill/>
                  </a:rPr>
                  <a:t> </a:t>
                </a:r>
              </a:p>
            </p:txBody>
          </p:sp>
        </mc:Fallback>
      </mc:AlternateContent>
      <p:pic>
        <p:nvPicPr>
          <p:cNvPr id="11" name="Picture 10" descr="A graph with a line and a line&#10;&#10;AI-generated content may be incorrect.">
            <a:extLst>
              <a:ext uri="{FF2B5EF4-FFF2-40B4-BE49-F238E27FC236}">
                <a16:creationId xmlns:a16="http://schemas.microsoft.com/office/drawing/2014/main" id="{284BF8D9-E089-AD31-4D60-672FD2C7754E}"/>
              </a:ext>
            </a:extLst>
          </p:cNvPr>
          <p:cNvPicPr>
            <a:picLocks noChangeAspect="1"/>
          </p:cNvPicPr>
          <p:nvPr/>
        </p:nvPicPr>
        <p:blipFill>
          <a:blip r:embed="rId7"/>
          <a:stretch>
            <a:fillRect/>
          </a:stretch>
        </p:blipFill>
        <p:spPr>
          <a:xfrm>
            <a:off x="6556248" y="2519795"/>
            <a:ext cx="4754880" cy="3571903"/>
          </a:xfrm>
          <a:prstGeom prst="rect">
            <a:avLst/>
          </a:prstGeom>
        </p:spPr>
      </p:pic>
      <p:pic>
        <p:nvPicPr>
          <p:cNvPr id="8" name="Picture 7" descr="A graph with orange lines&#10;&#10;AI-generated content may be incorrect.">
            <a:extLst>
              <a:ext uri="{FF2B5EF4-FFF2-40B4-BE49-F238E27FC236}">
                <a16:creationId xmlns:a16="http://schemas.microsoft.com/office/drawing/2014/main" id="{DA17117D-6EBA-D318-9FD9-72DE0B9A8376}"/>
              </a:ext>
            </a:extLst>
          </p:cNvPr>
          <p:cNvPicPr>
            <a:picLocks noChangeAspect="1"/>
          </p:cNvPicPr>
          <p:nvPr/>
        </p:nvPicPr>
        <p:blipFill>
          <a:blip r:embed="rId8"/>
          <a:stretch>
            <a:fillRect/>
          </a:stretch>
        </p:blipFill>
        <p:spPr>
          <a:xfrm>
            <a:off x="931901" y="2519795"/>
            <a:ext cx="4822953" cy="3605621"/>
          </a:xfrm>
          <a:prstGeom prst="rect">
            <a:avLst/>
          </a:prstGeom>
        </p:spPr>
      </p:pic>
    </p:spTree>
    <p:extLst>
      <p:ext uri="{BB962C8B-B14F-4D97-AF65-F5344CB8AC3E}">
        <p14:creationId xmlns:p14="http://schemas.microsoft.com/office/powerpoint/2010/main" val="41234288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99C984-A3F3-5648-4BCE-C027528D868C}"/>
              </a:ext>
            </a:extLst>
          </p:cNvPr>
          <p:cNvSpPr>
            <a:spLocks noGrp="1"/>
          </p:cNvSpPr>
          <p:nvPr>
            <p:ph type="title"/>
          </p:nvPr>
        </p:nvSpPr>
        <p:spPr/>
        <p:txBody>
          <a:bodyPr>
            <a:normAutofit/>
          </a:bodyPr>
          <a:lstStyle/>
          <a:p>
            <a:r>
              <a:rPr lang="en-US" dirty="0">
                <a:latin typeface="Baskerville Old Face" panose="02020602080505020303" pitchFamily="18" charset="77"/>
              </a:rPr>
              <a:t>Summary and the future</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5A433920-F230-2E10-5401-68C76763BFAD}"/>
                  </a:ext>
                </a:extLst>
              </p:cNvPr>
              <p:cNvSpPr>
                <a:spLocks noGrp="1"/>
              </p:cNvSpPr>
              <p:nvPr>
                <p:ph idx="1"/>
              </p:nvPr>
            </p:nvSpPr>
            <p:spPr/>
            <p:txBody>
              <a:bodyPr/>
              <a:lstStyle/>
              <a:p>
                <a:r>
                  <a:rPr lang="en-US" sz="2400" dirty="0">
                    <a:latin typeface="Baskerville Old Face" panose="02020602080505020303" pitchFamily="18" charset="77"/>
                  </a:rPr>
                  <a:t>Can introduce light scalar for CP violating decay </a:t>
                </a:r>
                <a14:m>
                  <m:oMath xmlns:m="http://schemas.openxmlformats.org/officeDocument/2006/math">
                    <m:sSub>
                      <m:sSubPr>
                        <m:ctrlPr>
                          <a:rPr lang="en-US" sz="2400" i="1" smtClean="0">
                            <a:latin typeface="Cambria Math" panose="02040503050406030204" pitchFamily="18" charset="0"/>
                          </a:rPr>
                        </m:ctrlPr>
                      </m:sSubPr>
                      <m:e>
                        <m:r>
                          <a:rPr lang="en-US" sz="2400" b="0" i="1" smtClean="0">
                            <a:latin typeface="Cambria Math" panose="02040503050406030204" pitchFamily="18" charset="0"/>
                          </a:rPr>
                          <m:t>𝐾</m:t>
                        </m:r>
                      </m:e>
                      <m:sub>
                        <m:r>
                          <a:rPr lang="en-US" sz="2400" b="0" i="1" smtClean="0">
                            <a:latin typeface="Cambria Math" panose="02040503050406030204" pitchFamily="18" charset="0"/>
                          </a:rPr>
                          <m:t>𝑆</m:t>
                        </m:r>
                      </m:sub>
                    </m:sSub>
                    <m:r>
                      <a:rPr lang="en-US" sz="2400" i="1" smtClean="0">
                        <a:latin typeface="Cambria Math" panose="02040503050406030204" pitchFamily="18" charset="0"/>
                        <a:ea typeface="Cambria Math" panose="02040503050406030204" pitchFamily="18" charset="0"/>
                      </a:rPr>
                      <m:t>→</m:t>
                    </m:r>
                    <m:sSup>
                      <m:sSupPr>
                        <m:ctrlPr>
                          <a:rPr lang="en-US" sz="2400" i="1" smtClean="0">
                            <a:latin typeface="Cambria Math" panose="02040503050406030204" pitchFamily="18" charset="0"/>
                            <a:ea typeface="Cambria Math" panose="02040503050406030204" pitchFamily="18" charset="0"/>
                          </a:rPr>
                        </m:ctrlPr>
                      </m:sSupPr>
                      <m:e>
                        <m:r>
                          <a:rPr lang="en-US" sz="2400" i="1" smtClean="0">
                            <a:latin typeface="Cambria Math" panose="02040503050406030204" pitchFamily="18" charset="0"/>
                            <a:ea typeface="Cambria Math" panose="02040503050406030204" pitchFamily="18" charset="0"/>
                          </a:rPr>
                          <m:t>𝜇</m:t>
                        </m:r>
                      </m:e>
                      <m:sup>
                        <m:r>
                          <a:rPr lang="en-US" sz="2400" b="0" i="1" smtClean="0">
                            <a:latin typeface="Cambria Math" panose="02040503050406030204" pitchFamily="18" charset="0"/>
                            <a:ea typeface="Cambria Math" panose="02040503050406030204" pitchFamily="18" charset="0"/>
                          </a:rPr>
                          <m:t>+</m:t>
                        </m:r>
                      </m:sup>
                    </m:sSup>
                    <m:sSup>
                      <m:sSupPr>
                        <m:ctrlPr>
                          <a:rPr lang="en-US" sz="2400" i="1">
                            <a:latin typeface="Cambria Math" panose="02040503050406030204" pitchFamily="18" charset="0"/>
                            <a:ea typeface="Cambria Math" panose="02040503050406030204" pitchFamily="18" charset="0"/>
                          </a:rPr>
                        </m:ctrlPr>
                      </m:sSupPr>
                      <m:e>
                        <m:r>
                          <a:rPr lang="en-US" sz="2400" i="1">
                            <a:latin typeface="Cambria Math" panose="02040503050406030204" pitchFamily="18" charset="0"/>
                            <a:ea typeface="Cambria Math" panose="02040503050406030204" pitchFamily="18" charset="0"/>
                          </a:rPr>
                          <m:t>𝜇</m:t>
                        </m:r>
                      </m:e>
                      <m:sup>
                        <m:r>
                          <a:rPr lang="en-US" sz="2400" b="0" i="1" smtClean="0">
                            <a:latin typeface="Cambria Math" panose="02040503050406030204" pitchFamily="18" charset="0"/>
                            <a:ea typeface="Cambria Math" panose="02040503050406030204" pitchFamily="18" charset="0"/>
                          </a:rPr>
                          <m:t>−</m:t>
                        </m:r>
                      </m:sup>
                    </m:sSup>
                  </m:oMath>
                </a14:m>
                <a:r>
                  <a:rPr lang="en-US" sz="2400" dirty="0">
                    <a:latin typeface="Baskerville Old Face" panose="02020602080505020303" pitchFamily="18" charset="77"/>
                  </a:rPr>
                  <a:t>.</a:t>
                </a:r>
              </a:p>
              <a:p>
                <a:r>
                  <a:rPr lang="en-US" sz="2400" dirty="0">
                    <a:latin typeface="Baskerville Old Face" panose="02020602080505020303" pitchFamily="18" charset="77"/>
                  </a:rPr>
                  <a:t>Achieved saturation of experimental bounds with New Physics contributions.</a:t>
                </a:r>
              </a:p>
              <a:p>
                <a:r>
                  <a:rPr lang="en-US" sz="2400" dirty="0">
                    <a:latin typeface="Baskerville Old Face" panose="02020602080505020303" pitchFamily="18" charset="77"/>
                  </a:rPr>
                  <a:t>CP asymmetry decays exponentially with time.</a:t>
                </a:r>
              </a:p>
              <a:p>
                <a:endParaRPr lang="en-US" sz="2400" dirty="0">
                  <a:latin typeface="Baskerville Old Face" panose="02020602080505020303" pitchFamily="18" charset="77"/>
                </a:endParaRPr>
              </a:p>
              <a:p>
                <a:r>
                  <a:rPr lang="en-US" sz="2400" dirty="0">
                    <a:latin typeface="Baskerville Old Face" panose="02020602080505020303" pitchFamily="18" charset="77"/>
                  </a:rPr>
                  <a:t>Further study of experimental parameters and time evolution asymmetry.</a:t>
                </a:r>
              </a:p>
              <a:p>
                <a:r>
                  <a:rPr lang="en-US" sz="2400" dirty="0">
                    <a:latin typeface="Baskerville Old Face" panose="02020602080505020303" pitchFamily="18" charset="77"/>
                  </a:rPr>
                  <a:t>Constraints from CP violation. </a:t>
                </a:r>
              </a:p>
            </p:txBody>
          </p:sp>
        </mc:Choice>
        <mc:Fallback xmlns="">
          <p:sp>
            <p:nvSpPr>
              <p:cNvPr id="3" name="Content Placeholder 2">
                <a:extLst>
                  <a:ext uri="{FF2B5EF4-FFF2-40B4-BE49-F238E27FC236}">
                    <a16:creationId xmlns:a16="http://schemas.microsoft.com/office/drawing/2014/main" id="{5A433920-F230-2E10-5401-68C76763BFAD}"/>
                  </a:ext>
                </a:extLst>
              </p:cNvPr>
              <p:cNvSpPr>
                <a:spLocks noGrp="1" noRot="1" noChangeAspect="1" noMove="1" noResize="1" noEditPoints="1" noAdjustHandles="1" noChangeArrowheads="1" noChangeShapeType="1" noTextEdit="1"/>
              </p:cNvSpPr>
              <p:nvPr>
                <p:ph idx="1"/>
              </p:nvPr>
            </p:nvSpPr>
            <p:spPr>
              <a:blipFill>
                <a:blip r:embed="rId3"/>
                <a:stretch>
                  <a:fillRect l="-631" t="-1875"/>
                </a:stretch>
              </a:blipFill>
            </p:spPr>
            <p:txBody>
              <a:bodyPr/>
              <a:lstStyle/>
              <a:p>
                <a:r>
                  <a:rPr lang="en-US">
                    <a:noFill/>
                  </a:rPr>
                  <a:t> </a:t>
                </a:r>
              </a:p>
            </p:txBody>
          </p:sp>
        </mc:Fallback>
      </mc:AlternateContent>
      <p:sp>
        <p:nvSpPr>
          <p:cNvPr id="5" name="Slide Number Placeholder 4">
            <a:extLst>
              <a:ext uri="{FF2B5EF4-FFF2-40B4-BE49-F238E27FC236}">
                <a16:creationId xmlns:a16="http://schemas.microsoft.com/office/drawing/2014/main" id="{1116BAC6-99DB-ABD7-D3A7-5EFBDA0F0A80}"/>
              </a:ext>
            </a:extLst>
          </p:cNvPr>
          <p:cNvSpPr>
            <a:spLocks noGrp="1"/>
          </p:cNvSpPr>
          <p:nvPr>
            <p:ph type="sldNum" sz="quarter" idx="12"/>
          </p:nvPr>
        </p:nvSpPr>
        <p:spPr/>
        <p:txBody>
          <a:bodyPr/>
          <a:lstStyle/>
          <a:p>
            <a:fld id="{30627F9B-D615-9E48-9179-318E1FF81E38}" type="slidenum">
              <a:rPr lang="en-US" smtClean="0"/>
              <a:t>21</a:t>
            </a:fld>
            <a:endParaRPr lang="en-US"/>
          </a:p>
        </p:txBody>
      </p:sp>
    </p:spTree>
    <p:extLst>
      <p:ext uri="{BB962C8B-B14F-4D97-AF65-F5344CB8AC3E}">
        <p14:creationId xmlns:p14="http://schemas.microsoft.com/office/powerpoint/2010/main" val="40215309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6F6D9B-3AA4-159E-1F05-5E8CC77C5F8A}"/>
              </a:ext>
            </a:extLst>
          </p:cNvPr>
          <p:cNvSpPr>
            <a:spLocks noGrp="1"/>
          </p:cNvSpPr>
          <p:nvPr>
            <p:ph type="title"/>
          </p:nvPr>
        </p:nvSpPr>
        <p:spPr/>
        <p:txBody>
          <a:bodyPr>
            <a:normAutofit/>
          </a:bodyPr>
          <a:lstStyle/>
          <a:p>
            <a:r>
              <a:rPr lang="en-US" sz="4400" dirty="0">
                <a:latin typeface="Baskerville Old Face" panose="02020602080505020303" pitchFamily="18" charset="77"/>
              </a:rPr>
              <a:t>Why Study CP Violation? </a:t>
            </a:r>
          </a:p>
        </p:txBody>
      </p:sp>
      <p:sp>
        <p:nvSpPr>
          <p:cNvPr id="3" name="Content Placeholder 2">
            <a:extLst>
              <a:ext uri="{FF2B5EF4-FFF2-40B4-BE49-F238E27FC236}">
                <a16:creationId xmlns:a16="http://schemas.microsoft.com/office/drawing/2014/main" id="{041E4421-C40B-DADB-5578-5C50A539D41A}"/>
              </a:ext>
            </a:extLst>
          </p:cNvPr>
          <p:cNvSpPr>
            <a:spLocks noGrp="1"/>
          </p:cNvSpPr>
          <p:nvPr>
            <p:ph sz="quarter" idx="13"/>
          </p:nvPr>
        </p:nvSpPr>
        <p:spPr/>
        <p:txBody>
          <a:bodyPr/>
          <a:lstStyle/>
          <a:p>
            <a:r>
              <a:rPr lang="en-US" sz="3200" dirty="0">
                <a:latin typeface="Baskerville Old Face" panose="02020602080505020303" pitchFamily="18" charset="77"/>
              </a:rPr>
              <a:t>Required to explain Baryon asymmetry.</a:t>
            </a:r>
          </a:p>
          <a:p>
            <a:pPr lvl="1"/>
            <a:r>
              <a:rPr lang="en-US" sz="3000" dirty="0">
                <a:latin typeface="Baskerville Old Face" panose="02020602080505020303" pitchFamily="18" charset="77"/>
              </a:rPr>
              <a:t>Integral part of the Sakharov conditions.</a:t>
            </a:r>
          </a:p>
          <a:p>
            <a:r>
              <a:rPr lang="en-US" sz="3200" dirty="0">
                <a:latin typeface="Baskerville Old Face" panose="02020602080505020303" pitchFamily="18" charset="77"/>
              </a:rPr>
              <a:t>Standard model predictions fail to explain observed asymmetry.</a:t>
            </a:r>
          </a:p>
          <a:p>
            <a:r>
              <a:rPr lang="en-US" sz="3200" dirty="0">
                <a:latin typeface="Baskerville Old Face" panose="02020602080505020303" pitchFamily="18" charset="77"/>
              </a:rPr>
              <a:t>Possible to measure such violations with current experimental methods.</a:t>
            </a:r>
          </a:p>
          <a:p>
            <a:endParaRPr lang="en-US" dirty="0">
              <a:latin typeface="Baskerville Old Face" panose="02020602080505020303" pitchFamily="18" charset="77"/>
            </a:endParaRPr>
          </a:p>
        </p:txBody>
      </p:sp>
      <p:sp>
        <p:nvSpPr>
          <p:cNvPr id="5" name="Slide Number Placeholder 4">
            <a:extLst>
              <a:ext uri="{FF2B5EF4-FFF2-40B4-BE49-F238E27FC236}">
                <a16:creationId xmlns:a16="http://schemas.microsoft.com/office/drawing/2014/main" id="{201F9246-2244-1A9B-8222-3E0BED9C6CB9}"/>
              </a:ext>
            </a:extLst>
          </p:cNvPr>
          <p:cNvSpPr>
            <a:spLocks noGrp="1"/>
          </p:cNvSpPr>
          <p:nvPr>
            <p:ph type="sldNum" sz="quarter" idx="12"/>
          </p:nvPr>
        </p:nvSpPr>
        <p:spPr/>
        <p:txBody>
          <a:bodyPr/>
          <a:lstStyle/>
          <a:p>
            <a:fld id="{30627F9B-D615-9E48-9179-318E1FF81E38}" type="slidenum">
              <a:rPr lang="en-US" smtClean="0"/>
              <a:t>3</a:t>
            </a:fld>
            <a:endParaRPr lang="en-US"/>
          </a:p>
        </p:txBody>
      </p:sp>
    </p:spTree>
    <p:extLst>
      <p:ext uri="{BB962C8B-B14F-4D97-AF65-F5344CB8AC3E}">
        <p14:creationId xmlns:p14="http://schemas.microsoft.com/office/powerpoint/2010/main" val="15099772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343BDC-34DA-E75D-3604-BDEB8082CEAF}"/>
              </a:ext>
            </a:extLst>
          </p:cNvPr>
          <p:cNvSpPr>
            <a:spLocks noGrp="1"/>
          </p:cNvSpPr>
          <p:nvPr>
            <p:ph type="title"/>
          </p:nvPr>
        </p:nvSpPr>
        <p:spPr/>
        <p:txBody>
          <a:bodyPr>
            <a:normAutofit/>
          </a:bodyPr>
          <a:lstStyle/>
          <a:p>
            <a:r>
              <a:rPr lang="en-US" sz="4800" dirty="0">
                <a:latin typeface="Baskerville Old Face" panose="02020602080505020303" pitchFamily="18" charset="77"/>
              </a:rPr>
              <a:t>Why Neutral Kaons?</a:t>
            </a:r>
          </a:p>
        </p:txBody>
      </p:sp>
      <p:sp>
        <p:nvSpPr>
          <p:cNvPr id="3" name="Content Placeholder 2">
            <a:extLst>
              <a:ext uri="{FF2B5EF4-FFF2-40B4-BE49-F238E27FC236}">
                <a16:creationId xmlns:a16="http://schemas.microsoft.com/office/drawing/2014/main" id="{7315B4F5-DECD-FFF8-B597-547BA104F51C}"/>
              </a:ext>
            </a:extLst>
          </p:cNvPr>
          <p:cNvSpPr>
            <a:spLocks noGrp="1"/>
          </p:cNvSpPr>
          <p:nvPr>
            <p:ph sz="quarter" idx="13"/>
          </p:nvPr>
        </p:nvSpPr>
        <p:spPr/>
        <p:txBody>
          <a:bodyPr>
            <a:noAutofit/>
          </a:bodyPr>
          <a:lstStyle/>
          <a:p>
            <a:r>
              <a:rPr lang="en-US" sz="2800" dirty="0">
                <a:latin typeface="Baskerville Old Face" panose="02020602080505020303" pitchFamily="18" charset="77"/>
              </a:rPr>
              <a:t>Physical neutral kaon states exist in an oscillating superposition of </a:t>
            </a:r>
            <a:r>
              <a:rPr lang="en-US" sz="2800" dirty="0" err="1">
                <a:latin typeface="Baskerville Old Face" panose="02020602080505020303" pitchFamily="18" charset="77"/>
              </a:rPr>
              <a:t>flavour</a:t>
            </a:r>
            <a:r>
              <a:rPr lang="en-US" sz="2800" dirty="0">
                <a:latin typeface="Baskerville Old Face" panose="02020602080505020303" pitchFamily="18" charset="77"/>
              </a:rPr>
              <a:t> eigenstates.</a:t>
            </a:r>
          </a:p>
          <a:p>
            <a:r>
              <a:rPr lang="en-US" sz="2800" dirty="0">
                <a:latin typeface="Baskerville Old Face" panose="02020602080505020303" pitchFamily="18" charset="77"/>
              </a:rPr>
              <a:t>Mass eigenstates are eigenstates of the Hamiltonian.</a:t>
            </a:r>
          </a:p>
          <a:p>
            <a:r>
              <a:rPr lang="en-US" sz="2800" dirty="0">
                <a:latin typeface="Baskerville Old Face" panose="02020602080505020303" pitchFamily="18" charset="77"/>
              </a:rPr>
              <a:t>They are not CP eigenstates.</a:t>
            </a:r>
          </a:p>
          <a:p>
            <a:r>
              <a:rPr lang="en-US" sz="2800" dirty="0">
                <a:latin typeface="Baskerville Old Face" panose="02020602080505020303" pitchFamily="18" charset="77"/>
              </a:rPr>
              <a:t>Can measure CP violation from decay rates of mass eigenstates.</a:t>
            </a:r>
          </a:p>
        </p:txBody>
      </p:sp>
      <p:sp>
        <p:nvSpPr>
          <p:cNvPr id="5" name="Slide Number Placeholder 4">
            <a:extLst>
              <a:ext uri="{FF2B5EF4-FFF2-40B4-BE49-F238E27FC236}">
                <a16:creationId xmlns:a16="http://schemas.microsoft.com/office/drawing/2014/main" id="{3D37D6EA-E072-9EC6-CE9F-D17D14EAFF2E}"/>
              </a:ext>
            </a:extLst>
          </p:cNvPr>
          <p:cNvSpPr>
            <a:spLocks noGrp="1"/>
          </p:cNvSpPr>
          <p:nvPr>
            <p:ph type="sldNum" sz="quarter" idx="12"/>
          </p:nvPr>
        </p:nvSpPr>
        <p:spPr/>
        <p:txBody>
          <a:bodyPr/>
          <a:lstStyle/>
          <a:p>
            <a:fld id="{30627F9B-D615-9E48-9179-318E1FF81E38}" type="slidenum">
              <a:rPr lang="en-US" smtClean="0"/>
              <a:t>4</a:t>
            </a:fld>
            <a:endParaRPr lang="en-US"/>
          </a:p>
        </p:txBody>
      </p:sp>
    </p:spTree>
    <p:extLst>
      <p:ext uri="{BB962C8B-B14F-4D97-AF65-F5344CB8AC3E}">
        <p14:creationId xmlns:p14="http://schemas.microsoft.com/office/powerpoint/2010/main" val="42633303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72B7C26D-0D76-C3ED-ABE0-564D8AE997E3}"/>
                  </a:ext>
                </a:extLst>
              </p:cNvPr>
              <p:cNvSpPr>
                <a:spLocks noGrp="1"/>
              </p:cNvSpPr>
              <p:nvPr>
                <p:ph type="title"/>
              </p:nvPr>
            </p:nvSpPr>
            <p:spPr/>
            <p:txBody>
              <a:bodyPr>
                <a:normAutofit/>
              </a:bodyPr>
              <a:lstStyle/>
              <a:p>
                <a14:m>
                  <m:oMath xmlns:m="http://schemas.openxmlformats.org/officeDocument/2006/math">
                    <m:sSup>
                      <m:sSupPr>
                        <m:ctrlPr>
                          <a:rPr lang="en-US" i="1" smtClean="0">
                            <a:latin typeface="Cambria Math" panose="02040503050406030204" pitchFamily="18" charset="0"/>
                          </a:rPr>
                        </m:ctrlPr>
                      </m:sSupPr>
                      <m:e>
                        <m:r>
                          <a:rPr lang="en-US" b="0" i="1" smtClean="0">
                            <a:latin typeface="Cambria Math" panose="02040503050406030204" pitchFamily="18" charset="0"/>
                          </a:rPr>
                          <m:t>𝐾</m:t>
                        </m:r>
                      </m:e>
                      <m:sup>
                        <m:r>
                          <a:rPr lang="en-US" b="0" i="1" smtClean="0">
                            <a:latin typeface="Cambria Math" panose="02040503050406030204" pitchFamily="18" charset="0"/>
                          </a:rPr>
                          <m:t>0</m:t>
                        </m:r>
                      </m:sup>
                    </m:sSup>
                  </m:oMath>
                </a14:m>
                <a:r>
                  <a:rPr lang="en-US" dirty="0">
                    <a:latin typeface="Baskerville Old Face" panose="02020602080505020303" pitchFamily="18" charset="77"/>
                  </a:rPr>
                  <a:t>-</a:t>
                </a:r>
                <a:r>
                  <a:rPr lang="en-US" dirty="0"/>
                  <a:t> </a:t>
                </a:r>
                <a14:m>
                  <m:oMath xmlns:m="http://schemas.openxmlformats.org/officeDocument/2006/math">
                    <m:sSup>
                      <m:sSupPr>
                        <m:ctrlPr>
                          <a:rPr lang="en-US" i="1">
                            <a:latin typeface="Cambria Math" panose="02040503050406030204" pitchFamily="18" charset="0"/>
                          </a:rPr>
                        </m:ctrlPr>
                      </m:sSupPr>
                      <m:e>
                        <m:acc>
                          <m:accPr>
                            <m:chr m:val="̅"/>
                            <m:ctrlPr>
                              <a:rPr lang="en-US" i="1">
                                <a:latin typeface="Cambria Math" panose="02040503050406030204" pitchFamily="18" charset="0"/>
                              </a:rPr>
                            </m:ctrlPr>
                          </m:accPr>
                          <m:e>
                            <m:r>
                              <a:rPr lang="en-US" i="1">
                                <a:latin typeface="Cambria Math" panose="02040503050406030204" pitchFamily="18" charset="0"/>
                              </a:rPr>
                              <m:t>𝐾</m:t>
                            </m:r>
                          </m:e>
                        </m:acc>
                      </m:e>
                      <m:sup>
                        <m:r>
                          <a:rPr lang="en-US" i="1">
                            <a:latin typeface="Cambria Math" panose="02040503050406030204" pitchFamily="18" charset="0"/>
                          </a:rPr>
                          <m:t>0</m:t>
                        </m:r>
                      </m:sup>
                    </m:sSup>
                    <m:r>
                      <a:rPr lang="en-US" b="0" i="1" smtClean="0">
                        <a:latin typeface="Cambria Math" panose="02040503050406030204" pitchFamily="18" charset="0"/>
                      </a:rPr>
                      <m:t> </m:t>
                    </m:r>
                  </m:oMath>
                </a14:m>
                <a:r>
                  <a:rPr lang="en-US" dirty="0">
                    <a:latin typeface="Baskerville Old Face" panose="02020602080505020303" pitchFamily="18" charset="77"/>
                  </a:rPr>
                  <a:t>2d mixing</a:t>
                </a:r>
              </a:p>
            </p:txBody>
          </p:sp>
        </mc:Choice>
        <mc:Fallback xmlns="">
          <p:sp>
            <p:nvSpPr>
              <p:cNvPr id="2" name="Title 1">
                <a:extLst>
                  <a:ext uri="{FF2B5EF4-FFF2-40B4-BE49-F238E27FC236}">
                    <a16:creationId xmlns:a16="http://schemas.microsoft.com/office/drawing/2014/main" id="{72B7C26D-0D76-C3ED-ABE0-564D8AE997E3}"/>
                  </a:ext>
                </a:extLst>
              </p:cNvPr>
              <p:cNvSpPr>
                <a:spLocks noGrp="1" noRot="1" noChangeAspect="1" noMove="1" noResize="1" noEditPoints="1" noAdjustHandles="1" noChangeArrowheads="1" noChangeShapeType="1" noTextEdit="1"/>
              </p:cNvSpPr>
              <p:nvPr>
                <p:ph type="title"/>
              </p:nvPr>
            </p:nvSpPr>
            <p:spPr>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0C1EBAC-E4D0-E779-E88E-5F55011E1808}"/>
                  </a:ext>
                </a:extLst>
              </p:cNvPr>
              <p:cNvSpPr>
                <a:spLocks noGrp="1"/>
              </p:cNvSpPr>
              <p:nvPr>
                <p:ph sz="quarter" idx="13"/>
              </p:nvPr>
            </p:nvSpPr>
            <p:spPr/>
            <p:txBody>
              <a:bodyPr>
                <a:normAutofit/>
              </a:bodyPr>
              <a:lstStyle/>
              <a:p>
                <a14:m>
                  <m:oMath xmlns:m="http://schemas.openxmlformats.org/officeDocument/2006/math">
                    <m:f>
                      <m:fPr>
                        <m:ctrlPr>
                          <a:rPr lang="en-US" i="1" smtClean="0">
                            <a:latin typeface="Cambria Math" panose="02040503050406030204" pitchFamily="18" charset="0"/>
                          </a:rPr>
                        </m:ctrlPr>
                      </m:fPr>
                      <m:num>
                        <m:r>
                          <a:rPr lang="en-US" b="0" i="1" smtClean="0">
                            <a:latin typeface="Cambria Math" panose="02040503050406030204" pitchFamily="18" charset="0"/>
                          </a:rPr>
                          <m:t>𝑑</m:t>
                        </m:r>
                      </m:num>
                      <m:den>
                        <m:r>
                          <a:rPr lang="en-US" b="0" i="1" smtClean="0">
                            <a:latin typeface="Cambria Math" panose="02040503050406030204" pitchFamily="18" charset="0"/>
                          </a:rPr>
                          <m:t>𝑑𝑡</m:t>
                        </m:r>
                      </m:den>
                    </m:f>
                    <m:d>
                      <m:dPr>
                        <m:ctrlPr>
                          <a:rPr lang="en-US" i="1" smtClean="0">
                            <a:latin typeface="Cambria Math" panose="02040503050406030204" pitchFamily="18" charset="0"/>
                          </a:rPr>
                        </m:ctrlPr>
                      </m:dPr>
                      <m:e>
                        <m:m>
                          <m:mPr>
                            <m:mcs>
                              <m:mc>
                                <m:mcPr>
                                  <m:count m:val="1"/>
                                  <m:mcJc m:val="center"/>
                                </m:mcPr>
                              </m:mc>
                            </m:mcs>
                            <m:ctrlPr>
                              <a:rPr lang="en-US" i="1" smtClean="0">
                                <a:latin typeface="Cambria Math" panose="02040503050406030204" pitchFamily="18" charset="0"/>
                              </a:rPr>
                            </m:ctrlPr>
                          </m:mPr>
                          <m:mr>
                            <m:e>
                              <m:sSup>
                                <m:sSupPr>
                                  <m:ctrlPr>
                                    <a:rPr lang="en-US" i="1">
                                      <a:latin typeface="Cambria Math" panose="02040503050406030204" pitchFamily="18" charset="0"/>
                                    </a:rPr>
                                  </m:ctrlPr>
                                </m:sSupPr>
                                <m:e>
                                  <m:r>
                                    <a:rPr lang="en-US" b="0" i="1" smtClean="0">
                                      <a:latin typeface="Cambria Math" panose="02040503050406030204" pitchFamily="18" charset="0"/>
                                    </a:rPr>
                                    <m:t>𝐾</m:t>
                                  </m:r>
                                </m:e>
                                <m:sup>
                                  <m:r>
                                    <a:rPr lang="en-US" b="0" i="1" smtClean="0">
                                      <a:latin typeface="Cambria Math" panose="02040503050406030204" pitchFamily="18" charset="0"/>
                                    </a:rPr>
                                    <m:t>0</m:t>
                                  </m:r>
                                </m:sup>
                              </m:sSup>
                            </m:e>
                          </m:mr>
                          <m:mr>
                            <m:e>
                              <m:sSup>
                                <m:sSupPr>
                                  <m:ctrlPr>
                                    <a:rPr lang="en-US" i="1">
                                      <a:latin typeface="Cambria Math" panose="02040503050406030204" pitchFamily="18" charset="0"/>
                                    </a:rPr>
                                  </m:ctrlPr>
                                </m:sSupPr>
                                <m:e>
                                  <m:acc>
                                    <m:accPr>
                                      <m:chr m:val="̅"/>
                                      <m:ctrlPr>
                                        <a:rPr lang="en-US" i="1">
                                          <a:latin typeface="Cambria Math" panose="02040503050406030204" pitchFamily="18" charset="0"/>
                                        </a:rPr>
                                      </m:ctrlPr>
                                    </m:accPr>
                                    <m:e>
                                      <m:r>
                                        <a:rPr lang="en-US" i="1">
                                          <a:latin typeface="Cambria Math" panose="02040503050406030204" pitchFamily="18" charset="0"/>
                                        </a:rPr>
                                        <m:t>𝐾</m:t>
                                      </m:r>
                                    </m:e>
                                  </m:acc>
                                </m:e>
                                <m:sup>
                                  <m:r>
                                    <a:rPr lang="en-US" i="1">
                                      <a:latin typeface="Cambria Math" panose="02040503050406030204" pitchFamily="18" charset="0"/>
                                    </a:rPr>
                                    <m:t>0</m:t>
                                  </m:r>
                                </m:sup>
                              </m:sSup>
                            </m:e>
                          </m:mr>
                        </m:m>
                      </m:e>
                    </m:d>
                    <m:r>
                      <a:rPr lang="en-US" b="0" i="1" smtClean="0">
                        <a:latin typeface="Cambria Math" panose="02040503050406030204" pitchFamily="18" charset="0"/>
                      </a:rPr>
                      <m:t>=</m:t>
                    </m:r>
                    <m:d>
                      <m:dPr>
                        <m:ctrlPr>
                          <a:rPr lang="en-US" b="0" i="1" smtClean="0">
                            <a:latin typeface="Cambria Math" panose="02040503050406030204" pitchFamily="18" charset="0"/>
                          </a:rPr>
                        </m:ctrlPr>
                      </m:dPr>
                      <m:e>
                        <m:m>
                          <m:mPr>
                            <m:mcs>
                              <m:mc>
                                <m:mcPr>
                                  <m:count m:val="2"/>
                                  <m:mcJc m:val="center"/>
                                </m:mcPr>
                              </m:mc>
                            </m:mcs>
                            <m:ctrlPr>
                              <a:rPr lang="en-US" b="0" i="1" smtClean="0">
                                <a:latin typeface="Cambria Math" panose="02040503050406030204" pitchFamily="18" charset="0"/>
                              </a:rPr>
                            </m:ctrlPr>
                          </m:mPr>
                          <m:m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11</m:t>
                                  </m:r>
                                </m:sub>
                              </m:sSub>
                              <m:r>
                                <m:rPr>
                                  <m:brk m:alnAt="7"/>
                                </m:rP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i="1">
                                      <a:latin typeface="Cambria Math" panose="02040503050406030204" pitchFamily="18" charset="0"/>
                                    </a:rPr>
                                    <m:t>𝑖</m:t>
                                  </m:r>
                                  <m:sSub>
                                    <m:sSubPr>
                                      <m:ctrlPr>
                                        <a:rPr lang="en-US" i="1">
                                          <a:latin typeface="Cambria Math" panose="02040503050406030204" pitchFamily="18" charset="0"/>
                                        </a:rPr>
                                      </m:ctrlPr>
                                    </m:sSubPr>
                                    <m:e>
                                      <m:r>
                                        <m:rPr>
                                          <m:sty m:val="p"/>
                                        </m:rPr>
                                        <a:rPr lang="el-GR" i="1">
                                          <a:latin typeface="Cambria Math" panose="02040503050406030204" pitchFamily="18" charset="0"/>
                                          <a:ea typeface="Cambria Math" panose="02040503050406030204" pitchFamily="18" charset="0"/>
                                        </a:rPr>
                                        <m:t>Γ</m:t>
                                      </m:r>
                                    </m:e>
                                    <m:sub>
                                      <m:r>
                                        <a:rPr lang="en-US" i="1">
                                          <a:latin typeface="Cambria Math" panose="02040503050406030204" pitchFamily="18" charset="0"/>
                                          <a:ea typeface="Cambria Math" panose="02040503050406030204" pitchFamily="18" charset="0"/>
                                        </a:rPr>
                                        <m:t>11</m:t>
                                      </m:r>
                                    </m:sub>
                                  </m:sSub>
                                </m:num>
                                <m:den>
                                  <m:r>
                                    <a:rPr lang="en-US" b="0" i="1" smtClean="0">
                                      <a:latin typeface="Cambria Math" panose="02040503050406030204" pitchFamily="18" charset="0"/>
                                    </a:rPr>
                                    <m:t>2</m:t>
                                  </m:r>
                                </m:den>
                              </m:f>
                            </m:e>
                            <m:e>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i="1">
                                      <a:latin typeface="Cambria Math" panose="02040503050406030204" pitchFamily="18" charset="0"/>
                                    </a:rPr>
                                    <m:t>1</m:t>
                                  </m:r>
                                  <m:r>
                                    <a:rPr lang="en-US" b="0" i="1" smtClean="0">
                                      <a:latin typeface="Cambria Math" panose="02040503050406030204" pitchFamily="18" charset="0"/>
                                    </a:rPr>
                                    <m:t>2</m:t>
                                  </m:r>
                                </m:sub>
                              </m:sSub>
                              <m:r>
                                <m:rPr>
                                  <m:brk m:alnAt="7"/>
                                </m:rPr>
                                <a:rPr lang="en-US" i="1">
                                  <a:latin typeface="Cambria Math" panose="02040503050406030204" pitchFamily="18" charset="0"/>
                                </a:rPr>
                                <m:t>−</m:t>
                              </m:r>
                              <m:f>
                                <m:fPr>
                                  <m:ctrlPr>
                                    <a:rPr lang="en-US" i="1" smtClean="0">
                                      <a:latin typeface="Cambria Math" panose="02040503050406030204" pitchFamily="18" charset="0"/>
                                    </a:rPr>
                                  </m:ctrlPr>
                                </m:fPr>
                                <m:num>
                                  <m:r>
                                    <a:rPr lang="en-US" i="1">
                                      <a:latin typeface="Cambria Math" panose="02040503050406030204" pitchFamily="18" charset="0"/>
                                    </a:rPr>
                                    <m:t>𝑖</m:t>
                                  </m:r>
                                  <m:sSub>
                                    <m:sSubPr>
                                      <m:ctrlPr>
                                        <a:rPr lang="en-US" i="1">
                                          <a:latin typeface="Cambria Math" panose="02040503050406030204" pitchFamily="18" charset="0"/>
                                        </a:rPr>
                                      </m:ctrlPr>
                                    </m:sSubPr>
                                    <m:e>
                                      <m:r>
                                        <m:rPr>
                                          <m:sty m:val="p"/>
                                        </m:rPr>
                                        <a:rPr lang="el-GR" i="1">
                                          <a:latin typeface="Cambria Math" panose="02040503050406030204" pitchFamily="18" charset="0"/>
                                          <a:ea typeface="Cambria Math" panose="02040503050406030204" pitchFamily="18" charset="0"/>
                                        </a:rPr>
                                        <m:t>Γ</m:t>
                                      </m:r>
                                    </m:e>
                                    <m:sub>
                                      <m:r>
                                        <a:rPr lang="en-US" i="1">
                                          <a:latin typeface="Cambria Math" panose="02040503050406030204" pitchFamily="18" charset="0"/>
                                        </a:rPr>
                                        <m:t>12</m:t>
                                      </m:r>
                                    </m:sub>
                                  </m:sSub>
                                </m:num>
                                <m:den>
                                  <m:r>
                                    <a:rPr lang="en-US" b="0" i="1" smtClean="0">
                                      <a:latin typeface="Cambria Math" panose="02040503050406030204" pitchFamily="18" charset="0"/>
                                    </a:rPr>
                                    <m:t>2</m:t>
                                  </m:r>
                                </m:den>
                              </m:f>
                            </m:e>
                          </m:mr>
                          <m:mr>
                            <m:e>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b="0" i="1" smtClean="0">
                                      <a:latin typeface="Cambria Math" panose="02040503050406030204" pitchFamily="18" charset="0"/>
                                    </a:rPr>
                                    <m:t>2</m:t>
                                  </m:r>
                                  <m:r>
                                    <a:rPr lang="en-US" i="1">
                                      <a:latin typeface="Cambria Math" panose="02040503050406030204" pitchFamily="18" charset="0"/>
                                    </a:rPr>
                                    <m:t>1</m:t>
                                  </m:r>
                                </m:sub>
                              </m:sSub>
                              <m:r>
                                <m:rPr>
                                  <m:brk m:alnAt="7"/>
                                </m:rP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𝑖</m:t>
                                  </m:r>
                                  <m:sSub>
                                    <m:sSubPr>
                                      <m:ctrlPr>
                                        <a:rPr lang="en-US" i="1">
                                          <a:latin typeface="Cambria Math" panose="02040503050406030204" pitchFamily="18" charset="0"/>
                                        </a:rPr>
                                      </m:ctrlPr>
                                    </m:sSubPr>
                                    <m:e>
                                      <m:r>
                                        <m:rPr>
                                          <m:sty m:val="p"/>
                                        </m:rPr>
                                        <a:rPr lang="el-GR" i="1">
                                          <a:latin typeface="Cambria Math" panose="02040503050406030204" pitchFamily="18" charset="0"/>
                                          <a:ea typeface="Cambria Math" panose="02040503050406030204" pitchFamily="18" charset="0"/>
                                        </a:rPr>
                                        <m:t>Γ</m:t>
                                      </m:r>
                                    </m:e>
                                    <m:sub>
                                      <m:r>
                                        <a:rPr lang="en-US" b="0" i="1" smtClean="0">
                                          <a:latin typeface="Cambria Math" panose="02040503050406030204" pitchFamily="18" charset="0"/>
                                          <a:ea typeface="Cambria Math" panose="02040503050406030204" pitchFamily="18" charset="0"/>
                                        </a:rPr>
                                        <m:t>2</m:t>
                                      </m:r>
                                      <m:r>
                                        <a:rPr lang="en-US" i="1">
                                          <a:latin typeface="Cambria Math" panose="02040503050406030204" pitchFamily="18" charset="0"/>
                                          <a:ea typeface="Cambria Math" panose="02040503050406030204" pitchFamily="18" charset="0"/>
                                        </a:rPr>
                                        <m:t>1</m:t>
                                      </m:r>
                                    </m:sub>
                                  </m:sSub>
                                </m:num>
                                <m:den>
                                  <m:r>
                                    <a:rPr lang="en-US" i="1">
                                      <a:latin typeface="Cambria Math" panose="02040503050406030204" pitchFamily="18" charset="0"/>
                                    </a:rPr>
                                    <m:t>2</m:t>
                                  </m:r>
                                </m:den>
                              </m:f>
                            </m:e>
                            <m:e>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b="0" i="1" smtClean="0">
                                      <a:latin typeface="Cambria Math" panose="02040503050406030204" pitchFamily="18" charset="0"/>
                                    </a:rPr>
                                    <m:t>22</m:t>
                                  </m:r>
                                </m:sub>
                              </m:sSub>
                              <m:r>
                                <m:rPr>
                                  <m:brk m:alnAt="7"/>
                                </m:rP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𝑖</m:t>
                                  </m:r>
                                  <m:sSub>
                                    <m:sSubPr>
                                      <m:ctrlPr>
                                        <a:rPr lang="en-US" i="1">
                                          <a:latin typeface="Cambria Math" panose="02040503050406030204" pitchFamily="18" charset="0"/>
                                        </a:rPr>
                                      </m:ctrlPr>
                                    </m:sSubPr>
                                    <m:e>
                                      <m:r>
                                        <m:rPr>
                                          <m:sty m:val="p"/>
                                        </m:rPr>
                                        <a:rPr lang="el-GR" i="1">
                                          <a:latin typeface="Cambria Math" panose="02040503050406030204" pitchFamily="18" charset="0"/>
                                          <a:ea typeface="Cambria Math" panose="02040503050406030204" pitchFamily="18" charset="0"/>
                                        </a:rPr>
                                        <m:t>Γ</m:t>
                                      </m:r>
                                    </m:e>
                                    <m:sub>
                                      <m:r>
                                        <a:rPr lang="en-US" b="0" i="1" smtClean="0">
                                          <a:latin typeface="Cambria Math" panose="02040503050406030204" pitchFamily="18" charset="0"/>
                                          <a:ea typeface="Cambria Math" panose="02040503050406030204" pitchFamily="18" charset="0"/>
                                        </a:rPr>
                                        <m:t>22</m:t>
                                      </m:r>
                                    </m:sub>
                                  </m:sSub>
                                </m:num>
                                <m:den>
                                  <m:r>
                                    <a:rPr lang="en-US" i="1">
                                      <a:latin typeface="Cambria Math" panose="02040503050406030204" pitchFamily="18" charset="0"/>
                                    </a:rPr>
                                    <m:t>2</m:t>
                                  </m:r>
                                </m:den>
                              </m:f>
                            </m:e>
                          </m:mr>
                        </m:m>
                      </m:e>
                    </m:d>
                  </m:oMath>
                </a14:m>
                <a:r>
                  <a:rPr lang="en-US" dirty="0"/>
                  <a:t> </a:t>
                </a:r>
                <a14:m>
                  <m:oMath xmlns:m="http://schemas.openxmlformats.org/officeDocument/2006/math">
                    <m:d>
                      <m:dPr>
                        <m:ctrlPr>
                          <a:rPr lang="en-US" i="1">
                            <a:latin typeface="Cambria Math" panose="02040503050406030204" pitchFamily="18" charset="0"/>
                          </a:rPr>
                        </m:ctrlPr>
                      </m:dPr>
                      <m:e>
                        <m:m>
                          <m:mPr>
                            <m:mcs>
                              <m:mc>
                                <m:mcPr>
                                  <m:count m:val="1"/>
                                  <m:mcJc m:val="center"/>
                                </m:mcPr>
                              </m:mc>
                            </m:mcs>
                            <m:ctrlPr>
                              <a:rPr lang="en-US" i="1">
                                <a:latin typeface="Cambria Math" panose="02040503050406030204" pitchFamily="18" charset="0"/>
                              </a:rPr>
                            </m:ctrlPr>
                          </m:mPr>
                          <m:mr>
                            <m:e>
                              <m:sSup>
                                <m:sSupPr>
                                  <m:ctrlPr>
                                    <a:rPr lang="en-US" i="1">
                                      <a:latin typeface="Cambria Math" panose="02040503050406030204" pitchFamily="18" charset="0"/>
                                    </a:rPr>
                                  </m:ctrlPr>
                                </m:sSupPr>
                                <m:e>
                                  <m:r>
                                    <a:rPr lang="en-US" i="1">
                                      <a:latin typeface="Cambria Math" panose="02040503050406030204" pitchFamily="18" charset="0"/>
                                    </a:rPr>
                                    <m:t>𝐾</m:t>
                                  </m:r>
                                </m:e>
                                <m:sup>
                                  <m:r>
                                    <a:rPr lang="en-US" i="1">
                                      <a:latin typeface="Cambria Math" panose="02040503050406030204" pitchFamily="18" charset="0"/>
                                    </a:rPr>
                                    <m:t>0</m:t>
                                  </m:r>
                                </m:sup>
                              </m:sSup>
                            </m:e>
                          </m:mr>
                          <m:mr>
                            <m:e>
                              <m:sSup>
                                <m:sSupPr>
                                  <m:ctrlPr>
                                    <a:rPr lang="en-US" i="1">
                                      <a:latin typeface="Cambria Math" panose="02040503050406030204" pitchFamily="18" charset="0"/>
                                    </a:rPr>
                                  </m:ctrlPr>
                                </m:sSupPr>
                                <m:e>
                                  <m:acc>
                                    <m:accPr>
                                      <m:chr m:val="̅"/>
                                      <m:ctrlPr>
                                        <a:rPr lang="en-US" i="1">
                                          <a:latin typeface="Cambria Math" panose="02040503050406030204" pitchFamily="18" charset="0"/>
                                        </a:rPr>
                                      </m:ctrlPr>
                                    </m:accPr>
                                    <m:e>
                                      <m:r>
                                        <a:rPr lang="en-US" i="1">
                                          <a:latin typeface="Cambria Math" panose="02040503050406030204" pitchFamily="18" charset="0"/>
                                        </a:rPr>
                                        <m:t>𝐾</m:t>
                                      </m:r>
                                    </m:e>
                                  </m:acc>
                                </m:e>
                                <m:sup>
                                  <m:r>
                                    <a:rPr lang="en-US" i="1">
                                      <a:latin typeface="Cambria Math" panose="02040503050406030204" pitchFamily="18" charset="0"/>
                                    </a:rPr>
                                    <m:t>0</m:t>
                                  </m:r>
                                </m:sup>
                              </m:sSup>
                            </m:e>
                          </m:mr>
                        </m:m>
                      </m:e>
                    </m:d>
                  </m:oMath>
                </a14:m>
                <a:endParaRPr lang="en-US" dirty="0"/>
              </a:p>
              <a:p>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𝐾</m:t>
                        </m:r>
                      </m:e>
                      <m:sub>
                        <m:r>
                          <a:rPr lang="en-US" i="1">
                            <a:latin typeface="Cambria Math" panose="02040503050406030204" pitchFamily="18" charset="0"/>
                          </a:rPr>
                          <m:t>𝑆</m:t>
                        </m:r>
                      </m:sub>
                    </m:sSub>
                    <m:r>
                      <a:rPr lang="en-US" b="0" i="1" smtClean="0">
                        <a:latin typeface="Cambria Math" panose="02040503050406030204" pitchFamily="18" charset="0"/>
                      </a:rPr>
                      <m:t>=</m:t>
                    </m:r>
                    <m:r>
                      <a:rPr lang="en-US" b="0" i="1" smtClean="0">
                        <a:latin typeface="Cambria Math" panose="02040503050406030204" pitchFamily="18" charset="0"/>
                      </a:rPr>
                      <m:t>𝑝</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𝐾</m:t>
                            </m:r>
                          </m:e>
                          <m:sup>
                            <m:r>
                              <a:rPr lang="en-US" i="1">
                                <a:latin typeface="Cambria Math" panose="02040503050406030204" pitchFamily="18" charset="0"/>
                              </a:rPr>
                              <m:t>0</m:t>
                            </m:r>
                          </m:sup>
                        </m:sSup>
                      </m:e>
                    </m:d>
                    <m:r>
                      <a:rPr lang="en-US" b="0" i="1" smtClean="0">
                        <a:latin typeface="Cambria Math" panose="02040503050406030204" pitchFamily="18" charset="0"/>
                      </a:rPr>
                      <m:t>+</m:t>
                    </m:r>
                    <m:r>
                      <a:rPr lang="en-US" b="0" i="1" smtClean="0">
                        <a:latin typeface="Cambria Math" panose="02040503050406030204" pitchFamily="18" charset="0"/>
                      </a:rPr>
                      <m:t>𝑞</m:t>
                    </m:r>
                    <m:d>
                      <m:dPr>
                        <m:begChr m:val=""/>
                        <m:endChr m:val="⟩"/>
                        <m:ctrlPr>
                          <a:rPr lang="en-US" b="0" i="1" smtClean="0">
                            <a:latin typeface="Cambria Math" panose="02040503050406030204" pitchFamily="18" charset="0"/>
                          </a:rPr>
                        </m:ctrlPr>
                      </m:dPr>
                      <m:e>
                        <m:r>
                          <a:rPr lang="en-US" b="0" i="1" smtClean="0">
                            <a:latin typeface="Cambria Math" panose="02040503050406030204" pitchFamily="18" charset="0"/>
                          </a:rPr>
                          <m:t>|</m:t>
                        </m:r>
                        <m:sSup>
                          <m:sSupPr>
                            <m:ctrlPr>
                              <a:rPr lang="en-US" i="1">
                                <a:latin typeface="Cambria Math" panose="02040503050406030204" pitchFamily="18" charset="0"/>
                              </a:rPr>
                            </m:ctrlPr>
                          </m:sSupPr>
                          <m:e>
                            <m:acc>
                              <m:accPr>
                                <m:chr m:val="̅"/>
                                <m:ctrlPr>
                                  <a:rPr lang="en-US" i="1">
                                    <a:latin typeface="Cambria Math" panose="02040503050406030204" pitchFamily="18" charset="0"/>
                                  </a:rPr>
                                </m:ctrlPr>
                              </m:accPr>
                              <m:e>
                                <m:r>
                                  <a:rPr lang="en-US" i="1">
                                    <a:latin typeface="Cambria Math" panose="02040503050406030204" pitchFamily="18" charset="0"/>
                                  </a:rPr>
                                  <m:t>𝐾</m:t>
                                </m:r>
                              </m:e>
                            </m:acc>
                          </m:e>
                          <m:sup>
                            <m:r>
                              <a:rPr lang="en-US" i="1">
                                <a:latin typeface="Cambria Math" panose="02040503050406030204" pitchFamily="18" charset="0"/>
                              </a:rPr>
                              <m:t>0</m:t>
                            </m:r>
                          </m:sup>
                        </m:sSup>
                      </m:e>
                    </m:d>
                  </m:oMath>
                </a14:m>
                <a:r>
                  <a:rPr lang="en-US" i="1" dirty="0">
                    <a:latin typeface="Cambria Math" panose="02040503050406030204" pitchFamily="18" charset="0"/>
                  </a:rPr>
                  <a:t>,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𝐾</m:t>
                        </m:r>
                      </m:e>
                      <m:sub>
                        <m:r>
                          <a:rPr lang="en-US" b="0" i="1" smtClean="0">
                            <a:latin typeface="Cambria Math" panose="02040503050406030204" pitchFamily="18" charset="0"/>
                          </a:rPr>
                          <m:t>𝐿</m:t>
                        </m:r>
                      </m:sub>
                    </m:sSub>
                    <m:r>
                      <a:rPr lang="en-US" i="1">
                        <a:latin typeface="Cambria Math" panose="02040503050406030204" pitchFamily="18" charset="0"/>
                      </a:rPr>
                      <m:t>=</m:t>
                    </m:r>
                    <m:r>
                      <a:rPr lang="en-US" i="1">
                        <a:latin typeface="Cambria Math" panose="02040503050406030204" pitchFamily="18" charset="0"/>
                      </a:rPr>
                      <m:t>𝑝</m:t>
                    </m:r>
                    <m:d>
                      <m:dPr>
                        <m:begChr m:val=""/>
                        <m:endChr m:val="⟩"/>
                        <m:ctrlPr>
                          <a:rPr lang="en-US" i="1">
                            <a:latin typeface="Cambria Math" panose="02040503050406030204" pitchFamily="18" charset="0"/>
                          </a:rPr>
                        </m:ctrlPr>
                      </m:dPr>
                      <m:e>
                        <m:r>
                          <a:rPr lang="en-US" i="1">
                            <a:latin typeface="Cambria Math" panose="02040503050406030204" pitchFamily="18" charset="0"/>
                          </a:rPr>
                          <m:t>|</m:t>
                        </m:r>
                        <m:sSup>
                          <m:sSupPr>
                            <m:ctrlPr>
                              <a:rPr lang="en-US" i="1">
                                <a:latin typeface="Cambria Math" panose="02040503050406030204" pitchFamily="18" charset="0"/>
                              </a:rPr>
                            </m:ctrlPr>
                          </m:sSupPr>
                          <m:e>
                            <m:r>
                              <a:rPr lang="en-US" i="1">
                                <a:latin typeface="Cambria Math" panose="02040503050406030204" pitchFamily="18" charset="0"/>
                              </a:rPr>
                              <m:t>𝐾</m:t>
                            </m:r>
                          </m:e>
                          <m:sup>
                            <m:r>
                              <a:rPr lang="en-US" i="1">
                                <a:latin typeface="Cambria Math" panose="02040503050406030204" pitchFamily="18" charset="0"/>
                              </a:rPr>
                              <m:t>0</m:t>
                            </m:r>
                          </m:sup>
                        </m:sSup>
                      </m:e>
                    </m:d>
                    <m:r>
                      <a:rPr lang="en-US" b="0" i="1" smtClean="0">
                        <a:latin typeface="Cambria Math" panose="02040503050406030204" pitchFamily="18" charset="0"/>
                      </a:rPr>
                      <m:t>−</m:t>
                    </m:r>
                    <m:r>
                      <a:rPr lang="en-US" i="1">
                        <a:latin typeface="Cambria Math" panose="02040503050406030204" pitchFamily="18" charset="0"/>
                      </a:rPr>
                      <m:t>𝑞</m:t>
                    </m:r>
                    <m:d>
                      <m:dPr>
                        <m:begChr m:val=""/>
                        <m:endChr m:val="⟩"/>
                        <m:ctrlPr>
                          <a:rPr lang="en-US" i="1">
                            <a:latin typeface="Cambria Math" panose="02040503050406030204" pitchFamily="18" charset="0"/>
                          </a:rPr>
                        </m:ctrlPr>
                      </m:dPr>
                      <m:e>
                        <m:r>
                          <a:rPr lang="en-US" i="1">
                            <a:latin typeface="Cambria Math" panose="02040503050406030204" pitchFamily="18" charset="0"/>
                          </a:rPr>
                          <m:t>|</m:t>
                        </m:r>
                        <m:sSup>
                          <m:sSupPr>
                            <m:ctrlPr>
                              <a:rPr lang="en-US" i="1" smtClean="0">
                                <a:latin typeface="Cambria Math" panose="02040503050406030204" pitchFamily="18" charset="0"/>
                              </a:rPr>
                            </m:ctrlPr>
                          </m:sSupPr>
                          <m:e>
                            <m:acc>
                              <m:accPr>
                                <m:chr m:val="̅"/>
                                <m:ctrlPr>
                                  <a:rPr lang="en-US" i="1">
                                    <a:latin typeface="Cambria Math" panose="02040503050406030204" pitchFamily="18" charset="0"/>
                                  </a:rPr>
                                </m:ctrlPr>
                              </m:accPr>
                              <m:e>
                                <m:r>
                                  <a:rPr lang="en-US" i="1">
                                    <a:latin typeface="Cambria Math" panose="02040503050406030204" pitchFamily="18" charset="0"/>
                                  </a:rPr>
                                  <m:t>𝐾</m:t>
                                </m:r>
                              </m:e>
                            </m:acc>
                          </m:e>
                          <m:sup>
                            <m:r>
                              <a:rPr lang="en-US" b="0" i="1" smtClean="0">
                                <a:latin typeface="Cambria Math" panose="02040503050406030204" pitchFamily="18" charset="0"/>
                              </a:rPr>
                              <m:t>0</m:t>
                            </m:r>
                          </m:sup>
                        </m:sSup>
                      </m:e>
                    </m:d>
                  </m:oMath>
                </a14:m>
                <a:endParaRPr lang="en-US" i="1" dirty="0">
                  <a:latin typeface="Cambria Math" panose="02040503050406030204" pitchFamily="18" charset="0"/>
                </a:endParaRPr>
              </a:p>
              <a:p>
                <a14:m>
                  <m:oMath xmlns:m="http://schemas.openxmlformats.org/officeDocument/2006/math">
                    <m:sSup>
                      <m:sSupPr>
                        <m:ctrlPr>
                          <a:rPr lang="en-US" i="1" smtClean="0">
                            <a:latin typeface="Cambria Math" panose="02040503050406030204" pitchFamily="18" charset="0"/>
                          </a:rPr>
                        </m:ctrlPr>
                      </m:sSupPr>
                      <m:e>
                        <m:r>
                          <a:rPr lang="en-US" b="0" i="1" smtClean="0">
                            <a:latin typeface="Cambria Math" panose="02040503050406030204" pitchFamily="18" charset="0"/>
                          </a:rPr>
                          <m:t>𝐾</m:t>
                        </m:r>
                      </m:e>
                      <m:sup>
                        <m:r>
                          <a:rPr lang="en-US" b="0" i="1" smtClean="0">
                            <a:latin typeface="Cambria Math" panose="02040503050406030204" pitchFamily="18" charset="0"/>
                          </a:rPr>
                          <m:t>0</m:t>
                        </m:r>
                      </m:sup>
                    </m:sSup>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𝐾</m:t>
                        </m:r>
                      </m:e>
                      <m:sub>
                        <m:r>
                          <a:rPr lang="en-US" b="0" i="1" smtClean="0">
                            <a:latin typeface="Cambria Math" panose="02040503050406030204" pitchFamily="18" charset="0"/>
                          </a:rPr>
                          <m:t>𝑆</m:t>
                        </m:r>
                      </m:sub>
                    </m:sSub>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i="1">
                                    <a:latin typeface="Cambria Math" panose="02040503050406030204" pitchFamily="18" charset="0"/>
                                  </a:rPr>
                                </m:ctrlPr>
                              </m:sSubPr>
                              <m:e>
                                <m:r>
                                  <m:rPr>
                                    <m:sty m:val="p"/>
                                  </m:rPr>
                                  <a:rPr lang="el-GR" i="1">
                                    <a:latin typeface="Cambria Math" panose="02040503050406030204" pitchFamily="18" charset="0"/>
                                    <a:ea typeface="Cambria Math" panose="02040503050406030204" pitchFamily="18" charset="0"/>
                                  </a:rPr>
                                  <m:t>Γ</m:t>
                                </m:r>
                              </m:e>
                              <m:sub>
                                <m:r>
                                  <a:rPr lang="en-US" b="0" i="1" smtClean="0">
                                    <a:latin typeface="Cambria Math" panose="02040503050406030204" pitchFamily="18" charset="0"/>
                                    <a:ea typeface="Cambria Math" panose="02040503050406030204" pitchFamily="18" charset="0"/>
                                  </a:rPr>
                                  <m:t>𝑆</m:t>
                                </m:r>
                              </m:sub>
                            </m:sSub>
                            <m:r>
                              <a:rPr lang="en-US" b="0" i="1" smtClean="0">
                                <a:latin typeface="Cambria Math" panose="02040503050406030204" pitchFamily="18" charset="0"/>
                                <a:ea typeface="Cambria Math" panose="02040503050406030204" pitchFamily="18" charset="0"/>
                              </a:rPr>
                              <m:t>𝑡</m:t>
                            </m:r>
                          </m:num>
                          <m:den>
                            <m:r>
                              <a:rPr lang="en-US" b="0" i="1" smtClean="0">
                                <a:latin typeface="Cambria Math" panose="02040503050406030204" pitchFamily="18" charset="0"/>
                              </a:rPr>
                              <m:t>2</m:t>
                            </m:r>
                          </m:den>
                        </m:f>
                      </m:sup>
                    </m:sSup>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m:t>
                        </m:r>
                        <m:r>
                          <a:rPr lang="en-US" b="0" i="1" smtClean="0">
                            <a:latin typeface="Cambria Math" panose="02040503050406030204" pitchFamily="18" charset="0"/>
                          </a:rPr>
                          <m:t>𝑖</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𝑠</m:t>
                            </m:r>
                          </m:sub>
                        </m:sSub>
                        <m:r>
                          <a:rPr lang="en-US" b="0" i="1" smtClean="0">
                            <a:latin typeface="Cambria Math" panose="02040503050406030204" pitchFamily="18" charset="0"/>
                          </a:rPr>
                          <m:t>𝑡</m:t>
                        </m:r>
                      </m:sup>
                    </m:sSup>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𝐾</m:t>
                        </m:r>
                      </m:e>
                      <m:sub>
                        <m:r>
                          <a:rPr lang="en-US" b="0" i="1" smtClean="0">
                            <a:latin typeface="Cambria Math" panose="02040503050406030204" pitchFamily="18" charset="0"/>
                          </a:rPr>
                          <m:t>𝐿</m:t>
                        </m:r>
                      </m:sub>
                    </m:sSub>
                    <m:sSup>
                      <m:sSupPr>
                        <m:ctrlPr>
                          <a:rPr lang="en-US" i="1">
                            <a:latin typeface="Cambria Math" panose="02040503050406030204" pitchFamily="18" charset="0"/>
                          </a:rPr>
                        </m:ctrlPr>
                      </m:sSupPr>
                      <m:e>
                        <m:r>
                          <a:rPr lang="en-US" i="1">
                            <a:latin typeface="Cambria Math" panose="02040503050406030204" pitchFamily="18" charset="0"/>
                          </a:rPr>
                          <m:t>𝑒</m:t>
                        </m:r>
                      </m:e>
                      <m:sup>
                        <m:r>
                          <a:rPr lang="en-US" i="1">
                            <a:latin typeface="Cambria Math" panose="02040503050406030204" pitchFamily="18" charset="0"/>
                          </a:rPr>
                          <m:t>−</m:t>
                        </m:r>
                        <m:f>
                          <m:fPr>
                            <m:ctrlPr>
                              <a:rPr lang="en-US" i="1">
                                <a:latin typeface="Cambria Math" panose="02040503050406030204" pitchFamily="18" charset="0"/>
                              </a:rPr>
                            </m:ctrlPr>
                          </m:fPr>
                          <m:num>
                            <m:sSub>
                              <m:sSubPr>
                                <m:ctrlPr>
                                  <a:rPr lang="en-US" i="1">
                                    <a:latin typeface="Cambria Math" panose="02040503050406030204" pitchFamily="18" charset="0"/>
                                  </a:rPr>
                                </m:ctrlPr>
                              </m:sSubPr>
                              <m:e>
                                <m:r>
                                  <m:rPr>
                                    <m:sty m:val="p"/>
                                  </m:rPr>
                                  <a:rPr lang="el-GR" i="1">
                                    <a:latin typeface="Cambria Math" panose="02040503050406030204" pitchFamily="18" charset="0"/>
                                    <a:ea typeface="Cambria Math" panose="02040503050406030204" pitchFamily="18" charset="0"/>
                                  </a:rPr>
                                  <m:t>Γ</m:t>
                                </m:r>
                              </m:e>
                              <m:sub>
                                <m:r>
                                  <a:rPr lang="en-US" b="0" i="1" smtClean="0">
                                    <a:latin typeface="Cambria Math" panose="02040503050406030204" pitchFamily="18" charset="0"/>
                                    <a:ea typeface="Cambria Math" panose="02040503050406030204" pitchFamily="18" charset="0"/>
                                  </a:rPr>
                                  <m:t>𝐿</m:t>
                                </m:r>
                              </m:sub>
                            </m:sSub>
                            <m:r>
                              <a:rPr lang="en-US" i="1">
                                <a:latin typeface="Cambria Math" panose="02040503050406030204" pitchFamily="18" charset="0"/>
                                <a:ea typeface="Cambria Math" panose="02040503050406030204" pitchFamily="18" charset="0"/>
                              </a:rPr>
                              <m:t>𝑡</m:t>
                            </m:r>
                          </m:num>
                          <m:den>
                            <m:r>
                              <a:rPr lang="en-US" i="1">
                                <a:latin typeface="Cambria Math" panose="02040503050406030204" pitchFamily="18" charset="0"/>
                              </a:rPr>
                              <m:t>2</m:t>
                            </m:r>
                          </m:den>
                        </m:f>
                      </m:sup>
                    </m:sSup>
                    <m:sSup>
                      <m:sSupPr>
                        <m:ctrlPr>
                          <a:rPr lang="en-US" i="1">
                            <a:latin typeface="Cambria Math" panose="02040503050406030204" pitchFamily="18" charset="0"/>
                          </a:rPr>
                        </m:ctrlPr>
                      </m:sSupPr>
                      <m:e>
                        <m:r>
                          <a:rPr lang="en-US" i="1">
                            <a:latin typeface="Cambria Math" panose="02040503050406030204" pitchFamily="18" charset="0"/>
                          </a:rPr>
                          <m:t>𝑒</m:t>
                        </m:r>
                      </m:e>
                      <m:sup>
                        <m:r>
                          <a:rPr lang="en-US" i="1">
                            <a:latin typeface="Cambria Math" panose="02040503050406030204" pitchFamily="18" charset="0"/>
                          </a:rPr>
                          <m:t>−</m:t>
                        </m:r>
                        <m:r>
                          <a:rPr lang="en-US" i="1">
                            <a:latin typeface="Cambria Math" panose="02040503050406030204" pitchFamily="18" charset="0"/>
                          </a:rPr>
                          <m:t>𝑖</m:t>
                        </m:r>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b="0" i="1" smtClean="0">
                                <a:latin typeface="Cambria Math" panose="02040503050406030204" pitchFamily="18" charset="0"/>
                              </a:rPr>
                              <m:t>𝐿</m:t>
                            </m:r>
                          </m:sub>
                        </m:sSub>
                        <m:r>
                          <a:rPr lang="en-US" i="1">
                            <a:latin typeface="Cambria Math" panose="02040503050406030204" pitchFamily="18" charset="0"/>
                          </a:rPr>
                          <m:t>𝑡</m:t>
                        </m:r>
                      </m:sup>
                    </m:sSup>
                  </m:oMath>
                </a14:m>
                <a:endParaRPr lang="en-US" dirty="0">
                  <a:latin typeface="Baskerville Old Face" panose="02020602080505020303" pitchFamily="18" charset="77"/>
                </a:endParaRPr>
              </a:p>
              <a:p>
                <a:r>
                  <a:rPr lang="en-US" dirty="0">
                    <a:latin typeface="Baskerville Old Face" panose="02020602080505020303" pitchFamily="18" charset="77"/>
                  </a:rPr>
                  <a:t>Can measure quantities like </a:t>
                </a:r>
                <a14:m>
                  <m:oMath xmlns:m="http://schemas.openxmlformats.org/officeDocument/2006/math">
                    <m:sSub>
                      <m:sSubPr>
                        <m:ctrlPr>
                          <a:rPr lang="en-US" i="1" smtClean="0">
                            <a:latin typeface="Cambria Math" panose="02040503050406030204" pitchFamily="18" charset="0"/>
                          </a:rPr>
                        </m:ctrlPr>
                      </m:sSubPr>
                      <m:e>
                        <m:r>
                          <m:rPr>
                            <m:sty m:val="p"/>
                          </m:rPr>
                          <a:rPr lang="el-GR" i="1">
                            <a:latin typeface="Cambria Math" panose="02040503050406030204" pitchFamily="18" charset="0"/>
                            <a:ea typeface="Cambria Math" panose="02040503050406030204" pitchFamily="18" charset="0"/>
                          </a:rPr>
                          <m:t>Γ</m:t>
                        </m:r>
                      </m:e>
                      <m:sub>
                        <m:r>
                          <a:rPr lang="en-US" b="0" i="1" smtClean="0">
                            <a:latin typeface="Cambria Math" panose="02040503050406030204" pitchFamily="18" charset="0"/>
                            <a:ea typeface="Cambria Math" panose="02040503050406030204" pitchFamily="18" charset="0"/>
                          </a:rPr>
                          <m:t>𝑆</m:t>
                        </m:r>
                      </m:sub>
                    </m:sSub>
                  </m:oMath>
                </a14:m>
                <a:r>
                  <a:rPr lang="en-US" dirty="0">
                    <a:latin typeface="Baskerville Old Face" panose="02020602080505020303" pitchFamily="18" charset="77"/>
                  </a:rPr>
                  <a:t>,</a:t>
                </a:r>
                <a:r>
                  <a:rPr lang="en-US" dirty="0"/>
                  <a:t> </a:t>
                </a:r>
                <a14:m>
                  <m:oMath xmlns:m="http://schemas.openxmlformats.org/officeDocument/2006/math">
                    <m:sSub>
                      <m:sSubPr>
                        <m:ctrlPr>
                          <a:rPr lang="en-US" i="1" smtClean="0">
                            <a:latin typeface="Cambria Math" panose="02040503050406030204" pitchFamily="18" charset="0"/>
                          </a:rPr>
                        </m:ctrlPr>
                      </m:sSubPr>
                      <m:e>
                        <m:r>
                          <m:rPr>
                            <m:sty m:val="p"/>
                          </m:rPr>
                          <a:rPr lang="el-GR" i="1">
                            <a:latin typeface="Cambria Math" panose="02040503050406030204" pitchFamily="18" charset="0"/>
                            <a:ea typeface="Cambria Math" panose="02040503050406030204" pitchFamily="18" charset="0"/>
                          </a:rPr>
                          <m:t>Γ</m:t>
                        </m:r>
                      </m:e>
                      <m:sub>
                        <m:r>
                          <a:rPr lang="en-US" b="0" i="1" smtClean="0">
                            <a:latin typeface="Cambria Math" panose="02040503050406030204" pitchFamily="18" charset="0"/>
                            <a:ea typeface="Cambria Math" panose="02040503050406030204" pitchFamily="18" charset="0"/>
                          </a:rPr>
                          <m:t>𝐿</m:t>
                        </m:r>
                      </m:sub>
                    </m:sSub>
                  </m:oMath>
                </a14:m>
                <a:r>
                  <a:rPr lang="en-US" dirty="0">
                    <a:latin typeface="Baskerville Old Face" panose="02020602080505020303" pitchFamily="18" charset="77"/>
                  </a:rPr>
                  <a:t>, </a:t>
                </a:r>
                <a14:m>
                  <m:oMath xmlns:m="http://schemas.openxmlformats.org/officeDocument/2006/math">
                    <m:r>
                      <m:rPr>
                        <m:sty m:val="p"/>
                      </m:rPr>
                      <a:rPr lang="el-GR" i="1" smtClean="0">
                        <a:latin typeface="Cambria Math" panose="02040503050406030204" pitchFamily="18" charset="0"/>
                        <a:ea typeface="Cambria Math" panose="02040503050406030204" pitchFamily="18" charset="0"/>
                      </a:rPr>
                      <m:t>Δ</m:t>
                    </m:r>
                    <m:r>
                      <a:rPr lang="en-US" b="0" i="1" smtClean="0">
                        <a:latin typeface="Cambria Math" panose="02040503050406030204" pitchFamily="18" charset="0"/>
                        <a:ea typeface="Cambria Math" panose="02040503050406030204" pitchFamily="18" charset="0"/>
                      </a:rPr>
                      <m:t>𝑚</m:t>
                    </m:r>
                    <m:r>
                      <a:rPr lang="en-US" b="0" i="1" smtClean="0">
                        <a:latin typeface="Cambria Math" panose="02040503050406030204" pitchFamily="18" charset="0"/>
                        <a:ea typeface="Cambria Math" panose="02040503050406030204" pitchFamily="18" charset="0"/>
                      </a:rPr>
                      <m:t>=</m:t>
                    </m:r>
                  </m:oMath>
                </a14:m>
                <a:r>
                  <a:rPr lang="en-US" dirty="0"/>
                  <a:t>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𝑚</m:t>
                        </m:r>
                      </m:e>
                      <m:sub>
                        <m:r>
                          <a:rPr lang="en-US" b="0" i="1" smtClean="0">
                            <a:latin typeface="Cambria Math" panose="02040503050406030204" pitchFamily="18" charset="0"/>
                          </a:rPr>
                          <m:t>𝐿</m:t>
                        </m:r>
                      </m:sub>
                    </m:sSub>
                    <m:r>
                      <a:rPr lang="en-US" b="0" i="1" smtClean="0">
                        <a:latin typeface="Cambria Math" panose="02040503050406030204" pitchFamily="18" charset="0"/>
                      </a:rPr>
                      <m:t>−</m:t>
                    </m:r>
                    <m:sSub>
                      <m:sSubPr>
                        <m:ctrlPr>
                          <a:rPr lang="en-US" i="1" smtClean="0">
                            <a:latin typeface="Cambria Math" panose="02040503050406030204" pitchFamily="18" charset="0"/>
                          </a:rPr>
                        </m:ctrlPr>
                      </m:sSubPr>
                      <m:e>
                        <m:r>
                          <a:rPr lang="en-US" i="1">
                            <a:latin typeface="Cambria Math" panose="02040503050406030204" pitchFamily="18" charset="0"/>
                          </a:rPr>
                          <m:t>𝑚</m:t>
                        </m:r>
                      </m:e>
                      <m:sub>
                        <m:r>
                          <a:rPr lang="en-US" b="0" i="1" smtClean="0">
                            <a:latin typeface="Cambria Math" panose="02040503050406030204" pitchFamily="18" charset="0"/>
                          </a:rPr>
                          <m:t>𝑆</m:t>
                        </m:r>
                      </m:sub>
                    </m:sSub>
                  </m:oMath>
                </a14:m>
                <a:r>
                  <a:rPr lang="en-US" dirty="0">
                    <a:latin typeface="Baskerville Old Face" panose="02020602080505020303" pitchFamily="18" charset="77"/>
                  </a:rPr>
                  <a:t>.</a:t>
                </a:r>
              </a:p>
            </p:txBody>
          </p:sp>
        </mc:Choice>
        <mc:Fallback xmlns="">
          <p:sp>
            <p:nvSpPr>
              <p:cNvPr id="3" name="Content Placeholder 2">
                <a:extLst>
                  <a:ext uri="{FF2B5EF4-FFF2-40B4-BE49-F238E27FC236}">
                    <a16:creationId xmlns:a16="http://schemas.microsoft.com/office/drawing/2014/main" id="{40C1EBAC-E4D0-E779-E88E-5F55011E1808}"/>
                  </a:ext>
                </a:extLst>
              </p:cNvPr>
              <p:cNvSpPr>
                <a:spLocks noGrp="1" noRot="1" noChangeAspect="1" noMove="1" noResize="1" noEditPoints="1" noAdjustHandles="1" noChangeArrowheads="1" noChangeShapeType="1" noTextEdit="1"/>
              </p:cNvSpPr>
              <p:nvPr>
                <p:ph sz="quarter" idx="13"/>
              </p:nvPr>
            </p:nvSpPr>
            <p:spPr>
              <a:blipFill>
                <a:blip r:embed="rId4"/>
                <a:stretch>
                  <a:fillRect l="-367"/>
                </a:stretch>
              </a:blipFill>
            </p:spPr>
            <p:txBody>
              <a:bodyPr/>
              <a:lstStyle/>
              <a:p>
                <a:r>
                  <a:rPr lang="en-US">
                    <a:noFill/>
                  </a:rPr>
                  <a:t> </a:t>
                </a:r>
              </a:p>
            </p:txBody>
          </p:sp>
        </mc:Fallback>
      </mc:AlternateContent>
      <p:sp>
        <p:nvSpPr>
          <p:cNvPr id="5" name="Slide Number Placeholder 4">
            <a:extLst>
              <a:ext uri="{FF2B5EF4-FFF2-40B4-BE49-F238E27FC236}">
                <a16:creationId xmlns:a16="http://schemas.microsoft.com/office/drawing/2014/main" id="{7C3553B5-7974-A6E2-EA68-39419AF411F6}"/>
              </a:ext>
            </a:extLst>
          </p:cNvPr>
          <p:cNvSpPr>
            <a:spLocks noGrp="1"/>
          </p:cNvSpPr>
          <p:nvPr>
            <p:ph type="sldNum" sz="quarter" idx="12"/>
          </p:nvPr>
        </p:nvSpPr>
        <p:spPr/>
        <p:txBody>
          <a:bodyPr/>
          <a:lstStyle/>
          <a:p>
            <a:fld id="{30627F9B-D615-9E48-9179-318E1FF81E38}" type="slidenum">
              <a:rPr lang="en-US" smtClean="0"/>
              <a:t>5</a:t>
            </a:fld>
            <a:endParaRPr lang="en-US"/>
          </a:p>
        </p:txBody>
      </p:sp>
    </p:spTree>
    <p:extLst>
      <p:ext uri="{BB962C8B-B14F-4D97-AF65-F5344CB8AC3E}">
        <p14:creationId xmlns:p14="http://schemas.microsoft.com/office/powerpoint/2010/main" val="30293874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BB4985-62FA-390E-D2A7-3FE6313EF585}"/>
              </a:ext>
            </a:extLst>
          </p:cNvPr>
          <p:cNvSpPr>
            <a:spLocks noGrp="1"/>
          </p:cNvSpPr>
          <p:nvPr>
            <p:ph type="title"/>
          </p:nvPr>
        </p:nvSpPr>
        <p:spPr/>
        <p:txBody>
          <a:bodyPr>
            <a:normAutofit/>
          </a:bodyPr>
          <a:lstStyle/>
          <a:p>
            <a:r>
              <a:rPr lang="en-US" sz="4800" dirty="0" err="1">
                <a:latin typeface="Baskerville Old Face" panose="02020602080505020303" pitchFamily="18" charset="77"/>
              </a:rPr>
              <a:t>InDirect</a:t>
            </a:r>
            <a:r>
              <a:rPr lang="en-US" sz="4800" dirty="0">
                <a:latin typeface="Baskerville Old Face" panose="02020602080505020303" pitchFamily="18" charset="77"/>
              </a:rPr>
              <a:t> CP violation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A5CDF5E0-A79D-75CD-A5A1-79A24A30721F}"/>
                  </a:ext>
                </a:extLst>
              </p:cNvPr>
              <p:cNvSpPr>
                <a:spLocks noGrp="1"/>
              </p:cNvSpPr>
              <p:nvPr>
                <p:ph sz="quarter" idx="13"/>
              </p:nvPr>
            </p:nvSpPr>
            <p:spPr/>
            <p:txBody>
              <a:bodyPr>
                <a:normAutofit/>
              </a:bodyPr>
              <a:lstStyle/>
              <a:p>
                <a:r>
                  <a:rPr lang="en-US" sz="2800" dirty="0">
                    <a:latin typeface="Baskerville Old Face" panose="02020602080505020303" pitchFamily="18" charset="77"/>
                  </a:rPr>
                  <a:t>Result of mixing between </a:t>
                </a:r>
                <a:r>
                  <a:rPr lang="en-US" sz="2800" dirty="0" err="1">
                    <a:latin typeface="Baskerville Old Face" panose="02020602080505020303" pitchFamily="18" charset="77"/>
                  </a:rPr>
                  <a:t>flavour</a:t>
                </a:r>
                <a:r>
                  <a:rPr lang="en-US" sz="2800" dirty="0">
                    <a:latin typeface="Baskerville Old Face" panose="02020602080505020303" pitchFamily="18" charset="77"/>
                  </a:rPr>
                  <a:t> states </a:t>
                </a:r>
                <a14:m>
                  <m:oMath xmlns:m="http://schemas.openxmlformats.org/officeDocument/2006/math">
                    <m:sSup>
                      <m:sSupPr>
                        <m:ctrlPr>
                          <a:rPr lang="en-US" sz="2800" i="1" smtClean="0">
                            <a:latin typeface="Cambria Math" panose="02040503050406030204" pitchFamily="18" charset="0"/>
                          </a:rPr>
                        </m:ctrlPr>
                      </m:sSupPr>
                      <m:e>
                        <m:r>
                          <a:rPr lang="en-US" sz="2800" b="0" i="1" smtClean="0">
                            <a:latin typeface="Cambria Math" panose="02040503050406030204" pitchFamily="18" charset="0"/>
                          </a:rPr>
                          <m:t>𝐾</m:t>
                        </m:r>
                      </m:e>
                      <m:sup>
                        <m:r>
                          <a:rPr lang="en-US" sz="2800" b="0" i="1" smtClean="0">
                            <a:latin typeface="Cambria Math" panose="02040503050406030204" pitchFamily="18" charset="0"/>
                          </a:rPr>
                          <m:t>0</m:t>
                        </m:r>
                      </m:sup>
                    </m:sSup>
                    <m:r>
                      <a:rPr lang="en-US" sz="2800" b="0" i="1" smtClean="0">
                        <a:latin typeface="Cambria Math" panose="02040503050406030204" pitchFamily="18" charset="0"/>
                      </a:rPr>
                      <m:t>,</m:t>
                    </m:r>
                    <m:acc>
                      <m:accPr>
                        <m:chr m:val="̅"/>
                        <m:ctrlPr>
                          <a:rPr lang="en-US" sz="2800" b="0" i="1" smtClean="0">
                            <a:latin typeface="Cambria Math" panose="02040503050406030204" pitchFamily="18" charset="0"/>
                          </a:rPr>
                        </m:ctrlPr>
                      </m:accPr>
                      <m:e>
                        <m:sSup>
                          <m:sSupPr>
                            <m:ctrlPr>
                              <a:rPr lang="en-US" sz="2800" b="0" i="1" smtClean="0">
                                <a:latin typeface="Cambria Math" panose="02040503050406030204" pitchFamily="18" charset="0"/>
                              </a:rPr>
                            </m:ctrlPr>
                          </m:sSupPr>
                          <m:e>
                            <m:r>
                              <a:rPr lang="en-US" sz="2800" b="0" i="1" smtClean="0">
                                <a:latin typeface="Cambria Math" panose="02040503050406030204" pitchFamily="18" charset="0"/>
                              </a:rPr>
                              <m:t>𝐾</m:t>
                            </m:r>
                          </m:e>
                          <m:sup>
                            <m:r>
                              <a:rPr lang="en-US" sz="2800" b="0" i="1" smtClean="0">
                                <a:latin typeface="Cambria Math" panose="02040503050406030204" pitchFamily="18" charset="0"/>
                              </a:rPr>
                              <m:t>0</m:t>
                            </m:r>
                          </m:sup>
                        </m:sSup>
                      </m:e>
                    </m:acc>
                  </m:oMath>
                </a14:m>
                <a:r>
                  <a:rPr lang="en-US" sz="2800" dirty="0">
                    <a:latin typeface="Baskerville Old Face" panose="02020602080505020303" pitchFamily="18" charset="77"/>
                  </a:rPr>
                  <a:t>.</a:t>
                </a:r>
              </a:p>
              <a:p>
                <a:r>
                  <a:rPr lang="en-US" sz="2800" dirty="0">
                    <a:latin typeface="Baskerville Old Face" panose="02020602080505020303" pitchFamily="18" charset="77"/>
                  </a:rPr>
                  <a:t>Can write a measure of indirect CP violation:</a:t>
                </a:r>
              </a:p>
              <a:p>
                <a14:m>
                  <m:oMath xmlns:m="http://schemas.openxmlformats.org/officeDocument/2006/math">
                    <m:sSub>
                      <m:sSubPr>
                        <m:ctrlPr>
                          <a:rPr lang="en-US" sz="2800" i="1" smtClean="0">
                            <a:latin typeface="Cambria Math" panose="02040503050406030204" pitchFamily="18" charset="0"/>
                          </a:rPr>
                        </m:ctrlPr>
                      </m:sSubPr>
                      <m:e>
                        <m:r>
                          <a:rPr lang="en-US" sz="2800" b="0" i="1" smtClean="0">
                            <a:latin typeface="Cambria Math" panose="02040503050406030204" pitchFamily="18" charset="0"/>
                          </a:rPr>
                          <m:t>𝐾</m:t>
                        </m:r>
                      </m:e>
                      <m:sub>
                        <m:r>
                          <a:rPr lang="en-US" sz="2800" b="0" i="1" smtClean="0">
                            <a:latin typeface="Cambria Math" panose="02040503050406030204" pitchFamily="18" charset="0"/>
                          </a:rPr>
                          <m:t>𝑆</m:t>
                        </m:r>
                        <m:r>
                          <a:rPr lang="en-US" sz="2800" b="0" i="1" smtClean="0">
                            <a:latin typeface="Cambria Math" panose="02040503050406030204" pitchFamily="18" charset="0"/>
                          </a:rPr>
                          <m:t>/</m:t>
                        </m:r>
                        <m:r>
                          <a:rPr lang="en-US" sz="2800" b="0" i="1" smtClean="0">
                            <a:latin typeface="Cambria Math" panose="02040503050406030204" pitchFamily="18" charset="0"/>
                          </a:rPr>
                          <m:t>𝐿</m:t>
                        </m:r>
                      </m:sub>
                    </m:sSub>
                    <m:r>
                      <a:rPr lang="en-US" sz="2800" b="0" i="1" smtClean="0">
                        <a:latin typeface="Cambria Math" panose="02040503050406030204" pitchFamily="18" charset="0"/>
                      </a:rPr>
                      <m:t>=</m:t>
                    </m:r>
                    <m:f>
                      <m:fPr>
                        <m:ctrlPr>
                          <a:rPr lang="en-US" sz="2800" b="0" i="1" smtClean="0">
                            <a:latin typeface="Cambria Math" panose="02040503050406030204" pitchFamily="18" charset="0"/>
                          </a:rPr>
                        </m:ctrlPr>
                      </m:fPr>
                      <m:num>
                        <m:r>
                          <a:rPr lang="en-US" sz="2800" b="0" i="1" smtClean="0">
                            <a:latin typeface="Cambria Math" panose="02040503050406030204" pitchFamily="18" charset="0"/>
                          </a:rPr>
                          <m:t>1</m:t>
                        </m:r>
                      </m:num>
                      <m:den>
                        <m:rad>
                          <m:radPr>
                            <m:degHide m:val="on"/>
                            <m:ctrlPr>
                              <a:rPr lang="en-US" sz="2800" b="0" i="1" smtClean="0">
                                <a:latin typeface="Cambria Math" panose="02040503050406030204" pitchFamily="18" charset="0"/>
                              </a:rPr>
                            </m:ctrlPr>
                          </m:radPr>
                          <m:deg/>
                          <m:e>
                            <m:r>
                              <a:rPr lang="en-US" sz="2800" b="0" i="1" smtClean="0">
                                <a:latin typeface="Cambria Math" panose="02040503050406030204" pitchFamily="18" charset="0"/>
                              </a:rPr>
                              <m:t>2</m:t>
                            </m:r>
                          </m:e>
                        </m:rad>
                      </m:den>
                    </m:f>
                    <m:r>
                      <a:rPr lang="en-US" sz="2800" b="0" i="1" smtClean="0">
                        <a:latin typeface="Cambria Math" panose="02040503050406030204" pitchFamily="18" charset="0"/>
                      </a:rPr>
                      <m:t>((1+</m:t>
                    </m:r>
                    <m:r>
                      <a:rPr lang="en-US" sz="2800" b="0" i="1" smtClean="0">
                        <a:latin typeface="Cambria Math" panose="02040503050406030204" pitchFamily="18" charset="0"/>
                        <a:ea typeface="Cambria Math" panose="02040503050406030204" pitchFamily="18" charset="0"/>
                      </a:rPr>
                      <m:t>𝜖</m:t>
                    </m:r>
                    <m:r>
                      <a:rPr lang="en-US" sz="2800" b="0" i="1" smtClean="0">
                        <a:latin typeface="Cambria Math" panose="02040503050406030204" pitchFamily="18" charset="0"/>
                        <a:ea typeface="Cambria Math" panose="02040503050406030204" pitchFamily="18" charset="0"/>
                      </a:rPr>
                      <m:t>)</m:t>
                    </m:r>
                    <m:sSup>
                      <m:sSupPr>
                        <m:ctrlPr>
                          <a:rPr lang="en-US" sz="2800" i="1">
                            <a:latin typeface="Cambria Math" panose="02040503050406030204" pitchFamily="18" charset="0"/>
                          </a:rPr>
                        </m:ctrlPr>
                      </m:sSupPr>
                      <m:e>
                        <m:r>
                          <a:rPr lang="en-US" sz="2800" i="1">
                            <a:latin typeface="Cambria Math" panose="02040503050406030204" pitchFamily="18" charset="0"/>
                          </a:rPr>
                          <m:t>𝐾</m:t>
                        </m:r>
                      </m:e>
                      <m:sup>
                        <m:r>
                          <a:rPr lang="en-US" sz="2800" i="1">
                            <a:latin typeface="Cambria Math" panose="02040503050406030204" pitchFamily="18" charset="0"/>
                          </a:rPr>
                          <m:t>0</m:t>
                        </m:r>
                      </m:sup>
                    </m:sSup>
                    <m:r>
                      <a:rPr lang="en-US" sz="2800" i="1" smtClean="0">
                        <a:latin typeface="Cambria Math" panose="02040503050406030204" pitchFamily="18" charset="0"/>
                        <a:ea typeface="Cambria Math" panose="02040503050406030204" pitchFamily="18" charset="0"/>
                      </a:rPr>
                      <m:t>±</m:t>
                    </m:r>
                    <m:r>
                      <a:rPr lang="en-US" sz="2800" b="0" i="1" smtClean="0">
                        <a:latin typeface="Cambria Math" panose="02040503050406030204" pitchFamily="18" charset="0"/>
                        <a:ea typeface="Cambria Math" panose="02040503050406030204" pitchFamily="18" charset="0"/>
                      </a:rPr>
                      <m:t>(1−</m:t>
                    </m:r>
                    <m:r>
                      <a:rPr lang="en-US" sz="2800" i="1">
                        <a:latin typeface="Cambria Math" panose="02040503050406030204" pitchFamily="18" charset="0"/>
                        <a:ea typeface="Cambria Math" panose="02040503050406030204" pitchFamily="18" charset="0"/>
                      </a:rPr>
                      <m:t>𝜖</m:t>
                    </m:r>
                    <m:r>
                      <a:rPr lang="en-US" sz="2800" b="0" i="1" smtClean="0">
                        <a:latin typeface="Cambria Math" panose="02040503050406030204" pitchFamily="18" charset="0"/>
                        <a:ea typeface="Cambria Math" panose="02040503050406030204" pitchFamily="18" charset="0"/>
                      </a:rPr>
                      <m:t>)</m:t>
                    </m:r>
                    <m:acc>
                      <m:accPr>
                        <m:chr m:val="̅"/>
                        <m:ctrlPr>
                          <a:rPr lang="en-US" sz="2800" i="1">
                            <a:latin typeface="Cambria Math" panose="02040503050406030204" pitchFamily="18" charset="0"/>
                          </a:rPr>
                        </m:ctrlPr>
                      </m:accPr>
                      <m:e>
                        <m:sSup>
                          <m:sSupPr>
                            <m:ctrlPr>
                              <a:rPr lang="en-US" sz="2800" i="1">
                                <a:latin typeface="Cambria Math" panose="02040503050406030204" pitchFamily="18" charset="0"/>
                              </a:rPr>
                            </m:ctrlPr>
                          </m:sSupPr>
                          <m:e>
                            <m:r>
                              <a:rPr lang="en-US" sz="2800" i="1">
                                <a:latin typeface="Cambria Math" panose="02040503050406030204" pitchFamily="18" charset="0"/>
                              </a:rPr>
                              <m:t>𝐾</m:t>
                            </m:r>
                          </m:e>
                          <m:sup>
                            <m:r>
                              <a:rPr lang="en-US" sz="2800" i="1">
                                <a:latin typeface="Cambria Math" panose="02040503050406030204" pitchFamily="18" charset="0"/>
                              </a:rPr>
                              <m:t>0</m:t>
                            </m:r>
                          </m:sup>
                        </m:sSup>
                      </m:e>
                    </m:acc>
                    <m:r>
                      <a:rPr lang="en-US" sz="2800" b="0" i="1" smtClean="0">
                        <a:latin typeface="Cambria Math" panose="02040503050406030204" pitchFamily="18" charset="0"/>
                      </a:rPr>
                      <m:t>)</m:t>
                    </m:r>
                  </m:oMath>
                </a14:m>
                <a:r>
                  <a:rPr lang="en-US" sz="2800" dirty="0">
                    <a:latin typeface="Baskerville Old Face" panose="02020602080505020303" pitchFamily="18" charset="77"/>
                  </a:rPr>
                  <a:t>.</a:t>
                </a:r>
              </a:p>
              <a:p>
                <a14:m>
                  <m:oMath xmlns:m="http://schemas.openxmlformats.org/officeDocument/2006/math">
                    <m:d>
                      <m:dPr>
                        <m:begChr m:val="|"/>
                        <m:endChr m:val="|"/>
                        <m:ctrlPr>
                          <a:rPr lang="en-US" sz="2800" i="1" smtClean="0">
                            <a:latin typeface="Cambria Math" panose="02040503050406030204" pitchFamily="18" charset="0"/>
                            <a:ea typeface="Cambria Math" panose="02040503050406030204" pitchFamily="18" charset="0"/>
                          </a:rPr>
                        </m:ctrlPr>
                      </m:dPr>
                      <m:e>
                        <m:r>
                          <a:rPr lang="en-US" sz="2800" i="1">
                            <a:latin typeface="Cambria Math" panose="02040503050406030204" pitchFamily="18" charset="0"/>
                            <a:ea typeface="Cambria Math" panose="02040503050406030204" pitchFamily="18" charset="0"/>
                          </a:rPr>
                          <m:t>𝜖</m:t>
                        </m:r>
                      </m:e>
                    </m:d>
                    <m:r>
                      <a:rPr lang="en-US" sz="2800" b="0" i="1" smtClean="0">
                        <a:latin typeface="Cambria Math" panose="02040503050406030204" pitchFamily="18" charset="0"/>
                        <a:ea typeface="Cambria Math" panose="02040503050406030204" pitchFamily="18" charset="0"/>
                      </a:rPr>
                      <m:t>=</m:t>
                    </m:r>
                    <m:r>
                      <a:rPr lang="en-US" sz="2800" b="0" i="1" smtClean="0">
                        <a:latin typeface="Cambria Math" panose="02040503050406030204" pitchFamily="18" charset="0"/>
                      </a:rPr>
                      <m:t>(2.228</m:t>
                    </m:r>
                    <m:r>
                      <a:rPr lang="en-US" sz="2800" b="0" i="1" smtClean="0">
                        <a:latin typeface="Cambria Math" panose="02040503050406030204" pitchFamily="18" charset="0"/>
                        <a:ea typeface="Cambria Math" panose="02040503050406030204" pitchFamily="18" charset="0"/>
                      </a:rPr>
                      <m:t>±0.011</m:t>
                    </m:r>
                    <m:r>
                      <a:rPr lang="en-US" sz="2800" b="0" i="1" smtClean="0">
                        <a:latin typeface="Cambria Math" panose="02040503050406030204" pitchFamily="18" charset="0"/>
                      </a:rPr>
                      <m:t>)</m:t>
                    </m:r>
                    <m:r>
                      <a:rPr lang="en-US" sz="2800" b="0" i="1" smtClean="0">
                        <a:latin typeface="Cambria Math" panose="02040503050406030204" pitchFamily="18" charset="0"/>
                        <a:ea typeface="Cambria Math" panose="02040503050406030204" pitchFamily="18" charset="0"/>
                      </a:rPr>
                      <m:t>×</m:t>
                    </m:r>
                    <m:sSup>
                      <m:sSupPr>
                        <m:ctrlPr>
                          <a:rPr lang="en-US" sz="2800" b="0" i="1" smtClean="0">
                            <a:latin typeface="Cambria Math" panose="02040503050406030204" pitchFamily="18" charset="0"/>
                            <a:ea typeface="Cambria Math" panose="02040503050406030204" pitchFamily="18" charset="0"/>
                          </a:rPr>
                        </m:ctrlPr>
                      </m:sSupPr>
                      <m:e>
                        <m:r>
                          <a:rPr lang="en-US" sz="2800" b="0" i="1" smtClean="0">
                            <a:latin typeface="Cambria Math" panose="02040503050406030204" pitchFamily="18" charset="0"/>
                            <a:ea typeface="Cambria Math" panose="02040503050406030204" pitchFamily="18" charset="0"/>
                          </a:rPr>
                          <m:t>10</m:t>
                        </m:r>
                      </m:e>
                      <m:sup>
                        <m:r>
                          <a:rPr lang="en-US" sz="2800" b="0" i="1" smtClean="0">
                            <a:latin typeface="Cambria Math" panose="02040503050406030204" pitchFamily="18" charset="0"/>
                            <a:ea typeface="Cambria Math" panose="02040503050406030204" pitchFamily="18" charset="0"/>
                          </a:rPr>
                          <m:t>−3</m:t>
                        </m:r>
                      </m:sup>
                    </m:sSup>
                  </m:oMath>
                </a14:m>
                <a:r>
                  <a:rPr lang="en-US" sz="2800" dirty="0">
                    <a:latin typeface="Baskerville Old Face" panose="02020602080505020303" pitchFamily="18" charset="77"/>
                  </a:rPr>
                  <a:t> [1].</a:t>
                </a:r>
              </a:p>
            </p:txBody>
          </p:sp>
        </mc:Choice>
        <mc:Fallback xmlns="">
          <p:sp>
            <p:nvSpPr>
              <p:cNvPr id="3" name="Content Placeholder 2">
                <a:extLst>
                  <a:ext uri="{FF2B5EF4-FFF2-40B4-BE49-F238E27FC236}">
                    <a16:creationId xmlns:a16="http://schemas.microsoft.com/office/drawing/2014/main" id="{A5CDF5E0-A79D-75CD-A5A1-79A24A30721F}"/>
                  </a:ext>
                </a:extLst>
              </p:cNvPr>
              <p:cNvSpPr>
                <a:spLocks noGrp="1" noRot="1" noChangeAspect="1" noMove="1" noResize="1" noEditPoints="1" noAdjustHandles="1" noChangeArrowheads="1" noChangeShapeType="1" noTextEdit="1"/>
              </p:cNvSpPr>
              <p:nvPr>
                <p:ph sz="quarter" idx="13"/>
              </p:nvPr>
            </p:nvSpPr>
            <p:spPr>
              <a:blipFill>
                <a:blip r:embed="rId3"/>
                <a:stretch>
                  <a:fillRect l="-857" t="-2214"/>
                </a:stretch>
              </a:blipFill>
            </p:spPr>
            <p:txBody>
              <a:bodyPr/>
              <a:lstStyle/>
              <a:p>
                <a:r>
                  <a:rPr lang="en-US">
                    <a:noFill/>
                  </a:rPr>
                  <a:t> </a:t>
                </a:r>
              </a:p>
            </p:txBody>
          </p:sp>
        </mc:Fallback>
      </mc:AlternateContent>
      <p:sp>
        <p:nvSpPr>
          <p:cNvPr id="5" name="Slide Number Placeholder 4">
            <a:extLst>
              <a:ext uri="{FF2B5EF4-FFF2-40B4-BE49-F238E27FC236}">
                <a16:creationId xmlns:a16="http://schemas.microsoft.com/office/drawing/2014/main" id="{280640B2-13C9-9D76-CDE1-6ECC9D7E0666}"/>
              </a:ext>
            </a:extLst>
          </p:cNvPr>
          <p:cNvSpPr>
            <a:spLocks noGrp="1"/>
          </p:cNvSpPr>
          <p:nvPr>
            <p:ph type="sldNum" sz="quarter" idx="12"/>
          </p:nvPr>
        </p:nvSpPr>
        <p:spPr/>
        <p:txBody>
          <a:bodyPr/>
          <a:lstStyle/>
          <a:p>
            <a:fld id="{30627F9B-D615-9E48-9179-318E1FF81E38}" type="slidenum">
              <a:rPr lang="en-US" smtClean="0"/>
              <a:t>6</a:t>
            </a:fld>
            <a:endParaRPr lang="en-US"/>
          </a:p>
        </p:txBody>
      </p:sp>
      <p:sp>
        <p:nvSpPr>
          <p:cNvPr id="4" name="TextBox 3">
            <a:extLst>
              <a:ext uri="{FF2B5EF4-FFF2-40B4-BE49-F238E27FC236}">
                <a16:creationId xmlns:a16="http://schemas.microsoft.com/office/drawing/2014/main" id="{E1878EB2-B434-F82E-E727-EF4E74DA58A6}"/>
              </a:ext>
            </a:extLst>
          </p:cNvPr>
          <p:cNvSpPr txBox="1"/>
          <p:nvPr/>
        </p:nvSpPr>
        <p:spPr>
          <a:xfrm>
            <a:off x="913774" y="6378983"/>
            <a:ext cx="6123634" cy="369332"/>
          </a:xfrm>
          <a:prstGeom prst="rect">
            <a:avLst/>
          </a:prstGeom>
          <a:noFill/>
        </p:spPr>
        <p:txBody>
          <a:bodyPr wrap="square" rtlCol="0">
            <a:spAutoFit/>
          </a:bodyPr>
          <a:lstStyle/>
          <a:p>
            <a:r>
              <a:rPr lang="en-US" dirty="0"/>
              <a:t>[2] 2209.07445v3 [hep-</a:t>
            </a:r>
            <a:r>
              <a:rPr lang="en-US" dirty="0" err="1"/>
              <a:t>ph</a:t>
            </a:r>
            <a:r>
              <a:rPr lang="en-US" dirty="0"/>
              <a:t>]</a:t>
            </a:r>
          </a:p>
        </p:txBody>
      </p:sp>
    </p:spTree>
    <p:extLst>
      <p:ext uri="{BB962C8B-B14F-4D97-AF65-F5344CB8AC3E}">
        <p14:creationId xmlns:p14="http://schemas.microsoft.com/office/powerpoint/2010/main" val="11047965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EF9B79-8433-E449-7A51-E0252A3D217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9E06CB8-1629-67A0-7F1E-678D3AA36F41}"/>
              </a:ext>
            </a:extLst>
          </p:cNvPr>
          <p:cNvSpPr>
            <a:spLocks noGrp="1"/>
          </p:cNvSpPr>
          <p:nvPr>
            <p:ph type="title"/>
          </p:nvPr>
        </p:nvSpPr>
        <p:spPr/>
        <p:txBody>
          <a:bodyPr>
            <a:normAutofit/>
          </a:bodyPr>
          <a:lstStyle/>
          <a:p>
            <a:r>
              <a:rPr lang="en-US" sz="4800" dirty="0">
                <a:latin typeface="Baskerville Old Face" panose="02020602080505020303" pitchFamily="18" charset="77"/>
              </a:rPr>
              <a:t>Direct CP violation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9D0E43A7-0840-AA8B-1836-19D2E2DFC687}"/>
                  </a:ext>
                </a:extLst>
              </p:cNvPr>
              <p:cNvSpPr>
                <a:spLocks noGrp="1"/>
              </p:cNvSpPr>
              <p:nvPr>
                <p:ph sz="quarter" idx="13"/>
              </p:nvPr>
            </p:nvSpPr>
            <p:spPr/>
            <p:txBody>
              <a:bodyPr>
                <a:normAutofit/>
              </a:bodyPr>
              <a:lstStyle/>
              <a:p>
                <a:r>
                  <a:rPr lang="en-US" sz="2800" dirty="0">
                    <a:latin typeface="Baskerville Old Face" panose="02020602080505020303" pitchFamily="18" charset="77"/>
                  </a:rPr>
                  <a:t>Need Decay rates of </a:t>
                </a:r>
                <a14:m>
                  <m:oMath xmlns:m="http://schemas.openxmlformats.org/officeDocument/2006/math">
                    <m:sSub>
                      <m:sSubPr>
                        <m:ctrlPr>
                          <a:rPr lang="en-US" sz="2800" i="1" smtClean="0">
                            <a:latin typeface="Cambria Math" panose="02040503050406030204" pitchFamily="18" charset="0"/>
                          </a:rPr>
                        </m:ctrlPr>
                      </m:sSubPr>
                      <m:e>
                        <m:r>
                          <a:rPr lang="en-US" sz="2800" b="0" i="1" smtClean="0">
                            <a:latin typeface="Cambria Math" panose="02040503050406030204" pitchFamily="18" charset="0"/>
                          </a:rPr>
                          <m:t>𝐾</m:t>
                        </m:r>
                      </m:e>
                      <m:sub>
                        <m:r>
                          <a:rPr lang="en-US" sz="2800" b="0" i="1" smtClean="0">
                            <a:latin typeface="Cambria Math" panose="02040503050406030204" pitchFamily="18" charset="0"/>
                          </a:rPr>
                          <m:t>𝐿</m:t>
                        </m:r>
                      </m:sub>
                    </m:sSub>
                  </m:oMath>
                </a14:m>
                <a:r>
                  <a:rPr lang="en-US" sz="2800" dirty="0">
                    <a:latin typeface="Baskerville Old Face" panose="02020602080505020303" pitchFamily="18" charset="77"/>
                  </a:rPr>
                  <a:t> and </a:t>
                </a:r>
                <a14:m>
                  <m:oMath xmlns:m="http://schemas.openxmlformats.org/officeDocument/2006/math">
                    <m:sSub>
                      <m:sSubPr>
                        <m:ctrlPr>
                          <a:rPr lang="en-US" sz="2800" i="1">
                            <a:latin typeface="Cambria Math" panose="02040503050406030204" pitchFamily="18" charset="0"/>
                          </a:rPr>
                        </m:ctrlPr>
                      </m:sSubPr>
                      <m:e>
                        <m:r>
                          <a:rPr lang="en-US" sz="2800" i="1">
                            <a:latin typeface="Cambria Math" panose="02040503050406030204" pitchFamily="18" charset="0"/>
                          </a:rPr>
                          <m:t>𝐾</m:t>
                        </m:r>
                      </m:e>
                      <m:sub>
                        <m:r>
                          <a:rPr lang="en-US" sz="2800" b="0" i="1" smtClean="0">
                            <a:latin typeface="Cambria Math" panose="02040503050406030204" pitchFamily="18" charset="0"/>
                          </a:rPr>
                          <m:t>𝑆</m:t>
                        </m:r>
                      </m:sub>
                    </m:sSub>
                  </m:oMath>
                </a14:m>
                <a:r>
                  <a:rPr lang="en-US" sz="2800" dirty="0">
                    <a:latin typeface="Baskerville Old Face" panose="02020602080505020303" pitchFamily="18" charset="77"/>
                  </a:rPr>
                  <a:t> to multiple pion final states.</a:t>
                </a:r>
              </a:p>
              <a:p>
                <a:r>
                  <a:rPr lang="en-US" sz="2800" dirty="0">
                    <a:latin typeface="Baskerville Old Face" panose="02020602080505020303" pitchFamily="18" charset="77"/>
                  </a:rPr>
                  <a:t>Can write a measure of direct CP violation:</a:t>
                </a:r>
              </a:p>
              <a:p>
                <a14:m>
                  <m:oMath xmlns:m="http://schemas.openxmlformats.org/officeDocument/2006/math">
                    <m:r>
                      <a:rPr lang="en-US" sz="2800" b="0" i="1" smtClean="0">
                        <a:latin typeface="Cambria Math" panose="02040503050406030204" pitchFamily="18" charset="0"/>
                      </a:rPr>
                      <m:t>𝑅𝑒</m:t>
                    </m:r>
                    <m:d>
                      <m:dPr>
                        <m:ctrlPr>
                          <a:rPr lang="en-US" sz="2800" b="0" i="1" smtClean="0">
                            <a:latin typeface="Cambria Math" panose="02040503050406030204" pitchFamily="18" charset="0"/>
                          </a:rPr>
                        </m:ctrlPr>
                      </m:dPr>
                      <m:e>
                        <m:f>
                          <m:fPr>
                            <m:ctrlPr>
                              <a:rPr lang="en-US" sz="2800" b="0" i="1" smtClean="0">
                                <a:latin typeface="Cambria Math" panose="02040503050406030204" pitchFamily="18" charset="0"/>
                              </a:rPr>
                            </m:ctrlPr>
                          </m:fPr>
                          <m:num>
                            <m:sSubSup>
                              <m:sSubSupPr>
                                <m:ctrlPr>
                                  <a:rPr lang="en-US" sz="2800" b="0" i="1" smtClean="0">
                                    <a:latin typeface="Cambria Math" panose="02040503050406030204" pitchFamily="18" charset="0"/>
                                  </a:rPr>
                                </m:ctrlPr>
                              </m:sSubSupPr>
                              <m:e>
                                <m:r>
                                  <a:rPr lang="en-US" sz="2800" b="0" i="1" smtClean="0">
                                    <a:latin typeface="Cambria Math" panose="02040503050406030204" pitchFamily="18" charset="0"/>
                                    <a:ea typeface="Cambria Math" panose="02040503050406030204" pitchFamily="18" charset="0"/>
                                  </a:rPr>
                                  <m:t>𝜖</m:t>
                                </m:r>
                              </m:e>
                              <m:sub>
                                <m:r>
                                  <a:rPr lang="en-US" sz="2800" b="0" i="1" smtClean="0">
                                    <a:latin typeface="Cambria Math" panose="02040503050406030204" pitchFamily="18" charset="0"/>
                                  </a:rPr>
                                  <m:t>𝐾</m:t>
                                </m:r>
                              </m:sub>
                              <m:sup>
                                <m:r>
                                  <a:rPr lang="en-US" sz="2800" b="0" i="1" smtClean="0">
                                    <a:latin typeface="Cambria Math" panose="02040503050406030204" pitchFamily="18" charset="0"/>
                                  </a:rPr>
                                  <m:t>′</m:t>
                                </m:r>
                              </m:sup>
                            </m:sSubSup>
                          </m:num>
                          <m:den>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ea typeface="Cambria Math" panose="02040503050406030204" pitchFamily="18" charset="0"/>
                                  </a:rPr>
                                  <m:t>𝜖</m:t>
                                </m:r>
                              </m:e>
                              <m:sub>
                                <m:r>
                                  <a:rPr lang="en-US" sz="2800" b="0" i="1" smtClean="0">
                                    <a:latin typeface="Cambria Math" panose="02040503050406030204" pitchFamily="18" charset="0"/>
                                  </a:rPr>
                                  <m:t>𝐾</m:t>
                                </m:r>
                              </m:sub>
                            </m:sSub>
                          </m:den>
                        </m:f>
                      </m:e>
                    </m:d>
                    <m:r>
                      <a:rPr lang="en-US" sz="2800" b="0" i="1" smtClean="0">
                        <a:latin typeface="Cambria Math" panose="02040503050406030204" pitchFamily="18" charset="0"/>
                      </a:rPr>
                      <m:t>=</m:t>
                    </m:r>
                    <m:f>
                      <m:fPr>
                        <m:ctrlPr>
                          <a:rPr lang="en-US" sz="2800" b="0" i="1" smtClean="0">
                            <a:latin typeface="Cambria Math" panose="02040503050406030204" pitchFamily="18" charset="0"/>
                          </a:rPr>
                        </m:ctrlPr>
                      </m:fPr>
                      <m:num>
                        <m:r>
                          <a:rPr lang="en-US" sz="2800" b="0" i="1" smtClean="0">
                            <a:latin typeface="Cambria Math" panose="02040503050406030204" pitchFamily="18" charset="0"/>
                          </a:rPr>
                          <m:t>1</m:t>
                        </m:r>
                      </m:num>
                      <m:den>
                        <m:r>
                          <a:rPr lang="en-US" sz="2800" b="0" i="1" smtClean="0">
                            <a:latin typeface="Cambria Math" panose="02040503050406030204" pitchFamily="18" charset="0"/>
                          </a:rPr>
                          <m:t>6</m:t>
                        </m:r>
                      </m:den>
                    </m:f>
                    <m:d>
                      <m:dPr>
                        <m:begChr m:val="["/>
                        <m:endChr m:val="]"/>
                        <m:ctrlPr>
                          <a:rPr lang="en-US" sz="2800" b="0" i="1" smtClean="0">
                            <a:latin typeface="Cambria Math" panose="02040503050406030204" pitchFamily="18" charset="0"/>
                          </a:rPr>
                        </m:ctrlPr>
                      </m:dPr>
                      <m:e>
                        <m:r>
                          <a:rPr lang="en-US" sz="2800" b="0" i="1" smtClean="0">
                            <a:latin typeface="Cambria Math" panose="02040503050406030204" pitchFamily="18" charset="0"/>
                          </a:rPr>
                          <m:t>−1+</m:t>
                        </m:r>
                        <m:f>
                          <m:fPr>
                            <m:ctrlPr>
                              <a:rPr lang="en-US" sz="2800" b="0" i="1" smtClean="0">
                                <a:latin typeface="Cambria Math" panose="02040503050406030204" pitchFamily="18" charset="0"/>
                              </a:rPr>
                            </m:ctrlPr>
                          </m:fPr>
                          <m:num>
                            <m:f>
                              <m:fPr>
                                <m:type m:val="lin"/>
                                <m:ctrlPr>
                                  <a:rPr lang="en-US" sz="2800" b="0" i="1" smtClean="0">
                                    <a:latin typeface="Cambria Math" panose="02040503050406030204" pitchFamily="18" charset="0"/>
                                  </a:rPr>
                                </m:ctrlPr>
                              </m:fPr>
                              <m:num>
                                <m:r>
                                  <m:rPr>
                                    <m:sty m:val="p"/>
                                  </m:rPr>
                                  <a:rPr lang="el-GR" sz="2800" b="0" i="1" smtClean="0">
                                    <a:latin typeface="Cambria Math" panose="02040503050406030204" pitchFamily="18" charset="0"/>
                                    <a:ea typeface="Cambria Math" panose="02040503050406030204" pitchFamily="18" charset="0"/>
                                  </a:rPr>
                                  <m:t>Γ</m:t>
                                </m:r>
                                <m:d>
                                  <m:dPr>
                                    <m:ctrlPr>
                                      <a:rPr lang="el-GR" sz="2800" b="0" i="1" smtClean="0">
                                        <a:latin typeface="Cambria Math" panose="02040503050406030204" pitchFamily="18" charset="0"/>
                                        <a:ea typeface="Cambria Math" panose="02040503050406030204" pitchFamily="18" charset="0"/>
                                      </a:rPr>
                                    </m:ctrlPr>
                                  </m:dPr>
                                  <m:e>
                                    <m:sSub>
                                      <m:sSubPr>
                                        <m:ctrlPr>
                                          <a:rPr lang="en-US" sz="2800" i="1">
                                            <a:latin typeface="Cambria Math" panose="02040503050406030204" pitchFamily="18" charset="0"/>
                                          </a:rPr>
                                        </m:ctrlPr>
                                      </m:sSubPr>
                                      <m:e>
                                        <m:r>
                                          <a:rPr lang="en-US" sz="2800" i="1">
                                            <a:latin typeface="Cambria Math" panose="02040503050406030204" pitchFamily="18" charset="0"/>
                                          </a:rPr>
                                          <m:t>𝐾</m:t>
                                        </m:r>
                                      </m:e>
                                      <m:sub>
                                        <m:r>
                                          <a:rPr lang="en-US" sz="2800" i="1">
                                            <a:latin typeface="Cambria Math" panose="02040503050406030204" pitchFamily="18" charset="0"/>
                                          </a:rPr>
                                          <m:t>𝐿</m:t>
                                        </m:r>
                                      </m:sub>
                                    </m:sSub>
                                    <m:r>
                                      <a:rPr lang="en-US" sz="2800" i="1" smtClean="0">
                                        <a:latin typeface="Cambria Math" panose="02040503050406030204" pitchFamily="18" charset="0"/>
                                        <a:ea typeface="Cambria Math" panose="02040503050406030204" pitchFamily="18" charset="0"/>
                                      </a:rPr>
                                      <m:t>→</m:t>
                                    </m:r>
                                    <m:sSup>
                                      <m:sSupPr>
                                        <m:ctrlPr>
                                          <a:rPr lang="en-US" sz="2800" i="1" smtClean="0">
                                            <a:latin typeface="Cambria Math" panose="02040503050406030204" pitchFamily="18" charset="0"/>
                                            <a:ea typeface="Cambria Math" panose="02040503050406030204" pitchFamily="18" charset="0"/>
                                          </a:rPr>
                                        </m:ctrlPr>
                                      </m:sSupPr>
                                      <m:e>
                                        <m:r>
                                          <a:rPr lang="en-US" sz="2800" i="1" smtClean="0">
                                            <a:latin typeface="Cambria Math" panose="02040503050406030204" pitchFamily="18" charset="0"/>
                                            <a:ea typeface="Cambria Math" panose="02040503050406030204" pitchFamily="18" charset="0"/>
                                          </a:rPr>
                                          <m:t>𝜋</m:t>
                                        </m:r>
                                      </m:e>
                                      <m:sup>
                                        <m:r>
                                          <a:rPr lang="en-US" sz="2800" b="0" i="1" smtClean="0">
                                            <a:latin typeface="Cambria Math" panose="02040503050406030204" pitchFamily="18" charset="0"/>
                                            <a:ea typeface="Cambria Math" panose="02040503050406030204" pitchFamily="18" charset="0"/>
                                          </a:rPr>
                                          <m:t>+</m:t>
                                        </m:r>
                                      </m:sup>
                                    </m:sSup>
                                    <m:sSup>
                                      <m:sSupPr>
                                        <m:ctrlPr>
                                          <a:rPr lang="en-US" sz="2800" i="1">
                                            <a:latin typeface="Cambria Math" panose="02040503050406030204" pitchFamily="18" charset="0"/>
                                            <a:ea typeface="Cambria Math" panose="02040503050406030204" pitchFamily="18" charset="0"/>
                                          </a:rPr>
                                        </m:ctrlPr>
                                      </m:sSupPr>
                                      <m:e>
                                        <m:r>
                                          <a:rPr lang="en-US" sz="2800" i="1">
                                            <a:latin typeface="Cambria Math" panose="02040503050406030204" pitchFamily="18" charset="0"/>
                                            <a:ea typeface="Cambria Math" panose="02040503050406030204" pitchFamily="18" charset="0"/>
                                          </a:rPr>
                                          <m:t>𝜋</m:t>
                                        </m:r>
                                      </m:e>
                                      <m:sup>
                                        <m:r>
                                          <a:rPr lang="en-US" sz="2800" b="0" i="1" smtClean="0">
                                            <a:latin typeface="Cambria Math" panose="02040503050406030204" pitchFamily="18" charset="0"/>
                                            <a:ea typeface="Cambria Math" panose="02040503050406030204" pitchFamily="18" charset="0"/>
                                          </a:rPr>
                                          <m:t>−</m:t>
                                        </m:r>
                                      </m:sup>
                                    </m:sSup>
                                  </m:e>
                                </m:d>
                              </m:num>
                              <m:den>
                                <m:r>
                                  <m:rPr>
                                    <m:sty m:val="p"/>
                                  </m:rPr>
                                  <a:rPr lang="el-GR" sz="2800" i="1">
                                    <a:latin typeface="Cambria Math" panose="02040503050406030204" pitchFamily="18" charset="0"/>
                                    <a:ea typeface="Cambria Math" panose="02040503050406030204" pitchFamily="18" charset="0"/>
                                  </a:rPr>
                                  <m:t>Γ</m:t>
                                </m:r>
                                <m:d>
                                  <m:dPr>
                                    <m:ctrlPr>
                                      <a:rPr lang="el-GR" sz="2800" i="1">
                                        <a:latin typeface="Cambria Math" panose="02040503050406030204" pitchFamily="18" charset="0"/>
                                        <a:ea typeface="Cambria Math" panose="02040503050406030204" pitchFamily="18" charset="0"/>
                                      </a:rPr>
                                    </m:ctrlPr>
                                  </m:dPr>
                                  <m:e>
                                    <m:sSub>
                                      <m:sSubPr>
                                        <m:ctrlPr>
                                          <a:rPr lang="en-US" sz="2800" i="1">
                                            <a:latin typeface="Cambria Math" panose="02040503050406030204" pitchFamily="18" charset="0"/>
                                          </a:rPr>
                                        </m:ctrlPr>
                                      </m:sSubPr>
                                      <m:e>
                                        <m:r>
                                          <a:rPr lang="en-US" sz="2800" i="1">
                                            <a:latin typeface="Cambria Math" panose="02040503050406030204" pitchFamily="18" charset="0"/>
                                          </a:rPr>
                                          <m:t>𝐾</m:t>
                                        </m:r>
                                      </m:e>
                                      <m:sub>
                                        <m:r>
                                          <a:rPr lang="en-US" sz="2800" b="0" i="1" smtClean="0">
                                            <a:latin typeface="Cambria Math" panose="02040503050406030204" pitchFamily="18" charset="0"/>
                                          </a:rPr>
                                          <m:t>𝑆</m:t>
                                        </m:r>
                                      </m:sub>
                                    </m:sSub>
                                    <m:r>
                                      <a:rPr lang="en-US" sz="2800" i="1">
                                        <a:latin typeface="Cambria Math" panose="02040503050406030204" pitchFamily="18" charset="0"/>
                                        <a:ea typeface="Cambria Math" panose="02040503050406030204" pitchFamily="18" charset="0"/>
                                      </a:rPr>
                                      <m:t>→</m:t>
                                    </m:r>
                                    <m:sSup>
                                      <m:sSupPr>
                                        <m:ctrlPr>
                                          <a:rPr lang="en-US" sz="2800" i="1">
                                            <a:latin typeface="Cambria Math" panose="02040503050406030204" pitchFamily="18" charset="0"/>
                                            <a:ea typeface="Cambria Math" panose="02040503050406030204" pitchFamily="18" charset="0"/>
                                          </a:rPr>
                                        </m:ctrlPr>
                                      </m:sSupPr>
                                      <m:e>
                                        <m:r>
                                          <a:rPr lang="en-US" sz="2800" i="1">
                                            <a:latin typeface="Cambria Math" panose="02040503050406030204" pitchFamily="18" charset="0"/>
                                            <a:ea typeface="Cambria Math" panose="02040503050406030204" pitchFamily="18" charset="0"/>
                                          </a:rPr>
                                          <m:t>𝜋</m:t>
                                        </m:r>
                                      </m:e>
                                      <m:sup>
                                        <m:r>
                                          <a:rPr lang="en-US" sz="2800" i="1">
                                            <a:latin typeface="Cambria Math" panose="02040503050406030204" pitchFamily="18" charset="0"/>
                                            <a:ea typeface="Cambria Math" panose="02040503050406030204" pitchFamily="18" charset="0"/>
                                          </a:rPr>
                                          <m:t>+</m:t>
                                        </m:r>
                                      </m:sup>
                                    </m:sSup>
                                    <m:sSup>
                                      <m:sSupPr>
                                        <m:ctrlPr>
                                          <a:rPr lang="en-US" sz="2800" i="1">
                                            <a:latin typeface="Cambria Math" panose="02040503050406030204" pitchFamily="18" charset="0"/>
                                            <a:ea typeface="Cambria Math" panose="02040503050406030204" pitchFamily="18" charset="0"/>
                                          </a:rPr>
                                        </m:ctrlPr>
                                      </m:sSupPr>
                                      <m:e>
                                        <m:r>
                                          <a:rPr lang="en-US" sz="2800" i="1">
                                            <a:latin typeface="Cambria Math" panose="02040503050406030204" pitchFamily="18" charset="0"/>
                                            <a:ea typeface="Cambria Math" panose="02040503050406030204" pitchFamily="18" charset="0"/>
                                          </a:rPr>
                                          <m:t>𝜋</m:t>
                                        </m:r>
                                      </m:e>
                                      <m:sup>
                                        <m:r>
                                          <a:rPr lang="en-US" sz="2800" i="1">
                                            <a:latin typeface="Cambria Math" panose="02040503050406030204" pitchFamily="18" charset="0"/>
                                            <a:ea typeface="Cambria Math" panose="02040503050406030204" pitchFamily="18" charset="0"/>
                                          </a:rPr>
                                          <m:t>−</m:t>
                                        </m:r>
                                      </m:sup>
                                    </m:sSup>
                                  </m:e>
                                </m:d>
                              </m:den>
                            </m:f>
                          </m:num>
                          <m:den>
                            <m:f>
                              <m:fPr>
                                <m:type m:val="lin"/>
                                <m:ctrlPr>
                                  <a:rPr lang="en-US" sz="2800" i="1">
                                    <a:latin typeface="Cambria Math" panose="02040503050406030204" pitchFamily="18" charset="0"/>
                                  </a:rPr>
                                </m:ctrlPr>
                              </m:fPr>
                              <m:num>
                                <m:r>
                                  <m:rPr>
                                    <m:sty m:val="p"/>
                                  </m:rPr>
                                  <a:rPr lang="el-GR" sz="2800" i="1">
                                    <a:latin typeface="Cambria Math" panose="02040503050406030204" pitchFamily="18" charset="0"/>
                                    <a:ea typeface="Cambria Math" panose="02040503050406030204" pitchFamily="18" charset="0"/>
                                  </a:rPr>
                                  <m:t>Γ</m:t>
                                </m:r>
                                <m:d>
                                  <m:dPr>
                                    <m:ctrlPr>
                                      <a:rPr lang="el-GR" sz="2800" i="1">
                                        <a:latin typeface="Cambria Math" panose="02040503050406030204" pitchFamily="18" charset="0"/>
                                        <a:ea typeface="Cambria Math" panose="02040503050406030204" pitchFamily="18" charset="0"/>
                                      </a:rPr>
                                    </m:ctrlPr>
                                  </m:dPr>
                                  <m:e>
                                    <m:sSub>
                                      <m:sSubPr>
                                        <m:ctrlPr>
                                          <a:rPr lang="en-US" sz="2800" i="1">
                                            <a:latin typeface="Cambria Math" panose="02040503050406030204" pitchFamily="18" charset="0"/>
                                          </a:rPr>
                                        </m:ctrlPr>
                                      </m:sSubPr>
                                      <m:e>
                                        <m:r>
                                          <a:rPr lang="en-US" sz="2800" i="1">
                                            <a:latin typeface="Cambria Math" panose="02040503050406030204" pitchFamily="18" charset="0"/>
                                          </a:rPr>
                                          <m:t>𝐾</m:t>
                                        </m:r>
                                      </m:e>
                                      <m:sub>
                                        <m:r>
                                          <a:rPr lang="en-US" sz="2800" i="1">
                                            <a:latin typeface="Cambria Math" panose="02040503050406030204" pitchFamily="18" charset="0"/>
                                          </a:rPr>
                                          <m:t>𝐿</m:t>
                                        </m:r>
                                      </m:sub>
                                    </m:sSub>
                                    <m:r>
                                      <a:rPr lang="en-US" sz="2800" i="1">
                                        <a:latin typeface="Cambria Math" panose="02040503050406030204" pitchFamily="18" charset="0"/>
                                        <a:ea typeface="Cambria Math" panose="02040503050406030204" pitchFamily="18" charset="0"/>
                                      </a:rPr>
                                      <m:t>→</m:t>
                                    </m:r>
                                    <m:sSup>
                                      <m:sSupPr>
                                        <m:ctrlPr>
                                          <a:rPr lang="en-US" sz="2800" i="1">
                                            <a:latin typeface="Cambria Math" panose="02040503050406030204" pitchFamily="18" charset="0"/>
                                            <a:ea typeface="Cambria Math" panose="02040503050406030204" pitchFamily="18" charset="0"/>
                                          </a:rPr>
                                        </m:ctrlPr>
                                      </m:sSupPr>
                                      <m:e>
                                        <m:r>
                                          <a:rPr lang="en-US" sz="2800" i="1">
                                            <a:latin typeface="Cambria Math" panose="02040503050406030204" pitchFamily="18" charset="0"/>
                                            <a:ea typeface="Cambria Math" panose="02040503050406030204" pitchFamily="18" charset="0"/>
                                          </a:rPr>
                                          <m:t>𝜋</m:t>
                                        </m:r>
                                      </m:e>
                                      <m:sup>
                                        <m:r>
                                          <a:rPr lang="en-US" sz="2800" b="0" i="1" smtClean="0">
                                            <a:latin typeface="Cambria Math" panose="02040503050406030204" pitchFamily="18" charset="0"/>
                                            <a:ea typeface="Cambria Math" panose="02040503050406030204" pitchFamily="18" charset="0"/>
                                          </a:rPr>
                                          <m:t>0</m:t>
                                        </m:r>
                                      </m:sup>
                                    </m:sSup>
                                    <m:sSup>
                                      <m:sSupPr>
                                        <m:ctrlPr>
                                          <a:rPr lang="en-US" sz="2800" i="1">
                                            <a:latin typeface="Cambria Math" panose="02040503050406030204" pitchFamily="18" charset="0"/>
                                            <a:ea typeface="Cambria Math" panose="02040503050406030204" pitchFamily="18" charset="0"/>
                                          </a:rPr>
                                        </m:ctrlPr>
                                      </m:sSupPr>
                                      <m:e>
                                        <m:r>
                                          <a:rPr lang="en-US" sz="2800" i="1">
                                            <a:latin typeface="Cambria Math" panose="02040503050406030204" pitchFamily="18" charset="0"/>
                                            <a:ea typeface="Cambria Math" panose="02040503050406030204" pitchFamily="18" charset="0"/>
                                          </a:rPr>
                                          <m:t>𝜋</m:t>
                                        </m:r>
                                      </m:e>
                                      <m:sup>
                                        <m:r>
                                          <a:rPr lang="en-US" sz="2800" b="0" i="1" smtClean="0">
                                            <a:latin typeface="Cambria Math" panose="02040503050406030204" pitchFamily="18" charset="0"/>
                                            <a:ea typeface="Cambria Math" panose="02040503050406030204" pitchFamily="18" charset="0"/>
                                          </a:rPr>
                                          <m:t>0</m:t>
                                        </m:r>
                                      </m:sup>
                                    </m:sSup>
                                  </m:e>
                                </m:d>
                              </m:num>
                              <m:den>
                                <m:r>
                                  <m:rPr>
                                    <m:sty m:val="p"/>
                                  </m:rPr>
                                  <a:rPr lang="el-GR" sz="2800" i="1">
                                    <a:latin typeface="Cambria Math" panose="02040503050406030204" pitchFamily="18" charset="0"/>
                                    <a:ea typeface="Cambria Math" panose="02040503050406030204" pitchFamily="18" charset="0"/>
                                  </a:rPr>
                                  <m:t>Γ</m:t>
                                </m:r>
                                <m:d>
                                  <m:dPr>
                                    <m:ctrlPr>
                                      <a:rPr lang="el-GR" sz="2800" i="1">
                                        <a:latin typeface="Cambria Math" panose="02040503050406030204" pitchFamily="18" charset="0"/>
                                        <a:ea typeface="Cambria Math" panose="02040503050406030204" pitchFamily="18" charset="0"/>
                                      </a:rPr>
                                    </m:ctrlPr>
                                  </m:dPr>
                                  <m:e>
                                    <m:sSub>
                                      <m:sSubPr>
                                        <m:ctrlPr>
                                          <a:rPr lang="en-US" sz="2800" i="1">
                                            <a:latin typeface="Cambria Math" panose="02040503050406030204" pitchFamily="18" charset="0"/>
                                          </a:rPr>
                                        </m:ctrlPr>
                                      </m:sSubPr>
                                      <m:e>
                                        <m:r>
                                          <a:rPr lang="en-US" sz="2800" i="1">
                                            <a:latin typeface="Cambria Math" panose="02040503050406030204" pitchFamily="18" charset="0"/>
                                          </a:rPr>
                                          <m:t>𝐾</m:t>
                                        </m:r>
                                      </m:e>
                                      <m:sub>
                                        <m:r>
                                          <a:rPr lang="en-US" sz="2800" i="1">
                                            <a:latin typeface="Cambria Math" panose="02040503050406030204" pitchFamily="18" charset="0"/>
                                          </a:rPr>
                                          <m:t>𝑆</m:t>
                                        </m:r>
                                      </m:sub>
                                    </m:sSub>
                                    <m:r>
                                      <a:rPr lang="en-US" sz="2800" i="1">
                                        <a:latin typeface="Cambria Math" panose="02040503050406030204" pitchFamily="18" charset="0"/>
                                        <a:ea typeface="Cambria Math" panose="02040503050406030204" pitchFamily="18" charset="0"/>
                                      </a:rPr>
                                      <m:t>→</m:t>
                                    </m:r>
                                    <m:sSup>
                                      <m:sSupPr>
                                        <m:ctrlPr>
                                          <a:rPr lang="en-US" sz="2800" i="1">
                                            <a:latin typeface="Cambria Math" panose="02040503050406030204" pitchFamily="18" charset="0"/>
                                            <a:ea typeface="Cambria Math" panose="02040503050406030204" pitchFamily="18" charset="0"/>
                                          </a:rPr>
                                        </m:ctrlPr>
                                      </m:sSupPr>
                                      <m:e>
                                        <m:r>
                                          <a:rPr lang="en-US" sz="2800" i="1">
                                            <a:latin typeface="Cambria Math" panose="02040503050406030204" pitchFamily="18" charset="0"/>
                                            <a:ea typeface="Cambria Math" panose="02040503050406030204" pitchFamily="18" charset="0"/>
                                          </a:rPr>
                                          <m:t>𝜋</m:t>
                                        </m:r>
                                      </m:e>
                                      <m:sup>
                                        <m:r>
                                          <a:rPr lang="en-US" sz="2800" b="0" i="1" smtClean="0">
                                            <a:latin typeface="Cambria Math" panose="02040503050406030204" pitchFamily="18" charset="0"/>
                                            <a:ea typeface="Cambria Math" panose="02040503050406030204" pitchFamily="18" charset="0"/>
                                          </a:rPr>
                                          <m:t>0</m:t>
                                        </m:r>
                                      </m:sup>
                                    </m:sSup>
                                    <m:sSup>
                                      <m:sSupPr>
                                        <m:ctrlPr>
                                          <a:rPr lang="en-US" sz="2800" i="1">
                                            <a:latin typeface="Cambria Math" panose="02040503050406030204" pitchFamily="18" charset="0"/>
                                            <a:ea typeface="Cambria Math" panose="02040503050406030204" pitchFamily="18" charset="0"/>
                                          </a:rPr>
                                        </m:ctrlPr>
                                      </m:sSupPr>
                                      <m:e>
                                        <m:r>
                                          <a:rPr lang="en-US" sz="2800" i="1">
                                            <a:latin typeface="Cambria Math" panose="02040503050406030204" pitchFamily="18" charset="0"/>
                                            <a:ea typeface="Cambria Math" panose="02040503050406030204" pitchFamily="18" charset="0"/>
                                          </a:rPr>
                                          <m:t>𝜋</m:t>
                                        </m:r>
                                      </m:e>
                                      <m:sup>
                                        <m:r>
                                          <a:rPr lang="en-US" sz="2800" b="0" i="1" smtClean="0">
                                            <a:latin typeface="Cambria Math" panose="02040503050406030204" pitchFamily="18" charset="0"/>
                                            <a:ea typeface="Cambria Math" panose="02040503050406030204" pitchFamily="18" charset="0"/>
                                          </a:rPr>
                                          <m:t>0</m:t>
                                        </m:r>
                                      </m:sup>
                                    </m:sSup>
                                  </m:e>
                                </m:d>
                              </m:den>
                            </m:f>
                          </m:den>
                        </m:f>
                      </m:e>
                    </m:d>
                  </m:oMath>
                </a14:m>
                <a:r>
                  <a:rPr lang="en-US" sz="2800" dirty="0">
                    <a:latin typeface="Baskerville Old Face" panose="02020602080505020303" pitchFamily="18" charset="77"/>
                  </a:rPr>
                  <a:t>.</a:t>
                </a:r>
              </a:p>
              <a:p>
                <a:r>
                  <a:rPr lang="en-US" sz="2800" dirty="0">
                    <a:latin typeface="Baskerville Old Face" panose="02020602080505020303" pitchFamily="18" charset="77"/>
                  </a:rPr>
                  <a:t>CP violation detected, </a:t>
                </a:r>
                <a14:m>
                  <m:oMath xmlns:m="http://schemas.openxmlformats.org/officeDocument/2006/math">
                    <m:r>
                      <a:rPr lang="en-US" sz="2800" b="0" i="1" smtClean="0">
                        <a:latin typeface="Cambria Math" panose="02040503050406030204" pitchFamily="18" charset="0"/>
                      </a:rPr>
                      <m:t>𝑅𝑒</m:t>
                    </m:r>
                    <m:d>
                      <m:dPr>
                        <m:ctrlPr>
                          <a:rPr lang="en-US" sz="2800" b="0" i="1" smtClean="0">
                            <a:latin typeface="Cambria Math" panose="02040503050406030204" pitchFamily="18" charset="0"/>
                          </a:rPr>
                        </m:ctrlPr>
                      </m:dPr>
                      <m:e>
                        <m:f>
                          <m:fPr>
                            <m:ctrlPr>
                              <a:rPr lang="en-US" sz="2800" b="0" i="1" smtClean="0">
                                <a:latin typeface="Cambria Math" panose="02040503050406030204" pitchFamily="18" charset="0"/>
                              </a:rPr>
                            </m:ctrlPr>
                          </m:fPr>
                          <m:num>
                            <m:sSubSup>
                              <m:sSubSupPr>
                                <m:ctrlPr>
                                  <a:rPr lang="en-US" sz="2800" b="0" i="1" smtClean="0">
                                    <a:latin typeface="Cambria Math" panose="02040503050406030204" pitchFamily="18" charset="0"/>
                                  </a:rPr>
                                </m:ctrlPr>
                              </m:sSubSupPr>
                              <m:e>
                                <m:r>
                                  <a:rPr lang="en-US" sz="2800" b="0" i="1" smtClean="0">
                                    <a:latin typeface="Cambria Math" panose="02040503050406030204" pitchFamily="18" charset="0"/>
                                    <a:ea typeface="Cambria Math" panose="02040503050406030204" pitchFamily="18" charset="0"/>
                                  </a:rPr>
                                  <m:t>𝜖</m:t>
                                </m:r>
                              </m:e>
                              <m:sub>
                                <m:r>
                                  <a:rPr lang="en-US" sz="2800" b="0" i="1" smtClean="0">
                                    <a:latin typeface="Cambria Math" panose="02040503050406030204" pitchFamily="18" charset="0"/>
                                  </a:rPr>
                                  <m:t>𝐾</m:t>
                                </m:r>
                              </m:sub>
                              <m:sup>
                                <m:r>
                                  <a:rPr lang="en-US" sz="2800" b="0" i="1" smtClean="0">
                                    <a:latin typeface="Cambria Math" panose="02040503050406030204" pitchFamily="18" charset="0"/>
                                  </a:rPr>
                                  <m:t>′</m:t>
                                </m:r>
                              </m:sup>
                            </m:sSubSup>
                          </m:num>
                          <m:den>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ea typeface="Cambria Math" panose="02040503050406030204" pitchFamily="18" charset="0"/>
                                  </a:rPr>
                                  <m:t>𝜖</m:t>
                                </m:r>
                              </m:e>
                              <m:sub>
                                <m:r>
                                  <a:rPr lang="en-US" sz="2800" b="0" i="1" smtClean="0">
                                    <a:latin typeface="Cambria Math" panose="02040503050406030204" pitchFamily="18" charset="0"/>
                                  </a:rPr>
                                  <m:t>𝐾</m:t>
                                </m:r>
                              </m:sub>
                            </m:sSub>
                          </m:den>
                        </m:f>
                      </m:e>
                    </m:d>
                    <m:r>
                      <a:rPr lang="en-US" sz="2800" b="0" i="1" smtClean="0">
                        <a:latin typeface="Cambria Math" panose="02040503050406030204" pitchFamily="18" charset="0"/>
                      </a:rPr>
                      <m:t>~(16.5</m:t>
                    </m:r>
                    <m:r>
                      <a:rPr lang="en-US" sz="2800" b="0" i="1" smtClean="0">
                        <a:latin typeface="Cambria Math" panose="02040503050406030204" pitchFamily="18" charset="0"/>
                        <a:ea typeface="Cambria Math" panose="02040503050406030204" pitchFamily="18" charset="0"/>
                      </a:rPr>
                      <m:t>±2.6</m:t>
                    </m:r>
                    <m:r>
                      <a:rPr lang="en-US" sz="2800" b="0" i="1" smtClean="0">
                        <a:latin typeface="Cambria Math" panose="02040503050406030204" pitchFamily="18" charset="0"/>
                      </a:rPr>
                      <m:t>)</m:t>
                    </m:r>
                    <m:r>
                      <a:rPr lang="en-US" sz="2800" b="0" i="1" smtClean="0">
                        <a:latin typeface="Cambria Math" panose="02040503050406030204" pitchFamily="18" charset="0"/>
                        <a:ea typeface="Cambria Math" panose="02040503050406030204" pitchFamily="18" charset="0"/>
                      </a:rPr>
                      <m:t>×</m:t>
                    </m:r>
                    <m:sSup>
                      <m:sSupPr>
                        <m:ctrlPr>
                          <a:rPr lang="en-US" sz="2800" b="0" i="1" smtClean="0">
                            <a:latin typeface="Cambria Math" panose="02040503050406030204" pitchFamily="18" charset="0"/>
                            <a:ea typeface="Cambria Math" panose="02040503050406030204" pitchFamily="18" charset="0"/>
                          </a:rPr>
                        </m:ctrlPr>
                      </m:sSupPr>
                      <m:e>
                        <m:r>
                          <a:rPr lang="en-US" sz="2800" b="0" i="1" smtClean="0">
                            <a:latin typeface="Cambria Math" panose="02040503050406030204" pitchFamily="18" charset="0"/>
                            <a:ea typeface="Cambria Math" panose="02040503050406030204" pitchFamily="18" charset="0"/>
                          </a:rPr>
                          <m:t>10</m:t>
                        </m:r>
                      </m:e>
                      <m:sup>
                        <m:r>
                          <a:rPr lang="en-US" sz="2800" b="0" i="1" smtClean="0">
                            <a:latin typeface="Cambria Math" panose="02040503050406030204" pitchFamily="18" charset="0"/>
                            <a:ea typeface="Cambria Math" panose="02040503050406030204" pitchFamily="18" charset="0"/>
                          </a:rPr>
                          <m:t>−4</m:t>
                        </m:r>
                      </m:sup>
                    </m:sSup>
                  </m:oMath>
                </a14:m>
                <a:r>
                  <a:rPr lang="en-US" sz="2800" dirty="0">
                    <a:latin typeface="Baskerville Old Face" panose="02020602080505020303" pitchFamily="18" charset="77"/>
                  </a:rPr>
                  <a:t> [2].</a:t>
                </a:r>
              </a:p>
            </p:txBody>
          </p:sp>
        </mc:Choice>
        <mc:Fallback xmlns="">
          <p:sp>
            <p:nvSpPr>
              <p:cNvPr id="3" name="Content Placeholder 2">
                <a:extLst>
                  <a:ext uri="{FF2B5EF4-FFF2-40B4-BE49-F238E27FC236}">
                    <a16:creationId xmlns:a16="http://schemas.microsoft.com/office/drawing/2014/main" id="{9D0E43A7-0840-AA8B-1836-19D2E2DFC687}"/>
                  </a:ext>
                </a:extLst>
              </p:cNvPr>
              <p:cNvSpPr>
                <a:spLocks noGrp="1" noRot="1" noChangeAspect="1" noMove="1" noResize="1" noEditPoints="1" noAdjustHandles="1" noChangeArrowheads="1" noChangeShapeType="1" noTextEdit="1"/>
              </p:cNvSpPr>
              <p:nvPr>
                <p:ph sz="quarter" idx="13"/>
              </p:nvPr>
            </p:nvSpPr>
            <p:spPr>
              <a:blipFill>
                <a:blip r:embed="rId3"/>
                <a:stretch>
                  <a:fillRect l="-857" t="-2952"/>
                </a:stretch>
              </a:blipFill>
            </p:spPr>
            <p:txBody>
              <a:bodyPr/>
              <a:lstStyle/>
              <a:p>
                <a:r>
                  <a:rPr lang="en-US">
                    <a:noFill/>
                  </a:rPr>
                  <a:t> </a:t>
                </a:r>
              </a:p>
            </p:txBody>
          </p:sp>
        </mc:Fallback>
      </mc:AlternateContent>
      <p:sp>
        <p:nvSpPr>
          <p:cNvPr id="5" name="Slide Number Placeholder 4">
            <a:extLst>
              <a:ext uri="{FF2B5EF4-FFF2-40B4-BE49-F238E27FC236}">
                <a16:creationId xmlns:a16="http://schemas.microsoft.com/office/drawing/2014/main" id="{CFAB9B59-CB70-98BC-0EAC-1A6A6D401588}"/>
              </a:ext>
            </a:extLst>
          </p:cNvPr>
          <p:cNvSpPr>
            <a:spLocks noGrp="1"/>
          </p:cNvSpPr>
          <p:nvPr>
            <p:ph type="sldNum" sz="quarter" idx="12"/>
          </p:nvPr>
        </p:nvSpPr>
        <p:spPr/>
        <p:txBody>
          <a:bodyPr/>
          <a:lstStyle/>
          <a:p>
            <a:fld id="{30627F9B-D615-9E48-9179-318E1FF81E38}" type="slidenum">
              <a:rPr lang="en-US" smtClean="0"/>
              <a:t>7</a:t>
            </a:fld>
            <a:endParaRPr lang="en-US"/>
          </a:p>
        </p:txBody>
      </p:sp>
      <p:sp>
        <p:nvSpPr>
          <p:cNvPr id="4" name="TextBox 3">
            <a:extLst>
              <a:ext uri="{FF2B5EF4-FFF2-40B4-BE49-F238E27FC236}">
                <a16:creationId xmlns:a16="http://schemas.microsoft.com/office/drawing/2014/main" id="{888D78C4-41FD-C494-C698-573AC625D677}"/>
              </a:ext>
            </a:extLst>
          </p:cNvPr>
          <p:cNvSpPr txBox="1"/>
          <p:nvPr/>
        </p:nvSpPr>
        <p:spPr>
          <a:xfrm>
            <a:off x="1069848" y="6373368"/>
            <a:ext cx="3270658" cy="369332"/>
          </a:xfrm>
          <a:prstGeom prst="rect">
            <a:avLst/>
          </a:prstGeom>
          <a:noFill/>
        </p:spPr>
        <p:txBody>
          <a:bodyPr wrap="square" rtlCol="0">
            <a:spAutoFit/>
          </a:bodyPr>
          <a:lstStyle/>
          <a:p>
            <a:r>
              <a:rPr lang="en-IN" sz="1800" dirty="0">
                <a:latin typeface="Baskerville Old Face" panose="02020602080505020303" pitchFamily="18" charset="77"/>
              </a:rPr>
              <a:t>[2] hep-ex/0208009</a:t>
            </a:r>
            <a:endParaRPr lang="en-US" dirty="0"/>
          </a:p>
        </p:txBody>
      </p:sp>
    </p:spTree>
    <p:extLst>
      <p:ext uri="{BB962C8B-B14F-4D97-AF65-F5344CB8AC3E}">
        <p14:creationId xmlns:p14="http://schemas.microsoft.com/office/powerpoint/2010/main" val="37214523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E79CD6-AA79-B29A-15C9-E44C81FC65AD}"/>
              </a:ext>
            </a:extLst>
          </p:cNvPr>
          <p:cNvSpPr>
            <a:spLocks noGrp="1"/>
          </p:cNvSpPr>
          <p:nvPr>
            <p:ph type="title"/>
          </p:nvPr>
        </p:nvSpPr>
        <p:spPr/>
        <p:txBody>
          <a:bodyPr>
            <a:normAutofit/>
          </a:bodyPr>
          <a:lstStyle/>
          <a:p>
            <a:r>
              <a:rPr lang="en-US" sz="4800" dirty="0">
                <a:latin typeface="Baskerville Old Face" panose="02020602080505020303" pitchFamily="18" charset="77"/>
              </a:rPr>
              <a:t>Rare Kaon Decays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61DCAF3B-0D6A-012F-6C15-B53916B4D1F6}"/>
                  </a:ext>
                </a:extLst>
              </p:cNvPr>
              <p:cNvSpPr>
                <a:spLocks noGrp="1"/>
              </p:cNvSpPr>
              <p:nvPr>
                <p:ph idx="1"/>
              </p:nvPr>
            </p:nvSpPr>
            <p:spPr>
              <a:xfrm>
                <a:off x="913773" y="2214694"/>
                <a:ext cx="10364452" cy="3424107"/>
              </a:xfrm>
            </p:spPr>
            <p:txBody>
              <a:bodyPr>
                <a:noAutofit/>
              </a:bodyPr>
              <a:lstStyle/>
              <a:p>
                <a:r>
                  <a:rPr lang="en-US" sz="2400" dirty="0">
                    <a:latin typeface="Baskerville Old Face" panose="02020602080505020303" pitchFamily="18" charset="77"/>
                  </a:rPr>
                  <a:t>Three types: Lepton family number violating, short distance dominated, and long distance dominated.</a:t>
                </a:r>
              </a:p>
              <a:p>
                <a:r>
                  <a:rPr lang="en-US" sz="2400" dirty="0">
                    <a:latin typeface="Baskerville Old Face" panose="02020602080505020303" pitchFamily="18" charset="77"/>
                  </a:rPr>
                  <a:t>Lepton family number violating: </a:t>
                </a:r>
                <a14:m>
                  <m:oMath xmlns:m="http://schemas.openxmlformats.org/officeDocument/2006/math">
                    <m:sSup>
                      <m:sSupPr>
                        <m:ctrlPr>
                          <a:rPr lang="en-US" sz="2400" i="1" smtClean="0">
                            <a:latin typeface="Cambria Math" panose="02040503050406030204" pitchFamily="18" charset="0"/>
                          </a:rPr>
                        </m:ctrlPr>
                      </m:sSupPr>
                      <m:e>
                        <m:r>
                          <a:rPr lang="en-US" sz="2400" b="0" i="1" smtClean="0">
                            <a:latin typeface="Cambria Math" panose="02040503050406030204" pitchFamily="18" charset="0"/>
                          </a:rPr>
                          <m:t>𝐾</m:t>
                        </m:r>
                      </m:e>
                      <m:sup>
                        <m:r>
                          <a:rPr lang="en-US" sz="2400" b="0" i="1" smtClean="0">
                            <a:latin typeface="Cambria Math" panose="02040503050406030204" pitchFamily="18" charset="0"/>
                          </a:rPr>
                          <m:t>+</m:t>
                        </m:r>
                      </m:sup>
                    </m:sSup>
                    <m:r>
                      <a:rPr lang="en-US" sz="2400" i="1" smtClean="0">
                        <a:latin typeface="Cambria Math" panose="02040503050406030204" pitchFamily="18" charset="0"/>
                        <a:ea typeface="Cambria Math" panose="02040503050406030204" pitchFamily="18" charset="0"/>
                      </a:rPr>
                      <m:t>→</m:t>
                    </m:r>
                    <m:sSup>
                      <m:sSupPr>
                        <m:ctrlPr>
                          <a:rPr lang="en-US" sz="2400" i="1" smtClean="0">
                            <a:latin typeface="Cambria Math" panose="02040503050406030204" pitchFamily="18" charset="0"/>
                            <a:ea typeface="Cambria Math" panose="02040503050406030204" pitchFamily="18" charset="0"/>
                          </a:rPr>
                        </m:ctrlPr>
                      </m:sSupPr>
                      <m:e>
                        <m:r>
                          <a:rPr lang="en-US" sz="2400" i="1" smtClean="0">
                            <a:latin typeface="Cambria Math" panose="02040503050406030204" pitchFamily="18" charset="0"/>
                            <a:ea typeface="Cambria Math" panose="02040503050406030204" pitchFamily="18" charset="0"/>
                          </a:rPr>
                          <m:t>𝜋</m:t>
                        </m:r>
                      </m:e>
                      <m:sup>
                        <m:r>
                          <a:rPr lang="en-US" sz="2400" i="1" smtClean="0">
                            <a:latin typeface="Cambria Math" panose="02040503050406030204" pitchFamily="18" charset="0"/>
                            <a:ea typeface="Cambria Math" panose="02040503050406030204" pitchFamily="18" charset="0"/>
                          </a:rPr>
                          <m:t>±</m:t>
                        </m:r>
                      </m:sup>
                    </m:sSup>
                    <m:sSup>
                      <m:sSupPr>
                        <m:ctrlPr>
                          <a:rPr lang="en-US" sz="2400" i="1">
                            <a:latin typeface="Cambria Math" panose="02040503050406030204" pitchFamily="18" charset="0"/>
                            <a:ea typeface="Cambria Math" panose="02040503050406030204" pitchFamily="18" charset="0"/>
                          </a:rPr>
                        </m:ctrlPr>
                      </m:sSupPr>
                      <m:e>
                        <m:r>
                          <a:rPr lang="en-US" sz="2400" i="1" smtClean="0">
                            <a:latin typeface="Cambria Math" panose="02040503050406030204" pitchFamily="18" charset="0"/>
                            <a:ea typeface="Cambria Math" panose="02040503050406030204" pitchFamily="18" charset="0"/>
                          </a:rPr>
                          <m:t>𝜇</m:t>
                        </m:r>
                      </m:e>
                      <m:sup>
                        <m:r>
                          <a:rPr lang="en-US" sz="2400" i="1" smtClean="0">
                            <a:latin typeface="Cambria Math" panose="02040503050406030204" pitchFamily="18" charset="0"/>
                            <a:ea typeface="Cambria Math" panose="02040503050406030204" pitchFamily="18" charset="0"/>
                          </a:rPr>
                          <m:t>±</m:t>
                        </m:r>
                      </m:sup>
                    </m:sSup>
                  </m:oMath>
                </a14:m>
                <a:r>
                  <a:rPr lang="en-US" sz="2400" dirty="0">
                    <a:latin typeface="Baskerville Old Face" panose="02020602080505020303" pitchFamily="18" charset="77"/>
                    <a:ea typeface="Cambria Math" panose="02040503050406030204" pitchFamily="18" charset="0"/>
                  </a:rPr>
                  <a:t> </a:t>
                </a:r>
                <a14:m>
                  <m:oMath xmlns:m="http://schemas.openxmlformats.org/officeDocument/2006/math">
                    <m:sSup>
                      <m:sSupPr>
                        <m:ctrlPr>
                          <a:rPr lang="en-US" sz="2400" i="1">
                            <a:latin typeface="Cambria Math" panose="02040503050406030204" pitchFamily="18" charset="0"/>
                            <a:ea typeface="Cambria Math" panose="02040503050406030204" pitchFamily="18" charset="0"/>
                          </a:rPr>
                        </m:ctrlPr>
                      </m:sSupPr>
                      <m:e>
                        <m:r>
                          <a:rPr lang="en-US" sz="2400" b="0" i="1" smtClean="0">
                            <a:latin typeface="Cambria Math" panose="02040503050406030204" pitchFamily="18" charset="0"/>
                            <a:ea typeface="Cambria Math" panose="02040503050406030204" pitchFamily="18" charset="0"/>
                          </a:rPr>
                          <m:t>𝑒</m:t>
                        </m:r>
                      </m:e>
                      <m:sup>
                        <m:r>
                          <a:rPr lang="en-US" sz="2400" i="1" smtClean="0">
                            <a:latin typeface="Cambria Math" panose="02040503050406030204" pitchFamily="18" charset="0"/>
                            <a:ea typeface="Cambria Math" panose="02040503050406030204" pitchFamily="18" charset="0"/>
                          </a:rPr>
                          <m:t>±</m:t>
                        </m:r>
                      </m:sup>
                    </m:sSup>
                  </m:oMath>
                </a14:m>
                <a:r>
                  <a:rPr lang="en-US" sz="2400" dirty="0">
                    <a:latin typeface="Baskerville Old Face" panose="02020602080505020303" pitchFamily="18" charset="77"/>
                  </a:rPr>
                  <a:t> (Br </a:t>
                </a:r>
                <a14:m>
                  <m:oMath xmlns:m="http://schemas.openxmlformats.org/officeDocument/2006/math">
                    <m:r>
                      <a:rPr lang="en-US" sz="2400" i="1" smtClean="0">
                        <a:latin typeface="Cambria Math" panose="02040503050406030204" pitchFamily="18" charset="0"/>
                        <a:ea typeface="Cambria Math" panose="02040503050406030204" pitchFamily="18" charset="0"/>
                      </a:rPr>
                      <m:t>~</m:t>
                    </m:r>
                  </m:oMath>
                </a14:m>
                <a:r>
                  <a:rPr lang="en-US" sz="2400" dirty="0">
                    <a:latin typeface="Baskerville Old Face" panose="02020602080505020303" pitchFamily="18" charset="77"/>
                  </a:rPr>
                  <a:t> </a:t>
                </a:r>
                <a14:m>
                  <m:oMath xmlns:m="http://schemas.openxmlformats.org/officeDocument/2006/math">
                    <m:sSup>
                      <m:sSupPr>
                        <m:ctrlPr>
                          <a:rPr lang="en-US" sz="2400" i="1" smtClean="0">
                            <a:latin typeface="Cambria Math" panose="02040503050406030204" pitchFamily="18" charset="0"/>
                          </a:rPr>
                        </m:ctrlPr>
                      </m:sSupPr>
                      <m:e>
                        <m:r>
                          <a:rPr lang="en-US" sz="2400" b="0" i="1" smtClean="0">
                            <a:latin typeface="Cambria Math" panose="02040503050406030204" pitchFamily="18" charset="0"/>
                          </a:rPr>
                          <m:t>10</m:t>
                        </m:r>
                      </m:e>
                      <m:sup>
                        <m:r>
                          <a:rPr lang="en-US" sz="2400" b="0" i="1" smtClean="0">
                            <a:latin typeface="Cambria Math" panose="02040503050406030204" pitchFamily="18" charset="0"/>
                          </a:rPr>
                          <m:t>−11</m:t>
                        </m:r>
                      </m:sup>
                    </m:sSup>
                  </m:oMath>
                </a14:m>
                <a:r>
                  <a:rPr lang="en-US" sz="2400" dirty="0">
                    <a:latin typeface="Baskerville Old Face" panose="02020602080505020303" pitchFamily="18" charset="77"/>
                  </a:rPr>
                  <a:t>).</a:t>
                </a:r>
              </a:p>
              <a:p>
                <a:r>
                  <a:rPr lang="en-US" sz="2400" dirty="0">
                    <a:latin typeface="Baskerville Old Face" panose="02020602080505020303" pitchFamily="18" charset="77"/>
                  </a:rPr>
                  <a:t>Short distance dominated: </a:t>
                </a:r>
                <a14:m>
                  <m:oMath xmlns:m="http://schemas.openxmlformats.org/officeDocument/2006/math">
                    <m:sSup>
                      <m:sSupPr>
                        <m:ctrlPr>
                          <a:rPr lang="en-US" sz="2400" i="1" smtClean="0">
                            <a:latin typeface="Cambria Math" panose="02040503050406030204" pitchFamily="18" charset="0"/>
                          </a:rPr>
                        </m:ctrlPr>
                      </m:sSupPr>
                      <m:e>
                        <m:r>
                          <a:rPr lang="en-US" sz="2400" b="0" i="1" smtClean="0">
                            <a:latin typeface="Cambria Math" panose="02040503050406030204" pitchFamily="18" charset="0"/>
                          </a:rPr>
                          <m:t>𝐾</m:t>
                        </m:r>
                      </m:e>
                      <m:sup>
                        <m:r>
                          <a:rPr lang="en-US" sz="2400" b="0" i="1" smtClean="0">
                            <a:latin typeface="Cambria Math" panose="02040503050406030204" pitchFamily="18" charset="0"/>
                          </a:rPr>
                          <m:t>+</m:t>
                        </m:r>
                      </m:sup>
                    </m:sSup>
                    <m:r>
                      <a:rPr lang="en-US" sz="2400" i="1" smtClean="0">
                        <a:latin typeface="Cambria Math" panose="02040503050406030204" pitchFamily="18" charset="0"/>
                        <a:ea typeface="Cambria Math" panose="02040503050406030204" pitchFamily="18" charset="0"/>
                      </a:rPr>
                      <m:t>→</m:t>
                    </m:r>
                    <m:sSup>
                      <m:sSupPr>
                        <m:ctrlPr>
                          <a:rPr lang="en-US" sz="2400" i="1" smtClean="0">
                            <a:latin typeface="Cambria Math" panose="02040503050406030204" pitchFamily="18" charset="0"/>
                            <a:ea typeface="Cambria Math" panose="02040503050406030204" pitchFamily="18" charset="0"/>
                          </a:rPr>
                        </m:ctrlPr>
                      </m:sSupPr>
                      <m:e>
                        <m:r>
                          <a:rPr lang="en-US" sz="2400" i="1" smtClean="0">
                            <a:latin typeface="Cambria Math" panose="02040503050406030204" pitchFamily="18" charset="0"/>
                            <a:ea typeface="Cambria Math" panose="02040503050406030204" pitchFamily="18" charset="0"/>
                          </a:rPr>
                          <m:t>𝜋</m:t>
                        </m:r>
                      </m:e>
                      <m:sup>
                        <m:r>
                          <a:rPr lang="en-US" sz="2400" b="0" i="1" smtClean="0">
                            <a:latin typeface="Cambria Math" panose="02040503050406030204" pitchFamily="18" charset="0"/>
                            <a:ea typeface="Cambria Math" panose="02040503050406030204" pitchFamily="18" charset="0"/>
                          </a:rPr>
                          <m:t>+</m:t>
                        </m:r>
                      </m:sup>
                    </m:sSup>
                    <m:r>
                      <a:rPr lang="en-US" sz="2400" i="1" smtClean="0">
                        <a:latin typeface="Cambria Math" panose="02040503050406030204" pitchFamily="18" charset="0"/>
                        <a:ea typeface="Cambria Math" panose="02040503050406030204" pitchFamily="18" charset="0"/>
                      </a:rPr>
                      <m:t>𝜐</m:t>
                    </m:r>
                    <m:acc>
                      <m:accPr>
                        <m:chr m:val="̅"/>
                        <m:ctrlPr>
                          <a:rPr lang="en-US" sz="2400" i="1" smtClean="0">
                            <a:latin typeface="Cambria Math" panose="02040503050406030204" pitchFamily="18" charset="0"/>
                            <a:ea typeface="Cambria Math" panose="02040503050406030204" pitchFamily="18" charset="0"/>
                          </a:rPr>
                        </m:ctrlPr>
                      </m:accPr>
                      <m:e>
                        <m:r>
                          <a:rPr lang="en-US" sz="2400" i="1">
                            <a:latin typeface="Cambria Math" panose="02040503050406030204" pitchFamily="18" charset="0"/>
                            <a:ea typeface="Cambria Math" panose="02040503050406030204" pitchFamily="18" charset="0"/>
                          </a:rPr>
                          <m:t>𝜐</m:t>
                        </m:r>
                      </m:e>
                    </m:acc>
                  </m:oMath>
                </a14:m>
                <a:r>
                  <a:rPr lang="en-US" sz="2400" dirty="0">
                    <a:latin typeface="Baskerville Old Face" panose="02020602080505020303" pitchFamily="18" charset="77"/>
                  </a:rPr>
                  <a:t>, </a:t>
                </a:r>
                <a14:m>
                  <m:oMath xmlns:m="http://schemas.openxmlformats.org/officeDocument/2006/math">
                    <m:sSub>
                      <m:sSubPr>
                        <m:ctrlPr>
                          <a:rPr lang="en-US" sz="2400" i="1" smtClean="0">
                            <a:latin typeface="Cambria Math" panose="02040503050406030204" pitchFamily="18" charset="0"/>
                            <a:ea typeface="Cambria Math" panose="02040503050406030204" pitchFamily="18" charset="0"/>
                          </a:rPr>
                        </m:ctrlPr>
                      </m:sSubPr>
                      <m:e>
                        <m:r>
                          <a:rPr lang="en-US" sz="2400" b="0" i="1" smtClean="0">
                            <a:latin typeface="Cambria Math" panose="02040503050406030204" pitchFamily="18" charset="0"/>
                            <a:ea typeface="Cambria Math" panose="02040503050406030204" pitchFamily="18" charset="0"/>
                          </a:rPr>
                          <m:t>𝐾</m:t>
                        </m:r>
                      </m:e>
                      <m:sub>
                        <m:r>
                          <a:rPr lang="en-US" sz="2400" b="0" i="1" smtClean="0">
                            <a:latin typeface="Cambria Math" panose="02040503050406030204" pitchFamily="18" charset="0"/>
                            <a:ea typeface="Cambria Math" panose="02040503050406030204" pitchFamily="18" charset="0"/>
                          </a:rPr>
                          <m:t>𝐿</m:t>
                        </m:r>
                      </m:sub>
                    </m:sSub>
                    <m:r>
                      <a:rPr lang="en-US" sz="2400" i="1">
                        <a:latin typeface="Cambria Math" panose="02040503050406030204" pitchFamily="18" charset="0"/>
                        <a:ea typeface="Cambria Math" panose="02040503050406030204" pitchFamily="18" charset="0"/>
                      </a:rPr>
                      <m:t>→</m:t>
                    </m:r>
                    <m:sSup>
                      <m:sSupPr>
                        <m:ctrlPr>
                          <a:rPr lang="en-US" sz="2400" i="1">
                            <a:latin typeface="Cambria Math" panose="02040503050406030204" pitchFamily="18" charset="0"/>
                            <a:ea typeface="Cambria Math" panose="02040503050406030204" pitchFamily="18" charset="0"/>
                          </a:rPr>
                        </m:ctrlPr>
                      </m:sSupPr>
                      <m:e>
                        <m:r>
                          <a:rPr lang="en-US" sz="2400" i="1">
                            <a:latin typeface="Cambria Math" panose="02040503050406030204" pitchFamily="18" charset="0"/>
                            <a:ea typeface="Cambria Math" panose="02040503050406030204" pitchFamily="18" charset="0"/>
                          </a:rPr>
                          <m:t>𝜋</m:t>
                        </m:r>
                      </m:e>
                      <m:sup>
                        <m:r>
                          <a:rPr lang="en-US" sz="2400" b="0" i="1" smtClean="0">
                            <a:latin typeface="Cambria Math" panose="02040503050406030204" pitchFamily="18" charset="0"/>
                            <a:ea typeface="Cambria Math" panose="02040503050406030204" pitchFamily="18" charset="0"/>
                          </a:rPr>
                          <m:t>0</m:t>
                        </m:r>
                      </m:sup>
                    </m:sSup>
                    <m:r>
                      <a:rPr lang="en-US" sz="2400" i="1">
                        <a:latin typeface="Cambria Math" panose="02040503050406030204" pitchFamily="18" charset="0"/>
                        <a:ea typeface="Cambria Math" panose="02040503050406030204" pitchFamily="18" charset="0"/>
                      </a:rPr>
                      <m:t>𝜐</m:t>
                    </m:r>
                    <m:acc>
                      <m:accPr>
                        <m:chr m:val="̅"/>
                        <m:ctrlPr>
                          <a:rPr lang="en-US" sz="2400" i="1">
                            <a:latin typeface="Cambria Math" panose="02040503050406030204" pitchFamily="18" charset="0"/>
                            <a:ea typeface="Cambria Math" panose="02040503050406030204" pitchFamily="18" charset="0"/>
                          </a:rPr>
                        </m:ctrlPr>
                      </m:accPr>
                      <m:e>
                        <m:r>
                          <a:rPr lang="en-US" sz="2400" i="1">
                            <a:latin typeface="Cambria Math" panose="02040503050406030204" pitchFamily="18" charset="0"/>
                            <a:ea typeface="Cambria Math" panose="02040503050406030204" pitchFamily="18" charset="0"/>
                          </a:rPr>
                          <m:t>𝜐</m:t>
                        </m:r>
                      </m:e>
                    </m:acc>
                  </m:oMath>
                </a14:m>
                <a:r>
                  <a:rPr lang="en-US" sz="2400" dirty="0">
                    <a:latin typeface="Baskerville Old Face" panose="02020602080505020303" pitchFamily="18" charset="77"/>
                  </a:rPr>
                  <a:t> (Br </a:t>
                </a:r>
                <a14:m>
                  <m:oMath xmlns:m="http://schemas.openxmlformats.org/officeDocument/2006/math">
                    <m:r>
                      <a:rPr lang="en-US" sz="2400" i="1">
                        <a:latin typeface="Cambria Math" panose="02040503050406030204" pitchFamily="18" charset="0"/>
                        <a:ea typeface="Cambria Math" panose="02040503050406030204" pitchFamily="18" charset="0"/>
                      </a:rPr>
                      <m:t>~</m:t>
                    </m:r>
                  </m:oMath>
                </a14:m>
                <a:r>
                  <a:rPr lang="en-US" sz="2400" dirty="0">
                    <a:latin typeface="Baskerville Old Face" panose="02020602080505020303" pitchFamily="18" charset="77"/>
                  </a:rPr>
                  <a:t> </a:t>
                </a:r>
                <a14:m>
                  <m:oMath xmlns:m="http://schemas.openxmlformats.org/officeDocument/2006/math">
                    <m:sSup>
                      <m:sSupPr>
                        <m:ctrlPr>
                          <a:rPr lang="en-US" sz="2400" i="1">
                            <a:latin typeface="Cambria Math" panose="02040503050406030204" pitchFamily="18" charset="0"/>
                          </a:rPr>
                        </m:ctrlPr>
                      </m:sSupPr>
                      <m:e>
                        <m:r>
                          <a:rPr lang="en-US" sz="2400" i="1">
                            <a:latin typeface="Cambria Math" panose="02040503050406030204" pitchFamily="18" charset="0"/>
                          </a:rPr>
                          <m:t>10</m:t>
                        </m:r>
                      </m:e>
                      <m:sup>
                        <m:r>
                          <a:rPr lang="en-US" sz="2400" i="1">
                            <a:latin typeface="Cambria Math" panose="02040503050406030204" pitchFamily="18" charset="0"/>
                          </a:rPr>
                          <m:t>−11</m:t>
                        </m:r>
                      </m:sup>
                    </m:sSup>
                  </m:oMath>
                </a14:m>
                <a:r>
                  <a:rPr lang="en-US" sz="2400" dirty="0">
                    <a:latin typeface="Baskerville Old Face" panose="02020602080505020303" pitchFamily="18" charset="77"/>
                  </a:rPr>
                  <a:t>).</a:t>
                </a:r>
              </a:p>
              <a:p>
                <a:r>
                  <a:rPr lang="en-US" sz="2400" dirty="0">
                    <a:latin typeface="Baskerville Old Face" panose="02020602080505020303" pitchFamily="18" charset="77"/>
                  </a:rPr>
                  <a:t>Long distance dominated: </a:t>
                </a:r>
                <a14:m>
                  <m:oMath xmlns:m="http://schemas.openxmlformats.org/officeDocument/2006/math">
                    <m:sSup>
                      <m:sSupPr>
                        <m:ctrlPr>
                          <a:rPr lang="en-US" sz="2400" i="1" smtClean="0">
                            <a:latin typeface="Cambria Math" panose="02040503050406030204" pitchFamily="18" charset="0"/>
                          </a:rPr>
                        </m:ctrlPr>
                      </m:sSupPr>
                      <m:e>
                        <m:r>
                          <a:rPr lang="en-US" sz="2400" b="0" i="1" smtClean="0">
                            <a:latin typeface="Cambria Math" panose="02040503050406030204" pitchFamily="18" charset="0"/>
                          </a:rPr>
                          <m:t>𝐾</m:t>
                        </m:r>
                      </m:e>
                      <m:sup>
                        <m:r>
                          <a:rPr lang="en-US" sz="2400" b="0" i="1" smtClean="0">
                            <a:latin typeface="Cambria Math" panose="02040503050406030204" pitchFamily="18" charset="0"/>
                          </a:rPr>
                          <m:t>+</m:t>
                        </m:r>
                      </m:sup>
                    </m:sSup>
                    <m:r>
                      <a:rPr lang="en-US" sz="2400" i="1" smtClean="0">
                        <a:latin typeface="Cambria Math" panose="02040503050406030204" pitchFamily="18" charset="0"/>
                        <a:ea typeface="Cambria Math" panose="02040503050406030204" pitchFamily="18" charset="0"/>
                      </a:rPr>
                      <m:t>→</m:t>
                    </m:r>
                    <m:sSup>
                      <m:sSupPr>
                        <m:ctrlPr>
                          <a:rPr lang="en-US" sz="2400" i="1" smtClean="0">
                            <a:latin typeface="Cambria Math" panose="02040503050406030204" pitchFamily="18" charset="0"/>
                            <a:ea typeface="Cambria Math" panose="02040503050406030204" pitchFamily="18" charset="0"/>
                          </a:rPr>
                        </m:ctrlPr>
                      </m:sSupPr>
                      <m:e>
                        <m:r>
                          <a:rPr lang="en-US" sz="2400" i="1" smtClean="0">
                            <a:latin typeface="Cambria Math" panose="02040503050406030204" pitchFamily="18" charset="0"/>
                            <a:ea typeface="Cambria Math" panose="02040503050406030204" pitchFamily="18" charset="0"/>
                          </a:rPr>
                          <m:t>𝜋</m:t>
                        </m:r>
                      </m:e>
                      <m:sup>
                        <m:r>
                          <a:rPr lang="en-US" sz="2400" b="0" i="1" smtClean="0">
                            <a:latin typeface="Cambria Math" panose="02040503050406030204" pitchFamily="18" charset="0"/>
                            <a:ea typeface="Cambria Math" panose="02040503050406030204" pitchFamily="18" charset="0"/>
                          </a:rPr>
                          <m:t>+</m:t>
                        </m:r>
                      </m:sup>
                    </m:sSup>
                    <m:r>
                      <a:rPr lang="en-US" sz="2400" i="1">
                        <a:latin typeface="Cambria Math" panose="02040503050406030204" pitchFamily="18" charset="0"/>
                        <a:ea typeface="Cambria Math" panose="02040503050406030204" pitchFamily="18" charset="0"/>
                      </a:rPr>
                      <m:t>𝛾𝛾</m:t>
                    </m:r>
                  </m:oMath>
                </a14:m>
                <a:r>
                  <a:rPr lang="en-US" sz="2400" dirty="0">
                    <a:latin typeface="Baskerville Old Face" panose="02020602080505020303" pitchFamily="18" charset="77"/>
                  </a:rPr>
                  <a:t> (Br </a:t>
                </a:r>
                <a14:m>
                  <m:oMath xmlns:m="http://schemas.openxmlformats.org/officeDocument/2006/math">
                    <m:r>
                      <a:rPr lang="en-US" sz="2400" i="1">
                        <a:latin typeface="Cambria Math" panose="02040503050406030204" pitchFamily="18" charset="0"/>
                        <a:ea typeface="Cambria Math" panose="02040503050406030204" pitchFamily="18" charset="0"/>
                      </a:rPr>
                      <m:t>~</m:t>
                    </m:r>
                  </m:oMath>
                </a14:m>
                <a:r>
                  <a:rPr lang="en-US" sz="2400" dirty="0">
                    <a:latin typeface="Baskerville Old Face" panose="02020602080505020303" pitchFamily="18" charset="77"/>
                  </a:rPr>
                  <a:t> </a:t>
                </a:r>
                <a14:m>
                  <m:oMath xmlns:m="http://schemas.openxmlformats.org/officeDocument/2006/math">
                    <m:sSup>
                      <m:sSupPr>
                        <m:ctrlPr>
                          <a:rPr lang="en-US" sz="2400" i="1">
                            <a:latin typeface="Cambria Math" panose="02040503050406030204" pitchFamily="18" charset="0"/>
                          </a:rPr>
                        </m:ctrlPr>
                      </m:sSupPr>
                      <m:e>
                        <m:r>
                          <a:rPr lang="en-US" sz="2400" i="1">
                            <a:latin typeface="Cambria Math" panose="02040503050406030204" pitchFamily="18" charset="0"/>
                          </a:rPr>
                          <m:t>10</m:t>
                        </m:r>
                      </m:e>
                      <m:sup>
                        <m:r>
                          <a:rPr lang="en-US" sz="2400" i="1">
                            <a:latin typeface="Cambria Math" panose="02040503050406030204" pitchFamily="18" charset="0"/>
                          </a:rPr>
                          <m:t>−</m:t>
                        </m:r>
                        <m:r>
                          <a:rPr lang="en-US" sz="2400" b="0" i="1" smtClean="0">
                            <a:latin typeface="Cambria Math" panose="02040503050406030204" pitchFamily="18" charset="0"/>
                          </a:rPr>
                          <m:t>6</m:t>
                        </m:r>
                      </m:sup>
                    </m:sSup>
                  </m:oMath>
                </a14:m>
                <a:r>
                  <a:rPr lang="en-US" sz="2400" dirty="0">
                    <a:latin typeface="Baskerville Old Face" panose="02020602080505020303" pitchFamily="18" charset="77"/>
                  </a:rPr>
                  <a:t>).</a:t>
                </a:r>
              </a:p>
              <a:p>
                <a:r>
                  <a:rPr lang="en-US" sz="2400" dirty="0">
                    <a:latin typeface="Baskerville Old Face" panose="02020602080505020303" pitchFamily="18" charset="77"/>
                  </a:rPr>
                  <a:t>Can also decay into charged lepton pairs.</a:t>
                </a:r>
              </a:p>
              <a:p>
                <a:r>
                  <a:rPr lang="en-US" sz="2400" dirty="0">
                    <a:latin typeface="Baskerville Old Face" panose="02020602080505020303" pitchFamily="18" charset="77"/>
                  </a:rPr>
                  <a:t>Example: </a:t>
                </a:r>
                <a14:m>
                  <m:oMath xmlns:m="http://schemas.openxmlformats.org/officeDocument/2006/math">
                    <m:sSub>
                      <m:sSubPr>
                        <m:ctrlPr>
                          <a:rPr lang="en-US" sz="2400" i="1" smtClean="0">
                            <a:latin typeface="Cambria Math" panose="02040503050406030204" pitchFamily="18" charset="0"/>
                          </a:rPr>
                        </m:ctrlPr>
                      </m:sSubPr>
                      <m:e>
                        <m:r>
                          <a:rPr lang="en-US" sz="2400" b="0" i="1" smtClean="0">
                            <a:latin typeface="Cambria Math" panose="02040503050406030204" pitchFamily="18" charset="0"/>
                          </a:rPr>
                          <m:t>𝐾</m:t>
                        </m:r>
                      </m:e>
                      <m:sub>
                        <m:r>
                          <a:rPr lang="en-US" sz="2400" b="0" i="1" smtClean="0">
                            <a:latin typeface="Cambria Math" panose="02040503050406030204" pitchFamily="18" charset="0"/>
                          </a:rPr>
                          <m:t>𝐿</m:t>
                        </m:r>
                      </m:sub>
                    </m:sSub>
                    <m:r>
                      <a:rPr lang="en-US" sz="2400" i="1">
                        <a:latin typeface="Cambria Math" panose="02040503050406030204" pitchFamily="18" charset="0"/>
                        <a:ea typeface="Cambria Math" panose="02040503050406030204" pitchFamily="18" charset="0"/>
                      </a:rPr>
                      <m:t>→</m:t>
                    </m:r>
                    <m:sSup>
                      <m:sSupPr>
                        <m:ctrlPr>
                          <a:rPr lang="en-US" sz="2400" i="1" smtClean="0">
                            <a:latin typeface="Cambria Math" panose="02040503050406030204" pitchFamily="18" charset="0"/>
                            <a:ea typeface="Cambria Math" panose="02040503050406030204" pitchFamily="18" charset="0"/>
                          </a:rPr>
                        </m:ctrlPr>
                      </m:sSupPr>
                      <m:e>
                        <m:r>
                          <a:rPr lang="en-US" sz="2400" b="0" i="1" smtClean="0">
                            <a:latin typeface="Cambria Math" panose="02040503050406030204" pitchFamily="18" charset="0"/>
                            <a:ea typeface="Cambria Math" panose="02040503050406030204" pitchFamily="18" charset="0"/>
                          </a:rPr>
                          <m:t>𝑙</m:t>
                        </m:r>
                      </m:e>
                      <m:sup>
                        <m:r>
                          <a:rPr lang="en-US" sz="2400" b="0" i="1" smtClean="0">
                            <a:latin typeface="Cambria Math" panose="02040503050406030204" pitchFamily="18" charset="0"/>
                            <a:ea typeface="Cambria Math" panose="02040503050406030204" pitchFamily="18" charset="0"/>
                          </a:rPr>
                          <m:t>+</m:t>
                        </m:r>
                      </m:sup>
                    </m:sSup>
                    <m:sSup>
                      <m:sSupPr>
                        <m:ctrlPr>
                          <a:rPr lang="en-US" sz="2400" i="1">
                            <a:latin typeface="Cambria Math" panose="02040503050406030204" pitchFamily="18" charset="0"/>
                            <a:ea typeface="Cambria Math" panose="02040503050406030204" pitchFamily="18" charset="0"/>
                          </a:rPr>
                        </m:ctrlPr>
                      </m:sSupPr>
                      <m:e>
                        <m:r>
                          <a:rPr lang="en-US" sz="2400" i="1">
                            <a:latin typeface="Cambria Math" panose="02040503050406030204" pitchFamily="18" charset="0"/>
                            <a:ea typeface="Cambria Math" panose="02040503050406030204" pitchFamily="18" charset="0"/>
                          </a:rPr>
                          <m:t>𝑙</m:t>
                        </m:r>
                      </m:e>
                      <m:sup>
                        <m:r>
                          <a:rPr lang="en-US" sz="2400" b="0" i="1" smtClean="0">
                            <a:latin typeface="Cambria Math" panose="02040503050406030204" pitchFamily="18" charset="0"/>
                            <a:ea typeface="Cambria Math" panose="02040503050406030204" pitchFamily="18" charset="0"/>
                          </a:rPr>
                          <m:t>−</m:t>
                        </m:r>
                      </m:sup>
                    </m:sSup>
                  </m:oMath>
                </a14:m>
                <a:r>
                  <a:rPr lang="en-US" sz="2400" dirty="0">
                    <a:latin typeface="Baskerville Old Face" panose="02020602080505020303" pitchFamily="18" charset="77"/>
                  </a:rPr>
                  <a:t> (Br </a:t>
                </a:r>
                <a14:m>
                  <m:oMath xmlns:m="http://schemas.openxmlformats.org/officeDocument/2006/math">
                    <m:r>
                      <a:rPr lang="en-US" sz="2400" i="1">
                        <a:latin typeface="Cambria Math" panose="02040503050406030204" pitchFamily="18" charset="0"/>
                        <a:ea typeface="Cambria Math" panose="02040503050406030204" pitchFamily="18" charset="0"/>
                      </a:rPr>
                      <m:t>~</m:t>
                    </m:r>
                  </m:oMath>
                </a14:m>
                <a:r>
                  <a:rPr lang="en-US" sz="2400" dirty="0">
                    <a:latin typeface="Baskerville Old Face" panose="02020602080505020303" pitchFamily="18" charset="77"/>
                  </a:rPr>
                  <a:t> </a:t>
                </a:r>
                <a14:m>
                  <m:oMath xmlns:m="http://schemas.openxmlformats.org/officeDocument/2006/math">
                    <m:sSup>
                      <m:sSupPr>
                        <m:ctrlPr>
                          <a:rPr lang="en-US" sz="2400" i="1" smtClean="0">
                            <a:latin typeface="Cambria Math" panose="02040503050406030204" pitchFamily="18" charset="0"/>
                          </a:rPr>
                        </m:ctrlPr>
                      </m:sSupPr>
                      <m:e>
                        <m:r>
                          <a:rPr lang="en-US" sz="2400" i="1">
                            <a:latin typeface="Cambria Math" panose="02040503050406030204" pitchFamily="18" charset="0"/>
                          </a:rPr>
                          <m:t>10</m:t>
                        </m:r>
                      </m:e>
                      <m:sup>
                        <m:r>
                          <a:rPr lang="en-US" sz="2400" i="1">
                            <a:latin typeface="Cambria Math" panose="02040503050406030204" pitchFamily="18" charset="0"/>
                          </a:rPr>
                          <m:t>−1</m:t>
                        </m:r>
                        <m:r>
                          <a:rPr lang="en-US" sz="2400" b="0" i="1" smtClean="0">
                            <a:latin typeface="Cambria Math" panose="02040503050406030204" pitchFamily="18" charset="0"/>
                          </a:rPr>
                          <m:t>0</m:t>
                        </m:r>
                      </m:sup>
                    </m:sSup>
                  </m:oMath>
                </a14:m>
                <a:r>
                  <a:rPr lang="en-US" sz="2400" dirty="0">
                    <a:latin typeface="Baskerville Old Face" panose="02020602080505020303" pitchFamily="18" charset="77"/>
                  </a:rPr>
                  <a:t>)</a:t>
                </a:r>
              </a:p>
            </p:txBody>
          </p:sp>
        </mc:Choice>
        <mc:Fallback xmlns="">
          <p:sp>
            <p:nvSpPr>
              <p:cNvPr id="3" name="Content Placeholder 2">
                <a:extLst>
                  <a:ext uri="{FF2B5EF4-FFF2-40B4-BE49-F238E27FC236}">
                    <a16:creationId xmlns:a16="http://schemas.microsoft.com/office/drawing/2014/main" id="{61DCAF3B-0D6A-012F-6C15-B53916B4D1F6}"/>
                  </a:ext>
                </a:extLst>
              </p:cNvPr>
              <p:cNvSpPr>
                <a:spLocks noGrp="1" noRot="1" noChangeAspect="1" noMove="1" noResize="1" noEditPoints="1" noAdjustHandles="1" noChangeArrowheads="1" noChangeShapeType="1" noTextEdit="1"/>
              </p:cNvSpPr>
              <p:nvPr>
                <p:ph idx="1"/>
              </p:nvPr>
            </p:nvSpPr>
            <p:spPr>
              <a:xfrm>
                <a:off x="913773" y="2214694"/>
                <a:ext cx="10364452" cy="3424107"/>
              </a:xfrm>
              <a:blipFill>
                <a:blip r:embed="rId3"/>
                <a:stretch>
                  <a:fillRect l="-612" t="-2583"/>
                </a:stretch>
              </a:blipFill>
            </p:spPr>
            <p:txBody>
              <a:bodyPr/>
              <a:lstStyle/>
              <a:p>
                <a:r>
                  <a:rPr lang="en-US">
                    <a:noFill/>
                  </a:rPr>
                  <a:t> </a:t>
                </a:r>
              </a:p>
            </p:txBody>
          </p:sp>
        </mc:Fallback>
      </mc:AlternateContent>
      <p:sp>
        <p:nvSpPr>
          <p:cNvPr id="5" name="Slide Number Placeholder 4">
            <a:extLst>
              <a:ext uri="{FF2B5EF4-FFF2-40B4-BE49-F238E27FC236}">
                <a16:creationId xmlns:a16="http://schemas.microsoft.com/office/drawing/2014/main" id="{9B7B0556-6A61-604D-8F51-E20DD2C63DA6}"/>
              </a:ext>
            </a:extLst>
          </p:cNvPr>
          <p:cNvSpPr>
            <a:spLocks noGrp="1"/>
          </p:cNvSpPr>
          <p:nvPr>
            <p:ph type="sldNum" sz="quarter" idx="12"/>
          </p:nvPr>
        </p:nvSpPr>
        <p:spPr/>
        <p:txBody>
          <a:bodyPr/>
          <a:lstStyle/>
          <a:p>
            <a:fld id="{30627F9B-D615-9E48-9179-318E1FF81E38}" type="slidenum">
              <a:rPr lang="en-US" smtClean="0"/>
              <a:t>8</a:t>
            </a:fld>
            <a:endParaRPr lang="en-US"/>
          </a:p>
        </p:txBody>
      </p:sp>
    </p:spTree>
    <p:extLst>
      <p:ext uri="{BB962C8B-B14F-4D97-AF65-F5344CB8AC3E}">
        <p14:creationId xmlns:p14="http://schemas.microsoft.com/office/powerpoint/2010/main" val="20572634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3D0FEE2C-A652-CDED-A4EF-CFDDE943FE24}"/>
                  </a:ext>
                </a:extLst>
              </p:cNvPr>
              <p:cNvSpPr>
                <a:spLocks noGrp="1"/>
              </p:cNvSpPr>
              <p:nvPr>
                <p:ph type="title"/>
              </p:nvPr>
            </p:nvSpPr>
            <p:spPr>
              <a:xfrm>
                <a:off x="738554" y="484632"/>
                <a:ext cx="11047046" cy="1609344"/>
              </a:xfrm>
            </p:spPr>
            <p:txBody>
              <a:bodyPr>
                <a:normAutofit/>
              </a:bodyPr>
              <a:lstStyle/>
              <a:p>
                <a:r>
                  <a:rPr lang="en-US" dirty="0">
                    <a:latin typeface="Baskerville Old Face" panose="02020602080505020303" pitchFamily="18" charset="77"/>
                  </a:rPr>
                  <a:t>Golden modes: </a:t>
                </a:r>
                <a14:m>
                  <m:oMath xmlns:m="http://schemas.openxmlformats.org/officeDocument/2006/math">
                    <m:sSup>
                      <m:sSupPr>
                        <m:ctrlPr>
                          <a:rPr lang="en-US" i="1" smtClean="0">
                            <a:latin typeface="Cambria Math" panose="02040503050406030204" pitchFamily="18" charset="0"/>
                          </a:rPr>
                        </m:ctrlPr>
                      </m:sSupPr>
                      <m:e>
                        <m:r>
                          <a:rPr lang="en-US" b="0" i="1" smtClean="0">
                            <a:latin typeface="Cambria Math" panose="02040503050406030204" pitchFamily="18" charset="0"/>
                          </a:rPr>
                          <m:t>𝐾</m:t>
                        </m:r>
                      </m:e>
                      <m:sup>
                        <m:r>
                          <a:rPr lang="en-US" b="0" i="1" smtClean="0">
                            <a:latin typeface="Cambria Math" panose="02040503050406030204" pitchFamily="18" charset="0"/>
                          </a:rPr>
                          <m:t>+</m:t>
                        </m:r>
                      </m:sup>
                    </m:sSup>
                    <m:r>
                      <a:rPr lang="en-US" i="1" smtClean="0">
                        <a:latin typeface="Cambria Math" panose="02040503050406030204" pitchFamily="18" charset="0"/>
                        <a:ea typeface="Cambria Math" panose="02040503050406030204" pitchFamily="18" charset="0"/>
                      </a:rPr>
                      <m:t>→</m:t>
                    </m:r>
                    <m:sSup>
                      <m:sSupPr>
                        <m:ctrlPr>
                          <a:rPr lang="en-US" i="1" smtClean="0">
                            <a:latin typeface="Cambria Math" panose="02040503050406030204" pitchFamily="18" charset="0"/>
                            <a:ea typeface="Cambria Math" panose="02040503050406030204" pitchFamily="18" charset="0"/>
                          </a:rPr>
                        </m:ctrlPr>
                      </m:sSupPr>
                      <m:e>
                        <m:r>
                          <a:rPr lang="en-US" i="1" smtClean="0">
                            <a:latin typeface="Cambria Math" panose="02040503050406030204" pitchFamily="18" charset="0"/>
                            <a:ea typeface="Cambria Math" panose="02040503050406030204" pitchFamily="18" charset="0"/>
                          </a:rPr>
                          <m:t>𝜋</m:t>
                        </m:r>
                      </m:e>
                      <m:sup>
                        <m:r>
                          <a:rPr lang="en-US" b="0" i="1" smtClean="0">
                            <a:latin typeface="Cambria Math" panose="02040503050406030204" pitchFamily="18" charset="0"/>
                            <a:ea typeface="Cambria Math" panose="02040503050406030204" pitchFamily="18" charset="0"/>
                          </a:rPr>
                          <m:t>+</m:t>
                        </m:r>
                      </m:sup>
                    </m:sSup>
                    <m:r>
                      <a:rPr lang="en-US" i="1" smtClean="0">
                        <a:latin typeface="Cambria Math" panose="02040503050406030204" pitchFamily="18" charset="0"/>
                        <a:ea typeface="Cambria Math" panose="02040503050406030204" pitchFamily="18" charset="0"/>
                      </a:rPr>
                      <m:t>𝜈</m:t>
                    </m:r>
                    <m:acc>
                      <m:accPr>
                        <m:chr m:val="̅"/>
                        <m:ctrlPr>
                          <a:rPr lang="en-US" i="1" smtClean="0">
                            <a:latin typeface="Cambria Math" panose="02040503050406030204" pitchFamily="18" charset="0"/>
                            <a:ea typeface="Cambria Math" panose="02040503050406030204" pitchFamily="18" charset="0"/>
                          </a:rPr>
                        </m:ctrlPr>
                      </m:accPr>
                      <m:e>
                        <m:r>
                          <a:rPr lang="en-US" i="1" smtClean="0">
                            <a:latin typeface="Cambria Math" panose="02040503050406030204" pitchFamily="18" charset="0"/>
                            <a:ea typeface="Cambria Math" panose="02040503050406030204" pitchFamily="18" charset="0"/>
                          </a:rPr>
                          <m:t>𝜈</m:t>
                        </m:r>
                      </m:e>
                    </m:acc>
                  </m:oMath>
                </a14:m>
                <a:r>
                  <a:rPr lang="en-US" dirty="0">
                    <a:latin typeface="Baskerville Old Face" panose="02020602080505020303" pitchFamily="18" charset="77"/>
                  </a:rPr>
                  <a:t>, </a:t>
                </a:r>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𝐾</m:t>
                        </m:r>
                      </m:e>
                      <m:sub>
                        <m:r>
                          <a:rPr lang="en-US" b="0" i="1" smtClean="0">
                            <a:latin typeface="Cambria Math" panose="02040503050406030204" pitchFamily="18" charset="0"/>
                          </a:rPr>
                          <m:t>𝐿</m:t>
                        </m:r>
                      </m:sub>
                    </m:sSub>
                    <m:r>
                      <a:rPr lang="en-US" i="1">
                        <a:latin typeface="Cambria Math" panose="02040503050406030204" pitchFamily="18" charset="0"/>
                        <a:ea typeface="Cambria Math" panose="02040503050406030204" pitchFamily="18" charset="0"/>
                      </a:rPr>
                      <m:t>→</m:t>
                    </m:r>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𝜋</m:t>
                        </m:r>
                      </m:e>
                      <m:sup>
                        <m:r>
                          <a:rPr lang="en-US" b="0" i="1" smtClean="0">
                            <a:latin typeface="Cambria Math" panose="02040503050406030204" pitchFamily="18" charset="0"/>
                            <a:ea typeface="Cambria Math" panose="02040503050406030204" pitchFamily="18" charset="0"/>
                          </a:rPr>
                          <m:t>0</m:t>
                        </m:r>
                      </m:sup>
                    </m:sSup>
                    <m:r>
                      <a:rPr lang="en-US" i="1">
                        <a:latin typeface="Cambria Math" panose="02040503050406030204" pitchFamily="18" charset="0"/>
                        <a:ea typeface="Cambria Math" panose="02040503050406030204" pitchFamily="18" charset="0"/>
                      </a:rPr>
                      <m:t>𝜈</m:t>
                    </m:r>
                    <m:acc>
                      <m:accPr>
                        <m:chr m:val="̅"/>
                        <m:ctrlPr>
                          <a:rPr lang="en-US" i="1">
                            <a:latin typeface="Cambria Math" panose="02040503050406030204" pitchFamily="18" charset="0"/>
                            <a:ea typeface="Cambria Math" panose="02040503050406030204" pitchFamily="18" charset="0"/>
                          </a:rPr>
                        </m:ctrlPr>
                      </m:accPr>
                      <m:e>
                        <m:r>
                          <a:rPr lang="en-US" i="1">
                            <a:latin typeface="Cambria Math" panose="02040503050406030204" pitchFamily="18" charset="0"/>
                            <a:ea typeface="Cambria Math" panose="02040503050406030204" pitchFamily="18" charset="0"/>
                          </a:rPr>
                          <m:t>𝜈</m:t>
                        </m:r>
                      </m:e>
                    </m:acc>
                  </m:oMath>
                </a14:m>
                <a:r>
                  <a:rPr lang="en-US" dirty="0">
                    <a:latin typeface="Baskerville Old Face" panose="02020602080505020303" pitchFamily="18" charset="77"/>
                  </a:rPr>
                  <a:t> </a:t>
                </a:r>
              </a:p>
            </p:txBody>
          </p:sp>
        </mc:Choice>
        <mc:Fallback xmlns="">
          <p:sp>
            <p:nvSpPr>
              <p:cNvPr id="2" name="Title 1">
                <a:extLst>
                  <a:ext uri="{FF2B5EF4-FFF2-40B4-BE49-F238E27FC236}">
                    <a16:creationId xmlns:a16="http://schemas.microsoft.com/office/drawing/2014/main" id="{3D0FEE2C-A652-CDED-A4EF-CFDDE943FE24}"/>
                  </a:ext>
                </a:extLst>
              </p:cNvPr>
              <p:cNvSpPr>
                <a:spLocks noGrp="1" noRot="1" noChangeAspect="1" noMove="1" noResize="1" noEditPoints="1" noAdjustHandles="1" noChangeArrowheads="1" noChangeShapeType="1" noTextEdit="1"/>
              </p:cNvSpPr>
              <p:nvPr>
                <p:ph type="title"/>
              </p:nvPr>
            </p:nvSpPr>
            <p:spPr>
              <a:xfrm>
                <a:off x="738554" y="484632"/>
                <a:ext cx="11047046" cy="1609344"/>
              </a:xfrm>
              <a:blipFill>
                <a:blip r:embed="rId3"/>
                <a:stretch>
                  <a:fillRect/>
                </a:stretch>
              </a:blipFill>
            </p:spPr>
            <p:txBody>
              <a:bodyPr/>
              <a:lstStyle/>
              <a:p>
                <a:r>
                  <a:rPr lang="en-US">
                    <a:noFill/>
                  </a:rPr>
                  <a:t> </a:t>
                </a:r>
              </a:p>
            </p:txBody>
          </p:sp>
        </mc:Fallback>
      </mc:AlternateContent>
      <p:sp>
        <p:nvSpPr>
          <p:cNvPr id="3" name="Content Placeholder 2">
            <a:extLst>
              <a:ext uri="{FF2B5EF4-FFF2-40B4-BE49-F238E27FC236}">
                <a16:creationId xmlns:a16="http://schemas.microsoft.com/office/drawing/2014/main" id="{4CA365B8-0E88-A9C2-5C06-2342097B4EBB}"/>
              </a:ext>
            </a:extLst>
          </p:cNvPr>
          <p:cNvSpPr>
            <a:spLocks noGrp="1"/>
          </p:cNvSpPr>
          <p:nvPr>
            <p:ph sz="half" idx="1"/>
          </p:nvPr>
        </p:nvSpPr>
        <p:spPr>
          <a:xfrm>
            <a:off x="738554" y="2331140"/>
            <a:ext cx="4754880" cy="3977640"/>
          </a:xfrm>
        </p:spPr>
        <p:txBody>
          <a:bodyPr>
            <a:normAutofit/>
          </a:bodyPr>
          <a:lstStyle/>
          <a:p>
            <a:r>
              <a:rPr lang="en-US" sz="2800" dirty="0">
                <a:latin typeface="Baskerville Old Face" panose="02020602080505020303" pitchFamily="18" charset="77"/>
              </a:rPr>
              <a:t>Induced by semi-leptonic loop FCNCs.</a:t>
            </a:r>
          </a:p>
          <a:p>
            <a:r>
              <a:rPr lang="en-US" sz="2800" dirty="0">
                <a:latin typeface="Baskerville Old Face" panose="02020602080505020303" pitchFamily="18" charset="77"/>
              </a:rPr>
              <a:t>“Clean” decays, largely free of theoretical uncertainties.</a:t>
            </a:r>
          </a:p>
          <a:p>
            <a:r>
              <a:rPr lang="en-US" sz="2800" dirty="0">
                <a:latin typeface="Baskerville Old Face" panose="02020602080505020303" pitchFamily="18" charset="77"/>
              </a:rPr>
              <a:t>Can determine CKM matrix elements.</a:t>
            </a:r>
          </a:p>
          <a:p>
            <a:r>
              <a:rPr lang="en-US" sz="2800" dirty="0">
                <a:latin typeface="Baskerville Old Face" panose="02020602080505020303" pitchFamily="18" charset="77"/>
              </a:rPr>
              <a:t>Provides a measure of CP violation in Standard Model.</a:t>
            </a:r>
          </a:p>
        </p:txBody>
      </p:sp>
      <p:pic>
        <p:nvPicPr>
          <p:cNvPr id="6" name="Content Placeholder 5" descr="A diagram of a complex function&#10;&#10;Description automatically generated with medium confidence">
            <a:extLst>
              <a:ext uri="{FF2B5EF4-FFF2-40B4-BE49-F238E27FC236}">
                <a16:creationId xmlns:a16="http://schemas.microsoft.com/office/drawing/2014/main" id="{9ECB3536-1CA0-A6BB-C5E2-A5D87F37EE6D}"/>
              </a:ext>
            </a:extLst>
          </p:cNvPr>
          <p:cNvPicPr>
            <a:picLocks noGrp="1" noChangeAspect="1"/>
          </p:cNvPicPr>
          <p:nvPr>
            <p:ph sz="half" idx="2"/>
          </p:nvPr>
        </p:nvPicPr>
        <p:blipFill>
          <a:blip r:embed="rId4"/>
          <a:stretch>
            <a:fillRect/>
          </a:stretch>
        </p:blipFill>
        <p:spPr>
          <a:xfrm>
            <a:off x="5493435" y="2331140"/>
            <a:ext cx="6292166" cy="3297500"/>
          </a:xfrm>
        </p:spPr>
      </p:pic>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AC6C71C1-0728-05E5-3FBD-3F4C591A7447}"/>
                  </a:ext>
                </a:extLst>
              </p:cNvPr>
              <p:cNvSpPr txBox="1"/>
              <p:nvPr/>
            </p:nvSpPr>
            <p:spPr>
              <a:xfrm>
                <a:off x="5689600" y="5727037"/>
                <a:ext cx="6096000" cy="646331"/>
              </a:xfrm>
              <a:prstGeom prst="rect">
                <a:avLst/>
              </a:prstGeom>
              <a:noFill/>
            </p:spPr>
            <p:txBody>
              <a:bodyPr wrap="square">
                <a:spAutoFit/>
              </a:bodyPr>
              <a:lstStyle/>
              <a:p>
                <a:r>
                  <a:rPr lang="en-US" dirty="0">
                    <a:latin typeface="Baskerville Old Face" panose="02020602080505020303" pitchFamily="18" charset="77"/>
                  </a:rPr>
                  <a:t>Figure 1: The leading order electroweak diagrams contributing to </a:t>
                </a:r>
                <a14:m>
                  <m:oMath xmlns:m="http://schemas.openxmlformats.org/officeDocument/2006/math">
                    <m:r>
                      <a:rPr lang="en-US" i="1" smtClean="0">
                        <a:latin typeface="Cambria Math" panose="02040503050406030204" pitchFamily="18" charset="0"/>
                      </a:rPr>
                      <m:t>𝐾</m:t>
                    </m:r>
                    <m:r>
                      <a:rPr lang="en-US" i="1" smtClean="0">
                        <a:latin typeface="Cambria Math" panose="02040503050406030204" pitchFamily="18" charset="0"/>
                        <a:ea typeface="Cambria Math" panose="02040503050406030204" pitchFamily="18" charset="0"/>
                      </a:rPr>
                      <m:t>→</m:t>
                    </m:r>
                    <m:r>
                      <a:rPr lang="en-US" i="1" smtClean="0">
                        <a:latin typeface="Cambria Math" panose="02040503050406030204" pitchFamily="18" charset="0"/>
                        <a:ea typeface="Cambria Math" panose="02040503050406030204" pitchFamily="18" charset="0"/>
                      </a:rPr>
                      <m:t>𝜋𝜈</m:t>
                    </m:r>
                    <m:acc>
                      <m:accPr>
                        <m:chr m:val="̅"/>
                        <m:ctrlPr>
                          <a:rPr lang="en-US" i="1" smtClean="0">
                            <a:latin typeface="Cambria Math" panose="02040503050406030204" pitchFamily="18" charset="0"/>
                            <a:ea typeface="Cambria Math" panose="02040503050406030204" pitchFamily="18" charset="0"/>
                          </a:rPr>
                        </m:ctrlPr>
                      </m:accPr>
                      <m:e>
                        <m:r>
                          <a:rPr lang="en-US" i="1" smtClean="0">
                            <a:latin typeface="Cambria Math" panose="02040503050406030204" pitchFamily="18" charset="0"/>
                            <a:ea typeface="Cambria Math" panose="02040503050406030204" pitchFamily="18" charset="0"/>
                          </a:rPr>
                          <m:t>𝜈</m:t>
                        </m:r>
                      </m:e>
                    </m:acc>
                  </m:oMath>
                </a14:m>
                <a:r>
                  <a:rPr lang="en-US" dirty="0">
                    <a:latin typeface="Baskerville Old Face" panose="02020602080505020303" pitchFamily="18" charset="77"/>
                  </a:rPr>
                  <a:t> in the Standard Model [3].</a:t>
                </a:r>
              </a:p>
            </p:txBody>
          </p:sp>
        </mc:Choice>
        <mc:Fallback xmlns="">
          <p:sp>
            <p:nvSpPr>
              <p:cNvPr id="8" name="TextBox 7">
                <a:extLst>
                  <a:ext uri="{FF2B5EF4-FFF2-40B4-BE49-F238E27FC236}">
                    <a16:creationId xmlns:a16="http://schemas.microsoft.com/office/drawing/2014/main" id="{AC6C71C1-0728-05E5-3FBD-3F4C591A7447}"/>
                  </a:ext>
                </a:extLst>
              </p:cNvPr>
              <p:cNvSpPr txBox="1">
                <a:spLocks noRot="1" noChangeAspect="1" noMove="1" noResize="1" noEditPoints="1" noAdjustHandles="1" noChangeArrowheads="1" noChangeShapeType="1" noTextEdit="1"/>
              </p:cNvSpPr>
              <p:nvPr/>
            </p:nvSpPr>
            <p:spPr>
              <a:xfrm>
                <a:off x="5689600" y="5727037"/>
                <a:ext cx="6096000" cy="646331"/>
              </a:xfrm>
              <a:prstGeom prst="rect">
                <a:avLst/>
              </a:prstGeom>
              <a:blipFill>
                <a:blip r:embed="rId5"/>
                <a:stretch>
                  <a:fillRect l="-624" t="-3774" r="-1040" b="-11321"/>
                </a:stretch>
              </a:blipFill>
            </p:spPr>
            <p:txBody>
              <a:bodyPr/>
              <a:lstStyle/>
              <a:p>
                <a:r>
                  <a:rPr lang="en-US">
                    <a:noFill/>
                  </a:rPr>
                  <a:t> </a:t>
                </a:r>
              </a:p>
            </p:txBody>
          </p:sp>
        </mc:Fallback>
      </mc:AlternateContent>
      <p:sp>
        <p:nvSpPr>
          <p:cNvPr id="5" name="Slide Number Placeholder 4">
            <a:extLst>
              <a:ext uri="{FF2B5EF4-FFF2-40B4-BE49-F238E27FC236}">
                <a16:creationId xmlns:a16="http://schemas.microsoft.com/office/drawing/2014/main" id="{1B1FCB6B-E209-07DC-C779-459BDEE714FF}"/>
              </a:ext>
            </a:extLst>
          </p:cNvPr>
          <p:cNvSpPr>
            <a:spLocks noGrp="1"/>
          </p:cNvSpPr>
          <p:nvPr>
            <p:ph type="sldNum" sz="quarter" idx="12"/>
          </p:nvPr>
        </p:nvSpPr>
        <p:spPr/>
        <p:txBody>
          <a:bodyPr/>
          <a:lstStyle/>
          <a:p>
            <a:fld id="{30627F9B-D615-9E48-9179-318E1FF81E38}" type="slidenum">
              <a:rPr lang="en-US" smtClean="0"/>
              <a:t>9</a:t>
            </a:fld>
            <a:endParaRPr lang="en-US"/>
          </a:p>
        </p:txBody>
      </p:sp>
      <p:sp>
        <p:nvSpPr>
          <p:cNvPr id="7" name="TextBox 6">
            <a:extLst>
              <a:ext uri="{FF2B5EF4-FFF2-40B4-BE49-F238E27FC236}">
                <a16:creationId xmlns:a16="http://schemas.microsoft.com/office/drawing/2014/main" id="{DD75A219-699A-B1C0-72B6-D7BF037BC313}"/>
              </a:ext>
            </a:extLst>
          </p:cNvPr>
          <p:cNvSpPr txBox="1"/>
          <p:nvPr/>
        </p:nvSpPr>
        <p:spPr>
          <a:xfrm>
            <a:off x="816775" y="6488668"/>
            <a:ext cx="2286203" cy="369332"/>
          </a:xfrm>
          <a:prstGeom prst="rect">
            <a:avLst/>
          </a:prstGeom>
          <a:noFill/>
        </p:spPr>
        <p:txBody>
          <a:bodyPr wrap="none" rtlCol="0">
            <a:spAutoFit/>
          </a:bodyPr>
          <a:lstStyle/>
          <a:p>
            <a:r>
              <a:rPr lang="en-US" dirty="0"/>
              <a:t>[3] hep-</a:t>
            </a:r>
            <a:r>
              <a:rPr lang="en-US" dirty="0" err="1"/>
              <a:t>ph</a:t>
            </a:r>
            <a:r>
              <a:rPr lang="en-US" dirty="0"/>
              <a:t>/0103166</a:t>
            </a:r>
          </a:p>
        </p:txBody>
      </p:sp>
    </p:spTree>
    <p:extLst>
      <p:ext uri="{BB962C8B-B14F-4D97-AF65-F5344CB8AC3E}">
        <p14:creationId xmlns:p14="http://schemas.microsoft.com/office/powerpoint/2010/main" val="236128859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Wood Type</Template>
  <TotalTime>56786</TotalTime>
  <Words>1469</Words>
  <Application>Microsoft Macintosh PowerPoint</Application>
  <PresentationFormat>Widescreen</PresentationFormat>
  <Paragraphs>173</Paragraphs>
  <Slides>21</Slides>
  <Notes>18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21</vt:i4>
      </vt:variant>
    </vt:vector>
  </HeadingPairs>
  <TitlesOfParts>
    <vt:vector size="30" baseType="lpstr">
      <vt:lpstr>Aptos</vt:lpstr>
      <vt:lpstr>Baskerville Old Face</vt:lpstr>
      <vt:lpstr>Calibri</vt:lpstr>
      <vt:lpstr>Cambria Math</vt:lpstr>
      <vt:lpstr>Rockwell</vt:lpstr>
      <vt:lpstr>Rockwell Condensed</vt:lpstr>
      <vt:lpstr>Rockwell Extra Bold</vt:lpstr>
      <vt:lpstr>Wingdings</vt:lpstr>
      <vt:lpstr>Wood Type</vt:lpstr>
      <vt:lpstr>New physics from light scalars in rare kaon decay</vt:lpstr>
      <vt:lpstr>Outline</vt:lpstr>
      <vt:lpstr>Why Study CP Violation? </vt:lpstr>
      <vt:lpstr>Why Neutral Kaons?</vt:lpstr>
      <vt:lpstr>K^0- K ̅^0  2d mixing</vt:lpstr>
      <vt:lpstr>InDirect CP violation</vt:lpstr>
      <vt:lpstr>Direct CP violation</vt:lpstr>
      <vt:lpstr>Rare Kaon Decays</vt:lpstr>
      <vt:lpstr>Golden modes: K^+→π^+ νν ̅, K_L→π^0 νν ̅ </vt:lpstr>
      <vt:lpstr>K_L→μ^+ μ^-</vt:lpstr>
      <vt:lpstr>Extracting experimental parameters</vt:lpstr>
      <vt:lpstr>Extracting K_S from K_L branching ratio.</vt:lpstr>
      <vt:lpstr>K_S→μ^+ μ^- As a Third Golden Mode</vt:lpstr>
      <vt:lpstr>Light scalar physics</vt:lpstr>
      <vt:lpstr>Constraints from muonic interactions</vt:lpstr>
      <vt:lpstr>Coupling constraints from K_S→μ^+ μ^- and Mixing</vt:lpstr>
      <vt:lpstr>Coupling constraints from other rare decays</vt:lpstr>
      <vt:lpstr>m_ϕ  vs g_sd &amp; y_μ  vs g_sd</vt:lpstr>
      <vt:lpstr>K_S-K_L-ϕ_1-ϕ_2 mixing</vt:lpstr>
      <vt:lpstr>Γ_i≪Γ_S and Γ_i≫Γ_L</vt:lpstr>
      <vt:lpstr>Summary and the future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CP Violation and ∈^′/∈ measurements </dc:title>
  <dc:creator>Rahul Pradeep</dc:creator>
  <cp:lastModifiedBy>Rahul Pradeep</cp:lastModifiedBy>
  <cp:revision>67</cp:revision>
  <dcterms:created xsi:type="dcterms:W3CDTF">2024-04-07T17:16:31Z</dcterms:created>
  <dcterms:modified xsi:type="dcterms:W3CDTF">2025-06-05T06:14:54Z</dcterms:modified>
</cp:coreProperties>
</file>