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2" r:id="rId3"/>
    <p:sldId id="273" r:id="rId4"/>
    <p:sldId id="274" r:id="rId5"/>
    <p:sldId id="272" r:id="rId6"/>
    <p:sldId id="284" r:id="rId7"/>
    <p:sldId id="276" r:id="rId8"/>
    <p:sldId id="286" r:id="rId9"/>
    <p:sldId id="287" r:id="rId10"/>
    <p:sldId id="289" r:id="rId11"/>
    <p:sldId id="290" r:id="rId12"/>
    <p:sldId id="283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0FF"/>
    <a:srgbClr val="E31837"/>
    <a:srgbClr val="7B29F8"/>
    <a:srgbClr val="F80001"/>
    <a:srgbClr val="920000"/>
    <a:srgbClr val="FF0100"/>
    <a:srgbClr val="01FF00"/>
    <a:srgbClr val="C50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64" autoAdjust="0"/>
    <p:restoredTop sz="79204" autoAdjust="0"/>
  </p:normalViewPr>
  <p:slideViewPr>
    <p:cSldViewPr snapToGrid="0" snapToObjects="1">
      <p:cViewPr>
        <p:scale>
          <a:sx n="99" d="100"/>
          <a:sy n="99" d="100"/>
        </p:scale>
        <p:origin x="480" y="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53E69-B0AC-D949-858B-D76AACD081DB}" type="datetimeFigureOut">
              <a:rPr lang="en-US" smtClean="0"/>
              <a:pPr/>
              <a:t>6/5/25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C750F-009A-9A4D-B932-D7F4D246BB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147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2497C-E36B-4048-B07A-68C53B24D67B}" type="datetimeFigureOut">
              <a:rPr lang="en-US" smtClean="0"/>
              <a:pPr/>
              <a:t>6/5/25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16679-08E0-AA4F-AD6A-E5E0ADAD65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74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38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PDG, </a:t>
            </a:r>
            <a:r>
              <a:rPr lang="en-US" dirty="0" err="1"/>
              <a:t>oscilation</a:t>
            </a:r>
            <a:r>
              <a:rPr lang="en-US" dirty="0"/>
              <a:t> rates for Bd and Bs are</a:t>
            </a:r>
          </a:p>
          <a:p>
            <a:r>
              <a:rPr lang="en-US" dirty="0" err="1"/>
              <a:t>Δmd</a:t>
            </a:r>
            <a:r>
              <a:rPr lang="en-US" dirty="0"/>
              <a:t> = 50.63 x 10^10 / 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Δms</a:t>
            </a:r>
            <a:r>
              <a:rPr lang="en-US" dirty="0"/>
              <a:t> = 17.765 x 10^12 / 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38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94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Most precise single-measurement of CPV parameters in Bs-&gt;</a:t>
            </a:r>
            <a:r>
              <a:rPr lang="en-US" dirty="0" err="1"/>
              <a:t>DsDs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187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Both"/>
            </a:pPr>
            <a:r>
              <a:rPr lang="en-US" dirty="0"/>
              <a:t>current-produced baryon pair with a recoil meson transition</a:t>
            </a:r>
          </a:p>
          <a:p>
            <a:pPr marL="228600" indent="-228600">
              <a:buAutoNum type="alphaLcParenBoth"/>
            </a:pPr>
            <a:r>
              <a:rPr lang="en-US" dirty="0"/>
              <a:t>baryon pair transition with current-produced recoil meson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“Measurements of branching fractions and CP asymmetries are essential for testing and refining theoretical model [8, 9]. The relative branching fractions of B0 →K0pp and B0s→K0pp decays provide precise tests of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flavour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symmetries, as their quark-level diagrams are related not only through the interchange of d and s spectator quarks but also through modifications to the weak decay process to ensure the correct final-state quark content. Additionally, these decays serve as key observables for studying CP violation in loop-dominated processes [10]. Time-dependent Dalitz analyses can measure CP-violating parameters, providing sensitivity to potential physics beyond the Standard Model [11,12].”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08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Appropriate since this is nominally in the rare-decays session</a:t>
            </a:r>
          </a:p>
          <a:p>
            <a:endParaRPr lang="en-US" dirty="0"/>
          </a:p>
          <a:p>
            <a:r>
              <a:rPr lang="en-US" dirty="0"/>
              <a:t>B(Bs to mu mu) = 3 * 10^-9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4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7CE31-309A-9F18-FB05-388AE9649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5BBF9C-AC71-F004-BBB8-439CCE8BDB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82DD9F-3189-5DF0-07AA-48183E8EBB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SCET: soft-collinear effective theory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LCSR: light-cone sum rules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LQCD: lattice QCD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HQET: heavy quark effective theory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VMD: vector meson dominance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the above (also “single pole” and “multipole”) refer to different ways to calculate the B0s→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 form factor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C885D-6D89-7F4C-0836-9B5AC90F0A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62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narrow peak around 1860MeV/c2 and its small reflection 100MeV/c2 above correspond to D0 →K+K−and to misidentified D0 →K−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π+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decays, which are strongly suppressed in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sWeighted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distribution.”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28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33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27FA298-6C7E-ABCD-44BE-F8678782CDDC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063429"/>
            <a:ext cx="12192000" cy="0"/>
          </a:xfrm>
          <a:prstGeom prst="line">
            <a:avLst/>
          </a:prstGeom>
          <a:ln w="571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23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06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9DF71BD-3555-5A33-78F1-55D89FB328F2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063429"/>
            <a:ext cx="12192000" cy="0"/>
          </a:xfrm>
          <a:prstGeom prst="line">
            <a:avLst/>
          </a:prstGeom>
          <a:ln w="571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505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" y="1060912"/>
            <a:ext cx="6055360" cy="54078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060911"/>
            <a:ext cx="6055360" cy="54078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45DDAF-C5CC-C33B-0211-B3B0938A9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75" y="24127"/>
            <a:ext cx="9445037" cy="1019664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59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772" y="1056943"/>
            <a:ext cx="60522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772" y="1696705"/>
            <a:ext cx="6052227" cy="47680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3885" y="1060911"/>
            <a:ext cx="60522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3885" y="1696705"/>
            <a:ext cx="6052227" cy="47680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40D901-96BB-47A5-9166-54B5DE1AC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75" y="24127"/>
            <a:ext cx="9439462" cy="1019664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0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2C508F9-C1CB-25F2-4828-52070D6E3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75" y="24127"/>
            <a:ext cx="9445037" cy="1019664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838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06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8E2C5A8-6DDD-3543-9040-B68DD805DC61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063429"/>
            <a:ext cx="12192000" cy="0"/>
          </a:xfrm>
          <a:prstGeom prst="line">
            <a:avLst/>
          </a:prstGeom>
          <a:ln w="571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3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075" y="24127"/>
            <a:ext cx="9452409" cy="1019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75" y="1060910"/>
            <a:ext cx="12119417" cy="5407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6874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874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Michael K. Wilkinson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6874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AC8333-6EF6-0A42-AA2D-908633CE17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491484" y="20763"/>
            <a:ext cx="1171020" cy="1019664"/>
          </a:xfrm>
          <a:prstGeom prst="rect">
            <a:avLst/>
          </a:prstGeom>
        </p:spPr>
      </p:pic>
      <p:pic>
        <p:nvPicPr>
          <p:cNvPr id="9" name="Picture 8" descr="A blue and white logo&#10;&#10;Description automatically generated">
            <a:extLst>
              <a:ext uri="{FF2B5EF4-FFF2-40B4-BE49-F238E27FC236}">
                <a16:creationId xmlns:a16="http://schemas.microsoft.com/office/drawing/2014/main" id="{D4B3935B-B818-7BA0-FDDA-33997BAE17B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662504" y="20763"/>
            <a:ext cx="1529496" cy="101966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FE85BE-A4F9-87C0-BD75-E2EDAF282829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050366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60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411.7771" TargetMode="External"/><Relationship Id="rId13" Type="http://schemas.openxmlformats.org/officeDocument/2006/relationships/image" Target="../media/image81.png"/><Relationship Id="rId18" Type="http://schemas.openxmlformats.org/officeDocument/2006/relationships/image" Target="../media/image86.png"/><Relationship Id="rId3" Type="http://schemas.openxmlformats.org/officeDocument/2006/relationships/image" Target="../media/image72.png"/><Relationship Id="rId7" Type="http://schemas.openxmlformats.org/officeDocument/2006/relationships/hyperlink" Target="https://doi.org/10.1103/PhysRevD.91.011101" TargetMode="External"/><Relationship Id="rId12" Type="http://schemas.openxmlformats.org/officeDocument/2006/relationships/image" Target="../media/image79.png"/><Relationship Id="rId17" Type="http://schemas.openxmlformats.org/officeDocument/2006/relationships/image" Target="../media/image85.png"/><Relationship Id="rId2" Type="http://schemas.openxmlformats.org/officeDocument/2006/relationships/slide" Target="slide6.xml"/><Relationship Id="rId16" Type="http://schemas.openxmlformats.org/officeDocument/2006/relationships/image" Target="../media/image84.png"/><Relationship Id="rId20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rxiv.org/abs/2406.00235" TargetMode="External"/><Relationship Id="rId11" Type="http://schemas.openxmlformats.org/officeDocument/2006/relationships/image" Target="../media/image74.png"/><Relationship Id="rId5" Type="http://schemas.openxmlformats.org/officeDocument/2006/relationships/hyperlink" Target="https://doi.org/10.1007/JHEP08(2024)093" TargetMode="External"/><Relationship Id="rId15" Type="http://schemas.openxmlformats.org/officeDocument/2006/relationships/image" Target="../media/image83.png"/><Relationship Id="rId10" Type="http://schemas.openxmlformats.org/officeDocument/2006/relationships/image" Target="../media/image73.png"/><Relationship Id="rId19" Type="http://schemas.openxmlformats.org/officeDocument/2006/relationships/image" Target="../media/image77.png"/><Relationship Id="rId4" Type="http://schemas.openxmlformats.org/officeDocument/2006/relationships/image" Target="../media/image75.png"/><Relationship Id="rId9" Type="http://schemas.openxmlformats.org/officeDocument/2006/relationships/image" Target="../media/image76.png"/><Relationship Id="rId14" Type="http://schemas.openxmlformats.org/officeDocument/2006/relationships/image" Target="../media/image8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680.png"/><Relationship Id="rId3" Type="http://schemas.openxmlformats.org/officeDocument/2006/relationships/image" Target="../media/image87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hyperlink" Target="https://arxiv.org/abs/2406.00235" TargetMode="External"/><Relationship Id="rId5" Type="http://schemas.openxmlformats.org/officeDocument/2006/relationships/hyperlink" Target="https://indico.cern.ch/event/1421485/contributions/6461806/" TargetMode="External"/><Relationship Id="rId10" Type="http://schemas.openxmlformats.org/officeDocument/2006/relationships/hyperlink" Target="https://doi.org/10.1007/JHEP08(2024)093" TargetMode="External"/><Relationship Id="rId4" Type="http://schemas.openxmlformats.org/officeDocument/2006/relationships/image" Target="../media/image600.png"/><Relationship Id="rId9" Type="http://schemas.openxmlformats.org/officeDocument/2006/relationships/image" Target="../media/image9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07/JHEP01(2025)061" TargetMode="External"/><Relationship Id="rId13" Type="http://schemas.openxmlformats.org/officeDocument/2006/relationships/hyperlink" Target="https://doi.org/10.1007/JHEP07(2024)101" TargetMode="External"/><Relationship Id="rId3" Type="http://schemas.openxmlformats.org/officeDocument/2006/relationships/image" Target="../media/image21.emf"/><Relationship Id="rId7" Type="http://schemas.openxmlformats.org/officeDocument/2006/relationships/image" Target="../media/image95.png"/><Relationship Id="rId12" Type="http://schemas.openxmlformats.org/officeDocument/2006/relationships/hyperlink" Target="https://arxiv.org/abs/2409.17209" TargetMode="External"/><Relationship Id="rId17" Type="http://schemas.openxmlformats.org/officeDocument/2006/relationships/image" Target="../media/image96.png"/><Relationship Id="rId2" Type="http://schemas.openxmlformats.org/officeDocument/2006/relationships/image" Target="../media/image92.png"/><Relationship Id="rId16" Type="http://schemas.openxmlformats.org/officeDocument/2006/relationships/hyperlink" Target="https://arxiv.org/abs/2406.0023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11" Type="http://schemas.openxmlformats.org/officeDocument/2006/relationships/hyperlink" Target="https://doi.org/10.1140/epjc/s10052-024-13573-0" TargetMode="External"/><Relationship Id="rId5" Type="http://schemas.openxmlformats.org/officeDocument/2006/relationships/image" Target="../media/image34.png"/><Relationship Id="rId15" Type="http://schemas.openxmlformats.org/officeDocument/2006/relationships/hyperlink" Target="https://doi.org/10.1007/JHEP08(2024)093" TargetMode="External"/><Relationship Id="rId10" Type="http://schemas.openxmlformats.org/officeDocument/2006/relationships/hyperlink" Target="https://arxiv.org/abs/2504.21269" TargetMode="External"/><Relationship Id="rId4" Type="http://schemas.openxmlformats.org/officeDocument/2006/relationships/image" Target="../media/image93.png"/><Relationship Id="rId9" Type="http://schemas.openxmlformats.org/officeDocument/2006/relationships/hyperlink" Target="https://arxiv.org/abs/2409.03009" TargetMode="External"/><Relationship Id="rId14" Type="http://schemas.openxmlformats.org/officeDocument/2006/relationships/hyperlink" Target="https://arxiv.org/abs/2404.03375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22323/1.174.0033" TargetMode="External"/><Relationship Id="rId13" Type="http://schemas.openxmlformats.org/officeDocument/2006/relationships/hyperlink" Target="https://doi.org/10.1103/PhysRevLett.117.061803" TargetMode="External"/><Relationship Id="rId1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hyperlink" Target="https://arxiv.org/abs/2104.04421" TargetMode="External"/><Relationship Id="rId12" Type="http://schemas.openxmlformats.org/officeDocument/2006/relationships/hyperlink" Target="https://arxiv.org/abs/2409.03009" TargetMode="External"/><Relationship Id="rId1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38/s41567-021-01394-x" TargetMode="External"/><Relationship Id="rId11" Type="http://schemas.openxmlformats.org/officeDocument/2006/relationships/hyperlink" Target="https://doi.org/10.1007/JHEP01(2025)061" TargetMode="External"/><Relationship Id="rId5" Type="http://schemas.openxmlformats.org/officeDocument/2006/relationships/hyperlink" Target="https://arxiv.org/abs/1510.03990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s://doi.org/10.1103/PhysRevD.110.030001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s://doi.org/10.22323/1.234.0543" TargetMode="External"/><Relationship Id="rId9" Type="http://schemas.openxmlformats.org/officeDocument/2006/relationships/hyperlink" Target="https://arxiv.org/abs/1212.6374" TargetMode="External"/><Relationship Id="rId14" Type="http://schemas.openxmlformats.org/officeDocument/2006/relationships/hyperlink" Target="https://arxiv.org/abs/1605.09768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04.04421" TargetMode="External"/><Relationship Id="rId13" Type="http://schemas.openxmlformats.org/officeDocument/2006/relationships/image" Target="../media/image13.emf"/><Relationship Id="rId3" Type="http://schemas.openxmlformats.org/officeDocument/2006/relationships/image" Target="../media/image51.png"/><Relationship Id="rId7" Type="http://schemas.openxmlformats.org/officeDocument/2006/relationships/hyperlink" Target="https://doi.org/10.1038/s41567-021-01394-x" TargetMode="External"/><Relationship Id="rId12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80.png"/><Relationship Id="rId5" Type="http://schemas.openxmlformats.org/officeDocument/2006/relationships/image" Target="../media/image10.png"/><Relationship Id="rId15" Type="http://schemas.openxmlformats.org/officeDocument/2006/relationships/image" Target="../media/image15.emf"/><Relationship Id="rId10" Type="http://schemas.openxmlformats.org/officeDocument/2006/relationships/hyperlink" Target="https://arxiv.org/abs/2409.03009" TargetMode="External"/><Relationship Id="rId4" Type="http://schemas.openxmlformats.org/officeDocument/2006/relationships/hyperlink" Target="https://indico.cern.ch/event/1421485/contributions/6404590/" TargetMode="External"/><Relationship Id="rId9" Type="http://schemas.openxmlformats.org/officeDocument/2006/relationships/hyperlink" Target="https://doi.org/10.1007/JHEP01(2025)061" TargetMode="External"/><Relationship Id="rId1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hyperlink" Target="https://arxiv.org/abs/physics/0402083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12" Type="http://schemas.openxmlformats.org/officeDocument/2006/relationships/hyperlink" Target="https://doi.org/10.1016/j.nima.2005.08.106" TargetMode="External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hyperlink" Target="https://arxiv.org/abs/2409.03009" TargetMode="External"/><Relationship Id="rId5" Type="http://schemas.openxmlformats.org/officeDocument/2006/relationships/image" Target="../media/image17.png"/><Relationship Id="rId15" Type="http://schemas.openxmlformats.org/officeDocument/2006/relationships/image" Target="../media/image22.png"/><Relationship Id="rId10" Type="http://schemas.openxmlformats.org/officeDocument/2006/relationships/hyperlink" Target="https://doi.org/10.1007/JHEP01(2025)061" TargetMode="External"/><Relationship Id="rId4" Type="http://schemas.openxmlformats.org/officeDocument/2006/relationships/image" Target="../media/image16.png"/><Relationship Id="rId9" Type="http://schemas.openxmlformats.org/officeDocument/2006/relationships/image" Target="../media/image21.emf"/><Relationship Id="rId14" Type="http://schemas.openxmlformats.org/officeDocument/2006/relationships/image" Target="../media/image20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21485/contributions/6461806/" TargetMode="External"/><Relationship Id="rId3" Type="http://schemas.openxmlformats.org/officeDocument/2006/relationships/image" Target="../media/image320.png"/><Relationship Id="rId7" Type="http://schemas.openxmlformats.org/officeDocument/2006/relationships/image" Target="../media/image33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hep-ph/0204185" TargetMode="External"/><Relationship Id="rId11" Type="http://schemas.openxmlformats.org/officeDocument/2006/relationships/image" Target="../media/image26.png"/><Relationship Id="rId5" Type="http://schemas.openxmlformats.org/officeDocument/2006/relationships/hyperlink" Target="https://doi.org/10.1103/PhysRevD.66.054004" TargetMode="External"/><Relationship Id="rId10" Type="http://schemas.openxmlformats.org/officeDocument/2006/relationships/image" Target="../media/image25.png"/><Relationship Id="rId4" Type="http://schemas.openxmlformats.org/officeDocument/2006/relationships/hyperlink" Target="https://arxiv.org/abs/2504.21269" TargetMode="External"/><Relationship Id="rId9" Type="http://schemas.openxmlformats.org/officeDocument/2006/relationships/hyperlink" Target="https://indico.cern.ch/event/1421485/contributions/6402611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3/PhysRevD.105.012010" TargetMode="External"/><Relationship Id="rId13" Type="http://schemas.openxmlformats.org/officeDocument/2006/relationships/hyperlink" Target="https://arxiv.org/abs/2202.03916" TargetMode="External"/><Relationship Id="rId3" Type="http://schemas.openxmlformats.org/officeDocument/2006/relationships/hyperlink" Target="https://indico.cern.ch/event/1421485/contributions/6461805/" TargetMode="External"/><Relationship Id="rId7" Type="http://schemas.openxmlformats.org/officeDocument/2006/relationships/image" Target="../media/image29.png"/><Relationship Id="rId12" Type="http://schemas.openxmlformats.org/officeDocument/2006/relationships/hyperlink" Target="https://doi.org/10.1140/epjc/s10052-022-10369-y" TargetMode="External"/><Relationship Id="rId2" Type="http://schemas.openxmlformats.org/officeDocument/2006/relationships/hyperlink" Target="https://indico.cern.ch/event/1421485/contributions/6461806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11" Type="http://schemas.openxmlformats.org/officeDocument/2006/relationships/hyperlink" Target="https://arxiv.org/abs/2409.17209" TargetMode="External"/><Relationship Id="rId5" Type="http://schemas.openxmlformats.org/officeDocument/2006/relationships/image" Target="../media/image260.png"/><Relationship Id="rId10" Type="http://schemas.openxmlformats.org/officeDocument/2006/relationships/hyperlink" Target="https://doi.org/10.1140/epjc/s10052-024-13573-0" TargetMode="External"/><Relationship Id="rId4" Type="http://schemas.openxmlformats.org/officeDocument/2006/relationships/image" Target="../media/image250.png"/><Relationship Id="rId9" Type="http://schemas.openxmlformats.org/officeDocument/2006/relationships/hyperlink" Target="https://arxiv.org/abs/2108.09283" TargetMode="External"/><Relationship Id="rId14" Type="http://schemas.openxmlformats.org/officeDocument/2006/relationships/image" Target="../media/image29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09.17209" TargetMode="External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30.png"/><Relationship Id="rId21" Type="http://schemas.openxmlformats.org/officeDocument/2006/relationships/image" Target="../media/image40.png"/><Relationship Id="rId7" Type="http://schemas.openxmlformats.org/officeDocument/2006/relationships/hyperlink" Target="https://doi.org/10.1140/epjc/s10052-024-13573-0" TargetMode="External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5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8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11" Type="http://schemas.openxmlformats.org/officeDocument/2006/relationships/image" Target="../media/image43.png"/><Relationship Id="rId24" Type="http://schemas.openxmlformats.org/officeDocument/2006/relationships/image" Target="../media/image52.png"/><Relationship Id="rId5" Type="http://schemas.openxmlformats.org/officeDocument/2006/relationships/image" Target="../media/image39.png"/><Relationship Id="rId15" Type="http://schemas.openxmlformats.org/officeDocument/2006/relationships/image" Target="../media/image47.png"/><Relationship Id="rId23" Type="http://schemas.openxmlformats.org/officeDocument/2006/relationships/image" Target="../media/image46.png"/><Relationship Id="rId10" Type="http://schemas.openxmlformats.org/officeDocument/2006/relationships/image" Target="../media/image34.png"/><Relationship Id="rId19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42.png"/><Relationship Id="rId14" Type="http://schemas.openxmlformats.org/officeDocument/2006/relationships/image" Target="../media/image35.png"/><Relationship Id="rId22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08.09283" TargetMode="External"/><Relationship Id="rId13" Type="http://schemas.openxmlformats.org/officeDocument/2006/relationships/image" Target="../media/image60.png"/><Relationship Id="rId18" Type="http://schemas.openxmlformats.org/officeDocument/2006/relationships/image" Target="../media/image60.emf"/><Relationship Id="rId3" Type="http://schemas.openxmlformats.org/officeDocument/2006/relationships/image" Target="../media/image36.png"/><Relationship Id="rId7" Type="http://schemas.openxmlformats.org/officeDocument/2006/relationships/hyperlink" Target="https://doi.org/10.1103/PhysRevD.105.012010" TargetMode="External"/><Relationship Id="rId12" Type="http://schemas.openxmlformats.org/officeDocument/2006/relationships/image" Target="../media/image57.emf"/><Relationship Id="rId17" Type="http://schemas.openxmlformats.org/officeDocument/2006/relationships/image" Target="../media/image64.png"/><Relationship Id="rId2" Type="http://schemas.openxmlformats.org/officeDocument/2006/relationships/slide" Target="slide6.xml"/><Relationship Id="rId16" Type="http://schemas.openxmlformats.org/officeDocument/2006/relationships/image" Target="../media/image59.emf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11" Type="http://schemas.openxmlformats.org/officeDocument/2006/relationships/image" Target="../media/image58.png"/><Relationship Id="rId5" Type="http://schemas.openxmlformats.org/officeDocument/2006/relationships/image" Target="../media/image54.png"/><Relationship Id="rId15" Type="http://schemas.openxmlformats.org/officeDocument/2006/relationships/image" Target="../media/image62.png"/><Relationship Id="rId10" Type="http://schemas.openxmlformats.org/officeDocument/2006/relationships/hyperlink" Target="https://arxiv.org/abs/2404.03375" TargetMode="External"/><Relationship Id="rId19" Type="http://schemas.openxmlformats.org/officeDocument/2006/relationships/image" Target="../media/image66.png"/><Relationship Id="rId4" Type="http://schemas.openxmlformats.org/officeDocument/2006/relationships/image" Target="../media/image55.png"/><Relationship Id="rId9" Type="http://schemas.openxmlformats.org/officeDocument/2006/relationships/hyperlink" Target="https://doi.org/10.1007/JHEP07(2024)101" TargetMode="External"/><Relationship Id="rId14" Type="http://schemas.openxmlformats.org/officeDocument/2006/relationships/image" Target="../media/image5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69.png"/><Relationship Id="rId3" Type="http://schemas.openxmlformats.org/officeDocument/2006/relationships/image" Target="../media/image63.png"/><Relationship Id="rId7" Type="http://schemas.openxmlformats.org/officeDocument/2006/relationships/image" Target="../media/image470.png"/><Relationship Id="rId12" Type="http://schemas.openxmlformats.org/officeDocument/2006/relationships/image" Target="../media/image49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15" Type="http://schemas.openxmlformats.org/officeDocument/2006/relationships/image" Target="../media/image71.png"/><Relationship Id="rId10" Type="http://schemas.openxmlformats.org/officeDocument/2006/relationships/hyperlink" Target="https://arxiv.org/abs/2404.03375" TargetMode="External"/><Relationship Id="rId4" Type="http://schemas.openxmlformats.org/officeDocument/2006/relationships/image" Target="../media/image65.png"/><Relationship Id="rId9" Type="http://schemas.openxmlformats.org/officeDocument/2006/relationships/hyperlink" Target="https://doi.org/10.1007/JHEP07(2024)101" TargetMode="External"/><Relationship Id="rId1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7A1C81C-CA7A-E946-B53D-A517C1D3731B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decays at LHCb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7A1C81C-CA7A-E946-B53D-A517C1D373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ubtitle 6">
            <a:extLst>
              <a:ext uri="{FF2B5EF4-FFF2-40B4-BE49-F238E27FC236}">
                <a16:creationId xmlns:a16="http://schemas.microsoft.com/office/drawing/2014/main" id="{439F61F6-8D60-F807-56E8-25F157079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96596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Michael K. Wilkinson</a:t>
            </a:r>
          </a:p>
          <a:p>
            <a:r>
              <a:rPr lang="en-US" dirty="0"/>
              <a:t>of the University of Cincinnati</a:t>
            </a:r>
          </a:p>
          <a:p>
            <a:r>
              <a:rPr lang="en-US" dirty="0"/>
              <a:t>on behalf of the LHCb collaboration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23rd Conference on Flavor Physics and CP Violation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5 June 2025</a:t>
            </a:r>
          </a:p>
        </p:txBody>
      </p:sp>
      <p:pic>
        <p:nvPicPr>
          <p:cNvPr id="3" name="Picture 2" descr="Beautiful Cincinnati">
            <a:extLst>
              <a:ext uri="{FF2B5EF4-FFF2-40B4-BE49-F238E27FC236}">
                <a16:creationId xmlns:a16="http://schemas.microsoft.com/office/drawing/2014/main" id="{8E927F7A-8C8F-30D7-C986-468789BC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536192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34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E2FA9-D6B3-732A-4230-A0DCB8A5E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628B8D0-39AF-AF8B-04C9-423D2CE7B0D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640" y="1060912"/>
                <a:ext cx="7719518" cy="494230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Flavor-changing neutral currents—see previous </a:t>
                </a:r>
                <a:r>
                  <a:rPr lang="en-US" dirty="0">
                    <a:hlinkClick r:id="rId2" action="ppaction://hlinksldjump"/>
                  </a:rPr>
                  <a:t>slide</a:t>
                </a:r>
                <a:endParaRPr lang="en-US" dirty="0"/>
              </a:p>
              <a:p>
                <a:r>
                  <a:rPr lang="en-US" dirty="0"/>
                  <a:t>Exclusive radiative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 decays observed 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sector under-explored [1]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decays proceed by electromagnetic-penguin diagram—Standard Model extensions predict contributions [1, 2]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decays provide clean spectroscopic environment free of S-wave contributions [1]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l-GR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l-GR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is the only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transition previously observed [1, 2]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kinematics completely determined by </a:t>
                </a:r>
                <a:r>
                  <a:rPr lang="en-US" dirty="0" err="1"/>
                  <a:t>dikaon</a:t>
                </a:r>
                <a:r>
                  <a:rPr lang="en-US" dirty="0"/>
                  <a:t> mass and helicity [1]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628B8D0-39AF-AF8B-04C9-423D2CE7B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640" y="1060912"/>
                <a:ext cx="7719518" cy="4942308"/>
              </a:xfrm>
              <a:blipFill>
                <a:blip r:embed="rId3"/>
                <a:stretch>
                  <a:fillRect l="-1314" t="-1026" r="-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7E0CB-1571-AC9E-50B2-8B482F3F1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08900-34B3-07B2-661B-60C7D4BE6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E1CA3-FDF4-64FE-C840-C595D9557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183128-A2B3-6718-4BA3-B6AEB3194F5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decay sensitivities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183128-A2B3-6718-4BA3-B6AEB3194F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940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1EC3E66-4BB6-2896-9A1D-2DAE13988677}"/>
                  </a:ext>
                </a:extLst>
              </p:cNvPr>
              <p:cNvSpPr txBox="1"/>
              <p:nvPr/>
            </p:nvSpPr>
            <p:spPr>
              <a:xfrm>
                <a:off x="0" y="6007081"/>
                <a:ext cx="1215292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Amplitude analysis of the radiative 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sz="1200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sz="1200" dirty="0"/>
                  <a:t>. </a:t>
                </a:r>
                <a:r>
                  <a:rPr lang="en-US" sz="1200" dirty="0">
                    <a:hlinkClick r:id="rId5"/>
                  </a:rPr>
                  <a:t>JHEP, 08:093, 2024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6"/>
                  </a:rPr>
                  <a:t>arXiv:2406.00235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D. Dutta and others. </a:t>
                </a:r>
                <a:r>
                  <a:rPr lang="en-US" sz="1200" i="1" dirty="0"/>
                  <a:t>Search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sz="1200" i="1" dirty="0"/>
                  <a:t> and a measurement of the branching fraction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𝜙𝛾</m:t>
                    </m:r>
                  </m:oMath>
                </a14:m>
                <a:r>
                  <a:rPr lang="en-US" sz="1200" dirty="0"/>
                  <a:t>. </a:t>
                </a:r>
                <a:r>
                  <a:rPr lang="en-US" sz="1200" dirty="0">
                    <a:hlinkClick r:id="rId7"/>
                  </a:rPr>
                  <a:t>Phys. Rev. D, 91(1):011101, 2015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8"/>
                  </a:rPr>
                  <a:t>arXiv:1411.7771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1EC3E66-4BB6-2896-9A1D-2DAE139886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07081"/>
                <a:ext cx="12152925" cy="461665"/>
              </a:xfrm>
              <a:prstGeom prst="rect">
                <a:avLst/>
              </a:prstGeom>
              <a:blipFill>
                <a:blip r:embed="rId9"/>
                <a:stretch>
                  <a:fillRect l="-104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8F553DC5-90BF-5EEB-2A4C-0CFEBD808D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57497" y="1170909"/>
            <a:ext cx="2377525" cy="198208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EFFE4D1-B640-D1F5-1F65-4B975DA3CE40}"/>
              </a:ext>
            </a:extLst>
          </p:cNvPr>
          <p:cNvSpPr txBox="1"/>
          <p:nvPr/>
        </p:nvSpPr>
        <p:spPr>
          <a:xfrm>
            <a:off x="11629696" y="2368170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[2]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67CA3E8A-3E31-FFC3-FAE3-DAF50B9CAC0A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7841188" y="3133302"/>
            <a:ext cx="4293834" cy="295409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E8983EB-40AD-0EB2-71C0-539326C68FDD}"/>
              </a:ext>
            </a:extLst>
          </p:cNvPr>
          <p:cNvSpPr txBox="1"/>
          <p:nvPr/>
        </p:nvSpPr>
        <p:spPr>
          <a:xfrm>
            <a:off x="11577241" y="5729123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46C6B2B-C2E9-2A27-3C3A-B07A3746438A}"/>
              </a:ext>
            </a:extLst>
          </p:cNvPr>
          <p:cNvGrpSpPr/>
          <p:nvPr/>
        </p:nvGrpSpPr>
        <p:grpSpPr>
          <a:xfrm>
            <a:off x="7798542" y="1296387"/>
            <a:ext cx="1685570" cy="1731131"/>
            <a:chOff x="313284" y="4508726"/>
            <a:chExt cx="1685570" cy="173113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C283D64-24AB-0127-6033-C6FE3CADFF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1241" y="4508726"/>
              <a:ext cx="170959" cy="83468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AD78CB7-CA75-A3BE-E907-20EBA0D0EF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5285" y="4891677"/>
              <a:ext cx="733569" cy="456353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DB6A26E-66BD-8692-378F-B9007CFCB5BD}"/>
                    </a:ext>
                  </a:extLst>
                </p:cNvPr>
                <p:cNvSpPr txBox="1"/>
                <p:nvPr/>
              </p:nvSpPr>
              <p:spPr>
                <a:xfrm>
                  <a:off x="808971" y="5202676"/>
                  <a:ext cx="339691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DB6A26E-66BD-8692-378F-B9007CFCB5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971" y="5202676"/>
                  <a:ext cx="339691" cy="461665"/>
                </a:xfrm>
                <a:prstGeom prst="rect">
                  <a:avLst/>
                </a:prstGeom>
                <a:blipFill>
                  <a:blip r:embed="rId12"/>
                  <a:stretch>
                    <a:fillRect l="-44444" r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5071321-F12D-F125-CB38-6D41040C1F3C}"/>
                </a:ext>
              </a:extLst>
            </p:cNvPr>
            <p:cNvCxnSpPr>
              <a:cxnSpLocks/>
            </p:cNvCxnSpPr>
            <p:nvPr/>
          </p:nvCxnSpPr>
          <p:spPr>
            <a:xfrm>
              <a:off x="313284" y="5444866"/>
              <a:ext cx="621975" cy="35616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D95BDA2-A3D7-164D-4806-BC995D603BC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6817" y="5805644"/>
              <a:ext cx="647843" cy="35390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DC139B1B-6B4A-ACCF-C7FD-CB72AB25E471}"/>
                    </a:ext>
                  </a:extLst>
                </p:cNvPr>
                <p:cNvSpPr txBox="1"/>
                <p:nvPr/>
              </p:nvSpPr>
              <p:spPr>
                <a:xfrm>
                  <a:off x="434367" y="5171002"/>
                  <a:ext cx="305149" cy="34482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US" sz="240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DC139B1B-6B4A-ACCF-C7FD-CB72AB25E4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367" y="5171002"/>
                  <a:ext cx="305149" cy="344821"/>
                </a:xfrm>
                <a:prstGeom prst="rect">
                  <a:avLst/>
                </a:prstGeom>
                <a:blipFill>
                  <a:blip r:embed="rId13"/>
                  <a:stretch>
                    <a:fillRect l="-24000"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0B79202-C945-7280-4369-91AC9F0E6A90}"/>
                    </a:ext>
                  </a:extLst>
                </p:cNvPr>
                <p:cNvSpPr txBox="1"/>
                <p:nvPr/>
              </p:nvSpPr>
              <p:spPr>
                <a:xfrm>
                  <a:off x="1050573" y="5895036"/>
                  <a:ext cx="305149" cy="34482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US" sz="240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0B79202-C945-7280-4369-91AC9F0E6A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0573" y="5895036"/>
                  <a:ext cx="305149" cy="344821"/>
                </a:xfrm>
                <a:prstGeom prst="rect">
                  <a:avLst/>
                </a:prstGeom>
                <a:blipFill>
                  <a:blip r:embed="rId14"/>
                  <a:stretch>
                    <a:fillRect l="-25000"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459FB00-D345-8B67-3D23-E7712EB403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55485" y="5202676"/>
              <a:ext cx="684634" cy="140736"/>
            </a:xfrm>
            <a:prstGeom prst="line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EAB5406-5BB9-35F0-3CDB-B9C3423DEAD6}"/>
                    </a:ext>
                  </a:extLst>
                </p:cNvPr>
                <p:cNvSpPr txBox="1"/>
                <p:nvPr/>
              </p:nvSpPr>
              <p:spPr>
                <a:xfrm>
                  <a:off x="1449604" y="5217488"/>
                  <a:ext cx="476124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2400" i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EAB5406-5BB9-35F0-3CDB-B9C3423DEA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9604" y="5217488"/>
                  <a:ext cx="476124" cy="461665"/>
                </a:xfrm>
                <a:prstGeom prst="rect">
                  <a:avLst/>
                </a:prstGeom>
                <a:blipFill>
                  <a:blip r:embed="rId15"/>
                  <a:stretch>
                    <a:fillRect b="-78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01A3978A-243D-38CC-7801-D889F46E718D}"/>
                    </a:ext>
                  </a:extLst>
                </p:cNvPr>
                <p:cNvSpPr txBox="1"/>
                <p:nvPr/>
              </p:nvSpPr>
              <p:spPr>
                <a:xfrm>
                  <a:off x="976426" y="4523031"/>
                  <a:ext cx="476124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sz="2400" i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01A3978A-243D-38CC-7801-D889F46E71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426" y="4523031"/>
                  <a:ext cx="476124" cy="461665"/>
                </a:xfrm>
                <a:prstGeom prst="rect">
                  <a:avLst/>
                </a:prstGeom>
                <a:blipFill>
                  <a:blip r:embed="rId16"/>
                  <a:stretch>
                    <a:fillRect l="-210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37AC595D-995A-B7DC-7772-18E67EB152E7}"/>
                    </a:ext>
                  </a:extLst>
                </p:cNvPr>
                <p:cNvSpPr txBox="1"/>
                <p:nvPr/>
              </p:nvSpPr>
              <p:spPr>
                <a:xfrm>
                  <a:off x="1477465" y="4658188"/>
                  <a:ext cx="476124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2400" i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37AC595D-995A-B7DC-7772-18E67EB152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7465" y="4658188"/>
                  <a:ext cx="476124" cy="461665"/>
                </a:xfrm>
                <a:prstGeom prst="rect">
                  <a:avLst/>
                </a:prstGeom>
                <a:blipFill>
                  <a:blip r:embed="rId17"/>
                  <a:stretch>
                    <a:fillRect l="-205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1E1DD7E-B499-F25B-36B6-599A584F1B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5259" y="5343412"/>
              <a:ext cx="330026" cy="45761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Arc 46">
            <a:extLst>
              <a:ext uri="{FF2B5EF4-FFF2-40B4-BE49-F238E27FC236}">
                <a16:creationId xmlns:a16="http://schemas.microsoft.com/office/drawing/2014/main" id="{DD7A40F1-BD56-6CB1-A3BE-E6A5150176DE}"/>
              </a:ext>
            </a:extLst>
          </p:cNvPr>
          <p:cNvSpPr/>
          <p:nvPr/>
        </p:nvSpPr>
        <p:spPr>
          <a:xfrm>
            <a:off x="8633920" y="1907514"/>
            <a:ext cx="300942" cy="313655"/>
          </a:xfrm>
          <a:prstGeom prst="arc">
            <a:avLst>
              <a:gd name="adj1" fmla="val 7594685"/>
              <a:gd name="adj2" fmla="val 16203713"/>
            </a:avLst>
          </a:prstGeom>
          <a:ln w="38100"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57FC122-491B-375F-AFF5-D815A6CE6195}"/>
                  </a:ext>
                </a:extLst>
              </p:cNvPr>
              <p:cNvSpPr txBox="1"/>
              <p:nvPr/>
            </p:nvSpPr>
            <p:spPr>
              <a:xfrm>
                <a:off x="8124768" y="1606162"/>
                <a:ext cx="60915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𝐾𝐾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US" sz="2400" i="1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57FC122-491B-375F-AFF5-D815A6CE6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4768" y="1606162"/>
                <a:ext cx="609159" cy="461665"/>
              </a:xfrm>
              <a:prstGeom prst="rect">
                <a:avLst/>
              </a:prstGeom>
              <a:blipFill>
                <a:blip r:embed="rId18"/>
                <a:stretch>
                  <a:fillRect l="-12245" b="-5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4DF7EF0-8904-635C-36ED-D808E7C0F644}"/>
              </a:ext>
            </a:extLst>
          </p:cNvPr>
          <p:cNvCxnSpPr/>
          <p:nvPr/>
        </p:nvCxnSpPr>
        <p:spPr>
          <a:xfrm flipV="1">
            <a:off x="8444461" y="5874132"/>
            <a:ext cx="0" cy="26292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1CA5468-368C-7E99-9A02-3960A92E627F}"/>
              </a:ext>
            </a:extLst>
          </p:cNvPr>
          <p:cNvCxnSpPr/>
          <p:nvPr/>
        </p:nvCxnSpPr>
        <p:spPr>
          <a:xfrm flipV="1">
            <a:off x="9443372" y="5877993"/>
            <a:ext cx="0" cy="26292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18710F8-C1CC-94B2-F98C-50F5C2B9E2F5}"/>
                  </a:ext>
                </a:extLst>
              </p:cNvPr>
              <p:cNvSpPr txBox="1"/>
              <p:nvPr/>
            </p:nvSpPr>
            <p:spPr>
              <a:xfrm>
                <a:off x="8461733" y="5742869"/>
                <a:ext cx="476124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2400" i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18710F8-C1CC-94B2-F98C-50F5C2B9E2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1733" y="5742869"/>
                <a:ext cx="476124" cy="461665"/>
              </a:xfrm>
              <a:prstGeom prst="rect">
                <a:avLst/>
              </a:prstGeom>
              <a:blipFill>
                <a:blip r:embed="rId19"/>
                <a:stretch>
                  <a:fillRect l="-7895" b="-16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7A19097-14DC-714E-1EA2-5388FDE6514E}"/>
                  </a:ext>
                </a:extLst>
              </p:cNvPr>
              <p:cNvSpPr txBox="1"/>
              <p:nvPr/>
            </p:nvSpPr>
            <p:spPr>
              <a:xfrm>
                <a:off x="9471233" y="5736393"/>
                <a:ext cx="476124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sz="2400" i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7A19097-14DC-714E-1EA2-5388FDE65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1233" y="5736393"/>
                <a:ext cx="476124" cy="461665"/>
              </a:xfrm>
              <a:prstGeom prst="rect">
                <a:avLst/>
              </a:prstGeom>
              <a:blipFill>
                <a:blip r:embed="rId20"/>
                <a:stretch>
                  <a:fillRect l="-15385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9354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CBA1F-3A1D-3B01-04B1-39F984EC75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7AAD39-2937-20AC-777D-48B777E65F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07076" y="1245415"/>
            <a:ext cx="3636387" cy="24633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815B8AA-CA7F-E0D3-00CB-38B59D82533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decays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56E442-F225-40A0-FE57-C636786DCF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938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18">
                <a:extLst>
                  <a:ext uri="{FF2B5EF4-FFF2-40B4-BE49-F238E27FC236}">
                    <a16:creationId xmlns:a16="http://schemas.microsoft.com/office/drawing/2014/main" id="{53796448-A3F0-C2BB-5480-FAF23FF547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075" y="1060910"/>
                <a:ext cx="4568001" cy="4908118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Mentioned in E. Smith’s Monday </a:t>
                </a:r>
                <a:r>
                  <a:rPr lang="en-US" dirty="0">
                    <a:hlinkClick r:id="rId5"/>
                  </a:rPr>
                  <a:t>talk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&gt;2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anti-charm veto</a:t>
                </a:r>
              </a:p>
              <a:p>
                <a:r>
                  <a:rPr lang="en-US" dirty="0"/>
                  <a:t>BDT trained on kinematics and isolation to reduce comb. bkg.</a:t>
                </a:r>
              </a:p>
              <a:p>
                <a:r>
                  <a:rPr lang="en-US" dirty="0"/>
                  <a:t>Amplitude analysis, retaining significant contributions</a:t>
                </a:r>
              </a:p>
              <a:p>
                <a:r>
                  <a:rPr lang="en-US" dirty="0"/>
                  <a:t>Degenerate solutions obtained, headline results: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=16.8±0.5±0.7%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br>
                  <a:rPr lang="en-US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19.4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−0.8−0.5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+0.9+1.4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±0.5%</m:t>
                    </m:r>
                  </m:oMath>
                </a14:m>
                <a:endParaRPr lang="en-US" b="0" dirty="0"/>
              </a:p>
              <a:p>
                <a:pPr lvl="1"/>
                <a:r>
                  <a:rPr lang="en-US" dirty="0"/>
                  <a:t>first observation of</a:t>
                </a:r>
                <a:br>
                  <a:rPr lang="en-US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1525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9" name="Content Placeholder 18">
                <a:extLst>
                  <a:ext uri="{FF2B5EF4-FFF2-40B4-BE49-F238E27FC236}">
                    <a16:creationId xmlns:a16="http://schemas.microsoft.com/office/drawing/2014/main" id="{53796448-A3F0-C2BB-5480-FAF23FF547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75" y="1060910"/>
                <a:ext cx="4568001" cy="4908118"/>
              </a:xfrm>
              <a:blipFill>
                <a:blip r:embed="rId6"/>
                <a:stretch>
                  <a:fillRect l="-1385" t="-2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68E1-D8DD-6462-0E37-912F96C1D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261CC-F7AF-9EA5-D667-7C5756947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1FD7F-0B2E-B801-5C33-8788649BA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4B07347-71B2-D414-40BF-6743DC346B6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686547" y="3967336"/>
            <a:ext cx="3683232" cy="24633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3342FA3-3317-2AFE-0498-D60E61C297B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8469269" y="3967336"/>
            <a:ext cx="3683232" cy="24633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64BE1D-BD9E-958F-780F-FBF121615FBD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562097" y="1243387"/>
            <a:ext cx="3590828" cy="25984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0EB76AA-4A4C-CDE8-E97D-C06A1852A952}"/>
                  </a:ext>
                </a:extLst>
              </p:cNvPr>
              <p:cNvSpPr txBox="1"/>
              <p:nvPr/>
            </p:nvSpPr>
            <p:spPr>
              <a:xfrm>
                <a:off x="0" y="5969029"/>
                <a:ext cx="430634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Amplitude analysis of the radiative 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sz="1200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sz="1200" dirty="0"/>
                  <a:t>. </a:t>
                </a:r>
                <a:r>
                  <a:rPr lang="en-US" sz="1200" dirty="0">
                    <a:hlinkClick r:id="rId10"/>
                  </a:rPr>
                  <a:t>JHEP, 08:093, 2024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1"/>
                  </a:rPr>
                  <a:t>arXiv:2406.00235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37E1A78-CCB5-13F4-8276-17B525DEF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69029"/>
                <a:ext cx="4306343" cy="461665"/>
              </a:xfrm>
              <a:prstGeom prst="rect">
                <a:avLst/>
              </a:prstGeom>
              <a:blipFill>
                <a:blip r:embed="rId13"/>
                <a:stretch>
                  <a:fillRect l="-295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6853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27EA6-AFA7-4D5E-5998-66417F3D7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ADFBD0-EF97-D84F-7D3F-65A21B44C6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077" y="1060910"/>
                <a:ext cx="4467866" cy="4415193"/>
              </a:xfrm>
            </p:spPr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decays provide useful probes for a variety of interesting physics, complementary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Time-dependent CPV [1]</a:t>
                </a:r>
              </a:p>
              <a:p>
                <a:pPr lvl="1"/>
                <a:r>
                  <a:rPr lang="en-US" dirty="0"/>
                  <a:t>Penguins and FCNCs [2, 3, 4, 5]</a:t>
                </a:r>
              </a:p>
              <a:p>
                <a:pPr lvl="1"/>
                <a:r>
                  <a:rPr lang="en-US" dirty="0"/>
                  <a:t>Many not covered today…</a:t>
                </a:r>
              </a:p>
              <a:p>
                <a:r>
                  <a:rPr lang="en-US" dirty="0"/>
                  <a:t>Look forward to HL-LHC era for rare decay sensitivity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ADFBD0-EF97-D84F-7D3F-65A21B44C6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77" y="1060910"/>
                <a:ext cx="4467866" cy="4415193"/>
              </a:xfrm>
              <a:blipFill>
                <a:blip r:embed="rId2"/>
                <a:stretch>
                  <a:fillRect l="-2833" t="-3152" r="-2266" b="-5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1F1D5-9F0C-1B85-4B02-0098E01D4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D4830-1A07-3CD0-D2EC-6A45422C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D358F-7395-DB75-F66F-1A12CDD4F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AB5019-C119-ACF9-8BDC-C592296C822C}"/>
              </a:ext>
            </a:extLst>
          </p:cNvPr>
          <p:cNvGrpSpPr/>
          <p:nvPr/>
        </p:nvGrpSpPr>
        <p:grpSpPr>
          <a:xfrm>
            <a:off x="5198612" y="1259849"/>
            <a:ext cx="2507156" cy="1924773"/>
            <a:chOff x="6096001" y="1155033"/>
            <a:chExt cx="2507156" cy="192477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953F385-1456-FB6A-E76D-42D21A53E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1" y="1155033"/>
              <a:ext cx="2507156" cy="1924773"/>
            </a:xfrm>
            <a:prstGeom prst="rect">
              <a:avLst/>
            </a:prstGeom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873D3E-EE14-1305-F893-8B3234C839D6}"/>
                </a:ext>
              </a:extLst>
            </p:cNvPr>
            <p:cNvSpPr txBox="1"/>
            <p:nvPr/>
          </p:nvSpPr>
          <p:spPr>
            <a:xfrm>
              <a:off x="7096916" y="1279101"/>
              <a:ext cx="505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[1]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F58524F-3BDC-3E1B-2C41-13B93483C1C2}"/>
              </a:ext>
            </a:extLst>
          </p:cNvPr>
          <p:cNvGrpSpPr/>
          <p:nvPr/>
        </p:nvGrpSpPr>
        <p:grpSpPr>
          <a:xfrm>
            <a:off x="8203842" y="1257402"/>
            <a:ext cx="2660805" cy="1714015"/>
            <a:chOff x="8032549" y="4144016"/>
            <a:chExt cx="2660805" cy="171401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06BDF10-4EA6-A3D8-9219-5F5B097FF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032549" y="4144016"/>
              <a:ext cx="2660805" cy="1714015"/>
            </a:xfrm>
            <a:prstGeom prst="rect">
              <a:avLst/>
            </a:prstGeom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DC2AA3-86BA-9A80-36CA-AF25AADA69FF}"/>
                </a:ext>
              </a:extLst>
            </p:cNvPr>
            <p:cNvSpPr txBox="1"/>
            <p:nvPr/>
          </p:nvSpPr>
          <p:spPr>
            <a:xfrm>
              <a:off x="8551675" y="4610262"/>
              <a:ext cx="505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[2]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F1C2E2-5857-7162-CC57-1C1C92E52CB3}"/>
              </a:ext>
            </a:extLst>
          </p:cNvPr>
          <p:cNvGrpSpPr/>
          <p:nvPr/>
        </p:nvGrpSpPr>
        <p:grpSpPr>
          <a:xfrm>
            <a:off x="4602736" y="3250440"/>
            <a:ext cx="2682051" cy="1626519"/>
            <a:chOff x="39075" y="2706400"/>
            <a:chExt cx="2682051" cy="1626519"/>
          </a:xfrm>
        </p:grpSpPr>
        <p:pic>
          <p:nvPicPr>
            <p:cNvPr id="15" name="Picture 14" descr="A graph of a graph of a graph&#10;&#10;AI-generated content may be incorrect.">
              <a:extLst>
                <a:ext uri="{FF2B5EF4-FFF2-40B4-BE49-F238E27FC236}">
                  <a16:creationId xmlns:a16="http://schemas.microsoft.com/office/drawing/2014/main" id="{AC28C53A-C32A-DD3A-3805-60E32D8929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48633"/>
            <a:stretch>
              <a:fillRect/>
            </a:stretch>
          </p:blipFill>
          <p:spPr>
            <a:xfrm>
              <a:off x="39075" y="2706403"/>
              <a:ext cx="2682051" cy="1626516"/>
            </a:xfrm>
            <a:prstGeom prst="rect">
              <a:avLst/>
            </a:prstGeom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563EA9-4B81-4899-3362-AF81FADBF761}"/>
                </a:ext>
              </a:extLst>
            </p:cNvPr>
            <p:cNvSpPr txBox="1"/>
            <p:nvPr/>
          </p:nvSpPr>
          <p:spPr>
            <a:xfrm>
              <a:off x="2070001" y="2706400"/>
              <a:ext cx="505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[3]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C47FFFD-F4E8-C717-B369-173E37058828}"/>
              </a:ext>
            </a:extLst>
          </p:cNvPr>
          <p:cNvGrpSpPr/>
          <p:nvPr/>
        </p:nvGrpSpPr>
        <p:grpSpPr>
          <a:xfrm>
            <a:off x="7179845" y="3725756"/>
            <a:ext cx="2418923" cy="1626516"/>
            <a:chOff x="7235910" y="6286980"/>
            <a:chExt cx="2418923" cy="162651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A2C61BE-C5F2-2BF5-BD54-06FBE49E2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7235910" y="6286980"/>
              <a:ext cx="2418923" cy="1626516"/>
            </a:xfrm>
            <a:prstGeom prst="rect">
              <a:avLst/>
            </a:prstGeom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FEC08E4-6526-E655-C171-9013E8395208}"/>
                </a:ext>
              </a:extLst>
            </p:cNvPr>
            <p:cNvSpPr txBox="1"/>
            <p:nvPr/>
          </p:nvSpPr>
          <p:spPr>
            <a:xfrm>
              <a:off x="7739853" y="6390833"/>
              <a:ext cx="505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[5]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8E2D711-4230-97CD-56E1-8D7E791E8F02}"/>
              </a:ext>
            </a:extLst>
          </p:cNvPr>
          <p:cNvGrpSpPr/>
          <p:nvPr/>
        </p:nvGrpSpPr>
        <p:grpSpPr>
          <a:xfrm>
            <a:off x="9598768" y="3208038"/>
            <a:ext cx="2443541" cy="1711326"/>
            <a:chOff x="10541244" y="2671203"/>
            <a:chExt cx="2443541" cy="171132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19FB4C5-498A-9BC7-9EF8-6900B155E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319" r="-1108"/>
            <a:stretch>
              <a:fillRect/>
            </a:stretch>
          </p:blipFill>
          <p:spPr>
            <a:xfrm>
              <a:off x="10541244" y="2671203"/>
              <a:ext cx="2443541" cy="1711326"/>
            </a:xfrm>
            <a:prstGeom prst="rect">
              <a:avLst/>
            </a:prstGeom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91CE828-06EA-774A-A86F-E72AFDEABAFA}"/>
                </a:ext>
              </a:extLst>
            </p:cNvPr>
            <p:cNvSpPr txBox="1"/>
            <p:nvPr/>
          </p:nvSpPr>
          <p:spPr>
            <a:xfrm>
              <a:off x="10992797" y="3770546"/>
              <a:ext cx="505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[4]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3B9427-8A61-3DCC-580B-2B11B9A7583F}"/>
                  </a:ext>
                </a:extLst>
              </p:cNvPr>
              <p:cNvSpPr txBox="1"/>
              <p:nvPr/>
            </p:nvSpPr>
            <p:spPr>
              <a:xfrm>
                <a:off x="0" y="5480222"/>
                <a:ext cx="12152923" cy="10891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Measurement of CP violation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 and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1200" i="1" dirty="0"/>
                  <a:t> decays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8"/>
                  </a:rPr>
                  <a:t>JHEP, 01:061, 2025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9"/>
                  </a:rPr>
                  <a:t>arXiv:2409.03009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Observation of the 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200" i="1" dirty="0"/>
                  <a:t> and measurement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d>
                          <m:dPr>
                            <m:ctrlPr>
                              <a:rPr lang="en-US" sz="12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200" i="1" dirty="0"/>
                  <a:t> branching fractions</a:t>
                </a:r>
                <a:r>
                  <a:rPr lang="en-US" sz="1200" dirty="0"/>
                  <a:t>. 2025. </a:t>
                </a:r>
                <a:r>
                  <a:rPr lang="en-US" sz="1200" dirty="0">
                    <a:hlinkClick r:id="rId10"/>
                  </a:rPr>
                  <a:t>arXiv:2504.21269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Search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d>
                          <m:dPr>
                            <m:ctrlPr>
                              <a:rPr lang="en-US" sz="12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 decays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1"/>
                  </a:rPr>
                  <a:t>Eur. Phys. J. C, 85(1):20, 2025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2"/>
                  </a:rPr>
                  <a:t>arXiv:2409.17209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Search for the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sz="1200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sz="1200" i="1" dirty="0"/>
                  <a:t> </a:t>
                </a:r>
                <a:r>
                  <a:rPr lang="en-US" sz="1200" i="1" dirty="0"/>
                  <a:t>decay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3"/>
                  </a:rPr>
                  <a:t>JHEP, 07:101, 2024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4"/>
                  </a:rPr>
                  <a:t>arXiv:2404.03375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Amplitude analysis of the radiative 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sz="1200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sz="1200" dirty="0"/>
                  <a:t>. </a:t>
                </a:r>
                <a:r>
                  <a:rPr lang="en-US" sz="1200" dirty="0">
                    <a:hlinkClick r:id="rId15"/>
                  </a:rPr>
                  <a:t>JHEP, 08:093, 2024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6"/>
                  </a:rPr>
                  <a:t>arXiv:2406.00235</a:t>
                </a:r>
                <a:r>
                  <a:rPr lang="en-US" sz="1200" dirty="0"/>
                  <a:t>.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3B9427-8A61-3DCC-580B-2B11B9A758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80222"/>
                <a:ext cx="12152923" cy="1089144"/>
              </a:xfrm>
              <a:prstGeom prst="rect">
                <a:avLst/>
              </a:prstGeom>
              <a:blipFill>
                <a:blip r:embed="rId17"/>
                <a:stretch>
                  <a:fillRect l="-104"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8648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83C1CFC-C3C4-13A7-5757-840E43228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863790-B843-6FF4-404E-912E57392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3084" y="1648919"/>
            <a:ext cx="10363200" cy="2757982"/>
          </a:xfrm>
        </p:spPr>
        <p:txBody>
          <a:bodyPr>
            <a:normAutofit/>
          </a:bodyPr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1FAB5-DE67-3D0D-8379-B5E020A27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9C515-BB82-7315-D1DD-949706956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38F1F-EA0E-BDB7-7830-3932F2AE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" name="Picture 1" descr="Beautiful Cincinnati">
            <a:extLst>
              <a:ext uri="{FF2B5EF4-FFF2-40B4-BE49-F238E27FC236}">
                <a16:creationId xmlns:a16="http://schemas.microsoft.com/office/drawing/2014/main" id="{31D64C25-91E7-1919-97DA-E5A98C7B5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536192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79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1F38C8C-F723-9B9B-0D5E-00B0C88C4E3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 decays are complementary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1F38C8C-F723-9B9B-0D5E-00B0C88C4E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938" b="-15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B21D5-3584-C6CD-24E0-48595B3FE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AEC3C-ADB1-2A38-6583-F3B24AC67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2D9E6-FD74-4B56-0D28-9AF5D2AE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5879CF-299C-803C-16FD-DD6F6ECE8263}"/>
                  </a:ext>
                </a:extLst>
              </p:cNvPr>
              <p:cNvSpPr txBox="1"/>
              <p:nvPr/>
            </p:nvSpPr>
            <p:spPr>
              <a:xfrm>
                <a:off x="0" y="5387116"/>
                <a:ext cx="9797142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G. A. Cowan. </a:t>
                </a:r>
                <a:r>
                  <a:rPr lang="en-US" sz="1200" i="1" dirty="0"/>
                  <a:t>Measurements of CP violation in B mixing through </a:t>
                </a:r>
                <a14:m>
                  <m:oMath xmlns:m="http://schemas.openxmlformats.org/officeDocument/2006/math">
                    <m:r>
                      <a:rPr lang="en-US" sz="12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→ 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1200" i="1" dirty="0"/>
                  <a:t> decays at LHCb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4"/>
                  </a:rPr>
                  <a:t>PoS, EPS-HEP2015:543, 2015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5"/>
                  </a:rPr>
                  <a:t>arXiv:1510.03990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Precise determination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1200" i="1" dirty="0"/>
                  <a:t>–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en-US" sz="120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1200" i="1" dirty="0"/>
                  <a:t> oscillation frequency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6"/>
                  </a:rPr>
                  <a:t>Nature Phys., 18(1):1--5, 2022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7"/>
                  </a:rPr>
                  <a:t>arXiv:2104.04421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S. Stone. </a:t>
                </a:r>
                <a:r>
                  <a:rPr lang="en-US" sz="1200" i="1" dirty="0"/>
                  <a:t>New physics from </a:t>
                </a:r>
                <a:r>
                  <a:rPr lang="en-US" sz="1200" i="1" dirty="0" err="1"/>
                  <a:t>flavour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8"/>
                  </a:rPr>
                  <a:t>PoS, ICHEP2012:033, 2013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9"/>
                  </a:rPr>
                  <a:t>arXiv:1212.6374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S. Navas and others. </a:t>
                </a:r>
                <a:r>
                  <a:rPr lang="en-US" sz="1200" i="1" dirty="0"/>
                  <a:t>Review of particle physics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0"/>
                  </a:rPr>
                  <a:t>Phys. Rev. D, 110(3):030001, 2024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Measurement of CP violation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 and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1200" i="1" dirty="0"/>
                  <a:t> decays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1"/>
                  </a:rPr>
                  <a:t>JHEP, 01:061, 2025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2"/>
                  </a:rPr>
                  <a:t>arXiv:2409.03009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Measurement of the CP asymmetry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en-US" sz="120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1200" i="1" dirty="0"/>
                  <a:t> mixing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3"/>
                  </a:rPr>
                  <a:t>Phys. Rev. Lett., 117(6):061803, 2016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4"/>
                  </a:rPr>
                  <a:t>arXiv:1605.09768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5879CF-299C-803C-16FD-DD6F6ECE8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87116"/>
                <a:ext cx="9797142" cy="1200329"/>
              </a:xfrm>
              <a:prstGeom prst="rect">
                <a:avLst/>
              </a:prstGeom>
              <a:blipFill>
                <a:blip r:embed="rId15"/>
                <a:stretch>
                  <a:fillRect l="-130" t="-1053" b="-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D1DDC124-0017-0561-87DE-4DC1E6B2A4CE}"/>
              </a:ext>
            </a:extLst>
          </p:cNvPr>
          <p:cNvGrpSpPr/>
          <p:nvPr/>
        </p:nvGrpSpPr>
        <p:grpSpPr>
          <a:xfrm>
            <a:off x="8939463" y="1254087"/>
            <a:ext cx="3252537" cy="2417203"/>
            <a:chOff x="8939463" y="1254087"/>
            <a:chExt cx="3252537" cy="2417203"/>
          </a:xfrm>
        </p:grpSpPr>
        <p:pic>
          <p:nvPicPr>
            <p:cNvPr id="10" name="Picture 9" descr="A comparison of a graph&#10;&#10;AI-generated content may be incorrect.">
              <a:extLst>
                <a:ext uri="{FF2B5EF4-FFF2-40B4-BE49-F238E27FC236}">
                  <a16:creationId xmlns:a16="http://schemas.microsoft.com/office/drawing/2014/main" id="{738E68CF-2369-120B-516D-1F0530AD7D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 r="51135"/>
            <a:stretch>
              <a:fillRect/>
            </a:stretch>
          </p:blipFill>
          <p:spPr>
            <a:xfrm>
              <a:off x="8939463" y="1254087"/>
              <a:ext cx="3252537" cy="2417203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9652CBF-0FD1-7C67-BB76-4015568BB6EF}"/>
                </a:ext>
              </a:extLst>
            </p:cNvPr>
            <p:cNvSpPr txBox="1"/>
            <p:nvPr/>
          </p:nvSpPr>
          <p:spPr>
            <a:xfrm>
              <a:off x="11590421" y="1599431"/>
              <a:ext cx="505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[2]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A92A26FD-5E10-79B5-B049-819D823325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075" y="1060911"/>
                <a:ext cx="3343135" cy="4401813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Have dynamics dominated by single heavy quark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 system (HQET)</a:t>
                </a:r>
              </a:p>
              <a:p>
                <a:pPr lvl="1"/>
                <a:r>
                  <a:rPr lang="en-US" dirty="0"/>
                  <a:t>Contain one down-type quark</a:t>
                </a:r>
              </a:p>
              <a:p>
                <a:pPr lvl="1"/>
                <a:r>
                  <a:rPr lang="en-US" dirty="0"/>
                  <a:t>Oscillate</a:t>
                </a:r>
              </a:p>
              <a:p>
                <a:r>
                  <a:rPr lang="en-US" dirty="0"/>
                  <a:t>Oscillation rate ultimately governed by CKM elements [4]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35×</m:t>
                    </m:r>
                  </m:oMath>
                </a14:m>
                <a:r>
                  <a:rPr lang="en-US" dirty="0"/>
                  <a:t> faster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Need great vertex/timing resolution</a:t>
                </a:r>
              </a:p>
              <a:p>
                <a:r>
                  <a:rPr lang="en-US" dirty="0"/>
                  <a:t>Consequences for experiments but also for CPV calculations [5, 6]</a:t>
                </a:r>
              </a:p>
            </p:txBody>
          </p:sp>
        </mc:Choice>
        <mc:Fallback xmlns=""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A92A26FD-5E10-79B5-B049-819D823325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75" y="1060911"/>
                <a:ext cx="3343135" cy="4401813"/>
              </a:xfrm>
              <a:blipFill>
                <a:blip r:embed="rId17"/>
                <a:stretch>
                  <a:fillRect l="-1132" t="-2299" r="-755" b="-2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Content Placeholder 9">
            <a:extLst>
              <a:ext uri="{FF2B5EF4-FFF2-40B4-BE49-F238E27FC236}">
                <a16:creationId xmlns:a16="http://schemas.microsoft.com/office/drawing/2014/main" id="{F2FAF38F-5E7E-8609-7E54-7E9AAAEE08D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797142" y="3757520"/>
            <a:ext cx="2328181" cy="24433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F1EB4F4-DB87-0C24-9D1E-2577F04C45B6}"/>
              </a:ext>
            </a:extLst>
          </p:cNvPr>
          <p:cNvSpPr txBox="1"/>
          <p:nvPr/>
        </p:nvSpPr>
        <p:spPr>
          <a:xfrm>
            <a:off x="11686674" y="5781561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[3]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176A26B-3BBB-D2AA-E94F-9DF4219B85E2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2976478" y="1474791"/>
            <a:ext cx="446170" cy="40082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AA9241F-E4C7-47F5-59F4-B48EFBC2D08E}"/>
              </a:ext>
            </a:extLst>
          </p:cNvPr>
          <p:cNvSpPr/>
          <p:nvPr/>
        </p:nvSpPr>
        <p:spPr>
          <a:xfrm>
            <a:off x="3422648" y="1155954"/>
            <a:ext cx="1426077" cy="63767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Useful for cross-checks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4DA9AE8-920E-7AEC-F905-94382D5145AB}"/>
              </a:ext>
            </a:extLst>
          </p:cNvPr>
          <p:cNvGrpSpPr/>
          <p:nvPr/>
        </p:nvGrpSpPr>
        <p:grpSpPr>
          <a:xfrm>
            <a:off x="3382210" y="1968763"/>
            <a:ext cx="5427579" cy="3369321"/>
            <a:chOff x="3382210" y="1968763"/>
            <a:chExt cx="5427579" cy="3369321"/>
          </a:xfrm>
        </p:grpSpPr>
        <p:pic>
          <p:nvPicPr>
            <p:cNvPr id="8" name="Picture 7" descr="A diagram of a rectangular object with black text&#10;&#10;AI-generated content may be incorrect.">
              <a:extLst>
                <a:ext uri="{FF2B5EF4-FFF2-40B4-BE49-F238E27FC236}">
                  <a16:creationId xmlns:a16="http://schemas.microsoft.com/office/drawing/2014/main" id="{A5A77BEB-223B-9AD3-AF85-0A28A26347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382210" y="1968763"/>
              <a:ext cx="5427579" cy="299998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83E6755-4401-EF05-249A-2ABCBF70353A}"/>
                </a:ext>
              </a:extLst>
            </p:cNvPr>
            <p:cNvSpPr txBox="1"/>
            <p:nvPr/>
          </p:nvSpPr>
          <p:spPr>
            <a:xfrm>
              <a:off x="4668253" y="4968752"/>
              <a:ext cx="31402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Illustrative box diagram [1]</a:t>
              </a:r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64E63B8-D013-DC55-130B-40FF52E5005F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7932152" y="1424105"/>
            <a:ext cx="405732" cy="78970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6622D21-01A5-9877-44E8-822DB28263B2}"/>
              </a:ext>
            </a:extLst>
          </p:cNvPr>
          <p:cNvSpPr/>
          <p:nvPr/>
        </p:nvSpPr>
        <p:spPr>
          <a:xfrm>
            <a:off x="6680868" y="1105268"/>
            <a:ext cx="1251284" cy="63767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The difference</a:t>
            </a:r>
          </a:p>
        </p:txBody>
      </p:sp>
    </p:spTree>
    <p:extLst>
      <p:ext uri="{BB962C8B-B14F-4D97-AF65-F5344CB8AC3E}">
        <p14:creationId xmlns:p14="http://schemas.microsoft.com/office/powerpoint/2010/main" val="1031164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2ED76D4-CDC5-E02E-3EEB-72ACC5B2409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Time-dependent CPV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2ED76D4-CDC5-E02E-3EEB-72ACC5B240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547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ontent Placeholder 33">
                <a:extLst>
                  <a:ext uri="{FF2B5EF4-FFF2-40B4-BE49-F238E27FC236}">
                    <a16:creationId xmlns:a16="http://schemas.microsoft.com/office/drawing/2014/main" id="{1E0A156D-1D23-5BF1-42DE-0A62055672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075" y="1060910"/>
                <a:ext cx="4292247" cy="2805433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Time-dependent CPV</a:t>
                </a:r>
              </a:p>
              <a:p>
                <a:pPr lvl="1"/>
                <a:r>
                  <a:rPr lang="en-US" dirty="0"/>
                  <a:t>See G. </a:t>
                </a:r>
                <a:r>
                  <a:rPr lang="en-US" dirty="0" err="1"/>
                  <a:t>Finocchario’s</a:t>
                </a:r>
                <a:r>
                  <a:rPr lang="en-US" dirty="0"/>
                  <a:t> </a:t>
                </a:r>
                <a:r>
                  <a:rPr lang="en-US" dirty="0">
                    <a:hlinkClick r:id="rId4"/>
                  </a:rPr>
                  <a:t>introduction</a:t>
                </a:r>
                <a:r>
                  <a:rPr lang="en-US" dirty="0"/>
                  <a:t> from Monday</a:t>
                </a:r>
              </a:p>
              <a:p>
                <a:pPr lvl="1"/>
                <a:r>
                  <a:rPr lang="en-US" dirty="0"/>
                  <a:t>Comes from differences between mass and flavor eigenstates</a:t>
                </a:r>
              </a:p>
              <a:p>
                <a:pPr lvl="1"/>
                <a:r>
                  <a:rPr lang="en-US" dirty="0"/>
                  <a:t>Must tag flavor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dirty="0"/>
                  <a:t>) at </a:t>
                </a:r>
                <a:r>
                  <a:rPr lang="en-US" i="1" dirty="0"/>
                  <a:t>production</a:t>
                </a:r>
                <a:r>
                  <a:rPr lang="en-US" dirty="0"/>
                  <a:t> and </a:t>
                </a:r>
                <a:r>
                  <a:rPr lang="en-US" i="1" dirty="0"/>
                  <a:t>decay</a:t>
                </a:r>
              </a:p>
              <a:p>
                <a:r>
                  <a:rPr lang="en-US" dirty="0"/>
                  <a:t>CPV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dirty="0"/>
                  <a:t> from interference between mixing and tree-level amplitudes [2]</a:t>
                </a:r>
              </a:p>
            </p:txBody>
          </p:sp>
        </mc:Choice>
        <mc:Fallback xmlns="">
          <p:sp>
            <p:nvSpPr>
              <p:cNvPr id="34" name="Content Placeholder 33">
                <a:extLst>
                  <a:ext uri="{FF2B5EF4-FFF2-40B4-BE49-F238E27FC236}">
                    <a16:creationId xmlns:a16="http://schemas.microsoft.com/office/drawing/2014/main" id="{1E0A156D-1D23-5BF1-42DE-0A62055672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75" y="1060910"/>
                <a:ext cx="4292247" cy="2805433"/>
              </a:xfrm>
              <a:blipFill>
                <a:blip r:embed="rId5"/>
                <a:stretch>
                  <a:fillRect l="-882" t="-3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26000-82CD-2A8E-7A77-6530BB7E2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592F6-3545-C713-E1AD-3DC6F0E5D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3832E-53A9-908F-2506-F03D38201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F4A6C8-8AE8-A7B7-EC13-8D396A69E0B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419600" y="1118415"/>
            <a:ext cx="7772400" cy="2814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BA88E84-B42A-84C3-762E-083B9C22C388}"/>
                  </a:ext>
                </a:extLst>
              </p:cNvPr>
              <p:cNvSpPr txBox="1"/>
              <p:nvPr/>
            </p:nvSpPr>
            <p:spPr>
              <a:xfrm>
                <a:off x="0" y="6007081"/>
                <a:ext cx="1219200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Precise determination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1200" i="1" dirty="0"/>
                  <a:t>–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en-US" sz="120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1200" i="1" dirty="0"/>
                  <a:t> oscillation frequency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7"/>
                  </a:rPr>
                  <a:t>Nature Phys., 18(1):1--5, 2022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8"/>
                  </a:rPr>
                  <a:t>arXiv:2104.04421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Measurement of CP violation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 and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1200" i="1" dirty="0"/>
                  <a:t> decays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9"/>
                  </a:rPr>
                  <a:t>JHEP, 01:061, 2025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0"/>
                  </a:rPr>
                  <a:t>arXiv:2409.03009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BA88E84-B42A-84C3-762E-083B9C22C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07081"/>
                <a:ext cx="12192000" cy="461665"/>
              </a:xfrm>
              <a:prstGeom prst="rect">
                <a:avLst/>
              </a:prstGeom>
              <a:blipFill>
                <a:blip r:embed="rId11"/>
                <a:stretch>
                  <a:fillRect l="-104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1AF57D2-563F-8043-2EC8-2E4A0D600782}"/>
              </a:ext>
            </a:extLst>
          </p:cNvPr>
          <p:cNvSpPr txBox="1"/>
          <p:nvPr/>
        </p:nvSpPr>
        <p:spPr>
          <a:xfrm>
            <a:off x="11686674" y="1086104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654B0E3-8CFB-98BE-B508-2B9CDD8FFB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075" y="3887705"/>
            <a:ext cx="2905222" cy="194055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0D620FE-61C0-C7A9-44E5-DDC2BEFF63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35673" y="3937091"/>
            <a:ext cx="2760327" cy="185204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FFC0D8A-64B8-FD53-07F0-1FF77639E84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70713" y="3937086"/>
            <a:ext cx="2905222" cy="19343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B0DA4A8-804A-C02F-E265-BEB31DF7F9D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175935" y="3937081"/>
            <a:ext cx="2905230" cy="193433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3484409-2C4C-D47B-5EE0-AE9044A24360}"/>
              </a:ext>
            </a:extLst>
          </p:cNvPr>
          <p:cNvSpPr txBox="1"/>
          <p:nvPr/>
        </p:nvSpPr>
        <p:spPr>
          <a:xfrm>
            <a:off x="11828494" y="5869308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[2]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8D6E8F-EF28-7693-88AD-9806DEACC0D7}"/>
              </a:ext>
            </a:extLst>
          </p:cNvPr>
          <p:cNvSpPr txBox="1"/>
          <p:nvPr/>
        </p:nvSpPr>
        <p:spPr>
          <a:xfrm>
            <a:off x="39075" y="4042611"/>
            <a:ext cx="124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Tree-level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0474B4-EDFE-2D5E-9D51-16189BFA5B28}"/>
              </a:ext>
            </a:extLst>
          </p:cNvPr>
          <p:cNvSpPr txBox="1"/>
          <p:nvPr/>
        </p:nvSpPr>
        <p:spPr>
          <a:xfrm>
            <a:off x="3083018" y="4042611"/>
            <a:ext cx="124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Exchange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326F5E5-AA58-E6EC-F7F4-0ABA7EB07E41}"/>
              </a:ext>
            </a:extLst>
          </p:cNvPr>
          <p:cNvSpPr txBox="1"/>
          <p:nvPr/>
        </p:nvSpPr>
        <p:spPr>
          <a:xfrm>
            <a:off x="6409434" y="4007840"/>
            <a:ext cx="124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Penguin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35DC09-F239-C500-CFFD-694FBFEA2F2E}"/>
              </a:ext>
            </a:extLst>
          </p:cNvPr>
          <p:cNvSpPr txBox="1"/>
          <p:nvPr/>
        </p:nvSpPr>
        <p:spPr>
          <a:xfrm>
            <a:off x="9521295" y="3933703"/>
            <a:ext cx="1331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Penguin annihilation</a:t>
            </a:r>
          </a:p>
        </p:txBody>
      </p:sp>
    </p:spTree>
    <p:extLst>
      <p:ext uri="{BB962C8B-B14F-4D97-AF65-F5344CB8AC3E}">
        <p14:creationId xmlns:p14="http://schemas.microsoft.com/office/powerpoint/2010/main" val="4045015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AC7138AF-0D4B-B1F1-097A-C054931EEC8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dirty="0"/>
                  <a:t> decays</a:t>
                </a:r>
              </a:p>
            </p:txBody>
          </p:sp>
        </mc:Choice>
        <mc:Fallback xmlns="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AC7138AF-0D4B-B1F1-097A-C054931EEC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938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3">
                <a:extLst>
                  <a:ext uri="{FF2B5EF4-FFF2-40B4-BE49-F238E27FC236}">
                    <a16:creationId xmlns:a16="http://schemas.microsoft.com/office/drawing/2014/main" id="{96BED299-7CEB-A404-DD49-237F7128DB2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076" y="1060911"/>
                <a:ext cx="5732898" cy="4568852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Simultaneous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measurement</a:t>
                </a:r>
              </a:p>
              <a:p>
                <a:r>
                  <a:rPr lang="en-US" dirty="0"/>
                  <a:t>MVA selection tuned to avoid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–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mis-ID (avoid mistaking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⟷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Fit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/>
                  <a:t> to extract signal candidates</a:t>
                </a:r>
              </a:p>
              <a:p>
                <a:r>
                  <a:rPr lang="en-US" dirty="0"/>
                  <a:t>Flavor at production tagged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/>
                  <a:t> produced in pairs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/>
                  <a:t> collisions</a:t>
                </a:r>
              </a:p>
              <a:p>
                <a:pPr lvl="1"/>
                <a:r>
                  <a:rPr lang="en-US" dirty="0"/>
                  <a:t>Infer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flavor </a:t>
                </a:r>
                <a:r>
                  <a:rPr lang="en-US" i="1" dirty="0"/>
                  <a:t>at production</a:t>
                </a:r>
                <a:r>
                  <a:rPr lang="en-US" dirty="0"/>
                  <a:t> from other particles produced in the fragmentation</a:t>
                </a:r>
              </a:p>
              <a:p>
                <a:r>
                  <a:rPr lang="en-US" dirty="0"/>
                  <a:t>Decay-time distribution fit to s-weighted data [2]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</m:acc>
                    <m:r>
                      <a:rPr lang="en-US" i="1" dirty="0">
                        <a:latin typeface="Cambria Math" panose="02040503050406030204" pitchFamily="18" charset="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acc>
                    <m:r>
                      <a:rPr lang="el-GR" i="1" dirty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l-GR" i="1" dirty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l-GR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)·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acc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acc>
                              <m:accPr>
                                <m:chr m:val="⃗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l-GR" i="1" dirty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</m:acc>
                          </m:e>
                        </m:d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⊗</m:t>
                        </m:r>
                        <m:r>
                          <a:rPr lang="el-G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ℛ</m:t>
                        </m:r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Efficiency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, true decay-time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</m:oMath>
                </a14:m>
                <a:r>
                  <a:rPr lang="en-US" dirty="0"/>
                  <a:t>, and time resolution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ℛ</m:t>
                    </m:r>
                  </m:oMath>
                </a14:m>
                <a:r>
                  <a:rPr lang="en-US" dirty="0"/>
                  <a:t> models with flavor-tag decision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r>
                  <a:rPr lang="en-US" dirty="0"/>
                  <a:t> and mis-tag prediction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acc>
                  </m:oMath>
                </a14:m>
                <a:r>
                  <a:rPr lang="en-US" dirty="0"/>
                  <a:t> all incorporated</a:t>
                </a:r>
              </a:p>
              <a:p>
                <a:r>
                  <a:rPr lang="en-US" dirty="0"/>
                  <a:t>Results consistent with no CPV</a:t>
                </a:r>
              </a:p>
            </p:txBody>
          </p:sp>
        </mc:Choice>
        <mc:Fallback xmlns="">
          <p:sp>
            <p:nvSpPr>
              <p:cNvPr id="24" name="Content Placeholder 23">
                <a:extLst>
                  <a:ext uri="{FF2B5EF4-FFF2-40B4-BE49-F238E27FC236}">
                    <a16:creationId xmlns:a16="http://schemas.microsoft.com/office/drawing/2014/main" id="{96BED299-7CEB-A404-DD49-237F7128DB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76" y="1060911"/>
                <a:ext cx="5732898" cy="4568852"/>
              </a:xfrm>
              <a:blipFill>
                <a:blip r:embed="rId4"/>
                <a:stretch>
                  <a:fillRect l="-662" t="-2216" r="-1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E509D-51B1-E465-04A2-E9E586027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1817B-57FE-F149-A17B-51515C417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1798D-88C0-E83A-7489-436745D0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84C1CC-9647-0D43-A26F-5CEE4354141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828468" y="1135230"/>
            <a:ext cx="2363532" cy="15623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9C3B4DF-D14D-8FCA-7B6D-96F84ED4681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828470" y="4816058"/>
            <a:ext cx="2363529" cy="15623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3A9BD60-E367-0C37-F56E-F7DFD5DC3FD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828469" y="2992681"/>
            <a:ext cx="2363531" cy="15623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B07621C-E148-0D81-4709-218B0E8098D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891967" y="1078562"/>
            <a:ext cx="3844970" cy="26333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3828625-3D49-CD25-74E1-FB02F94EB8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06124" y="3765885"/>
            <a:ext cx="3520673" cy="27028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FBAF21-8AEF-44F2-0E4D-02567CF49C86}"/>
                  </a:ext>
                </a:extLst>
              </p:cNvPr>
              <p:cNvSpPr txBox="1"/>
              <p:nvPr/>
            </p:nvSpPr>
            <p:spPr>
              <a:xfrm>
                <a:off x="0" y="5629763"/>
                <a:ext cx="6206124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Measurement of CP violation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 and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1200" i="1" dirty="0"/>
                  <a:t> decays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0"/>
                  </a:rPr>
                  <a:t>JHEP, 01:061, 2025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1"/>
                  </a:rPr>
                  <a:t>arXiv:2409.03009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 M. Pivk and F. R. Le </a:t>
                </a:r>
                <a:r>
                  <a:rPr lang="en-US" sz="1200" dirty="0" err="1"/>
                  <a:t>Diberder</a:t>
                </a:r>
                <a:r>
                  <a:rPr lang="en-US" sz="1200" dirty="0"/>
                  <a:t>. </a:t>
                </a:r>
                <a:r>
                  <a:rPr lang="en-US" sz="1200" i="1" dirty="0" err="1"/>
                  <a:t>SPlot</a:t>
                </a:r>
                <a:r>
                  <a:rPr lang="en-US" sz="1200" i="1" dirty="0"/>
                  <a:t>: A Statistical tool to unfold data distributions</a:t>
                </a:r>
                <a:r>
                  <a:rPr lang="en-US" sz="1200" dirty="0"/>
                  <a:t>. </a:t>
                </a:r>
                <a:r>
                  <a:rPr lang="en-US" sz="1200" dirty="0" err="1">
                    <a:hlinkClick r:id="rId12"/>
                  </a:rPr>
                  <a:t>Nucl</a:t>
                </a:r>
                <a:r>
                  <a:rPr lang="en-US" sz="1200" dirty="0">
                    <a:hlinkClick r:id="rId12"/>
                  </a:rPr>
                  <a:t>. </a:t>
                </a:r>
                <a:r>
                  <a:rPr lang="en-US" sz="1200" dirty="0" err="1">
                    <a:hlinkClick r:id="rId12"/>
                  </a:rPr>
                  <a:t>Instrum</a:t>
                </a:r>
                <a:r>
                  <a:rPr lang="en-US" sz="1200" dirty="0">
                    <a:hlinkClick r:id="rId12"/>
                  </a:rPr>
                  <a:t>. Meth. A, 555:356--369, 2005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3"/>
                  </a:rPr>
                  <a:t>arXiv:physics/0402083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FBAF21-8AEF-44F2-0E4D-02567CF49C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29763"/>
                <a:ext cx="6206124" cy="830997"/>
              </a:xfrm>
              <a:prstGeom prst="rect">
                <a:avLst/>
              </a:prstGeom>
              <a:blipFill>
                <a:blip r:embed="rId14"/>
                <a:stretch>
                  <a:fillRect l="-204"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564B9CE-549B-D9EC-DA7F-1E292CFE1F9C}"/>
                  </a:ext>
                </a:extLst>
              </p:cNvPr>
              <p:cNvSpPr txBox="1"/>
              <p:nvPr/>
            </p:nvSpPr>
            <p:spPr>
              <a:xfrm>
                <a:off x="10287000" y="2698503"/>
                <a:ext cx="1756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564B9CE-549B-D9EC-DA7F-1E292CFE1F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7000" y="2698503"/>
                <a:ext cx="1756610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C7E67E6-8F97-E53F-90D8-175DB8B4C0C0}"/>
                  </a:ext>
                </a:extLst>
              </p:cNvPr>
              <p:cNvSpPr txBox="1"/>
              <p:nvPr/>
            </p:nvSpPr>
            <p:spPr>
              <a:xfrm>
                <a:off x="10287000" y="4547434"/>
                <a:ext cx="1756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C7E67E6-8F97-E53F-90D8-175DB8B4C0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7000" y="4547434"/>
                <a:ext cx="1756610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04D6CC-F210-3B0C-1558-51506A9921CF}"/>
                  </a:ext>
                </a:extLst>
              </p:cNvPr>
              <p:cNvSpPr txBox="1"/>
              <p:nvPr/>
            </p:nvSpPr>
            <p:spPr>
              <a:xfrm>
                <a:off x="10287000" y="6396365"/>
                <a:ext cx="1756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04D6CC-F210-3B0C-1558-51506A9921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7000" y="6396365"/>
                <a:ext cx="1756610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4F78EB7-4BD2-AA1B-4196-2AE603CC34AD}"/>
              </a:ext>
            </a:extLst>
          </p:cNvPr>
          <p:cNvSpPr txBox="1"/>
          <p:nvPr/>
        </p:nvSpPr>
        <p:spPr>
          <a:xfrm>
            <a:off x="9542402" y="6433976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2860074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3CFA9C9-AECD-00FC-D8A3-E87D5F13EC9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/>
                  <a:t> decays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3CFA9C9-AECD-00FC-D8A3-E87D5F13EC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938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DAA39-355B-1C15-52FA-571B3592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298A4-5422-0CFB-AB9F-DD27D38E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4F573-5B18-5DA9-70BE-6457FFBF2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53CC862-E6CD-0083-C9AA-D29509BCE91C}"/>
                  </a:ext>
                </a:extLst>
              </p:cNvPr>
              <p:cNvSpPr txBox="1"/>
              <p:nvPr/>
            </p:nvSpPr>
            <p:spPr>
              <a:xfrm>
                <a:off x="0" y="5970340"/>
                <a:ext cx="12152925" cy="4984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Observation of the 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200" i="1" dirty="0"/>
                  <a:t> and measurement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d>
                          <m:dPr>
                            <m:ctrlPr>
                              <a:rPr lang="en-US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200" i="1" dirty="0"/>
                  <a:t> branching fractions</a:t>
                </a:r>
                <a:r>
                  <a:rPr lang="en-US" sz="1200" dirty="0"/>
                  <a:t>. 2025. </a:t>
                </a:r>
                <a:r>
                  <a:rPr lang="en-US" sz="1200" dirty="0">
                    <a:hlinkClick r:id="rId4"/>
                  </a:rPr>
                  <a:t>arXiv:2504.21269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C.-K. Chua and others. </a:t>
                </a:r>
                <a:r>
                  <a:rPr lang="en-US" sz="1200" i="1" dirty="0"/>
                  <a:t>Charmless three-body baryonic B decays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5"/>
                  </a:rPr>
                  <a:t>Phys. Rev. D, 66:054004, 2002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6"/>
                  </a:rPr>
                  <a:t>arXiv:hep-ph/0204185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53CC862-E6CD-0083-C9AA-D29509BCE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70340"/>
                <a:ext cx="12152925" cy="498406"/>
              </a:xfrm>
              <a:prstGeom prst="rect">
                <a:avLst/>
              </a:prstGeom>
              <a:blipFill>
                <a:blip r:embed="rId7"/>
                <a:stretch>
                  <a:fillRect l="-104"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B86E5BB9-2301-38C0-6560-F2D8C1E1A7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075" y="1060910"/>
                <a:ext cx="7987325" cy="4946171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Never-before observed phenomenological probe [1]</a:t>
                </a:r>
              </a:p>
              <a:p>
                <a:pPr lvl="1"/>
                <a:r>
                  <a:rPr lang="en-US" dirty="0"/>
                  <a:t>Tree-level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diagrams CKM suppressed, but penguin contributions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—see E. Smith’s Monday </a:t>
                </a:r>
                <a:r>
                  <a:rPr lang="en-US" dirty="0">
                    <a:hlinkClick r:id="rId8"/>
                  </a:rPr>
                  <a:t>talk</a:t>
                </a:r>
                <a:r>
                  <a:rPr lang="en-US" dirty="0"/>
                  <a:t> for more (leptonic) penguins</a:t>
                </a:r>
              </a:p>
              <a:p>
                <a:pPr lvl="1"/>
                <a:r>
                  <a:rPr lang="en-US" dirty="0"/>
                  <a:t>Presence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/>
                  <a:t> enables complex intermediate state dynamics—see A. Petrov’s Tuesday </a:t>
                </a:r>
                <a:r>
                  <a:rPr lang="en-US" dirty="0">
                    <a:hlinkClick r:id="rId9"/>
                  </a:rPr>
                  <a:t>talk</a:t>
                </a:r>
                <a:r>
                  <a:rPr lang="en-US" dirty="0"/>
                  <a:t> for challenges of these calculations (in the charm sector)</a:t>
                </a:r>
              </a:p>
              <a:p>
                <a:pPr lvl="1"/>
                <a:r>
                  <a:rPr lang="en-US" dirty="0"/>
                  <a:t>Sensitive to CPV in loops and potential BSM physics</a:t>
                </a:r>
              </a:p>
              <a:p>
                <a:pPr lvl="1"/>
                <a:r>
                  <a:rPr lang="en-US" dirty="0"/>
                  <a:t>Comparison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/>
                  <a:t> sensitive to flavor symmetry and differences between current and transition amplitudes [2]</a:t>
                </a:r>
              </a:p>
              <a:p>
                <a:pPr lvl="1"/>
                <a:r>
                  <a:rPr lang="en-US" dirty="0"/>
                  <a:t>Preselection and BDT, followed by 1D fits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</m:d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br>
                  <a:rPr lang="en-US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sel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sel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</m:d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br>
                  <a:rPr lang="en-US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(9.14±1.69±0.90±0.33±0.20)×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B86E5BB9-2301-38C0-6560-F2D8C1E1A7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75" y="1060910"/>
                <a:ext cx="7987325" cy="4946171"/>
              </a:xfrm>
              <a:blipFill>
                <a:blip r:embed="rId10"/>
                <a:stretch>
                  <a:fillRect l="-475" t="-20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5516D7BB-49AC-967E-0EE0-FA35C44B6A26}"/>
              </a:ext>
            </a:extLst>
          </p:cNvPr>
          <p:cNvGrpSpPr/>
          <p:nvPr/>
        </p:nvGrpSpPr>
        <p:grpSpPr>
          <a:xfrm>
            <a:off x="8011799" y="1119027"/>
            <a:ext cx="4141125" cy="2667444"/>
            <a:chOff x="8011799" y="3931412"/>
            <a:chExt cx="4141125" cy="266744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41AC1D3-59C6-3F5C-3EDC-19B77C73B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/>
            <a:stretch/>
          </p:blipFill>
          <p:spPr>
            <a:xfrm>
              <a:off x="8011799" y="3931412"/>
              <a:ext cx="4141125" cy="266744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91A5213-B7F5-22FC-7B85-12C238FD031E}"/>
                </a:ext>
              </a:extLst>
            </p:cNvPr>
            <p:cNvSpPr txBox="1"/>
            <p:nvPr/>
          </p:nvSpPr>
          <p:spPr>
            <a:xfrm>
              <a:off x="8981341" y="4883863"/>
              <a:ext cx="505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[1]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10772C3-D99B-C671-04F3-21F972395FA1}"/>
              </a:ext>
            </a:extLst>
          </p:cNvPr>
          <p:cNvGrpSpPr/>
          <p:nvPr/>
        </p:nvGrpSpPr>
        <p:grpSpPr>
          <a:xfrm>
            <a:off x="7146387" y="3803590"/>
            <a:ext cx="4680560" cy="2218589"/>
            <a:chOff x="4250319" y="3655973"/>
            <a:chExt cx="4680560" cy="221858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24C22A6-5A09-5CAA-B58E-C2AD56C505A6}"/>
                </a:ext>
              </a:extLst>
            </p:cNvPr>
            <p:cNvGrpSpPr/>
            <p:nvPr/>
          </p:nvGrpSpPr>
          <p:grpSpPr>
            <a:xfrm>
              <a:off x="4250319" y="3673092"/>
              <a:ext cx="4680560" cy="2201470"/>
              <a:chOff x="3762528" y="3586152"/>
              <a:chExt cx="4680560" cy="2201470"/>
            </a:xfrm>
          </p:grpSpPr>
          <p:pic>
            <p:nvPicPr>
              <p:cNvPr id="8" name="Picture 7" descr="A diagram of a line with arrows&#10;&#10;AI-generated content may be incorrect.">
                <a:extLst>
                  <a:ext uri="{FF2B5EF4-FFF2-40B4-BE49-F238E27FC236}">
                    <a16:creationId xmlns:a16="http://schemas.microsoft.com/office/drawing/2014/main" id="{67C07C5F-4116-2BE1-09DA-E3FF679C2F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762528" y="3586152"/>
                <a:ext cx="4680560" cy="220147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639F29E-A2AF-3862-4456-7C6544F1C339}"/>
                  </a:ext>
                </a:extLst>
              </p:cNvPr>
              <p:cNvSpPr txBox="1"/>
              <p:nvPr/>
            </p:nvSpPr>
            <p:spPr>
              <a:xfrm>
                <a:off x="4300204" y="5226075"/>
                <a:ext cx="5053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[2]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B7FE449-D2BF-9DEF-22D7-7BD47F9B7F0C}"/>
                </a:ext>
              </a:extLst>
            </p:cNvPr>
            <p:cNvSpPr txBox="1"/>
            <p:nvPr/>
          </p:nvSpPr>
          <p:spPr>
            <a:xfrm>
              <a:off x="4604175" y="3655973"/>
              <a:ext cx="10378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current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7288153-CA97-B97D-A9F1-C3CA8ACD66F2}"/>
                </a:ext>
              </a:extLst>
            </p:cNvPr>
            <p:cNvSpPr txBox="1"/>
            <p:nvPr/>
          </p:nvSpPr>
          <p:spPr>
            <a:xfrm>
              <a:off x="7095212" y="3658857"/>
              <a:ext cx="12141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7890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976E0D4-6655-8855-BB66-727FFCB5DC1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640" y="1060913"/>
                <a:ext cx="7719518" cy="479705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b="0" dirty="0"/>
                  <a:t>Flavor-changing neutral currents</a:t>
                </a:r>
              </a:p>
              <a:p>
                <a:pPr lvl="1"/>
                <a:r>
                  <a:rPr lang="en-US" b="0" dirty="0"/>
                  <a:t>Not allowed at tree-level but can happen in loop diagrams, including penguins</a:t>
                </a:r>
                <a:r>
                  <a:rPr lang="en-US" dirty="0"/>
                  <a:t>—see E. Smith’s Monday </a:t>
                </a:r>
                <a:r>
                  <a:rPr lang="en-US" dirty="0">
                    <a:hlinkClick r:id="rId2"/>
                  </a:rPr>
                  <a:t>talk</a:t>
                </a:r>
                <a:endParaRPr lang="en-US" dirty="0"/>
              </a:p>
              <a:p>
                <a:pPr lvl="1"/>
                <a:r>
                  <a:rPr lang="en-US" b="0" dirty="0"/>
                  <a:t>Suppressed in Standard Model, tempting place to look for New Physics since the SM contributions are already minimal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decays are additionally helicity suppressed,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≈3×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dirty="0"/>
                  <a:t>, consistent with SM [1]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examined but never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[2]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decays are not helicity suppressed, but high rate of electromagnetic transitions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) leads to SM prediction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dirty="0"/>
                  <a:t> [2]</a:t>
                </a:r>
              </a:p>
              <a:p>
                <a:pPr lvl="1"/>
                <a:r>
                  <a:rPr lang="en-US" dirty="0"/>
                  <a:t>Potentially sensitive to same physics as LFU anomalies [3]—see M. Franco Sevilla’s Monday </a:t>
                </a:r>
                <a:r>
                  <a:rPr lang="en-US" dirty="0">
                    <a:hlinkClick r:id="rId3"/>
                  </a:rPr>
                  <a:t>talk</a:t>
                </a:r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976E0D4-6655-8855-BB66-727FFCB5DC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640" y="1060913"/>
                <a:ext cx="7719518" cy="4797054"/>
              </a:xfrm>
              <a:blipFill>
                <a:blip r:embed="rId4"/>
                <a:stretch>
                  <a:fillRect l="-1314" t="-2639" r="-821" b="-1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7445A-AE1B-EFC6-BC7D-29B14214E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483E9-1F62-95E2-6CC4-5C7C8773D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B6791-C45A-C351-4238-4F2CE6E4F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2BCAA6-F8DB-A517-9B33-BDAB2C20281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e>
                        </m:d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decay sensitivities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2BCAA6-F8DB-A517-9B33-BDAB2C2028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940" b="-23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E96C9F9F-701A-AAFA-9E09-118E2377F4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0158" y="1109262"/>
            <a:ext cx="4431842" cy="2121996"/>
          </a:xfrm>
          <a:prstGeom prst="rect">
            <a:avLst/>
          </a:prstGeom>
        </p:spPr>
      </p:pic>
      <p:pic>
        <p:nvPicPr>
          <p:cNvPr id="14" name="Picture 13" descr="A black background with white letters&#10;&#10;AI-generated content may be incorrect.">
            <a:extLst>
              <a:ext uri="{FF2B5EF4-FFF2-40B4-BE49-F238E27FC236}">
                <a16:creationId xmlns:a16="http://schemas.microsoft.com/office/drawing/2014/main" id="{C3174E0D-3C1A-39EB-0BCD-B88317C194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0158" y="3296729"/>
            <a:ext cx="4391202" cy="21852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BEFB4AD-9DFD-8A0E-4D6D-10201C29AE34}"/>
                  </a:ext>
                </a:extLst>
              </p:cNvPr>
              <p:cNvSpPr txBox="1"/>
              <p:nvPr/>
            </p:nvSpPr>
            <p:spPr>
              <a:xfrm>
                <a:off x="-1565" y="5857966"/>
                <a:ext cx="12152925" cy="719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Measurement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dirty="0"/>
                  <a:t> decay properties and search for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200" dirty="0"/>
                  <a:t> decays. </a:t>
                </a:r>
                <a:r>
                  <a:rPr lang="en-US" sz="1200" dirty="0">
                    <a:hlinkClick r:id="rId8"/>
                  </a:rPr>
                  <a:t>Phys. Rev. D, 105(1):012010, 2022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9"/>
                  </a:rPr>
                  <a:t>arXiv:2108.09283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Search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d>
                          <m:dPr>
                            <m:ctrlPr>
                              <a:rPr lang="en-US" sz="12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 decays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0"/>
                  </a:rPr>
                  <a:t>Eur. Phys. J. C, 85(1):20, 2025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1"/>
                  </a:rPr>
                  <a:t>arXiv:2409.17209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F. </a:t>
                </a:r>
                <a:r>
                  <a:rPr lang="en-US" sz="1200" dirty="0" err="1"/>
                  <a:t>Abudinén</a:t>
                </a:r>
                <a:r>
                  <a:rPr lang="en-US" sz="1200" dirty="0"/>
                  <a:t> and others. Prospects for studies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d>
                          <m:dPr>
                            <m:ctrlPr>
                              <a:rPr lang="en-US" sz="12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dirty="0"/>
                  <a:t> decays. </a:t>
                </a:r>
                <a:r>
                  <a:rPr lang="en-US" sz="1200" dirty="0">
                    <a:hlinkClick r:id="rId12"/>
                  </a:rPr>
                  <a:t>Eur. Phys. J. C, 82(5):459, 2022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3"/>
                  </a:rPr>
                  <a:t>arXiv:2202.03916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BEFB4AD-9DFD-8A0E-4D6D-10201C29AE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65" y="5857966"/>
                <a:ext cx="12152925" cy="719812"/>
              </a:xfrm>
              <a:prstGeom prst="rect">
                <a:avLst/>
              </a:prstGeom>
              <a:blipFill>
                <a:blip r:embed="rId14"/>
                <a:stretch>
                  <a:fillRect l="-104" t="-1754" b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510B86E4-F3DE-713C-1AD0-CE2B3DA23E48}"/>
              </a:ext>
            </a:extLst>
          </p:cNvPr>
          <p:cNvSpPr txBox="1"/>
          <p:nvPr/>
        </p:nvSpPr>
        <p:spPr>
          <a:xfrm>
            <a:off x="11686674" y="5783651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3EB204-F8CB-334A-D373-25D36621BB26}"/>
              </a:ext>
            </a:extLst>
          </p:cNvPr>
          <p:cNvSpPr txBox="1"/>
          <p:nvPr/>
        </p:nvSpPr>
        <p:spPr>
          <a:xfrm>
            <a:off x="9484112" y="2780636"/>
            <a:ext cx="1214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penguin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D9C5E6-70C7-E52E-0C89-335408856777}"/>
              </a:ext>
            </a:extLst>
          </p:cNvPr>
          <p:cNvSpPr txBox="1"/>
          <p:nvPr/>
        </p:nvSpPr>
        <p:spPr>
          <a:xfrm>
            <a:off x="9679501" y="5493967"/>
            <a:ext cx="593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box</a:t>
            </a:r>
          </a:p>
        </p:txBody>
      </p:sp>
    </p:spTree>
    <p:extLst>
      <p:ext uri="{BB962C8B-B14F-4D97-AF65-F5344CB8AC3E}">
        <p14:creationId xmlns:p14="http://schemas.microsoft.com/office/powerpoint/2010/main" val="2713570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4BB3FBDB-890F-EA89-1782-D14F80A42B6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640" y="4369015"/>
                <a:ext cx="6055360" cy="1785989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Non-resonant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previously found negligible—repeat analysis with selections optimized for resonant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decays, esp., add cut on helicity angle</a:t>
                </a:r>
              </a:p>
              <a:p>
                <a:r>
                  <a:rPr lang="en-US" dirty="0"/>
                  <a:t>Displaced mother avoids PV backgrounds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4BB3FBDB-890F-EA89-1782-D14F80A42B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640" y="4369015"/>
                <a:ext cx="6055360" cy="1785989"/>
              </a:xfrm>
              <a:blipFill>
                <a:blip r:embed="rId3"/>
                <a:stretch>
                  <a:fillRect l="-1464" t="-6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2A04B8-01C3-083B-2BCE-62E621CE417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096000" y="4369015"/>
                <a:ext cx="6055360" cy="1785989"/>
              </a:xfrm>
            </p:spPr>
            <p:txBody>
              <a:bodyPr>
                <a:normAutofit fontScale="62500" lnSpcReduction="2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∗0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e>
                            </m:d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𝐽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𝜓</m:t>
                                    </m:r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e>
                            </m:d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br>
                  <a:rPr lang="en-US" b="0" i="0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∗0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𝜓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𝜓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∗0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⋅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No signal found, even in signal-enhanced regions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2A04B8-01C3-083B-2BCE-62E621CE41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96000" y="4369015"/>
                <a:ext cx="6055360" cy="1785989"/>
              </a:xfrm>
              <a:blipFill>
                <a:blip r:embed="rId4"/>
                <a:stretch>
                  <a:fillRect l="-62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3AC27-8BD6-4D4F-434E-DC43EBF6B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65F51-F873-F79D-CB2E-FEFBFD307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D5254-86C1-BD79-846F-0086B8217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8A5ACB5-97EB-0DE0-6C4F-482B2AC9B87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bSup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decays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8A5ACB5-97EB-0DE0-6C4F-482B2AC9B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940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29092527-B8BD-CB0D-F885-6C0F617561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75" y="1079887"/>
            <a:ext cx="5221352" cy="15852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280470-D21C-6972-71C1-41ABBAF43C9B}"/>
                  </a:ext>
                </a:extLst>
              </p:cNvPr>
              <p:cNvSpPr txBox="1"/>
              <p:nvPr/>
            </p:nvSpPr>
            <p:spPr>
              <a:xfrm>
                <a:off x="0" y="6155006"/>
                <a:ext cx="12119417" cy="3137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Search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d>
                          <m:dPr>
                            <m:ctrlPr>
                              <a:rPr lang="en-US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2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i="1" dirty="0"/>
                  <a:t> decays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7"/>
                  </a:rPr>
                  <a:t>Eur. Phys. J. C, 85(1):20, 2025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8"/>
                  </a:rPr>
                  <a:t>arXiv:2409.17209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280470-D21C-6972-71C1-41ABBAF43C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55006"/>
                <a:ext cx="12119417" cy="313740"/>
              </a:xfrm>
              <a:prstGeom prst="rect">
                <a:avLst/>
              </a:prstGeom>
              <a:blipFill>
                <a:blip r:embed="rId9"/>
                <a:stretch>
                  <a:fillRect l="-105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9B5A0C11-7889-0348-B0C4-3449FFD9DA08}"/>
              </a:ext>
            </a:extLst>
          </p:cNvPr>
          <p:cNvGrpSpPr/>
          <p:nvPr/>
        </p:nvGrpSpPr>
        <p:grpSpPr>
          <a:xfrm>
            <a:off x="39075" y="2706403"/>
            <a:ext cx="5221352" cy="1626516"/>
            <a:chOff x="39075" y="2706403"/>
            <a:chExt cx="5221352" cy="1626516"/>
          </a:xfrm>
        </p:grpSpPr>
        <p:pic>
          <p:nvPicPr>
            <p:cNvPr id="10" name="Picture 9" descr="A graph of a graph of a graph&#10;&#10;AI-generated content may be incorrect.">
              <a:extLst>
                <a:ext uri="{FF2B5EF4-FFF2-40B4-BE49-F238E27FC236}">
                  <a16:creationId xmlns:a16="http://schemas.microsoft.com/office/drawing/2014/main" id="{3053A0F4-9550-5DBF-0117-D0CFAA329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075" y="2706403"/>
              <a:ext cx="5221352" cy="162651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CE4D1E0-514F-EA5B-B51A-6D2C7821C1A9}"/>
                    </a:ext>
                  </a:extLst>
                </p:cNvPr>
                <p:cNvSpPr txBox="1"/>
                <p:nvPr/>
              </p:nvSpPr>
              <p:spPr>
                <a:xfrm>
                  <a:off x="1758334" y="2706403"/>
                  <a:ext cx="4398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∗0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CE4D1E0-514F-EA5B-B51A-6D2C7821C1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8334" y="2706403"/>
                  <a:ext cx="439838" cy="369332"/>
                </a:xfrm>
                <a:prstGeom prst="rect">
                  <a:avLst/>
                </a:prstGeom>
                <a:blipFill>
                  <a:blip r:embed="rId11"/>
                  <a:stretch>
                    <a:fillRect r="-8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5F5476E-947E-25DC-C5B7-F68E5CDD385B}"/>
                    </a:ext>
                  </a:extLst>
                </p:cNvPr>
                <p:cNvSpPr txBox="1"/>
                <p:nvPr/>
              </p:nvSpPr>
              <p:spPr>
                <a:xfrm>
                  <a:off x="1100757" y="2706403"/>
                  <a:ext cx="4398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∗0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5F5476E-947E-25DC-C5B7-F68E5CDD38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0757" y="2706403"/>
                  <a:ext cx="439838" cy="369332"/>
                </a:xfrm>
                <a:prstGeom prst="rect">
                  <a:avLst/>
                </a:prstGeom>
                <a:blipFill>
                  <a:blip r:embed="rId12"/>
                  <a:stretch>
                    <a:fillRect r="-8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2461E9F-4906-D866-7113-456CA4B0D75B}"/>
                    </a:ext>
                  </a:extLst>
                </p:cNvPr>
                <p:cNvSpPr txBox="1"/>
                <p:nvPr/>
              </p:nvSpPr>
              <p:spPr>
                <a:xfrm>
                  <a:off x="3173717" y="2967213"/>
                  <a:ext cx="4398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2461E9F-4906-D866-7113-456CA4B0D7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3717" y="2967213"/>
                  <a:ext cx="439838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D2A0642-EE22-B627-94E4-2245A9349A2A}"/>
              </a:ext>
            </a:extLst>
          </p:cNvPr>
          <p:cNvGrpSpPr/>
          <p:nvPr/>
        </p:nvGrpSpPr>
        <p:grpSpPr>
          <a:xfrm>
            <a:off x="7179502" y="1079887"/>
            <a:ext cx="5012498" cy="3253032"/>
            <a:chOff x="7179502" y="1079887"/>
            <a:chExt cx="5012498" cy="3253032"/>
          </a:xfrm>
        </p:grpSpPr>
        <p:pic>
          <p:nvPicPr>
            <p:cNvPr id="12" name="Picture 11" descr="A group of graphs and diagrams&#10;&#10;AI-generated content may be incorrect.">
              <a:extLst>
                <a:ext uri="{FF2B5EF4-FFF2-40B4-BE49-F238E27FC236}">
                  <a16:creationId xmlns:a16="http://schemas.microsoft.com/office/drawing/2014/main" id="{773574BB-5CDC-595D-0EF9-E23C8F488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179502" y="1079887"/>
              <a:ext cx="5012498" cy="325303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BE4A9F1-C16D-5BED-2987-66B93E78F023}"/>
                    </a:ext>
                  </a:extLst>
                </p:cNvPr>
                <p:cNvSpPr txBox="1"/>
                <p:nvPr/>
              </p:nvSpPr>
              <p:spPr>
                <a:xfrm>
                  <a:off x="11453899" y="1189399"/>
                  <a:ext cx="4398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∗0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BE4A9F1-C16D-5BED-2987-66B93E78F0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53899" y="1189399"/>
                  <a:ext cx="439838" cy="369332"/>
                </a:xfrm>
                <a:prstGeom prst="rect">
                  <a:avLst/>
                </a:prstGeom>
                <a:blipFill>
                  <a:blip r:embed="rId15"/>
                  <a:stretch>
                    <a:fillRect r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B00C26CB-6B24-CB6B-E605-19B726C9FA85}"/>
                    </a:ext>
                  </a:extLst>
                </p:cNvPr>
                <p:cNvSpPr txBox="1"/>
                <p:nvPr/>
              </p:nvSpPr>
              <p:spPr>
                <a:xfrm>
                  <a:off x="10796322" y="1189399"/>
                  <a:ext cx="4398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∗0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B00C26CB-6B24-CB6B-E605-19B726C9FA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96322" y="1189399"/>
                  <a:ext cx="439838" cy="369332"/>
                </a:xfrm>
                <a:prstGeom prst="rect">
                  <a:avLst/>
                </a:prstGeom>
                <a:blipFill>
                  <a:blip r:embed="rId16"/>
                  <a:stretch>
                    <a:fillRect r="-1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5F26CE2-7FB7-AED4-0147-DC6EEFC1C1F3}"/>
                    </a:ext>
                  </a:extLst>
                </p:cNvPr>
                <p:cNvSpPr txBox="1"/>
                <p:nvPr/>
              </p:nvSpPr>
              <p:spPr>
                <a:xfrm>
                  <a:off x="8005504" y="2967213"/>
                  <a:ext cx="4398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5F26CE2-7FB7-AED4-0147-DC6EEFC1C1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5504" y="2967213"/>
                  <a:ext cx="439838" cy="369332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8593FC2-B1F3-4855-3CD4-43176FBC3437}"/>
                    </a:ext>
                  </a:extLst>
                </p:cNvPr>
                <p:cNvSpPr txBox="1"/>
                <p:nvPr/>
              </p:nvSpPr>
              <p:spPr>
                <a:xfrm>
                  <a:off x="10213747" y="3059668"/>
                  <a:ext cx="4398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8593FC2-B1F3-4855-3CD4-43176FBC34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13747" y="3059668"/>
                  <a:ext cx="439838" cy="369332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FF0F3C8-D22C-E972-254E-9B77D8CA8407}"/>
              </a:ext>
            </a:extLst>
          </p:cNvPr>
          <p:cNvGrpSpPr/>
          <p:nvPr/>
        </p:nvGrpSpPr>
        <p:grpSpPr>
          <a:xfrm>
            <a:off x="5326983" y="2449495"/>
            <a:ext cx="1685570" cy="1731131"/>
            <a:chOff x="313284" y="4508726"/>
            <a:chExt cx="1685570" cy="173113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2BB1447-9AD8-2690-1285-5043683E71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1241" y="4508726"/>
              <a:ext cx="170959" cy="83468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EE1DB94-0B90-B671-FB5D-AEF973F1B8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5285" y="4891677"/>
              <a:ext cx="733569" cy="456353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0017ADC-338A-824C-798E-AE2396EA0B44}"/>
                    </a:ext>
                  </a:extLst>
                </p:cNvPr>
                <p:cNvSpPr txBox="1"/>
                <p:nvPr/>
              </p:nvSpPr>
              <p:spPr>
                <a:xfrm>
                  <a:off x="808971" y="5202676"/>
                  <a:ext cx="339691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oMath>
                    </m:oMathPara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0017ADC-338A-824C-798E-AE2396EA0B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971" y="5202676"/>
                  <a:ext cx="339691" cy="461665"/>
                </a:xfrm>
                <a:prstGeom prst="rect">
                  <a:avLst/>
                </a:prstGeom>
                <a:blipFill>
                  <a:blip r:embed="rId19"/>
                  <a:stretch>
                    <a:fillRect l="-46429" r="-10714" b="-27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E8FC5A6-0106-D882-0D5A-93CF18377A44}"/>
                </a:ext>
              </a:extLst>
            </p:cNvPr>
            <p:cNvCxnSpPr>
              <a:cxnSpLocks/>
            </p:cNvCxnSpPr>
            <p:nvPr/>
          </p:nvCxnSpPr>
          <p:spPr>
            <a:xfrm>
              <a:off x="313284" y="5444866"/>
              <a:ext cx="621975" cy="35616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B983159-81B4-5E82-DE39-8E66395FFA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6817" y="5805644"/>
              <a:ext cx="647843" cy="35390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88FA3FE9-52F6-6790-8066-A1F22C20B5A7}"/>
                    </a:ext>
                  </a:extLst>
                </p:cNvPr>
                <p:cNvSpPr txBox="1"/>
                <p:nvPr/>
              </p:nvSpPr>
              <p:spPr>
                <a:xfrm>
                  <a:off x="434367" y="5171002"/>
                  <a:ext cx="305149" cy="34482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US" sz="240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88FA3FE9-52F6-6790-8066-A1F22C20B5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367" y="5171002"/>
                  <a:ext cx="305149" cy="344821"/>
                </a:xfrm>
                <a:prstGeom prst="rect">
                  <a:avLst/>
                </a:prstGeom>
                <a:blipFill>
                  <a:blip r:embed="rId20"/>
                  <a:stretch>
                    <a:fillRect l="-24000" b="-275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3DF2C75E-5672-97FA-4804-FE534E337D27}"/>
                    </a:ext>
                  </a:extLst>
                </p:cNvPr>
                <p:cNvSpPr txBox="1"/>
                <p:nvPr/>
              </p:nvSpPr>
              <p:spPr>
                <a:xfrm>
                  <a:off x="1050573" y="5895036"/>
                  <a:ext cx="305149" cy="34482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US" sz="240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3DF2C75E-5672-97FA-4804-FE534E337D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0573" y="5895036"/>
                  <a:ext cx="305149" cy="344821"/>
                </a:xfrm>
                <a:prstGeom prst="rect">
                  <a:avLst/>
                </a:prstGeom>
                <a:blipFill>
                  <a:blip r:embed="rId21"/>
                  <a:stretch>
                    <a:fillRect l="-24000" b="-275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5616E46-A539-82AF-1EB2-384E8F1545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55485" y="5202676"/>
              <a:ext cx="684634" cy="140736"/>
            </a:xfrm>
            <a:prstGeom prst="line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B079150B-E039-60BB-872C-045FD33D50FA}"/>
                    </a:ext>
                  </a:extLst>
                </p:cNvPr>
                <p:cNvSpPr txBox="1"/>
                <p:nvPr/>
              </p:nvSpPr>
              <p:spPr>
                <a:xfrm>
                  <a:off x="340146" y="4572739"/>
                  <a:ext cx="638351" cy="535018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d>
                              <m:dPr>
                                <m:ctrlPr>
                                  <a:rPr lang="en-US" sz="24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</m:sub>
                          <m:sup>
                            <m:r>
                              <a:rPr lang="en-US" sz="24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∗0</m:t>
                            </m:r>
                          </m:sup>
                        </m:sSubSup>
                      </m:oMath>
                    </m:oMathPara>
                  </a14:m>
                  <a:endParaRPr lang="en-US" sz="2400" i="1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B079150B-E039-60BB-872C-045FD33D50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0146" y="4572739"/>
                  <a:ext cx="638351" cy="535018"/>
                </a:xfrm>
                <a:prstGeom prst="rect">
                  <a:avLst/>
                </a:prstGeom>
                <a:blipFill>
                  <a:blip r:embed="rId22"/>
                  <a:stretch>
                    <a:fillRect l="-98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FCEC68A-3F25-6973-8B40-1E39307E7362}"/>
                    </a:ext>
                  </a:extLst>
                </p:cNvPr>
                <p:cNvSpPr txBox="1"/>
                <p:nvPr/>
              </p:nvSpPr>
              <p:spPr>
                <a:xfrm>
                  <a:off x="1449604" y="5217488"/>
                  <a:ext cx="476124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sz="2400" i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FCEC68A-3F25-6973-8B40-1E39307E73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9604" y="5217488"/>
                  <a:ext cx="476124" cy="461665"/>
                </a:xfrm>
                <a:prstGeom prst="rect">
                  <a:avLst/>
                </a:prstGeom>
                <a:blipFill>
                  <a:blip r:embed="rId23"/>
                  <a:stretch>
                    <a:fillRect l="-102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B8D4A0BC-C7B1-73BC-5AAF-53DCEC801783}"/>
                    </a:ext>
                  </a:extLst>
                </p:cNvPr>
                <p:cNvSpPr txBox="1"/>
                <p:nvPr/>
              </p:nvSpPr>
              <p:spPr>
                <a:xfrm>
                  <a:off x="976426" y="4523031"/>
                  <a:ext cx="476124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sz="2400" i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B8D4A0BC-C7B1-73BC-5AAF-53DCEC8017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426" y="4523031"/>
                  <a:ext cx="476124" cy="461665"/>
                </a:xfrm>
                <a:prstGeom prst="rect">
                  <a:avLst/>
                </a:prstGeom>
                <a:blipFill>
                  <a:blip r:embed="rId24"/>
                  <a:stretch>
                    <a:fillRect l="-15385" b="-105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9C4A18F-F90E-36B9-35A4-D70B99713692}"/>
                    </a:ext>
                  </a:extLst>
                </p:cNvPr>
                <p:cNvSpPr txBox="1"/>
                <p:nvPr/>
              </p:nvSpPr>
              <p:spPr>
                <a:xfrm>
                  <a:off x="1477465" y="4658188"/>
                  <a:ext cx="476124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2400" i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9C4A18F-F90E-36B9-35A4-D70B997136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7465" y="4658188"/>
                  <a:ext cx="476124" cy="461665"/>
                </a:xfrm>
                <a:prstGeom prst="rect">
                  <a:avLst/>
                </a:prstGeom>
                <a:blipFill>
                  <a:blip r:embed="rId25"/>
                  <a:stretch>
                    <a:fillRect l="-18421" b="-108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990CF64-C1C5-630D-6E3A-7D8F60C340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5259" y="5343412"/>
              <a:ext cx="330026" cy="45761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07EA765-5E81-5EC0-ECB0-DE27BC37F072}"/>
              </a:ext>
            </a:extLst>
          </p:cNvPr>
          <p:cNvSpPr txBox="1"/>
          <p:nvPr/>
        </p:nvSpPr>
        <p:spPr>
          <a:xfrm>
            <a:off x="2458735" y="4082859"/>
            <a:ext cx="175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B43B9A-2931-8C16-8749-74CDCB3DE194}"/>
              </a:ext>
            </a:extLst>
          </p:cNvPr>
          <p:cNvSpPr txBox="1"/>
          <p:nvPr/>
        </p:nvSpPr>
        <p:spPr>
          <a:xfrm>
            <a:off x="2041895" y="2396183"/>
            <a:ext cx="175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Normalization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EF12D89-BF24-8776-FF5C-DD8FE815F9FE}"/>
              </a:ext>
            </a:extLst>
          </p:cNvPr>
          <p:cNvCxnSpPr/>
          <p:nvPr/>
        </p:nvCxnSpPr>
        <p:spPr>
          <a:xfrm>
            <a:off x="5878800" y="2967213"/>
            <a:ext cx="349387" cy="316967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675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7836B0-65B0-411A-0A84-E3ADE2671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4680E64-8EB7-7EC5-FEB7-FC5A08381CF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640" y="1060912"/>
                <a:ext cx="7719518" cy="3200937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b="0" dirty="0"/>
                  <a:t>Flavor-changing neutral currents—see previous </a:t>
                </a:r>
                <a:r>
                  <a:rPr lang="en-US" b="0" dirty="0">
                    <a:hlinkClick r:id="rId2" action="ppaction://hlinksldjump"/>
                  </a:rPr>
                  <a:t>slide</a:t>
                </a:r>
                <a:endParaRPr lang="en-US" b="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decays are additionally helicity suppressed,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≈3×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dirty="0"/>
                  <a:t>, consistent with SM [1]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l-GR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decays are not helicity suppressed, but have additional EM vertex, leading to SM prediction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l-GR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l-GR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−8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[1]</a:t>
                </a:r>
              </a:p>
              <a:p>
                <a:pPr lvl="1"/>
                <a:r>
                  <a:rPr lang="en-US" dirty="0"/>
                  <a:t>Sensitive to wider range of operators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𝒪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[2]</a:t>
                </a:r>
              </a:p>
              <a:p>
                <a:pPr lvl="1"/>
                <a:r>
                  <a:rPr lang="en-US" dirty="0"/>
                  <a:t>Operator sensitivity depends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≡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𝜇𝜇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region, full space never scanned before [2]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4680E64-8EB7-7EC5-FEB7-FC5A08381C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640" y="1060912"/>
                <a:ext cx="7719518" cy="3200937"/>
              </a:xfrm>
              <a:blipFill>
                <a:blip r:embed="rId3"/>
                <a:stretch>
                  <a:fillRect l="-1149" t="-2372" r="-1642" b="-3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3F370-36CE-2B99-F116-CA8AC1E27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2ED25-9A84-A381-5CB5-C0E6F5A93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F30B5-1C2B-8CCF-BF0B-3F332578B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6DFC690-97E4-FCBA-1A38-A0C89D5D1FC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decay sensitivities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6DFC690-97E4-FCBA-1A38-A0C89D5D1F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940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42A71E91-CB61-62FE-1114-34BF7050D29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763933" y="1109262"/>
            <a:ext cx="4424292" cy="21219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F3F81F-E2A8-92AF-E3F4-F4A37E478BD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760158" y="3333410"/>
            <a:ext cx="4391202" cy="21118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42C07F-5368-5362-D769-D0D487214759}"/>
                  </a:ext>
                </a:extLst>
              </p:cNvPr>
              <p:cNvSpPr txBox="1"/>
              <p:nvPr/>
            </p:nvSpPr>
            <p:spPr>
              <a:xfrm>
                <a:off x="-1565" y="6007081"/>
                <a:ext cx="1215292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Measurement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dirty="0"/>
                  <a:t> decay properties and search for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2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200" dirty="0"/>
                  <a:t> decays. </a:t>
                </a:r>
                <a:r>
                  <a:rPr lang="en-US" sz="1200" dirty="0">
                    <a:hlinkClick r:id="rId7"/>
                  </a:rPr>
                  <a:t>Phys. Rev. D, 105(1):012010, 2022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8"/>
                  </a:rPr>
                  <a:t>arXiv:2108.09283</a:t>
                </a:r>
                <a:r>
                  <a:rPr lang="en-US" sz="1200" dirty="0"/>
                  <a:t>.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Search for the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sz="1200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sz="1200" i="1" dirty="0"/>
                  <a:t> </a:t>
                </a:r>
                <a:r>
                  <a:rPr lang="en-US" sz="1200" i="1" dirty="0"/>
                  <a:t>decay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9"/>
                  </a:rPr>
                  <a:t>JHEP, 07:101, 2024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0"/>
                  </a:rPr>
                  <a:t>arXiv:2404.03375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42C07F-5368-5362-D769-D0D487214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65" y="6007081"/>
                <a:ext cx="12152925" cy="461665"/>
              </a:xfrm>
              <a:prstGeom prst="rect">
                <a:avLst/>
              </a:prstGeom>
              <a:blipFill>
                <a:blip r:embed="rId11"/>
                <a:stretch>
                  <a:fillRect l="-104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F29C69F7-7D89-A973-63AC-D76FB3B229B8}"/>
              </a:ext>
            </a:extLst>
          </p:cNvPr>
          <p:cNvSpPr txBox="1"/>
          <p:nvPr/>
        </p:nvSpPr>
        <p:spPr>
          <a:xfrm>
            <a:off x="11686674" y="5520877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F3D054-10A5-74C9-2040-A688B0660ACB}"/>
              </a:ext>
            </a:extLst>
          </p:cNvPr>
          <p:cNvSpPr txBox="1"/>
          <p:nvPr/>
        </p:nvSpPr>
        <p:spPr>
          <a:xfrm>
            <a:off x="9484112" y="2936241"/>
            <a:ext cx="1214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C149F3-999F-C21B-D7BF-84EF1FC2C21D}"/>
              </a:ext>
            </a:extLst>
          </p:cNvPr>
          <p:cNvSpPr txBox="1"/>
          <p:nvPr/>
        </p:nvSpPr>
        <p:spPr>
          <a:xfrm>
            <a:off x="9679501" y="5493967"/>
            <a:ext cx="593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FSR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DCC9DC-0E78-5361-CAF6-9FF4C10441B0}"/>
              </a:ext>
            </a:extLst>
          </p:cNvPr>
          <p:cNvGrpSpPr/>
          <p:nvPr/>
        </p:nvGrpSpPr>
        <p:grpSpPr>
          <a:xfrm>
            <a:off x="-42205" y="4183312"/>
            <a:ext cx="4068230" cy="1969671"/>
            <a:chOff x="3018292" y="1515700"/>
            <a:chExt cx="8063424" cy="462695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35FB253-ABEF-424F-3023-011D89BFA442}"/>
                </a:ext>
              </a:extLst>
            </p:cNvPr>
            <p:cNvGrpSpPr/>
            <p:nvPr/>
          </p:nvGrpSpPr>
          <p:grpSpPr>
            <a:xfrm>
              <a:off x="3018292" y="1556198"/>
              <a:ext cx="4297417" cy="2265991"/>
              <a:chOff x="3018292" y="1556198"/>
              <a:chExt cx="4297417" cy="2265991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508A0DDD-E93E-3B81-6E5C-0ED104F63F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018292" y="1556198"/>
                <a:ext cx="4297417" cy="2265991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AB230AD4-494C-038E-9B05-3BFAFED4E120}"/>
                      </a:ext>
                    </a:extLst>
                  </p:cNvPr>
                  <p:cNvSpPr txBox="1"/>
                  <p:nvPr/>
                </p:nvSpPr>
                <p:spPr>
                  <a:xfrm>
                    <a:off x="4427910" y="1617481"/>
                    <a:ext cx="1297926" cy="84199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𝒪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sup>
                          </m:sSubSup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AB230AD4-494C-038E-9B05-3BFAFED4E12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27910" y="1617481"/>
                    <a:ext cx="1297926" cy="84199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82DBF01-39A5-BB81-EFF9-FE7884CDDD71}"/>
                </a:ext>
              </a:extLst>
            </p:cNvPr>
            <p:cNvGrpSpPr/>
            <p:nvPr/>
          </p:nvGrpSpPr>
          <p:grpSpPr>
            <a:xfrm>
              <a:off x="7007466" y="1515700"/>
              <a:ext cx="3993115" cy="2575120"/>
              <a:chOff x="7007466" y="1515700"/>
              <a:chExt cx="3993115" cy="2575120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9F24EA5C-6D33-45E5-F007-00FF55E956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007466" y="1774728"/>
                <a:ext cx="3993115" cy="231609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322A260D-A584-2B44-2D06-4833B5276C71}"/>
                      </a:ext>
                    </a:extLst>
                  </p:cNvPr>
                  <p:cNvSpPr txBox="1"/>
                  <p:nvPr/>
                </p:nvSpPr>
                <p:spPr>
                  <a:xfrm>
                    <a:off x="7799028" y="1515700"/>
                    <a:ext cx="1297926" cy="74514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𝒪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1,2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322A260D-A584-2B44-2D06-4833B5276C7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99028" y="1515700"/>
                    <a:ext cx="1297926" cy="74514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C39FE8C-DE01-1AC0-F779-D0050C61BD3A}"/>
                </a:ext>
              </a:extLst>
            </p:cNvPr>
            <p:cNvGrpSpPr/>
            <p:nvPr/>
          </p:nvGrpSpPr>
          <p:grpSpPr>
            <a:xfrm>
              <a:off x="3214638" y="3689750"/>
              <a:ext cx="4055244" cy="2230653"/>
              <a:chOff x="3214638" y="3689750"/>
              <a:chExt cx="4055244" cy="2230653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8EABF05-3774-E859-EE22-312C0B04A9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214638" y="3764287"/>
                <a:ext cx="4055244" cy="2156116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44D2937B-6C4F-A319-7ADA-A5129E9D71D2}"/>
                      </a:ext>
                    </a:extLst>
                  </p:cNvPr>
                  <p:cNvSpPr txBox="1"/>
                  <p:nvPr/>
                </p:nvSpPr>
                <p:spPr>
                  <a:xfrm>
                    <a:off x="4427909" y="3689750"/>
                    <a:ext cx="1297924" cy="88416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𝒪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9,10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sup>
                          </m:sSubSup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44D2937B-6C4F-A319-7ADA-A5129E9D71D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27909" y="3689750"/>
                    <a:ext cx="1297924" cy="884167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A5C138B-AE04-B009-F563-E2F1AC18E005}"/>
                </a:ext>
              </a:extLst>
            </p:cNvPr>
            <p:cNvGrpSpPr/>
            <p:nvPr/>
          </p:nvGrpSpPr>
          <p:grpSpPr>
            <a:xfrm>
              <a:off x="7293643" y="3984038"/>
              <a:ext cx="3788073" cy="2158619"/>
              <a:chOff x="7293643" y="3984038"/>
              <a:chExt cx="3788073" cy="215861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B20296F4-C4A4-90F1-0174-7586338081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293643" y="3984038"/>
                <a:ext cx="3788073" cy="2158619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E5ADC517-FAD5-F4F0-E117-E240A77C6BDA}"/>
                      </a:ext>
                    </a:extLst>
                  </p:cNvPr>
                  <p:cNvSpPr txBox="1"/>
                  <p:nvPr/>
                </p:nvSpPr>
                <p:spPr>
                  <a:xfrm>
                    <a:off x="8889819" y="3984038"/>
                    <a:ext cx="1297926" cy="8841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𝒪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9,10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sup>
                          </m:sSubSup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E5ADC517-FAD5-F4F0-E117-E240A77C6BD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89819" y="3984038"/>
                    <a:ext cx="1297926" cy="884166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2510185A-BC6B-443F-E995-7B05EBFA6A06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l="-353" r="-327"/>
          <a:stretch>
            <a:fillRect/>
          </a:stretch>
        </p:blipFill>
        <p:spPr>
          <a:xfrm>
            <a:off x="4631708" y="4065315"/>
            <a:ext cx="2885137" cy="194176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84CF1DA-8580-84E9-4F0F-83A6CC962555}"/>
              </a:ext>
            </a:extLst>
          </p:cNvPr>
          <p:cNvSpPr txBox="1"/>
          <p:nvPr/>
        </p:nvSpPr>
        <p:spPr>
          <a:xfrm>
            <a:off x="6464371" y="4400405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[2]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70D98D-A589-AFFD-0A9E-C35EF65DFD34}"/>
              </a:ext>
            </a:extLst>
          </p:cNvPr>
          <p:cNvSpPr txBox="1"/>
          <p:nvPr/>
        </p:nvSpPr>
        <p:spPr>
          <a:xfrm>
            <a:off x="3985090" y="4918307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3182359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F5051-FBEA-AD8D-223C-3B956EC19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FBD4895E-9208-5AA7-46E2-58F8DAEC98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4" t="-511" r="-764" b="511"/>
          <a:stretch>
            <a:fillRect/>
          </a:stretch>
        </p:blipFill>
        <p:spPr>
          <a:xfrm>
            <a:off x="8146778" y="1215125"/>
            <a:ext cx="4094298" cy="287980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3F87C24-4992-AA14-36F0-48F5C3C954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30650" y="4154950"/>
            <a:ext cx="2704649" cy="202653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EFEAE8-76FF-BA8E-4E14-1C74AC244BE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185989" y="4173440"/>
            <a:ext cx="2704648" cy="20265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5E54A10-E07D-FC96-90A3-2B135FC04A6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decays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2F56DB3-C344-844A-EABD-E294551D3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7"/>
                <a:stretch>
                  <a:fillRect l="-938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84D2DCE8-847C-AB82-FE33-ED19A4E2FC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075" y="1060910"/>
                <a:ext cx="3728816" cy="3137824"/>
              </a:xfrm>
            </p:spPr>
            <p:txBody>
              <a:bodyPr>
                <a:normAutofit fontScale="47500" lnSpcReduction="20000"/>
              </a:bodyPr>
              <a:lstStyle/>
              <a:p>
                <a:pPr marL="137160" indent="-137160"/>
                <a:r>
                  <a:rPr lang="en-US" dirty="0"/>
                  <a:t>First search for fully-reconstructed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and first to include 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  <a:p>
                <a:pPr marL="137160" indent="-137160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l-GR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control mode</a:t>
                </a:r>
              </a:p>
              <a:p>
                <a:pPr marL="137160" indent="-137160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den>
                        </m:f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𝛾𝛾</m:t>
                        </m:r>
                      </m:e>
                    </m:d>
                  </m:oMath>
                </a14:m>
                <a:r>
                  <a:rPr lang="en-US" dirty="0"/>
                  <a:t> normalization mode</a:t>
                </a:r>
              </a:p>
              <a:p>
                <a:pPr marL="137160" indent="-137160"/>
                <a:r>
                  <a:rPr lang="en-US" dirty="0"/>
                  <a:t>MVA to reject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dirty="0"/>
                  <a:t> merged in ECAL</a:t>
                </a:r>
              </a:p>
              <a:p>
                <a:pPr marL="137160" indent="-137160"/>
                <a:r>
                  <a:rPr lang="en-US" dirty="0"/>
                  <a:t>1</a:t>
                </a:r>
                <a:r>
                  <a:rPr lang="en-US" baseline="30000" dirty="0"/>
                  <a:t>st</a:t>
                </a:r>
                <a:r>
                  <a:rPr lang="en-US" dirty="0"/>
                  <a:t> MLP rejects combinatoric background</a:t>
                </a:r>
              </a:p>
              <a:p>
                <a:pPr marL="137160" indent="-137160"/>
                <a:r>
                  <a:rPr lang="en-US" dirty="0"/>
                  <a:t>2</a:t>
                </a:r>
                <a:r>
                  <a:rPr lang="en-US" baseline="30000" dirty="0"/>
                  <a:t>nd</a:t>
                </a:r>
                <a:r>
                  <a:rPr lang="en-US" dirty="0"/>
                  <a:t> MLP trained per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region, inc. isolation</a:t>
                </a:r>
              </a:p>
              <a:p>
                <a:pPr marL="137160" indent="-137160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l-GR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l-GR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l-GR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br>
                  <a:rPr lang="en-US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ℬ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norm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norm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norm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sig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sig</m:t>
                        </m:r>
                      </m:sub>
                    </m:sSub>
                  </m:oMath>
                </a14:m>
                <a:endParaRPr lang="en-US" dirty="0"/>
              </a:p>
              <a:p>
                <a:pPr marL="137160" indent="-137160"/>
                <a:r>
                  <a:rPr lang="en-US" dirty="0"/>
                  <a:t>No signal observed</a:t>
                </a:r>
              </a:p>
            </p:txBody>
          </p:sp>
        </mc:Choice>
        <mc:Fallback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84D2DCE8-847C-AB82-FE33-ED19A4E2FC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75" y="1060910"/>
                <a:ext cx="3728816" cy="3137824"/>
              </a:xfrm>
              <a:blipFill>
                <a:blip r:embed="rId8"/>
                <a:stretch>
                  <a:fillRect l="-339"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F4701-9632-5651-41CF-03A83DCB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4891B-8E97-B427-DEFE-F3BABA067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BBBDB-E132-3B8B-6BE9-B18DD5E60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E388CF4-EDD5-E886-9DBB-042DCE7FDCF0}"/>
                  </a:ext>
                </a:extLst>
              </p:cNvPr>
              <p:cNvSpPr txBox="1"/>
              <p:nvPr/>
            </p:nvSpPr>
            <p:spPr>
              <a:xfrm>
                <a:off x="-20147" y="6263939"/>
                <a:ext cx="705069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R. Aaij and others. </a:t>
                </a:r>
                <a:r>
                  <a:rPr lang="en-US" sz="1200" i="1" dirty="0"/>
                  <a:t>Search for the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200" i="1" dirty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l-GR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sz="1200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sz="1200" i="1" dirty="0"/>
                  <a:t> </a:t>
                </a:r>
                <a:r>
                  <a:rPr lang="en-US" sz="1200" i="1" dirty="0"/>
                  <a:t>decay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9"/>
                  </a:rPr>
                  <a:t>JHEP, 07:101, 2024</a:t>
                </a:r>
                <a:r>
                  <a:rPr lang="en-US" sz="1200" dirty="0"/>
                  <a:t>. </a:t>
                </a:r>
                <a:r>
                  <a:rPr lang="en-US" sz="1200" dirty="0">
                    <a:hlinkClick r:id="rId10"/>
                  </a:rPr>
                  <a:t>arXiv:2404.03375</a:t>
                </a:r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D0B9E07-9840-F65C-ED5C-A1B094EEF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147" y="6263939"/>
                <a:ext cx="7050694" cy="276999"/>
              </a:xfrm>
              <a:prstGeom prst="rect">
                <a:avLst/>
              </a:prstGeom>
              <a:blipFill>
                <a:blip r:embed="rId12"/>
                <a:stretch>
                  <a:fillRect t="-4348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5BF205B5-63E1-EB3F-E902-E29ACD237782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6041325" y="4192245"/>
            <a:ext cx="2704647" cy="202653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BF88563-D8DF-B50D-E410-4DDF13BF5B35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9133272" y="4174692"/>
            <a:ext cx="2704646" cy="202653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5F74BC6F-2846-764C-94D7-525DA0FB8943}"/>
              </a:ext>
            </a:extLst>
          </p:cNvPr>
          <p:cNvGrpSpPr/>
          <p:nvPr/>
        </p:nvGrpSpPr>
        <p:grpSpPr>
          <a:xfrm>
            <a:off x="3734803" y="1215125"/>
            <a:ext cx="4322089" cy="2858293"/>
            <a:chOff x="3569819" y="1191845"/>
            <a:chExt cx="4322089" cy="285829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A474433-5097-FEE2-C136-69B862EE9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 l="-1703" r="-1478"/>
            <a:stretch>
              <a:fillRect/>
            </a:stretch>
          </p:blipFill>
          <p:spPr>
            <a:xfrm>
              <a:off x="3569819" y="1191845"/>
              <a:ext cx="4322089" cy="281089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6FC0FE3-2DCE-47CD-4B0C-70F0D3ABF45F}"/>
                </a:ext>
              </a:extLst>
            </p:cNvPr>
            <p:cNvSpPr txBox="1"/>
            <p:nvPr/>
          </p:nvSpPr>
          <p:spPr>
            <a:xfrm>
              <a:off x="3993112" y="3672421"/>
              <a:ext cx="30560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I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6E8707A-BF2A-C09B-CA1C-3B618DB3A2D3}"/>
                </a:ext>
              </a:extLst>
            </p:cNvPr>
            <p:cNvSpPr txBox="1"/>
            <p:nvPr/>
          </p:nvSpPr>
          <p:spPr>
            <a:xfrm>
              <a:off x="4577265" y="3672421"/>
              <a:ext cx="30560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II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1F62963-869C-9736-CB77-9EFB8479D9DD}"/>
                </a:ext>
              </a:extLst>
            </p:cNvPr>
            <p:cNvSpPr txBox="1"/>
            <p:nvPr/>
          </p:nvSpPr>
          <p:spPr>
            <a:xfrm>
              <a:off x="6574197" y="3680806"/>
              <a:ext cx="4549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III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8459D73F-D263-7ADB-D6A1-6C5DCE5F7A0D}"/>
              </a:ext>
            </a:extLst>
          </p:cNvPr>
          <p:cNvSpPr txBox="1"/>
          <p:nvPr/>
        </p:nvSpPr>
        <p:spPr>
          <a:xfrm>
            <a:off x="8827663" y="3725597"/>
            <a:ext cx="30560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C19850-3147-5170-F805-853C183F144B}"/>
              </a:ext>
            </a:extLst>
          </p:cNvPr>
          <p:cNvSpPr txBox="1"/>
          <p:nvPr/>
        </p:nvSpPr>
        <p:spPr>
          <a:xfrm>
            <a:off x="9411816" y="3725597"/>
            <a:ext cx="30560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II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21B812-1E98-B351-54F0-E4F7B57F7590}"/>
              </a:ext>
            </a:extLst>
          </p:cNvPr>
          <p:cNvSpPr txBox="1"/>
          <p:nvPr/>
        </p:nvSpPr>
        <p:spPr>
          <a:xfrm>
            <a:off x="10729095" y="3757083"/>
            <a:ext cx="45497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III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927EDE9-118D-1E45-C80A-B1D2333395D7}"/>
              </a:ext>
            </a:extLst>
          </p:cNvPr>
          <p:cNvSpPr txBox="1"/>
          <p:nvPr/>
        </p:nvSpPr>
        <p:spPr>
          <a:xfrm>
            <a:off x="5437592" y="4247011"/>
            <a:ext cx="30560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26145AA-32D4-97CD-4F06-44229103912B}"/>
              </a:ext>
            </a:extLst>
          </p:cNvPr>
          <p:cNvSpPr txBox="1"/>
          <p:nvPr/>
        </p:nvSpPr>
        <p:spPr>
          <a:xfrm>
            <a:off x="8292928" y="4247011"/>
            <a:ext cx="30560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II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A436E37-1045-EF1C-4863-F119E5250809}"/>
              </a:ext>
            </a:extLst>
          </p:cNvPr>
          <p:cNvSpPr txBox="1"/>
          <p:nvPr/>
        </p:nvSpPr>
        <p:spPr>
          <a:xfrm>
            <a:off x="11013047" y="4247011"/>
            <a:ext cx="4200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III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D51DB42-7E80-45F8-E174-98EFFF50933A}"/>
              </a:ext>
            </a:extLst>
          </p:cNvPr>
          <p:cNvSpPr txBox="1"/>
          <p:nvPr/>
        </p:nvSpPr>
        <p:spPr>
          <a:xfrm>
            <a:off x="2424715" y="4247011"/>
            <a:ext cx="4200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I*</a:t>
            </a:r>
          </a:p>
        </p:txBody>
      </p:sp>
    </p:spTree>
    <p:extLst>
      <p:ext uri="{BB962C8B-B14F-4D97-AF65-F5344CB8AC3E}">
        <p14:creationId xmlns:p14="http://schemas.microsoft.com/office/powerpoint/2010/main" val="134131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, LHCb, Pheno 202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06CB5"/>
      </a:accent1>
      <a:accent2>
        <a:srgbClr val="E31837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1919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38100">
          <a:solidFill>
            <a:schemeClr val="accent2"/>
          </a:solidFill>
        </a:ln>
      </a:spPr>
      <a:bodyPr rtlCol="0" anchor="ctr"/>
      <a:lstStyle>
        <a:defPPr algn="ctr">
          <a:defRPr dirty="0" smtClean="0">
            <a:solidFill>
              <a:sysClr val="windowText" lastClr="000000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2"/>
          </a:solidFill>
          <a:tailEnd type="triangle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50781</TotalTime>
  <Words>2376</Words>
  <Application>Microsoft Macintosh PowerPoint</Application>
  <PresentationFormat>Widescreen</PresentationFormat>
  <Paragraphs>257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Wingdings</vt:lpstr>
      <vt:lpstr>Office Theme</vt:lpstr>
      <vt:lpstr>B_s decays at LHCb</vt:lpstr>
      <vt:lpstr>B_s and B_d decays are complementary</vt:lpstr>
      <vt:lpstr>Time-dependent CPV and B_s^0→D_s^+ D_s^-</vt:lpstr>
      <vt:lpstr>B_s^0→D_s^+ D_s^- decays</vt:lpstr>
      <vt:lpstr>B_s^0→K^0 pp ̅ decays</vt:lpstr>
      <vt:lpstr>B_s^(∗)0→μ^+ μ^- decay sensitivities</vt:lpstr>
      <vt:lpstr>B_s^(∗0)→μ^+ μ^- decays in B_c^+→π^+ μ^+ μ^-</vt:lpstr>
      <vt:lpstr>B_s^0→μ^+ μ^- γ decay sensitivities</vt:lpstr>
      <vt:lpstr>B_s^0→μ^+ μ^- γ decays</vt:lpstr>
      <vt:lpstr>B_s^0→K^+ K^- γ decay sensitivities</vt:lpstr>
      <vt:lpstr>B_s^0→K^+ K^- γ decays</vt:lpstr>
      <vt:lpstr>Conclusion</vt:lpstr>
      <vt:lpstr>Fin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Git</dc:title>
  <dc:creator>Michael Kent Wilkinson</dc:creator>
  <cp:lastModifiedBy>Wilkinson, Michael (wilkinm7)</cp:lastModifiedBy>
  <cp:revision>1217</cp:revision>
  <dcterms:created xsi:type="dcterms:W3CDTF">2019-04-22T18:20:45Z</dcterms:created>
  <dcterms:modified xsi:type="dcterms:W3CDTF">2025-06-05T18:48:24Z</dcterms:modified>
</cp:coreProperties>
</file>