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478" r:id="rId2"/>
    <p:sldId id="557" r:id="rId3"/>
    <p:sldId id="604" r:id="rId4"/>
    <p:sldId id="543" r:id="rId5"/>
    <p:sldId id="358" r:id="rId6"/>
    <p:sldId id="605" r:id="rId7"/>
    <p:sldId id="603" r:id="rId8"/>
    <p:sldId id="589" r:id="rId9"/>
    <p:sldId id="590" r:id="rId10"/>
    <p:sldId id="588" r:id="rId11"/>
    <p:sldId id="584" r:id="rId12"/>
    <p:sldId id="606" r:id="rId13"/>
    <p:sldId id="592" r:id="rId14"/>
    <p:sldId id="593" r:id="rId15"/>
    <p:sldId id="595" r:id="rId16"/>
    <p:sldId id="607" r:id="rId17"/>
    <p:sldId id="596" r:id="rId18"/>
    <p:sldId id="608" r:id="rId19"/>
    <p:sldId id="597" r:id="rId20"/>
    <p:sldId id="599" r:id="rId21"/>
    <p:sldId id="609" r:id="rId22"/>
    <p:sldId id="611" r:id="rId23"/>
    <p:sldId id="612" r:id="rId24"/>
    <p:sldId id="613" r:id="rId25"/>
    <p:sldId id="616" r:id="rId26"/>
    <p:sldId id="614" r:id="rId27"/>
    <p:sldId id="601" r:id="rId28"/>
    <p:sldId id="615" r:id="rId29"/>
    <p:sldId id="591" r:id="rId30"/>
    <p:sldId id="602" r:id="rId31"/>
    <p:sldId id="337" r:id="rId32"/>
    <p:sldId id="338" r:id="rId33"/>
    <p:sldId id="339" r:id="rId34"/>
    <p:sldId id="340" r:id="rId35"/>
    <p:sldId id="594" r:id="rId36"/>
    <p:sldId id="600" r:id="rId37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CE4A"/>
    <a:srgbClr val="FFBC00"/>
    <a:srgbClr val="0070C0"/>
    <a:srgbClr val="DB0202"/>
    <a:srgbClr val="0901B3"/>
    <a:srgbClr val="C0006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2B115B-BAB4-4BEE-92B6-9B9B2FAD830E}" v="15" dt="2024-10-06T13:01:38.3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4" autoAdjust="0"/>
    <p:restoredTop sz="96247" autoAdjust="0"/>
  </p:normalViewPr>
  <p:slideViewPr>
    <p:cSldViewPr snapToGrid="0" snapToObjects="1" showGuides="1">
      <p:cViewPr varScale="1">
        <p:scale>
          <a:sx n="106" d="100"/>
          <a:sy n="106" d="100"/>
        </p:scale>
        <p:origin x="780" y="114"/>
      </p:cViewPr>
      <p:guideLst>
        <p:guide orient="horz" pos="4080"/>
        <p:guide pos="3840"/>
      </p:guideLst>
    </p:cSldViewPr>
  </p:slideViewPr>
  <p:outlineViewPr>
    <p:cViewPr>
      <p:scale>
        <a:sx n="33" d="100"/>
        <a:sy n="33" d="100"/>
      </p:scale>
      <p:origin x="0" y="-16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099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01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817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022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075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46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39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64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9FDC7C53-0BC3-B4AB-AE89-6D9129B0AA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7902" b="7713"/>
          <a:stretch/>
        </p:blipFill>
        <p:spPr>
          <a:xfrm>
            <a:off x="6519056" y="493048"/>
            <a:ext cx="3843412" cy="1800000"/>
          </a:xfrm>
          <a:prstGeom prst="rect">
            <a:avLst/>
          </a:prstGeom>
        </p:spPr>
      </p:pic>
      <p:pic>
        <p:nvPicPr>
          <p:cNvPr id="5" name="Image 6" descr="HLU-logoN-title.png">
            <a:extLst>
              <a:ext uri="{FF2B5EF4-FFF2-40B4-BE49-F238E27FC236}">
                <a16:creationId xmlns:a16="http://schemas.microsoft.com/office/drawing/2014/main" id="{2E550640-DA59-D66B-131F-4FD59FB775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04475" y="493048"/>
            <a:ext cx="4440631" cy="180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3C4802-9575-4A90-E82C-1A179E65E2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5274" y="6453376"/>
            <a:ext cx="8950036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E6996EC-1AA5-01F6-C34F-93EFBA93C9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355274" y="6453376"/>
            <a:ext cx="8950036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D3E68A1-4DA4-FA56-6A43-3808955D2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5274" y="6453376"/>
            <a:ext cx="8950036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7F87D2D1-A982-3E0B-8FDF-85E061C38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5274" y="6453376"/>
            <a:ext cx="8950036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8A0E7E-4620-B5F9-892D-77625CA09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5274" y="6453376"/>
            <a:ext cx="8950036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72367" cy="2056072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AF9719D2-11EE-89EA-726F-939A88FAA4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5274" y="6453376"/>
            <a:ext cx="8950036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78011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tif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8AD87A20-4ED3-4274-BB13-E6971AC75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5274" y="6453376"/>
            <a:ext cx="8950036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121435"/>
            <a:ext cx="10560000" cy="50047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8C3C2D-E2D5-4DE3-9196-F57CAB74ECF7}"/>
              </a:ext>
            </a:extLst>
          </p:cNvPr>
          <p:cNvSpPr/>
          <p:nvPr userDrawn="1"/>
        </p:nvSpPr>
        <p:spPr>
          <a:xfrm>
            <a:off x="34386" y="6231494"/>
            <a:ext cx="1669126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9C857F-CB82-4E19-AC7C-27DD8DED8EC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11" y="6240134"/>
            <a:ext cx="853555" cy="540000"/>
          </a:xfrm>
          <a:prstGeom prst="rect">
            <a:avLst/>
          </a:prstGeom>
        </p:spPr>
      </p:pic>
      <p:pic>
        <p:nvPicPr>
          <p:cNvPr id="8" name="Image 6" descr="HLU-logoN-title.png">
            <a:extLst>
              <a:ext uri="{FF2B5EF4-FFF2-40B4-BE49-F238E27FC236}">
                <a16:creationId xmlns:a16="http://schemas.microsoft.com/office/drawing/2014/main" id="{35A480DE-5491-8A49-90E2-89083EC4F25A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2622" y="6240134"/>
            <a:ext cx="1332189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Aptos" panose="020B0004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Aptos" panose="020B000402020202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Aptos" panose="020B000402020202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Aptos" panose="020B000402020202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Aptos" panose="020B00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7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0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s://edms.cern.ch/ui/file/3088308/1.0/28837_1_MBRD_TURN_INSULATION_RESTORING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955776"/>
            <a:ext cx="9600000" cy="1800000"/>
          </a:xfrm>
        </p:spPr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Status of MBRD series production </a:t>
            </a:r>
            <a:r>
              <a:rPr lang="en-US" noProof="0" dirty="0">
                <a:latin typeface="Aptos" panose="020B0004020202020204" pitchFamily="34" charset="0"/>
              </a:rPr>
              <a:t>(KE4417)</a:t>
            </a:r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61048"/>
            <a:ext cx="9091736" cy="990600"/>
          </a:xfrm>
        </p:spPr>
        <p:txBody>
          <a:bodyPr>
            <a:normAutofit/>
          </a:bodyPr>
          <a:lstStyle/>
          <a:p>
            <a:r>
              <a:rPr lang="en-US" u="sng" dirty="0">
                <a:latin typeface="Aptos" panose="020B0004020202020204" pitchFamily="34" charset="0"/>
              </a:rPr>
              <a:t>S. Farinon</a:t>
            </a:r>
            <a:r>
              <a:rPr lang="en-US" dirty="0">
                <a:latin typeface="Aptos" panose="020B0004020202020204" pitchFamily="34" charset="0"/>
              </a:rPr>
              <a:t> INFN - Genova</a:t>
            </a:r>
          </a:p>
          <a:p>
            <a:r>
              <a:rPr lang="en-US" altLang="ja-JP" sz="2000" noProof="0" dirty="0">
                <a:solidFill>
                  <a:schemeClr val="tx2"/>
                </a:solidFill>
                <a:latin typeface="Aptos" panose="020B0004020202020204" pitchFamily="34" charset="0"/>
                <a:ea typeface="Calibri" charset="0"/>
                <a:cs typeface="Calibri" charset="0"/>
              </a:rPr>
              <a:t>On behalf of CERN-INFN WP3 Collaboration for D2 Construction for HL-LHC</a:t>
            </a:r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828800" y="5095974"/>
            <a:ext cx="8640000" cy="660946"/>
          </a:xfrm>
        </p:spPr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Genova, October 7</a:t>
            </a:r>
            <a:r>
              <a:rPr lang="en-US" baseline="30000" dirty="0">
                <a:latin typeface="Aptos" panose="020B0004020202020204" pitchFamily="34" charset="0"/>
              </a:rPr>
              <a:t>th</a:t>
            </a:r>
            <a:r>
              <a:rPr lang="en-US" dirty="0">
                <a:latin typeface="Aptos" panose="020B0004020202020204" pitchFamily="34" charset="0"/>
              </a:rPr>
              <a:t>, 2024</a:t>
            </a:r>
          </a:p>
          <a:p>
            <a:r>
              <a:rPr lang="en-US" dirty="0">
                <a:latin typeface="Aptos" panose="020B0004020202020204" pitchFamily="34" charset="0"/>
              </a:rPr>
              <a:t>https://indico.cern.ch/event/1421594/contributions/5978352/</a:t>
            </a:r>
          </a:p>
        </p:txBody>
      </p:sp>
    </p:spTree>
    <p:extLst>
      <p:ext uri="{BB962C8B-B14F-4D97-AF65-F5344CB8AC3E}">
        <p14:creationId xmlns:p14="http://schemas.microsoft.com/office/powerpoint/2010/main" val="998110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232EA-700F-B93A-728E-9F8E72F20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STATUS OF COIL PRODUCTION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A51C6-8ACB-8024-D539-A7FB39A2D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D85DB-D143-F02F-1224-BD65593C0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892" y="900000"/>
            <a:ext cx="6525409" cy="5456350"/>
          </a:xfrm>
        </p:spPr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The winding and curing of all 24 coils have been completed.</a:t>
            </a:r>
          </a:p>
          <a:p>
            <a:r>
              <a:rPr lang="en-US" dirty="0">
                <a:latin typeface="Aptos" panose="020B0004020202020204" pitchFamily="34" charset="0"/>
              </a:rPr>
              <a:t>Two issues have been identified: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Aptos" panose="020B0004020202020204" pitchFamily="34" charset="0"/>
              </a:rPr>
              <a:t>Insulation damage in the coil ends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Aptos" panose="020B0004020202020204" pitchFamily="34" charset="0"/>
              </a:rPr>
              <a:t>Excess coil dimension in 4 coils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The issue arises from the lack of sufficient margin with the available shimming sheets to accommodate the larger coils while maintaining the nominal field quality. 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We collaborated with WP2 to adjust the coil pairing strategy, distributing the dimensional variations across the last two magnets</a:t>
            </a:r>
            <a:r>
              <a:rPr lang="en-US" dirty="0"/>
              <a:t>.</a:t>
            </a:r>
            <a:endParaRPr lang="en-US" dirty="0">
              <a:latin typeface="Aptos" panose="020B00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802C23-F6E9-A9CA-D119-BF0761AE7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1628800"/>
            <a:ext cx="4286250" cy="2495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633808-0E83-A56E-6E47-4A96ECED1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8528" y="4164626"/>
            <a:ext cx="1085850" cy="23050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7FABC6-8F4A-45F8-6ED7-AA02E92AAA33}"/>
              </a:ext>
            </a:extLst>
          </p:cNvPr>
          <p:cNvSpPr txBox="1"/>
          <p:nvPr/>
        </p:nvSpPr>
        <p:spPr>
          <a:xfrm>
            <a:off x="7218296" y="4729422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collared apertures</a:t>
            </a:r>
          </a:p>
          <a:p>
            <a:pPr algn="l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coils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0FE00BC-189E-65BB-C358-427334E4FDE9}"/>
              </a:ext>
            </a:extLst>
          </p:cNvPr>
          <p:cNvCxnSpPr>
            <a:cxnSpLocks/>
          </p:cNvCxnSpPr>
          <p:nvPr/>
        </p:nvCxnSpPr>
        <p:spPr>
          <a:xfrm flipV="1">
            <a:off x="8436260" y="4204271"/>
            <a:ext cx="360040" cy="546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CA07A91-0C70-802B-A8A6-FFDEDB13A749}"/>
              </a:ext>
            </a:extLst>
          </p:cNvPr>
          <p:cNvCxnSpPr>
            <a:cxnSpLocks/>
          </p:cNvCxnSpPr>
          <p:nvPr/>
        </p:nvCxnSpPr>
        <p:spPr>
          <a:xfrm>
            <a:off x="9249621" y="5508095"/>
            <a:ext cx="806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B8E4A3A-0B9D-A4DD-1FFF-326CB80FA375}"/>
              </a:ext>
            </a:extLst>
          </p:cNvPr>
          <p:cNvSpPr/>
          <p:nvPr/>
        </p:nvSpPr>
        <p:spPr>
          <a:xfrm>
            <a:off x="10344472" y="4124350"/>
            <a:ext cx="1237928" cy="61200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EE31AF-A4AC-23CC-B16D-4E6D9667D634}"/>
              </a:ext>
            </a:extLst>
          </p:cNvPr>
          <p:cNvSpPr/>
          <p:nvPr/>
        </p:nvSpPr>
        <p:spPr>
          <a:xfrm>
            <a:off x="10344472" y="5085184"/>
            <a:ext cx="1237928" cy="23196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0C912-EECD-F207-2EDA-6DC6EA0360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DACFE4-5628-AF61-DB27-1B883125AF10}"/>
              </a:ext>
            </a:extLst>
          </p:cNvPr>
          <p:cNvSpPr txBox="1"/>
          <p:nvPr/>
        </p:nvSpPr>
        <p:spPr>
          <a:xfrm>
            <a:off x="7117784" y="1106930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Coil dimensions are measured at 70 MPa</a:t>
            </a:r>
          </a:p>
        </p:txBody>
      </p:sp>
    </p:spTree>
    <p:extLst>
      <p:ext uri="{BB962C8B-B14F-4D97-AF65-F5344CB8AC3E}">
        <p14:creationId xmlns:p14="http://schemas.microsoft.com/office/powerpoint/2010/main" val="2441011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FA818-148B-CA6F-24C6-4B190F36C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Aptos" panose="020B0004020202020204" pitchFamily="34" charset="0"/>
              </a:rPr>
              <a:t>SHIMMING SCHEMES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4DEDEC-067F-FED1-9427-306BDBBC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B2158B-5F10-A5A6-6B84-1697660A02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F5C6FF4-39F2-638F-20A1-CBFAAB19CA89}"/>
              </a:ext>
            </a:extLst>
          </p:cNvPr>
          <p:cNvGrpSpPr/>
          <p:nvPr/>
        </p:nvGrpSpPr>
        <p:grpSpPr>
          <a:xfrm>
            <a:off x="2056847" y="973324"/>
            <a:ext cx="6948821" cy="5254155"/>
            <a:chOff x="1357687" y="897530"/>
            <a:chExt cx="6948821" cy="525415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D995EFD-63F4-876A-15E1-60A17D0EAA20}"/>
                </a:ext>
              </a:extLst>
            </p:cNvPr>
            <p:cNvGrpSpPr/>
            <p:nvPr/>
          </p:nvGrpSpPr>
          <p:grpSpPr>
            <a:xfrm>
              <a:off x="1357687" y="897530"/>
              <a:ext cx="2216846" cy="2610109"/>
              <a:chOff x="97359" y="861641"/>
              <a:chExt cx="2216846" cy="2610109"/>
            </a:xfrm>
          </p:grpSpPr>
          <p:sp>
            <p:nvSpPr>
              <p:cNvPr id="7" name="CERN/INFN Agreements…">
                <a:extLst>
                  <a:ext uri="{FF2B5EF4-FFF2-40B4-BE49-F238E27FC236}">
                    <a16:creationId xmlns:a16="http://schemas.microsoft.com/office/drawing/2014/main" id="{F1E67858-415B-0D17-17BB-47923DA60F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7176" y="861641"/>
                <a:ext cx="1017213" cy="2769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:a14="http://schemas.microsoft.com/office/drawing/2010/main" xmlns:mc="http://schemas.openxmlformats.org/markup-compatibility/2006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800" b="1">
                    <a:solidFill>
                      <a:srgbClr val="0093BE"/>
                    </a:solidFill>
                  </a:rPr>
                  <a:t>Baseline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5BE2AF6-4761-E9DD-6A88-54B1A3EEFF47}"/>
                  </a:ext>
                </a:extLst>
              </p:cNvPr>
              <p:cNvGrpSpPr/>
              <p:nvPr/>
            </p:nvGrpSpPr>
            <p:grpSpPr>
              <a:xfrm>
                <a:off x="97359" y="1236127"/>
                <a:ext cx="2216846" cy="2235623"/>
                <a:chOff x="97359" y="1236127"/>
                <a:chExt cx="2216846" cy="2235623"/>
              </a:xfrm>
            </p:grpSpPr>
            <p:pic>
              <p:nvPicPr>
                <p:cNvPr id="9" name="Immagine 29">
                  <a:extLst>
                    <a:ext uri="{FF2B5EF4-FFF2-40B4-BE49-F238E27FC236}">
                      <a16:creationId xmlns:a16="http://schemas.microsoft.com/office/drawing/2014/main" id="{AE61322D-E8C5-906B-3572-86DF85A503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359" y="1311750"/>
                  <a:ext cx="2216846" cy="2160000"/>
                </a:xfrm>
                <a:prstGeom prst="rect">
                  <a:avLst/>
                </a:prstGeom>
                <a:effectLst>
                  <a:outerShdw blurRad="254000" dist="127000" dir="2700000" algn="ctr" rotWithShape="0">
                    <a:srgbClr val="000000">
                      <a:alpha val="40000"/>
                    </a:srgbClr>
                  </a:outerShdw>
                </a:effectLst>
              </p:spPr>
            </p:pic>
            <p:cxnSp>
              <p:nvCxnSpPr>
                <p:cNvPr id="12" name="Connettore diritto 16">
                  <a:extLst>
                    <a:ext uri="{FF2B5EF4-FFF2-40B4-BE49-F238E27FC236}">
                      <a16:creationId xmlns:a16="http://schemas.microsoft.com/office/drawing/2014/main" id="{56E0EBE8-1C8D-73C4-F9C5-82A4F0F924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55225" y="2382908"/>
                  <a:ext cx="252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D6BF94C0-4AA4-A6F6-E9AF-E4C7D29B50BF}"/>
                    </a:ext>
                  </a:extLst>
                </p:cNvPr>
                <p:cNvGrpSpPr/>
                <p:nvPr/>
              </p:nvGrpSpPr>
              <p:grpSpPr>
                <a:xfrm>
                  <a:off x="1171587" y="1236127"/>
                  <a:ext cx="216173" cy="324001"/>
                  <a:chOff x="1612800" y="1233427"/>
                  <a:chExt cx="216173" cy="395244"/>
                </a:xfrm>
              </p:grpSpPr>
              <p:cxnSp>
                <p:nvCxnSpPr>
                  <p:cNvPr id="19" name="Connettore diritto 16">
                    <a:extLst>
                      <a:ext uri="{FF2B5EF4-FFF2-40B4-BE49-F238E27FC236}">
                        <a16:creationId xmlns:a16="http://schemas.microsoft.com/office/drawing/2014/main" id="{6845CF56-A183-25C3-9575-1544281797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66973" y="1466671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Connettore diritto 16">
                    <a:extLst>
                      <a:ext uri="{FF2B5EF4-FFF2-40B4-BE49-F238E27FC236}">
                        <a16:creationId xmlns:a16="http://schemas.microsoft.com/office/drawing/2014/main" id="{81677AD0-7E9D-44B0-86A5-3E00539505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23600" y="14544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Connettore diritto 16">
                    <a:extLst>
                      <a:ext uri="{FF2B5EF4-FFF2-40B4-BE49-F238E27FC236}">
                        <a16:creationId xmlns:a16="http://schemas.microsoft.com/office/drawing/2014/main" id="{9090698A-9771-5D5F-3383-2CE51928D6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82336" y="1439315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ttore diritto 16">
                    <a:extLst>
                      <a:ext uri="{FF2B5EF4-FFF2-40B4-BE49-F238E27FC236}">
                        <a16:creationId xmlns:a16="http://schemas.microsoft.com/office/drawing/2014/main" id="{8F910C47-D18E-E31D-7A32-5F32046D64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37200" y="14256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Connettore diritto 16">
                    <a:extLst>
                      <a:ext uri="{FF2B5EF4-FFF2-40B4-BE49-F238E27FC236}">
                        <a16:creationId xmlns:a16="http://schemas.microsoft.com/office/drawing/2014/main" id="{7B12A7A1-FD7E-40F3-ADDB-59A8CBAE4A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494000" y="1410514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Connettore diritto 16">
                    <a:extLst>
                      <a:ext uri="{FF2B5EF4-FFF2-40B4-BE49-F238E27FC236}">
                        <a16:creationId xmlns:a16="http://schemas.microsoft.com/office/drawing/2014/main" id="{459A364D-001E-16A9-7486-23AA7CB060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450800" y="1395427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92D05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" name="Connettore 2 23">
                  <a:extLst>
                    <a:ext uri="{FF2B5EF4-FFF2-40B4-BE49-F238E27FC236}">
                      <a16:creationId xmlns:a16="http://schemas.microsoft.com/office/drawing/2014/main" id="{D25D2618-518E-E4CB-AE85-2A795BF36F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59575" y="1548289"/>
                  <a:ext cx="0" cy="432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ttore 2 34">
                  <a:extLst>
                    <a:ext uri="{FF2B5EF4-FFF2-40B4-BE49-F238E27FC236}">
                      <a16:creationId xmlns:a16="http://schemas.microsoft.com/office/drawing/2014/main" id="{2C004AF7-3454-B705-78FB-8D4EC3547C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71396" y="2389888"/>
                  <a:ext cx="432000" cy="47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16" name="Parentesi graffa aperta 55">
                  <a:extLst>
                    <a:ext uri="{FF2B5EF4-FFF2-40B4-BE49-F238E27FC236}">
                      <a16:creationId xmlns:a16="http://schemas.microsoft.com/office/drawing/2014/main" id="{482BF6EC-2449-054C-6E5F-C2587FB287D6}"/>
                    </a:ext>
                  </a:extLst>
                </p:cNvPr>
                <p:cNvSpPr/>
                <p:nvPr/>
              </p:nvSpPr>
              <p:spPr>
                <a:xfrm>
                  <a:off x="1007756" y="1992144"/>
                  <a:ext cx="108000" cy="468000"/>
                </a:xfrm>
                <a:prstGeom prst="leftBrace">
                  <a:avLst>
                    <a:gd name="adj1" fmla="val 62254"/>
                    <a:gd name="adj2" fmla="val 50000"/>
                  </a:avLst>
                </a:prstGeom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4C2AAC6C-2E13-1A54-E55D-00A07ED2B79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74027" y="1995312"/>
                      <a:ext cx="552011" cy="46166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84.2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+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127 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4C2AAC6C-2E13-1A54-E55D-00A07ED2B79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74027" y="1995312"/>
                      <a:ext cx="552011" cy="461665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5556" r="-5556" b="-8000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DBE18590-CF63-8103-32EE-76FF1EFB44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58494" y="2149200"/>
                      <a:ext cx="646011" cy="16158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𝟕𝟏𝟏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.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𝟐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𝝁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𝒎</m:t>
                            </m:r>
                          </m:oMath>
                        </m:oMathPara>
                      </a14:m>
                      <a:endParaRPr kumimoji="0" lang="it-IT" sz="105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DBE18590-CF63-8103-32EE-76FF1EFB44F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58494" y="2149200"/>
                      <a:ext cx="646011" cy="161583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4717" r="-4717" b="-26923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D467661-3B9F-2B75-44E8-0C2B3B2855BE}"/>
                </a:ext>
              </a:extLst>
            </p:cNvPr>
            <p:cNvGrpSpPr/>
            <p:nvPr/>
          </p:nvGrpSpPr>
          <p:grpSpPr>
            <a:xfrm>
              <a:off x="3988432" y="897530"/>
              <a:ext cx="1948731" cy="1598503"/>
              <a:chOff x="358494" y="861641"/>
              <a:chExt cx="1948731" cy="1598503"/>
            </a:xfrm>
          </p:grpSpPr>
          <p:sp>
            <p:nvSpPr>
              <p:cNvPr id="26" name="CERN/INFN Agreements…">
                <a:extLst>
                  <a:ext uri="{FF2B5EF4-FFF2-40B4-BE49-F238E27FC236}">
                    <a16:creationId xmlns:a16="http://schemas.microsoft.com/office/drawing/2014/main" id="{1795FBC8-AAE9-1626-7E16-F5D25D38F9B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4138" y="861641"/>
                <a:ext cx="1337614" cy="2769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:a14="http://schemas.microsoft.com/office/drawing/2010/main" xmlns:mc="http://schemas.openxmlformats.org/markup-compatibility/2006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800" b="1">
                    <a:solidFill>
                      <a:srgbClr val="0093BE"/>
                    </a:solidFill>
                  </a:rPr>
                  <a:t>Shimming1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5876EFB-9BBD-1731-83C7-0E8FB76D63BC}"/>
                  </a:ext>
                </a:extLst>
              </p:cNvPr>
              <p:cNvGrpSpPr/>
              <p:nvPr/>
            </p:nvGrpSpPr>
            <p:grpSpPr>
              <a:xfrm>
                <a:off x="358494" y="1248493"/>
                <a:ext cx="1948731" cy="1211651"/>
                <a:chOff x="358494" y="1248493"/>
                <a:chExt cx="1948731" cy="1211651"/>
              </a:xfrm>
            </p:grpSpPr>
            <p:cxnSp>
              <p:nvCxnSpPr>
                <p:cNvPr id="29" name="Connettore diritto 16">
                  <a:extLst>
                    <a:ext uri="{FF2B5EF4-FFF2-40B4-BE49-F238E27FC236}">
                      <a16:creationId xmlns:a16="http://schemas.microsoft.com/office/drawing/2014/main" id="{FD26457A-84F1-8B99-9276-DD595C6471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55225" y="2382908"/>
                  <a:ext cx="252000" cy="0"/>
                </a:xfrm>
                <a:prstGeom prst="line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204DE2DD-A646-143C-8265-B3A2116E70C6}"/>
                    </a:ext>
                  </a:extLst>
                </p:cNvPr>
                <p:cNvGrpSpPr/>
                <p:nvPr/>
              </p:nvGrpSpPr>
              <p:grpSpPr>
                <a:xfrm>
                  <a:off x="1214787" y="1248493"/>
                  <a:ext cx="172973" cy="311633"/>
                  <a:chOff x="1656000" y="1248514"/>
                  <a:chExt cx="172973" cy="380157"/>
                </a:xfrm>
              </p:grpSpPr>
              <p:cxnSp>
                <p:nvCxnSpPr>
                  <p:cNvPr id="36" name="Connettore diritto 16">
                    <a:extLst>
                      <a:ext uri="{FF2B5EF4-FFF2-40B4-BE49-F238E27FC236}">
                        <a16:creationId xmlns:a16="http://schemas.microsoft.com/office/drawing/2014/main" id="{BAC5DCD9-3D8D-4097-FE7C-227BD80695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66973" y="1466671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Connettore diritto 16">
                    <a:extLst>
                      <a:ext uri="{FF2B5EF4-FFF2-40B4-BE49-F238E27FC236}">
                        <a16:creationId xmlns:a16="http://schemas.microsoft.com/office/drawing/2014/main" id="{0E320286-E7DE-46FB-A3C7-1660BCEC89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23600" y="14544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Connettore diritto 16">
                    <a:extLst>
                      <a:ext uri="{FF2B5EF4-FFF2-40B4-BE49-F238E27FC236}">
                        <a16:creationId xmlns:a16="http://schemas.microsoft.com/office/drawing/2014/main" id="{1ADB31D1-D9BD-36E5-BFD4-D47DC676BF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82336" y="1439315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Connettore diritto 16">
                    <a:extLst>
                      <a:ext uri="{FF2B5EF4-FFF2-40B4-BE49-F238E27FC236}">
                        <a16:creationId xmlns:a16="http://schemas.microsoft.com/office/drawing/2014/main" id="{11281BF1-AE7E-94D4-ADCD-1311758281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37200" y="14256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Connettore diritto 16">
                    <a:extLst>
                      <a:ext uri="{FF2B5EF4-FFF2-40B4-BE49-F238E27FC236}">
                        <a16:creationId xmlns:a16="http://schemas.microsoft.com/office/drawing/2014/main" id="{CEEF79A1-8F4B-4E10-26F5-F483F15EB2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494000" y="1410514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" name="Connettore 2 23">
                  <a:extLst>
                    <a:ext uri="{FF2B5EF4-FFF2-40B4-BE49-F238E27FC236}">
                      <a16:creationId xmlns:a16="http://schemas.microsoft.com/office/drawing/2014/main" id="{AAF7F703-FE67-65FB-3B29-D9458BC5B9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59575" y="1548289"/>
                  <a:ext cx="0" cy="432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ttore 2 34">
                  <a:extLst>
                    <a:ext uri="{FF2B5EF4-FFF2-40B4-BE49-F238E27FC236}">
                      <a16:creationId xmlns:a16="http://schemas.microsoft.com/office/drawing/2014/main" id="{E1E46C40-DB54-7F39-6679-AB7761C251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71396" y="2389888"/>
                  <a:ext cx="432000" cy="47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33" name="Parentesi graffa aperta 55">
                  <a:extLst>
                    <a:ext uri="{FF2B5EF4-FFF2-40B4-BE49-F238E27FC236}">
                      <a16:creationId xmlns:a16="http://schemas.microsoft.com/office/drawing/2014/main" id="{7F2D5098-D50C-05A0-EEEB-143AB7F1DD1B}"/>
                    </a:ext>
                  </a:extLst>
                </p:cNvPr>
                <p:cNvSpPr/>
                <p:nvPr/>
              </p:nvSpPr>
              <p:spPr>
                <a:xfrm>
                  <a:off x="987208" y="1992144"/>
                  <a:ext cx="108000" cy="468000"/>
                </a:xfrm>
                <a:prstGeom prst="leftBrace">
                  <a:avLst>
                    <a:gd name="adj1" fmla="val 62254"/>
                    <a:gd name="adj2" fmla="val 50000"/>
                  </a:avLst>
                </a:prstGeom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0FD2BB49-67FC-2C08-996F-EA3DECE120A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74027" y="1995312"/>
                      <a:ext cx="552011" cy="46166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33.4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+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0.8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0FD2BB49-67FC-2C08-996F-EA3DECE120A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74027" y="1995312"/>
                      <a:ext cx="552011" cy="461665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5495" r="-5495" b="-8000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13F19A1E-785A-6E21-6141-BC95DE8ACBE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58494" y="2149200"/>
                      <a:ext cx="646011" cy="16158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𝟓𝟖𝟒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.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𝟐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𝝁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𝒎</m:t>
                            </m:r>
                          </m:oMath>
                        </m:oMathPara>
                      </a14:m>
                      <a:endParaRPr kumimoji="0" lang="it-IT" sz="105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13F19A1E-785A-6E21-6141-BC95DE8ACBE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58494" y="2149200"/>
                      <a:ext cx="646011" cy="161583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5660" r="-4717" b="-26923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1C91D0F-8736-CCB7-AD51-FEC739C81923}"/>
                </a:ext>
              </a:extLst>
            </p:cNvPr>
            <p:cNvGrpSpPr/>
            <p:nvPr/>
          </p:nvGrpSpPr>
          <p:grpSpPr>
            <a:xfrm>
              <a:off x="6420220" y="897530"/>
              <a:ext cx="1878931" cy="1598503"/>
              <a:chOff x="428294" y="861641"/>
              <a:chExt cx="1878931" cy="1598503"/>
            </a:xfrm>
          </p:grpSpPr>
          <p:sp>
            <p:nvSpPr>
              <p:cNvPr id="42" name="CERN/INFN Agreements…">
                <a:extLst>
                  <a:ext uri="{FF2B5EF4-FFF2-40B4-BE49-F238E27FC236}">
                    <a16:creationId xmlns:a16="http://schemas.microsoft.com/office/drawing/2014/main" id="{CD0E5F40-2E66-153E-DAE0-C7B60F602E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5781" y="861641"/>
                <a:ext cx="1235903" cy="2769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:a14="http://schemas.microsoft.com/office/drawing/2010/main" xmlns:mc="http://schemas.openxmlformats.org/markup-compatibility/2006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800" b="1">
                    <a:solidFill>
                      <a:srgbClr val="0093BE"/>
                    </a:solidFill>
                  </a:rPr>
                  <a:t>Shimming2</a:t>
                </a:r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19DE998-2518-D123-9678-4EFBF0AFF42E}"/>
                  </a:ext>
                </a:extLst>
              </p:cNvPr>
              <p:cNvGrpSpPr/>
              <p:nvPr/>
            </p:nvGrpSpPr>
            <p:grpSpPr>
              <a:xfrm>
                <a:off x="428294" y="1260857"/>
                <a:ext cx="1878931" cy="1199287"/>
                <a:chOff x="428294" y="1260857"/>
                <a:chExt cx="1878931" cy="1199287"/>
              </a:xfrm>
            </p:grpSpPr>
            <p:cxnSp>
              <p:nvCxnSpPr>
                <p:cNvPr id="45" name="Connettore diritto 16">
                  <a:extLst>
                    <a:ext uri="{FF2B5EF4-FFF2-40B4-BE49-F238E27FC236}">
                      <a16:creationId xmlns:a16="http://schemas.microsoft.com/office/drawing/2014/main" id="{CA59EEC6-185E-58D7-6A48-363708E651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55225" y="2382908"/>
                  <a:ext cx="252000" cy="0"/>
                </a:xfrm>
                <a:prstGeom prst="line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7E1CB33B-2F84-0C7C-7858-D11B95151D95}"/>
                    </a:ext>
                  </a:extLst>
                </p:cNvPr>
                <p:cNvGrpSpPr/>
                <p:nvPr/>
              </p:nvGrpSpPr>
              <p:grpSpPr>
                <a:xfrm>
                  <a:off x="1257987" y="1260857"/>
                  <a:ext cx="129773" cy="299265"/>
                  <a:chOff x="1699200" y="1263600"/>
                  <a:chExt cx="129773" cy="365071"/>
                </a:xfrm>
              </p:grpSpPr>
              <p:cxnSp>
                <p:nvCxnSpPr>
                  <p:cNvPr id="52" name="Connettore diritto 16">
                    <a:extLst>
                      <a:ext uri="{FF2B5EF4-FFF2-40B4-BE49-F238E27FC236}">
                        <a16:creationId xmlns:a16="http://schemas.microsoft.com/office/drawing/2014/main" id="{14A289B1-0EBA-6DC2-9FCE-879FDF5C27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66973" y="1466671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Connettore diritto 16">
                    <a:extLst>
                      <a:ext uri="{FF2B5EF4-FFF2-40B4-BE49-F238E27FC236}">
                        <a16:creationId xmlns:a16="http://schemas.microsoft.com/office/drawing/2014/main" id="{D0404B50-BF4D-A65C-EE35-6D7E1480A2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23600" y="14544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Connettore diritto 16">
                    <a:extLst>
                      <a:ext uri="{FF2B5EF4-FFF2-40B4-BE49-F238E27FC236}">
                        <a16:creationId xmlns:a16="http://schemas.microsoft.com/office/drawing/2014/main" id="{3320514E-B9A8-1ACE-0D23-28A1F96EED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82336" y="1439315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Connettore diritto 16">
                    <a:extLst>
                      <a:ext uri="{FF2B5EF4-FFF2-40B4-BE49-F238E27FC236}">
                        <a16:creationId xmlns:a16="http://schemas.microsoft.com/office/drawing/2014/main" id="{733D83A0-9C8E-948B-50A7-9CE8A5DB11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37200" y="14256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7" name="Connettore 2 23">
                  <a:extLst>
                    <a:ext uri="{FF2B5EF4-FFF2-40B4-BE49-F238E27FC236}">
                      <a16:creationId xmlns:a16="http://schemas.microsoft.com/office/drawing/2014/main" id="{6859945A-CDD1-B12F-3EB8-A60B660BFD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59575" y="1548289"/>
                  <a:ext cx="0" cy="432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ttore 2 34">
                  <a:extLst>
                    <a:ext uri="{FF2B5EF4-FFF2-40B4-BE49-F238E27FC236}">
                      <a16:creationId xmlns:a16="http://schemas.microsoft.com/office/drawing/2014/main" id="{20D92CE2-830F-502A-A253-88A32C8B54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71396" y="2389888"/>
                  <a:ext cx="432000" cy="47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49" name="Parentesi graffa aperta 55">
                  <a:extLst>
                    <a:ext uri="{FF2B5EF4-FFF2-40B4-BE49-F238E27FC236}">
                      <a16:creationId xmlns:a16="http://schemas.microsoft.com/office/drawing/2014/main" id="{9B62EC2D-9D86-4CBC-24AD-E941D003874E}"/>
                    </a:ext>
                  </a:extLst>
                </p:cNvPr>
                <p:cNvSpPr/>
                <p:nvPr/>
              </p:nvSpPr>
              <p:spPr>
                <a:xfrm>
                  <a:off x="966660" y="1992144"/>
                  <a:ext cx="108000" cy="468000"/>
                </a:xfrm>
                <a:prstGeom prst="leftBrace">
                  <a:avLst>
                    <a:gd name="adj1" fmla="val 62254"/>
                    <a:gd name="adj2" fmla="val 50000"/>
                  </a:avLst>
                </a:prstGeom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0E0262B8-750D-E22E-9592-7C43EC6B6D5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84301" y="1995312"/>
                      <a:ext cx="552011" cy="46166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57.2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+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0.8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0E0262B8-750D-E22E-9592-7C43EC6B6D5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84301" y="1995312"/>
                      <a:ext cx="552011" cy="46166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4396" r="-5495" b="-8000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2101F2F3-3039-1808-AE84-377AA596617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28294" y="2149200"/>
                      <a:ext cx="516167" cy="16158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𝟓𝟎𝟖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𝝁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𝒎</m:t>
                            </m:r>
                          </m:oMath>
                        </m:oMathPara>
                      </a14:m>
                      <a:endParaRPr kumimoji="0" lang="it-IT" sz="105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2101F2F3-3039-1808-AE84-377AA596617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8294" y="2149200"/>
                      <a:ext cx="516167" cy="161583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7059" r="-4706" b="-26923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18859880-6E67-36FB-F18F-2D4787712E42}"/>
                </a:ext>
              </a:extLst>
            </p:cNvPr>
            <p:cNvGrpSpPr/>
            <p:nvPr/>
          </p:nvGrpSpPr>
          <p:grpSpPr>
            <a:xfrm>
              <a:off x="1357687" y="3582670"/>
              <a:ext cx="2216846" cy="2569013"/>
              <a:chOff x="97359" y="902737"/>
              <a:chExt cx="2216846" cy="2569013"/>
            </a:xfrm>
          </p:grpSpPr>
          <p:sp>
            <p:nvSpPr>
              <p:cNvPr id="57" name="CERN/INFN Agreements…">
                <a:extLst>
                  <a:ext uri="{FF2B5EF4-FFF2-40B4-BE49-F238E27FC236}">
                    <a16:creationId xmlns:a16="http://schemas.microsoft.com/office/drawing/2014/main" id="{B1C232C8-4952-40DC-6FB8-57F14FE9C9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2220" y="902737"/>
                <a:ext cx="1337614" cy="2769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:a14="http://schemas.microsoft.com/office/drawing/2010/main" xmlns:mc="http://schemas.openxmlformats.org/markup-compatibility/2006" xmlns="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Clr>
                    <a:srgbClr val="C00000"/>
                  </a:buClr>
                  <a:buSzPct val="140000"/>
                  <a:buNone/>
                </a:pPr>
                <a:r>
                  <a:rPr lang="en-US" sz="1800" b="1">
                    <a:solidFill>
                      <a:srgbClr val="0093BE"/>
                    </a:solidFill>
                  </a:rPr>
                  <a:t>Shimming3</a:t>
                </a:r>
              </a:p>
            </p:txBody>
          </p: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D58E5508-F8D0-1203-9590-8F9C98050E1A}"/>
                  </a:ext>
                </a:extLst>
              </p:cNvPr>
              <p:cNvGrpSpPr/>
              <p:nvPr/>
            </p:nvGrpSpPr>
            <p:grpSpPr>
              <a:xfrm>
                <a:off x="97359" y="1248493"/>
                <a:ext cx="2216846" cy="2223257"/>
                <a:chOff x="97359" y="1248493"/>
                <a:chExt cx="2216846" cy="2223257"/>
              </a:xfrm>
            </p:grpSpPr>
            <p:pic>
              <p:nvPicPr>
                <p:cNvPr id="59" name="Immagine 29">
                  <a:extLst>
                    <a:ext uri="{FF2B5EF4-FFF2-40B4-BE49-F238E27FC236}">
                      <a16:creationId xmlns:a16="http://schemas.microsoft.com/office/drawing/2014/main" id="{E3421ECC-B7AF-7428-0FB1-8EC46A51C6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359" y="1311750"/>
                  <a:ext cx="2216846" cy="2160000"/>
                </a:xfrm>
                <a:prstGeom prst="rect">
                  <a:avLst/>
                </a:prstGeom>
                <a:effectLst>
                  <a:outerShdw blurRad="254000" dist="127000" dir="2700000" algn="ctr" rotWithShape="0">
                    <a:srgbClr val="000000">
                      <a:alpha val="40000"/>
                    </a:srgbClr>
                  </a:outerShdw>
                </a:effectLst>
              </p:spPr>
            </p:pic>
            <p:cxnSp>
              <p:nvCxnSpPr>
                <p:cNvPr id="60" name="Connettore diritto 16">
                  <a:extLst>
                    <a:ext uri="{FF2B5EF4-FFF2-40B4-BE49-F238E27FC236}">
                      <a16:creationId xmlns:a16="http://schemas.microsoft.com/office/drawing/2014/main" id="{218FB66E-7F19-808F-98A2-3BB5C807D5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55225" y="2382908"/>
                  <a:ext cx="252000" cy="0"/>
                </a:xfrm>
                <a:prstGeom prst="line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267276A-3477-5294-B426-69397E8D6357}"/>
                    </a:ext>
                  </a:extLst>
                </p:cNvPr>
                <p:cNvGrpSpPr/>
                <p:nvPr/>
              </p:nvGrpSpPr>
              <p:grpSpPr>
                <a:xfrm>
                  <a:off x="1214787" y="1248493"/>
                  <a:ext cx="172973" cy="311633"/>
                  <a:chOff x="1656000" y="1248514"/>
                  <a:chExt cx="172973" cy="380157"/>
                </a:xfrm>
              </p:grpSpPr>
              <p:cxnSp>
                <p:nvCxnSpPr>
                  <p:cNvPr id="67" name="Connettore diritto 16">
                    <a:extLst>
                      <a:ext uri="{FF2B5EF4-FFF2-40B4-BE49-F238E27FC236}">
                        <a16:creationId xmlns:a16="http://schemas.microsoft.com/office/drawing/2014/main" id="{5EA6962F-B53C-28DD-8AB1-749B956FD6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66973" y="1466671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Connettore diritto 16">
                    <a:extLst>
                      <a:ext uri="{FF2B5EF4-FFF2-40B4-BE49-F238E27FC236}">
                        <a16:creationId xmlns:a16="http://schemas.microsoft.com/office/drawing/2014/main" id="{FE297B8D-243E-6230-AD20-69C5C7FC01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623600" y="14544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Connettore diritto 16">
                    <a:extLst>
                      <a:ext uri="{FF2B5EF4-FFF2-40B4-BE49-F238E27FC236}">
                        <a16:creationId xmlns:a16="http://schemas.microsoft.com/office/drawing/2014/main" id="{EDFB16DE-336A-D623-DF6C-0AED6BDB86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82336" y="1439315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Connettore diritto 16">
                    <a:extLst>
                      <a:ext uri="{FF2B5EF4-FFF2-40B4-BE49-F238E27FC236}">
                        <a16:creationId xmlns:a16="http://schemas.microsoft.com/office/drawing/2014/main" id="{A1E516E1-E4C0-8191-B73C-45EFB38127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537200" y="1425600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Connettore diritto 16">
                    <a:extLst>
                      <a:ext uri="{FF2B5EF4-FFF2-40B4-BE49-F238E27FC236}">
                        <a16:creationId xmlns:a16="http://schemas.microsoft.com/office/drawing/2014/main" id="{D3848ACD-8FF1-F9FD-7858-AF7E360C7B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-4380000" flipH="1">
                    <a:off x="1494000" y="1410514"/>
                    <a:ext cx="32400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2" name="Connettore 2 23">
                  <a:extLst>
                    <a:ext uri="{FF2B5EF4-FFF2-40B4-BE49-F238E27FC236}">
                      <a16:creationId xmlns:a16="http://schemas.microsoft.com/office/drawing/2014/main" id="{81972247-C82D-C22F-CC1D-4C3E4EC742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59575" y="1548289"/>
                  <a:ext cx="0" cy="432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ttore 2 34">
                  <a:extLst>
                    <a:ext uri="{FF2B5EF4-FFF2-40B4-BE49-F238E27FC236}">
                      <a16:creationId xmlns:a16="http://schemas.microsoft.com/office/drawing/2014/main" id="{D22D10DE-E2F7-A681-20E7-631DEC4459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71396" y="2389888"/>
                  <a:ext cx="432000" cy="47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64" name="Parentesi graffa aperta 55">
                  <a:extLst>
                    <a:ext uri="{FF2B5EF4-FFF2-40B4-BE49-F238E27FC236}">
                      <a16:creationId xmlns:a16="http://schemas.microsoft.com/office/drawing/2014/main" id="{F9D7B62E-5BD7-B632-EE07-FA9342B933DA}"/>
                    </a:ext>
                  </a:extLst>
                </p:cNvPr>
                <p:cNvSpPr/>
                <p:nvPr/>
              </p:nvSpPr>
              <p:spPr>
                <a:xfrm>
                  <a:off x="976934" y="1992144"/>
                  <a:ext cx="108000" cy="468000"/>
                </a:xfrm>
                <a:prstGeom prst="leftBrace">
                  <a:avLst>
                    <a:gd name="adj1" fmla="val 62254"/>
                    <a:gd name="adj2" fmla="val 50000"/>
                  </a:avLst>
                </a:prstGeom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3DF8771E-1A1B-2D38-9364-D3FE79CFC2B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94575" y="1995312"/>
                      <a:ext cx="552011" cy="46166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82.6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+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0.8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3DF8771E-1A1B-2D38-9364-D3FE79CFC2B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94575" y="1995312"/>
                      <a:ext cx="552011" cy="461665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5495" r="-4396" b="-7895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6" name="TextBox 65">
                      <a:extLst>
                        <a:ext uri="{FF2B5EF4-FFF2-40B4-BE49-F238E27FC236}">
                          <a16:creationId xmlns:a16="http://schemas.microsoft.com/office/drawing/2014/main" id="{70FB9EAC-41E8-9DDF-B0CF-0A0DF3A2143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58494" y="2149200"/>
                      <a:ext cx="646011" cy="16158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indent="0" algn="l" defTabSz="457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𝟓𝟑𝟑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.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𝟒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 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𝝁</m:t>
                            </m:r>
                            <m:r>
                              <a:rPr kumimoji="0" lang="it-IT" sz="105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𝒎</m:t>
                            </m:r>
                          </m:oMath>
                        </m:oMathPara>
                      </a14:m>
                      <a:endParaRPr kumimoji="0" lang="it-IT" sz="1000" b="1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ea typeface="Cambria Math" panose="02040503050406030204" pitchFamily="18" charset="0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66" name="TextBox 65">
                      <a:extLst>
                        <a:ext uri="{FF2B5EF4-FFF2-40B4-BE49-F238E27FC236}">
                          <a16:creationId xmlns:a16="http://schemas.microsoft.com/office/drawing/2014/main" id="{70FB9EAC-41E8-9DDF-B0CF-0A0DF3A2143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58494" y="2149200"/>
                      <a:ext cx="646011" cy="161583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4717" r="-4717" b="-26923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B6B0A18-61C0-81C9-397D-C521901DE80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088908" y="3964647"/>
              <a:ext cx="2217600" cy="2187037"/>
              <a:chOff x="6138359" y="1278014"/>
              <a:chExt cx="2844945" cy="2805736"/>
            </a:xfrm>
          </p:grpSpPr>
          <p:pic>
            <p:nvPicPr>
              <p:cNvPr id="88" name="Immagine 29">
                <a:extLst>
                  <a:ext uri="{FF2B5EF4-FFF2-40B4-BE49-F238E27FC236}">
                    <a16:creationId xmlns:a16="http://schemas.microsoft.com/office/drawing/2014/main" id="{C6D7DF10-59F1-C639-0325-ADE3E33B98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38359" y="1311750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4951439B-516A-AC4D-9576-7B8071FBE552}"/>
                  </a:ext>
                </a:extLst>
              </p:cNvPr>
              <p:cNvGrpSpPr/>
              <p:nvPr/>
            </p:nvGrpSpPr>
            <p:grpSpPr>
              <a:xfrm>
                <a:off x="7722620" y="1278014"/>
                <a:ext cx="84637" cy="351356"/>
                <a:chOff x="1744336" y="1277315"/>
                <a:chExt cx="84637" cy="351356"/>
              </a:xfrm>
            </p:grpSpPr>
            <p:cxnSp>
              <p:nvCxnSpPr>
                <p:cNvPr id="97" name="Connettore diritto 16">
                  <a:extLst>
                    <a:ext uri="{FF2B5EF4-FFF2-40B4-BE49-F238E27FC236}">
                      <a16:creationId xmlns:a16="http://schemas.microsoft.com/office/drawing/2014/main" id="{1532C03E-78AA-0536-F0B1-D4E4D3993F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Connettore diritto 16">
                  <a:extLst>
                    <a:ext uri="{FF2B5EF4-FFF2-40B4-BE49-F238E27FC236}">
                      <a16:creationId xmlns:a16="http://schemas.microsoft.com/office/drawing/2014/main" id="{A2E18946-3F0F-161E-D332-340CD7522F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Connettore diritto 16">
                  <a:extLst>
                    <a:ext uri="{FF2B5EF4-FFF2-40B4-BE49-F238E27FC236}">
                      <a16:creationId xmlns:a16="http://schemas.microsoft.com/office/drawing/2014/main" id="{869A308F-D0B4-28C3-9271-C62178458C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0" name="Connettore diritto 16">
                <a:extLst>
                  <a:ext uri="{FF2B5EF4-FFF2-40B4-BE49-F238E27FC236}">
                    <a16:creationId xmlns:a16="http://schemas.microsoft.com/office/drawing/2014/main" id="{6EC21F58-A2D6-5E02-B68A-C8E210BB13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40000" y="2689200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Connettore 2 23">
                <a:extLst>
                  <a:ext uri="{FF2B5EF4-FFF2-40B4-BE49-F238E27FC236}">
                    <a16:creationId xmlns:a16="http://schemas.microsoft.com/office/drawing/2014/main" id="{68267F4B-2268-9699-AEC4-85E1FB21F0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7864" y="1609331"/>
                <a:ext cx="0" cy="43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2" name="Connettore 2 34">
                <a:extLst>
                  <a:ext uri="{FF2B5EF4-FFF2-40B4-BE49-F238E27FC236}">
                    <a16:creationId xmlns:a16="http://schemas.microsoft.com/office/drawing/2014/main" id="{B2EFDCBA-E1E3-212D-8467-C893C0A311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01732" y="2689019"/>
                <a:ext cx="432000" cy="4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13830DDC-F648-6DCA-E8A1-128522934668}"/>
                  </a:ext>
                </a:extLst>
              </p:cNvPr>
              <p:cNvGrpSpPr/>
              <p:nvPr/>
            </p:nvGrpSpPr>
            <p:grpSpPr>
              <a:xfrm>
                <a:off x="7364790" y="2133427"/>
                <a:ext cx="859716" cy="648000"/>
                <a:chOff x="1227743" y="2135096"/>
                <a:chExt cx="859716" cy="648000"/>
              </a:xfrm>
            </p:grpSpPr>
            <p:sp>
              <p:nvSpPr>
                <p:cNvPr id="95" name="Parentesi graffa aperta 55">
                  <a:extLst>
                    <a:ext uri="{FF2B5EF4-FFF2-40B4-BE49-F238E27FC236}">
                      <a16:creationId xmlns:a16="http://schemas.microsoft.com/office/drawing/2014/main" id="{BF16A609-34E8-0958-B4EA-A67B3964DF5A}"/>
                    </a:ext>
                  </a:extLst>
                </p:cNvPr>
                <p:cNvSpPr/>
                <p:nvPr/>
              </p:nvSpPr>
              <p:spPr>
                <a:xfrm>
                  <a:off x="1227743" y="2135096"/>
                  <a:ext cx="155448" cy="648000"/>
                </a:xfrm>
                <a:prstGeom prst="leftBrace">
                  <a:avLst>
                    <a:gd name="adj1" fmla="val 62254"/>
                    <a:gd name="adj2" fmla="val 50000"/>
                  </a:avLst>
                </a:prstGeom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6" name="TextBox 95">
                      <a:extLst>
                        <a:ext uri="{FF2B5EF4-FFF2-40B4-BE49-F238E27FC236}">
                          <a16:creationId xmlns:a16="http://schemas.microsoft.com/office/drawing/2014/main" id="{979AF24B-E500-ED2C-AF26-5F0CE15318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79287" y="2135096"/>
                      <a:ext cx="708172" cy="59226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en-GB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3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04.8 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  <a:cs typeface="Arial"/>
                        <a:sym typeface="Arial"/>
                      </a:endParaRPr>
                    </a:p>
                    <a:p>
                      <a:pPr marL="0" marR="0" lvl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+</m:t>
                            </m:r>
                          </m:oMath>
                        </m:oMathPara>
                      </a14:m>
                      <a:endParaRPr kumimoji="0" lang="it-IT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  <a:cs typeface="Arial"/>
                        <a:sym typeface="Arial"/>
                      </a:endParaRPr>
                    </a:p>
                    <a:p>
                      <a:pPr marL="0" marR="0" lvl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5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0.8 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  <a:cs typeface="Arial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96" name="TextBox 95">
                      <a:extLst>
                        <a:ext uri="{FF2B5EF4-FFF2-40B4-BE49-F238E27FC236}">
                          <a16:creationId xmlns:a16="http://schemas.microsoft.com/office/drawing/2014/main" id="{979AF24B-E500-ED2C-AF26-5F0CE15318F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379287" y="2135096"/>
                      <a:ext cx="708172" cy="592267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5556" r="-5556" b="-7895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C393BCFC-FBA2-D2EB-A23C-3E3DF2B6A3D9}"/>
                      </a:ext>
                    </a:extLst>
                  </p:cNvPr>
                  <p:cNvSpPr txBox="1"/>
                  <p:nvPr/>
                </p:nvSpPr>
                <p:spPr>
                  <a:xfrm>
                    <a:off x="6514520" y="2349705"/>
                    <a:ext cx="828763" cy="20729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𝟑𝟓𝟓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.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𝟔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 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𝝁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𝒎</m:t>
                          </m:r>
                        </m:oMath>
                      </m:oMathPara>
                    </a14:m>
                    <a:endParaRPr kumimoji="0" lang="it-IT" sz="105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C393BCFC-FBA2-D2EB-A23C-3E3DF2B6A3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4520" y="2349705"/>
                    <a:ext cx="828763" cy="20729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5660" r="-4717" b="-26923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6BB79F99-ABE7-EE28-6067-0DEBAFE8DE6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26920" y="3953393"/>
              <a:ext cx="2217600" cy="2198292"/>
              <a:chOff x="3145775" y="1263577"/>
              <a:chExt cx="2844945" cy="2820173"/>
            </a:xfrm>
          </p:grpSpPr>
          <p:pic>
            <p:nvPicPr>
              <p:cNvPr id="101" name="Immagine 29">
                <a:extLst>
                  <a:ext uri="{FF2B5EF4-FFF2-40B4-BE49-F238E27FC236}">
                    <a16:creationId xmlns:a16="http://schemas.microsoft.com/office/drawing/2014/main" id="{CEFCB327-6AF2-E193-F2B4-F54F8AA3B1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45775" y="1311750"/>
                <a:ext cx="2844945" cy="2772000"/>
              </a:xfrm>
              <a:prstGeom prst="rect">
                <a:avLst/>
              </a:prstGeom>
              <a:effectLst>
                <a:outerShdw blurRad="254000" dist="127000" dir="2700000" algn="ctr" rotWithShape="0">
                  <a:srgbClr val="000000">
                    <a:alpha val="40000"/>
                  </a:srgbClr>
                </a:outerShdw>
              </a:effectLst>
            </p:spPr>
          </p:pic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66127930-71CE-FD87-BA9C-7B7F147B1CE5}"/>
                  </a:ext>
                </a:extLst>
              </p:cNvPr>
              <p:cNvGrpSpPr/>
              <p:nvPr/>
            </p:nvGrpSpPr>
            <p:grpSpPr>
              <a:xfrm>
                <a:off x="4688890" y="1263577"/>
                <a:ext cx="129773" cy="365071"/>
                <a:chOff x="1699200" y="1263600"/>
                <a:chExt cx="129773" cy="365071"/>
              </a:xfrm>
            </p:grpSpPr>
            <p:cxnSp>
              <p:nvCxnSpPr>
                <p:cNvPr id="110" name="Connettore diritto 16">
                  <a:extLst>
                    <a:ext uri="{FF2B5EF4-FFF2-40B4-BE49-F238E27FC236}">
                      <a16:creationId xmlns:a16="http://schemas.microsoft.com/office/drawing/2014/main" id="{DAA3E8D0-0837-9A35-D3D5-59B3D6139A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66973" y="1466671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onnettore diritto 16">
                  <a:extLst>
                    <a:ext uri="{FF2B5EF4-FFF2-40B4-BE49-F238E27FC236}">
                      <a16:creationId xmlns:a16="http://schemas.microsoft.com/office/drawing/2014/main" id="{AA8BFF60-98B0-03BE-7CE9-C18EC00999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623600" y="1454400"/>
                  <a:ext cx="324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Connettore diritto 16">
                  <a:extLst>
                    <a:ext uri="{FF2B5EF4-FFF2-40B4-BE49-F238E27FC236}">
                      <a16:creationId xmlns:a16="http://schemas.microsoft.com/office/drawing/2014/main" id="{F1EE7E0B-DD2B-A212-008C-D2FE16ECFF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82336" y="1439315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Connettore diritto 16">
                  <a:extLst>
                    <a:ext uri="{FF2B5EF4-FFF2-40B4-BE49-F238E27FC236}">
                      <a16:creationId xmlns:a16="http://schemas.microsoft.com/office/drawing/2014/main" id="{F8F175A9-25F5-9D51-2455-1F675FBC44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4380000" flipH="1">
                  <a:off x="1537200" y="1425600"/>
                  <a:ext cx="324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3" name="Connettore diritto 16">
                <a:extLst>
                  <a:ext uri="{FF2B5EF4-FFF2-40B4-BE49-F238E27FC236}">
                    <a16:creationId xmlns:a16="http://schemas.microsoft.com/office/drawing/2014/main" id="{3C99CB8A-CEBE-668B-6663-1B5F2E2060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52000" y="2689200"/>
                <a:ext cx="324000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Connettore 2 23">
                <a:extLst>
                  <a:ext uri="{FF2B5EF4-FFF2-40B4-BE49-F238E27FC236}">
                    <a16:creationId xmlns:a16="http://schemas.microsoft.com/office/drawing/2014/main" id="{C8491159-03A0-D803-6C99-D567BEC516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3726" y="1612332"/>
                <a:ext cx="0" cy="43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05" name="Connettore 2 34">
                <a:extLst>
                  <a:ext uri="{FF2B5EF4-FFF2-40B4-BE49-F238E27FC236}">
                    <a16:creationId xmlns:a16="http://schemas.microsoft.com/office/drawing/2014/main" id="{6223A617-1EC4-56FC-85F2-56F0506094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97594" y="2692020"/>
                <a:ext cx="432000" cy="4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B6F09A63-F578-F9C5-E2DE-A38D9E89BC1F}"/>
                  </a:ext>
                </a:extLst>
              </p:cNvPr>
              <p:cNvGrpSpPr/>
              <p:nvPr/>
            </p:nvGrpSpPr>
            <p:grpSpPr>
              <a:xfrm>
                <a:off x="4373833" y="2149608"/>
                <a:ext cx="859718" cy="648000"/>
                <a:chOff x="1240924" y="2148276"/>
                <a:chExt cx="859718" cy="648000"/>
              </a:xfrm>
            </p:grpSpPr>
            <p:sp>
              <p:nvSpPr>
                <p:cNvPr id="108" name="Parentesi graffa aperta 55">
                  <a:extLst>
                    <a:ext uri="{FF2B5EF4-FFF2-40B4-BE49-F238E27FC236}">
                      <a16:creationId xmlns:a16="http://schemas.microsoft.com/office/drawing/2014/main" id="{402D3E0A-0996-663D-46ED-6577DF16A7DC}"/>
                    </a:ext>
                  </a:extLst>
                </p:cNvPr>
                <p:cNvSpPr/>
                <p:nvPr/>
              </p:nvSpPr>
              <p:spPr>
                <a:xfrm>
                  <a:off x="1240924" y="2148276"/>
                  <a:ext cx="155448" cy="648000"/>
                </a:xfrm>
                <a:prstGeom prst="leftBrace">
                  <a:avLst>
                    <a:gd name="adj1" fmla="val 62254"/>
                    <a:gd name="adj2" fmla="val 50000"/>
                  </a:avLst>
                </a:prstGeom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9" name="TextBox 108">
                      <a:extLst>
                        <a:ext uri="{FF2B5EF4-FFF2-40B4-BE49-F238E27FC236}">
                          <a16:creationId xmlns:a16="http://schemas.microsoft.com/office/drawing/2014/main" id="{2D8F19CB-D6F3-BCAA-F3B8-1C90E13EF58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2469" y="2148276"/>
                      <a:ext cx="708173" cy="59226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0" tIns="0" rIns="0" bIns="0" numCol="1" spcCol="38100" rtlCol="0" anchor="t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en-GB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4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06.4 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  <a:cs typeface="Arial"/>
                        <a:sym typeface="Arial"/>
                      </a:endParaRPr>
                    </a:p>
                    <a:p>
                      <a:pPr marL="0" marR="0" lvl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+</m:t>
                            </m:r>
                          </m:oMath>
                        </m:oMathPara>
                      </a14:m>
                      <a:endParaRPr kumimoji="0" lang="it-IT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  <a:cs typeface="Arial"/>
                        <a:sym typeface="Arial"/>
                      </a:endParaRPr>
                    </a:p>
                    <a:p>
                      <a:pPr marL="0" marR="0" lvl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it-IT" sz="10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5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0.8 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𝜇</m:t>
                            </m:r>
                            <m:r>
                              <a:rPr kumimoji="0" lang="it-IT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/>
                              </a:rPr>
                              <m:t>𝑚</m:t>
                            </m:r>
                          </m:oMath>
                        </m:oMathPara>
                      </a14:m>
                      <a:endParaRPr kumimoji="0" lang="it-IT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Cambria Math" panose="02040503050406030204" pitchFamily="18" charset="0"/>
                        <a:cs typeface="Arial"/>
                        <a:sym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09" name="TextBox 108">
                      <a:extLst>
                        <a:ext uri="{FF2B5EF4-FFF2-40B4-BE49-F238E27FC236}">
                          <a16:creationId xmlns:a16="http://schemas.microsoft.com/office/drawing/2014/main" id="{2D8F19CB-D6F3-BCAA-F3B8-1C90E13EF58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392469" y="2148276"/>
                      <a:ext cx="708173" cy="592267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4396" r="-5495" b="-7895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161DBE21-B80F-4F05-0EDD-E3D41F8B2D5D}"/>
                      </a:ext>
                    </a:extLst>
                  </p:cNvPr>
                  <p:cNvSpPr txBox="1"/>
                  <p:nvPr/>
                </p:nvSpPr>
                <p:spPr>
                  <a:xfrm>
                    <a:off x="3528676" y="2352706"/>
                    <a:ext cx="828763" cy="20729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t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𝟒𝟓𝟕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.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𝟐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 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𝝁</m:t>
                          </m:r>
                          <m:r>
                            <a:rPr kumimoji="0" lang="it-IT" sz="105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𝒎</m:t>
                          </m:r>
                        </m:oMath>
                      </m:oMathPara>
                    </a14:m>
                    <a:endParaRPr kumimoji="0" lang="it-IT" sz="105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mbria Math" panose="02040503050406030204" pitchFamily="18" charset="0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161DBE21-B80F-4F05-0EDD-E3D41F8B2D5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28676" y="2352706"/>
                    <a:ext cx="828763" cy="20729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4717" r="-4717" b="-22222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6" name="CERN/INFN Agreements…">
              <a:extLst>
                <a:ext uri="{FF2B5EF4-FFF2-40B4-BE49-F238E27FC236}">
                  <a16:creationId xmlns:a16="http://schemas.microsoft.com/office/drawing/2014/main" id="{0CBAB408-736E-47AC-A263-4FB199276466}"/>
                </a:ext>
              </a:extLst>
            </p:cNvPr>
            <p:cNvSpPr txBox="1">
              <a:spLocks/>
            </p:cNvSpPr>
            <p:nvPr/>
          </p:nvSpPr>
          <p:spPr>
            <a:xfrm>
              <a:off x="4207731" y="3590842"/>
              <a:ext cx="133761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:a14="http://schemas.microsoft.com/office/drawing/2010/main" xmlns:mc="http://schemas.openxmlformats.org/markup-compatibility/2006" xmlns="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>
                  <a:solidFill>
                    <a:srgbClr val="0093BE"/>
                  </a:solidFill>
                </a:rPr>
                <a:t>Shimming4</a:t>
              </a:r>
            </a:p>
          </p:txBody>
        </p:sp>
        <p:sp>
          <p:nvSpPr>
            <p:cNvPr id="117" name="CERN/INFN Agreements…">
              <a:extLst>
                <a:ext uri="{FF2B5EF4-FFF2-40B4-BE49-F238E27FC236}">
                  <a16:creationId xmlns:a16="http://schemas.microsoft.com/office/drawing/2014/main" id="{AC992664-8636-D0B1-6697-40491CF3F1FD}"/>
                </a:ext>
              </a:extLst>
            </p:cNvPr>
            <p:cNvSpPr txBox="1">
              <a:spLocks/>
            </p:cNvSpPr>
            <p:nvPr/>
          </p:nvSpPr>
          <p:spPr>
            <a:xfrm>
              <a:off x="6581105" y="3600401"/>
              <a:ext cx="1337614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m="http://schemas.openxmlformats.org/officeDocument/2006/math" xmlns:a14="http://schemas.microsoft.com/office/drawing/2010/main" xmlns:mc="http://schemas.openxmlformats.org/markup-compatibility/2006" xmlns="" val="1"/>
              </a:ext>
            </a:extLst>
          </p:spPr>
          <p:txBody>
            <a:bodyPr wrap="square" lIns="0" tIns="0" rIns="0" bIns="0">
              <a:spAutoFit/>
            </a:bodyPr>
            <a:lstStyle>
              <a:lvl1pPr marL="254000" marR="0" indent="-2540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1pPr>
              <a:lvl2pPr marL="4064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20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2pPr>
              <a:lvl3pPr marL="6096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3pPr>
              <a:lvl4pPr marL="8128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4pPr>
              <a:lvl5pPr marL="1016000" marR="0" indent="-20320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▪"/>
                <a:tabLst/>
                <a:defRPr sz="18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5pPr>
              <a:lvl6pPr marL="25374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6pPr>
              <a:lvl7pPr marL="2994660" marR="0" indent="-251460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7pPr>
              <a:lvl8pPr marL="34518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8pPr>
              <a:lvl9pPr marL="3909059" marR="0" indent="-251459" algn="l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00000"/>
                <a:buFontTx/>
                <a:buChar char="•"/>
                <a:tabLst/>
                <a:defRPr sz="2200" b="0" i="0" u="none" strike="noStrike" cap="none" spc="0" baseline="0">
                  <a:solidFill>
                    <a:schemeClr val="accent5"/>
                  </a:solidFill>
                  <a:uFillTx/>
                  <a:latin typeface="+mj-lt"/>
                  <a:ea typeface="+mj-ea"/>
                  <a:cs typeface="+mj-cs"/>
                  <a:sym typeface="Cantarell Regular"/>
                </a:defRPr>
              </a:lvl9pPr>
            </a:lstStyle>
            <a:p>
              <a:pPr marL="0" lvl="1" indent="0" algn="ctr" hangingPunct="1">
                <a:buClr>
                  <a:srgbClr val="C00000"/>
                </a:buClr>
                <a:buSzPct val="140000"/>
                <a:buNone/>
              </a:pPr>
              <a:r>
                <a:rPr lang="en-US" sz="1800" b="1">
                  <a:solidFill>
                    <a:srgbClr val="0093BE"/>
                  </a:solidFill>
                </a:rPr>
                <a:t>Shimming5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FA479E7-6757-2E13-25BF-4DAFE9780842}"/>
              </a:ext>
            </a:extLst>
          </p:cNvPr>
          <p:cNvGrpSpPr/>
          <p:nvPr/>
        </p:nvGrpSpPr>
        <p:grpSpPr>
          <a:xfrm>
            <a:off x="9573062" y="2219034"/>
            <a:ext cx="1383649" cy="276999"/>
            <a:chOff x="2428298" y="4495707"/>
            <a:chExt cx="1383649" cy="276999"/>
          </a:xfrm>
        </p:grpSpPr>
        <p:cxnSp>
          <p:nvCxnSpPr>
            <p:cNvPr id="119" name="Connettore diritto 16">
              <a:extLst>
                <a:ext uri="{FF2B5EF4-FFF2-40B4-BE49-F238E27FC236}">
                  <a16:creationId xmlns:a16="http://schemas.microsoft.com/office/drawing/2014/main" id="{C6392886-3E8E-43B3-4A58-B6F458FAE9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7A8272DC-4276-C0DA-C673-A884205F22F5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50.8 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7A8272DC-4276-C0DA-C673-A884205F22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5594" r="-6294" b="-2666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E2337D6-FA0E-F256-83DD-E75231E71E92}"/>
              </a:ext>
            </a:extLst>
          </p:cNvPr>
          <p:cNvGrpSpPr/>
          <p:nvPr/>
        </p:nvGrpSpPr>
        <p:grpSpPr>
          <a:xfrm>
            <a:off x="9571798" y="2734359"/>
            <a:ext cx="1383649" cy="276999"/>
            <a:chOff x="2428298" y="4495707"/>
            <a:chExt cx="1383649" cy="276999"/>
          </a:xfrm>
        </p:grpSpPr>
        <p:cxnSp>
          <p:nvCxnSpPr>
            <p:cNvPr id="122" name="Connettore diritto 16">
              <a:extLst>
                <a:ext uri="{FF2B5EF4-FFF2-40B4-BE49-F238E27FC236}">
                  <a16:creationId xmlns:a16="http://schemas.microsoft.com/office/drawing/2014/main" id="{FB336D27-345C-30B6-8418-B5D894F2CF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C5ECF289-3A9D-066F-DFC6-E1E873917FB6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76.2 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C5ECF289-3A9D-066F-DFC6-E1E873917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72803" cy="276999"/>
                </a:xfrm>
                <a:prstGeom prst="rect">
                  <a:avLst/>
                </a:prstGeom>
                <a:blipFill>
                  <a:blip r:embed="rId16"/>
                  <a:stretch>
                    <a:fillRect l="-5594" r="-5594" b="-2444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9607664-FD17-E30A-52E8-B27780BCA86F}"/>
              </a:ext>
            </a:extLst>
          </p:cNvPr>
          <p:cNvGrpSpPr/>
          <p:nvPr/>
        </p:nvGrpSpPr>
        <p:grpSpPr>
          <a:xfrm>
            <a:off x="9573062" y="3242731"/>
            <a:ext cx="1335559" cy="276999"/>
            <a:chOff x="2428298" y="4495707"/>
            <a:chExt cx="1335559" cy="276999"/>
          </a:xfrm>
        </p:grpSpPr>
        <p:cxnSp>
          <p:nvCxnSpPr>
            <p:cNvPr id="125" name="Connettore diritto 16">
              <a:extLst>
                <a:ext uri="{FF2B5EF4-FFF2-40B4-BE49-F238E27FC236}">
                  <a16:creationId xmlns:a16="http://schemas.microsoft.com/office/drawing/2014/main" id="{61BE3485-498B-C464-416F-A6C761FE08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8298" y="4634206"/>
              <a:ext cx="50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574C048F-4686-5F13-FFB6-67B77B616D10}"/>
                    </a:ext>
                  </a:extLst>
                </p:cNvPr>
                <p:cNvSpPr txBox="1"/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t">
                  <a:spAutoFit/>
                </a:bodyPr>
                <a:lstStyle/>
                <a:p>
                  <a:pPr marL="0" marR="0" lvl="0" indent="0" algn="l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127 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𝜇</m:t>
                        </m:r>
                        <m:r>
                          <a:rPr kumimoji="0" lang="it-IT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/>
                          </a:rPr>
                          <m:t>𝑚</m:t>
                        </m:r>
                      </m:oMath>
                    </m:oMathPara>
                  </a14:m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574C048F-4686-5F13-FFB6-67B77B616D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44" y="4495707"/>
                  <a:ext cx="824713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5185" r="-6667" b="-2444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Immagine 29">
            <a:extLst>
              <a:ext uri="{FF2B5EF4-FFF2-40B4-BE49-F238E27FC236}">
                <a16:creationId xmlns:a16="http://schemas.microsoft.com/office/drawing/2014/main" id="{02E2A85A-30DA-8040-2894-9E3203DA60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78" y="1422755"/>
            <a:ext cx="2216846" cy="2160000"/>
          </a:xfrm>
          <a:prstGeom prst="rect">
            <a:avLst/>
          </a:prstGeom>
          <a:effectLst>
            <a:outerShdw blurRad="254000" dist="127000" dir="2700000" algn="ctr" rotWithShape="0">
              <a:srgbClr val="000000">
                <a:alpha val="40000"/>
              </a:srgbClr>
            </a:outerShdw>
          </a:effectLst>
        </p:spPr>
      </p:pic>
      <p:pic>
        <p:nvPicPr>
          <p:cNvPr id="10" name="Immagine 29">
            <a:extLst>
              <a:ext uri="{FF2B5EF4-FFF2-40B4-BE49-F238E27FC236}">
                <a16:creationId xmlns:a16="http://schemas.microsoft.com/office/drawing/2014/main" id="{A8EFBD75-2101-B0B3-FEB1-B98B2C7B7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034" y="1420757"/>
            <a:ext cx="2216846" cy="2160000"/>
          </a:xfrm>
          <a:prstGeom prst="rect">
            <a:avLst/>
          </a:prstGeom>
          <a:effectLst>
            <a:outerShdw blurRad="254000" dist="127000" dir="2700000" algn="ctr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9292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Status of MBRD4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Book Antiqua" panose="02040602050305030304" pitchFamily="18" charset="0"/>
              </a:rPr>
              <a:t>─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6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DE88B0-6E3E-0E2E-6E1D-84DB9C6BEE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887" r="19291"/>
          <a:stretch/>
        </p:blipFill>
        <p:spPr>
          <a:xfrm>
            <a:off x="5205742" y="943372"/>
            <a:ext cx="5509170" cy="545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48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03E94-F54B-8993-6E6A-7E3339F71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MBRD1 STATUS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4BBC4D-2B6C-A3E0-B8CA-EECC54F56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FB4C03-C2D0-6F3A-9CF7-39CF1EC7E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Aptos" panose="020B0004020202020204" pitchFamily="34" charset="0"/>
              </a:rPr>
              <a:t>MBRD1 arrived at CERN in October 2023 (with partial loading of the longitudinal tie rods). </a:t>
            </a:r>
          </a:p>
          <a:p>
            <a:r>
              <a:rPr lang="en-US" dirty="0">
                <a:latin typeface="Aptos" panose="020B0004020202020204" pitchFamily="34" charset="0"/>
              </a:rPr>
              <a:t>In December 2023, with INFN staff, the tie rods were successfully loaded to their nominal load.</a:t>
            </a:r>
          </a:p>
          <a:p>
            <a:r>
              <a:rPr lang="en-US" dirty="0">
                <a:latin typeface="Aptos" panose="020B0004020202020204" pitchFamily="34" charset="0"/>
              </a:rPr>
              <a:t>Subsequent electrical tests at high voltage (3.1 kV) revealed a short circuit to ground in QH Y112. 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Since no electrical tests were planned upon receipt, it's impossible to determine whether the short occurred during transportation or during the loading of the tie rods. 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The revised acceptance procedure now includes high-voltage electrical tests upon receipt.</a:t>
            </a:r>
          </a:p>
          <a:p>
            <a:r>
              <a:rPr lang="en-US" dirty="0">
                <a:latin typeface="Aptos" panose="020B0004020202020204" pitchFamily="34" charset="0"/>
              </a:rPr>
              <a:t>CERN technicians attempted to locate the source of the fault using endoscopy but, in the end, it was decided to disassemble the end plate.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3C141A-C711-6965-5B08-11D199798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814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005F2-6A6F-B468-7C06-4129DCC05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MBRD1 STATUS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87331A-A5C4-4156-7369-C7B36F0B4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3FCFFF-ADD2-D8D3-CA88-C68F4BC42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810" y="900000"/>
            <a:ext cx="11040640" cy="4906963"/>
          </a:xfrm>
        </p:spPr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After end plate removal, an anomaly is found at QH Y112 wasn’t traced by ASG.</a:t>
            </a:r>
          </a:p>
          <a:p>
            <a:r>
              <a:rPr lang="en-US" dirty="0">
                <a:latin typeface="Aptos" panose="020B0004020202020204" pitchFamily="34" charset="0"/>
              </a:rPr>
              <a:t>A local electrical test at 3.1 kV was performed between YT112 and an aluminum sheet enclosing the wire. The investigation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precisely identified the defect's location at the repaired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section with the polyimide tape.</a:t>
            </a:r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3307A3AC-F9B2-5635-19F0-B2AE6002A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349" y="3672682"/>
            <a:ext cx="1958975" cy="2562860"/>
          </a:xfrm>
          <a:prstGeom prst="rect">
            <a:avLst/>
          </a:prstGeom>
        </p:spPr>
      </p:pic>
      <p:pic>
        <p:nvPicPr>
          <p:cNvPr id="7" name="Image 1">
            <a:extLst>
              <a:ext uri="{FF2B5EF4-FFF2-40B4-BE49-F238E27FC236}">
                <a16:creationId xmlns:a16="http://schemas.microsoft.com/office/drawing/2014/main" id="{2C0E2B19-41AD-D529-D9DA-049D4844A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649" y="3668872"/>
            <a:ext cx="1911350" cy="2548890"/>
          </a:xfrm>
          <a:prstGeom prst="rect">
            <a:avLst/>
          </a:prstGeom>
        </p:spPr>
      </p:pic>
      <p:pic>
        <p:nvPicPr>
          <p:cNvPr id="8" name="Image 1">
            <a:extLst>
              <a:ext uri="{FF2B5EF4-FFF2-40B4-BE49-F238E27FC236}">
                <a16:creationId xmlns:a16="http://schemas.microsoft.com/office/drawing/2014/main" id="{9AE44FEF-7742-DDC9-4DA6-4EDDC9FFC2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2"/>
          <a:stretch/>
        </p:blipFill>
        <p:spPr bwMode="auto">
          <a:xfrm>
            <a:off x="5985522" y="3672682"/>
            <a:ext cx="2347595" cy="2545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1">
            <a:extLst>
              <a:ext uri="{FF2B5EF4-FFF2-40B4-BE49-F238E27FC236}">
                <a16:creationId xmlns:a16="http://schemas.microsoft.com/office/drawing/2014/main" id="{E9EB36B3-2E5A-0FE9-444D-8341DEC078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2315" y="2403584"/>
            <a:ext cx="2000885" cy="1868805"/>
          </a:xfrm>
          <a:prstGeom prst="rect">
            <a:avLst/>
          </a:prstGeom>
        </p:spPr>
      </p:pic>
      <p:pic>
        <p:nvPicPr>
          <p:cNvPr id="10" name="Image 1">
            <a:extLst>
              <a:ext uri="{FF2B5EF4-FFF2-40B4-BE49-F238E27FC236}">
                <a16:creationId xmlns:a16="http://schemas.microsoft.com/office/drawing/2014/main" id="{0F7BFCAF-FEBE-A4B9-DADE-211E6269C8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3766" y="4369415"/>
            <a:ext cx="2736850" cy="1863090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A62D3D0-7650-8557-AE57-7E6540A4D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763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AAE1B-A2EE-787A-96ED-3AED447C3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MBRD1 STATUS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F2BE86-254E-5374-46AC-2264DD266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9C31B5-BFFB-F8C8-B3E5-8DD721417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Corrective actions: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MBRD1 has been temporarily reassembled for transportation back to ASG, a decision made by ASG. 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However, this transportation process experienced some delays due to customs documentation, and has been delivered to ASG on July 2024.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MBRD1 has been repaired with the highest priority. 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The repair process has involved several steps, including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repairing of QH Y112, bending of the SS protection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sheets, reassembling of the end plate, repairing of the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stabilizer brazing, splicing, and attaching VTs according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to CERN's procedural guidance.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According to the current schedule, its delivery to CERN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is expected in the second half of October 2024, possibly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next week.</a:t>
            </a:r>
          </a:p>
          <a:p>
            <a:pPr lvl="1"/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A6F25-0A5A-E962-181C-AE26A4137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ACF00D-65AD-80D3-5841-777704FA9B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934" r="13245" b="10671"/>
          <a:stretch/>
        </p:blipFill>
        <p:spPr>
          <a:xfrm>
            <a:off x="8324331" y="3250194"/>
            <a:ext cx="3498069" cy="271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67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Status of MBRD4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Book Antiqua" panose="02040602050305030304" pitchFamily="18" charset="0"/>
              </a:rPr>
              <a:t>─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6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5ADB8F-0F70-01D4-6C71-F4B1FB3570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8449"/>
          <a:stretch/>
        </p:blipFill>
        <p:spPr>
          <a:xfrm>
            <a:off x="6678900" y="1056731"/>
            <a:ext cx="5143500" cy="49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61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2125C-CCE6-D8F4-3359-0D1ACB1A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MBRD2 STATUS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9B16A8-2323-F579-52EF-5739A2C73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A0722-D4EA-EA96-0321-C94A63B1D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6056337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Aptos" panose="020B0004020202020204" pitchFamily="34" charset="0"/>
              </a:rPr>
              <a:t>MBRD2 arrived at CERN in April 2024.</a:t>
            </a:r>
          </a:p>
          <a:p>
            <a:r>
              <a:rPr lang="en-US" dirty="0">
                <a:latin typeface="Aptos" panose="020B0004020202020204" pitchFamily="34" charset="0"/>
              </a:rPr>
              <a:t>Following the findings on MBRD1, in ASG the tie rods were loaded up to nominal load.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Upon reception at CERN, about 50% of this load was lost (most likely due to vibrations during transportation) and had to be restored with the new developed hydraulic tightening system.</a:t>
            </a:r>
          </a:p>
          <a:p>
            <a:r>
              <a:rPr lang="en-US" dirty="0">
                <a:latin typeface="Aptos" panose="020B0004020202020204" pitchFamily="34" charset="0"/>
              </a:rPr>
              <a:t>MBRD2 successfully passed all reception tests and was accepted.</a:t>
            </a:r>
          </a:p>
          <a:p>
            <a:r>
              <a:rPr lang="en-US" dirty="0">
                <a:latin typeface="Aptos" panose="020B0004020202020204" pitchFamily="34" charset="0"/>
              </a:rPr>
              <a:t>It is the first MBRD magnet to be assembled in the D2 cold mass.</a:t>
            </a:r>
          </a:p>
          <a:p>
            <a:r>
              <a:rPr lang="en-US" dirty="0"/>
              <a:t>T</a:t>
            </a:r>
            <a:r>
              <a:rPr lang="en-US" dirty="0">
                <a:latin typeface="Aptos" panose="020B0004020202020204" pitchFamily="34" charset="0"/>
              </a:rPr>
              <a:t>he first D2 cold mass with MBRD2 is completed and it is now in the </a:t>
            </a:r>
            <a:r>
              <a:rPr lang="en-US" dirty="0" err="1">
                <a:latin typeface="Aptos" panose="020B0004020202020204" pitchFamily="34" charset="0"/>
              </a:rPr>
              <a:t>cryostating</a:t>
            </a:r>
            <a:r>
              <a:rPr lang="en-US" dirty="0">
                <a:latin typeface="Aptos" panose="020B0004020202020204" pitchFamily="34" charset="0"/>
              </a:rPr>
              <a:t> phase.</a:t>
            </a:r>
          </a:p>
          <a:p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B52A5-8F22-89CC-E850-C3990BCB5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7" name="Picture 6" descr="A machine in a factory&#10;&#10;Description automatically generated">
            <a:extLst>
              <a:ext uri="{FF2B5EF4-FFF2-40B4-BE49-F238E27FC236}">
                <a16:creationId xmlns:a16="http://schemas.microsoft.com/office/drawing/2014/main" id="{05C512A8-2345-8171-A73E-E43D242A9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621" y="234354"/>
            <a:ext cx="4297379" cy="32230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3EEDC5-4E19-F4F9-6E61-38088E0A86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48" r="13156" b="23168"/>
          <a:stretch/>
        </p:blipFill>
        <p:spPr>
          <a:xfrm>
            <a:off x="6918950" y="3574673"/>
            <a:ext cx="5273050" cy="278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69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Status of MBRD4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Book Antiqua" panose="02040602050305030304" pitchFamily="18" charset="0"/>
              </a:rPr>
              <a:t>─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6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23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16783-5FE7-F9CD-2C04-F9EB434F5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MBRD3 STATUS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5C8BC-BD5B-0164-B6C6-AA73C9E57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BEE39-B23D-0013-93AA-DF1AE09AB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99" y="848012"/>
            <a:ext cx="10844863" cy="523417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ptos" panose="020B0004020202020204" pitchFamily="34" charset="0"/>
              </a:rPr>
              <a:t>MBRD3 will consist of apertures: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VS-05 which includes AS-05 and BS-07 coils, coupled with shimming scheme 2.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This aperture has been collared without any issues.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VS-06 which includes AS-07 and BS-08 coils, coupled with shimming scheme 3.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This aperture encountered </a:t>
            </a:r>
            <a:r>
              <a:rPr lang="en-US" dirty="0"/>
              <a:t>several</a:t>
            </a:r>
            <a:r>
              <a:rPr lang="en-US" dirty="0">
                <a:latin typeface="Aptos" panose="020B0004020202020204" pitchFamily="34" charset="0"/>
              </a:rPr>
              <a:t> issues:</a:t>
            </a:r>
          </a:p>
          <a:p>
            <a:pPr lvl="3"/>
            <a:r>
              <a:rPr lang="en-US" dirty="0">
                <a:latin typeface="Aptos" panose="020B0004020202020204" pitchFamily="34" charset="0"/>
              </a:rPr>
              <a:t>Event 1 (10.04.2024): a short QH vs coil AS-07.</a:t>
            </a:r>
          </a:p>
          <a:p>
            <a:pPr lvl="3"/>
            <a:r>
              <a:rPr lang="en-US" dirty="0">
                <a:latin typeface="Aptos" panose="020B0004020202020204" pitchFamily="34" charset="0"/>
              </a:rPr>
              <a:t>Event 2 (17.04.2024): a short coil BS-08 vs ground.</a:t>
            </a:r>
          </a:p>
          <a:p>
            <a:pPr lvl="3"/>
            <a:r>
              <a:rPr lang="en-US" dirty="0"/>
              <a:t>Event 3 (28.05.2024): a short QH vs coil BS-08.</a:t>
            </a:r>
          </a:p>
          <a:p>
            <a:pPr lvl="4"/>
            <a:r>
              <a:rPr lang="en-US" dirty="0">
                <a:latin typeface="Aptos" panose="020B0004020202020204" pitchFamily="34" charset="0"/>
              </a:rPr>
              <a:t>After this event, specific activities focused on cleaning the coil and its surrounding environment in the workshop were carried out.</a:t>
            </a:r>
          </a:p>
          <a:p>
            <a:pPr lvl="3"/>
            <a:r>
              <a:rPr lang="en-US" dirty="0"/>
              <a:t>Event 4 (01.07.2024): a short QH vs coil BS-08.</a:t>
            </a:r>
          </a:p>
          <a:p>
            <a:pPr lvl="4"/>
            <a:r>
              <a:rPr lang="en-US" dirty="0">
                <a:latin typeface="Aptos" panose="020B0004020202020204" pitchFamily="34" charset="0"/>
              </a:rPr>
              <a:t>Following this event, a design change has been agreed upon and will be implemented in future magnets as well.</a:t>
            </a:r>
          </a:p>
          <a:p>
            <a:pPr lvl="2"/>
            <a:r>
              <a:rPr lang="en-US" dirty="0"/>
              <a:t>VS-06 has been successfully collared on September 19</a:t>
            </a:r>
            <a:r>
              <a:rPr lang="en-US" baseline="30000" dirty="0"/>
              <a:t>th</a:t>
            </a:r>
            <a:r>
              <a:rPr lang="en-US" dirty="0"/>
              <a:t> 2024.</a:t>
            </a:r>
          </a:p>
          <a:p>
            <a:pPr lvl="3"/>
            <a:r>
              <a:rPr lang="en-US" dirty="0"/>
              <a:t>The collaring pressure was lower than expected (320 vs 375 bars), but it remained within acceptable limits. </a:t>
            </a:r>
          </a:p>
          <a:p>
            <a:pPr lvl="3"/>
            <a:r>
              <a:rPr lang="en-US" dirty="0"/>
              <a:t>This may suggest localized and limited plastic deformation in some components.</a:t>
            </a:r>
          </a:p>
          <a:p>
            <a:pPr lvl="4"/>
            <a:r>
              <a:rPr lang="en-US" dirty="0"/>
              <a:t>The single aperture field quality measurements of VS-06 are consistent with those of the other apertures.</a:t>
            </a:r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CFBEBA-CD31-5BA2-5B35-6BC18221FA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32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/>
              <a:t>Status of MBRD4</a:t>
            </a:r>
            <a:r>
              <a:rPr lang="en-US" dirty="0">
                <a:latin typeface="Book Antiqua" panose="02040602050305030304" pitchFamily="18" charset="0"/>
              </a:rPr>
              <a:t>─</a:t>
            </a:r>
            <a:r>
              <a:rPr lang="en-US" dirty="0"/>
              <a:t>6 </a:t>
            </a:r>
          </a:p>
          <a:p>
            <a:r>
              <a:rPr lang="en-US" dirty="0"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356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88DCA-5DDA-FA67-D14D-3350644FA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SHORT COIL BS-08 VS GROUND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85B75C-CA5C-2F82-028E-7A154100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2BA2B5-4904-C8F7-F21F-927222F01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2"/>
            <a:ext cx="10560000" cy="2667215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ptos" panose="020B0004020202020204" pitchFamily="34" charset="0"/>
              </a:rPr>
              <a:t>The cause of this issue was the unforeseen overlapping of two adjacent coil protection sheets side by side. </a:t>
            </a:r>
          </a:p>
          <a:p>
            <a:r>
              <a:rPr lang="en-US" sz="2000" dirty="0">
                <a:latin typeface="Aptos" panose="020B0004020202020204" pitchFamily="34" charset="0"/>
              </a:rPr>
              <a:t>This overlapping resulted in an increase in thickness, which under pressure led to damage to all the ground insulation layers (no damage to the conductor strands).</a:t>
            </a:r>
          </a:p>
          <a:p>
            <a:r>
              <a:rPr lang="en-US" sz="2000" dirty="0">
                <a:latin typeface="Aptos" panose="020B0004020202020204" pitchFamily="34" charset="0"/>
              </a:rPr>
              <a:t>Accepted repair proposal  includes the replacement of damaged GI and QH and the local application of a single layer of polyimide adhesive tape (20 mm in width and 0.05 mm in thickness).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15FAD4-2146-BE0A-335E-44AC6D23C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39" y="3521903"/>
            <a:ext cx="3612446" cy="27141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4D398E-B20A-81D1-3AF0-A3BB464AD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877" y="3503141"/>
            <a:ext cx="3821523" cy="28061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C17D51-D07B-4C56-1507-D1DB5C5F7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427" y="3503140"/>
            <a:ext cx="3682408" cy="275167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6A4E7D6-491C-C23D-8AC2-1CB5AADDF6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648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912C8-467C-6ED6-5330-FF344AD51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32222"/>
            <a:ext cx="10560000" cy="720000"/>
          </a:xfrm>
        </p:spPr>
        <p:txBody>
          <a:bodyPr/>
          <a:lstStyle/>
          <a:p>
            <a:r>
              <a:rPr lang="en-US" dirty="0"/>
              <a:t>DESIGN CHANGES TO MITIGATE THE ISSUE OF QH SHORTS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D52F-6A84-4717-20DF-BC04A2C23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0970CD-0109-992F-60F8-2CE36BA78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210" y="579721"/>
            <a:ext cx="5506311" cy="795269"/>
          </a:xfrm>
        </p:spPr>
        <p:txBody>
          <a:bodyPr>
            <a:normAutofit/>
          </a:bodyPr>
          <a:lstStyle/>
          <a:p>
            <a:r>
              <a:rPr lang="en-US" sz="2000" dirty="0"/>
              <a:t>Interlayer coil/QH increase from 51 to 76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</a:p>
          <a:p>
            <a:r>
              <a:rPr lang="en-US" sz="2000" dirty="0"/>
              <a:t>1 GI layer 127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 thick replaced with 76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7856D-201E-9423-CCB3-B8A4BCF23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C08F6D-9A56-C9FC-58A2-B17ED615DA0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628" y="1216711"/>
            <a:ext cx="4630602" cy="5236666"/>
          </a:xfrm>
          <a:prstGeom prst="rect">
            <a:avLst/>
          </a:prstGeom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26273B95-DC2F-9348-17B1-B75FC858E94A}"/>
              </a:ext>
            </a:extLst>
          </p:cNvPr>
          <p:cNvSpPr>
            <a:spLocks noChangeAspect="1"/>
          </p:cNvSpPr>
          <p:nvPr/>
        </p:nvSpPr>
        <p:spPr>
          <a:xfrm>
            <a:off x="1148066" y="4682135"/>
            <a:ext cx="2699217" cy="2700000"/>
          </a:xfrm>
          <a:prstGeom prst="arc">
            <a:avLst>
              <a:gd name="adj1" fmla="val 16365647"/>
              <a:gd name="adj2" fmla="val 0"/>
            </a:avLst>
          </a:prstGeom>
          <a:ln>
            <a:solidFill>
              <a:srgbClr val="8ECE4A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82ADC4-B451-F81B-8C01-DC8B35DC0E1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000"/>
          <a:stretch/>
        </p:blipFill>
        <p:spPr>
          <a:xfrm>
            <a:off x="1184100" y="5129081"/>
            <a:ext cx="2712955" cy="13564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B092E2-CDB2-BE2E-7DA9-BD789BAAB7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480" y="3801327"/>
            <a:ext cx="2067213" cy="24101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431D2B-ECF8-940A-4C5E-F32D2021E129}"/>
              </a:ext>
            </a:extLst>
          </p:cNvPr>
          <p:cNvSpPr txBox="1"/>
          <p:nvPr/>
        </p:nvSpPr>
        <p:spPr>
          <a:xfrm>
            <a:off x="2993092" y="604632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DB02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coil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D7F7C1-28A1-AF79-6BC6-C639C95EA141}"/>
              </a:ext>
            </a:extLst>
          </p:cNvPr>
          <p:cNvSpPr txBox="1"/>
          <p:nvPr/>
        </p:nvSpPr>
        <p:spPr>
          <a:xfrm>
            <a:off x="3897055" y="5622654"/>
            <a:ext cx="19672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8ECE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interlayer coil/QH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DB9F7B47-8FD1-E504-3889-2B50DA712ECE}"/>
              </a:ext>
            </a:extLst>
          </p:cNvPr>
          <p:cNvSpPr>
            <a:spLocks noChangeAspect="1"/>
          </p:cNvSpPr>
          <p:nvPr/>
        </p:nvSpPr>
        <p:spPr>
          <a:xfrm>
            <a:off x="1193336" y="4373799"/>
            <a:ext cx="2643486" cy="2644253"/>
          </a:xfrm>
          <a:prstGeom prst="arc">
            <a:avLst>
              <a:gd name="adj1" fmla="val 17891370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9050DF-5B60-7CF8-A147-F5BC0197306B}"/>
              </a:ext>
            </a:extLst>
          </p:cNvPr>
          <p:cNvSpPr txBox="1"/>
          <p:nvPr/>
        </p:nvSpPr>
        <p:spPr>
          <a:xfrm>
            <a:off x="3845809" y="5057882"/>
            <a:ext cx="5164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QH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515BF87-7699-E4E5-55FF-7E5AC1672B6A}"/>
              </a:ext>
            </a:extLst>
          </p:cNvPr>
          <p:cNvGrpSpPr/>
          <p:nvPr/>
        </p:nvGrpSpPr>
        <p:grpSpPr>
          <a:xfrm>
            <a:off x="1663327" y="3593245"/>
            <a:ext cx="2735207" cy="2736000"/>
            <a:chOff x="1663327" y="3593245"/>
            <a:chExt cx="2735207" cy="2736000"/>
          </a:xfrm>
        </p:grpSpPr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C3862BCE-1173-12D7-0C98-9D1C8F38F5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3327" y="3593245"/>
              <a:ext cx="2735207" cy="2736000"/>
            </a:xfrm>
            <a:prstGeom prst="arc">
              <a:avLst>
                <a:gd name="adj1" fmla="val 15801144"/>
                <a:gd name="adj2" fmla="val 17858272"/>
              </a:avLst>
            </a:prstGeom>
            <a:ln>
              <a:solidFill>
                <a:srgbClr val="8ECE4A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6A7F418-042C-CDA3-DDE6-975C74C05F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856" y="3648611"/>
              <a:ext cx="85369" cy="288000"/>
            </a:xfrm>
            <a:prstGeom prst="line">
              <a:avLst/>
            </a:prstGeom>
            <a:ln>
              <a:solidFill>
                <a:srgbClr val="8ECE4A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5BB9B3C-DBB4-67CF-4B33-0F299F150E0E}"/>
              </a:ext>
            </a:extLst>
          </p:cNvPr>
          <p:cNvGrpSpPr/>
          <p:nvPr/>
        </p:nvGrpSpPr>
        <p:grpSpPr>
          <a:xfrm>
            <a:off x="1554405" y="3940552"/>
            <a:ext cx="2735207" cy="2736000"/>
            <a:chOff x="1663327" y="3593245"/>
            <a:chExt cx="2735207" cy="2736000"/>
          </a:xfrm>
        </p:grpSpPr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1F4C5A8F-0690-DBF1-D526-B201290415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3327" y="3593245"/>
              <a:ext cx="2735207" cy="2736000"/>
            </a:xfrm>
            <a:prstGeom prst="arc">
              <a:avLst>
                <a:gd name="adj1" fmla="val 15801144"/>
                <a:gd name="adj2" fmla="val 17858272"/>
              </a:avLst>
            </a:prstGeom>
            <a:ln>
              <a:solidFill>
                <a:srgbClr val="FFBC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A0886A9-DB29-F4E5-62DD-E7A5093F93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856" y="3648611"/>
              <a:ext cx="85369" cy="288000"/>
            </a:xfrm>
            <a:prstGeom prst="line">
              <a:avLst/>
            </a:prstGeom>
            <a:ln>
              <a:solidFill>
                <a:srgbClr val="FFBC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83736E6-FB83-A794-B81F-DAACDBC4AEF5}"/>
              </a:ext>
            </a:extLst>
          </p:cNvPr>
          <p:cNvGrpSpPr/>
          <p:nvPr/>
        </p:nvGrpSpPr>
        <p:grpSpPr>
          <a:xfrm>
            <a:off x="1445483" y="4283918"/>
            <a:ext cx="2735207" cy="2736000"/>
            <a:chOff x="1663327" y="3593245"/>
            <a:chExt cx="2735207" cy="2736000"/>
          </a:xfrm>
        </p:grpSpPr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4F02B905-B956-FA72-D74D-B38079C1A9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3327" y="3593245"/>
              <a:ext cx="2735207" cy="2736000"/>
            </a:xfrm>
            <a:prstGeom prst="arc">
              <a:avLst>
                <a:gd name="adj1" fmla="val 15801144"/>
                <a:gd name="adj2" fmla="val 17858272"/>
              </a:avLst>
            </a:prstGeom>
            <a:ln>
              <a:solidFill>
                <a:srgbClr val="FFBC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CEADC0B-E6D5-D5C7-1E0B-6A7A5AC36E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856" y="3648611"/>
              <a:ext cx="85369" cy="288000"/>
            </a:xfrm>
            <a:prstGeom prst="line">
              <a:avLst/>
            </a:prstGeom>
            <a:ln>
              <a:solidFill>
                <a:srgbClr val="FFBC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8" name="Arc 37">
            <a:extLst>
              <a:ext uri="{FF2B5EF4-FFF2-40B4-BE49-F238E27FC236}">
                <a16:creationId xmlns:a16="http://schemas.microsoft.com/office/drawing/2014/main" id="{F1D61647-EE8C-41B4-FDF6-AA6D21CE0FB4}"/>
              </a:ext>
            </a:extLst>
          </p:cNvPr>
          <p:cNvSpPr>
            <a:spLocks noChangeAspect="1"/>
          </p:cNvSpPr>
          <p:nvPr/>
        </p:nvSpPr>
        <p:spPr>
          <a:xfrm>
            <a:off x="1798790" y="3144334"/>
            <a:ext cx="2699217" cy="2700000"/>
          </a:xfrm>
          <a:prstGeom prst="arc">
            <a:avLst>
              <a:gd name="adj1" fmla="val 16086559"/>
              <a:gd name="adj2" fmla="val 1184590"/>
            </a:avLst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028606A-F269-408F-F514-46898DD147E4}"/>
              </a:ext>
            </a:extLst>
          </p:cNvPr>
          <p:cNvGrpSpPr/>
          <p:nvPr/>
        </p:nvGrpSpPr>
        <p:grpSpPr>
          <a:xfrm>
            <a:off x="1909271" y="2768139"/>
            <a:ext cx="2699217" cy="2700000"/>
            <a:chOff x="1916955" y="2768139"/>
            <a:chExt cx="2699217" cy="2700000"/>
          </a:xfrm>
        </p:grpSpPr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A4D6820B-B502-E33C-4791-06DF3B7BD9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6955" y="2768139"/>
              <a:ext cx="2699217" cy="2700000"/>
            </a:xfrm>
            <a:prstGeom prst="arc">
              <a:avLst>
                <a:gd name="adj1" fmla="val 16365647"/>
                <a:gd name="adj2" fmla="val 351844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3F957FF-998A-6D8A-FB5F-7927E6EFD1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97D2432-44DB-D81F-6120-4EEB2A1AE7AA}"/>
              </a:ext>
            </a:extLst>
          </p:cNvPr>
          <p:cNvGrpSpPr/>
          <p:nvPr/>
        </p:nvGrpSpPr>
        <p:grpSpPr>
          <a:xfrm>
            <a:off x="1760875" y="3240332"/>
            <a:ext cx="2699217" cy="2700000"/>
            <a:chOff x="1916955" y="2768139"/>
            <a:chExt cx="2699217" cy="2700000"/>
          </a:xfrm>
        </p:grpSpPr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22547AFC-9AF2-366D-101E-D77B87DC4F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6955" y="2768139"/>
              <a:ext cx="2699217" cy="2700000"/>
            </a:xfrm>
            <a:prstGeom prst="arc">
              <a:avLst>
                <a:gd name="adj1" fmla="val 16365647"/>
                <a:gd name="adj2" fmla="val 351844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BFE2614-1539-27D6-E73F-DC9D891070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65801-5B4D-9D43-50E1-3BC20E2C4806}"/>
              </a:ext>
            </a:extLst>
          </p:cNvPr>
          <p:cNvSpPr txBox="1"/>
          <p:nvPr/>
        </p:nvSpPr>
        <p:spPr>
          <a:xfrm>
            <a:off x="3531325" y="4267863"/>
            <a:ext cx="11860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B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L-balance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1DABBA-852E-0B28-42A5-68D0B69C93BD}"/>
              </a:ext>
            </a:extLst>
          </p:cNvPr>
          <p:cNvGrpSpPr/>
          <p:nvPr/>
        </p:nvGrpSpPr>
        <p:grpSpPr>
          <a:xfrm>
            <a:off x="2107654" y="2144532"/>
            <a:ext cx="2699217" cy="2700000"/>
            <a:chOff x="1916955" y="2768139"/>
            <a:chExt cx="2699217" cy="2700000"/>
          </a:xfrm>
        </p:grpSpPr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0A6312BB-4C3D-D5B9-17A3-4004261C16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6955" y="2768139"/>
              <a:ext cx="2699217" cy="2700000"/>
            </a:xfrm>
            <a:prstGeom prst="arc">
              <a:avLst>
                <a:gd name="adj1" fmla="val 16365647"/>
                <a:gd name="adj2" fmla="val 1491849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6DD425F-A2D0-EC03-D3A0-EC48B7C271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677E879-1D6A-C9A6-552D-27A4564196A0}"/>
              </a:ext>
            </a:extLst>
          </p:cNvPr>
          <p:cNvGrpSpPr/>
          <p:nvPr/>
        </p:nvGrpSpPr>
        <p:grpSpPr>
          <a:xfrm>
            <a:off x="2313386" y="1518308"/>
            <a:ext cx="2699217" cy="2700000"/>
            <a:chOff x="1924639" y="2768139"/>
            <a:chExt cx="2699217" cy="2700000"/>
          </a:xfrm>
        </p:grpSpPr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F8EB4224-1B30-5B32-94CB-0807A8C0BE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4639" y="2768139"/>
              <a:ext cx="2699217" cy="2700000"/>
            </a:xfrm>
            <a:prstGeom prst="arc">
              <a:avLst>
                <a:gd name="adj1" fmla="val 15382458"/>
                <a:gd name="adj2" fmla="val 19441516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F917DB0-1B65-8A55-893E-19EBEDF6FC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16B539A9-3D84-C9FD-168B-6B3872022F93}"/>
              </a:ext>
            </a:extLst>
          </p:cNvPr>
          <p:cNvSpPr txBox="1"/>
          <p:nvPr/>
        </p:nvSpPr>
        <p:spPr>
          <a:xfrm>
            <a:off x="4443383" y="1391426"/>
            <a:ext cx="10486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SS sheet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0007D3D-4A85-764D-EB60-ED461F9D2F74}"/>
              </a:ext>
            </a:extLst>
          </p:cNvPr>
          <p:cNvSpPr txBox="1"/>
          <p:nvPr/>
        </p:nvSpPr>
        <p:spPr>
          <a:xfrm>
            <a:off x="3630479" y="3828011"/>
            <a:ext cx="11860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8ECE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L-balance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7CFE97-16D7-E0BC-988F-903727CD2A19}"/>
              </a:ext>
            </a:extLst>
          </p:cNvPr>
          <p:cNvSpPr txBox="1"/>
          <p:nvPr/>
        </p:nvSpPr>
        <p:spPr>
          <a:xfrm>
            <a:off x="4460092" y="2863613"/>
            <a:ext cx="9371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GI layer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3068055B-5B3B-531C-DF14-BBBB4E92F33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7206" y="1230568"/>
            <a:ext cx="4630602" cy="523666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BB4FFF5-C0EE-CE4B-A289-B0F2160411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000"/>
          <a:stretch/>
        </p:blipFill>
        <p:spPr>
          <a:xfrm>
            <a:off x="7321678" y="5142938"/>
            <a:ext cx="2712955" cy="1356478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AE9CF3C7-06AB-9ED9-DF9C-CE950D63CE55}"/>
              </a:ext>
            </a:extLst>
          </p:cNvPr>
          <p:cNvSpPr txBox="1"/>
          <p:nvPr/>
        </p:nvSpPr>
        <p:spPr>
          <a:xfrm>
            <a:off x="9130670" y="6060186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DB02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coil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E129E89-27A1-5A64-E654-E65C84530C42}"/>
              </a:ext>
            </a:extLst>
          </p:cNvPr>
          <p:cNvSpPr txBox="1"/>
          <p:nvPr/>
        </p:nvSpPr>
        <p:spPr>
          <a:xfrm>
            <a:off x="10034633" y="5636511"/>
            <a:ext cx="19672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B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interlayer coil/QH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7B3F53B-6880-8B05-31F2-33849B17B429}"/>
              </a:ext>
            </a:extLst>
          </p:cNvPr>
          <p:cNvSpPr txBox="1"/>
          <p:nvPr/>
        </p:nvSpPr>
        <p:spPr>
          <a:xfrm>
            <a:off x="9983387" y="5071739"/>
            <a:ext cx="5164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QH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D88FE7F-02A4-9B54-BCB9-4B7CEAB97501}"/>
              </a:ext>
            </a:extLst>
          </p:cNvPr>
          <p:cNvGrpSpPr/>
          <p:nvPr/>
        </p:nvGrpSpPr>
        <p:grpSpPr>
          <a:xfrm>
            <a:off x="7800905" y="3607102"/>
            <a:ext cx="2735207" cy="2736000"/>
            <a:chOff x="1663327" y="3593245"/>
            <a:chExt cx="2735207" cy="2736000"/>
          </a:xfrm>
        </p:grpSpPr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9F7D9FAA-5E99-A949-4A79-FA8DB929AA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3327" y="3593245"/>
              <a:ext cx="2735207" cy="2736000"/>
            </a:xfrm>
            <a:prstGeom prst="arc">
              <a:avLst>
                <a:gd name="adj1" fmla="val 15801144"/>
                <a:gd name="adj2" fmla="val 17858272"/>
              </a:avLst>
            </a:prstGeom>
            <a:ln>
              <a:solidFill>
                <a:srgbClr val="8ECE4A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CED74B0-BA57-C3B8-5183-A47C565453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856" y="3648611"/>
              <a:ext cx="85369" cy="288000"/>
            </a:xfrm>
            <a:prstGeom prst="line">
              <a:avLst/>
            </a:prstGeom>
            <a:ln>
              <a:solidFill>
                <a:srgbClr val="8ECE4A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4BCFD3E-A454-902F-ED7D-171334E873CA}"/>
              </a:ext>
            </a:extLst>
          </p:cNvPr>
          <p:cNvGrpSpPr/>
          <p:nvPr/>
        </p:nvGrpSpPr>
        <p:grpSpPr>
          <a:xfrm>
            <a:off x="7691983" y="3954409"/>
            <a:ext cx="2735207" cy="2736000"/>
            <a:chOff x="1663327" y="3593245"/>
            <a:chExt cx="2735207" cy="2736000"/>
          </a:xfrm>
        </p:grpSpPr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81B93207-6EC2-43AF-D3B7-A2B3CAA4CE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3327" y="3593245"/>
              <a:ext cx="2735207" cy="2736000"/>
            </a:xfrm>
            <a:prstGeom prst="arc">
              <a:avLst>
                <a:gd name="adj1" fmla="val 15801144"/>
                <a:gd name="adj2" fmla="val 17858272"/>
              </a:avLst>
            </a:prstGeom>
            <a:ln>
              <a:solidFill>
                <a:srgbClr val="FFBC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76B059D-EE8C-231F-6AF5-77F7A65073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8856" y="3648611"/>
              <a:ext cx="85369" cy="288000"/>
            </a:xfrm>
            <a:prstGeom prst="line">
              <a:avLst/>
            </a:prstGeom>
            <a:ln>
              <a:solidFill>
                <a:srgbClr val="FFBC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65" name="Arc 64">
            <a:extLst>
              <a:ext uri="{FF2B5EF4-FFF2-40B4-BE49-F238E27FC236}">
                <a16:creationId xmlns:a16="http://schemas.microsoft.com/office/drawing/2014/main" id="{9B044F4F-1C3C-7D15-7328-6907CB31B3B5}"/>
              </a:ext>
            </a:extLst>
          </p:cNvPr>
          <p:cNvSpPr>
            <a:spLocks noChangeAspect="1"/>
          </p:cNvSpPr>
          <p:nvPr/>
        </p:nvSpPr>
        <p:spPr>
          <a:xfrm>
            <a:off x="7936368" y="3158191"/>
            <a:ext cx="2699217" cy="2700000"/>
          </a:xfrm>
          <a:prstGeom prst="arc">
            <a:avLst>
              <a:gd name="adj1" fmla="val 16086559"/>
              <a:gd name="adj2" fmla="val 1184590"/>
            </a:avLst>
          </a:prstGeom>
          <a:ln>
            <a:solidFill>
              <a:srgbClr val="8ECE4A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6798681-5B7E-9C3C-6B46-1A81C25AC141}"/>
              </a:ext>
            </a:extLst>
          </p:cNvPr>
          <p:cNvGrpSpPr/>
          <p:nvPr/>
        </p:nvGrpSpPr>
        <p:grpSpPr>
          <a:xfrm>
            <a:off x="8046849" y="2781996"/>
            <a:ext cx="2699217" cy="2700000"/>
            <a:chOff x="1916955" y="2768139"/>
            <a:chExt cx="2699217" cy="2700000"/>
          </a:xfrm>
        </p:grpSpPr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6F0EBCA3-BBA1-69B0-FCBD-CF47C68FAC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6955" y="2768139"/>
              <a:ext cx="2699217" cy="2700000"/>
            </a:xfrm>
            <a:prstGeom prst="arc">
              <a:avLst>
                <a:gd name="adj1" fmla="val 16365647"/>
                <a:gd name="adj2" fmla="val 351844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E914C48-E016-C2EE-F530-92E4D7BF71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29B855B-2FF5-9221-E80D-C123C1973673}"/>
              </a:ext>
            </a:extLst>
          </p:cNvPr>
          <p:cNvGrpSpPr/>
          <p:nvPr/>
        </p:nvGrpSpPr>
        <p:grpSpPr>
          <a:xfrm>
            <a:off x="7898453" y="3254189"/>
            <a:ext cx="2699217" cy="2700000"/>
            <a:chOff x="1916955" y="2768139"/>
            <a:chExt cx="2699217" cy="2700000"/>
          </a:xfrm>
        </p:grpSpPr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5BB3D8E8-BE51-E9A9-C209-F021D8BAA1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6955" y="2768139"/>
              <a:ext cx="2699217" cy="2700000"/>
            </a:xfrm>
            <a:prstGeom prst="arc">
              <a:avLst>
                <a:gd name="adj1" fmla="val 16365647"/>
                <a:gd name="adj2" fmla="val 351844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1E1A786-B104-EE95-A3E9-1FD991CEE1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936F0F30-91F2-C99D-42E9-E3ABA9678054}"/>
              </a:ext>
            </a:extLst>
          </p:cNvPr>
          <p:cNvSpPr txBox="1"/>
          <p:nvPr/>
        </p:nvSpPr>
        <p:spPr>
          <a:xfrm>
            <a:off x="9668903" y="4281720"/>
            <a:ext cx="11860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B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L-balance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6BA0864-2E96-0805-1654-C356986FB96D}"/>
              </a:ext>
            </a:extLst>
          </p:cNvPr>
          <p:cNvGrpSpPr/>
          <p:nvPr/>
        </p:nvGrpSpPr>
        <p:grpSpPr>
          <a:xfrm>
            <a:off x="8245232" y="2158389"/>
            <a:ext cx="2699217" cy="2700000"/>
            <a:chOff x="1916955" y="2768139"/>
            <a:chExt cx="2699217" cy="2700000"/>
          </a:xfrm>
        </p:grpSpPr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EA360F18-8AC8-A891-BD7A-165BC8B79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6955" y="2768139"/>
              <a:ext cx="2699217" cy="2700000"/>
            </a:xfrm>
            <a:prstGeom prst="arc">
              <a:avLst>
                <a:gd name="adj1" fmla="val 16365647"/>
                <a:gd name="adj2" fmla="val 1491849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3F2597A-E22B-4540-543D-2B320A6E77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21B73A8-F591-A5B4-2D70-6F6CAB11929F}"/>
              </a:ext>
            </a:extLst>
          </p:cNvPr>
          <p:cNvGrpSpPr/>
          <p:nvPr/>
        </p:nvGrpSpPr>
        <p:grpSpPr>
          <a:xfrm>
            <a:off x="8450964" y="1532165"/>
            <a:ext cx="2699217" cy="2700000"/>
            <a:chOff x="1924639" y="2768139"/>
            <a:chExt cx="2699217" cy="2700000"/>
          </a:xfrm>
        </p:grpSpPr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6D581D70-FAC4-50E2-43E7-65E66BB871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4639" y="2768139"/>
              <a:ext cx="2699217" cy="2700000"/>
            </a:xfrm>
            <a:prstGeom prst="arc">
              <a:avLst>
                <a:gd name="adj1" fmla="val 15382458"/>
                <a:gd name="adj2" fmla="val 19441516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95748D2-EF6D-139F-BBA6-EF653A6AFF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2590" y="2816616"/>
              <a:ext cx="85369" cy="2880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33AADD0-E333-3F30-C1F5-26EFF977FB03}"/>
              </a:ext>
            </a:extLst>
          </p:cNvPr>
          <p:cNvSpPr txBox="1"/>
          <p:nvPr/>
        </p:nvSpPr>
        <p:spPr>
          <a:xfrm>
            <a:off x="10580961" y="1405283"/>
            <a:ext cx="10486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SS sheet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DB064C4-A3F2-CE69-C81F-6626C4B005DB}"/>
              </a:ext>
            </a:extLst>
          </p:cNvPr>
          <p:cNvSpPr txBox="1"/>
          <p:nvPr/>
        </p:nvSpPr>
        <p:spPr>
          <a:xfrm>
            <a:off x="9768057" y="3841868"/>
            <a:ext cx="11860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8ECE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L-balance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B510F41-60A6-C996-5D0F-5153BBF046CF}"/>
              </a:ext>
            </a:extLst>
          </p:cNvPr>
          <p:cNvSpPr txBox="1"/>
          <p:nvPr/>
        </p:nvSpPr>
        <p:spPr>
          <a:xfrm>
            <a:off x="10048619" y="2470448"/>
            <a:ext cx="9371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GI layer</a:t>
            </a:r>
          </a:p>
        </p:txBody>
      </p:sp>
      <p:sp>
        <p:nvSpPr>
          <p:cNvPr id="82" name="Arc 81">
            <a:extLst>
              <a:ext uri="{FF2B5EF4-FFF2-40B4-BE49-F238E27FC236}">
                <a16:creationId xmlns:a16="http://schemas.microsoft.com/office/drawing/2014/main" id="{F2F79D04-19B1-AD6F-3856-3C3AF9A5731A}"/>
              </a:ext>
            </a:extLst>
          </p:cNvPr>
          <p:cNvSpPr>
            <a:spLocks noChangeAspect="1"/>
          </p:cNvSpPr>
          <p:nvPr/>
        </p:nvSpPr>
        <p:spPr>
          <a:xfrm>
            <a:off x="7283684" y="4694449"/>
            <a:ext cx="2699217" cy="2700000"/>
          </a:xfrm>
          <a:prstGeom prst="arc">
            <a:avLst>
              <a:gd name="adj1" fmla="val 16365647"/>
              <a:gd name="adj2" fmla="val 0"/>
            </a:avLst>
          </a:prstGeom>
          <a:ln>
            <a:solidFill>
              <a:srgbClr val="FFBC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C00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2E71FE4-F41B-59A4-0C09-8D3B1884FA66}"/>
              </a:ext>
            </a:extLst>
          </p:cNvPr>
          <p:cNvSpPr txBox="1"/>
          <p:nvPr/>
        </p:nvSpPr>
        <p:spPr>
          <a:xfrm>
            <a:off x="10201019" y="3111322"/>
            <a:ext cx="9371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8ECE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GI layer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2EA43E3-B1C7-F630-76C0-86CE58626A95}"/>
              </a:ext>
            </a:extLst>
          </p:cNvPr>
          <p:cNvSpPr txBox="1"/>
          <p:nvPr/>
        </p:nvSpPr>
        <p:spPr>
          <a:xfrm>
            <a:off x="840422" y="3109144"/>
            <a:ext cx="1565454" cy="5206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baseline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16E7951-75D8-42E9-7CF3-286261FF8A46}"/>
              </a:ext>
            </a:extLst>
          </p:cNvPr>
          <p:cNvSpPr txBox="1"/>
          <p:nvPr/>
        </p:nvSpPr>
        <p:spPr>
          <a:xfrm>
            <a:off x="6969117" y="3168665"/>
            <a:ext cx="1565454" cy="5206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modified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2F43025-3D41-9FBE-F0BD-672204128680}"/>
                  </a:ext>
                </a:extLst>
              </p:cNvPr>
              <p:cNvSpPr txBox="1"/>
              <p:nvPr/>
            </p:nvSpPr>
            <p:spPr>
              <a:xfrm>
                <a:off x="5607911" y="546944"/>
                <a:ext cx="44724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US" sz="440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/>
                      </m:d>
                    </m:oMath>
                  </m:oMathPara>
                </a14:m>
                <a:endParaRPr lang="en-US" sz="44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ptos" panose="020B0004020202020204" pitchFamily="34" charset="0"/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2F43025-3D41-9FBE-F0BD-6722041286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911" y="546944"/>
                <a:ext cx="447244" cy="677108"/>
              </a:xfrm>
              <a:prstGeom prst="rect">
                <a:avLst/>
              </a:prstGeom>
              <a:blipFill>
                <a:blip r:embed="rId6"/>
                <a:stretch>
                  <a:fillRect r="-69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extBox 86">
            <a:extLst>
              <a:ext uri="{FF2B5EF4-FFF2-40B4-BE49-F238E27FC236}">
                <a16:creationId xmlns:a16="http://schemas.microsoft.com/office/drawing/2014/main" id="{0E4F1D2C-EA50-BDD0-D818-A0ED1A185BEA}"/>
              </a:ext>
            </a:extLst>
          </p:cNvPr>
          <p:cNvSpPr txBox="1"/>
          <p:nvPr/>
        </p:nvSpPr>
        <p:spPr>
          <a:xfrm>
            <a:off x="6410598" y="699951"/>
            <a:ext cx="4080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olidFill>
                  <a:schemeClr val="accent5"/>
                </a:solidFill>
                <a:latin typeface="Aptos" panose="020B0004020202020204" pitchFamily="34" charset="0"/>
              </a:rPr>
              <a:t>radial thickness reduced by 25 </a:t>
            </a:r>
            <a:r>
              <a:rPr lang="en-US" sz="2000" dirty="0">
                <a:solidFill>
                  <a:schemeClr val="accent5"/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chemeClr val="accent5"/>
                </a:solidFill>
                <a:latin typeface="Aptos" panose="020B0004020202020204" pitchFamily="34" charset="0"/>
              </a:rPr>
              <a:t>m </a:t>
            </a:r>
          </a:p>
        </p:txBody>
      </p:sp>
    </p:spTree>
    <p:extLst>
      <p:ext uri="{BB962C8B-B14F-4D97-AF65-F5344CB8AC3E}">
        <p14:creationId xmlns:p14="http://schemas.microsoft.com/office/powerpoint/2010/main" val="1321078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/>
              <a:t>Status of MBRD4</a:t>
            </a:r>
            <a:r>
              <a:rPr lang="en-US" dirty="0">
                <a:latin typeface="Book Antiqua" panose="02040602050305030304" pitchFamily="18" charset="0"/>
              </a:rPr>
              <a:t>─</a:t>
            </a:r>
            <a:r>
              <a:rPr lang="en-US" dirty="0"/>
              <a:t>6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387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7D7C0-B0EF-0914-C789-3064E26C9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MBRD4</a:t>
            </a:r>
            <a:r>
              <a:rPr lang="en-US" dirty="0">
                <a:latin typeface="Book Antiqua" panose="02040602050305030304" pitchFamily="18" charset="0"/>
              </a:rPr>
              <a:t>─</a:t>
            </a:r>
            <a:r>
              <a:rPr lang="en-US" dirty="0"/>
              <a:t>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E2C374-8141-2960-581F-3897D1098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D682A2-E255-2036-FCB0-2914E7934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96" y="878183"/>
            <a:ext cx="7414788" cy="239916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pairing of coils into apertures and apertures into magnets has been fully defined with support from WP2. </a:t>
            </a:r>
          </a:p>
          <a:p>
            <a:r>
              <a:rPr lang="en-US" dirty="0"/>
              <a:t>The baseline plan from ASG involves producing the magnets in series, ensuring a consistent completion rate. </a:t>
            </a:r>
          </a:p>
          <a:p>
            <a:r>
              <a:rPr lang="en-US" dirty="0"/>
              <a:t>If necessary, acceleration of the process can be considered.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0DE86-651B-F6B1-6B3A-A5A030E6AA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138601-4F5E-0ED4-6A55-F7106D8875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047"/>
          <a:stretch/>
        </p:blipFill>
        <p:spPr>
          <a:xfrm>
            <a:off x="8230788" y="118197"/>
            <a:ext cx="3768345" cy="23933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8F5662-80D0-5F53-01A7-D786BB20B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41" y="2656270"/>
            <a:ext cx="3343386" cy="42017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A0E3B9-47B4-0305-DB50-0DC9192B24E2}"/>
              </a:ext>
            </a:extLst>
          </p:cNvPr>
          <p:cNvSpPr txBox="1"/>
          <p:nvPr/>
        </p:nvSpPr>
        <p:spPr>
          <a:xfrm>
            <a:off x="770992" y="2701933"/>
            <a:ext cx="285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Expected AP1 @ I</a:t>
            </a:r>
            <a:r>
              <a:rPr lang="en-US" sz="12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nom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 CENTER – MBRD4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39735E-0BC2-D3B9-6ACF-60B53E8DF559}"/>
              </a:ext>
            </a:extLst>
          </p:cNvPr>
          <p:cNvSpPr txBox="1"/>
          <p:nvPr/>
        </p:nvSpPr>
        <p:spPr>
          <a:xfrm>
            <a:off x="770992" y="4486015"/>
            <a:ext cx="285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Expected AP2 @ I</a:t>
            </a:r>
            <a:r>
              <a:rPr lang="en-US" sz="12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nom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 CENTER – MBRD4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7A93139-AB85-200E-6FAB-1A7D6F512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4695" y="2875920"/>
            <a:ext cx="3293883" cy="38852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2FFB6B-533F-4218-4937-74250CD34C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3347" y="2945958"/>
            <a:ext cx="3293883" cy="39097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B55E659-4124-F162-9FF7-BE59A204A5F6}"/>
              </a:ext>
            </a:extLst>
          </p:cNvPr>
          <p:cNvSpPr txBox="1"/>
          <p:nvPr/>
        </p:nvSpPr>
        <p:spPr>
          <a:xfrm>
            <a:off x="4340642" y="2695791"/>
            <a:ext cx="285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Expected AP1 @ I</a:t>
            </a:r>
            <a:r>
              <a:rPr lang="en-US" sz="12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nom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 CENTER – MBRD5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9B7254-90D8-DCEE-F659-C16D3701B35D}"/>
              </a:ext>
            </a:extLst>
          </p:cNvPr>
          <p:cNvSpPr txBox="1"/>
          <p:nvPr/>
        </p:nvSpPr>
        <p:spPr>
          <a:xfrm>
            <a:off x="4340642" y="4479873"/>
            <a:ext cx="285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Expected AP2 @ I</a:t>
            </a:r>
            <a:r>
              <a:rPr lang="en-US" sz="12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nom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 CENTER – MBRD5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27B94F-B7F6-C136-8C56-86953593C46F}"/>
              </a:ext>
            </a:extLst>
          </p:cNvPr>
          <p:cNvSpPr txBox="1"/>
          <p:nvPr/>
        </p:nvSpPr>
        <p:spPr>
          <a:xfrm>
            <a:off x="7986804" y="2694228"/>
            <a:ext cx="285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Expected AP1 @ I</a:t>
            </a:r>
            <a:r>
              <a:rPr lang="en-US" sz="12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nom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 CENTER – MBRD6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5D9036-1BE2-E36B-7CC4-E6D325EC59BC}"/>
              </a:ext>
            </a:extLst>
          </p:cNvPr>
          <p:cNvSpPr txBox="1"/>
          <p:nvPr/>
        </p:nvSpPr>
        <p:spPr>
          <a:xfrm>
            <a:off x="7986804" y="4478310"/>
            <a:ext cx="285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Expected AP2 @ I</a:t>
            </a:r>
            <a:r>
              <a:rPr lang="en-US" sz="12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nom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 CENTER – MBRD6</a:t>
            </a:r>
          </a:p>
        </p:txBody>
      </p:sp>
    </p:spTree>
    <p:extLst>
      <p:ext uri="{BB962C8B-B14F-4D97-AF65-F5344CB8AC3E}">
        <p14:creationId xmlns:p14="http://schemas.microsoft.com/office/powerpoint/2010/main" val="2944059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Status of MBRD4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Book Antiqua" panose="02040602050305030304" pitchFamily="18" charset="0"/>
              </a:rPr>
              <a:t>─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6 </a:t>
            </a:r>
          </a:p>
          <a:p>
            <a:r>
              <a:rPr lang="en-US" dirty="0"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904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9D45392B-70AF-5C8A-1AFA-6BAB2306F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3188" y="810007"/>
            <a:ext cx="3668693" cy="48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71DB99-6B14-747B-AAC9-FEC5FC30B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INTEGRATED HARMONICS @ NOMINAL CURRENT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153F-6890-1F62-9E31-EB4A50BE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ACAC2-B0DB-39B9-6F63-498BFB261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C0BEAE-CF8C-D786-6AF1-0C144B34F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7172" y="5477756"/>
            <a:ext cx="3802993" cy="1296561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29E435A-C19E-BABF-E5D8-9593DFDB6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733" y="5872124"/>
            <a:ext cx="7173455" cy="936172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/>
              <a:t>The error bars in the expected harmonics at I</a:t>
            </a:r>
            <a:r>
              <a:rPr lang="en-US" baseline="-25000" dirty="0"/>
              <a:t>nom</a:t>
            </a:r>
            <a:r>
              <a:rPr lang="en-US" dirty="0"/>
              <a:t> depend on how the expectations are calculated. They can be based on either:</a:t>
            </a:r>
          </a:p>
          <a:p>
            <a:pPr lvl="1"/>
            <a:r>
              <a:rPr lang="en-US" u="sng" dirty="0"/>
              <a:t>Cold</a:t>
            </a:r>
            <a:r>
              <a:rPr lang="en-US" dirty="0"/>
              <a:t> measurements of the </a:t>
            </a:r>
            <a:r>
              <a:rPr lang="en-US" u="sng" dirty="0"/>
              <a:t>prototype</a:t>
            </a:r>
          </a:p>
          <a:p>
            <a:pPr lvl="1"/>
            <a:r>
              <a:rPr lang="en-US" u="sng" dirty="0"/>
              <a:t>Warm</a:t>
            </a:r>
            <a:r>
              <a:rPr lang="en-US" dirty="0"/>
              <a:t> measurements of the </a:t>
            </a:r>
            <a:r>
              <a:rPr lang="en-US" u="sng" dirty="0"/>
              <a:t>series</a:t>
            </a:r>
            <a:r>
              <a:rPr lang="en-US" dirty="0"/>
              <a:t> magnets</a:t>
            </a:r>
          </a:p>
        </p:txBody>
      </p:sp>
      <p:pic>
        <p:nvPicPr>
          <p:cNvPr id="22" name="Picture 2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8E88FF2-8F86-84D2-E06E-21750E430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119" y="810007"/>
            <a:ext cx="3637619" cy="4860000"/>
          </a:xfrm>
          <a:prstGeom prst="rect">
            <a:avLst/>
          </a:prstGeom>
        </p:spPr>
      </p:pic>
      <p:pic>
        <p:nvPicPr>
          <p:cNvPr id="24" name="Picture 23" descr="A graph of a graph with colored dots&#10;&#10;Description automatically generated with medium confidence">
            <a:extLst>
              <a:ext uri="{FF2B5EF4-FFF2-40B4-BE49-F238E27FC236}">
                <a16:creationId xmlns:a16="http://schemas.microsoft.com/office/drawing/2014/main" id="{F8A93303-FDE1-8E0B-D4ED-4F9A2FA6B9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4872" y="810007"/>
            <a:ext cx="3657424" cy="486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FDB69A-2374-7787-E35D-3FB7272513D0}"/>
              </a:ext>
            </a:extLst>
          </p:cNvPr>
          <p:cNvSpPr txBox="1"/>
          <p:nvPr/>
        </p:nvSpPr>
        <p:spPr>
          <a:xfrm>
            <a:off x="363475" y="4984863"/>
            <a:ext cx="386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-5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F5659F-0EC4-CC39-CDD1-25F2E301AF8F}"/>
              </a:ext>
            </a:extLst>
          </p:cNvPr>
          <p:cNvSpPr txBox="1"/>
          <p:nvPr/>
        </p:nvSpPr>
        <p:spPr>
          <a:xfrm>
            <a:off x="349712" y="2769175"/>
            <a:ext cx="386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-5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2110FF-D0A1-7856-0584-9B835835E0E0}"/>
              </a:ext>
            </a:extLst>
          </p:cNvPr>
          <p:cNvSpPr txBox="1"/>
          <p:nvPr/>
        </p:nvSpPr>
        <p:spPr>
          <a:xfrm>
            <a:off x="3749518" y="2763828"/>
            <a:ext cx="386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-5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8B4FD8-F47A-E797-A422-12014512B443}"/>
              </a:ext>
            </a:extLst>
          </p:cNvPr>
          <p:cNvSpPr txBox="1"/>
          <p:nvPr/>
        </p:nvSpPr>
        <p:spPr>
          <a:xfrm>
            <a:off x="7692533" y="2758481"/>
            <a:ext cx="386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-5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5441A3-3D93-30AC-5D93-71CAFDDA786F}"/>
              </a:ext>
            </a:extLst>
          </p:cNvPr>
          <p:cNvSpPr txBox="1"/>
          <p:nvPr/>
        </p:nvSpPr>
        <p:spPr>
          <a:xfrm>
            <a:off x="426846" y="798687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10427E-7FEB-9574-333C-B5B36E46BC12}"/>
              </a:ext>
            </a:extLst>
          </p:cNvPr>
          <p:cNvSpPr txBox="1"/>
          <p:nvPr/>
        </p:nvSpPr>
        <p:spPr>
          <a:xfrm>
            <a:off x="3840653" y="815407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4B99F8-2BA5-0B8D-337D-18391743F828}"/>
              </a:ext>
            </a:extLst>
          </p:cNvPr>
          <p:cNvSpPr txBox="1"/>
          <p:nvPr/>
        </p:nvSpPr>
        <p:spPr>
          <a:xfrm>
            <a:off x="7773188" y="3059668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1B5D78-C8DE-BFF3-03B1-B9737BD6B492}"/>
              </a:ext>
            </a:extLst>
          </p:cNvPr>
          <p:cNvSpPr txBox="1"/>
          <p:nvPr/>
        </p:nvSpPr>
        <p:spPr>
          <a:xfrm>
            <a:off x="3837117" y="3072667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E8DCEA-51AD-33F6-02C5-3124F7880FC7}"/>
              </a:ext>
            </a:extLst>
          </p:cNvPr>
          <p:cNvSpPr txBox="1"/>
          <p:nvPr/>
        </p:nvSpPr>
        <p:spPr>
          <a:xfrm>
            <a:off x="437443" y="3041534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459F1E-54A6-9778-8EB0-2737308DA9A3}"/>
              </a:ext>
            </a:extLst>
          </p:cNvPr>
          <p:cNvSpPr txBox="1"/>
          <p:nvPr/>
        </p:nvSpPr>
        <p:spPr>
          <a:xfrm>
            <a:off x="7811341" y="815407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4D375-28F6-F27C-4FB4-85D63D5FD0B9}"/>
              </a:ext>
            </a:extLst>
          </p:cNvPr>
          <p:cNvSpPr txBox="1"/>
          <p:nvPr/>
        </p:nvSpPr>
        <p:spPr>
          <a:xfrm>
            <a:off x="3764761" y="4928529"/>
            <a:ext cx="3692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-1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8AD2E3-7B24-EFB4-A5F1-398D0600133C}"/>
              </a:ext>
            </a:extLst>
          </p:cNvPr>
          <p:cNvSpPr txBox="1"/>
          <p:nvPr/>
        </p:nvSpPr>
        <p:spPr>
          <a:xfrm>
            <a:off x="7780974" y="4978087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8597507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Status of MBRD4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Book Antiqua" panose="02040602050305030304" pitchFamily="18" charset="0"/>
              </a:rPr>
              <a:t>─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6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6574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4B761-064C-EE11-CD26-4E5424DB1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Schedule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61B829-5D00-D6E7-4F11-45A3F1103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36794-DBF8-7855-255D-BDD73BBD2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86416"/>
            <a:ext cx="10560000" cy="5039748"/>
          </a:xfrm>
        </p:spPr>
        <p:txBody>
          <a:bodyPr>
            <a:normAutofit/>
          </a:bodyPr>
          <a:lstStyle/>
          <a:p>
            <a:r>
              <a:rPr lang="en-US" dirty="0"/>
              <a:t>Magnet d</a:t>
            </a:r>
            <a:r>
              <a:rPr lang="en-US" dirty="0">
                <a:latin typeface="Aptos" panose="020B0004020202020204" pitchFamily="34" charset="0"/>
              </a:rPr>
              <a:t>elivery schedule (ASG plan):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MBRD1		October 2024</a:t>
            </a:r>
          </a:p>
          <a:p>
            <a:pPr lvl="1"/>
            <a:r>
              <a:rPr lang="en-US" strike="sngStrike" dirty="0">
                <a:latin typeface="Aptos" panose="020B0004020202020204" pitchFamily="34" charset="0"/>
              </a:rPr>
              <a:t>MBRD2 		April 2024 </a:t>
            </a:r>
            <a:r>
              <a:rPr lang="en-US" dirty="0">
                <a:latin typeface="Aptos" panose="020B0004020202020204" pitchFamily="34" charset="0"/>
              </a:rPr>
              <a:t>   delivered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MBRD3		December 2024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MBRD4		April 2025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MBRD5		September 2025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MBRD6		January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AE7AAF-D1D3-C848-770C-0AC86EB91C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210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476CF-4938-4D6F-46FC-8F69CD7B0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C5C784-BD74-5DE8-FA12-67BFBD604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DF69B5-86AC-8F8A-80B6-E2E1F4E88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743" y="900001"/>
            <a:ext cx="11126708" cy="4966645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US" dirty="0"/>
              <a:t>Series Coil Production:</a:t>
            </a:r>
          </a:p>
          <a:p>
            <a:pPr lvl="2"/>
            <a:r>
              <a:rPr lang="en-US" dirty="0"/>
              <a:t>All 24 coils have been successfully wound and cured, though some issues were identified, including insulation damage and excess coil size. These have been addressed through repairs and adjustments.</a:t>
            </a:r>
          </a:p>
          <a:p>
            <a:pPr lvl="1"/>
            <a:r>
              <a:rPr lang="en-US" dirty="0"/>
              <a:t>MBRD Magnet Status:</a:t>
            </a:r>
          </a:p>
          <a:p>
            <a:pPr lvl="2"/>
            <a:r>
              <a:rPr lang="en-US" dirty="0"/>
              <a:t>MBRD1: Electrical issues were resolved, with the magnet expected for delivery in Oct. 2024.</a:t>
            </a:r>
          </a:p>
          <a:p>
            <a:pPr lvl="2"/>
            <a:r>
              <a:rPr lang="en-US" dirty="0"/>
              <a:t>MBRD2: Successfully passed tests and will be the first magnet integrated into the cold mass.</a:t>
            </a:r>
          </a:p>
          <a:p>
            <a:pPr lvl="2"/>
            <a:r>
              <a:rPr lang="en-US" dirty="0"/>
              <a:t>MBRD3: Faced several short circuits but VS06 was successfully collared and assembled by Sept. 2024.</a:t>
            </a:r>
          </a:p>
          <a:p>
            <a:pPr lvl="1"/>
            <a:r>
              <a:rPr lang="en-US" dirty="0"/>
              <a:t>Future Magnet Production:</a:t>
            </a:r>
          </a:p>
          <a:p>
            <a:pPr lvl="2"/>
            <a:r>
              <a:rPr lang="en-US" dirty="0"/>
              <a:t>MBRD4 to MBRD6 are planned for completion between April 25 and January 26.</a:t>
            </a:r>
          </a:p>
          <a:p>
            <a:pPr lvl="1"/>
            <a:r>
              <a:rPr lang="en-US" dirty="0"/>
              <a:t>Design Improvements:</a:t>
            </a:r>
          </a:p>
          <a:p>
            <a:pPr lvl="2"/>
            <a:r>
              <a:rPr lang="en-US" dirty="0"/>
              <a:t>Various corrective measures, such as adjustments to SS protection sheets and design changes to mitigate short circuits in quench heaters, were implemented to prevent recurring issues.</a:t>
            </a:r>
          </a:p>
          <a:p>
            <a:r>
              <a:rPr lang="en-US" dirty="0"/>
              <a:t>The overall conclusion is that production is progressing well, with significant lessons learned from first magnet assembly. The delivery schedule remains on track for the final integration phase.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31F5C-1B8C-D337-A657-AAE6C85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8999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42AA9-C2BA-AA71-28F3-26753E844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2875" y="3059447"/>
            <a:ext cx="5445965" cy="1800000"/>
          </a:xfrm>
        </p:spPr>
        <p:txBody>
          <a:bodyPr/>
          <a:lstStyle/>
          <a:p>
            <a:br>
              <a:rPr lang="en-US" dirty="0">
                <a:latin typeface="Aptos" panose="020B0004020202020204" pitchFamily="34" charset="0"/>
              </a:rPr>
            </a:b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THANKS FOR THE ATTENTION</a:t>
            </a:r>
            <a:br>
              <a:rPr lang="en-US" dirty="0">
                <a:latin typeface="Aptos" panose="020B0004020202020204" pitchFamily="34" charset="0"/>
              </a:rPr>
            </a:br>
            <a:br>
              <a:rPr lang="en-US" dirty="0">
                <a:latin typeface="Aptos" panose="020B0004020202020204" pitchFamily="34" charset="0"/>
              </a:rPr>
            </a:br>
            <a:r>
              <a:rPr lang="en-US" sz="2000" dirty="0">
                <a:latin typeface="Aptos" panose="020B0004020202020204" pitchFamily="34" charset="0"/>
              </a:rPr>
              <a:t>Acknowledgments</a:t>
            </a:r>
            <a:br>
              <a:rPr lang="en-US" sz="2000" dirty="0">
                <a:latin typeface="Aptos" panose="020B0004020202020204" pitchFamily="34" charset="0"/>
              </a:rPr>
            </a:br>
            <a:r>
              <a:rPr lang="en-US" sz="2000" dirty="0">
                <a:latin typeface="Aptos" panose="020B0004020202020204" pitchFamily="34" charset="0"/>
              </a:rPr>
              <a:t>INFN: </a:t>
            </a:r>
            <a:r>
              <a:rPr lang="en-US" sz="2000" b="0" dirty="0" err="1">
                <a:latin typeface="Aptos" panose="020B0004020202020204" pitchFamily="34" charset="0"/>
              </a:rPr>
              <a:t>A.Bersani</a:t>
            </a:r>
            <a:r>
              <a:rPr lang="en-US" sz="2000" b="0" dirty="0">
                <a:latin typeface="Aptos" panose="020B0004020202020204" pitchFamily="34" charset="0"/>
              </a:rPr>
              <a:t>, </a:t>
            </a:r>
            <a:r>
              <a:rPr lang="en-US" sz="2000" b="0" dirty="0" err="1">
                <a:latin typeface="Aptos" panose="020B0004020202020204" pitchFamily="34" charset="0"/>
              </a:rPr>
              <a:t>B.Caiffi</a:t>
            </a:r>
            <a:r>
              <a:rPr lang="en-US" sz="2000" b="0" dirty="0">
                <a:latin typeface="Aptos" panose="020B0004020202020204" pitchFamily="34" charset="0"/>
              </a:rPr>
              <a:t>, </a:t>
            </a:r>
            <a:r>
              <a:rPr lang="en-US" sz="2000" b="0" dirty="0" err="1">
                <a:latin typeface="Aptos" panose="020B0004020202020204" pitchFamily="34" charset="0"/>
              </a:rPr>
              <a:t>F.Levi</a:t>
            </a:r>
            <a:r>
              <a:rPr lang="en-US" sz="2000" b="0" dirty="0">
                <a:latin typeface="Aptos" panose="020B0004020202020204" pitchFamily="34" charset="0"/>
              </a:rPr>
              <a:t>, </a:t>
            </a:r>
            <a:r>
              <a:rPr lang="en-US" sz="2000" b="0" dirty="0" err="1">
                <a:latin typeface="Aptos" panose="020B0004020202020204" pitchFamily="34" charset="0"/>
              </a:rPr>
              <a:t>A.Pampaloni</a:t>
            </a:r>
            <a:br>
              <a:rPr lang="en-US" sz="2000" dirty="0">
                <a:latin typeface="Aptos" panose="020B0004020202020204" pitchFamily="34" charset="0"/>
              </a:rPr>
            </a:br>
            <a:r>
              <a:rPr lang="en-US" sz="2000" dirty="0">
                <a:latin typeface="Aptos" panose="020B0004020202020204" pitchFamily="34" charset="0"/>
              </a:rPr>
              <a:t>CERN: </a:t>
            </a:r>
            <a:r>
              <a:rPr lang="en-US" sz="2000" b="0" dirty="0" err="1">
                <a:latin typeface="Aptos" panose="020B0004020202020204" pitchFamily="34" charset="0"/>
              </a:rPr>
              <a:t>A.Foussat</a:t>
            </a:r>
            <a:r>
              <a:rPr lang="en-US" sz="2000" b="0" dirty="0">
                <a:latin typeface="Aptos" panose="020B0004020202020204" pitchFamily="34" charset="0"/>
              </a:rPr>
              <a:t>, </a:t>
            </a:r>
            <a:r>
              <a:rPr lang="en-US" sz="2000" b="0" dirty="0" err="1">
                <a:latin typeface="Aptos" panose="020B0004020202020204" pitchFamily="34" charset="0"/>
              </a:rPr>
              <a:t>E.Todesco</a:t>
            </a:r>
            <a:br>
              <a:rPr lang="en-US" dirty="0">
                <a:latin typeface="Aptos" panose="020B0004020202020204" pitchFamily="34" charset="0"/>
              </a:rPr>
            </a:br>
            <a:br>
              <a:rPr lang="en-US" dirty="0">
                <a:latin typeface="Aptos" panose="020B0004020202020204" pitchFamily="34" charset="0"/>
              </a:rPr>
            </a:br>
            <a:endParaRPr lang="en-US" dirty="0">
              <a:latin typeface="Aptos" panose="020B0004020202020204" pitchFamily="34" charset="0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A79066D-EEA4-B03C-0337-B28BB8D0F5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511362"/>
              </p:ext>
            </p:extLst>
          </p:nvPr>
        </p:nvGraphicFramePr>
        <p:xfrm>
          <a:off x="6948840" y="0"/>
          <a:ext cx="4998721" cy="7070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8019999" imgH="11344198" progId="Acrobat.Document.DC">
                  <p:embed/>
                </p:oleObj>
              </mc:Choice>
              <mc:Fallback>
                <p:oleObj name="Acrobat Document" r:id="rId2" imgW="8019999" imgH="11344198" progId="Acrobat.Document.DC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A79066D-EEA4-B03C-0337-B28BB8D0F5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948840" y="0"/>
                        <a:ext cx="4998721" cy="7070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040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225FE-D1DF-6E6B-A5B8-BAB9466DC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Aptos" panose="020B0004020202020204" pitchFamily="34" charset="0"/>
              </a:rPr>
              <a:t>D2 layout and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8350ED-025B-075C-1D89-3FBADE8A0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168435-166B-297F-8BF0-C92E0363C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690" y="986829"/>
            <a:ext cx="6065822" cy="5139336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Aptos" panose="020B0004020202020204" pitchFamily="34" charset="0"/>
              </a:rPr>
              <a:t>The D2 dipole (MBRD, Main Bending Recombination Dipole) is housed within the D2 cold mass along with the orbit correctors around IP1 and IP5.</a:t>
            </a:r>
          </a:p>
          <a:p>
            <a:r>
              <a:rPr lang="en-US" b="1" dirty="0">
                <a:latin typeface="Aptos" panose="020B0004020202020204" pitchFamily="34" charset="0"/>
              </a:rPr>
              <a:t>Key characteristics include</a:t>
            </a:r>
            <a:r>
              <a:rPr lang="en-US" dirty="0">
                <a:latin typeface="Aptos" panose="020B0004020202020204" pitchFamily="34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Identical field direction in both apertures, connected in series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Integrated field of 35 </a:t>
            </a:r>
            <a:r>
              <a:rPr lang="en-US" dirty="0" err="1">
                <a:latin typeface="Aptos" panose="020B0004020202020204" pitchFamily="34" charset="0"/>
              </a:rPr>
              <a:t>T·m</a:t>
            </a:r>
            <a:r>
              <a:rPr lang="en-US" dirty="0">
                <a:latin typeface="Aptos" panose="020B0004020202020204" pitchFamily="34" charset="0"/>
              </a:rPr>
              <a:t> at 7 TeV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Integrated field of 37.6 </a:t>
            </a:r>
            <a:r>
              <a:rPr lang="en-US" dirty="0" err="1">
                <a:latin typeface="Aptos" panose="020B0004020202020204" pitchFamily="34" charset="0"/>
              </a:rPr>
              <a:t>T·m</a:t>
            </a:r>
            <a:r>
              <a:rPr lang="en-US" dirty="0">
                <a:latin typeface="Aptos" panose="020B0004020202020204" pitchFamily="34" charset="0"/>
              </a:rPr>
              <a:t> at 7.5 TeV (ultimate field)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Two apertures, each 105 mm in diameter, with a total length of 8010 mm.</a:t>
            </a:r>
          </a:p>
          <a:p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AF962-C1BB-8CB7-E884-EDA5D03990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4A4E1B-7F66-1643-04A9-6425EF41CBA4}"/>
              </a:ext>
            </a:extLst>
          </p:cNvPr>
          <p:cNvGrpSpPr>
            <a:grpSpLocks noChangeAspect="1"/>
          </p:cNvGrpSpPr>
          <p:nvPr/>
        </p:nvGrpSpPr>
        <p:grpSpPr>
          <a:xfrm>
            <a:off x="6961655" y="1013459"/>
            <a:ext cx="4487962" cy="2731658"/>
            <a:chOff x="4351801" y="2148563"/>
            <a:chExt cx="3600000" cy="219118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B959F67-EE34-66ED-BD73-568A315BB388}"/>
                </a:ext>
              </a:extLst>
            </p:cNvPr>
            <p:cNvGrpSpPr/>
            <p:nvPr/>
          </p:nvGrpSpPr>
          <p:grpSpPr>
            <a:xfrm>
              <a:off x="4351801" y="2148563"/>
              <a:ext cx="3600000" cy="1028573"/>
              <a:chOff x="4351801" y="2148563"/>
              <a:chExt cx="3600000" cy="1028573"/>
            </a:xfrm>
          </p:grpSpPr>
          <p:pic>
            <p:nvPicPr>
              <p:cNvPr id="11" name="Picture 10" descr="A graph of a graph with a number of squares&#10;&#10;Description automatically generated">
                <a:extLst>
                  <a:ext uri="{FF2B5EF4-FFF2-40B4-BE49-F238E27FC236}">
                    <a16:creationId xmlns:a16="http://schemas.microsoft.com/office/drawing/2014/main" id="{25199D50-6BDD-3333-E7BF-205942BEF1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1801" y="2148564"/>
                <a:ext cx="3600000" cy="1028572"/>
              </a:xfrm>
              <a:prstGeom prst="rect">
                <a:avLst/>
              </a:prstGeom>
            </p:spPr>
          </p:pic>
          <p:sp>
            <p:nvSpPr>
              <p:cNvPr id="12" name="CERN/INFN Agreements…">
                <a:extLst>
                  <a:ext uri="{FF2B5EF4-FFF2-40B4-BE49-F238E27FC236}">
                    <a16:creationId xmlns:a16="http://schemas.microsoft.com/office/drawing/2014/main" id="{BE8092EB-CEE6-095B-6489-7C9976E83D3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51801" y="2148563"/>
                <a:ext cx="360000" cy="17281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SzPct val="140000"/>
                  <a:buNone/>
                </a:pPr>
                <a:r>
                  <a:rPr lang="en-US" sz="1400" b="1" i="1" dirty="0">
                    <a:latin typeface="Aptos" panose="020B0004020202020204" pitchFamily="34" charset="0"/>
                  </a:rPr>
                  <a:t>LHC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53BBAA8-8E9C-4E44-006C-777AC5AE24BC}"/>
                </a:ext>
              </a:extLst>
            </p:cNvPr>
            <p:cNvGrpSpPr/>
            <p:nvPr/>
          </p:nvGrpSpPr>
          <p:grpSpPr>
            <a:xfrm>
              <a:off x="4351801" y="3222724"/>
              <a:ext cx="3600000" cy="1117027"/>
              <a:chOff x="4351801" y="3222724"/>
              <a:chExt cx="3600000" cy="1117027"/>
            </a:xfrm>
          </p:grpSpPr>
          <p:pic>
            <p:nvPicPr>
              <p:cNvPr id="9" name="Picture 8" descr="A screen shot of a graph&#10;&#10;Description automatically generated">
                <a:extLst>
                  <a:ext uri="{FF2B5EF4-FFF2-40B4-BE49-F238E27FC236}">
                    <a16:creationId xmlns:a16="http://schemas.microsoft.com/office/drawing/2014/main" id="{46A65E88-2533-DAC0-31A4-1208D464C5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1801" y="3222725"/>
                <a:ext cx="3600000" cy="1117026"/>
              </a:xfrm>
              <a:prstGeom prst="rect">
                <a:avLst/>
              </a:prstGeom>
            </p:spPr>
          </p:pic>
          <p:sp>
            <p:nvSpPr>
              <p:cNvPr id="10" name="CERN/INFN Agreements…">
                <a:extLst>
                  <a:ext uri="{FF2B5EF4-FFF2-40B4-BE49-F238E27FC236}">
                    <a16:creationId xmlns:a16="http://schemas.microsoft.com/office/drawing/2014/main" id="{8CC5C8BB-1147-7F67-BBDA-612248AF6E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51801" y="3222724"/>
                <a:ext cx="648000" cy="17281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>
                <a:lvl1pPr marL="254000" marR="0" indent="-2540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1pPr>
                <a:lvl2pPr marL="4064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20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2pPr>
                <a:lvl3pPr marL="6096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3pPr>
                <a:lvl4pPr marL="8128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4pPr>
                <a:lvl5pPr marL="1016000" marR="0" indent="-20320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▪"/>
                  <a:tabLst/>
                  <a:defRPr sz="18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5pPr>
                <a:lvl6pPr marL="25374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6pPr>
                <a:lvl7pPr marL="2994660" marR="0" indent="-251460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7pPr>
                <a:lvl8pPr marL="34518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8pPr>
                <a:lvl9pPr marL="3909059" marR="0" indent="-251459" algn="l" defTabSz="4572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ct val="100000"/>
                  <a:buFontTx/>
                  <a:buChar char="•"/>
                  <a:tabLst/>
                  <a:defRPr sz="2200" b="0" i="0" u="none" strike="noStrike" cap="none" spc="0" baseline="0">
                    <a:solidFill>
                      <a:schemeClr val="accent5"/>
                    </a:solidFill>
                    <a:uFillTx/>
                    <a:latin typeface="+mj-lt"/>
                    <a:ea typeface="+mj-ea"/>
                    <a:cs typeface="+mj-cs"/>
                    <a:sym typeface="Cantarell Regular"/>
                  </a:defRPr>
                </a:lvl9pPr>
              </a:lstStyle>
              <a:p>
                <a:pPr marL="0" lvl="1" indent="0" algn="ctr" hangingPunct="1">
                  <a:buSzPct val="140000"/>
                  <a:buNone/>
                </a:pPr>
                <a:r>
                  <a:rPr lang="en-US" sz="1400" b="1" i="1" dirty="0">
                    <a:latin typeface="Aptos" panose="020B0004020202020204" pitchFamily="34" charset="0"/>
                  </a:rPr>
                  <a:t>HL-LHC</a:t>
                </a:r>
              </a:p>
            </p:txBody>
          </p:sp>
        </p:grpSp>
      </p:grpSp>
      <p:graphicFrame>
        <p:nvGraphicFramePr>
          <p:cNvPr id="13" name="Table 23">
            <a:extLst>
              <a:ext uri="{FF2B5EF4-FFF2-40B4-BE49-F238E27FC236}">
                <a16:creationId xmlns:a16="http://schemas.microsoft.com/office/drawing/2014/main" id="{D11B3731-E1A9-68A2-D67B-FCA8AEE47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769909"/>
              </p:ext>
            </p:extLst>
          </p:nvPr>
        </p:nvGraphicFramePr>
        <p:xfrm>
          <a:off x="7843705" y="4317189"/>
          <a:ext cx="2825903" cy="1097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12000">
                  <a:extLst>
                    <a:ext uri="{9D8B030D-6E8A-4147-A177-3AD203B41FA5}">
                      <a16:colId xmlns:a16="http://schemas.microsoft.com/office/drawing/2014/main" val="1087226663"/>
                    </a:ext>
                  </a:extLst>
                </a:gridCol>
                <a:gridCol w="1001903">
                  <a:extLst>
                    <a:ext uri="{9D8B030D-6E8A-4147-A177-3AD203B41FA5}">
                      <a16:colId xmlns:a16="http://schemas.microsoft.com/office/drawing/2014/main" val="2627168296"/>
                    </a:ext>
                  </a:extLst>
                </a:gridCol>
                <a:gridCol w="912000">
                  <a:extLst>
                    <a:ext uri="{9D8B030D-6E8A-4147-A177-3AD203B41FA5}">
                      <a16:colId xmlns:a16="http://schemas.microsoft.com/office/drawing/2014/main" val="615577241"/>
                    </a:ext>
                  </a:extLst>
                </a:gridCol>
              </a:tblGrid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#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# apertures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#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10685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4 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99257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2 spares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08800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accent5"/>
                          </a:solidFill>
                          <a:latin typeface="Aptos" panose="020B0004020202020204" pitchFamily="34" charset="0"/>
                        </a:rPr>
                        <a:t>Total =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spc="0" baseline="0" noProof="0" dirty="0">
                          <a:solidFill>
                            <a:schemeClr val="accent5"/>
                          </a:solidFill>
                          <a:uFillTx/>
                          <a:latin typeface="Aptos" panose="020B0004020202020204" pitchFamily="34" charset="0"/>
                          <a:ea typeface="+mn-ea"/>
                          <a:cs typeface="+mn-cs"/>
                          <a:sym typeface="Arial"/>
                        </a:rPr>
                        <a:t>Total = 12</a:t>
                      </a:r>
                      <a:endParaRPr lang="en-US" sz="1200" noProof="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spc="0" baseline="0" noProof="0" dirty="0">
                          <a:solidFill>
                            <a:schemeClr val="accent5"/>
                          </a:solidFill>
                          <a:uFillTx/>
                          <a:latin typeface="Aptos" panose="020B0004020202020204" pitchFamily="34" charset="0"/>
                          <a:ea typeface="+mn-ea"/>
                          <a:cs typeface="+mn-cs"/>
                          <a:sym typeface="Arial"/>
                        </a:rPr>
                        <a:t>Total = 24</a:t>
                      </a:r>
                      <a:endParaRPr lang="en-US" sz="1200" noProof="0" dirty="0">
                        <a:solidFill>
                          <a:schemeClr val="accent5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246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3940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3E57A-D74B-EB8F-F78A-F8C15110B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COIL PAIRING IN MAGNETS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5D4CC6-B616-4713-1064-353A6EBF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6A1EB3-E41E-5DE9-D7DE-9BB1E9775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2"/>
            <a:ext cx="4988899" cy="824706"/>
          </a:xfrm>
        </p:spPr>
        <p:txBody>
          <a:bodyPr>
            <a:normAutofit/>
          </a:bodyPr>
          <a:lstStyle/>
          <a:p>
            <a:r>
              <a:rPr lang="en-US" sz="2000" dirty="0"/>
              <a:t>MBRD1 and MBRD2 completed</a:t>
            </a:r>
          </a:p>
          <a:p>
            <a:r>
              <a:rPr lang="en-US" sz="2000" dirty="0"/>
              <a:t>MBRD3: both apertures collared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818C0-5714-C2B6-BAA9-CD9852A323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545172-D067-10A3-D1B1-752BA272A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500" y="2043907"/>
            <a:ext cx="10477500" cy="3257550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9C3A0F1-FCB3-5ADB-B8BE-49575C19B9FF}"/>
              </a:ext>
            </a:extLst>
          </p:cNvPr>
          <p:cNvSpPr txBox="1">
            <a:spLocks/>
          </p:cNvSpPr>
          <p:nvPr/>
        </p:nvSpPr>
        <p:spPr>
          <a:xfrm>
            <a:off x="6593501" y="1232352"/>
            <a:ext cx="4988899" cy="8247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MBRD4 to MBRD6 pairing planning</a:t>
            </a:r>
          </a:p>
          <a:p>
            <a:r>
              <a:rPr lang="en-US" sz="2000" dirty="0"/>
              <a:t>Largest coils (&gt;0.6 mm) in MBRD6</a:t>
            </a:r>
          </a:p>
        </p:txBody>
      </p:sp>
    </p:spTree>
    <p:extLst>
      <p:ext uri="{BB962C8B-B14F-4D97-AF65-F5344CB8AC3E}">
        <p14:creationId xmlns:p14="http://schemas.microsoft.com/office/powerpoint/2010/main" val="2400576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AC9A0-0DB0-07E5-DFF1-CB6363D76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DF77C50-741B-D2D7-B2A4-1655C38E46FE}"/>
              </a:ext>
            </a:extLst>
          </p:cNvPr>
          <p:cNvGraphicFramePr>
            <a:graphicFrameLocks noGrp="1"/>
          </p:cNvGraphicFramePr>
          <p:nvPr/>
        </p:nvGraphicFramePr>
        <p:xfrm>
          <a:off x="1251383" y="899501"/>
          <a:ext cx="4732801" cy="4906425"/>
        </p:xfrm>
        <a:graphic>
          <a:graphicData uri="http://schemas.openxmlformats.org/drawingml/2006/table">
            <a:tbl>
              <a:tblPr/>
              <a:tblGrid>
                <a:gridCol w="323359">
                  <a:extLst>
                    <a:ext uri="{9D8B030D-6E8A-4147-A177-3AD203B41FA5}">
                      <a16:colId xmlns:a16="http://schemas.microsoft.com/office/drawing/2014/main" val="3215182087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192396993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3985381869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2244570351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1078572494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2013786422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3776201234"/>
                    </a:ext>
                  </a:extLst>
                </a:gridCol>
              </a:tblGrid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46497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965138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508045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-9.24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901061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-15.18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-15.18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70011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603825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07647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342042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990573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78554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232332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4156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08240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94220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347492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52967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614311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997883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18569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143403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57332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7E2AA789-EC4D-07A8-F06A-F14568F3AB2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893066" y="6485931"/>
            <a:ext cx="169335" cy="2304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95A5646-C392-5268-3D3C-259EE78667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5999" y="-2881"/>
            <a:ext cx="10800000" cy="72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92EBD5-E999-6091-F04E-DDE61B035F60}"/>
                  </a:ext>
                </a:extLst>
              </p:cNvPr>
              <p:cNvSpPr txBox="1"/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92EBD5-E999-6091-F04E-DDE61B035F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blipFill>
                <a:blip r:embed="rId3"/>
                <a:stretch>
                  <a:fillRect l="-958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E5BC7F-04ED-0CBE-1180-2F92EA2C4783}"/>
                  </a:ext>
                </a:extLst>
              </p:cNvPr>
              <p:cNvSpPr txBox="1"/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E5BC7F-04ED-0CBE-1180-2F92EA2C4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blipFill>
                <a:blip r:embed="rId4"/>
                <a:stretch>
                  <a:fillRect l="-1045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158917-0150-B526-B93E-46166F262205}"/>
                  </a:ext>
                </a:extLst>
              </p:cNvPr>
              <p:cNvSpPr txBox="1"/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158917-0150-B526-B93E-46166F2622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blipFill>
                <a:blip r:embed="rId5"/>
                <a:stretch>
                  <a:fillRect l="-998" t="-1923" b="-1730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D5E457-B5DE-1BE3-3CF6-E38542A726B5}"/>
                  </a:ext>
                </a:extLst>
              </p:cNvPr>
              <p:cNvSpPr txBox="1"/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D5E457-B5DE-1BE3-3CF6-E38542A72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blipFill>
                <a:blip r:embed="rId6"/>
                <a:stretch>
                  <a:fillRect l="-1073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BE02F586-8FF6-4329-BB9C-E6DE6172BA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3995" y="745661"/>
            <a:ext cx="4443565" cy="52140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3AF564-ABF1-E60A-2E40-2550A2D7AB73}"/>
              </a:ext>
            </a:extLst>
          </p:cNvPr>
          <p:cNvSpPr/>
          <p:nvPr/>
        </p:nvSpPr>
        <p:spPr>
          <a:xfrm>
            <a:off x="1250485" y="2295013"/>
            <a:ext cx="4733697" cy="27432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B66C5C-546F-ED88-E925-1DE149B81861}"/>
              </a:ext>
            </a:extLst>
          </p:cNvPr>
          <p:cNvSpPr/>
          <p:nvPr/>
        </p:nvSpPr>
        <p:spPr>
          <a:xfrm>
            <a:off x="1250484" y="1829065"/>
            <a:ext cx="4733697" cy="27432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91720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452B9-5E51-B460-5D78-079E92A31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E861A5A-74DE-D21F-1EA5-015F16F56FED}"/>
              </a:ext>
            </a:extLst>
          </p:cNvPr>
          <p:cNvGraphicFramePr>
            <a:graphicFrameLocks noGrp="1"/>
          </p:cNvGraphicFramePr>
          <p:nvPr/>
        </p:nvGraphicFramePr>
        <p:xfrm>
          <a:off x="1251383" y="899501"/>
          <a:ext cx="4732801" cy="4906425"/>
        </p:xfrm>
        <a:graphic>
          <a:graphicData uri="http://schemas.openxmlformats.org/drawingml/2006/table">
            <a:tbl>
              <a:tblPr/>
              <a:tblGrid>
                <a:gridCol w="323359">
                  <a:extLst>
                    <a:ext uri="{9D8B030D-6E8A-4147-A177-3AD203B41FA5}">
                      <a16:colId xmlns:a16="http://schemas.microsoft.com/office/drawing/2014/main" val="3215182087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192396993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3985381869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2244570351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1078572494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2013786422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3776201234"/>
                    </a:ext>
                  </a:extLst>
                </a:gridCol>
              </a:tblGrid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46497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965138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508045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-4.87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-9.24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901061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-15.18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-15.18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70011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603825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07647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342042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990573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78554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232332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4156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08240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94220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347492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52967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614311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997883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18569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143403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57332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93E91438-ABBA-9966-199F-5E7B89F52A9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893066" y="6485931"/>
            <a:ext cx="169335" cy="23042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32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B2E3A40-7E41-9EE2-D3E8-092BCF9EB8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5999" y="-2881"/>
            <a:ext cx="10800000" cy="72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F0D9D93-9F1B-CC0F-A9AA-4E4EE89B8C29}"/>
                  </a:ext>
                </a:extLst>
              </p:cNvPr>
              <p:cNvSpPr txBox="1"/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F0D9D93-9F1B-CC0F-A9AA-4E4EE89B8C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blipFill>
                <a:blip r:embed="rId3"/>
                <a:stretch>
                  <a:fillRect l="-958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9D148B7-4303-E21A-3996-6BC6274EA7EE}"/>
                  </a:ext>
                </a:extLst>
              </p:cNvPr>
              <p:cNvSpPr txBox="1"/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9D148B7-4303-E21A-3996-6BC6274EA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blipFill>
                <a:blip r:embed="rId4"/>
                <a:stretch>
                  <a:fillRect l="-1045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D9BCF3-AD79-7CE1-B5CE-8A1751E013D1}"/>
                  </a:ext>
                </a:extLst>
              </p:cNvPr>
              <p:cNvSpPr txBox="1"/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D9BCF3-AD79-7CE1-B5CE-8A1751E01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blipFill>
                <a:blip r:embed="rId5"/>
                <a:stretch>
                  <a:fillRect l="-998" t="-1923" b="-1730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F2F797-AF75-069A-49D8-A1E6B5D9C2AE}"/>
                  </a:ext>
                </a:extLst>
              </p:cNvPr>
              <p:cNvSpPr txBox="1"/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F2F797-AF75-069A-49D8-A1E6B5D9C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blipFill>
                <a:blip r:embed="rId6"/>
                <a:stretch>
                  <a:fillRect l="-1073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3CED3840-FDFB-2C0D-A288-47B3324EE0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8479" y="745661"/>
            <a:ext cx="4414596" cy="521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19510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CB0D-8442-BF60-C482-80841621B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D5734F3-9BFC-BEA5-9DB1-27A48711DF75}"/>
              </a:ext>
            </a:extLst>
          </p:cNvPr>
          <p:cNvGraphicFramePr>
            <a:graphicFrameLocks noGrp="1"/>
          </p:cNvGraphicFramePr>
          <p:nvPr/>
        </p:nvGraphicFramePr>
        <p:xfrm>
          <a:off x="1251383" y="899501"/>
          <a:ext cx="4732801" cy="4906425"/>
        </p:xfrm>
        <a:graphic>
          <a:graphicData uri="http://schemas.openxmlformats.org/drawingml/2006/table">
            <a:tbl>
              <a:tblPr/>
              <a:tblGrid>
                <a:gridCol w="323359">
                  <a:extLst>
                    <a:ext uri="{9D8B030D-6E8A-4147-A177-3AD203B41FA5}">
                      <a16:colId xmlns:a16="http://schemas.microsoft.com/office/drawing/2014/main" val="1675041780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3186589154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4075841723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4077567945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3496042119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189613283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2407028398"/>
                    </a:ext>
                  </a:extLst>
                </a:gridCol>
              </a:tblGrid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469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777051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45968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511031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291590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30428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12296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500644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852683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0250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304305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0261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32354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17195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55507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63342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61270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58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46720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908718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514589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49E2CD74-A3ED-990C-53F9-1C7200EBC02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893066" y="6485931"/>
            <a:ext cx="169335" cy="2304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33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41F3F8-D1B6-1480-F40C-2739B092BC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5999" y="-2881"/>
            <a:ext cx="10800000" cy="72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50FEC3-B36B-F955-5460-74E9F552F133}"/>
                  </a:ext>
                </a:extLst>
              </p:cNvPr>
              <p:cNvSpPr txBox="1"/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50FEC3-B36B-F955-5460-74E9F552F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blipFill>
                <a:blip r:embed="rId3"/>
                <a:stretch>
                  <a:fillRect l="-958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E5F68B-3A8C-C71D-982F-72E3BCB50D7A}"/>
                  </a:ext>
                </a:extLst>
              </p:cNvPr>
              <p:cNvSpPr txBox="1"/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E5F68B-3A8C-C71D-982F-72E3BCB50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blipFill>
                <a:blip r:embed="rId4"/>
                <a:stretch>
                  <a:fillRect l="-1045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76DF96-6883-7305-4C3F-262B32872DD2}"/>
                  </a:ext>
                </a:extLst>
              </p:cNvPr>
              <p:cNvSpPr txBox="1"/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76DF96-6883-7305-4C3F-262B32872D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blipFill>
                <a:blip r:embed="rId5"/>
                <a:stretch>
                  <a:fillRect l="-998" t="-1923" b="-1730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7B1FE4-8EB1-E64D-365B-525FCEC0F7C7}"/>
                  </a:ext>
                </a:extLst>
              </p:cNvPr>
              <p:cNvSpPr txBox="1"/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7B1FE4-8EB1-E64D-365B-525FCEC0F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blipFill>
                <a:blip r:embed="rId6"/>
                <a:stretch>
                  <a:fillRect l="-1073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188982F6-20E8-5B4C-A8C3-A71EB42428A0}"/>
              </a:ext>
            </a:extLst>
          </p:cNvPr>
          <p:cNvSpPr/>
          <p:nvPr/>
        </p:nvSpPr>
        <p:spPr>
          <a:xfrm>
            <a:off x="3185715" y="6216973"/>
            <a:ext cx="3656300" cy="492440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F35A77-62F6-40F5-9F66-10F6C3F5A2C7}"/>
              </a:ext>
            </a:extLst>
          </p:cNvPr>
          <p:cNvSpPr/>
          <p:nvPr/>
        </p:nvSpPr>
        <p:spPr>
          <a:xfrm>
            <a:off x="7351261" y="6216973"/>
            <a:ext cx="3656300" cy="492440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44E8D39-683F-C45F-371C-FE9264E54A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8479" y="760145"/>
            <a:ext cx="4414596" cy="518512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8F4ED05-E436-A87D-5118-E936EF942603}"/>
              </a:ext>
            </a:extLst>
          </p:cNvPr>
          <p:cNvSpPr/>
          <p:nvPr/>
        </p:nvSpPr>
        <p:spPr>
          <a:xfrm>
            <a:off x="1250485" y="2295013"/>
            <a:ext cx="4733697" cy="27432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AD02B2-6453-48C8-564B-2DA189595405}"/>
              </a:ext>
            </a:extLst>
          </p:cNvPr>
          <p:cNvSpPr/>
          <p:nvPr/>
        </p:nvSpPr>
        <p:spPr>
          <a:xfrm>
            <a:off x="1250484" y="1829065"/>
            <a:ext cx="4733697" cy="27432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257420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E1B38-05BF-78A7-7269-428BD58F9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44C93B6-812D-0F59-ABBC-D485AA42D32D}"/>
              </a:ext>
            </a:extLst>
          </p:cNvPr>
          <p:cNvGraphicFramePr>
            <a:graphicFrameLocks noGrp="1"/>
          </p:cNvGraphicFramePr>
          <p:nvPr/>
        </p:nvGraphicFramePr>
        <p:xfrm>
          <a:off x="1251383" y="899501"/>
          <a:ext cx="4732801" cy="4906425"/>
        </p:xfrm>
        <a:graphic>
          <a:graphicData uri="http://schemas.openxmlformats.org/drawingml/2006/table">
            <a:tbl>
              <a:tblPr/>
              <a:tblGrid>
                <a:gridCol w="323359">
                  <a:extLst>
                    <a:ext uri="{9D8B030D-6E8A-4147-A177-3AD203B41FA5}">
                      <a16:colId xmlns:a16="http://schemas.microsoft.com/office/drawing/2014/main" val="1675041780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3186589154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4075841723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4077567945"/>
                    </a:ext>
                  </a:extLst>
                </a:gridCol>
                <a:gridCol w="485039">
                  <a:extLst>
                    <a:ext uri="{9D8B030D-6E8A-4147-A177-3AD203B41FA5}">
                      <a16:colId xmlns:a16="http://schemas.microsoft.com/office/drawing/2014/main" val="3496042119"/>
                    </a:ext>
                  </a:extLst>
                </a:gridCol>
                <a:gridCol w="914959">
                  <a:extLst>
                    <a:ext uri="{9D8B030D-6E8A-4147-A177-3AD203B41FA5}">
                      <a16:colId xmlns:a16="http://schemas.microsoft.com/office/drawing/2014/main" val="189613283"/>
                    </a:ext>
                  </a:extLst>
                </a:gridCol>
                <a:gridCol w="804723">
                  <a:extLst>
                    <a:ext uri="{9D8B030D-6E8A-4147-A177-3AD203B41FA5}">
                      <a16:colId xmlns:a16="http://schemas.microsoft.com/office/drawing/2014/main" val="2407028398"/>
                    </a:ext>
                  </a:extLst>
                </a:gridCol>
              </a:tblGrid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469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AP04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777051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001" marR="11001" marT="11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PROTO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 SERIE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45968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511031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-15.51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291590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304288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12296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500644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852683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002506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304305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90261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-2.46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32354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17195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55507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63342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61270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587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467209"/>
                  </a:ext>
                </a:extLst>
              </a:tr>
              <a:tr h="2310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908718"/>
                  </a:ext>
                </a:extLst>
              </a:tr>
              <a:tr h="2420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11001" marR="11001" marT="11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11001" marR="11001" marT="11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514589"/>
                  </a:ext>
                </a:extLst>
              </a:tr>
            </a:tbl>
          </a:graphicData>
        </a:graphic>
      </p:graphicFrame>
      <p:sp>
        <p:nvSpPr>
          <p:cNvPr id="75" name="Text Box 2">
            <a:extLst>
              <a:ext uri="{FF2B5EF4-FFF2-40B4-BE49-F238E27FC236}">
                <a16:creationId xmlns:a16="http://schemas.microsoft.com/office/drawing/2014/main" id="{57190E7B-E345-4C42-127D-1BB12ECB601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893066" y="6485931"/>
            <a:ext cx="169335" cy="23042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34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5CCAF9-6147-FDA0-FF54-36BCCDC69B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5999" y="-2881"/>
            <a:ext cx="10800000" cy="72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Expected Field Quality of MBRD2 @ Nominal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CAA977-FB41-0A2F-09E5-BDB16A79AF33}"/>
                  </a:ext>
                </a:extLst>
              </p:cNvPr>
              <p:cNvSpPr txBox="1"/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𝑃𝑅𝑂𝑇𝑂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latin typeface="Cambria Math" panose="02040503050406030204" pitchFamily="18" charset="0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CAA977-FB41-0A2F-09E5-BDB16A79AF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705" y="6103193"/>
                <a:ext cx="3180551" cy="353943"/>
              </a:xfrm>
              <a:prstGeom prst="rect">
                <a:avLst/>
              </a:prstGeom>
              <a:blipFill>
                <a:blip r:embed="rId3"/>
                <a:stretch>
                  <a:fillRect l="-958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744DBEF-CEE7-64A5-61F8-10583D037464}"/>
                  </a:ext>
                </a:extLst>
              </p:cNvPr>
              <p:cNvSpPr txBox="1"/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𝑃𝑅𝑂𝑇𝑂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744DBEF-CEE7-64A5-61F8-10583D0374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148" y="6432925"/>
                <a:ext cx="3501150" cy="353943"/>
              </a:xfrm>
              <a:prstGeom prst="rect">
                <a:avLst/>
              </a:prstGeom>
              <a:blipFill>
                <a:blip r:embed="rId4"/>
                <a:stretch>
                  <a:fillRect l="-1045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2E350C3-B771-973C-7E19-6A05B3DF4D24}"/>
                  </a:ext>
                </a:extLst>
              </p:cNvPr>
              <p:cNvSpPr txBox="1"/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𝑀𝑒𝑎𝑠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𝑖𝑟𝑜𝑛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 @ </m:t>
                          </m:r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𝑅𝑇</m:t>
                          </m:r>
                        </m:sup>
                      </m:sSubSup>
                      <m:r>
                        <a:rPr lang="it-IT" sz="1867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867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𝑖𝑟𝑜𝑛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 @ </m:t>
                          </m:r>
                          <m:r>
                            <a:rPr lang="it-IT" sz="1867" i="1">
                              <a:latin typeface="Cambria Math" panose="02040503050406030204" pitchFamily="18" charset="0"/>
                            </a:rPr>
                            <m:t>𝑅𝑇</m:t>
                          </m:r>
                        </m:sup>
                      </m:sSubSup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2E350C3-B771-973C-7E19-6A05B3DF4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261" y="6111640"/>
                <a:ext cx="3661965" cy="321178"/>
              </a:xfrm>
              <a:prstGeom prst="rect">
                <a:avLst/>
              </a:prstGeom>
              <a:blipFill>
                <a:blip r:embed="rId5"/>
                <a:stretch>
                  <a:fillRect l="-998" t="-1923" b="-1730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0FB18B8-7332-F7C2-399C-944D506975E3}"/>
                  </a:ext>
                </a:extLst>
              </p:cNvPr>
              <p:cNvSpPr txBox="1"/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𝐸𝑋𝑃𝐸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𝑆𝐸𝑅𝐼𝐸</m:t>
                      </m:r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Sup>
                        <m:sSubSup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Sup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𝑆𝑖𝑚𝑢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𝑆𝐸𝑅𝐼𝐸</m:t>
                          </m:r>
                        </m:sub>
                        <m:sup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@ </m:t>
                          </m:r>
                          <m:sSub>
                            <m:sSubPr>
                              <m:ctrlP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867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𝑛𝑜𝑚</m:t>
                              </m:r>
                            </m:sub>
                          </m:sSub>
                        </m:sup>
                      </m:sSubSup>
                      <m:r>
                        <a:rPr lang="it-IT" sz="1867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∆</m:t>
                          </m:r>
                        </m:e>
                        <m:sub>
                          <m:r>
                            <a:rPr lang="it-IT" sz="1867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867" dirty="0">
                  <a:solidFill>
                    <a:srgbClr val="000000"/>
                  </a:solidFill>
                  <a:sym typeface="Arial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0FB18B8-7332-F7C2-399C-944D50697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304" y="6463193"/>
                <a:ext cx="3410806" cy="353943"/>
              </a:xfrm>
              <a:prstGeom prst="rect">
                <a:avLst/>
              </a:prstGeom>
              <a:blipFill>
                <a:blip r:embed="rId6"/>
                <a:stretch>
                  <a:fillRect l="-1073" t="-1724" b="-1551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A08C7644-690B-F5B5-3457-39771CB8544B}"/>
              </a:ext>
            </a:extLst>
          </p:cNvPr>
          <p:cNvSpPr/>
          <p:nvPr/>
        </p:nvSpPr>
        <p:spPr>
          <a:xfrm>
            <a:off x="3185715" y="6216973"/>
            <a:ext cx="3656300" cy="492440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1BA1E8-C985-CE45-B6E2-ED6D43D81496}"/>
              </a:ext>
            </a:extLst>
          </p:cNvPr>
          <p:cNvSpPr/>
          <p:nvPr/>
        </p:nvSpPr>
        <p:spPr>
          <a:xfrm>
            <a:off x="7351261" y="6216973"/>
            <a:ext cx="3656300" cy="492440"/>
          </a:xfrm>
          <a:prstGeom prst="rect">
            <a:avLst/>
          </a:prstGeom>
          <a:noFill/>
          <a:ln w="25400" cap="flat">
            <a:solidFill>
              <a:srgbClr val="0093BE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ctr">
            <a:spAutoFit/>
          </a:bodyPr>
          <a:lstStyle/>
          <a:p>
            <a:pPr defTabSz="609585" hangingPunct="0"/>
            <a:endParaRPr lang="en-GB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19FE96-682D-66EA-8644-D42F45E484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0079" y="760145"/>
            <a:ext cx="4411396" cy="518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86955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9186F-A841-32A7-3C57-B5155962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PROTRUDING SS PROTECTION SHEETS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7937CC-5290-6F9B-8040-403B1E554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191C4D-5ABE-8E3C-873E-7F3DF5450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6576144" cy="4906963"/>
          </a:xfrm>
        </p:spPr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This issue, which has affected all collared apertures, was initially detected on MBRD1. </a:t>
            </a:r>
          </a:p>
          <a:p>
            <a:r>
              <a:rPr lang="en-US" dirty="0">
                <a:latin typeface="Aptos" panose="020B0004020202020204" pitchFamily="34" charset="0"/>
              </a:rPr>
              <a:t>The root cause consists in the fact that, according to the drawings, the SS protection sheets are as long as the coils. </a:t>
            </a:r>
          </a:p>
          <a:p>
            <a:r>
              <a:rPr lang="en-US" dirty="0">
                <a:latin typeface="Aptos" panose="020B0004020202020204" pitchFamily="34" charset="0"/>
              </a:rPr>
              <a:t>Due to the inherent difficulty of precisely controlling their position, this protrusion occurs in almost all apertures, leading to the encountered problems.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C2DC12-79EA-20A5-67F7-34BDCBC0B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355" y="977967"/>
            <a:ext cx="3082655" cy="547540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C496025-0365-82B4-93E5-878067E8B215}"/>
              </a:ext>
            </a:extLst>
          </p:cNvPr>
          <p:cNvCxnSpPr>
            <a:cxnSpLocks/>
          </p:cNvCxnSpPr>
          <p:nvPr/>
        </p:nvCxnSpPr>
        <p:spPr>
          <a:xfrm>
            <a:off x="7320136" y="1988840"/>
            <a:ext cx="1728192" cy="1440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AA079-CBC5-A66B-211E-50DBD196E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2586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26998-1FE1-63B2-AC1A-BDD93E545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6570942" cy="720000"/>
          </a:xfrm>
        </p:spPr>
        <p:txBody>
          <a:bodyPr/>
          <a:lstStyle/>
          <a:p>
            <a:pPr algn="l"/>
            <a:r>
              <a:rPr lang="en-US" dirty="0">
                <a:latin typeface="Aptos" panose="020B0004020202020204" pitchFamily="34" charset="0"/>
              </a:rPr>
              <a:t>PROTRUDING SS PROTECTION SHEETS: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accepted solution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220B2F-2E1E-51FB-4891-7BE265F98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53129-6868-2743-8079-A574BC4B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6792168" cy="4906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ptos" panose="020B0004020202020204" pitchFamily="34" charset="0"/>
              </a:rPr>
              <a:t>In assembled apertures &amp; magnets: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The SS protection sheets have been bent toward the collars</a:t>
            </a:r>
          </a:p>
          <a:p>
            <a:r>
              <a:rPr lang="en-US" dirty="0">
                <a:latin typeface="Aptos" panose="020B0004020202020204" pitchFamily="34" charset="0"/>
              </a:rPr>
              <a:t>In apertures yet to be collared: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The length of the SS sheet positioned on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the coil end will be reduced by 2.5±0.5 mm using a rotating rasp abrasion method. 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It is expected that this action will completely solve the issue of protrusion.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However, there is a possibility that the SS sheet might end up slightly recessed under the last collar: this is not expected to cause any issues.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AEC51F-EE34-ACE5-2BB1-CF63BDDF86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3" y="3422468"/>
            <a:ext cx="1703453" cy="3024000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AF74FB-673E-4634-ECAA-2339740ADA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6383" y="3422468"/>
            <a:ext cx="1703454" cy="30240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2BFD65-A629-DFF4-C293-16A44D6A8E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951" b="28449"/>
          <a:stretch/>
        </p:blipFill>
        <p:spPr>
          <a:xfrm>
            <a:off x="9268019" y="116632"/>
            <a:ext cx="2823701" cy="32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A03372-3DBF-E5B0-00F3-1FB147DCAC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942" y="126875"/>
            <a:ext cx="1745929" cy="32400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C4654A-9521-9A6A-AD4A-B8BA484C1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A62933-2DE4-8756-454F-C464E534DD8E}"/>
              </a:ext>
            </a:extLst>
          </p:cNvPr>
          <p:cNvCxnSpPr>
            <a:cxnSpLocks/>
          </p:cNvCxnSpPr>
          <p:nvPr/>
        </p:nvCxnSpPr>
        <p:spPr>
          <a:xfrm flipV="1">
            <a:off x="6882503" y="1828800"/>
            <a:ext cx="3574249" cy="222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28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387DB-7208-42EA-9485-5DA8AEE27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Aptos" panose="020B0004020202020204" pitchFamily="34" charset="0"/>
              </a:rPr>
              <a:t>MBRD MAGNET CHARACTERISTICS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2459D0-0069-4C7E-8C28-2434C0689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7B6D5F5-4EE5-4A5A-8B8A-B6A120EB4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239404"/>
              </p:ext>
            </p:extLst>
          </p:nvPr>
        </p:nvGraphicFramePr>
        <p:xfrm>
          <a:off x="7635553" y="1059255"/>
          <a:ext cx="4104456" cy="43891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62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4960">
                <a:tc gridSpan="2">
                  <a:txBody>
                    <a:bodyPr/>
                    <a:lstStyle/>
                    <a:p>
                      <a:r>
                        <a:rPr lang="it-IT" sz="1500" b="1" dirty="0">
                          <a:latin typeface="Aptos" panose="020B0004020202020204" pitchFamily="34" charset="0"/>
                        </a:rPr>
                        <a:t>Main characteristics of the D2 dipole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Bore magnetic field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4.5 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Magnetic length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7.78 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Peak field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5.26 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Operating current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12.330</a:t>
                      </a:r>
                      <a:r>
                        <a:rPr lang="it-IT" sz="1500" baseline="0" dirty="0">
                          <a:latin typeface="Aptos" panose="020B0004020202020204" pitchFamily="34" charset="0"/>
                        </a:rPr>
                        <a:t> kA</a:t>
                      </a:r>
                      <a:endParaRPr lang="it-IT" sz="1500" dirty="0">
                        <a:latin typeface="Aptos" panose="020B00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Stored energy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2.26 MJ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Overall current density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478 A/mm</a:t>
                      </a:r>
                      <a:r>
                        <a:rPr lang="it-IT" sz="1500" baseline="30000" dirty="0">
                          <a:latin typeface="Aptos" panose="020B0004020202020204" pitchFamily="34" charset="0"/>
                        </a:rPr>
                        <a:t>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Magnet physical length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8.01 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Aperture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105 mm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Beam separation at cold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188 mm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Operating temperature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1.9 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Loadline fraction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67.5%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Multipole variation</a:t>
                      </a:r>
                      <a:r>
                        <a:rPr lang="it-IT" sz="1500" baseline="0" dirty="0">
                          <a:latin typeface="Aptos" panose="020B0004020202020204" pitchFamily="34" charset="0"/>
                        </a:rPr>
                        <a:t> due to iron saturation</a:t>
                      </a:r>
                      <a:endParaRPr lang="it-IT" sz="1500" dirty="0">
                        <a:latin typeface="Aptos" panose="020B00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Aptos" panose="020B0004020202020204" pitchFamily="34" charset="0"/>
                        </a:rPr>
                        <a:t>&lt;10 units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12" name="Immagine 2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3CE1CA59-477A-4B21-9B54-3E5F11E62D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000" y="2694225"/>
            <a:ext cx="6542463" cy="392899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8EF8F-E45A-2749-5BFB-41BCF79A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A69B8E-43F4-115A-5C32-1E47064DA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59255"/>
            <a:ext cx="6542463" cy="172921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Bore field: 4.5 T (4.8 T ultimate field)</a:t>
            </a:r>
          </a:p>
          <a:p>
            <a:r>
              <a:rPr lang="en-US" dirty="0"/>
              <a:t>Magnetic length: 7.8 m (8.01 m physical length)</a:t>
            </a:r>
          </a:p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Field quality optimization based on asymmetric coils</a:t>
            </a:r>
          </a:p>
          <a:p>
            <a:pPr lvl="1"/>
            <a:r>
              <a:rPr lang="en-US" dirty="0"/>
              <a:t>Novel mechanical structure for the two apertures based on aluminum shells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28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02F5B-D205-1AF9-8CE1-09CD36CEB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noProof="0" dirty="0">
                <a:latin typeface="Aptos" panose="020B0004020202020204" pitchFamily="34" charset="0"/>
              </a:rPr>
              <a:t>CERN/INFN collaboration agreements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7ED7-4B3F-C8E8-4C8F-514E61A0A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47188"/>
            <a:ext cx="9140800" cy="4906963"/>
          </a:xfrm>
        </p:spPr>
        <p:txBody>
          <a:bodyPr/>
          <a:lstStyle/>
          <a:p>
            <a:r>
              <a:rPr lang="en-US" noProof="0" dirty="0">
                <a:latin typeface="Aptos" panose="020B0004020202020204" pitchFamily="34" charset="0"/>
              </a:rPr>
              <a:t>Framework agreement KN3083</a:t>
            </a:r>
          </a:p>
          <a:p>
            <a:pPr lvl="1"/>
            <a:r>
              <a:rPr lang="en-US" noProof="0" dirty="0">
                <a:latin typeface="Aptos" panose="020B0004020202020204" pitchFamily="34" charset="0"/>
              </a:rPr>
              <a:t>Addendum No.1 KE3084/TR/HL-LHC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Collaboration on the design and prototyping of MBRD superconducting magnets before series production, as part of the High Luminosity upgrade for the LHC at CERN.</a:t>
            </a:r>
          </a:p>
          <a:p>
            <a:pPr lvl="2"/>
            <a:r>
              <a:rPr lang="en-US" i="1" noProof="0" dirty="0">
                <a:latin typeface="Aptos" panose="020B0004020202020204" pitchFamily="34" charset="0"/>
              </a:rPr>
              <a:t>Main deliverables:</a:t>
            </a:r>
            <a:r>
              <a:rPr lang="en-US" noProof="0" dirty="0">
                <a:latin typeface="Aptos" panose="020B0004020202020204" pitchFamily="34" charset="0"/>
              </a:rPr>
              <a:t> a </a:t>
            </a:r>
            <a:r>
              <a:rPr lang="en-US" b="1" noProof="0" dirty="0">
                <a:latin typeface="Aptos" panose="020B0004020202020204" pitchFamily="34" charset="0"/>
              </a:rPr>
              <a:t>short model (MBRDS1)</a:t>
            </a:r>
            <a:r>
              <a:rPr lang="en-US" noProof="0" dirty="0">
                <a:latin typeface="Aptos" panose="020B0004020202020204" pitchFamily="34" charset="0"/>
              </a:rPr>
              <a:t> and a </a:t>
            </a:r>
            <a:r>
              <a:rPr lang="en-US" b="1" noProof="0" dirty="0">
                <a:latin typeface="Aptos" panose="020B0004020202020204" pitchFamily="34" charset="0"/>
              </a:rPr>
              <a:t>prototype (MBRDP1)</a:t>
            </a:r>
            <a:r>
              <a:rPr lang="en-US" noProof="0" dirty="0">
                <a:latin typeface="Aptos" panose="020B0004020202020204" pitchFamily="34" charset="0"/>
              </a:rPr>
              <a:t> of the MBRD magnet. The manufacturing of both these components were contracted to ASG  Superconductors.</a:t>
            </a:r>
          </a:p>
          <a:p>
            <a:pPr lvl="1"/>
            <a:r>
              <a:rPr lang="en-US" noProof="0" dirty="0">
                <a:latin typeface="Aptos" panose="020B0004020202020204" pitchFamily="34" charset="0"/>
              </a:rPr>
              <a:t>Addendum No.11 KE4417/TR/HL-LHC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Collaboration on the construction of the series MBRD magnets within the framework of the High Luminosity upgrade for the LHC at CERN.</a:t>
            </a:r>
          </a:p>
          <a:p>
            <a:pPr lvl="2"/>
            <a:r>
              <a:rPr lang="en-US" i="1" noProof="0" dirty="0">
                <a:latin typeface="Aptos" panose="020B0004020202020204" pitchFamily="34" charset="0"/>
              </a:rPr>
              <a:t>Main deliverables:</a:t>
            </a:r>
            <a:r>
              <a:rPr lang="en-US" noProof="0" dirty="0">
                <a:latin typeface="Aptos" panose="020B0004020202020204" pitchFamily="34" charset="0"/>
              </a:rPr>
              <a:t> </a:t>
            </a:r>
            <a:r>
              <a:rPr lang="en-US" b="1" noProof="0" dirty="0">
                <a:latin typeface="Aptos" panose="020B0004020202020204" pitchFamily="34" charset="0"/>
              </a:rPr>
              <a:t>six magnets of the series (MBRD1 to MBRD6)</a:t>
            </a:r>
            <a:r>
              <a:rPr lang="en-US" noProof="0" dirty="0">
                <a:latin typeface="Aptos" panose="020B0004020202020204" pitchFamily="34" charset="0"/>
              </a:rPr>
              <a:t>. The manufacturing of these magnets was awarded to ASG Superconductors on March 9</a:t>
            </a:r>
            <a:r>
              <a:rPr lang="en-US" baseline="30000" noProof="0" dirty="0">
                <a:latin typeface="Aptos" panose="020B0004020202020204" pitchFamily="34" charset="0"/>
              </a:rPr>
              <a:t>th</a:t>
            </a:r>
            <a:r>
              <a:rPr lang="en-US" noProof="0" dirty="0">
                <a:latin typeface="Aptos" panose="020B0004020202020204" pitchFamily="34" charset="0"/>
              </a:rPr>
              <a:t>, 2021.</a:t>
            </a:r>
          </a:p>
          <a:p>
            <a:pPr lvl="2"/>
            <a:endParaRPr lang="en-US" noProof="0" dirty="0">
              <a:latin typeface="Aptos" panose="020B0004020202020204" pitchFamily="34" charset="0"/>
            </a:endParaRPr>
          </a:p>
          <a:p>
            <a:pPr lvl="1"/>
            <a:endParaRPr lang="en-US" noProof="0" dirty="0">
              <a:latin typeface="Aptos" panose="020B0004020202020204" pitchFamily="34" charset="0"/>
            </a:endParaRPr>
          </a:p>
          <a:p>
            <a:pPr lvl="1"/>
            <a:endParaRPr lang="en-US" noProof="0" dirty="0">
              <a:latin typeface="Aptos" panose="020B00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BA8492-0116-0D28-EE31-7156C2BD6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F0C90F-BBAC-A311-6697-B3F2AFCD97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46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7B7A3-8A66-D9CD-07F3-3729726F1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D2</a:t>
            </a:r>
            <a:r>
              <a:rPr lang="en-US" dirty="0">
                <a:latin typeface="Aptos" panose="020B0004020202020204" pitchFamily="34" charset="0"/>
              </a:rPr>
              <a:t> PROTOTYPE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DF5101-4907-393D-AFE9-C6630F6B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7742D8-F1B8-2B4B-B2A5-D30F2E2A2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600" y="1025304"/>
            <a:ext cx="6628729" cy="480739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D2 prototype cold mass was tested at CERN in Oct. 2022 to May 2023, in  4 cool-downs: </a:t>
            </a:r>
          </a:p>
          <a:p>
            <a:pPr lvl="1"/>
            <a:r>
              <a:rPr lang="en-US" dirty="0"/>
              <a:t>in the </a:t>
            </a:r>
            <a:r>
              <a:rPr lang="en-US" b="1" dirty="0">
                <a:solidFill>
                  <a:schemeClr val="bg2"/>
                </a:solidFill>
              </a:rPr>
              <a:t>first thermal cycle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@ 1.9 K: it reached nominal current without quenching</a:t>
            </a:r>
            <a:br>
              <a:rPr lang="en-US" dirty="0"/>
            </a:br>
            <a:r>
              <a:rPr lang="en-US" dirty="0"/>
              <a:t>@ 1.9 K: it reached ultimate in 1 quench</a:t>
            </a:r>
            <a:br>
              <a:rPr lang="en-US" dirty="0"/>
            </a:br>
            <a:r>
              <a:rPr lang="en-US" dirty="0"/>
              <a:t>@ 4.5 K: it quenched @ 96% of SS limit</a:t>
            </a:r>
            <a:br>
              <a:rPr lang="en-US" dirty="0"/>
            </a:br>
            <a:r>
              <a:rPr lang="en-US" dirty="0"/>
              <a:t>no other natural quench occurred in the first test campaign</a:t>
            </a:r>
            <a:br>
              <a:rPr lang="en-US" dirty="0"/>
            </a:br>
            <a:r>
              <a:rPr lang="en-US" dirty="0"/>
              <a:t>ramp rate studies were performed up to 200 A/s</a:t>
            </a:r>
          </a:p>
          <a:p>
            <a:pPr lvl="1"/>
            <a:r>
              <a:rPr lang="en-US" dirty="0"/>
              <a:t>in the </a:t>
            </a:r>
            <a:r>
              <a:rPr lang="en-US" b="1" dirty="0">
                <a:solidFill>
                  <a:schemeClr val="bg2"/>
                </a:solidFill>
              </a:rPr>
              <a:t>second thermal cycle</a:t>
            </a:r>
            <a:br>
              <a:rPr lang="en-US" dirty="0"/>
            </a:br>
            <a:r>
              <a:rPr lang="en-US" dirty="0"/>
              <a:t>@ 1.9 K: it reached ultimate without quenching</a:t>
            </a:r>
            <a:br>
              <a:rPr lang="en-US" dirty="0"/>
            </a:br>
            <a:r>
              <a:rPr lang="en-US" dirty="0"/>
              <a:t>@ 4.5 K: it reached ultimate in 1 quench</a:t>
            </a:r>
          </a:p>
          <a:p>
            <a:pPr lvl="1"/>
            <a:r>
              <a:rPr lang="en-US" dirty="0"/>
              <a:t>In the </a:t>
            </a:r>
            <a:r>
              <a:rPr lang="en-US" b="1" dirty="0">
                <a:solidFill>
                  <a:schemeClr val="bg2"/>
                </a:solidFill>
              </a:rPr>
              <a:t>fourth thermal cycle</a:t>
            </a:r>
            <a:r>
              <a:rPr lang="en-US" dirty="0"/>
              <a:t> it reached ultimate without quenching at both 1.9 and 4.5 K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18136-69D7-8395-DA43-543E2A46F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  <p:pic>
        <p:nvPicPr>
          <p:cNvPr id="6" name="Picture 5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4CD5A3E3-E5A8-E8AA-91B8-DD1D84AB4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045" y="982660"/>
            <a:ext cx="4511355" cy="26940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659DF9-290B-638E-752B-55B3B43214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252" y="3901279"/>
            <a:ext cx="4202719" cy="703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Fig. 2: Left: the D2 cold mass, including the D2 prototype dipole (in the forefront) and the D2 correctors from China and from CERN (in the background). Right: the D2 magnets and the D2 correctors before the orbital welding">
            <a:extLst>
              <a:ext uri="{FF2B5EF4-FFF2-40B4-BE49-F238E27FC236}">
                <a16:creationId xmlns:a16="http://schemas.microsoft.com/office/drawing/2014/main" id="{E6C95B67-E95B-4977-C7EB-8A630613E1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72"/>
          <a:stretch/>
        </p:blipFill>
        <p:spPr bwMode="auto">
          <a:xfrm>
            <a:off x="7311045" y="4723274"/>
            <a:ext cx="1736693" cy="113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ig. 2: Left: the D2 cold mass, including the D2 prototype dipole (in the forefront) and the D2 correctors from China and from CERN (in the background). Right: the D2 magnets and the D2 correctors before the orbital welding">
            <a:extLst>
              <a:ext uri="{FF2B5EF4-FFF2-40B4-BE49-F238E27FC236}">
                <a16:creationId xmlns:a16="http://schemas.microsoft.com/office/drawing/2014/main" id="{5E1CE967-7E41-99D1-DABD-423B302B6B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80"/>
          <a:stretch/>
        </p:blipFill>
        <p:spPr bwMode="auto">
          <a:xfrm>
            <a:off x="9149652" y="4744974"/>
            <a:ext cx="841921" cy="111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indoor, station, yellow, platform&#10;&#10;Description automatically generated">
            <a:extLst>
              <a:ext uri="{FF2B5EF4-FFF2-40B4-BE49-F238E27FC236}">
                <a16:creationId xmlns:a16="http://schemas.microsoft.com/office/drawing/2014/main" id="{0D5DCE46-F764-0157-0C40-CA21B88975C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6"/>
          <a:stretch/>
        </p:blipFill>
        <p:spPr>
          <a:xfrm>
            <a:off x="10093487" y="4744974"/>
            <a:ext cx="1670918" cy="10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530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Introduction</a:t>
            </a:r>
          </a:p>
          <a:p>
            <a:r>
              <a:rPr lang="en-US" dirty="0">
                <a:latin typeface="Aptos" panose="020B0004020202020204" pitchFamily="34" charset="0"/>
              </a:rPr>
              <a:t>Status of series coil production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MBRD1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MBRD2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Status of MBRD3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Status of MBRD4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Book Antiqua" panose="02040602050305030304" pitchFamily="18" charset="0"/>
              </a:rPr>
              <a:t>─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6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Field quality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ptos" panose="020B0004020202020204" pitchFamily="34" charset="0"/>
              </a:rPr>
              <a:t>Schedule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1FB45-F6B5-777F-0446-AD92171A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480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232EA-700F-B93A-728E-9F8E72F20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STATUS OF COIL PRODUCTION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A51C6-8ACB-8024-D539-A7FB39A2D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D85DB-D143-F02F-1224-BD65593C0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874132"/>
            <a:ext cx="10560000" cy="5411059"/>
          </a:xfrm>
        </p:spPr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The winding and curing of all 24 coils have been completed.</a:t>
            </a:r>
          </a:p>
          <a:p>
            <a:r>
              <a:rPr lang="en-US" dirty="0">
                <a:latin typeface="Aptos" panose="020B0004020202020204" pitchFamily="34" charset="0"/>
              </a:rPr>
              <a:t>Two issues have been identified: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Aptos" panose="020B0004020202020204" pitchFamily="34" charset="0"/>
              </a:rPr>
              <a:t>Insulation damage at the coil ends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During the curing process, the coil is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pressed against the mandrel at 90 MPa,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which can cause damage to the turn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insulation in certain areas. 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ASG has developed a process to restore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the insulation in both collared and single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coils (approved by CERN/INFN). </a:t>
            </a:r>
          </a:p>
          <a:p>
            <a:pPr lvl="2"/>
            <a:r>
              <a:rPr lang="en-US" dirty="0">
                <a:latin typeface="Aptos" panose="020B0004020202020204" pitchFamily="34" charset="0"/>
              </a:rPr>
              <a:t>This repair has already been implemented on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MBRD2 at CERN and on MBRD1 at ASG; 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dirty="0">
                <a:latin typeface="Aptos" panose="020B0004020202020204" pitchFamily="34" charset="0"/>
              </a:rPr>
              <a:t>The remaining coils will undergo the same repair procedure before collaring.</a:t>
            </a:r>
            <a:br>
              <a:rPr lang="en-US" dirty="0">
                <a:latin typeface="Aptos" panose="020B0004020202020204" pitchFamily="34" charset="0"/>
              </a:rPr>
            </a:br>
            <a:r>
              <a:rPr lang="en-US" sz="1600" dirty="0">
                <a:latin typeface="Aptos" panose="020B0004020202020204" pitchFamily="34" charset="0"/>
              </a:rPr>
              <a:t>(</a:t>
            </a:r>
            <a:r>
              <a:rPr lang="en-US" sz="1600" dirty="0">
                <a:latin typeface="Aptos" panose="020B0004020202020204" pitchFamily="34" charset="0"/>
                <a:hlinkClick r:id="rId2"/>
              </a:rPr>
              <a:t>https://edms.cern.ch/ui/file/3088308/1.0/28837_1_MBRD_TURN_INSULATION_RESTORING.pdf</a:t>
            </a:r>
            <a:r>
              <a:rPr lang="en-US" sz="1600" dirty="0">
                <a:latin typeface="Aptos" panose="020B0004020202020204" pitchFamily="34" charset="0"/>
              </a:rPr>
              <a:t>)</a:t>
            </a:r>
            <a:r>
              <a:rPr lang="en-US" dirty="0">
                <a:latin typeface="Aptos" panose="020B0004020202020204" pitchFamily="34" charset="0"/>
              </a:rPr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Aptos" panose="020B0004020202020204" pitchFamily="34" charset="0"/>
              </a:rPr>
              <a:t>Excess coil size</a:t>
            </a:r>
          </a:p>
          <a:p>
            <a:pPr lvl="2"/>
            <a:endParaRPr lang="en-US" dirty="0">
              <a:latin typeface="Aptos" panose="020B0004020202020204" pitchFamily="34" charset="0"/>
            </a:endParaRPr>
          </a:p>
          <a:p>
            <a:pPr lvl="2"/>
            <a:endParaRPr lang="en-US" dirty="0">
              <a:latin typeface="Aptos" panose="020B0004020202020204" pitchFamily="34" charset="0"/>
            </a:endParaRPr>
          </a:p>
        </p:txBody>
      </p:sp>
      <p:pic>
        <p:nvPicPr>
          <p:cNvPr id="7" name="Picture 6" descr="A close-up of a piece of electrical equipment&#10;&#10;Description automatically generated">
            <a:extLst>
              <a:ext uri="{FF2B5EF4-FFF2-40B4-BE49-F238E27FC236}">
                <a16:creationId xmlns:a16="http://schemas.microsoft.com/office/drawing/2014/main" id="{4C9F4307-49B1-F126-EF45-596C366D1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1342477"/>
            <a:ext cx="5070309" cy="38027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A4C04D-F6D8-A6B1-28A1-EEF8368200D9}"/>
              </a:ext>
            </a:extLst>
          </p:cNvPr>
          <p:cNvSpPr txBox="1"/>
          <p:nvPr/>
        </p:nvSpPr>
        <p:spPr>
          <a:xfrm>
            <a:off x="9665428" y="4733683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side of the coil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6DA79-7246-D6EC-040F-B0D99CAA61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03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1827B-2844-3325-5EF4-EBC606E23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SINGLE COIL STATUS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AD5A40-6F8A-CF42-D4DF-644AAE79B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599143-15CE-E35F-8D81-62C7B4EE7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680" y="980728"/>
            <a:ext cx="11040640" cy="4906963"/>
          </a:xfrm>
        </p:spPr>
        <p:txBody>
          <a:bodyPr>
            <a:noAutofit/>
          </a:bodyPr>
          <a:lstStyle/>
          <a:p>
            <a:r>
              <a:rPr lang="en-US" sz="1600" dirty="0">
                <a:latin typeface="Aptos" panose="020B0004020202020204" pitchFamily="34" charset="0"/>
              </a:rPr>
              <a:t>Type A Coils</a:t>
            </a:r>
          </a:p>
          <a:p>
            <a:pPr lvl="1"/>
            <a:r>
              <a:rPr lang="en-US" sz="1600" dirty="0">
                <a:latin typeface="Aptos" panose="020B0004020202020204" pitchFamily="34" charset="0"/>
              </a:rPr>
              <a:t>AS-03: No issues to report.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Aptos" panose="020B0004020202020204" pitchFamily="34" charset="0"/>
              </a:rPr>
              <a:t>AS-08: Requires two repairs: one on the CS and one on the NCS, located on the first turn adjacent to the filler.</a:t>
            </a:r>
          </a:p>
          <a:p>
            <a:pPr lvl="1"/>
            <a:r>
              <a:rPr lang="en-US" sz="1600" dirty="0">
                <a:latin typeface="Aptos" panose="020B0004020202020204" pitchFamily="34" charset="0"/>
              </a:rPr>
              <a:t>AS-09: No issues to report.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Aptos" panose="020B0004020202020204" pitchFamily="34" charset="0"/>
              </a:rPr>
              <a:t>AS-10: One point on the NCS needs further investigation to determine if it is dirt or insulation damage (the coil 			 needs to be rotated). Everything is OK on the CS.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Aptos" panose="020B0004020202020204" pitchFamily="34" charset="0"/>
              </a:rPr>
              <a:t>AS-11: Requires a repair on the first turn adjacent to the first filler on the CS. Everything is OK on the NCS.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Aptos" panose="020B0004020202020204" pitchFamily="34" charset="0"/>
              </a:rPr>
              <a:t>AS-12: Requires a repair on the first turn adjacent to the first filler on the CS. Everything is OK on the NCS.</a:t>
            </a:r>
          </a:p>
          <a:p>
            <a:endParaRPr lang="en-US" sz="1600" dirty="0">
              <a:latin typeface="Aptos" panose="020B0004020202020204" pitchFamily="34" charset="0"/>
            </a:endParaRPr>
          </a:p>
          <a:p>
            <a:r>
              <a:rPr lang="en-US" sz="1600" dirty="0">
                <a:latin typeface="Aptos" panose="020B0004020202020204" pitchFamily="34" charset="0"/>
              </a:rPr>
              <a:t>Type B Coils</a:t>
            </a:r>
          </a:p>
          <a:p>
            <a:pPr lvl="1"/>
            <a:r>
              <a:rPr lang="en-US" sz="1600" dirty="0">
                <a:latin typeface="Aptos" panose="020B0004020202020204" pitchFamily="34" charset="0"/>
              </a:rPr>
              <a:t>BS-03: No issues to report.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Aptos" panose="020B0004020202020204" pitchFamily="34" charset="0"/>
              </a:rPr>
              <a:t>BS-05: Requires a repair on the first turn adjacent to the first filler on the NCS. No issues to report on the CS.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Aptos" panose="020B0004020202020204" pitchFamily="34" charset="0"/>
              </a:rPr>
              <a:t>BS-09: Requires a repair on the second turn adjacent to the first filler on the NCS. No issues to report on the CS.</a:t>
            </a:r>
          </a:p>
          <a:p>
            <a:pPr lvl="1"/>
            <a:r>
              <a:rPr lang="en-US" sz="1600" dirty="0">
                <a:latin typeface="Aptos" panose="020B0004020202020204" pitchFamily="34" charset="0"/>
              </a:rPr>
              <a:t>BS-10: No issues to report.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Aptos" panose="020B0004020202020204" pitchFamily="34" charset="0"/>
              </a:rPr>
              <a:t>BS-11: Requires a repair on the CS and two repairs on the NCS</a:t>
            </a:r>
            <a:r>
              <a:rPr lang="en-US" sz="1600" dirty="0">
                <a:latin typeface="Aptos" panose="020B0004020202020204" pitchFamily="34" charset="0"/>
              </a:rPr>
              <a:t>.</a:t>
            </a:r>
          </a:p>
          <a:p>
            <a:pPr lvl="1"/>
            <a:r>
              <a:rPr lang="en-US" sz="1600" dirty="0">
                <a:latin typeface="Aptos" panose="020B0004020202020204" pitchFamily="34" charset="0"/>
              </a:rPr>
              <a:t>BS-12: No issues to report.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B48245-FAC5-CB8E-AB54-F74C42A16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                                               14th HL-LHC Collaboration Meeting                                               October 7th,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7376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5"/>
        </a:lnRef>
        <a:fillRef idx="0">
          <a:schemeClr val="accent5"/>
        </a:fillRef>
        <a:effectRef idx="1">
          <a:schemeClr val="accent5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tx1">
                <a:lumMod val="50000"/>
                <a:lumOff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ptos" panose="020B00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3805</Words>
  <Application>Microsoft Office PowerPoint</Application>
  <PresentationFormat>Widescreen</PresentationFormat>
  <Paragraphs>970</Paragraphs>
  <Slides>36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Aptos</vt:lpstr>
      <vt:lpstr>Arial</vt:lpstr>
      <vt:lpstr>Book Antiqua</vt:lpstr>
      <vt:lpstr>Calibri</vt:lpstr>
      <vt:lpstr>Cambria Math</vt:lpstr>
      <vt:lpstr>Helvetica</vt:lpstr>
      <vt:lpstr>Symbol</vt:lpstr>
      <vt:lpstr>Wingdings</vt:lpstr>
      <vt:lpstr>Thème Office</vt:lpstr>
      <vt:lpstr>Acrobat Document</vt:lpstr>
      <vt:lpstr>Status of MBRD series production (KE4417)</vt:lpstr>
      <vt:lpstr>SUMMARY</vt:lpstr>
      <vt:lpstr>D2 layout and function</vt:lpstr>
      <vt:lpstr>MBRD MAGNET CHARACTERISTICS</vt:lpstr>
      <vt:lpstr>CERN/INFN collaboration agreements</vt:lpstr>
      <vt:lpstr>D2 PROTOTYPE</vt:lpstr>
      <vt:lpstr>SUMMARY</vt:lpstr>
      <vt:lpstr>STATUS OF COIL PRODUCTION</vt:lpstr>
      <vt:lpstr>SINGLE COIL STATUS</vt:lpstr>
      <vt:lpstr>STATUS OF COIL PRODUCTION</vt:lpstr>
      <vt:lpstr>SHIMMING SCHEMES</vt:lpstr>
      <vt:lpstr>SUMMARY</vt:lpstr>
      <vt:lpstr>MBRD1 STATUS</vt:lpstr>
      <vt:lpstr>MBRD1 STATUS</vt:lpstr>
      <vt:lpstr>MBRD1 STATUS</vt:lpstr>
      <vt:lpstr>SUMMARY</vt:lpstr>
      <vt:lpstr>MBRD2 STATUS</vt:lpstr>
      <vt:lpstr>SUMMARY</vt:lpstr>
      <vt:lpstr>MBRD3 STATUS</vt:lpstr>
      <vt:lpstr>SHORT COIL BS-08 VS GROUND</vt:lpstr>
      <vt:lpstr>DESIGN CHANGES TO MITIGATE THE ISSUE OF QH SHORTS</vt:lpstr>
      <vt:lpstr>SUMMARY</vt:lpstr>
      <vt:lpstr>STATUS OF MBRD4─6</vt:lpstr>
      <vt:lpstr>SUMMARY</vt:lpstr>
      <vt:lpstr>EXPECTED INTEGRATED HARMONICS @ NOMINAL CURRENT</vt:lpstr>
      <vt:lpstr>SUMMARY</vt:lpstr>
      <vt:lpstr>Schedule</vt:lpstr>
      <vt:lpstr>CONCLUSIONS</vt:lpstr>
      <vt:lpstr>  THANKS FOR THE ATTENTION  Acknowledgments INFN: A.Bersani, B.Caiffi, F.Levi, A.Pampaloni CERN: A.Foussat, E.Todesco  </vt:lpstr>
      <vt:lpstr>COIL PAIRING IN MAGNETS</vt:lpstr>
      <vt:lpstr>Expected Field Quality of MBRD2 @ Nominal Operation</vt:lpstr>
      <vt:lpstr>Expected Field Quality of MBRD2 @ Nominal Operation</vt:lpstr>
      <vt:lpstr>Expected Field Quality of MBRD2 @ Nominal Operation</vt:lpstr>
      <vt:lpstr>Expected Field Quality of MBRD2 @ Nominal Operation</vt:lpstr>
      <vt:lpstr>PROTRUDING SS PROTECTION SHEETS</vt:lpstr>
      <vt:lpstr>PROTRUDING SS PROTECTION SHEETS:  accepted 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2024-10-06T14:10:47Z</dcterms:modified>
</cp:coreProperties>
</file>