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  <p:sldMasterId id="2147483666" r:id="rId5"/>
    <p:sldMasterId id="2147483673" r:id="rId6"/>
  </p:sldMasterIdLst>
  <p:notesMasterIdLst>
    <p:notesMasterId r:id="rId23"/>
  </p:notesMasterIdLst>
  <p:handoutMasterIdLst>
    <p:handoutMasterId r:id="rId24"/>
  </p:handoutMasterIdLst>
  <p:sldIdLst>
    <p:sldId id="263" r:id="rId7"/>
    <p:sldId id="1153" r:id="rId8"/>
    <p:sldId id="430" r:id="rId9"/>
    <p:sldId id="1168" r:id="rId10"/>
    <p:sldId id="1169" r:id="rId11"/>
    <p:sldId id="1152" r:id="rId12"/>
    <p:sldId id="588" r:id="rId13"/>
    <p:sldId id="1150" r:id="rId14"/>
    <p:sldId id="1172" r:id="rId15"/>
    <p:sldId id="1093" r:id="rId16"/>
    <p:sldId id="1173" r:id="rId17"/>
    <p:sldId id="1088" r:id="rId18"/>
    <p:sldId id="337" r:id="rId19"/>
    <p:sldId id="527" r:id="rId20"/>
    <p:sldId id="785" r:id="rId21"/>
    <p:sldId id="445" r:id="rId2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  <a:srgbClr val="009900"/>
    <a:srgbClr val="33CC33"/>
    <a:srgbClr val="000000"/>
    <a:srgbClr val="800000"/>
    <a:srgbClr val="FFE699"/>
    <a:srgbClr val="FFCC00"/>
    <a:srgbClr val="B4C6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365" autoAdjust="0"/>
    <p:restoredTop sz="96110" autoAdjust="0"/>
  </p:normalViewPr>
  <p:slideViewPr>
    <p:cSldViewPr snapToObjects="1" showGuides="1">
      <p:cViewPr varScale="1">
        <p:scale>
          <a:sx n="67" d="100"/>
          <a:sy n="67" d="100"/>
        </p:scale>
        <p:origin x="1119" y="42"/>
      </p:cViewPr>
      <p:guideLst>
        <p:guide orient="horz" pos="4080"/>
        <p:guide pos="2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06/10/2024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604308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06/10/2024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535872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14498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3A2339-41DF-D34F-893D-CD7D0A0F306E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02028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499992" y="6388100"/>
            <a:ext cx="3167912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14th HL-LHC Collaboration Meeting, Oct 7 – 10, 2024</a:t>
            </a:r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14th HL-LHC Collaboration Meeting, Oct 7 – 10,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4965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14th HL-LHC Collaboration Meeting, Oct 7 – 10,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9471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sp>
        <p:nvSpPr>
          <p:cNvPr id="13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14th HL-LHC Collaboration Meeting, Oct 7 – 10,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8223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bg>
      <p:bgPr>
        <a:blipFill dpi="0"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1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1500" b="0" baseline="0">
                <a:solidFill>
                  <a:schemeClr val="accent5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1" y="6356350"/>
            <a:ext cx="608072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14th HL-LHC Collaboration Meeting, Oct 7 – 10, 2024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257175" marR="0" indent="-257175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2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257175" marR="0" lvl="0" indent="-257175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3" y="476672"/>
            <a:ext cx="4048095" cy="189602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B83573D-854A-4C61-B3B7-2CBCB6AA2BDD}"/>
              </a:ext>
            </a:extLst>
          </p:cNvPr>
          <p:cNvSpPr/>
          <p:nvPr/>
        </p:nvSpPr>
        <p:spPr>
          <a:xfrm>
            <a:off x="0" y="6165304"/>
            <a:ext cx="1371600" cy="69269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ln>
                <a:solidFill>
                  <a:schemeClr val="bg1"/>
                </a:solidFill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024354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2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14th HL-LHC Collaboration Meeting, Oct 7 – 10, 2024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593F3F2-3156-4CCA-9FFB-33FB7354671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3649" y="6165306"/>
            <a:ext cx="639919" cy="591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9934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1500" b="1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1500" b="1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2057400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14th HL-LHC Collaboration Meeting, Oct 7 – 10, 2024</a:t>
            </a:r>
            <a:endParaRPr lang="en-GB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DE33E18-C9A2-451C-9A6B-D39158041DF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3649" y="6165306"/>
            <a:ext cx="639919" cy="591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3191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14th HL-LHC Collaboration Meeting, Oct 7 – 10, 2024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D813954-B0CB-4016-B535-BDE242BD932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3649" y="6165306"/>
            <a:ext cx="639919" cy="591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8364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14th HL-LHC Collaboration Meeting, Oct 7 – 10, 2024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E816CAA-2881-4B1D-B534-7399FA0A5FF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3649" y="6165306"/>
            <a:ext cx="639919" cy="591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1136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14th HL-LHC Collaboration Meeting, Oct 7 – 10, 2024</a:t>
            </a:r>
            <a:endParaRPr lang="en-GB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1" y="4648200"/>
            <a:ext cx="7918450" cy="381000"/>
          </a:xfrm>
        </p:spPr>
        <p:txBody>
          <a:bodyPr/>
          <a:lstStyle>
            <a:lvl1pPr>
              <a:buFontTx/>
              <a:buNone/>
              <a:defRPr sz="135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59B40DA-0308-42AE-8E50-C2701538983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3649" y="6165306"/>
            <a:ext cx="639919" cy="591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4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14th HL-LHC Collaboration Meeting, Oct 7 – 10, 2024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1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14th HL-LHC Collaboration Meeting, Oct 7 – 10, 2024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14th HL-LHC Collaboration Meeting, Oct 7 – 10, 2024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14th HL-LHC Collaboration Meeting, Oct 7 – 10, 2024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sp>
        <p:nvSpPr>
          <p:cNvPr id="13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14th HL-LHC Collaboration Meeting, Oct 7 – 10, 2024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499992" y="6388100"/>
            <a:ext cx="3167912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14th HL-LHC Collaboration Meeting, Oct 7 – 10,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0119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14th HL-LHC Collaboration Meeting, Oct 7 – 10,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9960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1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14th HL-LHC Collaboration Meeting, Oct 7 – 10,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538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10" Type="http://schemas.openxmlformats.org/officeDocument/2006/relationships/image" Target="../media/image5.png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16.xml"/><Relationship Id="rId9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419872" y="6356350"/>
            <a:ext cx="5112128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14th HL-LHC Collaboration Meeting, Oct 7 – 10, 2024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12900"/>
            <a:ext cx="1907704" cy="6451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BC63BDF-09C0-4163-98AA-DF90B33AFEA0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619672" y="6251961"/>
            <a:ext cx="1298561" cy="56697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123728" y="6356350"/>
            <a:ext cx="6408272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14th HL-LHC Collaboration Meeting, Oct 7 – 10, 2024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12900"/>
            <a:ext cx="1907704" cy="6451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699" y="6252656"/>
            <a:ext cx="427501" cy="563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3364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1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en-US"/>
              <a:t>14th HL-LHC Collaboration Meeting, Oct 7 – 10, 2024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982ECA5-1535-4B50-BC38-7FADCF7EA7C0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6164664"/>
            <a:ext cx="1434505" cy="67188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4277831-B09B-4D91-8BBA-DDE409E6AE9C}"/>
              </a:ext>
            </a:extLst>
          </p:cNvPr>
          <p:cNvPicPr>
            <a:picLocks/>
          </p:cNvPicPr>
          <p:nvPr userDrawn="1"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6212900"/>
            <a:ext cx="1403819" cy="64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45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21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5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350" kern="1200">
          <a:solidFill>
            <a:schemeClr val="accent5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2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g"/><Relationship Id="rId4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7.png"/><Relationship Id="rId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431414" y="3356992"/>
            <a:ext cx="3527992" cy="1658439"/>
          </a:xfrm>
        </p:spPr>
        <p:txBody>
          <a:bodyPr/>
          <a:lstStyle/>
          <a:p>
            <a:r>
              <a:rPr lang="en-US" dirty="0"/>
              <a:t>Status of MQXFA magnets</a:t>
            </a:r>
            <a:endParaRPr lang="en-GB" sz="36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06806" y="4557446"/>
            <a:ext cx="3165194" cy="1379269"/>
          </a:xfrm>
        </p:spPr>
        <p:txBody>
          <a:bodyPr>
            <a:normAutofit/>
          </a:bodyPr>
          <a:lstStyle/>
          <a:p>
            <a:r>
              <a:rPr lang="en-GB" i="1" dirty="0"/>
              <a:t>Giorgio Ambrosio - FNAL</a:t>
            </a:r>
          </a:p>
          <a:p>
            <a:r>
              <a:rPr lang="en-GB" i="1" dirty="0"/>
              <a:t>with contributions from the whole MQXFA team</a:t>
            </a:r>
          </a:p>
        </p:txBody>
      </p:sp>
      <p:sp>
        <p:nvSpPr>
          <p:cNvPr id="8" name="Freeform 7"/>
          <p:cNvSpPr/>
          <p:nvPr/>
        </p:nvSpPr>
        <p:spPr>
          <a:xfrm>
            <a:off x="987630" y="537607"/>
            <a:ext cx="604431" cy="1286727"/>
          </a:xfrm>
          <a:custGeom>
            <a:avLst/>
            <a:gdLst>
              <a:gd name="connsiteX0" fmla="*/ 460739 w 604431"/>
              <a:gd name="connsiteY0" fmla="*/ 0 h 1286727"/>
              <a:gd name="connsiteX1" fmla="*/ 460739 w 604431"/>
              <a:gd name="connsiteY1" fmla="*/ 0 h 1286727"/>
              <a:gd name="connsiteX2" fmla="*/ 447677 w 604431"/>
              <a:gd name="connsiteY2" fmla="*/ 117566 h 1286727"/>
              <a:gd name="connsiteX3" fmla="*/ 421551 w 604431"/>
              <a:gd name="connsiteY3" fmla="*/ 156754 h 1286727"/>
              <a:gd name="connsiteX4" fmla="*/ 356237 w 604431"/>
              <a:gd name="connsiteY4" fmla="*/ 274320 h 1286727"/>
              <a:gd name="connsiteX5" fmla="*/ 330111 w 604431"/>
              <a:gd name="connsiteY5" fmla="*/ 313509 h 1286727"/>
              <a:gd name="connsiteX6" fmla="*/ 251734 w 604431"/>
              <a:gd name="connsiteY6" fmla="*/ 378823 h 1286727"/>
              <a:gd name="connsiteX7" fmla="*/ 225608 w 604431"/>
              <a:gd name="connsiteY7" fmla="*/ 418011 h 1286727"/>
              <a:gd name="connsiteX8" fmla="*/ 186419 w 604431"/>
              <a:gd name="connsiteY8" fmla="*/ 444137 h 1286727"/>
              <a:gd name="connsiteX9" fmla="*/ 134168 w 604431"/>
              <a:gd name="connsiteY9" fmla="*/ 522514 h 1286727"/>
              <a:gd name="connsiteX10" fmla="*/ 108042 w 604431"/>
              <a:gd name="connsiteY10" fmla="*/ 561703 h 1286727"/>
              <a:gd name="connsiteX11" fmla="*/ 68854 w 604431"/>
              <a:gd name="connsiteY11" fmla="*/ 679269 h 1286727"/>
              <a:gd name="connsiteX12" fmla="*/ 55791 w 604431"/>
              <a:gd name="connsiteY12" fmla="*/ 718457 h 1286727"/>
              <a:gd name="connsiteX13" fmla="*/ 42728 w 604431"/>
              <a:gd name="connsiteY13" fmla="*/ 757646 h 1286727"/>
              <a:gd name="connsiteX14" fmla="*/ 16602 w 604431"/>
              <a:gd name="connsiteY14" fmla="*/ 809897 h 1286727"/>
              <a:gd name="connsiteX15" fmla="*/ 16602 w 604431"/>
              <a:gd name="connsiteY15" fmla="*/ 1045029 h 1286727"/>
              <a:gd name="connsiteX16" fmla="*/ 55791 w 604431"/>
              <a:gd name="connsiteY16" fmla="*/ 1084217 h 1286727"/>
              <a:gd name="connsiteX17" fmla="*/ 121105 w 604431"/>
              <a:gd name="connsiteY17" fmla="*/ 1162594 h 1286727"/>
              <a:gd name="connsiteX18" fmla="*/ 173357 w 604431"/>
              <a:gd name="connsiteY18" fmla="*/ 1175657 h 1286727"/>
              <a:gd name="connsiteX19" fmla="*/ 199482 w 604431"/>
              <a:gd name="connsiteY19" fmla="*/ 1214846 h 1286727"/>
              <a:gd name="connsiteX20" fmla="*/ 238671 w 604431"/>
              <a:gd name="connsiteY20" fmla="*/ 1227909 h 1286727"/>
              <a:gd name="connsiteX21" fmla="*/ 277859 w 604431"/>
              <a:gd name="connsiteY21" fmla="*/ 1254034 h 1286727"/>
              <a:gd name="connsiteX22" fmla="*/ 369299 w 604431"/>
              <a:gd name="connsiteY22" fmla="*/ 1280160 h 1286727"/>
              <a:gd name="connsiteX23" fmla="*/ 591368 w 604431"/>
              <a:gd name="connsiteY23" fmla="*/ 1227909 h 1286727"/>
              <a:gd name="connsiteX24" fmla="*/ 604431 w 604431"/>
              <a:gd name="connsiteY24" fmla="*/ 1136469 h 1286727"/>
              <a:gd name="connsiteX25" fmla="*/ 578305 w 604431"/>
              <a:gd name="connsiteY25" fmla="*/ 757646 h 1286727"/>
              <a:gd name="connsiteX26" fmla="*/ 565242 w 604431"/>
              <a:gd name="connsiteY26" fmla="*/ 718457 h 1286727"/>
              <a:gd name="connsiteX27" fmla="*/ 578305 w 604431"/>
              <a:gd name="connsiteY27" fmla="*/ 235131 h 1286727"/>
              <a:gd name="connsiteX28" fmla="*/ 486865 w 604431"/>
              <a:gd name="connsiteY28" fmla="*/ 0 h 1286727"/>
              <a:gd name="connsiteX29" fmla="*/ 460739 w 604431"/>
              <a:gd name="connsiteY29" fmla="*/ 0 h 128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604431" h="1286727">
                <a:moveTo>
                  <a:pt x="460739" y="0"/>
                </a:moveTo>
                <a:lnTo>
                  <a:pt x="460739" y="0"/>
                </a:lnTo>
                <a:cubicBezTo>
                  <a:pt x="456385" y="39189"/>
                  <a:pt x="457240" y="79313"/>
                  <a:pt x="447677" y="117566"/>
                </a:cubicBezTo>
                <a:cubicBezTo>
                  <a:pt x="443869" y="132797"/>
                  <a:pt x="429340" y="143123"/>
                  <a:pt x="421551" y="156754"/>
                </a:cubicBezTo>
                <a:cubicBezTo>
                  <a:pt x="338365" y="302328"/>
                  <a:pt x="465035" y="100242"/>
                  <a:pt x="356237" y="274320"/>
                </a:cubicBezTo>
                <a:cubicBezTo>
                  <a:pt x="347916" y="287633"/>
                  <a:pt x="340162" y="301448"/>
                  <a:pt x="330111" y="313509"/>
                </a:cubicBezTo>
                <a:cubicBezTo>
                  <a:pt x="298682" y="351224"/>
                  <a:pt x="290264" y="353136"/>
                  <a:pt x="251734" y="378823"/>
                </a:cubicBezTo>
                <a:cubicBezTo>
                  <a:pt x="243025" y="391886"/>
                  <a:pt x="236709" y="406910"/>
                  <a:pt x="225608" y="418011"/>
                </a:cubicBezTo>
                <a:cubicBezTo>
                  <a:pt x="214506" y="429112"/>
                  <a:pt x="196757" y="432322"/>
                  <a:pt x="186419" y="444137"/>
                </a:cubicBezTo>
                <a:cubicBezTo>
                  <a:pt x="165743" y="467767"/>
                  <a:pt x="151585" y="496388"/>
                  <a:pt x="134168" y="522514"/>
                </a:cubicBezTo>
                <a:cubicBezTo>
                  <a:pt x="125459" y="535577"/>
                  <a:pt x="113007" y="546809"/>
                  <a:pt x="108042" y="561703"/>
                </a:cubicBezTo>
                <a:lnTo>
                  <a:pt x="68854" y="679269"/>
                </a:lnTo>
                <a:lnTo>
                  <a:pt x="55791" y="718457"/>
                </a:lnTo>
                <a:cubicBezTo>
                  <a:pt x="51437" y="731520"/>
                  <a:pt x="48886" y="745330"/>
                  <a:pt x="42728" y="757646"/>
                </a:cubicBezTo>
                <a:lnTo>
                  <a:pt x="16602" y="809897"/>
                </a:lnTo>
                <a:cubicBezTo>
                  <a:pt x="1443" y="900852"/>
                  <a:pt x="-11575" y="939366"/>
                  <a:pt x="16602" y="1045029"/>
                </a:cubicBezTo>
                <a:cubicBezTo>
                  <a:pt x="21362" y="1062879"/>
                  <a:pt x="43964" y="1070025"/>
                  <a:pt x="55791" y="1084217"/>
                </a:cubicBezTo>
                <a:cubicBezTo>
                  <a:pt x="80384" y="1113729"/>
                  <a:pt x="84677" y="1141778"/>
                  <a:pt x="121105" y="1162594"/>
                </a:cubicBezTo>
                <a:cubicBezTo>
                  <a:pt x="136693" y="1171501"/>
                  <a:pt x="155940" y="1171303"/>
                  <a:pt x="173357" y="1175657"/>
                </a:cubicBezTo>
                <a:cubicBezTo>
                  <a:pt x="182065" y="1188720"/>
                  <a:pt x="187223" y="1205038"/>
                  <a:pt x="199482" y="1214846"/>
                </a:cubicBezTo>
                <a:cubicBezTo>
                  <a:pt x="210234" y="1223448"/>
                  <a:pt x="226355" y="1221751"/>
                  <a:pt x="238671" y="1227909"/>
                </a:cubicBezTo>
                <a:cubicBezTo>
                  <a:pt x="252713" y="1234930"/>
                  <a:pt x="263817" y="1247013"/>
                  <a:pt x="277859" y="1254034"/>
                </a:cubicBezTo>
                <a:cubicBezTo>
                  <a:pt x="296599" y="1263404"/>
                  <a:pt x="352558" y="1275975"/>
                  <a:pt x="369299" y="1280160"/>
                </a:cubicBezTo>
                <a:cubicBezTo>
                  <a:pt x="434801" y="1275793"/>
                  <a:pt x="563973" y="1319226"/>
                  <a:pt x="591368" y="1227909"/>
                </a:cubicBezTo>
                <a:cubicBezTo>
                  <a:pt x="600215" y="1198418"/>
                  <a:pt x="600077" y="1166949"/>
                  <a:pt x="604431" y="1136469"/>
                </a:cubicBezTo>
                <a:cubicBezTo>
                  <a:pt x="598352" y="990576"/>
                  <a:pt x="610202" y="885233"/>
                  <a:pt x="578305" y="757646"/>
                </a:cubicBezTo>
                <a:cubicBezTo>
                  <a:pt x="574965" y="744288"/>
                  <a:pt x="569596" y="731520"/>
                  <a:pt x="565242" y="718457"/>
                </a:cubicBezTo>
                <a:cubicBezTo>
                  <a:pt x="569596" y="557348"/>
                  <a:pt x="578305" y="396298"/>
                  <a:pt x="578305" y="235131"/>
                </a:cubicBezTo>
                <a:cubicBezTo>
                  <a:pt x="578305" y="188617"/>
                  <a:pt x="608232" y="0"/>
                  <a:pt x="486865" y="0"/>
                </a:cubicBezTo>
                <a:lnTo>
                  <a:pt x="460739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Image 11" descr="HLU-logoN-title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8008" y="214462"/>
            <a:ext cx="3540430" cy="15343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3648" y="214462"/>
            <a:ext cx="4057610" cy="1691297"/>
          </a:xfrm>
          <a:prstGeom prst="rect">
            <a:avLst/>
          </a:prstGeom>
        </p:spPr>
      </p:pic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C89F63AB-FF6F-2F1A-C389-746B32F229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35425" y="1905758"/>
            <a:ext cx="3502513" cy="495224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44624"/>
            <a:ext cx="8434800" cy="720000"/>
          </a:xfrm>
        </p:spPr>
        <p:txBody>
          <a:bodyPr/>
          <a:lstStyle/>
          <a:p>
            <a:r>
              <a:rPr lang="en-US" dirty="0"/>
              <a:t>Preventive Actions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6588" y="640549"/>
            <a:ext cx="8650824" cy="394799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Main actions:</a:t>
            </a:r>
          </a:p>
          <a:p>
            <a:pPr lvl="1"/>
            <a:r>
              <a:rPr lang="en-US" dirty="0"/>
              <a:t>Added </a:t>
            </a:r>
            <a:r>
              <a:rPr lang="en-US" u="sng" dirty="0"/>
              <a:t>Tapered Load Shims </a:t>
            </a:r>
            <a:r>
              <a:rPr lang="en-US" dirty="0"/>
              <a:t>in magnet Lead End</a:t>
            </a:r>
          </a:p>
          <a:p>
            <a:pPr lvl="2"/>
            <a:r>
              <a:rPr lang="en-US" dirty="0"/>
              <a:t>During last step of azimuthal preload</a:t>
            </a:r>
          </a:p>
          <a:p>
            <a:pPr lvl="2"/>
            <a:r>
              <a:rPr lang="en-US" dirty="0"/>
              <a:t>Added coil dimension measurements in the critical area and FE analysis based on measured coil size </a:t>
            </a:r>
          </a:p>
          <a:p>
            <a:pPr lvl="1"/>
            <a:r>
              <a:rPr lang="en-US" dirty="0"/>
              <a:t>Set target for minimum loading key size based on coil dimensions </a:t>
            </a:r>
            <a:r>
              <a:rPr lang="en-US" dirty="0">
                <a:sym typeface="Wingdings" panose="05000000000000000000" pitchFamily="2" charset="2"/>
              </a:rPr>
              <a:t> </a:t>
            </a:r>
            <a:r>
              <a:rPr lang="en-US" u="sng" dirty="0">
                <a:sym typeface="Wingdings" panose="05000000000000000000" pitchFamily="2" charset="2"/>
              </a:rPr>
              <a:t>higher pre-stress controlled by dimensions</a:t>
            </a:r>
          </a:p>
          <a:p>
            <a:pPr lvl="2"/>
            <a:r>
              <a:rPr lang="en-US" dirty="0"/>
              <a:t>Comparison with best magnets</a:t>
            </a:r>
          </a:p>
          <a:p>
            <a:pPr lvl="1"/>
            <a:r>
              <a:rPr lang="en-US" dirty="0"/>
              <a:t>Increased the maximum allowable stress during preload from 110 to 135 MPa</a:t>
            </a:r>
          </a:p>
          <a:p>
            <a:pPr lvl="2"/>
            <a:r>
              <a:rPr lang="en-US" dirty="0"/>
              <a:t>Based on feedback from CERN MQXFS program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14th HL-LHC Collaboration Meeting, Oct 7 – 10, 2024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E626AA-5D3F-B11F-7997-E97194E692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0083C9B-0ADF-A64B-727D-43173F5F25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742505"/>
            <a:ext cx="5035732" cy="2115495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5392093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B4B304-D265-B3E9-9447-25591C4A62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224" y="123065"/>
            <a:ext cx="7920000" cy="720000"/>
          </a:xfrm>
        </p:spPr>
        <p:txBody>
          <a:bodyPr/>
          <a:lstStyle/>
          <a:p>
            <a:r>
              <a:rPr lang="en-US" dirty="0"/>
              <a:t>Coil Status &amp; Parts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6C80BB25-08CD-B1FC-1A19-FE0A321911F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748476"/>
              </p:ext>
            </p:extLst>
          </p:nvPr>
        </p:nvGraphicFramePr>
        <p:xfrm>
          <a:off x="1007604" y="1124744"/>
          <a:ext cx="7128792" cy="1854200"/>
        </p:xfrm>
        <a:graphic>
          <a:graphicData uri="http://schemas.openxmlformats.org/drawingml/2006/table">
            <a:tbl>
              <a:tblPr lastRow="1" bandRow="1">
                <a:tableStyleId>{5C22544A-7EE6-4342-B048-85BDC9FD1C3A}</a:tableStyleId>
              </a:tblPr>
              <a:tblGrid>
                <a:gridCol w="6120680">
                  <a:extLst>
                    <a:ext uri="{9D8B030D-6E8A-4147-A177-3AD203B41FA5}">
                      <a16:colId xmlns:a16="http://schemas.microsoft.com/office/drawing/2014/main" val="302064794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5382060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Coils available (fabricated and passed QC)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39240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Coils in production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14808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Coils to be recovered from on-hold – future issues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8154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Coils needed for 10 magnets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- 40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13358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Expected coils balance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3255059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83E82D-3796-DFC8-23F6-59E3CA8F6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65D750-8D8C-1578-1974-BA92656C2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14th HL-LHC Collaboration Meeting, Oct 7 – 10, 2024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7EDFF7C-4261-1518-AE0D-08681B8C1F89}"/>
              </a:ext>
            </a:extLst>
          </p:cNvPr>
          <p:cNvSpPr txBox="1">
            <a:spLocks/>
          </p:cNvSpPr>
          <p:nvPr/>
        </p:nvSpPr>
        <p:spPr>
          <a:xfrm>
            <a:off x="450955" y="3068960"/>
            <a:ext cx="8568951" cy="336183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Inventory:</a:t>
            </a:r>
          </a:p>
          <a:p>
            <a:pPr lvl="1"/>
            <a:r>
              <a:rPr lang="en-US" dirty="0"/>
              <a:t>Available: strands for 1 MQXFB cable</a:t>
            </a:r>
          </a:p>
          <a:p>
            <a:pPr lvl="1"/>
            <a:r>
              <a:rPr lang="en-US" dirty="0"/>
              <a:t>Incoming strands: for 3 MQXFA cables by end of October + for 2 cables by </a:t>
            </a:r>
            <a:r>
              <a:rPr lang="en-US" dirty="0">
                <a:solidFill>
                  <a:srgbClr val="5F5F5F"/>
                </a:solidFill>
              </a:rPr>
              <a:t>January 2026 (maybe earlier).</a:t>
            </a:r>
          </a:p>
          <a:p>
            <a:pPr lvl="1"/>
            <a:r>
              <a:rPr lang="en-US" dirty="0"/>
              <a:t>Available parts: 3 full sets (poles + ends + traces)</a:t>
            </a:r>
          </a:p>
          <a:p>
            <a:pPr lvl="1"/>
            <a:r>
              <a:rPr lang="en-US" dirty="0"/>
              <a:t>Incoming parts: 2 traces</a:t>
            </a:r>
          </a:p>
          <a:p>
            <a:r>
              <a:rPr lang="en-US" dirty="0"/>
              <a:t>Two risks for additional coils in Risk Register </a:t>
            </a:r>
          </a:p>
          <a:p>
            <a:pPr lvl="1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E189D32-C84D-B62F-4C2D-CF74C41C85D4}"/>
              </a:ext>
            </a:extLst>
          </p:cNvPr>
          <p:cNvSpPr txBox="1"/>
          <p:nvPr/>
        </p:nvSpPr>
        <p:spPr>
          <a:xfrm>
            <a:off x="1043608" y="768721"/>
            <a:ext cx="3929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After 11 magnets met requirements: </a:t>
            </a:r>
          </a:p>
        </p:txBody>
      </p:sp>
    </p:spTree>
    <p:extLst>
      <p:ext uri="{BB962C8B-B14F-4D97-AF65-F5344CB8AC3E}">
        <p14:creationId xmlns:p14="http://schemas.microsoft.com/office/powerpoint/2010/main" val="2617224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472040-6704-4E30-ACC4-917381B077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62257"/>
            <a:ext cx="7920000" cy="720000"/>
          </a:xfrm>
        </p:spPr>
        <p:txBody>
          <a:bodyPr/>
          <a:lstStyle/>
          <a:p>
            <a:r>
              <a:rPr lang="en-US" dirty="0"/>
              <a:t>Plans and Schedule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2B0D99-6824-49BB-AA81-97EE5073DA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764704"/>
            <a:ext cx="8496944" cy="5615136"/>
          </a:xfrm>
        </p:spPr>
        <p:txBody>
          <a:bodyPr>
            <a:normAutofit/>
          </a:bodyPr>
          <a:lstStyle/>
          <a:p>
            <a:r>
              <a:rPr lang="en-US" dirty="0"/>
              <a:t>Plans for next magnets:</a:t>
            </a:r>
          </a:p>
          <a:p>
            <a:pPr lvl="1"/>
            <a:r>
              <a:rPr lang="en-US" dirty="0"/>
              <a:t>MQXFA18 (1</a:t>
            </a:r>
            <a:r>
              <a:rPr lang="en-US" baseline="30000" dirty="0"/>
              <a:t>st</a:t>
            </a:r>
            <a:r>
              <a:rPr lang="en-US" dirty="0"/>
              <a:t> with TLS) is at BNL under test</a:t>
            </a:r>
          </a:p>
          <a:p>
            <a:pPr lvl="1"/>
            <a:r>
              <a:rPr lang="en-US" dirty="0"/>
              <a:t>MQXFA12b retrofitted with TLS (50 um) is at BNL </a:t>
            </a:r>
          </a:p>
          <a:p>
            <a:pPr lvl="1"/>
            <a:r>
              <a:rPr lang="en-US" dirty="0"/>
              <a:t>MQXFA16 retrofitted with TLS (50 um) almost complete</a:t>
            </a:r>
          </a:p>
          <a:p>
            <a:pPr lvl="1"/>
            <a:r>
              <a:rPr lang="en-US" dirty="0"/>
              <a:t>Re-assembly of MQXFA17b has started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Working Schedule </a:t>
            </a:r>
          </a:p>
          <a:p>
            <a:pPr lvl="1"/>
            <a:r>
              <a:rPr lang="en-US" dirty="0"/>
              <a:t>August update:</a:t>
            </a:r>
          </a:p>
          <a:p>
            <a:pPr lvl="1"/>
            <a:endParaRPr lang="en-US" dirty="0"/>
          </a:p>
          <a:p>
            <a:endParaRPr lang="en-US" dirty="0"/>
          </a:p>
          <a:p>
            <a:r>
              <a:rPr lang="en-US" u="sng" dirty="0"/>
              <a:t>All magnets will be vertically tested at BNL</a:t>
            </a:r>
          </a:p>
          <a:p>
            <a:pPr lvl="1"/>
            <a:r>
              <a:rPr lang="en-US" dirty="0"/>
              <a:t>Only one thermal cycle during vertical test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E522C2-CF34-4AA1-9C5E-2C786ED3EE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14th HL-LHC Collaboration Meeting, Oct 7 – 10, 2024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15B47A0-121F-3EAE-6078-9D28B9CCC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 dirty="0"/>
          </a:p>
        </p:txBody>
      </p:sp>
      <p:pic>
        <p:nvPicPr>
          <p:cNvPr id="1026" name="Picture 1">
            <a:extLst>
              <a:ext uri="{FF2B5EF4-FFF2-40B4-BE49-F238E27FC236}">
                <a16:creationId xmlns:a16="http://schemas.microsoft.com/office/drawing/2014/main" id="{E6C4CC91-272C-19AC-126F-312247A89E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539" y="3068960"/>
            <a:ext cx="2843792" cy="2218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EB42F7F-9F93-8ADB-8034-DDE4FF9D3F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0312" y="3306704"/>
            <a:ext cx="317019" cy="27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996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41310"/>
            <a:ext cx="7920000" cy="720000"/>
          </a:xfrm>
        </p:spPr>
        <p:txBody>
          <a:bodyPr/>
          <a:lstStyle/>
          <a:p>
            <a:r>
              <a:rPr lang="en-US" sz="3200" dirty="0"/>
              <a:t>MQXFA 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320" y="900000"/>
            <a:ext cx="8280480" cy="541766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11 magnets met requirements, 10 more to go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3 magnets that did not meet requirements were repaired by changing one coil and met requirement.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1 magnet is to be repaired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All magnets will be vertically tested</a:t>
            </a:r>
          </a:p>
          <a:p>
            <a:pPr>
              <a:lnSpc>
                <a:spcPct val="120000"/>
              </a:lnSpc>
            </a:pPr>
            <a:r>
              <a:rPr lang="en-US" dirty="0"/>
              <a:t>Major procurements are complete</a:t>
            </a:r>
          </a:p>
          <a:p>
            <a:pPr>
              <a:lnSpc>
                <a:spcPct val="120000"/>
              </a:lnSpc>
            </a:pPr>
            <a:r>
              <a:rPr lang="en-US" dirty="0"/>
              <a:t>Last coil is in fabrication at Fermilab</a:t>
            </a:r>
          </a:p>
          <a:p>
            <a:pPr>
              <a:lnSpc>
                <a:spcPct val="120000"/>
              </a:lnSpc>
            </a:pPr>
            <a:r>
              <a:rPr lang="en-US" dirty="0"/>
              <a:t>Strands and parts in inventory for up ~5 coils (6 max)</a:t>
            </a:r>
          </a:p>
          <a:p>
            <a:pPr>
              <a:lnSpc>
                <a:spcPct val="120000"/>
              </a:lnSpc>
            </a:pPr>
            <a:r>
              <a:rPr lang="en-US" dirty="0"/>
              <a:t>Magnet assembly is at peak production rate</a:t>
            </a:r>
          </a:p>
          <a:p>
            <a:pPr>
              <a:lnSpc>
                <a:spcPct val="120000"/>
              </a:lnSpc>
            </a:pPr>
            <a:r>
              <a:rPr lang="en-US" dirty="0"/>
              <a:t>Lessons learned have been implemented in revised design features and assembly specs.</a:t>
            </a:r>
          </a:p>
          <a:p>
            <a:pPr>
              <a:lnSpc>
                <a:spcPct val="120000"/>
              </a:lnSpc>
            </a:pPr>
            <a:r>
              <a:rPr lang="en-US" dirty="0"/>
              <a:t>We plan completing the assembly of all magnets around next HL-LHC Collaboration Meeting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EC979A-8E46-A260-18F9-443F9A3ED0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/>
              <a:t>HL-LHC AUP DOE IPR  – July 23–25,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8050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 up Slides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14th HL-LHC Collaboration Meeting, Oct 7 – 10, 2024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A20FA4-437F-718B-2B6F-C7218E29B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738496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5616184" cy="720000"/>
          </a:xfrm>
        </p:spPr>
        <p:txBody>
          <a:bodyPr/>
          <a:lstStyle/>
          <a:p>
            <a:r>
              <a:rPr lang="en-US" dirty="0"/>
              <a:t>MQXFA/B Design</a:t>
            </a:r>
          </a:p>
        </p:txBody>
      </p:sp>
      <p:graphicFrame>
        <p:nvGraphicFramePr>
          <p:cNvPr id="6" name="Content Placeholder 6"/>
          <p:cNvGraphicFramePr>
            <a:graphicFrameLocks/>
          </p:cNvGraphicFramePr>
          <p:nvPr/>
        </p:nvGraphicFramePr>
        <p:xfrm>
          <a:off x="19050" y="1219200"/>
          <a:ext cx="5562599" cy="4443173"/>
        </p:xfrm>
        <a:graphic>
          <a:graphicData uri="http://schemas.openxmlformats.org/drawingml/2006/table">
            <a:tbl>
              <a:tblPr firstCol="1" bandRow="1">
                <a:solidFill>
                  <a:schemeClr val="accent1">
                    <a:lumMod val="20000"/>
                    <a:lumOff val="80000"/>
                  </a:schemeClr>
                </a:solidFill>
              </a:tblPr>
              <a:tblGrid>
                <a:gridCol w="32312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83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530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837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cap="small" dirty="0">
                          <a:effectLst/>
                        </a:rPr>
                        <a:t>Parameter</a:t>
                      </a:r>
                      <a:endParaRPr lang="en-US" sz="1800" cap="small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Unit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MQXFA/B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Coil aperture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mm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150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Magnetic length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4.2/7.15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N. of layers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N. of turns Inner-Outer layer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22</a:t>
                      </a:r>
                      <a:r>
                        <a:rPr lang="en-US" sz="1800" baseline="0" dirty="0">
                          <a:effectLst/>
                        </a:rPr>
                        <a:t>-</a:t>
                      </a:r>
                      <a:r>
                        <a:rPr lang="en-US" sz="1800" dirty="0">
                          <a:effectLst/>
                        </a:rPr>
                        <a:t>28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Operation temperature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K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1.9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Nominal gradient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T/m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132.2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Nominal current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kA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16.23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Peak field at nom. current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11.3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Stored energy at nom. </a:t>
                      </a:r>
                      <a:r>
                        <a:rPr lang="en-US" sz="1800" dirty="0" err="1">
                          <a:effectLst/>
                        </a:rPr>
                        <a:t>curr</a:t>
                      </a:r>
                      <a:r>
                        <a:rPr lang="en-US" sz="1800" dirty="0">
                          <a:effectLst/>
                        </a:rPr>
                        <a:t>.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MJ/m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1.15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Diff. inductance</a:t>
                      </a: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mH</a:t>
                      </a: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/m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F3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8.26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F3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Strand diameter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720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mm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0.85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Strand</a:t>
                      </a:r>
                      <a:r>
                        <a:rPr lang="en-US" sz="1800" baseline="0" dirty="0">
                          <a:effectLst/>
                        </a:rPr>
                        <a:t> number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720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40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Cable</a:t>
                      </a:r>
                      <a:r>
                        <a:rPr lang="en-US" sz="1800" baseline="0" dirty="0"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width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720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mm</a:t>
                      </a: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18.15</a:t>
                      </a: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Cable mid thickness</a:t>
                      </a: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720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mm</a:t>
                      </a: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1.525</a:t>
                      </a: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Keystone angle</a:t>
                      </a: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720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0.4</a:t>
                      </a: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1313" b="5868"/>
          <a:stretch/>
        </p:blipFill>
        <p:spPr>
          <a:xfrm>
            <a:off x="5580112" y="4413279"/>
            <a:ext cx="3581400" cy="244472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146" y="5715012"/>
            <a:ext cx="5694959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P. Ferracin et al., “</a:t>
            </a:r>
            <a:r>
              <a:rPr lang="x-none" sz="1200" dirty="0"/>
              <a:t>Development of MQXF, the Nb</a:t>
            </a:r>
            <a:r>
              <a:rPr lang="x-none" sz="1200" baseline="-25000" dirty="0"/>
              <a:t>3</a:t>
            </a:r>
            <a:r>
              <a:rPr lang="x-none" sz="1200" dirty="0"/>
              <a:t>Sn Low-β Quadrupole for the HiLumi LHC 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” IEEE Trans App. </a:t>
            </a:r>
            <a:r>
              <a:rPr lang="en-US" sz="1200" dirty="0" err="1">
                <a:solidFill>
                  <a:schemeClr val="tx1">
                    <a:lumMod val="50000"/>
                  </a:schemeClr>
                </a:solidFill>
              </a:rPr>
              <a:t>Supercond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. Vol. 26, no. 4, 4000207</a:t>
            </a:r>
          </a:p>
        </p:txBody>
      </p:sp>
      <p:pic>
        <p:nvPicPr>
          <p:cNvPr id="16" name="Picture 15" descr="C:\Documents and Settings\bbordini\Local Settings\Temporary Internet Files\Content.Word\00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51" r="13051"/>
          <a:stretch>
            <a:fillRect/>
          </a:stretch>
        </p:blipFill>
        <p:spPr bwMode="auto">
          <a:xfrm>
            <a:off x="5614009" y="3624262"/>
            <a:ext cx="1262247" cy="1285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86166" y="3933906"/>
            <a:ext cx="19752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Nb</a:t>
            </a:r>
            <a:r>
              <a:rPr lang="en-US" baseline="-25000" dirty="0"/>
              <a:t>3</a:t>
            </a:r>
            <a:r>
              <a:rPr lang="en-US" dirty="0"/>
              <a:t>Sn Conductor</a:t>
            </a:r>
          </a:p>
          <a:p>
            <a:r>
              <a:rPr lang="en-US" dirty="0"/>
              <a:t>RRP 108/127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6D78BC6-2180-472B-9EC1-4648E0CB02D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4401" t="1147" r="13208" b="2441"/>
          <a:stretch/>
        </p:blipFill>
        <p:spPr>
          <a:xfrm>
            <a:off x="5592600" y="2160"/>
            <a:ext cx="3551400" cy="3547323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040B8C5-1861-42C9-AABB-69B5F202C67D}"/>
              </a:ext>
            </a:extLst>
          </p:cNvPr>
          <p:cNvSpPr/>
          <p:nvPr/>
        </p:nvSpPr>
        <p:spPr>
          <a:xfrm>
            <a:off x="1403648" y="6661047"/>
            <a:ext cx="648072" cy="19624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0" y="6192296"/>
            <a:ext cx="5698105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G. Ambrosio et al., “First Test Results of the 150 mm Aperture IR Quadrupole Models for the High Luminosity LHC” NAPAC16, FERMILAB-CONF-16-440-TD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866DC0-6698-4D1C-907E-0CF6CD3492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49350" y="6518451"/>
            <a:ext cx="5698106" cy="360000"/>
          </a:xfrm>
        </p:spPr>
        <p:txBody>
          <a:bodyPr/>
          <a:lstStyle/>
          <a:p>
            <a:r>
              <a:rPr lang="en-US"/>
              <a:t>14th HL-LHC Collaboration Meeting, Oct 7 – 10, 2024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ABFC0B5-428F-EFE4-1318-C80E6BADD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668085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Low-</a:t>
            </a:r>
            <a:r>
              <a:rPr lang="en-GB" altLang="en-US" dirty="0">
                <a:sym typeface="Symbol" panose="05050102010706020507" pitchFamily="18" charset="2"/>
              </a:rPr>
              <a:t> quadrupole magnets</a:t>
            </a:r>
            <a:br>
              <a:rPr lang="en-GB" altLang="en-US" dirty="0">
                <a:sym typeface="Symbol" panose="05050102010706020507" pitchFamily="18" charset="2"/>
              </a:rPr>
            </a:br>
            <a:r>
              <a:rPr lang="en-GB" altLang="en-US" dirty="0">
                <a:sym typeface="Symbol" panose="05050102010706020507" pitchFamily="18" charset="2"/>
              </a:rPr>
              <a:t>f</a:t>
            </a:r>
            <a:r>
              <a:rPr lang="en-GB" altLang="en-US" dirty="0"/>
              <a:t>rom LHC to </a:t>
            </a:r>
            <a:r>
              <a:rPr lang="en-GB" altLang="en-US" dirty="0">
                <a:solidFill>
                  <a:srgbClr val="009900"/>
                </a:solidFill>
              </a:rPr>
              <a:t>HL-LHC </a:t>
            </a:r>
            <a:endParaRPr lang="en-GB" dirty="0">
              <a:solidFill>
                <a:srgbClr val="0099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91209"/>
            <a:ext cx="7920000" cy="1489719"/>
          </a:xfrm>
        </p:spPr>
        <p:txBody>
          <a:bodyPr>
            <a:normAutofit fontScale="85000" lnSpcReduction="20000"/>
          </a:bodyPr>
          <a:lstStyle/>
          <a:p>
            <a:pPr>
              <a:buFont typeface="Arial" charset="0"/>
              <a:buChar char="•"/>
              <a:defRPr/>
            </a:pPr>
            <a:r>
              <a:rPr lang="en-GB" dirty="0"/>
              <a:t>Cold mass OD from 490/420 to </a:t>
            </a:r>
            <a:r>
              <a:rPr lang="en-GB" b="1" dirty="0">
                <a:solidFill>
                  <a:srgbClr val="FF0000"/>
                </a:solidFill>
              </a:rPr>
              <a:t>630 mm</a:t>
            </a:r>
          </a:p>
          <a:p>
            <a:pPr>
              <a:buFont typeface="Arial" charset="0"/>
              <a:buChar char="•"/>
              <a:defRPr/>
            </a:pPr>
            <a:r>
              <a:rPr lang="en-GB" dirty="0"/>
              <a:t>More than double the aperture: from 70 to </a:t>
            </a:r>
            <a:r>
              <a:rPr lang="en-GB" b="1" dirty="0">
                <a:solidFill>
                  <a:srgbClr val="FF0000"/>
                </a:solidFill>
              </a:rPr>
              <a:t>150 mm</a:t>
            </a:r>
          </a:p>
          <a:p>
            <a:pPr>
              <a:buFont typeface="Arial" charset="0"/>
              <a:buChar char="•"/>
              <a:defRPr/>
            </a:pPr>
            <a:r>
              <a:rPr lang="en-GB" dirty="0">
                <a:solidFill>
                  <a:srgbClr val="FF0000"/>
                </a:solidFill>
              </a:rPr>
              <a:t>~4 times </a:t>
            </a:r>
            <a:r>
              <a:rPr lang="en-GB" dirty="0"/>
              <a:t>the </a:t>
            </a:r>
            <a:r>
              <a:rPr lang="en-GB" dirty="0" err="1"/>
              <a:t>e.m</a:t>
            </a:r>
            <a:r>
              <a:rPr lang="en-GB" dirty="0"/>
              <a:t>. forces in straight section</a:t>
            </a:r>
          </a:p>
          <a:p>
            <a:pPr>
              <a:buFont typeface="Arial" charset="0"/>
              <a:buChar char="•"/>
              <a:defRPr/>
            </a:pPr>
            <a:r>
              <a:rPr lang="en-GB" dirty="0">
                <a:solidFill>
                  <a:srgbClr val="FF0000"/>
                </a:solidFill>
              </a:rPr>
              <a:t>~6 times </a:t>
            </a:r>
            <a:r>
              <a:rPr lang="en-GB" dirty="0"/>
              <a:t>the </a:t>
            </a:r>
            <a:r>
              <a:rPr lang="en-GB" dirty="0" err="1"/>
              <a:t>e.m</a:t>
            </a:r>
            <a:r>
              <a:rPr lang="en-GB" dirty="0"/>
              <a:t>. forces in the ends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14th HL-LHC Collaboration Meeting, Oct 7 – 10, 2024</a:t>
            </a:r>
            <a:endParaRPr lang="en-GB" noProof="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575" y="3657600"/>
            <a:ext cx="2232025" cy="222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822700"/>
            <a:ext cx="1908175" cy="189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201988" y="3365500"/>
            <a:ext cx="2538413" cy="457200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ctr" eaLnBrk="1" hangingPunct="1">
              <a:defRPr/>
            </a:pPr>
            <a:r>
              <a:rPr lang="en-GB" b="1" dirty="0">
                <a:solidFill>
                  <a:schemeClr val="tx2"/>
                </a:solidFill>
                <a:latin typeface="+mn-lt"/>
              </a:rPr>
              <a:t>MQXB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8475" y="3221111"/>
            <a:ext cx="2538413" cy="457200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ctr" eaLnBrk="1" hangingPunct="1">
              <a:defRPr/>
            </a:pPr>
            <a:r>
              <a:rPr lang="en-GB" b="1" dirty="0">
                <a:solidFill>
                  <a:schemeClr val="tx2"/>
                </a:solidFill>
                <a:latin typeface="+mn-lt"/>
              </a:rPr>
              <a:t>MQXA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13450" y="2899792"/>
            <a:ext cx="2536825" cy="457200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ctr" eaLnBrk="1" hangingPunct="1">
              <a:defRPr/>
            </a:pPr>
            <a:r>
              <a:rPr lang="en-GB" b="1" dirty="0">
                <a:solidFill>
                  <a:srgbClr val="009900"/>
                </a:solidFill>
                <a:latin typeface="+mn-lt"/>
              </a:rPr>
              <a:t>MQXF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4" t="1115" r="2296" b="1115"/>
          <a:stretch>
            <a:fillRect/>
          </a:stretch>
        </p:blipFill>
        <p:spPr bwMode="auto">
          <a:xfrm>
            <a:off x="5807075" y="3302000"/>
            <a:ext cx="2879725" cy="287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771800" y="5899150"/>
            <a:ext cx="3600400" cy="457200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ctr" eaLnBrk="1" hangingPunct="1">
              <a:defRPr/>
            </a:pPr>
            <a:r>
              <a:rPr lang="en-GB" b="1" dirty="0">
                <a:solidFill>
                  <a:srgbClr val="5F5F5F"/>
                </a:solidFill>
                <a:latin typeface="+mn-lt"/>
              </a:rPr>
              <a:t>Same scale for all 3 plots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9512" y="2873236"/>
            <a:ext cx="6263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State of the art quadrupoles at the time of LHC construction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8752586-0920-46DA-9D38-89628165D5C9}"/>
              </a:ext>
            </a:extLst>
          </p:cNvPr>
          <p:cNvCxnSpPr>
            <a:cxnSpLocks/>
          </p:cNvCxnSpPr>
          <p:nvPr/>
        </p:nvCxnSpPr>
        <p:spPr>
          <a:xfrm flipH="1">
            <a:off x="2195736" y="977900"/>
            <a:ext cx="1800200" cy="2451100"/>
          </a:xfrm>
          <a:prstGeom prst="straightConnector1">
            <a:avLst/>
          </a:prstGeom>
          <a:ln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C9233DF-6ED4-4707-8246-D6569088D525}"/>
              </a:ext>
            </a:extLst>
          </p:cNvPr>
          <p:cNvCxnSpPr>
            <a:cxnSpLocks/>
          </p:cNvCxnSpPr>
          <p:nvPr/>
        </p:nvCxnSpPr>
        <p:spPr>
          <a:xfrm>
            <a:off x="4062610" y="1022932"/>
            <a:ext cx="0" cy="2520368"/>
          </a:xfrm>
          <a:prstGeom prst="straightConnector1">
            <a:avLst/>
          </a:prstGeom>
          <a:ln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3592578-B88A-45F0-ADE3-B84F9359CDE5}"/>
              </a:ext>
            </a:extLst>
          </p:cNvPr>
          <p:cNvCxnSpPr>
            <a:cxnSpLocks/>
          </p:cNvCxnSpPr>
          <p:nvPr/>
        </p:nvCxnSpPr>
        <p:spPr>
          <a:xfrm>
            <a:off x="5508104" y="943266"/>
            <a:ext cx="1368152" cy="2299302"/>
          </a:xfrm>
          <a:prstGeom prst="straightConnector1">
            <a:avLst/>
          </a:prstGeom>
          <a:ln>
            <a:solidFill>
              <a:srgbClr val="009900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CCAF6D50-3279-46C5-2B23-8056D27B8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049674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DFD1F4-1A76-4A94-B9C3-B11BFF9BFB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44624"/>
            <a:ext cx="7920000" cy="720000"/>
          </a:xfrm>
        </p:spPr>
        <p:txBody>
          <a:bodyPr/>
          <a:lstStyle/>
          <a:p>
            <a:r>
              <a:rPr lang="en-US" dirty="0"/>
              <a:t>Acknowledgement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241A9A-7A48-4C7D-A0E1-A6CCA323AD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1195" y="975518"/>
            <a:ext cx="8784976" cy="5117778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en-GB" altLang="en-US" dirty="0">
                <a:solidFill>
                  <a:schemeClr val="bg2"/>
                </a:solidFill>
                <a:sym typeface="Symbol"/>
              </a:rPr>
              <a:t>US HL-LHC Accelerator Upgrade Project (AUP)</a:t>
            </a:r>
          </a:p>
          <a:p>
            <a:pPr lvl="1">
              <a:defRPr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BNL</a:t>
            </a:r>
            <a:r>
              <a:rPr lang="en-US" dirty="0"/>
              <a:t>: K. Amm, M. Anerella, A. Ben Yahia, M. Bornstein, H. Hocker, P. Joshi, F. Kurian, J. Muratore, J. </a:t>
            </a:r>
            <a:r>
              <a:rPr lang="en-US" dirty="0" err="1"/>
              <a:t>Schmalzle</a:t>
            </a:r>
            <a:r>
              <a:rPr lang="en-US" dirty="0"/>
              <a:t>, P. Wanderer </a:t>
            </a:r>
            <a:endParaRPr lang="en-GB" altLang="en-US" dirty="0">
              <a:solidFill>
                <a:srgbClr val="FF0000"/>
              </a:solidFill>
              <a:sym typeface="Symbol"/>
            </a:endParaRPr>
          </a:p>
          <a:p>
            <a:pPr lvl="1">
              <a:defRPr/>
            </a:pPr>
            <a:r>
              <a:rPr lang="en-GB" altLang="en-US" dirty="0">
                <a:solidFill>
                  <a:schemeClr val="bg2"/>
                </a:solidFill>
                <a:sym typeface="Symbol"/>
              </a:rPr>
              <a:t>FNAL: </a:t>
            </a:r>
            <a:r>
              <a:rPr lang="en-GB" altLang="en-US" dirty="0">
                <a:sym typeface="Symbol"/>
              </a:rPr>
              <a:t>G. Ambrosio, G. Apollinari, M. Baldini, J. Blowers, R. Bossert, R. Carcagno, G. Chlachidze, J. DiMarco, S. Feher, S. Krave, V. Lombardo, </a:t>
            </a:r>
            <a:r>
              <a:rPr lang="en-US" dirty="0"/>
              <a:t>C. Narug, </a:t>
            </a:r>
            <a:r>
              <a:rPr lang="en-GB" altLang="en-US" dirty="0">
                <a:sym typeface="Symbol"/>
              </a:rPr>
              <a:t> A. Nobrega, V. Marinozzi, C. Orozco, T. Page, J. </a:t>
            </a:r>
            <a:r>
              <a:rPr lang="en-GB" altLang="en-US" dirty="0" err="1">
                <a:sym typeface="Symbol"/>
              </a:rPr>
              <a:t>Seyl</a:t>
            </a:r>
            <a:r>
              <a:rPr lang="en-GB" altLang="en-US" dirty="0">
                <a:sym typeface="Symbol"/>
              </a:rPr>
              <a:t>, S. Stoynev, T. Strauss, M. Turenne, D. Turrioni, A. Vouris, M. Yu</a:t>
            </a:r>
          </a:p>
          <a:p>
            <a:pPr lvl="1">
              <a:defRPr/>
            </a:pPr>
            <a:r>
              <a:rPr lang="en-GB" altLang="en-US" dirty="0">
                <a:solidFill>
                  <a:schemeClr val="bg2"/>
                </a:solidFill>
                <a:sym typeface="Symbol"/>
              </a:rPr>
              <a:t>LBNL: </a:t>
            </a:r>
            <a:r>
              <a:rPr lang="en-US" dirty="0"/>
              <a:t>D. Cheng, J. Doyle, P. Ferracin, L. Garcia Fajardo, E. Lee, M. Marchevsky, M. Naus, I. Pong, S. Prestemon, K. Ray, G. </a:t>
            </a:r>
            <a:r>
              <a:rPr lang="en-US" dirty="0" err="1"/>
              <a:t>Sabbi</a:t>
            </a:r>
            <a:r>
              <a:rPr lang="en-US" dirty="0"/>
              <a:t>, </a:t>
            </a:r>
            <a:r>
              <a:rPr lang="en-GB" altLang="en-US" dirty="0">
                <a:sym typeface="Symbol"/>
              </a:rPr>
              <a:t>G. Vallone, </a:t>
            </a:r>
            <a:r>
              <a:rPr lang="en-US" dirty="0"/>
              <a:t>X. Wang</a:t>
            </a:r>
          </a:p>
          <a:p>
            <a:pPr lvl="1">
              <a:defRPr/>
            </a:pPr>
            <a:r>
              <a:rPr lang="en-GB" altLang="en-US" dirty="0">
                <a:solidFill>
                  <a:schemeClr val="bg2"/>
                </a:solidFill>
                <a:sym typeface="Symbol"/>
              </a:rPr>
              <a:t>NHMFL: </a:t>
            </a:r>
            <a:r>
              <a:rPr lang="en-US" altLang="en-US" dirty="0">
                <a:solidFill>
                  <a:schemeClr val="tx1">
                    <a:lumMod val="65000"/>
                    <a:lumOff val="35000"/>
                  </a:schemeClr>
                </a:solidFill>
                <a:sym typeface="Symbol"/>
              </a:rPr>
              <a:t>L. Cooley, J. Levitan, J. Lu, R. Walsh</a:t>
            </a:r>
            <a:endParaRPr lang="en-GB" altLang="en-US" dirty="0">
              <a:solidFill>
                <a:schemeClr val="tx1">
                  <a:lumMod val="65000"/>
                  <a:lumOff val="35000"/>
                </a:schemeClr>
              </a:solidFill>
              <a:sym typeface="Symbol"/>
            </a:endParaRPr>
          </a:p>
          <a:p>
            <a:pPr>
              <a:defRPr/>
            </a:pPr>
            <a:r>
              <a:rPr lang="en-GB" altLang="en-US" dirty="0">
                <a:solidFill>
                  <a:schemeClr val="bg2"/>
                </a:solidFill>
                <a:sym typeface="Symbol"/>
              </a:rPr>
              <a:t>CERN: HL-LHC Project</a:t>
            </a:r>
          </a:p>
          <a:p>
            <a:pPr lvl="1">
              <a:defRPr/>
            </a:pPr>
            <a:r>
              <a:rPr lang="en-GB" altLang="en-US" dirty="0">
                <a:sym typeface="Symbol"/>
              </a:rPr>
              <a:t>G. Arnau Izquierdo, A. Ballarino, M. </a:t>
            </a:r>
            <a:r>
              <a:rPr lang="en-GB" altLang="en-US" dirty="0" err="1">
                <a:sym typeface="Symbol"/>
              </a:rPr>
              <a:t>Bajko</a:t>
            </a:r>
            <a:r>
              <a:rPr lang="en-GB" altLang="en-US" dirty="0">
                <a:sym typeface="Symbol"/>
              </a:rPr>
              <a:t>, C. Barth, N. Bourcey, B. Bulat, M. </a:t>
            </a:r>
            <a:r>
              <a:rPr lang="en-GB" altLang="en-US" dirty="0" err="1">
                <a:sym typeface="Symbol"/>
              </a:rPr>
              <a:t>Cruovizier</a:t>
            </a:r>
            <a:r>
              <a:rPr lang="en-GB" altLang="en-US" dirty="0">
                <a:sym typeface="Symbol"/>
              </a:rPr>
              <a:t>, A. Devred, H. Felice, S. Ferradas Troitino, L. </a:t>
            </a:r>
            <a:r>
              <a:rPr lang="en-GB" altLang="en-US" dirty="0" err="1">
                <a:sym typeface="Symbol"/>
              </a:rPr>
              <a:t>Fiscarelli</a:t>
            </a:r>
            <a:r>
              <a:rPr lang="en-GB" altLang="en-US" dirty="0">
                <a:sym typeface="Symbol"/>
              </a:rPr>
              <a:t>, J. Fleiter, M. Guinchard, O. </a:t>
            </a:r>
            <a:r>
              <a:rPr lang="en-GB" altLang="en-US" dirty="0" err="1">
                <a:sym typeface="Symbol"/>
              </a:rPr>
              <a:t>Housiaux</a:t>
            </a:r>
            <a:r>
              <a:rPr lang="en-GB" altLang="en-US" dirty="0">
                <a:sym typeface="Symbol"/>
              </a:rPr>
              <a:t>, S. Izquierdo Bermudez, N. Lusa, F. Mangiarotti, A. Milanese, A. Moros, P. Moyret, C. </a:t>
            </a:r>
            <a:r>
              <a:rPr lang="en-GB" altLang="en-US" dirty="0" err="1">
                <a:sym typeface="Symbol"/>
              </a:rPr>
              <a:t>Petrone</a:t>
            </a:r>
            <a:r>
              <a:rPr lang="en-GB" altLang="en-US" dirty="0">
                <a:sym typeface="Symbol"/>
              </a:rPr>
              <a:t>, J.C. Perez, H. </a:t>
            </a:r>
            <a:r>
              <a:rPr lang="en-GB" altLang="en-US" dirty="0" err="1">
                <a:sym typeface="Symbol"/>
              </a:rPr>
              <a:t>Prin</a:t>
            </a:r>
            <a:r>
              <a:rPr lang="en-GB" altLang="en-US" dirty="0">
                <a:sym typeface="Symbol"/>
              </a:rPr>
              <a:t>, R. Principe, </a:t>
            </a:r>
            <a:r>
              <a:rPr lang="en-US" dirty="0"/>
              <a:t>E. Ravaioli, </a:t>
            </a:r>
            <a:r>
              <a:rPr lang="en-GB" altLang="en-US" dirty="0">
                <a:sym typeface="Symbol"/>
              </a:rPr>
              <a:t>T. </a:t>
            </a:r>
            <a:r>
              <a:rPr lang="en-GB" altLang="en-US" dirty="0" err="1">
                <a:sym typeface="Symbol"/>
              </a:rPr>
              <a:t>Sahner</a:t>
            </a:r>
            <a:r>
              <a:rPr lang="en-GB" altLang="en-US" dirty="0">
                <a:sym typeface="Symbol"/>
              </a:rPr>
              <a:t>, S. Sgobba,</a:t>
            </a:r>
            <a:r>
              <a:rPr lang="pt-BR" altLang="en-US" dirty="0">
                <a:sym typeface="Symbol"/>
              </a:rPr>
              <a:t> P. Tavares Coutinho Borges De Sousa,</a:t>
            </a:r>
            <a:r>
              <a:rPr lang="en-GB" altLang="en-US" dirty="0">
                <a:sym typeface="Symbol"/>
              </a:rPr>
              <a:t> E. </a:t>
            </a:r>
            <a:r>
              <a:rPr lang="en-GB" altLang="en-US" dirty="0" err="1">
                <a:sym typeface="Symbol"/>
              </a:rPr>
              <a:t>Todesco</a:t>
            </a:r>
            <a:r>
              <a:rPr lang="en-GB" altLang="en-US" dirty="0">
                <a:sym typeface="Symbol"/>
              </a:rPr>
              <a:t>, J. Ferradas Troitino, </a:t>
            </a:r>
            <a:r>
              <a:rPr lang="en-US" dirty="0"/>
              <a:t>R. Van Weelderen, </a:t>
            </a:r>
            <a:r>
              <a:rPr lang="en-GB" altLang="en-US" dirty="0">
                <a:sym typeface="Symbol"/>
              </a:rPr>
              <a:t>G. </a:t>
            </a:r>
            <a:r>
              <a:rPr lang="en-GB" altLang="en-US" dirty="0" err="1">
                <a:sym typeface="Symbol"/>
              </a:rPr>
              <a:t>Willering</a:t>
            </a:r>
            <a:endParaRPr lang="en-GB" altLang="en-US" dirty="0">
              <a:solidFill>
                <a:schemeClr val="bg2"/>
              </a:solidFill>
              <a:sym typeface="Symbol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19883D-174A-4A20-A241-7A93B1660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A67E78-1842-404F-8042-D10626D479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14th HL-LHC Collaboration Meeting, Oct 7 – 10, 2024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7674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0"/>
            <a:ext cx="8995264" cy="788627"/>
          </a:xfrm>
        </p:spPr>
        <p:txBody>
          <a:bodyPr>
            <a:normAutofit/>
          </a:bodyPr>
          <a:lstStyle/>
          <a:p>
            <a:r>
              <a:rPr lang="en-US" dirty="0"/>
              <a:t>MQXFA (AUP 302.2) Deliverables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653" y="826568"/>
            <a:ext cx="6288727" cy="2647959"/>
          </a:xfrm>
        </p:spPr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§"/>
              <a:defRPr/>
            </a:pPr>
            <a:r>
              <a:rPr lang="en-GB" b="1" dirty="0">
                <a:solidFill>
                  <a:srgbClr val="5F5F5F"/>
                </a:solidFill>
              </a:rPr>
              <a:t>21 Magnets</a:t>
            </a:r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en-GB" dirty="0">
                <a:solidFill>
                  <a:srgbClr val="5F5F5F"/>
                </a:solidFill>
              </a:rPr>
              <a:t>20 magnets for 10 Q1/Q3 cryo-assemblies</a:t>
            </a:r>
          </a:p>
          <a:p>
            <a:pPr lvl="2">
              <a:buFont typeface="Wingdings" panose="05000000000000000000" pitchFamily="2" charset="2"/>
              <a:buChar char="§"/>
              <a:defRPr/>
            </a:pPr>
            <a:r>
              <a:rPr lang="en-GB" dirty="0">
                <a:solidFill>
                  <a:srgbClr val="5F5F5F"/>
                </a:solidFill>
              </a:rPr>
              <a:t>2 magnets in each cryo-assembly </a:t>
            </a:r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en-GB" dirty="0">
                <a:solidFill>
                  <a:srgbClr val="5F5F5F"/>
                </a:solidFill>
              </a:rPr>
              <a:t>1 magnet to CERN for acceptance of CA01 </a:t>
            </a:r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en-GB" dirty="0">
                <a:solidFill>
                  <a:srgbClr val="5F5F5F"/>
                </a:solidFill>
              </a:rPr>
              <a:t>Assuming 6 re-assemblies</a:t>
            </a:r>
          </a:p>
          <a:p>
            <a:pPr lvl="2">
              <a:buFont typeface="Wingdings" panose="05000000000000000000" pitchFamily="2" charset="2"/>
              <a:buChar char="§"/>
              <a:defRPr/>
            </a:pPr>
            <a:r>
              <a:rPr lang="en-GB" b="1" dirty="0">
                <a:solidFill>
                  <a:srgbClr val="5F5F5F"/>
                </a:solidFill>
              </a:rPr>
              <a:t> </a:t>
            </a:r>
            <a:r>
              <a:rPr lang="en-GB" dirty="0">
                <a:solidFill>
                  <a:srgbClr val="5F5F5F"/>
                </a:solidFill>
              </a:rPr>
              <a:t>= post test re-work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640787" y="5980214"/>
            <a:ext cx="182609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/>
              <a:t>Cryo-assembly</a:t>
            </a:r>
          </a:p>
          <a:p>
            <a:pPr algn="ctr"/>
            <a:r>
              <a:rPr lang="en-US" sz="1300" dirty="0"/>
              <a:t>(LQXFA)</a:t>
            </a:r>
          </a:p>
        </p:txBody>
      </p:sp>
      <p:sp>
        <p:nvSpPr>
          <p:cNvPr id="10" name="Arrow: Down 9"/>
          <p:cNvSpPr/>
          <p:nvPr/>
        </p:nvSpPr>
        <p:spPr>
          <a:xfrm rot="16200000">
            <a:off x="3203848" y="4415579"/>
            <a:ext cx="216024" cy="504056"/>
          </a:xfrm>
          <a:prstGeom prst="down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/>
          <p:cNvSpPr/>
          <p:nvPr/>
        </p:nvSpPr>
        <p:spPr>
          <a:xfrm>
            <a:off x="1115616" y="3514915"/>
            <a:ext cx="856964" cy="516301"/>
          </a:xfrm>
          <a:prstGeom prst="roundRect">
            <a:avLst/>
          </a:prstGeom>
          <a:noFill/>
          <a:ln w="381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958058" y="3483521"/>
            <a:ext cx="117545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/>
              <a:t>Magnet</a:t>
            </a:r>
          </a:p>
          <a:p>
            <a:pPr algn="ctr"/>
            <a:r>
              <a:rPr lang="en-US" sz="1300" dirty="0"/>
              <a:t>(MQXFA)</a:t>
            </a:r>
          </a:p>
        </p:txBody>
      </p:sp>
      <p:sp>
        <p:nvSpPr>
          <p:cNvPr id="18" name="Rectangle: Rounded Corners 17"/>
          <p:cNvSpPr/>
          <p:nvPr/>
        </p:nvSpPr>
        <p:spPr>
          <a:xfrm>
            <a:off x="6892660" y="5990618"/>
            <a:ext cx="1296144" cy="516301"/>
          </a:xfrm>
          <a:prstGeom prst="roundRect">
            <a:avLst/>
          </a:prstGeom>
          <a:noFill/>
          <a:ln w="381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34B0CF56-3E1A-4001-AA01-FF3A2466B490}"/>
              </a:ext>
            </a:extLst>
          </p:cNvPr>
          <p:cNvSpPr/>
          <p:nvPr/>
        </p:nvSpPr>
        <p:spPr>
          <a:xfrm rot="5400000">
            <a:off x="17861" y="2637077"/>
            <a:ext cx="815341" cy="396137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5C96155-4DD2-42B0-BC9F-A1F198E1D6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2066" y="3685391"/>
            <a:ext cx="4302764" cy="194508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273" t="7285" r="3922" b="47060"/>
          <a:stretch/>
        </p:blipFill>
        <p:spPr>
          <a:xfrm rot="20239202">
            <a:off x="3183893" y="4871241"/>
            <a:ext cx="6059231" cy="1810343"/>
          </a:xfrm>
          <a:prstGeom prst="rect">
            <a:avLst/>
          </a:prstGeom>
        </p:spPr>
      </p:pic>
      <p:sp>
        <p:nvSpPr>
          <p:cNvPr id="14" name="Rectangle: Rounded Corners 13"/>
          <p:cNvSpPr/>
          <p:nvPr/>
        </p:nvSpPr>
        <p:spPr>
          <a:xfrm>
            <a:off x="4278212" y="3837304"/>
            <a:ext cx="898935" cy="553852"/>
          </a:xfrm>
          <a:prstGeom prst="roundRect">
            <a:avLst/>
          </a:prstGeom>
          <a:noFill/>
          <a:ln w="381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4139952" y="3853840"/>
            <a:ext cx="117545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/>
              <a:t>Cold Mass</a:t>
            </a:r>
          </a:p>
          <a:p>
            <a:pPr algn="ctr"/>
            <a:r>
              <a:rPr lang="en-US" sz="1300" dirty="0"/>
              <a:t>(LMQXFA)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294AED39-6766-4D6A-BA7F-00061579F688}"/>
              </a:ext>
            </a:extLst>
          </p:cNvPr>
          <p:cNvSpPr/>
          <p:nvPr/>
        </p:nvSpPr>
        <p:spPr>
          <a:xfrm>
            <a:off x="83704" y="3356993"/>
            <a:ext cx="2760104" cy="2130000"/>
          </a:xfrm>
          <a:prstGeom prst="round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44BBA4A-2448-4B27-B22F-522F862AD79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25" t="4820" r="1525" b="15930"/>
          <a:stretch/>
        </p:blipFill>
        <p:spPr>
          <a:xfrm>
            <a:off x="179512" y="4145393"/>
            <a:ext cx="2208919" cy="56392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DEEC9D4-8E1E-45AA-A83F-1EA5C44267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2849" y="4791944"/>
            <a:ext cx="2206943" cy="566977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A55AE7F-F3D2-8C4A-777A-06415798AD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453376"/>
            <a:ext cx="6550800" cy="360000"/>
          </a:xfrm>
        </p:spPr>
        <p:txBody>
          <a:bodyPr/>
          <a:lstStyle/>
          <a:p>
            <a:r>
              <a:rPr lang="en-US"/>
              <a:t>14th HL-LHC Collaboration Meeting, Oct 7 – 10, 2024</a:t>
            </a:r>
            <a:endParaRPr lang="en-GB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646096A9-C9DE-643F-BC66-11C9124F73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50E3380-5A41-6D87-2095-224E37F1E0C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4401" t="1147" r="13208" b="2441"/>
          <a:stretch/>
        </p:blipFill>
        <p:spPr>
          <a:xfrm>
            <a:off x="6646380" y="779189"/>
            <a:ext cx="2497619" cy="2494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615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19CCC1-E2AF-D1A9-7697-A57D604AB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27384"/>
            <a:ext cx="7920000" cy="720000"/>
          </a:xfrm>
        </p:spPr>
        <p:txBody>
          <a:bodyPr/>
          <a:lstStyle/>
          <a:p>
            <a:r>
              <a:rPr lang="en-US" dirty="0"/>
              <a:t>MQXFA Status Summary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B4C4BB-0408-579F-4B17-B6353F7F98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14th HL-LHC Collaboration Meeting – Oct 7 – 10, 2024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DEB3E06-E0A5-6849-7BA2-B2E39FC52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9DDBF2F-65AD-B0B9-1B4D-D490FB648F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678" y="4335390"/>
            <a:ext cx="8604810" cy="60577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è"/>
            </a:pPr>
            <a:r>
              <a:rPr lang="en-US" sz="1800" dirty="0"/>
              <a:t>Main task is magnet assembly. </a:t>
            </a:r>
          </a:p>
          <a:p>
            <a:pPr marL="0" indent="0">
              <a:buNone/>
            </a:pPr>
            <a:r>
              <a:rPr lang="en-US" sz="1800" dirty="0"/>
              <a:t>      Supported by 4 reviews / meetings per magnet</a:t>
            </a:r>
          </a:p>
          <a:p>
            <a:endParaRPr lang="en-US" sz="1800" dirty="0"/>
          </a:p>
          <a:p>
            <a:endParaRPr lang="en-US" sz="2000" dirty="0"/>
          </a:p>
        </p:txBody>
      </p:sp>
      <p:graphicFrame>
        <p:nvGraphicFramePr>
          <p:cNvPr id="6" name="Table 56">
            <a:extLst>
              <a:ext uri="{FF2B5EF4-FFF2-40B4-BE49-F238E27FC236}">
                <a16:creationId xmlns:a16="http://schemas.microsoft.com/office/drawing/2014/main" id="{FD978E18-40ED-B175-5767-65AF239DC4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3197562"/>
              </p:ext>
            </p:extLst>
          </p:nvPr>
        </p:nvGraphicFramePr>
        <p:xfrm>
          <a:off x="395537" y="620688"/>
          <a:ext cx="8568951" cy="3248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7354">
                  <a:extLst>
                    <a:ext uri="{9D8B030D-6E8A-4147-A177-3AD203B41FA5}">
                      <a16:colId xmlns:a16="http://schemas.microsoft.com/office/drawing/2014/main" val="3437327562"/>
                    </a:ext>
                  </a:extLst>
                </a:gridCol>
                <a:gridCol w="2070653">
                  <a:extLst>
                    <a:ext uri="{9D8B030D-6E8A-4147-A177-3AD203B41FA5}">
                      <a16:colId xmlns:a16="http://schemas.microsoft.com/office/drawing/2014/main" val="3786973923"/>
                    </a:ext>
                  </a:extLst>
                </a:gridCol>
                <a:gridCol w="2430944">
                  <a:extLst>
                    <a:ext uri="{9D8B030D-6E8A-4147-A177-3AD203B41FA5}">
                      <a16:colId xmlns:a16="http://schemas.microsoft.com/office/drawing/2014/main" val="699946995"/>
                    </a:ext>
                  </a:extLst>
                </a:gridCol>
              </a:tblGrid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dirty="0"/>
                        <a:t>Control Account</a:t>
                      </a: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Component status </a:t>
                      </a:r>
                      <a:r>
                        <a:rPr lang="en-US" sz="1800" dirty="0" err="1"/>
                        <a:t>wrt</a:t>
                      </a:r>
                      <a:r>
                        <a:rPr lang="en-US" sz="1800" dirty="0"/>
                        <a:t> Baseline*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Comments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9984851"/>
                  </a:ext>
                </a:extLst>
              </a:tr>
              <a:tr h="3726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dirty="0"/>
                        <a:t>Strand procurement &amp; QC (FNAL, FSU)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800" dirty="0"/>
                        <a:t>96% complete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2"/>
                          </a:solidFill>
                        </a:rPr>
                        <a:t>Procuring spare cond.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1495234"/>
                  </a:ext>
                </a:extLst>
              </a:tr>
              <a:tr h="3726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dirty="0"/>
                        <a:t>Cable fabrication &amp; insulation (LBNL)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800" dirty="0"/>
                        <a:t>100% complete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3951220"/>
                  </a:ext>
                </a:extLst>
              </a:tr>
              <a:tr h="3726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dirty="0"/>
                        <a:t>Coil part procurement (FNAL)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800" dirty="0"/>
                        <a:t>~100% complete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tx2"/>
                          </a:solidFill>
                        </a:rPr>
                        <a:t>Completing QC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4408367"/>
                  </a:ext>
                </a:extLst>
              </a:tr>
              <a:tr h="3726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dirty="0"/>
                        <a:t>Coil fabrication (FNAL)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800" dirty="0"/>
                        <a:t>98% complete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tx2"/>
                          </a:solidFill>
                        </a:rPr>
                        <a:t>Last coil fabrication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5602271"/>
                  </a:ext>
                </a:extLst>
              </a:tr>
              <a:tr h="3726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dirty="0"/>
                        <a:t>Coil fabrication (BNL)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800" dirty="0"/>
                        <a:t>100% complete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b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899937"/>
                  </a:ext>
                </a:extLst>
              </a:tr>
              <a:tr h="372660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Magnet part procurement (LBNL)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100% complete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tx2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2030737"/>
                  </a:ext>
                </a:extLst>
              </a:tr>
              <a:tr h="3726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dirty="0"/>
                        <a:t>Magnet assembly (LBNL)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800" dirty="0"/>
                        <a:t>58% complete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7508479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A5C81FC2-81F9-0237-AE70-7DAC3C732E4B}"/>
              </a:ext>
            </a:extLst>
          </p:cNvPr>
          <p:cNvSpPr txBox="1"/>
          <p:nvPr/>
        </p:nvSpPr>
        <p:spPr>
          <a:xfrm>
            <a:off x="2339752" y="3869388"/>
            <a:ext cx="4903907" cy="307777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*Will change if additional cables/coils are added to Baseline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EA4AA19-44A8-3B2B-26E2-62EB3838D6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1880" y="4996108"/>
            <a:ext cx="5040120" cy="186786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C6247F5-5074-FE4F-AFF1-33BF4B1FDD9D}"/>
              </a:ext>
            </a:extLst>
          </p:cNvPr>
          <p:cNvSpPr txBox="1"/>
          <p:nvPr/>
        </p:nvSpPr>
        <p:spPr>
          <a:xfrm>
            <a:off x="3434825" y="6494638"/>
            <a:ext cx="4433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4BCD9">
                    <a:lumMod val="20000"/>
                    <a:lumOff val="8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MQXFA at BNL after shipment from LBNL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6B87376-685C-E81D-AD37-B3D486605F90}"/>
              </a:ext>
            </a:extLst>
          </p:cNvPr>
          <p:cNvSpPr txBox="1"/>
          <p:nvPr/>
        </p:nvSpPr>
        <p:spPr>
          <a:xfrm>
            <a:off x="179512" y="5306897"/>
            <a:ext cx="2832087" cy="738664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More details in “MQXFA Fabrication Status and schedule” in </a:t>
            </a:r>
            <a:r>
              <a:rPr lang="en-US" sz="1400" b="1" i="0" dirty="0">
                <a:solidFill>
                  <a:srgbClr val="202020"/>
                </a:solidFill>
                <a:effectLst/>
                <a:latin typeface="Liberation Sans"/>
              </a:rPr>
              <a:t>WP3 MQXF</a:t>
            </a:r>
            <a:r>
              <a:rPr lang="en-US" sz="1400" dirty="0"/>
              <a:t> session Wed PM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5067FAB1-70DB-72EA-362D-A2379AA82377}"/>
              </a:ext>
            </a:extLst>
          </p:cNvPr>
          <p:cNvSpPr/>
          <p:nvPr/>
        </p:nvSpPr>
        <p:spPr>
          <a:xfrm>
            <a:off x="359678" y="3500928"/>
            <a:ext cx="6228546" cy="368460"/>
          </a:xfrm>
          <a:prstGeom prst="round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802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D72D6-AC57-4A73-AD74-92050B19A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44" y="68590"/>
            <a:ext cx="7920000" cy="720000"/>
          </a:xfrm>
        </p:spPr>
        <p:txBody>
          <a:bodyPr/>
          <a:lstStyle/>
          <a:p>
            <a:r>
              <a:rPr lang="en-US" dirty="0"/>
              <a:t>Magnet Yield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B32160-72A8-4933-B3D1-248AC41CF2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14th HL-LHC Collaboration Meeting – Oct 7 – 10, 2024</a:t>
            </a:r>
            <a:endParaRPr lang="en-GB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A178F5A-D4CA-4C1F-9D50-40D9A46560D6}"/>
              </a:ext>
            </a:extLst>
          </p:cNvPr>
          <p:cNvSpPr txBox="1">
            <a:spLocks/>
          </p:cNvSpPr>
          <p:nvPr/>
        </p:nvSpPr>
        <p:spPr>
          <a:xfrm>
            <a:off x="395535" y="1052736"/>
            <a:ext cx="8640961" cy="218267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/>
              <a:t>11 magnets met requirements during vertical test</a:t>
            </a:r>
          </a:p>
          <a:p>
            <a:pPr lvl="1"/>
            <a:r>
              <a:rPr lang="en-US" sz="1800" dirty="0"/>
              <a:t>3 magnets (MQXFA07/08/13) needed a coil change to meet requirements</a:t>
            </a:r>
          </a:p>
          <a:p>
            <a:pPr lvl="1"/>
            <a:r>
              <a:rPr lang="en-US" sz="1800" dirty="0"/>
              <a:t>1 magnet (MQXFA17) is waiting for a coil change</a:t>
            </a:r>
          </a:p>
          <a:p>
            <a:pPr lvl="1"/>
            <a:r>
              <a:rPr lang="en-US" sz="1800" dirty="0"/>
              <a:t>MQXFA05 passed an Endurance Test (7 thermal cycles, 52 quenches, …) </a:t>
            </a:r>
          </a:p>
          <a:p>
            <a:pPr lvl="1"/>
            <a:r>
              <a:rPr lang="en-US" sz="1800" dirty="0"/>
              <a:t>MQXFA11 demonstrated resilience (after highway crash)</a:t>
            </a:r>
          </a:p>
          <a:p>
            <a:endParaRPr lang="en-US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7445CE8-1727-E522-FD96-3FA32CBCB49E}"/>
              </a:ext>
            </a:extLst>
          </p:cNvPr>
          <p:cNvSpPr txBox="1"/>
          <p:nvPr/>
        </p:nvSpPr>
        <p:spPr>
          <a:xfrm>
            <a:off x="601770" y="671749"/>
            <a:ext cx="8100000" cy="3606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4572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Vertical test is done at BNL by 302.4.01, post-test analysis is done by 302.2.01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EBC621-2201-4C7A-8872-9E6C41482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58449" y="6491041"/>
            <a:ext cx="360000" cy="360000"/>
          </a:xfrm>
          <a:ln>
            <a:noFill/>
          </a:ln>
        </p:spPr>
        <p:txBody>
          <a:bodyPr/>
          <a:lstStyle/>
          <a:p>
            <a:fld id="{BFDCA1C4-9514-7B4F-976F-D92F7E296653}" type="slidenum">
              <a:rPr lang="fr-FR" smtClean="0">
                <a:solidFill>
                  <a:schemeClr val="tx2"/>
                </a:solidFill>
              </a:rPr>
              <a:pPr/>
              <a:t>5</a:t>
            </a:fld>
            <a:endParaRPr lang="fr-FR" dirty="0">
              <a:solidFill>
                <a:schemeClr val="tx2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9D26987-BE4E-0F28-9BDD-E73ABA8E42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204" y="3052002"/>
            <a:ext cx="5228272" cy="379903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86ADFB9-FE75-189D-074E-30559F1E51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0803" y="2483054"/>
            <a:ext cx="1175523" cy="437794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73B2331-519A-FC81-50D1-1FDCE8843D98}"/>
              </a:ext>
            </a:extLst>
          </p:cNvPr>
          <p:cNvSpPr txBox="1"/>
          <p:nvPr/>
        </p:nvSpPr>
        <p:spPr>
          <a:xfrm>
            <a:off x="6105719" y="6226632"/>
            <a:ext cx="1727135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MQXFA magnet being moved to vertical test station at BNL</a:t>
            </a:r>
          </a:p>
        </p:txBody>
      </p:sp>
      <p:sp>
        <p:nvSpPr>
          <p:cNvPr id="15" name="Slide Number Placeholder 2">
            <a:extLst>
              <a:ext uri="{FF2B5EF4-FFF2-40B4-BE49-F238E27FC236}">
                <a16:creationId xmlns:a16="http://schemas.microsoft.com/office/drawing/2014/main" id="{6CC9D5E6-E05D-3499-85F0-6EC44EF9BEC7}"/>
              </a:ext>
            </a:extLst>
          </p:cNvPr>
          <p:cNvSpPr txBox="1">
            <a:spLocks/>
          </p:cNvSpPr>
          <p:nvPr/>
        </p:nvSpPr>
        <p:spPr>
          <a:xfrm>
            <a:off x="8757037" y="6369797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BFDCA1C4-9514-7B4F-976F-D92F7E296653}" type="slidenum">
              <a:rPr lang="fr-FR" smtClean="0">
                <a:solidFill>
                  <a:prstClr val="white"/>
                </a:solidFill>
                <a:latin typeface="Arial"/>
              </a:rPr>
              <a:pPr>
                <a:defRPr/>
              </a:pPr>
              <a:t>5</a:t>
            </a:fld>
            <a:endParaRPr lang="fr-FR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AA6BE2C-BE43-72D4-F9DC-7A0228AD418C}"/>
              </a:ext>
            </a:extLst>
          </p:cNvPr>
          <p:cNvSpPr txBox="1"/>
          <p:nvPr/>
        </p:nvSpPr>
        <p:spPr>
          <a:xfrm>
            <a:off x="5215068" y="3031627"/>
            <a:ext cx="2478775" cy="954107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More details in “Production testing summary of the MQXFA magnets” in </a:t>
            </a:r>
            <a:r>
              <a:rPr lang="en-US" sz="1400" b="1" i="0" dirty="0">
                <a:solidFill>
                  <a:srgbClr val="202020"/>
                </a:solidFill>
                <a:effectLst/>
                <a:latin typeface="Liberation Sans"/>
              </a:rPr>
              <a:t>WP3</a:t>
            </a:r>
            <a:r>
              <a:rPr lang="en-US" sz="1400" dirty="0"/>
              <a:t> session Tue PM</a:t>
            </a:r>
          </a:p>
        </p:txBody>
      </p:sp>
    </p:spTree>
    <p:extLst>
      <p:ext uri="{BB962C8B-B14F-4D97-AF65-F5344CB8AC3E}">
        <p14:creationId xmlns:p14="http://schemas.microsoft.com/office/powerpoint/2010/main" val="26989774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D0AB9F-7215-0FD7-336C-F3DF65ECAC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4656" y="0"/>
            <a:ext cx="3815984" cy="1520888"/>
          </a:xfrm>
        </p:spPr>
        <p:txBody>
          <a:bodyPr/>
          <a:lstStyle/>
          <a:p>
            <a:r>
              <a:rPr lang="en-US" i="1" dirty="0"/>
              <a:t>“Endurance”</a:t>
            </a:r>
            <a:r>
              <a:rPr lang="en-US" dirty="0"/>
              <a:t> &amp; “</a:t>
            </a:r>
            <a:r>
              <a:rPr lang="en-US" i="1" dirty="0"/>
              <a:t>Resilience”</a:t>
            </a:r>
            <a:r>
              <a:rPr lang="en-US" dirty="0"/>
              <a:t> Demonstrations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DF1DAF3-9658-E9E2-3DFF-A93C8D2AB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8074" y="649800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D3791E-E92D-B3F6-83D8-1151777364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14th HL-LHC Collaboration Meeting, Oct 7 – 10, 2024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9D513CD-5203-548E-170B-A181909798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5936" y="3428224"/>
            <a:ext cx="5182518" cy="354309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45E4395-660E-4305-CE1E-B70404BD09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364088" cy="399951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77E159E-FDC4-39E6-6DDB-CE5F87005B34}"/>
              </a:ext>
            </a:extLst>
          </p:cNvPr>
          <p:cNvSpPr txBox="1"/>
          <p:nvPr/>
        </p:nvSpPr>
        <p:spPr>
          <a:xfrm>
            <a:off x="469032" y="4293096"/>
            <a:ext cx="30243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All magnets that met requirements demonstrated </a:t>
            </a:r>
            <a:r>
              <a:rPr lang="en-US" b="1" dirty="0"/>
              <a:t>very good memory </a:t>
            </a:r>
            <a:r>
              <a:rPr lang="en-US" dirty="0"/>
              <a:t>and </a:t>
            </a:r>
            <a:r>
              <a:rPr lang="en-US" b="1" dirty="0"/>
              <a:t>temperature margin</a:t>
            </a:r>
            <a:r>
              <a:rPr lang="en-US" dirty="0"/>
              <a:t>:</a:t>
            </a:r>
          </a:p>
          <a:p>
            <a:r>
              <a:rPr lang="en-US" dirty="0"/>
              <a:t>	</a:t>
            </a:r>
            <a:r>
              <a:rPr lang="en-US" dirty="0" err="1"/>
              <a:t>I_nom</a:t>
            </a:r>
            <a:r>
              <a:rPr lang="en-US" dirty="0"/>
              <a:t> @ 4.5 K     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C31FBE3-7976-F01C-ACAB-2348D1069F4C}"/>
              </a:ext>
            </a:extLst>
          </p:cNvPr>
          <p:cNvSpPr txBox="1"/>
          <p:nvPr/>
        </p:nvSpPr>
        <p:spPr>
          <a:xfrm>
            <a:off x="5378569" y="2276872"/>
            <a:ext cx="2433791" cy="64633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+ 2 additional thermal cycles in CA02</a:t>
            </a:r>
          </a:p>
        </p:txBody>
      </p:sp>
    </p:spTree>
    <p:extLst>
      <p:ext uri="{BB962C8B-B14F-4D97-AF65-F5344CB8AC3E}">
        <p14:creationId xmlns:p14="http://schemas.microsoft.com/office/powerpoint/2010/main" val="3469790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383E55-1114-46F8-95E0-CA1C7CE9CF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16632"/>
            <a:ext cx="8074800" cy="949525"/>
          </a:xfrm>
        </p:spPr>
        <p:txBody>
          <a:bodyPr/>
          <a:lstStyle/>
          <a:p>
            <a:r>
              <a:rPr lang="en-US" dirty="0"/>
              <a:t>MQXFAs Integral Harmonics at Nominal </a:t>
            </a:r>
            <a:r>
              <a:rPr lang="en-US" dirty="0" err="1"/>
              <a:t>Curr</a:t>
            </a:r>
            <a:r>
              <a:rPr lang="en-US" dirty="0"/>
              <a:t>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0A6C24-E6D7-4AFA-A984-4F293800DE94}"/>
              </a:ext>
            </a:extLst>
          </p:cNvPr>
          <p:cNvSpPr txBox="1"/>
          <p:nvPr/>
        </p:nvSpPr>
        <p:spPr>
          <a:xfrm>
            <a:off x="6310496" y="1404368"/>
            <a:ext cx="27363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b6 correction introduced in one coil on MQXFA04 and all subsequent coils:      </a:t>
            </a:r>
          </a:p>
          <a:p>
            <a:r>
              <a:rPr lang="en-US" i="1" dirty="0">
                <a:solidFill>
                  <a:schemeClr val="tx2"/>
                </a:solidFill>
              </a:rPr>
              <a:t>125 um shift toward midplane</a:t>
            </a:r>
          </a:p>
          <a:p>
            <a:endParaRPr lang="en-US" i="1" dirty="0"/>
          </a:p>
          <a:p>
            <a:r>
              <a:rPr lang="en-US" dirty="0"/>
              <a:t>Magnetic shims used to correct low order harmonics</a:t>
            </a:r>
          </a:p>
          <a:p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8514BF-1112-4385-A886-780CB22403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492215"/>
            <a:ext cx="6550800" cy="360000"/>
          </a:xfrm>
        </p:spPr>
        <p:txBody>
          <a:bodyPr/>
          <a:lstStyle/>
          <a:p>
            <a:r>
              <a:rPr lang="en-US"/>
              <a:t>14th HL-LHC Collaboration Meeting, Oct 7 – 10, 2024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592B15-4C43-A9C7-5271-966370592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6D52CF6-4DD1-BB2A-7806-4C4DC28A2DF1}"/>
              </a:ext>
            </a:extLst>
          </p:cNvPr>
          <p:cNvSpPr txBox="1"/>
          <p:nvPr/>
        </p:nvSpPr>
        <p:spPr>
          <a:xfrm>
            <a:off x="6130625" y="5582243"/>
            <a:ext cx="2478775" cy="954107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More details in “Production testing summary of the MQXFA magnets” in </a:t>
            </a:r>
            <a:r>
              <a:rPr lang="en-US" sz="1400" b="1" i="0" dirty="0">
                <a:solidFill>
                  <a:srgbClr val="202020"/>
                </a:solidFill>
                <a:effectLst/>
                <a:latin typeface="Liberation Sans"/>
              </a:rPr>
              <a:t>WP3</a:t>
            </a:r>
            <a:r>
              <a:rPr lang="en-US" sz="1400" dirty="0"/>
              <a:t> session Tue PM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2111809-A482-26FF-80C9-C3762B875C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08873" y="1204289"/>
            <a:ext cx="6444498" cy="4630150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AD0D58A-05E8-D53F-1DEA-910067AFC81F}"/>
              </a:ext>
            </a:extLst>
          </p:cNvPr>
          <p:cNvCxnSpPr>
            <a:cxnSpLocks/>
          </p:cNvCxnSpPr>
          <p:nvPr/>
        </p:nvCxnSpPr>
        <p:spPr>
          <a:xfrm flipV="1">
            <a:off x="2305637" y="4437112"/>
            <a:ext cx="322147" cy="437043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ysDot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BFD8983-B44C-53E5-F94B-4BA27E9AD902}"/>
              </a:ext>
            </a:extLst>
          </p:cNvPr>
          <p:cNvSpPr txBox="1"/>
          <p:nvPr/>
        </p:nvSpPr>
        <p:spPr>
          <a:xfrm>
            <a:off x="683568" y="4885134"/>
            <a:ext cx="2943038" cy="30777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defTabSz="2349434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prstClr val="black"/>
                </a:solidFill>
                <a:latin typeface="Calibri" charset="0"/>
                <a:ea typeface="ＭＳ Ｐゴシック" charset="0"/>
              </a:rPr>
              <a:t>Before b6 correction in cross-section</a:t>
            </a:r>
          </a:p>
        </p:txBody>
      </p:sp>
    </p:spTree>
    <p:extLst>
      <p:ext uri="{BB962C8B-B14F-4D97-AF65-F5344CB8AC3E}">
        <p14:creationId xmlns:p14="http://schemas.microsoft.com/office/powerpoint/2010/main" val="9701156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70DBAC-0C70-4967-8AF6-799582442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8719" y="0"/>
            <a:ext cx="8795281" cy="720000"/>
          </a:xfrm>
        </p:spPr>
        <p:txBody>
          <a:bodyPr/>
          <a:lstStyle/>
          <a:p>
            <a:r>
              <a:rPr lang="en-US" dirty="0"/>
              <a:t>Lessons Learned from MQXFA07/08 test &amp; analysis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F438FC-720D-439D-B1CB-94592C8707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620688"/>
            <a:ext cx="8795280" cy="4320480"/>
          </a:xfrm>
        </p:spPr>
        <p:txBody>
          <a:bodyPr>
            <a:normAutofit/>
          </a:bodyPr>
          <a:lstStyle/>
          <a:p>
            <a:pPr lvl="1"/>
            <a:r>
              <a:rPr lang="en-US" dirty="0"/>
              <a:t>FE analysis of as-built magnets pointed to “critical area”</a:t>
            </a:r>
          </a:p>
          <a:p>
            <a:pPr lvl="1"/>
            <a:r>
              <a:rPr lang="en-US" dirty="0"/>
              <a:t>Metallographic analysis by CERN team found the “Smoking gun” (broken Nb</a:t>
            </a:r>
            <a:r>
              <a:rPr lang="en-US" baseline="-25000" dirty="0"/>
              <a:t>3</a:t>
            </a:r>
            <a:r>
              <a:rPr lang="en-US" dirty="0"/>
              <a:t>Sn filaments) in this area</a:t>
            </a:r>
          </a:p>
          <a:p>
            <a:pPr lvl="1"/>
            <a:r>
              <a:rPr lang="en-US" dirty="0"/>
              <a:t>Excellent collaboration!</a:t>
            </a:r>
          </a:p>
          <a:p>
            <a:r>
              <a:rPr lang="en-US" dirty="0"/>
              <a:t>Lessons learned: 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Asymmetry during assembly may be looked-in by prestress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2D asymmetry may cause poor preload in the ends</a:t>
            </a:r>
            <a:endParaRPr lang="en-US" i="1" dirty="0">
              <a:solidFill>
                <a:schemeClr val="tx2"/>
              </a:solidFill>
            </a:endParaRPr>
          </a:p>
          <a:p>
            <a:pPr lvl="2"/>
            <a:r>
              <a:rPr lang="en-US" dirty="0">
                <a:solidFill>
                  <a:schemeClr val="tx2"/>
                </a:solidFill>
              </a:rPr>
              <a:t>Seen in MQXFA07 and MQXFA08 </a:t>
            </a:r>
            <a:r>
              <a:rPr lang="en-US" sz="1600" dirty="0">
                <a:solidFill>
                  <a:schemeClr val="tx2"/>
                </a:solidFill>
              </a:rPr>
              <a:t>(presented in Vancouver)</a:t>
            </a:r>
          </a:p>
          <a:p>
            <a:r>
              <a:rPr lang="en-US" dirty="0"/>
              <a:t>Preventive action: 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Larger gaps and revised assembly procedure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69293E-E591-4107-ABA6-990B5431F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42EBB7-35BB-446E-A3EC-29C5040AF0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14th HL-LHC Collaboration Meeting, Oct 7 – 10, 2024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0314FF57-B866-36F9-CBE7-F933AFA91028}"/>
              </a:ext>
            </a:extLst>
          </p:cNvPr>
          <p:cNvSpPr txBox="1">
            <a:spLocks/>
          </p:cNvSpPr>
          <p:nvPr/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chemeClr val="bg1"/>
                </a:solidFill>
              </a:rPr>
              <a:t>14th HL-LHC Collaboration Meeting, Oct 7 – 10, 2024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5FD1159-527F-58F8-9179-A53984C90B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091" y="5064092"/>
            <a:ext cx="7247387" cy="1793908"/>
          </a:xfrm>
          <a:prstGeom prst="rect">
            <a:avLst/>
          </a:prstGeom>
        </p:spPr>
      </p:pic>
      <p:sp>
        <p:nvSpPr>
          <p:cNvPr id="16" name="Arrow: Curved Right 15">
            <a:extLst>
              <a:ext uri="{FF2B5EF4-FFF2-40B4-BE49-F238E27FC236}">
                <a16:creationId xmlns:a16="http://schemas.microsoft.com/office/drawing/2014/main" id="{2778C728-7B74-90F6-9A6A-9D580EDF4247}"/>
              </a:ext>
            </a:extLst>
          </p:cNvPr>
          <p:cNvSpPr/>
          <p:nvPr/>
        </p:nvSpPr>
        <p:spPr>
          <a:xfrm rot="990719">
            <a:off x="302149" y="3757791"/>
            <a:ext cx="502456" cy="1282434"/>
          </a:xfrm>
          <a:prstGeom prst="curv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F695007-133A-FB61-6060-BD29FBF2ACDE}"/>
              </a:ext>
            </a:extLst>
          </p:cNvPr>
          <p:cNvSpPr/>
          <p:nvPr/>
        </p:nvSpPr>
        <p:spPr>
          <a:xfrm rot="21138416">
            <a:off x="5975038" y="1775182"/>
            <a:ext cx="2956425" cy="720001"/>
          </a:xfrm>
          <a:prstGeom prst="roundRect">
            <a:avLst>
              <a:gd name="adj" fmla="val 3722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Presented at the</a:t>
            </a:r>
          </a:p>
          <a:p>
            <a:pPr algn="ctr"/>
            <a:r>
              <a:rPr lang="en-US" dirty="0"/>
              <a:t>13</a:t>
            </a:r>
            <a:r>
              <a:rPr lang="en-US" baseline="30000" dirty="0"/>
              <a:t>th</a:t>
            </a:r>
            <a:r>
              <a:rPr lang="en-US" dirty="0"/>
              <a:t> HL-LHC Collab. Mtg. </a:t>
            </a:r>
          </a:p>
        </p:txBody>
      </p:sp>
    </p:spTree>
    <p:extLst>
      <p:ext uri="{BB962C8B-B14F-4D97-AF65-F5344CB8AC3E}">
        <p14:creationId xmlns:p14="http://schemas.microsoft.com/office/powerpoint/2010/main" val="19891262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70DBAC-0C70-4967-8AF6-799582442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-27384"/>
            <a:ext cx="8928992" cy="720000"/>
          </a:xfrm>
        </p:spPr>
        <p:txBody>
          <a:bodyPr/>
          <a:lstStyle/>
          <a:p>
            <a:r>
              <a:rPr lang="en-US" dirty="0"/>
              <a:t>Lessons Learned from MQXFA13/17 test &amp; analysis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F438FC-720D-439D-B1CB-94592C8707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620688"/>
            <a:ext cx="8795280" cy="1099104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If midplanes in coil ends are “too small” &amp; there is low prestress </a:t>
            </a:r>
            <a:r>
              <a:rPr lang="en-US" dirty="0">
                <a:solidFill>
                  <a:schemeClr val="bg2"/>
                </a:solidFill>
                <a:sym typeface="Wingdings" panose="05000000000000000000" pitchFamily="2" charset="2"/>
              </a:rPr>
              <a:t></a:t>
            </a:r>
            <a:r>
              <a:rPr lang="en-US" dirty="0">
                <a:solidFill>
                  <a:schemeClr val="bg2"/>
                </a:solidFill>
              </a:rPr>
              <a:t> risk of excessive strain</a:t>
            </a:r>
          </a:p>
          <a:p>
            <a:endParaRPr lang="en-US" u="sng" dirty="0"/>
          </a:p>
          <a:p>
            <a:endParaRPr lang="en-US" u="sng" dirty="0"/>
          </a:p>
          <a:p>
            <a:endParaRPr lang="en-US" u="sng" dirty="0"/>
          </a:p>
          <a:p>
            <a:endParaRPr lang="en-US" u="sng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69293E-E591-4107-ABA6-990B5431F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42EBB7-35BB-446E-A3EC-29C5040AF0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14th HL-LHC Collaboration Meeting, Oct 7 – 10, 2024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337E24E2-59C3-8438-3A52-D195B2E744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735" y="4040668"/>
            <a:ext cx="3851920" cy="2796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A1E953E-A93D-FAD3-A7DA-8ECF69C2CD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1289" y="1558362"/>
            <a:ext cx="3720421" cy="267343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1D2E1AD-A6ED-B4BC-E8F3-32DDA31434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8514" y="4385464"/>
            <a:ext cx="2772591" cy="2247203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2E0671CB-A9D7-E693-F4A0-2F307EA5C218}"/>
              </a:ext>
            </a:extLst>
          </p:cNvPr>
          <p:cNvSpPr/>
          <p:nvPr/>
        </p:nvSpPr>
        <p:spPr>
          <a:xfrm>
            <a:off x="5516009" y="5040431"/>
            <a:ext cx="285944" cy="1216656"/>
          </a:xfrm>
          <a:prstGeom prst="rect">
            <a:avLst/>
          </a:prstGeom>
          <a:solidFill>
            <a:srgbClr val="000000">
              <a:alpha val="2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B8C3C2D-9939-3718-F76E-50000B190D40}"/>
              </a:ext>
            </a:extLst>
          </p:cNvPr>
          <p:cNvSpPr txBox="1"/>
          <p:nvPr/>
        </p:nvSpPr>
        <p:spPr>
          <a:xfrm>
            <a:off x="7065952" y="4315480"/>
            <a:ext cx="1852261" cy="93871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Relative differences are more relevant than absolute numbers because of mesh size and de-bonding assumptions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71A13B9-3BE8-DA67-951E-ADFE233870D7}"/>
              </a:ext>
            </a:extLst>
          </p:cNvPr>
          <p:cNvSpPr txBox="1"/>
          <p:nvPr/>
        </p:nvSpPr>
        <p:spPr>
          <a:xfrm>
            <a:off x="716124" y="4281594"/>
            <a:ext cx="2171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MQXFA13 coil arc-length error</a:t>
            </a:r>
            <a:endParaRPr lang="en-US" sz="12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7C88305-3FDA-E07A-F928-969039CB3962}"/>
              </a:ext>
            </a:extLst>
          </p:cNvPr>
          <p:cNvSpPr txBox="1"/>
          <p:nvPr/>
        </p:nvSpPr>
        <p:spPr>
          <a:xfrm>
            <a:off x="6956696" y="6455395"/>
            <a:ext cx="1987595" cy="27699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Courtesy of A. Bartkowska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45F1847-BD2E-95F6-7ECF-82E027FF58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56696" y="5578362"/>
            <a:ext cx="2187304" cy="89671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4C1570C-4AA6-E8F3-BB67-1A86D6F0A0D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2057" t="1854" r="9686" b="11320"/>
          <a:stretch/>
        </p:blipFill>
        <p:spPr>
          <a:xfrm>
            <a:off x="-1" y="2316269"/>
            <a:ext cx="3997639" cy="174614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113AE36-2F8F-2B7A-C197-95D16D4910FE}"/>
              </a:ext>
            </a:extLst>
          </p:cNvPr>
          <p:cNvSpPr txBox="1"/>
          <p:nvPr/>
        </p:nvSpPr>
        <p:spPr>
          <a:xfrm>
            <a:off x="1270534" y="3778209"/>
            <a:ext cx="1537754" cy="276999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Coil straight section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F1E72083-5480-ED13-A226-68CC58AA673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67" t="9438" r="13111" b="25422"/>
          <a:stretch/>
        </p:blipFill>
        <p:spPr bwMode="auto">
          <a:xfrm>
            <a:off x="0" y="1566753"/>
            <a:ext cx="4001154" cy="1738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F8FFED9-02BD-E43A-AE02-940FB0DEC8A8}"/>
              </a:ext>
            </a:extLst>
          </p:cNvPr>
          <p:cNvSpPr txBox="1"/>
          <p:nvPr/>
        </p:nvSpPr>
        <p:spPr>
          <a:xfrm>
            <a:off x="1270534" y="2852936"/>
            <a:ext cx="1537754" cy="276999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Coil lead end</a:t>
            </a:r>
          </a:p>
        </p:txBody>
      </p:sp>
      <p:sp>
        <p:nvSpPr>
          <p:cNvPr id="20" name="Arrow: Down 19">
            <a:extLst>
              <a:ext uri="{FF2B5EF4-FFF2-40B4-BE49-F238E27FC236}">
                <a16:creationId xmlns:a16="http://schemas.microsoft.com/office/drawing/2014/main" id="{02DC094E-F816-E071-AD3F-A431DA822FAD}"/>
              </a:ext>
            </a:extLst>
          </p:cNvPr>
          <p:cNvSpPr/>
          <p:nvPr/>
        </p:nvSpPr>
        <p:spPr>
          <a:xfrm>
            <a:off x="5516009" y="3916708"/>
            <a:ext cx="285944" cy="46875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095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6" grpId="0"/>
      <p:bldP spid="17" grpId="0" animBg="1"/>
      <p:bldP spid="7" grpId="0" animBg="1"/>
      <p:bldP spid="10" grpId="0" animBg="1"/>
      <p:bldP spid="20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6_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4:3 format</Description0>
    <Note xmlns="8946e33d-fd2f-4ae4-8ee9-d90c129cdf9e">For presentations to be given at Joint HL-LHC/LARP annual meetings (US or European locations).
https://edms.cern.ch/document/1607180/</No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A7292EC-A4CC-4379-ABA5-C61E3A4C43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F8EF391-2BAD-45F4-B22E-736040720C99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8946e33d-fd2f-4ae4-8ee9-d90c129cdf9e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CCC4280F-E911-4FF7-B1B5-10F770B636C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71390</TotalTime>
  <Words>1650</Words>
  <Application>Microsoft Office PowerPoint</Application>
  <PresentationFormat>On-screen Show (4:3)</PresentationFormat>
  <Paragraphs>238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26" baseType="lpstr">
      <vt:lpstr>Aptos</vt:lpstr>
      <vt:lpstr>Arial</vt:lpstr>
      <vt:lpstr>Calibri</vt:lpstr>
      <vt:lpstr>Liberation Sans</vt:lpstr>
      <vt:lpstr>Symbol</vt:lpstr>
      <vt:lpstr>Times New Roman</vt:lpstr>
      <vt:lpstr>Wingdings</vt:lpstr>
      <vt:lpstr>Thème Office</vt:lpstr>
      <vt:lpstr>2_Thème Office</vt:lpstr>
      <vt:lpstr>6_Thème Office</vt:lpstr>
      <vt:lpstr>Status of MQXFA magnets</vt:lpstr>
      <vt:lpstr>Acknowledgement</vt:lpstr>
      <vt:lpstr>MQXFA (AUP 302.2) Deliverables</vt:lpstr>
      <vt:lpstr>MQXFA Status Summary</vt:lpstr>
      <vt:lpstr>Magnet Yield</vt:lpstr>
      <vt:lpstr>“Endurance” &amp; “Resilience” Demonstrations</vt:lpstr>
      <vt:lpstr>MQXFAs Integral Harmonics at Nominal Curr.</vt:lpstr>
      <vt:lpstr>Lessons Learned from MQXFA07/08 test &amp; analysis </vt:lpstr>
      <vt:lpstr>Lessons Learned from MQXFA13/17 test &amp; analysis </vt:lpstr>
      <vt:lpstr>Preventive Actions</vt:lpstr>
      <vt:lpstr>Coil Status &amp; Parts</vt:lpstr>
      <vt:lpstr>Plans and Schedule</vt:lpstr>
      <vt:lpstr>MQXFA Summary</vt:lpstr>
      <vt:lpstr>Back up Slides</vt:lpstr>
      <vt:lpstr>MQXFA/B Design</vt:lpstr>
      <vt:lpstr>Low- quadrupole magnets from LHC to HL-LHC 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HiLumi-Pres-Template-4-3-LARP</dc:title>
  <dc:creator>André-Pierre OLIVIER</dc:creator>
  <cp:lastModifiedBy>Giorgio Ambrosio x2297 12326N</cp:lastModifiedBy>
  <cp:revision>1639</cp:revision>
  <cp:lastPrinted>2019-12-23T22:56:49Z</cp:lastPrinted>
  <dcterms:created xsi:type="dcterms:W3CDTF">2016-03-23T12:58:39Z</dcterms:created>
  <dcterms:modified xsi:type="dcterms:W3CDTF">2024-10-06T20:50:06Z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