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63" r:id="rId5"/>
    <p:sldId id="524" r:id="rId6"/>
    <p:sldId id="494" r:id="rId7"/>
    <p:sldId id="495" r:id="rId8"/>
    <p:sldId id="519" r:id="rId9"/>
    <p:sldId id="520" r:id="rId10"/>
    <p:sldId id="513" r:id="rId11"/>
    <p:sldId id="468" r:id="rId12"/>
    <p:sldId id="469" r:id="rId13"/>
    <p:sldId id="512" r:id="rId14"/>
    <p:sldId id="523" r:id="rId15"/>
    <p:sldId id="266" r:id="rId16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AD23"/>
    <a:srgbClr val="5F5F5F"/>
    <a:srgbClr val="006E8E"/>
    <a:srgbClr val="9BEAFF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5" autoAdjust="0"/>
    <p:restoredTop sz="94660"/>
  </p:normalViewPr>
  <p:slideViewPr>
    <p:cSldViewPr snapToObjects="1" showGuides="1">
      <p:cViewPr varScale="1">
        <p:scale>
          <a:sx n="124" d="100"/>
          <a:sy n="124" d="100"/>
        </p:scale>
        <p:origin x="-112" y="-160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92" d="100"/>
          <a:sy n="92" d="100"/>
        </p:scale>
        <p:origin x="63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07.10.24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07.10.24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74061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0" baseline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GB"/>
              <a:t>E. Todesco on behalf of WP3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0" i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>
            <a:lvl1pPr>
              <a:defRPr b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>
            <a:lvl1pPr algn="l"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algn="l"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algn="l"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algn="l"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algn="l"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E. Todesco on behalf of WP3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E. Todesco on behalf of WP3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GB"/>
              <a:t>E. Todesco on behalf of WP3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E. Todesco on behalf of WP3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>
            <a:lvl1pPr>
              <a:defRPr>
                <a:latin typeface="Times" panose="02020603050405020304" pitchFamily="18" charset="0"/>
                <a:cs typeface="Times" panose="02020603050405020304" pitchFamily="18" charset="0"/>
              </a:defRPr>
            </a:lvl1pPr>
          </a:lstStyle>
          <a:p>
            <a:r>
              <a:rPr lang="en-GB"/>
              <a:t>E. Todesco on behalf of WP3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>
            <a:lvl1pPr>
              <a:defRPr>
                <a:latin typeface="Times" panose="02020603050405020304" pitchFamily="18" charset="0"/>
                <a:cs typeface="Times" panose="02020603050405020304" pitchFamily="18" charset="0"/>
              </a:defRPr>
            </a:lvl1pPr>
          </a:lstStyle>
          <a:p>
            <a:r>
              <a:rPr lang="en-GB"/>
              <a:t>E. Todesco on behalf of WP3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/>
              <a:t>Slide title – line 2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  <a:latin typeface="Times" panose="02020603050405020304" pitchFamily="18" charset="0"/>
                <a:cs typeface="Times" panose="02020603050405020304" pitchFamily="18" charset="0"/>
              </a:defRPr>
            </a:lvl1pPr>
          </a:lstStyle>
          <a:p>
            <a:r>
              <a:rPr lang="en-GB"/>
              <a:t>E. Todesco on behalf of WP3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0" kern="1200">
          <a:solidFill>
            <a:schemeClr val="bg2"/>
          </a:solidFill>
          <a:latin typeface="Times" panose="02020603050405020304" pitchFamily="18" charset="0"/>
          <a:ea typeface="+mj-ea"/>
          <a:cs typeface="Times" panose="02020603050405020304" pitchFamily="18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Times" panose="02020603050405020304" pitchFamily="18" charset="0"/>
          <a:ea typeface="+mn-ea"/>
          <a:cs typeface="Times" panose="02020603050405020304" pitchFamily="18" charset="0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Times" panose="02020603050405020304" pitchFamily="18" charset="0"/>
          <a:ea typeface="+mn-ea"/>
          <a:cs typeface="Times" panose="02020603050405020304" pitchFamily="18" charset="0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Times" panose="02020603050405020304" pitchFamily="18" charset="0"/>
          <a:ea typeface="+mn-ea"/>
          <a:cs typeface="Times" panose="02020603050405020304" pitchFamily="18" charset="0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Times" panose="02020603050405020304" pitchFamily="18" charset="0"/>
          <a:ea typeface="+mn-ea"/>
          <a:cs typeface="Times" panose="02020603050405020304" pitchFamily="18" charset="0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Times" panose="02020603050405020304" pitchFamily="18" charset="0"/>
          <a:ea typeface="+mn-ea"/>
          <a:cs typeface="Times" panose="02020603050405020304" pitchFamily="18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6.gif"/><Relationship Id="rId5" Type="http://schemas.openxmlformats.org/officeDocument/2006/relationships/image" Target="../media/image7.png"/><Relationship Id="rId6" Type="http://schemas.openxmlformats.org/officeDocument/2006/relationships/image" Target="../media/image8.gif"/><Relationship Id="rId7" Type="http://schemas.openxmlformats.org/officeDocument/2006/relationships/image" Target="../media/image9.jpg"/><Relationship Id="rId8" Type="http://schemas.openxmlformats.org/officeDocument/2006/relationships/image" Target="../media/image10.png"/><Relationship Id="rId9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1.jpeg"/><Relationship Id="rId3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eg"/><Relationship Id="rId3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Relationship Id="rId3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9.jp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8.jpeg"/><Relationship Id="rId3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em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HL-LHC</a:t>
            </a:r>
            <a:br>
              <a:rPr lang="en-GB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Interaction </a:t>
            </a:r>
            <a:r>
              <a:rPr lang="en-GB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Region Magnets</a:t>
            </a: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371600" y="3219822"/>
            <a:ext cx="6480000" cy="1123578"/>
          </a:xfrm>
        </p:spPr>
        <p:txBody>
          <a:bodyPr>
            <a:normAutofit fontScale="77500" lnSpcReduction="20000"/>
          </a:bodyPr>
          <a:lstStyle/>
          <a:p>
            <a:r>
              <a:rPr lang="en-GB" dirty="0">
                <a:solidFill>
                  <a:schemeClr val="tx1"/>
                </a:solidFill>
                <a:latin typeface="Times"/>
                <a:cs typeface="Times"/>
              </a:rPr>
              <a:t>E. Todesco, D. Duarte Ramos, S. Izquierdo Bermudez</a:t>
            </a:r>
            <a:r>
              <a:rPr lang="en-GB" dirty="0" smtClean="0">
                <a:solidFill>
                  <a:schemeClr val="tx1"/>
                </a:solidFill>
                <a:latin typeface="Times"/>
                <a:cs typeface="Times"/>
              </a:rPr>
              <a:t>, </a:t>
            </a:r>
            <a:r>
              <a:rPr lang="fr-CH" dirty="0">
                <a:latin typeface="Times"/>
                <a:cs typeface="Times"/>
              </a:rPr>
              <a:t>A. Milanese, </a:t>
            </a:r>
            <a:endParaRPr lang="en-GB" dirty="0">
              <a:solidFill>
                <a:schemeClr val="tx1"/>
              </a:solidFill>
              <a:latin typeface="Times"/>
              <a:cs typeface="Times"/>
            </a:endParaRPr>
          </a:p>
          <a:p>
            <a:r>
              <a:rPr lang="fr-CH" dirty="0">
                <a:solidFill>
                  <a:schemeClr val="tx1"/>
                </a:solidFill>
                <a:latin typeface="Times"/>
                <a:cs typeface="Times"/>
              </a:rPr>
              <a:t>G. Ambrosio, S. Feher, T. Nakamoto, Q. Xu, F. Toral, S. Farinon, M. Statera</a:t>
            </a:r>
            <a:endParaRPr lang="en-GB" dirty="0">
              <a:solidFill>
                <a:schemeClr val="tx1"/>
              </a:solidFill>
              <a:latin typeface="Times"/>
              <a:cs typeface="Times"/>
            </a:endParaRPr>
          </a:p>
          <a:p>
            <a:r>
              <a:rPr lang="en-GB" dirty="0">
                <a:solidFill>
                  <a:schemeClr val="tx1"/>
                </a:solidFill>
                <a:latin typeface="Times"/>
                <a:cs typeface="Times"/>
              </a:rPr>
              <a:t>A. Foussat, </a:t>
            </a:r>
            <a:r>
              <a:rPr lang="en-GB" dirty="0" smtClean="0">
                <a:solidFill>
                  <a:schemeClr val="tx1"/>
                </a:solidFill>
                <a:latin typeface="Times"/>
                <a:cs typeface="Times"/>
              </a:rPr>
              <a:t>J</a:t>
            </a:r>
            <a:r>
              <a:rPr lang="en-GB" dirty="0">
                <a:solidFill>
                  <a:schemeClr val="tx1"/>
                </a:solidFill>
                <a:latin typeface="Times"/>
                <a:cs typeface="Times"/>
              </a:rPr>
              <a:t>.-C. Perez, </a:t>
            </a:r>
          </a:p>
          <a:p>
            <a:r>
              <a:rPr lang="fr-CH" dirty="0" smtClean="0">
                <a:solidFill>
                  <a:schemeClr val="tx1"/>
                </a:solidFill>
                <a:latin typeface="Times"/>
                <a:cs typeface="Times"/>
              </a:rPr>
              <a:t>G</a:t>
            </a:r>
            <a:r>
              <a:rPr lang="fr-CH" dirty="0">
                <a:solidFill>
                  <a:schemeClr val="tx1"/>
                </a:solidFill>
                <a:latin typeface="Times"/>
                <a:cs typeface="Times"/>
              </a:rPr>
              <a:t>. </a:t>
            </a:r>
            <a:r>
              <a:rPr lang="fr-CH" dirty="0" err="1">
                <a:solidFill>
                  <a:schemeClr val="tx1"/>
                </a:solidFill>
                <a:latin typeface="Times"/>
                <a:cs typeface="Times"/>
              </a:rPr>
              <a:t>Vandoni</a:t>
            </a:r>
            <a:r>
              <a:rPr lang="fr-CH" dirty="0">
                <a:solidFill>
                  <a:schemeClr val="tx1"/>
                </a:solidFill>
                <a:latin typeface="Times"/>
                <a:cs typeface="Times"/>
              </a:rPr>
              <a:t>, I. </a:t>
            </a:r>
            <a:r>
              <a:rPr lang="fr-CH" dirty="0" err="1">
                <a:solidFill>
                  <a:schemeClr val="tx1"/>
                </a:solidFill>
                <a:latin typeface="Times"/>
                <a:cs typeface="Times"/>
              </a:rPr>
              <a:t>del</a:t>
            </a:r>
            <a:r>
              <a:rPr lang="fr-CH" dirty="0">
                <a:solidFill>
                  <a:schemeClr val="tx1"/>
                </a:solidFill>
                <a:latin typeface="Times"/>
                <a:cs typeface="Times"/>
              </a:rPr>
              <a:t> Rosario </a:t>
            </a:r>
            <a:r>
              <a:rPr lang="fr-CH" dirty="0" err="1">
                <a:solidFill>
                  <a:schemeClr val="tx1"/>
                </a:solidFill>
                <a:latin typeface="Times"/>
                <a:cs typeface="Times"/>
              </a:rPr>
              <a:t>Crespo</a:t>
            </a:r>
            <a:r>
              <a:rPr lang="fr-CH" dirty="0">
                <a:solidFill>
                  <a:schemeClr val="tx1"/>
                </a:solidFill>
                <a:latin typeface="Times"/>
                <a:cs typeface="Times"/>
              </a:rPr>
              <a:t> Garrido, S. Fleury</a:t>
            </a:r>
            <a:endParaRPr lang="en-GB" dirty="0">
              <a:solidFill>
                <a:schemeClr val="tx1"/>
              </a:solidFill>
              <a:latin typeface="Times"/>
              <a:cs typeface="Times"/>
            </a:endParaRP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CH" dirty="0"/>
              <a:t>October </a:t>
            </a:r>
            <a:r>
              <a:rPr lang="fr-CH" dirty="0" smtClean="0"/>
              <a:t>10</a:t>
            </a:r>
            <a:r>
              <a:rPr lang="fr-CH" b="0" i="0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fr-CH" b="0" i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2024, Genova</a:t>
            </a:r>
            <a:endParaRPr lang="en-GB" b="0" i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pic>
        <p:nvPicPr>
          <p:cNvPr id="6" name="Picture 3" descr="\\cern.ch\dfs\Users\e\etodesco\Desktop\keklogo-c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95381" y="1376712"/>
            <a:ext cx="1099072" cy="471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\\cern.ch\dfs\Users\e\etodesco\Desktop\cea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9387" y="391268"/>
            <a:ext cx="662870" cy="471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\\cern.ch\dfs\Users\e\etodesco\Desktop\logo_ciemat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741" y="553340"/>
            <a:ext cx="1180990" cy="474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320" y="267494"/>
            <a:ext cx="1495466" cy="46288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3168" y="845048"/>
            <a:ext cx="1280439" cy="56167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0399" y="1406719"/>
            <a:ext cx="821201" cy="6159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7" name="Straight Arrow Connector 86"/>
          <p:cNvCxnSpPr/>
          <p:nvPr/>
        </p:nvCxnSpPr>
        <p:spPr>
          <a:xfrm flipV="1">
            <a:off x="6572941" y="1445705"/>
            <a:ext cx="11759" cy="2533105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 flipV="1">
            <a:off x="5752466" y="2377792"/>
            <a:ext cx="11759" cy="1805625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flipV="1">
            <a:off x="6284909" y="3013604"/>
            <a:ext cx="0" cy="1191036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 flipV="1">
            <a:off x="6012160" y="2704943"/>
            <a:ext cx="3667" cy="1499696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V="1">
            <a:off x="5652120" y="2040060"/>
            <a:ext cx="9344" cy="1931613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 flipH="1" flipV="1">
            <a:off x="403521" y="1203598"/>
            <a:ext cx="15391" cy="302468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 rot="16200000">
            <a:off x="-1185190" y="2496514"/>
            <a:ext cx="27799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5A5A5A"/>
                </a:solidFill>
                <a:latin typeface="Times"/>
                <a:cs typeface="Times"/>
              </a:rPr>
              <a:t>T</a:t>
            </a:r>
            <a:r>
              <a:rPr lang="en-US" sz="1600" baseline="-25000" dirty="0">
                <a:solidFill>
                  <a:srgbClr val="5A5A5A"/>
                </a:solidFill>
                <a:latin typeface="Times"/>
                <a:cs typeface="Times"/>
              </a:rPr>
              <a:t>0</a:t>
            </a:r>
            <a:r>
              <a:rPr lang="en-US" sz="1600" dirty="0">
                <a:solidFill>
                  <a:srgbClr val="5A5A5A"/>
                </a:solidFill>
                <a:latin typeface="Times"/>
                <a:cs typeface="Times"/>
              </a:rPr>
              <a:t>: aperture and cable selection</a:t>
            </a:r>
          </a:p>
        </p:txBody>
      </p:sp>
      <p:cxnSp>
        <p:nvCxnSpPr>
          <p:cNvPr id="73" name="Straight Arrow Connector 72"/>
          <p:cNvCxnSpPr/>
          <p:nvPr/>
        </p:nvCxnSpPr>
        <p:spPr>
          <a:xfrm flipV="1">
            <a:off x="5565366" y="3518887"/>
            <a:ext cx="0" cy="666767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 flipV="1">
            <a:off x="4932040" y="3086839"/>
            <a:ext cx="0" cy="1111511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flipV="1">
            <a:off x="3479012" y="2202637"/>
            <a:ext cx="0" cy="1999247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V="1">
            <a:off x="4343108" y="2654791"/>
            <a:ext cx="9343" cy="1547093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xmlns="" id="{034D56E0-7D0C-1487-AEC4-D537A3686F1C}"/>
              </a:ext>
            </a:extLst>
          </p:cNvPr>
          <p:cNvCxnSpPr>
            <a:cxnSpLocks/>
          </p:cNvCxnSpPr>
          <p:nvPr/>
        </p:nvCxnSpPr>
        <p:spPr>
          <a:xfrm flipV="1">
            <a:off x="6984995" y="2506364"/>
            <a:ext cx="0" cy="143353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xmlns="" id="{BEBBF79F-CC05-7F22-E9A0-611501C010A8}"/>
              </a:ext>
            </a:extLst>
          </p:cNvPr>
          <p:cNvCxnSpPr>
            <a:cxnSpLocks/>
          </p:cNvCxnSpPr>
          <p:nvPr/>
        </p:nvCxnSpPr>
        <p:spPr>
          <a:xfrm flipV="1">
            <a:off x="6876256" y="2145788"/>
            <a:ext cx="18675" cy="2037629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xmlns="" id="{97733159-C805-9CAA-C7F0-CD55E99E7DC0}"/>
              </a:ext>
            </a:extLst>
          </p:cNvPr>
          <p:cNvCxnSpPr>
            <a:cxnSpLocks/>
          </p:cNvCxnSpPr>
          <p:nvPr/>
        </p:nvCxnSpPr>
        <p:spPr>
          <a:xfrm flipV="1">
            <a:off x="7092280" y="1784451"/>
            <a:ext cx="3553" cy="24201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D2 </a:t>
            </a:r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corrector </a:t>
            </a:r>
            <a:r>
              <a:rPr lang="en-GB" dirty="0" smtClean="0"/>
              <a:t>(see talk by Q. </a:t>
            </a:r>
            <a:r>
              <a:rPr lang="en-GB" dirty="0" err="1" smtClean="0"/>
              <a:t>Xu</a:t>
            </a:r>
            <a:r>
              <a:rPr lang="en-GB" dirty="0" smtClean="0"/>
              <a:t>)</a:t>
            </a:r>
            <a:endParaRPr lang="en-GB" sz="20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807299" y="2506364"/>
            <a:ext cx="15392" cy="171762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7065843" y="4583972"/>
            <a:ext cx="16163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"/>
                <a:cs typeface="Times"/>
              </a:rPr>
              <a:t>7</a:t>
            </a:r>
            <a:r>
              <a:rPr lang="en-US" sz="1200" dirty="0" smtClean="0">
                <a:latin typeface="Times"/>
                <a:cs typeface="Times"/>
              </a:rPr>
              <a:t>  </a:t>
            </a:r>
            <a:r>
              <a:rPr lang="en-US" sz="1200" dirty="0">
                <a:latin typeface="Times"/>
                <a:cs typeface="Times"/>
              </a:rPr>
              <a:t>more magnets to test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5663879" y="2061450"/>
            <a:ext cx="1011636" cy="276999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accent2"/>
                </a:solidFill>
                <a:latin typeface="Times"/>
                <a:cs typeface="Times"/>
              </a:rPr>
              <a:t>MCBRD01</a:t>
            </a:r>
            <a:endParaRPr lang="en-US" sz="1200" dirty="0">
              <a:solidFill>
                <a:schemeClr val="accent2"/>
              </a:solidFill>
              <a:latin typeface="Times"/>
              <a:cs typeface="Times"/>
            </a:endParaRPr>
          </a:p>
        </p:txBody>
      </p:sp>
      <p:sp>
        <p:nvSpPr>
          <p:cNvPr id="59" name="TextBox 58"/>
          <p:cNvSpPr txBox="1"/>
          <p:nvPr/>
        </p:nvSpPr>
        <p:spPr>
          <a:xfrm rot="16200000">
            <a:off x="-21572" y="2972692"/>
            <a:ext cx="15744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5A5A5A"/>
                </a:solidFill>
                <a:latin typeface="Times"/>
                <a:cs typeface="Times"/>
              </a:rPr>
              <a:t>T</a:t>
            </a:r>
            <a:r>
              <a:rPr lang="en-US" sz="1600" baseline="-25000" dirty="0">
                <a:solidFill>
                  <a:srgbClr val="5A5A5A"/>
                </a:solidFill>
                <a:latin typeface="Times"/>
                <a:cs typeface="Times"/>
              </a:rPr>
              <a:t>0</a:t>
            </a:r>
            <a:r>
              <a:rPr lang="en-US" sz="1600" dirty="0">
                <a:solidFill>
                  <a:srgbClr val="5A5A5A"/>
                </a:solidFill>
                <a:latin typeface="Times"/>
                <a:cs typeface="Times"/>
              </a:rPr>
              <a:t>: collaboration</a:t>
            </a:r>
          </a:p>
          <a:p>
            <a:r>
              <a:rPr lang="en-US" sz="1600" dirty="0">
                <a:solidFill>
                  <a:srgbClr val="5A5A5A"/>
                </a:solidFill>
                <a:latin typeface="Times"/>
                <a:cs typeface="Times"/>
              </a:rPr>
              <a:t> agreement</a:t>
            </a:r>
          </a:p>
        </p:txBody>
      </p:sp>
      <p:cxnSp>
        <p:nvCxnSpPr>
          <p:cNvPr id="60" name="Straight Arrow Connector 59"/>
          <p:cNvCxnSpPr/>
          <p:nvPr/>
        </p:nvCxnSpPr>
        <p:spPr>
          <a:xfrm flipV="1">
            <a:off x="4499994" y="2981942"/>
            <a:ext cx="0" cy="121994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 rot="16200000">
            <a:off x="3994387" y="3187354"/>
            <a:ext cx="101121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Times"/>
                <a:cs typeface="Times"/>
              </a:rPr>
              <a:t>Contract </a:t>
            </a:r>
            <a:endParaRPr lang="en-US" sz="1600" dirty="0" smtClean="0">
              <a:latin typeface="Times"/>
              <a:cs typeface="Times"/>
            </a:endParaRPr>
          </a:p>
          <a:p>
            <a:r>
              <a:rPr lang="en-US" sz="1600" dirty="0" smtClean="0">
                <a:latin typeface="Times"/>
                <a:cs typeface="Times"/>
              </a:rPr>
              <a:t>to BAMA</a:t>
            </a:r>
            <a:endParaRPr lang="en-US" sz="1600" dirty="0">
              <a:latin typeface="Times"/>
              <a:cs typeface="Time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6F72E485-2CD8-0102-8FF5-6F923F59E454}"/>
              </a:ext>
            </a:extLst>
          </p:cNvPr>
          <p:cNvSpPr txBox="1"/>
          <p:nvPr/>
        </p:nvSpPr>
        <p:spPr>
          <a:xfrm>
            <a:off x="7370561" y="182563"/>
            <a:ext cx="16514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Green </a:t>
            </a:r>
            <a:r>
              <a:rPr lang="fr-CH" sz="1400" dirty="0" err="1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is</a:t>
            </a:r>
            <a:r>
              <a:rPr lang="fr-CH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400" dirty="0" err="1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conform</a:t>
            </a:r>
            <a:endParaRPr lang="fr-CH" sz="14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1400" dirty="0">
                <a:solidFill>
                  <a:schemeClr val="accent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Red </a:t>
            </a:r>
            <a:r>
              <a:rPr lang="fr-CH" sz="1400" dirty="0" err="1">
                <a:solidFill>
                  <a:schemeClr val="accent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is</a:t>
            </a:r>
            <a:r>
              <a:rPr lang="fr-CH" sz="1400" dirty="0">
                <a:solidFill>
                  <a:schemeClr val="accent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non </a:t>
            </a:r>
            <a:r>
              <a:rPr lang="fr-CH" sz="1400" dirty="0" err="1">
                <a:solidFill>
                  <a:schemeClr val="accent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conform</a:t>
            </a:r>
            <a:endParaRPr lang="fr-CH" sz="1400" dirty="0">
              <a:solidFill>
                <a:schemeClr val="accent3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24C0E3FD-EE7C-58B1-8987-1DCDD9FEB03C}"/>
              </a:ext>
            </a:extLst>
          </p:cNvPr>
          <p:cNvSpPr txBox="1"/>
          <p:nvPr/>
        </p:nvSpPr>
        <p:spPr>
          <a:xfrm>
            <a:off x="7292424" y="984040"/>
            <a:ext cx="17137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2.8 </a:t>
            </a:r>
            <a:r>
              <a:rPr lang="fr-CH" sz="1200" dirty="0">
                <a:latin typeface="Times" panose="02020603050405020304" pitchFamily="18" charset="0"/>
                <a:cs typeface="Times" panose="02020603050405020304" pitchFamily="18" charset="0"/>
              </a:rPr>
              <a:t>T: 7 TeV (nominal)</a:t>
            </a:r>
          </a:p>
          <a:p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3.1 </a:t>
            </a:r>
            <a:r>
              <a:rPr lang="fr-CH" sz="1200" dirty="0">
                <a:latin typeface="Times" panose="02020603050405020304" pitchFamily="18" charset="0"/>
                <a:cs typeface="Times" panose="02020603050405020304" pitchFamily="18" charset="0"/>
              </a:rPr>
              <a:t>T: 7.5 TeV (ultimate)</a:t>
            </a:r>
            <a:endParaRPr lang="en-GB" sz="12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grpSp>
        <p:nvGrpSpPr>
          <p:cNvPr id="1033" name="Group 1032">
            <a:extLst>
              <a:ext uri="{FF2B5EF4-FFF2-40B4-BE49-F238E27FC236}">
                <a16:creationId xmlns:a16="http://schemas.microsoft.com/office/drawing/2014/main" xmlns="" id="{26157E55-D95A-3E1A-5B00-F9D4AD76B345}"/>
              </a:ext>
            </a:extLst>
          </p:cNvPr>
          <p:cNvGrpSpPr/>
          <p:nvPr/>
        </p:nvGrpSpPr>
        <p:grpSpPr>
          <a:xfrm>
            <a:off x="17043" y="3874894"/>
            <a:ext cx="9047298" cy="663950"/>
            <a:chOff x="17043" y="3874894"/>
            <a:chExt cx="9047298" cy="663950"/>
          </a:xfrm>
        </p:grpSpPr>
        <p:grpSp>
          <p:nvGrpSpPr>
            <p:cNvPr id="1034" name="Group 1033">
              <a:extLst>
                <a:ext uri="{FF2B5EF4-FFF2-40B4-BE49-F238E27FC236}">
                  <a16:creationId xmlns:a16="http://schemas.microsoft.com/office/drawing/2014/main" xmlns="" id="{0AA1A421-B5D6-C055-4148-FCEBE6757545}"/>
                </a:ext>
              </a:extLst>
            </p:cNvPr>
            <p:cNvGrpSpPr/>
            <p:nvPr/>
          </p:nvGrpSpPr>
          <p:grpSpPr>
            <a:xfrm>
              <a:off x="105219" y="4223239"/>
              <a:ext cx="8622037" cy="315605"/>
              <a:chOff x="105219" y="4223239"/>
              <a:chExt cx="8622037" cy="315605"/>
            </a:xfrm>
          </p:grpSpPr>
          <p:sp>
            <p:nvSpPr>
              <p:cNvPr id="1036" name="TextBox 1035">
                <a:extLst>
                  <a:ext uri="{FF2B5EF4-FFF2-40B4-BE49-F238E27FC236}">
                    <a16:creationId xmlns:a16="http://schemas.microsoft.com/office/drawing/2014/main" xmlns="" id="{DE0CE40D-161F-1167-D13C-B1115937DF96}"/>
                  </a:ext>
                </a:extLst>
              </p:cNvPr>
              <p:cNvSpPr txBox="1"/>
              <p:nvPr/>
            </p:nvSpPr>
            <p:spPr>
              <a:xfrm>
                <a:off x="105219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2013</a:t>
                </a:r>
              </a:p>
            </p:txBody>
          </p:sp>
          <p:sp>
            <p:nvSpPr>
              <p:cNvPr id="1037" name="TextBox 1036">
                <a:extLst>
                  <a:ext uri="{FF2B5EF4-FFF2-40B4-BE49-F238E27FC236}">
                    <a16:creationId xmlns:a16="http://schemas.microsoft.com/office/drawing/2014/main" xmlns="" id="{E47FBBA3-FEE1-DFE6-C8D4-3E131D9F3571}"/>
                  </a:ext>
                </a:extLst>
              </p:cNvPr>
              <p:cNvSpPr txBox="1"/>
              <p:nvPr/>
            </p:nvSpPr>
            <p:spPr>
              <a:xfrm>
                <a:off x="677451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2014</a:t>
                </a:r>
              </a:p>
            </p:txBody>
          </p:sp>
          <p:sp>
            <p:nvSpPr>
              <p:cNvPr id="1038" name="TextBox 1037">
                <a:extLst>
                  <a:ext uri="{FF2B5EF4-FFF2-40B4-BE49-F238E27FC236}">
                    <a16:creationId xmlns:a16="http://schemas.microsoft.com/office/drawing/2014/main" xmlns="" id="{69FC2EF9-7358-F21A-FCB8-C103FA3AE621}"/>
                  </a:ext>
                </a:extLst>
              </p:cNvPr>
              <p:cNvSpPr txBox="1"/>
              <p:nvPr/>
            </p:nvSpPr>
            <p:spPr>
              <a:xfrm>
                <a:off x="1247814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2015</a:t>
                </a:r>
              </a:p>
            </p:txBody>
          </p:sp>
          <p:sp>
            <p:nvSpPr>
              <p:cNvPr id="1039" name="TextBox 1038">
                <a:extLst>
                  <a:ext uri="{FF2B5EF4-FFF2-40B4-BE49-F238E27FC236}">
                    <a16:creationId xmlns:a16="http://schemas.microsoft.com/office/drawing/2014/main" xmlns="" id="{8BA62C81-FF90-14D7-F364-6405BBB6BE52}"/>
                  </a:ext>
                </a:extLst>
              </p:cNvPr>
              <p:cNvSpPr txBox="1"/>
              <p:nvPr/>
            </p:nvSpPr>
            <p:spPr>
              <a:xfrm>
                <a:off x="1824527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2016</a:t>
                </a:r>
              </a:p>
            </p:txBody>
          </p:sp>
          <p:sp>
            <p:nvSpPr>
              <p:cNvPr id="1040" name="TextBox 1039">
                <a:extLst>
                  <a:ext uri="{FF2B5EF4-FFF2-40B4-BE49-F238E27FC236}">
                    <a16:creationId xmlns:a16="http://schemas.microsoft.com/office/drawing/2014/main" xmlns="" id="{26A3482D-22B9-9091-5DAA-3B59887E4E28}"/>
                  </a:ext>
                </a:extLst>
              </p:cNvPr>
              <p:cNvSpPr txBox="1"/>
              <p:nvPr/>
            </p:nvSpPr>
            <p:spPr>
              <a:xfrm>
                <a:off x="2403102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2017</a:t>
                </a:r>
              </a:p>
            </p:txBody>
          </p:sp>
          <p:sp>
            <p:nvSpPr>
              <p:cNvPr id="1041" name="TextBox 1040">
                <a:extLst>
                  <a:ext uri="{FF2B5EF4-FFF2-40B4-BE49-F238E27FC236}">
                    <a16:creationId xmlns:a16="http://schemas.microsoft.com/office/drawing/2014/main" xmlns="" id="{E4328BEA-75E8-DDFA-D690-E0AAE374D4E6}"/>
                  </a:ext>
                </a:extLst>
              </p:cNvPr>
              <p:cNvSpPr txBox="1"/>
              <p:nvPr/>
            </p:nvSpPr>
            <p:spPr>
              <a:xfrm>
                <a:off x="2979367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2018</a:t>
                </a:r>
              </a:p>
            </p:txBody>
          </p:sp>
          <p:sp>
            <p:nvSpPr>
              <p:cNvPr id="1042" name="TextBox 1041">
                <a:extLst>
                  <a:ext uri="{FF2B5EF4-FFF2-40B4-BE49-F238E27FC236}">
                    <a16:creationId xmlns:a16="http://schemas.microsoft.com/office/drawing/2014/main" xmlns="" id="{A90ED0AA-9388-854E-0BEB-E85652C9408D}"/>
                  </a:ext>
                </a:extLst>
              </p:cNvPr>
              <p:cNvSpPr txBox="1"/>
              <p:nvPr/>
            </p:nvSpPr>
            <p:spPr>
              <a:xfrm>
                <a:off x="3551664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2019</a:t>
                </a:r>
              </a:p>
            </p:txBody>
          </p:sp>
          <p:sp>
            <p:nvSpPr>
              <p:cNvPr id="1043" name="TextBox 1042">
                <a:extLst>
                  <a:ext uri="{FF2B5EF4-FFF2-40B4-BE49-F238E27FC236}">
                    <a16:creationId xmlns:a16="http://schemas.microsoft.com/office/drawing/2014/main" xmlns="" id="{BA383C5F-8537-A311-8771-F58381FB758C}"/>
                  </a:ext>
                </a:extLst>
              </p:cNvPr>
              <p:cNvSpPr txBox="1"/>
              <p:nvPr/>
            </p:nvSpPr>
            <p:spPr>
              <a:xfrm>
                <a:off x="4129359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2020</a:t>
                </a:r>
              </a:p>
            </p:txBody>
          </p:sp>
          <p:sp>
            <p:nvSpPr>
              <p:cNvPr id="1044" name="TextBox 1043">
                <a:extLst>
                  <a:ext uri="{FF2B5EF4-FFF2-40B4-BE49-F238E27FC236}">
                    <a16:creationId xmlns:a16="http://schemas.microsoft.com/office/drawing/2014/main" xmlns="" id="{C75D9939-3A1D-9CCC-2537-80DF5A1B1094}"/>
                  </a:ext>
                </a:extLst>
              </p:cNvPr>
              <p:cNvSpPr txBox="1"/>
              <p:nvPr/>
            </p:nvSpPr>
            <p:spPr>
              <a:xfrm>
                <a:off x="4708179" y="4223239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2021</a:t>
                </a:r>
              </a:p>
            </p:txBody>
          </p:sp>
          <p:sp>
            <p:nvSpPr>
              <p:cNvPr id="1045" name="TextBox 1044">
                <a:extLst>
                  <a:ext uri="{FF2B5EF4-FFF2-40B4-BE49-F238E27FC236}">
                    <a16:creationId xmlns:a16="http://schemas.microsoft.com/office/drawing/2014/main" xmlns="" id="{D8D60D7D-CE3D-4164-CE47-37C2CC431280}"/>
                  </a:ext>
                </a:extLst>
              </p:cNvPr>
              <p:cNvSpPr txBox="1"/>
              <p:nvPr/>
            </p:nvSpPr>
            <p:spPr>
              <a:xfrm>
                <a:off x="5284241" y="423073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2022</a:t>
                </a:r>
              </a:p>
            </p:txBody>
          </p:sp>
          <p:sp>
            <p:nvSpPr>
              <p:cNvPr id="1046" name="TextBox 1045">
                <a:extLst>
                  <a:ext uri="{FF2B5EF4-FFF2-40B4-BE49-F238E27FC236}">
                    <a16:creationId xmlns:a16="http://schemas.microsoft.com/office/drawing/2014/main" xmlns="" id="{EE594A06-B354-0590-918F-512C28066046}"/>
                  </a:ext>
                </a:extLst>
              </p:cNvPr>
              <p:cNvSpPr txBox="1"/>
              <p:nvPr/>
            </p:nvSpPr>
            <p:spPr>
              <a:xfrm>
                <a:off x="5856528" y="4230903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2023</a:t>
                </a:r>
              </a:p>
            </p:txBody>
          </p:sp>
          <p:sp>
            <p:nvSpPr>
              <p:cNvPr id="1047" name="TextBox 1046">
                <a:extLst>
                  <a:ext uri="{FF2B5EF4-FFF2-40B4-BE49-F238E27FC236}">
                    <a16:creationId xmlns:a16="http://schemas.microsoft.com/office/drawing/2014/main" xmlns="" id="{72891B82-ADF5-F816-51B1-B6C5AF8BFD0D}"/>
                  </a:ext>
                </a:extLst>
              </p:cNvPr>
              <p:cNvSpPr txBox="1"/>
              <p:nvPr/>
            </p:nvSpPr>
            <p:spPr>
              <a:xfrm>
                <a:off x="6434203" y="4230903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2024</a:t>
                </a:r>
              </a:p>
            </p:txBody>
          </p:sp>
          <p:sp>
            <p:nvSpPr>
              <p:cNvPr id="1048" name="TextBox 1047">
                <a:extLst>
                  <a:ext uri="{FF2B5EF4-FFF2-40B4-BE49-F238E27FC236}">
                    <a16:creationId xmlns:a16="http://schemas.microsoft.com/office/drawing/2014/main" xmlns="" id="{100C5108-57A6-F47A-3086-F6E652CCDDE2}"/>
                  </a:ext>
                </a:extLst>
              </p:cNvPr>
              <p:cNvSpPr txBox="1"/>
              <p:nvPr/>
            </p:nvSpPr>
            <p:spPr>
              <a:xfrm>
                <a:off x="7006820" y="4231067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2025</a:t>
                </a:r>
              </a:p>
            </p:txBody>
          </p:sp>
          <p:sp>
            <p:nvSpPr>
              <p:cNvPr id="1049" name="TextBox 1048">
                <a:extLst>
                  <a:ext uri="{FF2B5EF4-FFF2-40B4-BE49-F238E27FC236}">
                    <a16:creationId xmlns:a16="http://schemas.microsoft.com/office/drawing/2014/main" xmlns="" id="{09875E46-A120-127A-963F-A42B4B8ECF59}"/>
                  </a:ext>
                </a:extLst>
              </p:cNvPr>
              <p:cNvSpPr txBox="1"/>
              <p:nvPr/>
            </p:nvSpPr>
            <p:spPr>
              <a:xfrm>
                <a:off x="7579088" y="4231066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2026</a:t>
                </a:r>
              </a:p>
            </p:txBody>
          </p:sp>
          <p:sp>
            <p:nvSpPr>
              <p:cNvPr id="1050" name="TextBox 1049">
                <a:extLst>
                  <a:ext uri="{FF2B5EF4-FFF2-40B4-BE49-F238E27FC236}">
                    <a16:creationId xmlns:a16="http://schemas.microsoft.com/office/drawing/2014/main" xmlns="" id="{8691B6F7-B8A3-7909-C4E4-FFEA309FF8FE}"/>
                  </a:ext>
                </a:extLst>
              </p:cNvPr>
              <p:cNvSpPr txBox="1"/>
              <p:nvPr/>
            </p:nvSpPr>
            <p:spPr>
              <a:xfrm>
                <a:off x="8154293" y="4231065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2027</a:t>
                </a:r>
              </a:p>
            </p:txBody>
          </p:sp>
        </p:grpSp>
        <p:sp>
          <p:nvSpPr>
            <p:cNvPr id="1035" name="Right Arrow 4">
              <a:extLst>
                <a:ext uri="{FF2B5EF4-FFF2-40B4-BE49-F238E27FC236}">
                  <a16:creationId xmlns:a16="http://schemas.microsoft.com/office/drawing/2014/main" xmlns="" id="{89FC0C6D-7687-4826-0048-BC252AE03763}"/>
                </a:ext>
              </a:extLst>
            </p:cNvPr>
            <p:cNvSpPr/>
            <p:nvPr/>
          </p:nvSpPr>
          <p:spPr>
            <a:xfrm>
              <a:off x="17043" y="3874894"/>
              <a:ext cx="9047298" cy="432048"/>
            </a:xfrm>
            <a:prstGeom prst="rightArrow">
              <a:avLst/>
            </a:prstGeom>
            <a:gradFill>
              <a:gsLst>
                <a:gs pos="14700">
                  <a:srgbClr val="C5F4A3"/>
                </a:gs>
                <a:gs pos="0">
                  <a:srgbClr val="00B050"/>
                </a:gs>
                <a:gs pos="50000">
                  <a:srgbClr val="92D050">
                    <a:tint val="44500"/>
                    <a:satMod val="160000"/>
                  </a:srgbClr>
                </a:gs>
                <a:gs pos="100000">
                  <a:srgbClr val="92D050">
                    <a:tint val="23500"/>
                    <a:satMod val="160000"/>
                  </a:srgbClr>
                </a:gs>
              </a:gsLst>
              <a:lin ang="10800000" scaled="1"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48E88102-C204-3327-8439-D18D2AA4121B}"/>
              </a:ext>
            </a:extLst>
          </p:cNvPr>
          <p:cNvSpPr txBox="1"/>
          <p:nvPr/>
        </p:nvSpPr>
        <p:spPr>
          <a:xfrm>
            <a:off x="7095833" y="1784451"/>
            <a:ext cx="95299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  <a:latin typeface="Times"/>
                <a:cs typeface="Times"/>
              </a:rPr>
              <a:t>MCBRD11</a:t>
            </a:r>
            <a:endParaRPr lang="en-US" sz="1200" dirty="0">
              <a:solidFill>
                <a:schemeClr val="bg1">
                  <a:lumMod val="75000"/>
                </a:schemeClr>
              </a:solidFill>
              <a:latin typeface="Times"/>
              <a:cs typeface="Times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A84CFB6F-A194-B49E-A393-C1AE3C6325D6}"/>
              </a:ext>
            </a:extLst>
          </p:cNvPr>
          <p:cNvSpPr txBox="1"/>
          <p:nvPr/>
        </p:nvSpPr>
        <p:spPr>
          <a:xfrm>
            <a:off x="6900203" y="2145787"/>
            <a:ext cx="94071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MCBRD5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Times"/>
              <a:cs typeface="Times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43453A80-673E-D788-865C-615BC7F4BE0C}"/>
              </a:ext>
            </a:extLst>
          </p:cNvPr>
          <p:cNvSpPr txBox="1"/>
          <p:nvPr/>
        </p:nvSpPr>
        <p:spPr>
          <a:xfrm>
            <a:off x="6984995" y="2488709"/>
            <a:ext cx="855923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A6A6A6"/>
                </a:solidFill>
                <a:latin typeface="Times"/>
                <a:cs typeface="Times"/>
              </a:rPr>
              <a:t>MCBRD6</a:t>
            </a:r>
            <a:endParaRPr lang="en-US" sz="1200" dirty="0">
              <a:solidFill>
                <a:srgbClr val="A6A6A6"/>
              </a:solidFill>
              <a:latin typeface="Times"/>
              <a:cs typeface="Times"/>
            </a:endParaRPr>
          </a:p>
        </p:txBody>
      </p:sp>
      <p:sp>
        <p:nvSpPr>
          <p:cNvPr id="62" name="Content Placeholder 2">
            <a:extLst>
              <a:ext uri="{FF2B5EF4-FFF2-40B4-BE49-F238E27FC236}">
                <a16:creationId xmlns:a16="http://schemas.microsoft.com/office/drawing/2014/main" xmlns="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418912" y="567320"/>
            <a:ext cx="6824880" cy="1152821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CERN, the second magnet with Chinese components 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CBRD12 still to be completed – test will be in early 2025</a:t>
            </a:r>
          </a:p>
          <a:p>
            <a:pPr algn="l"/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MCBRD05 and MCBRD06 completed, but test is lagging 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4352451" y="2654791"/>
            <a:ext cx="1220071" cy="276999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B050"/>
                </a:solidFill>
                <a:latin typeface="Times"/>
                <a:cs typeface="Times"/>
              </a:rPr>
              <a:t>MCBRDP2</a:t>
            </a:r>
            <a:endParaRPr lang="en-US" sz="1200" dirty="0">
              <a:solidFill>
                <a:srgbClr val="00B050"/>
              </a:solidFill>
              <a:latin typeface="Times"/>
              <a:cs typeface="Times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3479012" y="2211710"/>
            <a:ext cx="1223310" cy="276999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B050"/>
                </a:solidFill>
                <a:latin typeface="Times"/>
                <a:cs typeface="Times"/>
              </a:rPr>
              <a:t>MCBRDP1</a:t>
            </a:r>
            <a:endParaRPr lang="en-US" sz="1200" dirty="0">
              <a:solidFill>
                <a:srgbClr val="00B050"/>
              </a:solidFill>
              <a:latin typeface="Times"/>
              <a:cs typeface="Times"/>
            </a:endParaRPr>
          </a:p>
        </p:txBody>
      </p:sp>
      <p:pic>
        <p:nvPicPr>
          <p:cNvPr id="69" name="Picture 6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2251803"/>
            <a:ext cx="238670" cy="23471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55651" y="2659755"/>
            <a:ext cx="416871" cy="264993"/>
          </a:xfrm>
          <a:prstGeom prst="rect">
            <a:avLst/>
          </a:prstGeom>
        </p:spPr>
      </p:pic>
      <p:sp>
        <p:nvSpPr>
          <p:cNvPr id="71" name="TextBox 70"/>
          <p:cNvSpPr txBox="1"/>
          <p:nvPr/>
        </p:nvSpPr>
        <p:spPr>
          <a:xfrm>
            <a:off x="4932040" y="3086839"/>
            <a:ext cx="1081574" cy="276999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B050"/>
                </a:solidFill>
                <a:latin typeface="Times"/>
                <a:cs typeface="Times"/>
              </a:rPr>
              <a:t>MCBRDP3</a:t>
            </a:r>
            <a:endParaRPr lang="en-US" sz="1200" dirty="0">
              <a:solidFill>
                <a:srgbClr val="00B050"/>
              </a:solidFill>
              <a:latin typeface="Times"/>
              <a:cs typeface="Times"/>
            </a:endParaRPr>
          </a:p>
        </p:txBody>
      </p:sp>
      <p:pic>
        <p:nvPicPr>
          <p:cNvPr id="72" name="Picture 7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3185" y="3117361"/>
            <a:ext cx="238670" cy="234717"/>
          </a:xfrm>
          <a:prstGeom prst="rect">
            <a:avLst/>
          </a:prstGeom>
        </p:spPr>
      </p:pic>
      <p:sp>
        <p:nvSpPr>
          <p:cNvPr id="74" name="TextBox 73"/>
          <p:cNvSpPr txBox="1"/>
          <p:nvPr/>
        </p:nvSpPr>
        <p:spPr>
          <a:xfrm>
            <a:off x="5565366" y="3518887"/>
            <a:ext cx="1166874" cy="276999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B050"/>
                </a:solidFill>
                <a:latin typeface="Times"/>
                <a:cs typeface="Times"/>
              </a:rPr>
              <a:t>MCBRDP4</a:t>
            </a:r>
            <a:endParaRPr lang="en-US" sz="1200" dirty="0">
              <a:solidFill>
                <a:srgbClr val="00B050"/>
              </a:solidFill>
              <a:latin typeface="Times"/>
              <a:cs typeface="Times"/>
            </a:endParaRPr>
          </a:p>
        </p:txBody>
      </p:sp>
      <p:pic>
        <p:nvPicPr>
          <p:cNvPr id="75" name="Picture 7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208" y="3561169"/>
            <a:ext cx="238670" cy="234717"/>
          </a:xfrm>
          <a:prstGeom prst="rect">
            <a:avLst/>
          </a:prstGeom>
        </p:spPr>
      </p:pic>
      <p:sp>
        <p:nvSpPr>
          <p:cNvPr id="79" name="TextBox 78"/>
          <p:cNvSpPr txBox="1"/>
          <p:nvPr/>
        </p:nvSpPr>
        <p:spPr>
          <a:xfrm>
            <a:off x="5764225" y="2377792"/>
            <a:ext cx="896007" cy="276999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700A00"/>
                </a:solidFill>
                <a:latin typeface="Times"/>
                <a:cs typeface="Times"/>
              </a:rPr>
              <a:t>MCBRD02</a:t>
            </a:r>
            <a:endParaRPr lang="en-US" sz="1200" dirty="0">
              <a:solidFill>
                <a:srgbClr val="700A00"/>
              </a:solidFill>
              <a:latin typeface="Times"/>
              <a:cs typeface="Times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6023919" y="2704943"/>
            <a:ext cx="983247" cy="276999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8000"/>
                </a:solidFill>
                <a:latin typeface="Times"/>
                <a:cs typeface="Times"/>
              </a:rPr>
              <a:t>MCBRD03</a:t>
            </a:r>
            <a:endParaRPr lang="en-US" sz="1200" dirty="0">
              <a:solidFill>
                <a:srgbClr val="008000"/>
              </a:solidFill>
              <a:latin typeface="Times"/>
              <a:cs typeface="Times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6296668" y="3013604"/>
            <a:ext cx="947124" cy="276999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8000"/>
                </a:solidFill>
                <a:latin typeface="Times"/>
                <a:cs typeface="Times"/>
              </a:rPr>
              <a:t>MCBRD04</a:t>
            </a:r>
            <a:endParaRPr lang="en-US" sz="1200" dirty="0">
              <a:solidFill>
                <a:srgbClr val="008000"/>
              </a:solidFill>
              <a:latin typeface="Times"/>
              <a:cs typeface="Times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6584700" y="1443142"/>
            <a:ext cx="963222" cy="276999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8000"/>
                </a:solidFill>
                <a:latin typeface="Times"/>
                <a:cs typeface="Times"/>
              </a:rPr>
              <a:t>MCBRD12</a:t>
            </a:r>
            <a:endParaRPr lang="en-US" sz="1200" dirty="0">
              <a:solidFill>
                <a:srgbClr val="008000"/>
              </a:solidFill>
              <a:latin typeface="Times"/>
              <a:cs typeface="Times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xmlns="" id="{43453A80-673E-D788-865C-615BC7F4BE0C}"/>
              </a:ext>
            </a:extLst>
          </p:cNvPr>
          <p:cNvSpPr txBox="1"/>
          <p:nvPr/>
        </p:nvSpPr>
        <p:spPr>
          <a:xfrm>
            <a:off x="7354864" y="2793290"/>
            <a:ext cx="855923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A6A6A6"/>
                </a:solidFill>
                <a:latin typeface="Times"/>
                <a:cs typeface="Times"/>
              </a:rPr>
              <a:t>MCBRD7</a:t>
            </a:r>
            <a:endParaRPr lang="en-US" sz="1200" dirty="0">
              <a:solidFill>
                <a:srgbClr val="A6A6A6"/>
              </a:solidFill>
              <a:latin typeface="Times"/>
              <a:cs typeface="Times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xmlns="" id="{43453A80-673E-D788-865C-615BC7F4BE0C}"/>
              </a:ext>
            </a:extLst>
          </p:cNvPr>
          <p:cNvSpPr txBox="1"/>
          <p:nvPr/>
        </p:nvSpPr>
        <p:spPr>
          <a:xfrm>
            <a:off x="7412956" y="3112004"/>
            <a:ext cx="855923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A6A6A6"/>
                </a:solidFill>
                <a:latin typeface="Times"/>
                <a:cs typeface="Times"/>
              </a:rPr>
              <a:t>MCBRD8</a:t>
            </a:r>
            <a:endParaRPr lang="en-US" sz="1200" dirty="0">
              <a:solidFill>
                <a:srgbClr val="A6A6A6"/>
              </a:solidFill>
              <a:latin typeface="Times"/>
              <a:cs typeface="Times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xmlns="" id="{43453A80-673E-D788-865C-615BC7F4BE0C}"/>
              </a:ext>
            </a:extLst>
          </p:cNvPr>
          <p:cNvSpPr txBox="1"/>
          <p:nvPr/>
        </p:nvSpPr>
        <p:spPr>
          <a:xfrm>
            <a:off x="7547922" y="3422669"/>
            <a:ext cx="855923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A6A6A6"/>
                </a:solidFill>
                <a:latin typeface="Times"/>
                <a:cs typeface="Times"/>
              </a:rPr>
              <a:t>MCBRD9</a:t>
            </a:r>
            <a:endParaRPr lang="en-US" sz="1200" dirty="0">
              <a:solidFill>
                <a:srgbClr val="A6A6A6"/>
              </a:solidFill>
              <a:latin typeface="Times"/>
              <a:cs typeface="Times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xmlns="" id="{43453A80-673E-D788-865C-615BC7F4BE0C}"/>
              </a:ext>
            </a:extLst>
          </p:cNvPr>
          <p:cNvSpPr txBox="1"/>
          <p:nvPr/>
        </p:nvSpPr>
        <p:spPr>
          <a:xfrm>
            <a:off x="7670069" y="3667333"/>
            <a:ext cx="886176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A6A6A6"/>
                </a:solidFill>
                <a:latin typeface="Times"/>
                <a:cs typeface="Times"/>
              </a:rPr>
              <a:t>MCBRD10</a:t>
            </a:r>
            <a:endParaRPr lang="en-US" sz="1200" dirty="0">
              <a:solidFill>
                <a:srgbClr val="A6A6A6"/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7541277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251520" y="100761"/>
            <a:ext cx="8729411" cy="540000"/>
          </a:xfrm>
        </p:spPr>
        <p:txBody>
          <a:bodyPr/>
          <a:lstStyle/>
          <a:p>
            <a:r>
              <a:rPr lang="en-GB" sz="2400" dirty="0" smtClean="0"/>
              <a:t>Conclusions</a:t>
            </a:r>
            <a:endParaRPr lang="en-GB" sz="2400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E. Todesco on behalf of WP3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467544" y="771551"/>
            <a:ext cx="8136904" cy="3600400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Production is </a:t>
            </a:r>
            <a:r>
              <a:rPr lang="en-US" sz="20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advancing well, but far from being finished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algn="l"/>
            <a:r>
              <a:rPr lang="en-US" sz="20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Integration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magnets from three continents is being proved</a:t>
            </a:r>
          </a:p>
          <a:p>
            <a:pPr algn="l"/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 baseline for MQXFB coils shows </a:t>
            </a:r>
            <a:r>
              <a:rPr lang="en-US" sz="20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performance reproducibility</a:t>
            </a:r>
          </a:p>
          <a:p>
            <a:pPr algn="l"/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 MQXFA production shows ability to </a:t>
            </a:r>
            <a:r>
              <a:rPr lang="en-US" sz="20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recover performance limitations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via coil replacement</a:t>
            </a:r>
          </a:p>
          <a:p>
            <a:pPr algn="l"/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 </a:t>
            </a:r>
            <a:r>
              <a:rPr lang="en-US" sz="20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installed in the string</a:t>
            </a:r>
          </a:p>
          <a:p>
            <a:pPr algn="l"/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2300556"/>
            <a:ext cx="3694290" cy="2770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260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E. Todesco on behalf of WP3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pic>
        <p:nvPicPr>
          <p:cNvPr id="7" name="Picture 6" descr="202312-303_444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1972" y="1563638"/>
            <a:ext cx="8812516" cy="34910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51720" y="4406900"/>
            <a:ext cx="4856224" cy="647820"/>
          </a:xfrm>
        </p:spPr>
        <p:txBody>
          <a:bodyPr/>
          <a:lstStyle/>
          <a:p>
            <a:r>
              <a:rPr lang="en-US" b="0" i="0" dirty="0" smtClean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THANKS !</a:t>
            </a:r>
            <a:endParaRPr lang="en-GB" b="0" i="0" dirty="0">
              <a:solidFill>
                <a:schemeClr val="bg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83568" y="100761"/>
            <a:ext cx="6898709" cy="540000"/>
          </a:xfrm>
        </p:spPr>
        <p:txBody>
          <a:bodyPr/>
          <a:lstStyle/>
          <a:p>
            <a:r>
              <a:rPr lang="en-GB" sz="2400" dirty="0" smtClean="0"/>
              <a:t>Structure update</a:t>
            </a:r>
            <a:endParaRPr lang="en-GB" sz="2400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E. Todesco on behalf of WP3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038898" y="1516951"/>
            <a:ext cx="2886127" cy="2800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Thanks to Rosario Principe !</a:t>
            </a:r>
          </a:p>
          <a:p>
            <a:pPr algn="ctr"/>
            <a:endParaRPr lang="fr-CH" sz="16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ctr"/>
            <a:endParaRPr lang="fr-CH" sz="16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ctr"/>
            <a:endParaRPr lang="fr-CH" sz="16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ctr"/>
            <a:endParaRPr lang="fr-CH" sz="16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ctr"/>
            <a:endParaRPr lang="fr-CH" sz="16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ctr"/>
            <a:endParaRPr lang="fr-CH" sz="16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ctr"/>
            <a:endParaRPr lang="fr-CH" sz="16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ctr"/>
            <a:endParaRPr lang="fr-CH" sz="16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ctr"/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Welcome to Lucie Baudin and to</a:t>
            </a:r>
          </a:p>
          <a:p>
            <a:pPr algn="ctr"/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Ruth Diaz Vez</a:t>
            </a:r>
            <a:endParaRPr lang="en-GB" sz="16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6" name="Picture 5" descr="struc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627534"/>
            <a:ext cx="6020044" cy="4516741"/>
          </a:xfrm>
          <a:prstGeom prst="rect">
            <a:avLst/>
          </a:prstGeom>
        </p:spPr>
      </p:pic>
      <p:pic>
        <p:nvPicPr>
          <p:cNvPr id="8" name="Picture 7" descr="IMG_3682.jpe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62751"/>
          <a:stretch/>
        </p:blipFill>
        <p:spPr>
          <a:xfrm>
            <a:off x="5795412" y="1851670"/>
            <a:ext cx="3251388" cy="183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518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xmlns="" id="{5A80A458-51F6-C2B1-5128-7BD316AB8E2F}"/>
              </a:ext>
            </a:extLst>
          </p:cNvPr>
          <p:cNvCxnSpPr>
            <a:cxnSpLocks/>
          </p:cNvCxnSpPr>
          <p:nvPr/>
        </p:nvCxnSpPr>
        <p:spPr>
          <a:xfrm flipV="1">
            <a:off x="6711215" y="3641781"/>
            <a:ext cx="2789" cy="580726"/>
          </a:xfrm>
          <a:prstGeom prst="straightConnector1">
            <a:avLst/>
          </a:prstGeom>
          <a:ln>
            <a:solidFill>
              <a:schemeClr val="accent3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xmlns="" id="{F3D0622D-990A-7FE8-D2C2-23D19255EE4D}"/>
              </a:ext>
            </a:extLst>
          </p:cNvPr>
          <p:cNvCxnSpPr>
            <a:cxnSpLocks/>
          </p:cNvCxnSpPr>
          <p:nvPr/>
        </p:nvCxnSpPr>
        <p:spPr>
          <a:xfrm flipV="1">
            <a:off x="6801199" y="792184"/>
            <a:ext cx="31778" cy="3437370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xmlns="" id="{08EC87E2-4240-0FF5-FF70-E8B487320001}"/>
              </a:ext>
            </a:extLst>
          </p:cNvPr>
          <p:cNvCxnSpPr>
            <a:cxnSpLocks/>
          </p:cNvCxnSpPr>
          <p:nvPr/>
        </p:nvCxnSpPr>
        <p:spPr>
          <a:xfrm flipV="1">
            <a:off x="6863615" y="1395487"/>
            <a:ext cx="38002" cy="2813290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xmlns="" id="{B9AF401C-0A7C-637B-403E-41F84F513B37}"/>
              </a:ext>
            </a:extLst>
          </p:cNvPr>
          <p:cNvCxnSpPr>
            <a:cxnSpLocks/>
          </p:cNvCxnSpPr>
          <p:nvPr/>
        </p:nvCxnSpPr>
        <p:spPr>
          <a:xfrm flipV="1">
            <a:off x="6161179" y="483518"/>
            <a:ext cx="14760" cy="3742146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xmlns="" id="{2F882CDE-761D-975A-D430-785ADF787955}"/>
              </a:ext>
            </a:extLst>
          </p:cNvPr>
          <p:cNvCxnSpPr>
            <a:cxnSpLocks/>
          </p:cNvCxnSpPr>
          <p:nvPr/>
        </p:nvCxnSpPr>
        <p:spPr>
          <a:xfrm flipV="1">
            <a:off x="6255495" y="2608440"/>
            <a:ext cx="15420" cy="1605218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xmlns="" id="{019FF75C-A83D-2701-5B97-831BDB7E19B5}"/>
              </a:ext>
            </a:extLst>
          </p:cNvPr>
          <p:cNvCxnSpPr>
            <a:cxnSpLocks/>
          </p:cNvCxnSpPr>
          <p:nvPr/>
        </p:nvCxnSpPr>
        <p:spPr>
          <a:xfrm flipV="1">
            <a:off x="6100455" y="2300003"/>
            <a:ext cx="12207" cy="1931064"/>
          </a:xfrm>
          <a:prstGeom prst="straightConnector1">
            <a:avLst/>
          </a:prstGeom>
          <a:ln>
            <a:solidFill>
              <a:schemeClr val="accent3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cxnSpLocks/>
          </p:cNvCxnSpPr>
          <p:nvPr/>
        </p:nvCxnSpPr>
        <p:spPr>
          <a:xfrm flipV="1">
            <a:off x="5720961" y="1645540"/>
            <a:ext cx="0" cy="2577699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cxnSpLocks/>
          </p:cNvCxnSpPr>
          <p:nvPr/>
        </p:nvCxnSpPr>
        <p:spPr>
          <a:xfrm flipV="1">
            <a:off x="5802285" y="1965077"/>
            <a:ext cx="0" cy="2258162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210853" y="3622500"/>
            <a:ext cx="4944" cy="514025"/>
          </a:xfrm>
          <a:prstGeom prst="straightConnector1">
            <a:avLst/>
          </a:prstGeom>
          <a:ln>
            <a:solidFill>
              <a:schemeClr val="accent3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cxnSpLocks/>
          </p:cNvCxnSpPr>
          <p:nvPr/>
        </p:nvCxnSpPr>
        <p:spPr>
          <a:xfrm flipV="1">
            <a:off x="5618985" y="1317355"/>
            <a:ext cx="8469" cy="2910579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509311" y="1203598"/>
            <a:ext cx="0" cy="29523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6200000">
            <a:off x="-1076562" y="2392480"/>
            <a:ext cx="28396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5A5A5A"/>
                </a:solidFill>
                <a:latin typeface="Times"/>
                <a:cs typeface="Times"/>
              </a:rPr>
              <a:t>T</a:t>
            </a:r>
            <a:r>
              <a:rPr lang="en-US" sz="1600" baseline="-25000" dirty="0">
                <a:solidFill>
                  <a:srgbClr val="5A5A5A"/>
                </a:solidFill>
                <a:latin typeface="Times"/>
                <a:cs typeface="Times"/>
              </a:rPr>
              <a:t>0</a:t>
            </a:r>
            <a:r>
              <a:rPr lang="en-US" sz="1600" dirty="0">
                <a:solidFill>
                  <a:srgbClr val="5A5A5A"/>
                </a:solidFill>
                <a:latin typeface="Times"/>
                <a:cs typeface="Times"/>
              </a:rPr>
              <a:t>: aperture and cable selection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2755289" y="1237477"/>
            <a:ext cx="0" cy="2978548"/>
          </a:xfrm>
          <a:prstGeom prst="straightConnector1">
            <a:avLst/>
          </a:prstGeom>
          <a:ln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757851" y="1238609"/>
            <a:ext cx="2455125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Times"/>
                <a:cs typeface="Times"/>
              </a:rPr>
              <a:t>MQXFAP1: ≥11.6 T, but electrical short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 flipH="1" flipV="1">
            <a:off x="3374973" y="1574620"/>
            <a:ext cx="14926" cy="2641405"/>
          </a:xfrm>
          <a:prstGeom prst="straightConnector1">
            <a:avLst/>
          </a:prstGeom>
          <a:ln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382436" y="1574836"/>
            <a:ext cx="2224174" cy="2616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Times"/>
                <a:cs typeface="Times"/>
              </a:rPr>
              <a:t>MQXFAP2: ~10 T, broken structure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3985413" y="1912101"/>
            <a:ext cx="0" cy="2314103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992479" y="1909134"/>
            <a:ext cx="880177" cy="276999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  <a:latin typeface="Times"/>
                <a:cs typeface="Times"/>
              </a:rPr>
              <a:t>MQXFA03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4547343" y="2241898"/>
            <a:ext cx="15215" cy="1954062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cxnSpLocks/>
          </p:cNvCxnSpPr>
          <p:nvPr/>
        </p:nvCxnSpPr>
        <p:spPr>
          <a:xfrm flipV="1">
            <a:off x="4904839" y="2657402"/>
            <a:ext cx="1985" cy="1549198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4908148" y="2616653"/>
            <a:ext cx="918649" cy="276999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  <a:latin typeface="Times"/>
                <a:cs typeface="Times"/>
              </a:rPr>
              <a:t>MQXFA05 </a:t>
            </a:r>
          </a:p>
        </p:txBody>
      </p:sp>
      <p:cxnSp>
        <p:nvCxnSpPr>
          <p:cNvPr id="45" name="Straight Arrow Connector 44"/>
          <p:cNvCxnSpPr/>
          <p:nvPr/>
        </p:nvCxnSpPr>
        <p:spPr>
          <a:xfrm flipV="1">
            <a:off x="5007653" y="2952410"/>
            <a:ext cx="1" cy="1206478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5020189" y="2959405"/>
            <a:ext cx="918649" cy="276999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  <a:latin typeface="Times"/>
                <a:cs typeface="Times"/>
              </a:rPr>
              <a:t>MQXFA06 </a:t>
            </a:r>
          </a:p>
        </p:txBody>
      </p:sp>
      <p:sp>
        <p:nvSpPr>
          <p:cNvPr id="51" name="TextBox 50"/>
          <p:cNvSpPr txBox="1"/>
          <p:nvPr/>
        </p:nvSpPr>
        <p:spPr>
          <a:xfrm rot="16200000">
            <a:off x="2588284" y="2202951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5A5A5A"/>
                </a:solidFill>
                <a:latin typeface="Times"/>
                <a:cs typeface="Times"/>
              </a:rPr>
              <a:t>T</a:t>
            </a:r>
            <a:r>
              <a:rPr lang="en-US" baseline="-25000" dirty="0">
                <a:solidFill>
                  <a:srgbClr val="5A5A5A"/>
                </a:solidFill>
                <a:latin typeface="Times"/>
                <a:cs typeface="Times"/>
              </a:rPr>
              <a:t>0</a:t>
            </a:r>
            <a:r>
              <a:rPr lang="en-US" dirty="0">
                <a:solidFill>
                  <a:srgbClr val="5A5A5A"/>
                </a:solidFill>
                <a:latin typeface="Times"/>
                <a:cs typeface="Times"/>
              </a:rPr>
              <a:t>+4</a:t>
            </a:r>
          </a:p>
        </p:txBody>
      </p:sp>
      <p:cxnSp>
        <p:nvCxnSpPr>
          <p:cNvPr id="41" name="Straight Arrow Connector 40"/>
          <p:cNvCxnSpPr/>
          <p:nvPr/>
        </p:nvCxnSpPr>
        <p:spPr>
          <a:xfrm flipV="1">
            <a:off x="5094567" y="3263627"/>
            <a:ext cx="4106" cy="863102"/>
          </a:xfrm>
          <a:prstGeom prst="straightConnector1">
            <a:avLst/>
          </a:prstGeom>
          <a:ln>
            <a:solidFill>
              <a:schemeClr val="accent3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 rot="16200000">
            <a:off x="4058557" y="3273089"/>
            <a:ext cx="12266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"/>
                <a:cs typeface="Times"/>
              </a:rPr>
              <a:t>DOE approval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1304" y="4623698"/>
            <a:ext cx="416349" cy="416349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5017993" y="4623698"/>
            <a:ext cx="40185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"/>
                <a:cs typeface="Times"/>
              </a:rPr>
              <a:t>12 magnet tested, 9 more new magnets to test (9,12,16, 18-23)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573141" y="2241898"/>
            <a:ext cx="880177" cy="276999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  <a:latin typeface="Times"/>
                <a:cs typeface="Times"/>
              </a:rPr>
              <a:t>MQXFA04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5727868" y="1645540"/>
            <a:ext cx="830282" cy="261610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B050"/>
                </a:solidFill>
                <a:latin typeface="Times"/>
                <a:cs typeface="Times"/>
              </a:rPr>
              <a:t>MQXFA11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5809942" y="1965077"/>
            <a:ext cx="1023035" cy="276999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  <a:latin typeface="Times"/>
                <a:cs typeface="Times"/>
              </a:rPr>
              <a:t>MQXFA08b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7699" y="3367898"/>
            <a:ext cx="460571" cy="547766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0CE5D2BF-2FC6-E606-0639-D28934159046}"/>
              </a:ext>
            </a:extLst>
          </p:cNvPr>
          <p:cNvSpPr txBox="1"/>
          <p:nvPr/>
        </p:nvSpPr>
        <p:spPr>
          <a:xfrm>
            <a:off x="6276397" y="2614419"/>
            <a:ext cx="865566" cy="261610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B050"/>
                </a:solidFill>
                <a:latin typeface="Times"/>
                <a:cs typeface="Times"/>
              </a:rPr>
              <a:t>MQXFA14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1F85C521-E351-8055-95A6-CD4794DB1F1C}"/>
              </a:ext>
            </a:extLst>
          </p:cNvPr>
          <p:cNvSpPr txBox="1"/>
          <p:nvPr/>
        </p:nvSpPr>
        <p:spPr>
          <a:xfrm>
            <a:off x="6119677" y="2300003"/>
            <a:ext cx="1510407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  <a:latin typeface="Times"/>
                <a:cs typeface="Times"/>
              </a:rPr>
              <a:t>MQXFA13: ~10.7 T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95F6674F-8839-4BA1-A416-0A02A9B14094}"/>
              </a:ext>
            </a:extLst>
          </p:cNvPr>
          <p:cNvSpPr txBox="1"/>
          <p:nvPr/>
        </p:nvSpPr>
        <p:spPr>
          <a:xfrm>
            <a:off x="795565" y="2434585"/>
            <a:ext cx="16734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11.6 T: 7 </a:t>
            </a:r>
            <a:r>
              <a:rPr lang="fr-CH" sz="1200" dirty="0" err="1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TeV</a:t>
            </a:r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(nominal)</a:t>
            </a:r>
          </a:p>
        </p:txBody>
      </p:sp>
      <p:sp>
        <p:nvSpPr>
          <p:cNvPr id="14" name="Arrow: Striped Right 13">
            <a:extLst>
              <a:ext uri="{FF2B5EF4-FFF2-40B4-BE49-F238E27FC236}">
                <a16:creationId xmlns:a16="http://schemas.microsoft.com/office/drawing/2014/main" xmlns="" id="{3AC0AAFB-ECB0-C0D5-BC93-FA592539D637}"/>
              </a:ext>
            </a:extLst>
          </p:cNvPr>
          <p:cNvSpPr/>
          <p:nvPr/>
        </p:nvSpPr>
        <p:spPr>
          <a:xfrm>
            <a:off x="1925223" y="3148834"/>
            <a:ext cx="627061" cy="157414"/>
          </a:xfrm>
          <a:prstGeom prst="stripedRightArrow">
            <a:avLst/>
          </a:prstGeom>
          <a:gradFill>
            <a:gsLst>
              <a:gs pos="0">
                <a:schemeClr val="accent3"/>
              </a:gs>
              <a:gs pos="100000">
                <a:schemeClr val="accent3"/>
              </a:gs>
            </a:gsLst>
          </a:gra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Arrow: Striped Right 30">
            <a:extLst>
              <a:ext uri="{FF2B5EF4-FFF2-40B4-BE49-F238E27FC236}">
                <a16:creationId xmlns:a16="http://schemas.microsoft.com/office/drawing/2014/main" xmlns="" id="{6C131E10-825E-2F0C-2797-330D52F56AA5}"/>
              </a:ext>
            </a:extLst>
          </p:cNvPr>
          <p:cNvSpPr/>
          <p:nvPr/>
        </p:nvSpPr>
        <p:spPr>
          <a:xfrm flipH="1">
            <a:off x="1305540" y="3155770"/>
            <a:ext cx="470431" cy="157414"/>
          </a:xfrm>
          <a:prstGeom prst="stripedRightArrow">
            <a:avLst/>
          </a:prstGeom>
          <a:gradFill>
            <a:gsLst>
              <a:gs pos="0">
                <a:schemeClr val="accent3"/>
              </a:gs>
              <a:gs pos="100000">
                <a:schemeClr val="accent3"/>
              </a:gs>
            </a:gsLst>
          </a:gra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7298" y="3349808"/>
            <a:ext cx="1935789" cy="599173"/>
          </a:xfrm>
          <a:prstGeom prst="rect">
            <a:avLst/>
          </a:prstGeom>
        </p:spPr>
      </p:pic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xmlns="" id="{C546A779-A442-E5FF-EAEA-FC89D14B26C2}"/>
              </a:ext>
            </a:extLst>
          </p:cNvPr>
          <p:cNvCxnSpPr>
            <a:cxnSpLocks/>
          </p:cNvCxnSpPr>
          <p:nvPr/>
        </p:nvCxnSpPr>
        <p:spPr>
          <a:xfrm flipV="1">
            <a:off x="6600924" y="3313622"/>
            <a:ext cx="2789" cy="902403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xmlns="" id="{7CD424EC-A31D-8E4B-F9A0-BB3628E11625}"/>
              </a:ext>
            </a:extLst>
          </p:cNvPr>
          <p:cNvSpPr txBox="1"/>
          <p:nvPr/>
        </p:nvSpPr>
        <p:spPr>
          <a:xfrm>
            <a:off x="6607630" y="3320268"/>
            <a:ext cx="854247" cy="261610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B050"/>
                </a:solidFill>
                <a:latin typeface="Times"/>
                <a:cs typeface="Times"/>
              </a:rPr>
              <a:t>MQXFA15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xmlns="" id="{187304B7-3DA3-C776-DF1D-B88EF4419231}"/>
              </a:ext>
            </a:extLst>
          </p:cNvPr>
          <p:cNvCxnSpPr>
            <a:cxnSpLocks/>
          </p:cNvCxnSpPr>
          <p:nvPr/>
        </p:nvCxnSpPr>
        <p:spPr>
          <a:xfrm flipV="1">
            <a:off x="6384794" y="2940911"/>
            <a:ext cx="2789" cy="1279748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xmlns="" id="{94DAB894-31BA-A21F-20EB-DB24C0BB9951}"/>
              </a:ext>
            </a:extLst>
          </p:cNvPr>
          <p:cNvSpPr txBox="1"/>
          <p:nvPr/>
        </p:nvSpPr>
        <p:spPr>
          <a:xfrm>
            <a:off x="491544" y="530574"/>
            <a:ext cx="431259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>
                <a:solidFill>
                  <a:schemeClr val="bg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10 conform magnets</a:t>
            </a:r>
          </a:p>
          <a:p>
            <a:r>
              <a:rPr lang="fr-CH" sz="1400" dirty="0" smtClean="0">
                <a:solidFill>
                  <a:schemeClr val="bg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First cold mass limited at 6.8 TeV after test at CERN</a:t>
            </a:r>
          </a:p>
          <a:p>
            <a:r>
              <a:rPr lang="fr-CH" sz="1400" dirty="0" smtClean="0">
                <a:solidFill>
                  <a:schemeClr val="bg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30% of NC test, but repair is succesful (coil replacement)</a:t>
            </a:r>
          </a:p>
          <a:p>
            <a:endParaRPr lang="fr-CH" sz="1400" dirty="0">
              <a:solidFill>
                <a:schemeClr val="bg2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02BE5636-5573-D75E-09CF-98545ABD55E8}"/>
              </a:ext>
            </a:extLst>
          </p:cNvPr>
          <p:cNvSpPr txBox="1"/>
          <p:nvPr/>
        </p:nvSpPr>
        <p:spPr>
          <a:xfrm>
            <a:off x="6396469" y="2946820"/>
            <a:ext cx="934493" cy="261610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B050"/>
                </a:solidFill>
                <a:latin typeface="Times"/>
                <a:cs typeface="Times"/>
              </a:rPr>
              <a:t>MQXFA07b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xmlns="" id="{E101207F-21F8-E650-9790-6ECDE1F8F2F2}"/>
              </a:ext>
            </a:extLst>
          </p:cNvPr>
          <p:cNvGrpSpPr/>
          <p:nvPr/>
        </p:nvGrpSpPr>
        <p:grpSpPr>
          <a:xfrm>
            <a:off x="17043" y="3874894"/>
            <a:ext cx="9047298" cy="663950"/>
            <a:chOff x="17043" y="3874894"/>
            <a:chExt cx="9047298" cy="663950"/>
          </a:xfrm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xmlns="" id="{C1C7F024-6927-2A4B-6696-514285612A55}"/>
                </a:ext>
              </a:extLst>
            </p:cNvPr>
            <p:cNvGrpSpPr/>
            <p:nvPr/>
          </p:nvGrpSpPr>
          <p:grpSpPr>
            <a:xfrm>
              <a:off x="105219" y="4223239"/>
              <a:ext cx="8622037" cy="315605"/>
              <a:chOff x="105219" y="4223239"/>
              <a:chExt cx="8622037" cy="315605"/>
            </a:xfrm>
          </p:grpSpPr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xmlns="" id="{18ED88B4-FA96-428E-D996-BB3FCCAC4AC3}"/>
                  </a:ext>
                </a:extLst>
              </p:cNvPr>
              <p:cNvSpPr txBox="1"/>
              <p:nvPr/>
            </p:nvSpPr>
            <p:spPr>
              <a:xfrm>
                <a:off x="105219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2013</a:t>
                </a:r>
              </a:p>
            </p:txBody>
          </p:sp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xmlns="" id="{158E96AF-CB12-AC82-3B47-504F46C2A7E7}"/>
                  </a:ext>
                </a:extLst>
              </p:cNvPr>
              <p:cNvSpPr txBox="1"/>
              <p:nvPr/>
            </p:nvSpPr>
            <p:spPr>
              <a:xfrm>
                <a:off x="677451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2014</a:t>
                </a:r>
              </a:p>
            </p:txBody>
          </p:sp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xmlns="" id="{8812175C-9B6B-9907-DB7D-FAB19F7AC559}"/>
                  </a:ext>
                </a:extLst>
              </p:cNvPr>
              <p:cNvSpPr txBox="1"/>
              <p:nvPr/>
            </p:nvSpPr>
            <p:spPr>
              <a:xfrm>
                <a:off x="1247814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2015</a:t>
                </a: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xmlns="" id="{27DD3A07-2B79-398B-0035-840AEA4C85B4}"/>
                  </a:ext>
                </a:extLst>
              </p:cNvPr>
              <p:cNvSpPr txBox="1"/>
              <p:nvPr/>
            </p:nvSpPr>
            <p:spPr>
              <a:xfrm>
                <a:off x="1824527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2016</a:t>
                </a: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xmlns="" id="{88B31313-398B-E9C5-F83D-DF18074A0AE7}"/>
                  </a:ext>
                </a:extLst>
              </p:cNvPr>
              <p:cNvSpPr txBox="1"/>
              <p:nvPr/>
            </p:nvSpPr>
            <p:spPr>
              <a:xfrm>
                <a:off x="2403102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2017</a:t>
                </a: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xmlns="" id="{E39C1ED3-64A0-FC1A-EAFB-3C2B8253E87F}"/>
                  </a:ext>
                </a:extLst>
              </p:cNvPr>
              <p:cNvSpPr txBox="1"/>
              <p:nvPr/>
            </p:nvSpPr>
            <p:spPr>
              <a:xfrm>
                <a:off x="2979367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2018</a:t>
                </a:r>
              </a:p>
            </p:txBody>
          </p:sp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xmlns="" id="{1ABE22A6-826A-1CA8-55AF-5D8756861EE3}"/>
                  </a:ext>
                </a:extLst>
              </p:cNvPr>
              <p:cNvSpPr txBox="1"/>
              <p:nvPr/>
            </p:nvSpPr>
            <p:spPr>
              <a:xfrm>
                <a:off x="3551664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2019</a:t>
                </a: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xmlns="" id="{EAB6BF1B-2284-8937-5C8E-C506EEFCBD13}"/>
                  </a:ext>
                </a:extLst>
              </p:cNvPr>
              <p:cNvSpPr txBox="1"/>
              <p:nvPr/>
            </p:nvSpPr>
            <p:spPr>
              <a:xfrm>
                <a:off x="4129359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2020</a:t>
                </a: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xmlns="" id="{E89CFAF5-9CBE-73F2-C5BA-2F31B8706421}"/>
                  </a:ext>
                </a:extLst>
              </p:cNvPr>
              <p:cNvSpPr txBox="1"/>
              <p:nvPr/>
            </p:nvSpPr>
            <p:spPr>
              <a:xfrm>
                <a:off x="4708179" y="4223239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2021</a:t>
                </a: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xmlns="" id="{AA2EBB74-C7EE-0C31-37F8-A52595918D70}"/>
                  </a:ext>
                </a:extLst>
              </p:cNvPr>
              <p:cNvSpPr txBox="1"/>
              <p:nvPr/>
            </p:nvSpPr>
            <p:spPr>
              <a:xfrm>
                <a:off x="5284241" y="423073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2022</a:t>
                </a: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xmlns="" id="{A886D80B-957F-2E85-C9F9-81C38E76E9DA}"/>
                  </a:ext>
                </a:extLst>
              </p:cNvPr>
              <p:cNvSpPr txBox="1"/>
              <p:nvPr/>
            </p:nvSpPr>
            <p:spPr>
              <a:xfrm>
                <a:off x="5856528" y="4230903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2023</a:t>
                </a: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xmlns="" id="{ADB3C778-695B-9C8F-ACCE-F92F24B71F37}"/>
                  </a:ext>
                </a:extLst>
              </p:cNvPr>
              <p:cNvSpPr txBox="1"/>
              <p:nvPr/>
            </p:nvSpPr>
            <p:spPr>
              <a:xfrm>
                <a:off x="6434203" y="4230903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2024</a:t>
                </a:r>
              </a:p>
            </p:txBody>
          </p:sp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xmlns="" id="{53D12201-9713-84D6-EB0B-9F9B66F763A4}"/>
                  </a:ext>
                </a:extLst>
              </p:cNvPr>
              <p:cNvSpPr txBox="1"/>
              <p:nvPr/>
            </p:nvSpPr>
            <p:spPr>
              <a:xfrm>
                <a:off x="7006820" y="4231067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2025</a:t>
                </a: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xmlns="" id="{7A8995A0-A801-4846-1EB2-A3817C0199A9}"/>
                  </a:ext>
                </a:extLst>
              </p:cNvPr>
              <p:cNvSpPr txBox="1"/>
              <p:nvPr/>
            </p:nvSpPr>
            <p:spPr>
              <a:xfrm>
                <a:off x="7579088" y="4231066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2026</a:t>
                </a:r>
              </a:p>
            </p:txBody>
          </p:sp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xmlns="" id="{38478CC2-FFAC-47E4-8614-FEDAFE10BA7F}"/>
                  </a:ext>
                </a:extLst>
              </p:cNvPr>
              <p:cNvSpPr txBox="1"/>
              <p:nvPr/>
            </p:nvSpPr>
            <p:spPr>
              <a:xfrm>
                <a:off x="8154293" y="4231065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2027</a:t>
                </a:r>
              </a:p>
            </p:txBody>
          </p:sp>
        </p:grpSp>
        <p:sp>
          <p:nvSpPr>
            <p:cNvPr id="77" name="Right Arrow 4">
              <a:extLst>
                <a:ext uri="{FF2B5EF4-FFF2-40B4-BE49-F238E27FC236}">
                  <a16:creationId xmlns:a16="http://schemas.microsoft.com/office/drawing/2014/main" xmlns="" id="{D153FA47-6ECA-D519-9E2A-AA7DA445398B}"/>
                </a:ext>
              </a:extLst>
            </p:cNvPr>
            <p:cNvSpPr/>
            <p:nvPr/>
          </p:nvSpPr>
          <p:spPr>
            <a:xfrm>
              <a:off x="17043" y="3874894"/>
              <a:ext cx="9047298" cy="432048"/>
            </a:xfrm>
            <a:prstGeom prst="rightArrow">
              <a:avLst/>
            </a:prstGeom>
            <a:gradFill>
              <a:gsLst>
                <a:gs pos="14700">
                  <a:srgbClr val="C5F4A3"/>
                </a:gs>
                <a:gs pos="0">
                  <a:srgbClr val="00B050"/>
                </a:gs>
                <a:gs pos="50000">
                  <a:srgbClr val="92D050">
                    <a:tint val="44500"/>
                    <a:satMod val="160000"/>
                  </a:srgbClr>
                </a:gs>
                <a:gs pos="100000">
                  <a:srgbClr val="92D050">
                    <a:tint val="23500"/>
                    <a:satMod val="160000"/>
                  </a:srgbClr>
                </a:gs>
              </a:gsLst>
              <a:lin ang="10800000" scaled="1"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5102873" y="3269403"/>
            <a:ext cx="1480598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  <a:latin typeface="Times"/>
                <a:cs typeface="Times"/>
              </a:rPr>
              <a:t>MQXFA07: ~10.7 T 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224329" y="3617368"/>
            <a:ext cx="140365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  <a:latin typeface="Times"/>
                <a:cs typeface="Times"/>
              </a:rPr>
              <a:t>MQXFA08: ~9.5 T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39A449B7-528B-72A1-6821-E3A1BDFB5BBD}"/>
              </a:ext>
            </a:extLst>
          </p:cNvPr>
          <p:cNvSpPr txBox="1"/>
          <p:nvPr/>
        </p:nvSpPr>
        <p:spPr>
          <a:xfrm>
            <a:off x="6170583" y="487408"/>
            <a:ext cx="554696" cy="26161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B050"/>
                </a:solidFill>
                <a:latin typeface="Times"/>
                <a:cs typeface="Times"/>
              </a:rPr>
              <a:t>CM01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5618986" y="1322957"/>
            <a:ext cx="900548" cy="261610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B050"/>
                </a:solidFill>
                <a:latin typeface="Times"/>
                <a:cs typeface="Times"/>
              </a:rPr>
              <a:t>MQXFA10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42B6529A-83CC-B3D1-667A-2C5CC38D36D0}"/>
              </a:ext>
            </a:extLst>
          </p:cNvPr>
          <p:cNvSpPr txBox="1"/>
          <p:nvPr/>
        </p:nvSpPr>
        <p:spPr>
          <a:xfrm>
            <a:off x="1859658" y="2786438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chemeClr val="tx1">
                    <a:lumMod val="75000"/>
                    <a:lumOff val="25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Project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29AA8AC5-319B-DDF3-681D-201A8B5CB1C9}"/>
              </a:ext>
            </a:extLst>
          </p:cNvPr>
          <p:cNvSpPr txBox="1"/>
          <p:nvPr/>
        </p:nvSpPr>
        <p:spPr>
          <a:xfrm>
            <a:off x="868205" y="2767744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chemeClr val="tx1">
                    <a:lumMod val="75000"/>
                    <a:lumOff val="25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Program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CA3B8324-69F3-4F08-3C4B-915259593583}"/>
              </a:ext>
            </a:extLst>
          </p:cNvPr>
          <p:cNvSpPr txBox="1"/>
          <p:nvPr/>
        </p:nvSpPr>
        <p:spPr>
          <a:xfrm>
            <a:off x="6725279" y="3654051"/>
            <a:ext cx="853809" cy="261610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CA1100"/>
                </a:solidFill>
                <a:latin typeface="Times"/>
                <a:cs typeface="Times"/>
              </a:rPr>
              <a:t>MQXFA17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EF53B897-3D86-4901-4AD9-5EDCB5DEEDCE}"/>
              </a:ext>
            </a:extLst>
          </p:cNvPr>
          <p:cNvSpPr txBox="1"/>
          <p:nvPr/>
        </p:nvSpPr>
        <p:spPr>
          <a:xfrm>
            <a:off x="6901617" y="1403182"/>
            <a:ext cx="934079" cy="26161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B050"/>
                </a:solidFill>
                <a:latin typeface="Times"/>
                <a:cs typeface="Times"/>
              </a:rPr>
              <a:t>MQXFA13b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1E34629A-6006-F69D-E311-BABED101A424}"/>
              </a:ext>
            </a:extLst>
          </p:cNvPr>
          <p:cNvSpPr txBox="1"/>
          <p:nvPr/>
        </p:nvSpPr>
        <p:spPr>
          <a:xfrm>
            <a:off x="6832976" y="771550"/>
            <a:ext cx="1123399" cy="26161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00B050"/>
                </a:solidFill>
                <a:latin typeface="Times"/>
                <a:cs typeface="Times"/>
              </a:rPr>
              <a:t>CM02 (ongoing)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xmlns="" id="{C949744E-DF39-DCDE-8CF3-D58EECED3572}"/>
              </a:ext>
            </a:extLst>
          </p:cNvPr>
          <p:cNvSpPr txBox="1"/>
          <p:nvPr/>
        </p:nvSpPr>
        <p:spPr>
          <a:xfrm>
            <a:off x="6224498" y="861835"/>
            <a:ext cx="5309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>
                <a:solidFill>
                  <a:srgbClr val="3366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String</a:t>
            </a:r>
            <a:endParaRPr lang="en-GB" sz="1100" dirty="0">
              <a:solidFill>
                <a:srgbClr val="3366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xmlns="" id="{E3B9CEA1-F66F-9962-27D4-709339443A5E}"/>
              </a:ext>
            </a:extLst>
          </p:cNvPr>
          <p:cNvCxnSpPr>
            <a:cxnSpLocks/>
          </p:cNvCxnSpPr>
          <p:nvPr/>
        </p:nvCxnSpPr>
        <p:spPr>
          <a:xfrm flipV="1">
            <a:off x="6441689" y="751950"/>
            <a:ext cx="0" cy="219770"/>
          </a:xfrm>
          <a:prstGeom prst="straightConnector1">
            <a:avLst/>
          </a:prstGeom>
          <a:ln>
            <a:solidFill>
              <a:srgbClr val="33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xmlns="" id="{E3B9CEA1-F66F-9962-27D4-709339443A5E}"/>
              </a:ext>
            </a:extLst>
          </p:cNvPr>
          <p:cNvCxnSpPr>
            <a:cxnSpLocks/>
          </p:cNvCxnSpPr>
          <p:nvPr/>
        </p:nvCxnSpPr>
        <p:spPr>
          <a:xfrm>
            <a:off x="6653015" y="1045715"/>
            <a:ext cx="144527" cy="8079"/>
          </a:xfrm>
          <a:prstGeom prst="straightConnector1">
            <a:avLst/>
          </a:prstGeom>
          <a:ln>
            <a:solidFill>
              <a:srgbClr val="33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xmlns="" id="{C949744E-DF39-DCDE-8CF3-D58EECED3572}"/>
              </a:ext>
            </a:extLst>
          </p:cNvPr>
          <p:cNvSpPr txBox="1"/>
          <p:nvPr/>
        </p:nvSpPr>
        <p:spPr>
          <a:xfrm>
            <a:off x="4007125" y="2888317"/>
            <a:ext cx="5309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>
                <a:solidFill>
                  <a:srgbClr val="3366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String</a:t>
            </a:r>
            <a:endParaRPr lang="en-GB" sz="1100" dirty="0">
              <a:solidFill>
                <a:srgbClr val="3366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xmlns="" id="{E3B9CEA1-F66F-9962-27D4-709339443A5E}"/>
              </a:ext>
            </a:extLst>
          </p:cNvPr>
          <p:cNvCxnSpPr>
            <a:cxnSpLocks/>
          </p:cNvCxnSpPr>
          <p:nvPr/>
        </p:nvCxnSpPr>
        <p:spPr>
          <a:xfrm flipV="1">
            <a:off x="4141833" y="2242076"/>
            <a:ext cx="130750" cy="674615"/>
          </a:xfrm>
          <a:prstGeom prst="straightConnector1">
            <a:avLst/>
          </a:prstGeom>
          <a:ln>
            <a:solidFill>
              <a:srgbClr val="33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xmlns="" id="{E3B9CEA1-F66F-9962-27D4-709339443A5E}"/>
              </a:ext>
            </a:extLst>
          </p:cNvPr>
          <p:cNvCxnSpPr>
            <a:cxnSpLocks/>
          </p:cNvCxnSpPr>
          <p:nvPr/>
        </p:nvCxnSpPr>
        <p:spPr>
          <a:xfrm flipV="1">
            <a:off x="4371969" y="2876029"/>
            <a:ext cx="453786" cy="64882"/>
          </a:xfrm>
          <a:prstGeom prst="straightConnector1">
            <a:avLst/>
          </a:prstGeom>
          <a:ln>
            <a:solidFill>
              <a:srgbClr val="33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xmlns="" id="{E3B9CEA1-F66F-9962-27D4-709339443A5E}"/>
              </a:ext>
            </a:extLst>
          </p:cNvPr>
          <p:cNvCxnSpPr>
            <a:cxnSpLocks/>
          </p:cNvCxnSpPr>
          <p:nvPr/>
        </p:nvCxnSpPr>
        <p:spPr>
          <a:xfrm flipV="1">
            <a:off x="4207208" y="2518897"/>
            <a:ext cx="310769" cy="479011"/>
          </a:xfrm>
          <a:prstGeom prst="straightConnector1">
            <a:avLst/>
          </a:prstGeom>
          <a:ln>
            <a:solidFill>
              <a:srgbClr val="33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xmlns="" id="{E3B9CEA1-F66F-9962-27D4-709339443A5E}"/>
              </a:ext>
            </a:extLst>
          </p:cNvPr>
          <p:cNvCxnSpPr>
            <a:cxnSpLocks/>
            <a:endCxn id="47" idx="1"/>
          </p:cNvCxnSpPr>
          <p:nvPr/>
        </p:nvCxnSpPr>
        <p:spPr>
          <a:xfrm>
            <a:off x="4481286" y="3037152"/>
            <a:ext cx="538903" cy="60753"/>
          </a:xfrm>
          <a:prstGeom prst="straightConnector1">
            <a:avLst/>
          </a:prstGeom>
          <a:ln>
            <a:solidFill>
              <a:srgbClr val="33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itre 2"/>
          <p:cNvSpPr>
            <a:spLocks noGrp="1"/>
          </p:cNvSpPr>
          <p:nvPr>
            <p:ph type="title"/>
          </p:nvPr>
        </p:nvSpPr>
        <p:spPr>
          <a:xfrm>
            <a:off x="683568" y="100761"/>
            <a:ext cx="6898709" cy="540000"/>
          </a:xfrm>
        </p:spPr>
        <p:txBody>
          <a:bodyPr/>
          <a:lstStyle/>
          <a:p>
            <a:r>
              <a:rPr lang="en-GB" sz="2400" dirty="0"/>
              <a:t>MQXFA (see </a:t>
            </a:r>
            <a:r>
              <a:rPr lang="en-GB" sz="2400" dirty="0" smtClean="0"/>
              <a:t>talks </a:t>
            </a:r>
            <a:r>
              <a:rPr lang="en-GB" sz="2400" dirty="0"/>
              <a:t>by </a:t>
            </a:r>
            <a:r>
              <a:rPr lang="en-GB" sz="2400" dirty="0" smtClean="0"/>
              <a:t>G. </a:t>
            </a:r>
            <a:r>
              <a:rPr lang="en-GB" sz="2400" dirty="0" err="1" smtClean="0"/>
              <a:t>Ambrosio</a:t>
            </a:r>
            <a:r>
              <a:rPr lang="en-GB" sz="2400" dirty="0" smtClean="0"/>
              <a:t>, S. </a:t>
            </a:r>
            <a:r>
              <a:rPr lang="en-GB" sz="2400" dirty="0" err="1" smtClean="0"/>
              <a:t>Feher</a:t>
            </a:r>
            <a:r>
              <a:rPr lang="en-GB" sz="2400" dirty="0" smtClean="0"/>
              <a:t>)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6629944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83568" y="100761"/>
            <a:ext cx="6898709" cy="540000"/>
          </a:xfrm>
        </p:spPr>
        <p:txBody>
          <a:bodyPr/>
          <a:lstStyle/>
          <a:p>
            <a:r>
              <a:rPr lang="en-GB" sz="2400" dirty="0"/>
              <a:t>MQXFA (see </a:t>
            </a:r>
            <a:r>
              <a:rPr lang="en-GB" sz="2400" dirty="0" smtClean="0"/>
              <a:t>talks </a:t>
            </a:r>
            <a:r>
              <a:rPr lang="en-GB" sz="2400" dirty="0"/>
              <a:t>by </a:t>
            </a:r>
            <a:r>
              <a:rPr lang="en-GB" sz="2400" dirty="0" smtClean="0"/>
              <a:t>G. </a:t>
            </a:r>
            <a:r>
              <a:rPr lang="en-GB" sz="2400" dirty="0" err="1" smtClean="0"/>
              <a:t>Ambrosio</a:t>
            </a:r>
            <a:r>
              <a:rPr lang="en-GB" sz="2400" dirty="0" smtClean="0"/>
              <a:t>, S. </a:t>
            </a:r>
            <a:r>
              <a:rPr lang="en-GB" sz="2400" dirty="0" err="1" smtClean="0"/>
              <a:t>Feher</a:t>
            </a:r>
            <a:r>
              <a:rPr lang="en-GB" sz="2400" dirty="0" smtClean="0"/>
              <a:t>)</a:t>
            </a:r>
            <a:endParaRPr lang="en-GB" sz="2400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E. Todesco on behalf of WP3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2183" y="195486"/>
            <a:ext cx="1744617" cy="540000"/>
          </a:xfrm>
          <a:prstGeom prst="rect">
            <a:avLst/>
          </a:prstGeom>
        </p:spPr>
      </p:pic>
      <p:pic>
        <p:nvPicPr>
          <p:cNvPr id="13" name="Picture 12" descr="pipp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785880"/>
            <a:ext cx="7303565" cy="305476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555776" y="4840641"/>
            <a:ext cx="33798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Assembly of cold masses in FNAL</a:t>
            </a:r>
            <a:r>
              <a:rPr lang="fr-CH" sz="12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(S. Feher,, </a:t>
            </a:r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et al.)</a:t>
            </a:r>
            <a:r>
              <a:rPr lang="fr-CH" sz="12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endParaRPr lang="en-GB" sz="12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841159"/>
            <a:ext cx="9144000" cy="916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6271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380653AB-BF59-8154-9A2F-F723821006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xmlns="" id="{C822BACD-1F60-E9F9-645C-75904DCFBBF5}"/>
              </a:ext>
            </a:extLst>
          </p:cNvPr>
          <p:cNvCxnSpPr>
            <a:cxnSpLocks/>
          </p:cNvCxnSpPr>
          <p:nvPr/>
        </p:nvCxnSpPr>
        <p:spPr>
          <a:xfrm flipH="1" flipV="1">
            <a:off x="8291681" y="3580815"/>
            <a:ext cx="10080" cy="642424"/>
          </a:xfrm>
          <a:prstGeom prst="straightConnector1">
            <a:avLst/>
          </a:prstGeom>
          <a:ln>
            <a:solidFill>
              <a:schemeClr val="bg1">
                <a:lumMod val="85000"/>
              </a:schemeClr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xmlns="" id="{C822BACD-1F60-E9F9-645C-75904DCFBBF5}"/>
              </a:ext>
            </a:extLst>
          </p:cNvPr>
          <p:cNvCxnSpPr>
            <a:cxnSpLocks/>
          </p:cNvCxnSpPr>
          <p:nvPr/>
        </p:nvCxnSpPr>
        <p:spPr>
          <a:xfrm flipV="1">
            <a:off x="8085736" y="3003798"/>
            <a:ext cx="0" cy="1219441"/>
          </a:xfrm>
          <a:prstGeom prst="straightConnector1">
            <a:avLst/>
          </a:prstGeom>
          <a:ln>
            <a:solidFill>
              <a:schemeClr val="bg1">
                <a:lumMod val="85000"/>
              </a:schemeClr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xmlns="" id="{C822BACD-1F60-E9F9-645C-75904DCFBBF5}"/>
              </a:ext>
            </a:extLst>
          </p:cNvPr>
          <p:cNvCxnSpPr>
            <a:cxnSpLocks/>
          </p:cNvCxnSpPr>
          <p:nvPr/>
        </p:nvCxnSpPr>
        <p:spPr>
          <a:xfrm flipV="1">
            <a:off x="7869712" y="2618937"/>
            <a:ext cx="0" cy="1604302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xmlns="" id="{C822BACD-1F60-E9F9-645C-75904DCFBBF5}"/>
              </a:ext>
            </a:extLst>
          </p:cNvPr>
          <p:cNvCxnSpPr>
            <a:cxnSpLocks/>
          </p:cNvCxnSpPr>
          <p:nvPr/>
        </p:nvCxnSpPr>
        <p:spPr>
          <a:xfrm flipV="1">
            <a:off x="7652436" y="2283718"/>
            <a:ext cx="0" cy="1939521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xmlns="" id="{C822BACD-1F60-E9F9-645C-75904DCFBBF5}"/>
              </a:ext>
            </a:extLst>
          </p:cNvPr>
          <p:cNvCxnSpPr>
            <a:cxnSpLocks/>
          </p:cNvCxnSpPr>
          <p:nvPr/>
        </p:nvCxnSpPr>
        <p:spPr>
          <a:xfrm flipV="1">
            <a:off x="7488420" y="1705000"/>
            <a:ext cx="0" cy="2518239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xmlns="" id="{E8DD32BF-CFCE-9C00-0818-5ABDD08F4999}"/>
              </a:ext>
            </a:extLst>
          </p:cNvPr>
          <p:cNvCxnSpPr>
            <a:cxnSpLocks/>
          </p:cNvCxnSpPr>
          <p:nvPr/>
        </p:nvCxnSpPr>
        <p:spPr>
          <a:xfrm flipV="1">
            <a:off x="7288403" y="1350776"/>
            <a:ext cx="0" cy="2872463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xmlns="" id="{43B2A09C-9FBF-1C7E-1E8C-644126C6981F}"/>
              </a:ext>
            </a:extLst>
          </p:cNvPr>
          <p:cNvCxnSpPr>
            <a:cxnSpLocks/>
          </p:cNvCxnSpPr>
          <p:nvPr/>
        </p:nvCxnSpPr>
        <p:spPr>
          <a:xfrm flipH="1" flipV="1">
            <a:off x="7081634" y="987574"/>
            <a:ext cx="10646" cy="3243493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F376964A-99FF-D761-D195-6FC2001EAC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MQXFB </a:t>
            </a:r>
            <a:r>
              <a:rPr lang="en-GB" sz="2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(see talk by S. </a:t>
            </a:r>
            <a:r>
              <a:rPr lang="en-GB" sz="2400" b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Izquierdo</a:t>
            </a:r>
            <a:r>
              <a:rPr lang="en-GB" sz="2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Bermudez)</a:t>
            </a:r>
            <a:endParaRPr lang="en-GB" sz="1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F03904D7-19EA-4C21-F96F-8FE72EBD9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F5AD9359-5091-B6BD-F5B0-A9AB431C1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xmlns="" id="{036835A4-290D-8177-6211-47BEC60DC026}"/>
              </a:ext>
            </a:extLst>
          </p:cNvPr>
          <p:cNvCxnSpPr/>
          <p:nvPr/>
        </p:nvCxnSpPr>
        <p:spPr>
          <a:xfrm flipH="1" flipV="1">
            <a:off x="395536" y="1203598"/>
            <a:ext cx="15391" cy="302468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xmlns="" id="{B750245B-1323-2547-36C2-044D88080D04}"/>
              </a:ext>
            </a:extLst>
          </p:cNvPr>
          <p:cNvCxnSpPr/>
          <p:nvPr/>
        </p:nvCxnSpPr>
        <p:spPr>
          <a:xfrm flipV="1">
            <a:off x="4499992" y="1011944"/>
            <a:ext cx="0" cy="3168822"/>
          </a:xfrm>
          <a:prstGeom prst="straightConnector1">
            <a:avLst/>
          </a:prstGeom>
          <a:ln>
            <a:solidFill>
              <a:schemeClr val="accent3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44EC81FF-36FE-D486-2703-499C1EDF528D}"/>
              </a:ext>
            </a:extLst>
          </p:cNvPr>
          <p:cNvSpPr txBox="1"/>
          <p:nvPr/>
        </p:nvSpPr>
        <p:spPr>
          <a:xfrm>
            <a:off x="4499992" y="1017731"/>
            <a:ext cx="1458076" cy="276999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  <a:latin typeface="Times"/>
                <a:cs typeface="Times"/>
              </a:rPr>
              <a:t>MQXFBP1: ~10.5 T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xmlns="" id="{77C0BFD4-2FF5-D969-0421-EDC8B5B85D25}"/>
              </a:ext>
            </a:extLst>
          </p:cNvPr>
          <p:cNvCxnSpPr/>
          <p:nvPr/>
        </p:nvCxnSpPr>
        <p:spPr>
          <a:xfrm flipV="1">
            <a:off x="4932040" y="1372453"/>
            <a:ext cx="0" cy="2808313"/>
          </a:xfrm>
          <a:prstGeom prst="straightConnector1">
            <a:avLst/>
          </a:prstGeom>
          <a:ln>
            <a:solidFill>
              <a:schemeClr val="accent3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2CF94E50-29AA-D885-C5A0-CE6170AD3202}"/>
              </a:ext>
            </a:extLst>
          </p:cNvPr>
          <p:cNvSpPr txBox="1"/>
          <p:nvPr/>
        </p:nvSpPr>
        <p:spPr>
          <a:xfrm>
            <a:off x="4932040" y="1372453"/>
            <a:ext cx="1454244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  <a:latin typeface="Times"/>
                <a:cs typeface="Times"/>
              </a:rPr>
              <a:t>MQXFBP2: ~11.2 T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D995C392-C969-2C9B-2A7C-DE95672DD44A}"/>
              </a:ext>
            </a:extLst>
          </p:cNvPr>
          <p:cNvSpPr txBox="1"/>
          <p:nvPr/>
        </p:nvSpPr>
        <p:spPr>
          <a:xfrm>
            <a:off x="6367859" y="4552021"/>
            <a:ext cx="15779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"/>
                <a:cs typeface="Times"/>
              </a:rPr>
              <a:t>7 more magnets to </a:t>
            </a:r>
            <a:r>
              <a:rPr lang="en-US" sz="1200" dirty="0" smtClean="0">
                <a:latin typeface="Times"/>
                <a:cs typeface="Times"/>
              </a:rPr>
              <a:t>test</a:t>
            </a:r>
            <a:endParaRPr lang="en-US" sz="1200" dirty="0">
              <a:latin typeface="Times"/>
              <a:cs typeface="Times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C458552E-0FF9-54C1-B738-CBD9245949C9}"/>
              </a:ext>
            </a:extLst>
          </p:cNvPr>
          <p:cNvSpPr txBox="1"/>
          <p:nvPr/>
        </p:nvSpPr>
        <p:spPr>
          <a:xfrm rot="16200000">
            <a:off x="-1156010" y="2490538"/>
            <a:ext cx="27799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5A5A5A"/>
                </a:solidFill>
                <a:latin typeface="Times"/>
                <a:cs typeface="Times"/>
              </a:rPr>
              <a:t>T</a:t>
            </a:r>
            <a:r>
              <a:rPr lang="en-US" sz="1600" baseline="-25000" dirty="0">
                <a:solidFill>
                  <a:srgbClr val="5A5A5A"/>
                </a:solidFill>
                <a:latin typeface="Times"/>
                <a:cs typeface="Times"/>
              </a:rPr>
              <a:t>0</a:t>
            </a:r>
            <a:r>
              <a:rPr lang="en-US" sz="1600" dirty="0">
                <a:solidFill>
                  <a:srgbClr val="5A5A5A"/>
                </a:solidFill>
                <a:latin typeface="Times"/>
                <a:cs typeface="Times"/>
              </a:rPr>
              <a:t>: aperture and cable selection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27454B48-524C-5D7E-07C8-36566516826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0142" y="169702"/>
            <a:ext cx="762651" cy="750019"/>
          </a:xfrm>
          <a:prstGeom prst="rect">
            <a:avLst/>
          </a:prstGeom>
        </p:spPr>
      </p:pic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xmlns="" id="{4B424611-9F0D-C773-11BE-FA477BA439C0}"/>
              </a:ext>
            </a:extLst>
          </p:cNvPr>
          <p:cNvCxnSpPr/>
          <p:nvPr/>
        </p:nvCxnSpPr>
        <p:spPr>
          <a:xfrm flipV="1">
            <a:off x="5652120" y="1707654"/>
            <a:ext cx="0" cy="2473112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24339AFA-B22E-FB17-F0EC-886BABC0A000}"/>
              </a:ext>
            </a:extLst>
          </p:cNvPr>
          <p:cNvSpPr txBox="1"/>
          <p:nvPr/>
        </p:nvSpPr>
        <p:spPr>
          <a:xfrm>
            <a:off x="5652120" y="1699180"/>
            <a:ext cx="891591" cy="276999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  <a:latin typeface="Times"/>
                <a:cs typeface="Times"/>
              </a:rPr>
              <a:t>MQXFBP3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xmlns="" id="{29BD8FA5-5230-CC6F-EAA7-7E8D8FC153F7}"/>
              </a:ext>
            </a:extLst>
          </p:cNvPr>
          <p:cNvCxnSpPr>
            <a:cxnSpLocks/>
          </p:cNvCxnSpPr>
          <p:nvPr/>
        </p:nvCxnSpPr>
        <p:spPr>
          <a:xfrm flipV="1">
            <a:off x="5796136" y="2067694"/>
            <a:ext cx="0" cy="2113072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3EF24013-1F91-FACD-17AF-FF6F9EDA01E2}"/>
              </a:ext>
            </a:extLst>
          </p:cNvPr>
          <p:cNvSpPr txBox="1"/>
          <p:nvPr/>
        </p:nvSpPr>
        <p:spPr>
          <a:xfrm>
            <a:off x="5796136" y="2061878"/>
            <a:ext cx="1008110" cy="276999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  <a:latin typeface="Times"/>
                <a:cs typeface="Times"/>
              </a:rPr>
              <a:t>MQXFB02*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732946FE-53D1-CA41-A623-7EE0C1BD019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701" y="1388813"/>
            <a:ext cx="3351412" cy="2508322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xmlns="" id="{4E2C9ABA-F3C5-37AD-CC12-2FE869CDB806}"/>
              </a:ext>
            </a:extLst>
          </p:cNvPr>
          <p:cNvCxnSpPr>
            <a:cxnSpLocks/>
          </p:cNvCxnSpPr>
          <p:nvPr/>
        </p:nvCxnSpPr>
        <p:spPr>
          <a:xfrm flipH="1" flipV="1">
            <a:off x="6300191" y="2427734"/>
            <a:ext cx="1" cy="1753032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4CB03FEF-48CE-6358-1818-257A76DE3908}"/>
              </a:ext>
            </a:extLst>
          </p:cNvPr>
          <p:cNvSpPr txBox="1"/>
          <p:nvPr/>
        </p:nvSpPr>
        <p:spPr>
          <a:xfrm>
            <a:off x="6301126" y="2433251"/>
            <a:ext cx="919470" cy="276999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  <a:latin typeface="Times"/>
                <a:cs typeface="Times"/>
              </a:rPr>
              <a:t>MQXFB03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C54552D5-1438-087A-51CF-6E0B4BD222DD}"/>
              </a:ext>
            </a:extLst>
          </p:cNvPr>
          <p:cNvSpPr txBox="1"/>
          <p:nvPr/>
        </p:nvSpPr>
        <p:spPr>
          <a:xfrm>
            <a:off x="897490" y="458056"/>
            <a:ext cx="24270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  <a:latin typeface="Times"/>
                <a:cs typeface="Times"/>
              </a:rPr>
              <a:t>Green: conform ≥ 11.6 T </a:t>
            </a:r>
          </a:p>
          <a:p>
            <a:r>
              <a:rPr lang="en-US" sz="1200" dirty="0">
                <a:solidFill>
                  <a:schemeClr val="accent3"/>
                </a:solidFill>
                <a:latin typeface="Times"/>
                <a:cs typeface="Times"/>
              </a:rPr>
              <a:t>Red: non conform 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Grey: to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come</a:t>
            </a:r>
          </a:p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  <a:latin typeface="Times"/>
                <a:cs typeface="Times"/>
              </a:rPr>
              <a:t>Light grey: spares</a:t>
            </a:r>
            <a:endParaRPr lang="en-US" sz="1200" dirty="0">
              <a:solidFill>
                <a:schemeClr val="bg1">
                  <a:lumMod val="75000"/>
                </a:schemeClr>
              </a:solidFill>
              <a:latin typeface="Times"/>
              <a:cs typeface="Times"/>
            </a:endParaRP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xmlns="" id="{FF91C51C-F38F-9F0E-78D6-E7059F71D59A}"/>
              </a:ext>
            </a:extLst>
          </p:cNvPr>
          <p:cNvCxnSpPr>
            <a:cxnSpLocks/>
          </p:cNvCxnSpPr>
          <p:nvPr/>
        </p:nvCxnSpPr>
        <p:spPr>
          <a:xfrm flipV="1">
            <a:off x="6588224" y="3003798"/>
            <a:ext cx="0" cy="1219441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xmlns="" id="{6DE96EAA-27F3-CAEF-FE30-DA41284C0911}"/>
              </a:ext>
            </a:extLst>
          </p:cNvPr>
          <p:cNvCxnSpPr>
            <a:cxnSpLocks/>
          </p:cNvCxnSpPr>
          <p:nvPr/>
        </p:nvCxnSpPr>
        <p:spPr>
          <a:xfrm flipV="1">
            <a:off x="6876256" y="3376258"/>
            <a:ext cx="0" cy="848406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8AF2298E-9545-A918-6C99-977BBB7D3C10}"/>
              </a:ext>
            </a:extLst>
          </p:cNvPr>
          <p:cNvSpPr txBox="1"/>
          <p:nvPr/>
        </p:nvSpPr>
        <p:spPr>
          <a:xfrm>
            <a:off x="6597476" y="3011172"/>
            <a:ext cx="919474" cy="276999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  <a:latin typeface="Times"/>
                <a:cs typeface="Times"/>
              </a:rPr>
              <a:t>MQXFB04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E7A0E50F-5399-26F8-CE12-12E0FD6C60D1}"/>
              </a:ext>
            </a:extLst>
          </p:cNvPr>
          <p:cNvSpPr txBox="1"/>
          <p:nvPr/>
        </p:nvSpPr>
        <p:spPr>
          <a:xfrm>
            <a:off x="6861596" y="3373821"/>
            <a:ext cx="1092288" cy="461665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1DAD23"/>
                </a:solidFill>
                <a:latin typeface="Times"/>
                <a:cs typeface="Times"/>
              </a:rPr>
              <a:t>MQXFB05</a:t>
            </a:r>
          </a:p>
          <a:p>
            <a:r>
              <a:rPr lang="en-US" sz="1200" dirty="0" smtClean="0">
                <a:solidFill>
                  <a:srgbClr val="1DAD23"/>
                </a:solidFill>
                <a:latin typeface="Times"/>
                <a:cs typeface="Times"/>
              </a:rPr>
              <a:t>(ongoing)</a:t>
            </a:r>
            <a:endParaRPr lang="en-US" sz="1200" dirty="0">
              <a:solidFill>
                <a:srgbClr val="1DAD23"/>
              </a:solidFill>
              <a:latin typeface="Times"/>
              <a:cs typeface="Times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6ED37D8D-0D52-E6DA-1506-11A401A0FF25}"/>
              </a:ext>
            </a:extLst>
          </p:cNvPr>
          <p:cNvGrpSpPr/>
          <p:nvPr/>
        </p:nvGrpSpPr>
        <p:grpSpPr>
          <a:xfrm>
            <a:off x="17043" y="3874894"/>
            <a:ext cx="9047298" cy="663950"/>
            <a:chOff x="17043" y="3874894"/>
            <a:chExt cx="9047298" cy="663950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xmlns="" id="{8291E0B0-250E-C479-E1CE-E96A5B2046DE}"/>
                </a:ext>
              </a:extLst>
            </p:cNvPr>
            <p:cNvGrpSpPr/>
            <p:nvPr/>
          </p:nvGrpSpPr>
          <p:grpSpPr>
            <a:xfrm>
              <a:off x="105219" y="4223239"/>
              <a:ext cx="8622037" cy="315605"/>
              <a:chOff x="105219" y="4223239"/>
              <a:chExt cx="8622037" cy="315605"/>
            </a:xfrm>
          </p:grpSpPr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xmlns="" id="{02D30DFD-71C3-39EA-9BBC-C629C7DA3823}"/>
                  </a:ext>
                </a:extLst>
              </p:cNvPr>
              <p:cNvSpPr txBox="1"/>
              <p:nvPr/>
            </p:nvSpPr>
            <p:spPr>
              <a:xfrm>
                <a:off x="105219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2013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xmlns="" id="{AC1239CF-D591-991D-26D8-978D5678AB8D}"/>
                  </a:ext>
                </a:extLst>
              </p:cNvPr>
              <p:cNvSpPr txBox="1"/>
              <p:nvPr/>
            </p:nvSpPr>
            <p:spPr>
              <a:xfrm>
                <a:off x="677451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2014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xmlns="" id="{9FE2B7F0-269B-7B28-C54F-14E6AF3B16C3}"/>
                  </a:ext>
                </a:extLst>
              </p:cNvPr>
              <p:cNvSpPr txBox="1"/>
              <p:nvPr/>
            </p:nvSpPr>
            <p:spPr>
              <a:xfrm>
                <a:off x="1247814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2015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xmlns="" id="{95684EA8-FB6E-DE1A-6356-2A143E383B15}"/>
                  </a:ext>
                </a:extLst>
              </p:cNvPr>
              <p:cNvSpPr txBox="1"/>
              <p:nvPr/>
            </p:nvSpPr>
            <p:spPr>
              <a:xfrm>
                <a:off x="1824527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2016</a:t>
                </a: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xmlns="" id="{92773A63-F761-E0DD-F52F-9EFEC0F7C625}"/>
                  </a:ext>
                </a:extLst>
              </p:cNvPr>
              <p:cNvSpPr txBox="1"/>
              <p:nvPr/>
            </p:nvSpPr>
            <p:spPr>
              <a:xfrm>
                <a:off x="2403102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2017</a:t>
                </a: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xmlns="" id="{00DFE9B5-2769-F821-6976-6C765877B0C2}"/>
                  </a:ext>
                </a:extLst>
              </p:cNvPr>
              <p:cNvSpPr txBox="1"/>
              <p:nvPr/>
            </p:nvSpPr>
            <p:spPr>
              <a:xfrm>
                <a:off x="2979367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2018</a:t>
                </a: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xmlns="" id="{21D9D420-D37F-D60B-6D6D-4B1044EE7D32}"/>
                  </a:ext>
                </a:extLst>
              </p:cNvPr>
              <p:cNvSpPr txBox="1"/>
              <p:nvPr/>
            </p:nvSpPr>
            <p:spPr>
              <a:xfrm>
                <a:off x="3551664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2019</a:t>
                </a: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xmlns="" id="{ED5BF6C3-ECD3-5E67-6F7C-1E5462DF973F}"/>
                  </a:ext>
                </a:extLst>
              </p:cNvPr>
              <p:cNvSpPr txBox="1"/>
              <p:nvPr/>
            </p:nvSpPr>
            <p:spPr>
              <a:xfrm>
                <a:off x="4129359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2020</a:t>
                </a: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xmlns="" id="{46EBE824-43D7-75E7-9445-2EC5AE24B47D}"/>
                  </a:ext>
                </a:extLst>
              </p:cNvPr>
              <p:cNvSpPr txBox="1"/>
              <p:nvPr/>
            </p:nvSpPr>
            <p:spPr>
              <a:xfrm>
                <a:off x="4708179" y="4223239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2021</a:t>
                </a: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xmlns="" id="{A7BC03A2-92A9-C5ED-0736-352C7436B1A2}"/>
                  </a:ext>
                </a:extLst>
              </p:cNvPr>
              <p:cNvSpPr txBox="1"/>
              <p:nvPr/>
            </p:nvSpPr>
            <p:spPr>
              <a:xfrm>
                <a:off x="5284241" y="423073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2022</a:t>
                </a:r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xmlns="" id="{37CBA315-854B-0849-902C-F0C13EDCD0EF}"/>
                  </a:ext>
                </a:extLst>
              </p:cNvPr>
              <p:cNvSpPr txBox="1"/>
              <p:nvPr/>
            </p:nvSpPr>
            <p:spPr>
              <a:xfrm>
                <a:off x="5856528" y="4230903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2023</a:t>
                </a: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xmlns="" id="{97617EDB-FDE0-C1C8-C5E7-65383D9261D8}"/>
                  </a:ext>
                </a:extLst>
              </p:cNvPr>
              <p:cNvSpPr txBox="1"/>
              <p:nvPr/>
            </p:nvSpPr>
            <p:spPr>
              <a:xfrm>
                <a:off x="6434203" y="4230903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2024</a:t>
                </a:r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xmlns="" id="{FF88C03E-703B-4DF2-E628-7044E4136F41}"/>
                  </a:ext>
                </a:extLst>
              </p:cNvPr>
              <p:cNvSpPr txBox="1"/>
              <p:nvPr/>
            </p:nvSpPr>
            <p:spPr>
              <a:xfrm>
                <a:off x="7006820" y="4231067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2025</a:t>
                </a: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xmlns="" id="{BCE1CC92-C944-4910-3C86-91E95195EDE7}"/>
                  </a:ext>
                </a:extLst>
              </p:cNvPr>
              <p:cNvSpPr txBox="1"/>
              <p:nvPr/>
            </p:nvSpPr>
            <p:spPr>
              <a:xfrm>
                <a:off x="7579088" y="4231066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2026</a:t>
                </a: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xmlns="" id="{FF51A1E9-1396-B6BF-99C1-CC54A3E234F5}"/>
                  </a:ext>
                </a:extLst>
              </p:cNvPr>
              <p:cNvSpPr txBox="1"/>
              <p:nvPr/>
            </p:nvSpPr>
            <p:spPr>
              <a:xfrm>
                <a:off x="8154293" y="4231065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2027</a:t>
                </a:r>
              </a:p>
            </p:txBody>
          </p:sp>
        </p:grpSp>
        <p:sp>
          <p:nvSpPr>
            <p:cNvPr id="14" name="Right Arrow 4">
              <a:extLst>
                <a:ext uri="{FF2B5EF4-FFF2-40B4-BE49-F238E27FC236}">
                  <a16:creationId xmlns:a16="http://schemas.microsoft.com/office/drawing/2014/main" xmlns="" id="{FB32702A-6A8D-AB85-CE9C-49F93930A7AA}"/>
                </a:ext>
              </a:extLst>
            </p:cNvPr>
            <p:cNvSpPr/>
            <p:nvPr/>
          </p:nvSpPr>
          <p:spPr>
            <a:xfrm>
              <a:off x="17043" y="3874894"/>
              <a:ext cx="9047298" cy="432048"/>
            </a:xfrm>
            <a:prstGeom prst="rightArrow">
              <a:avLst/>
            </a:prstGeom>
            <a:gradFill>
              <a:gsLst>
                <a:gs pos="14700">
                  <a:srgbClr val="C5F4A3"/>
                </a:gs>
                <a:gs pos="0">
                  <a:srgbClr val="00B050"/>
                </a:gs>
                <a:gs pos="50000">
                  <a:srgbClr val="92D050">
                    <a:tint val="44500"/>
                    <a:satMod val="160000"/>
                  </a:srgbClr>
                </a:gs>
                <a:gs pos="100000">
                  <a:srgbClr val="92D050">
                    <a:tint val="23500"/>
                    <a:satMod val="160000"/>
                  </a:srgbClr>
                </a:gs>
              </a:gsLst>
              <a:lin ang="10800000" scaled="1"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CBF26D8E-954B-0817-0A16-A2544CEDCE3A}"/>
              </a:ext>
            </a:extLst>
          </p:cNvPr>
          <p:cNvSpPr txBox="1"/>
          <p:nvPr/>
        </p:nvSpPr>
        <p:spPr>
          <a:xfrm>
            <a:off x="2403102" y="4829020"/>
            <a:ext cx="306770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latin typeface="Times"/>
                <a:cs typeface="Times"/>
              </a:rPr>
              <a:t>* MQXFB02 had a non conform HV test</a:t>
            </a:r>
            <a:r>
              <a:rPr lang="en-US" sz="900" dirty="0">
                <a:latin typeface="Times"/>
                <a:cs typeface="Times"/>
              </a:rPr>
              <a:t>, </a:t>
            </a:r>
            <a:r>
              <a:rPr lang="en-US" sz="900" dirty="0" smtClean="0">
                <a:latin typeface="Times"/>
                <a:cs typeface="Times"/>
              </a:rPr>
              <a:t>will be disassembled </a:t>
            </a:r>
            <a:endParaRPr lang="en-US" sz="900" dirty="0">
              <a:latin typeface="Times"/>
              <a:cs typeface="Time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4E0475C3-CCF7-0985-946B-D7C3827FE544}"/>
              </a:ext>
            </a:extLst>
          </p:cNvPr>
          <p:cNvSpPr txBox="1"/>
          <p:nvPr/>
        </p:nvSpPr>
        <p:spPr>
          <a:xfrm>
            <a:off x="7075132" y="987574"/>
            <a:ext cx="878752" cy="276999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MQXFB06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F6BCF71E-AE15-E5FB-9653-6264ED17C034}"/>
              </a:ext>
            </a:extLst>
          </p:cNvPr>
          <p:cNvSpPr txBox="1"/>
          <p:nvPr/>
        </p:nvSpPr>
        <p:spPr>
          <a:xfrm>
            <a:off x="7288403" y="1350775"/>
            <a:ext cx="878752" cy="276999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MQXFB07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255E273E-893B-E254-F97C-30C13823B906}"/>
              </a:ext>
            </a:extLst>
          </p:cNvPr>
          <p:cNvSpPr txBox="1"/>
          <p:nvPr/>
        </p:nvSpPr>
        <p:spPr>
          <a:xfrm>
            <a:off x="7483745" y="1714435"/>
            <a:ext cx="878752" cy="276999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MQXFB08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255E273E-893B-E254-F97C-30C13823B906}"/>
              </a:ext>
            </a:extLst>
          </p:cNvPr>
          <p:cNvSpPr txBox="1"/>
          <p:nvPr/>
        </p:nvSpPr>
        <p:spPr>
          <a:xfrm>
            <a:off x="7652436" y="2283718"/>
            <a:ext cx="878752" cy="276999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MQXFB09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Times"/>
              <a:cs typeface="Times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255E273E-893B-E254-F97C-30C13823B906}"/>
              </a:ext>
            </a:extLst>
          </p:cNvPr>
          <p:cNvSpPr txBox="1"/>
          <p:nvPr/>
        </p:nvSpPr>
        <p:spPr>
          <a:xfrm>
            <a:off x="7869712" y="2618937"/>
            <a:ext cx="878752" cy="276999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MQXFB10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Times"/>
              <a:cs typeface="Times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xmlns="" id="{255E273E-893B-E254-F97C-30C13823B906}"/>
              </a:ext>
            </a:extLst>
          </p:cNvPr>
          <p:cNvSpPr txBox="1"/>
          <p:nvPr/>
        </p:nvSpPr>
        <p:spPr>
          <a:xfrm>
            <a:off x="8085736" y="3003798"/>
            <a:ext cx="878752" cy="276999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85000"/>
                  </a:schemeClr>
                </a:solidFill>
                <a:latin typeface="Times"/>
                <a:cs typeface="Times"/>
              </a:rPr>
              <a:t>MQXFB11</a:t>
            </a:r>
            <a:endParaRPr lang="en-US" sz="1200" dirty="0">
              <a:solidFill>
                <a:schemeClr val="bg1">
                  <a:lumMod val="85000"/>
                </a:schemeClr>
              </a:solidFill>
              <a:latin typeface="Times"/>
              <a:cs typeface="Times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xmlns="" id="{255E273E-893B-E254-F97C-30C13823B906}"/>
              </a:ext>
            </a:extLst>
          </p:cNvPr>
          <p:cNvSpPr txBox="1"/>
          <p:nvPr/>
        </p:nvSpPr>
        <p:spPr>
          <a:xfrm>
            <a:off x="8291681" y="3580815"/>
            <a:ext cx="878752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85000"/>
                  </a:schemeClr>
                </a:solidFill>
                <a:latin typeface="Times"/>
                <a:cs typeface="Times"/>
              </a:rPr>
              <a:t>MQXFB12</a:t>
            </a:r>
            <a:endParaRPr lang="en-US" sz="1200" dirty="0">
              <a:solidFill>
                <a:schemeClr val="bg1">
                  <a:lumMod val="85000"/>
                </a:schemeClr>
              </a:solidFill>
              <a:latin typeface="Times"/>
              <a:cs typeface="Times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C949744E-DF39-DCDE-8CF3-D58EECED3572}"/>
              </a:ext>
            </a:extLst>
          </p:cNvPr>
          <p:cNvSpPr txBox="1"/>
          <p:nvPr/>
        </p:nvSpPr>
        <p:spPr>
          <a:xfrm>
            <a:off x="8187561" y="3319205"/>
            <a:ext cx="5357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err="1">
                <a:solidFill>
                  <a:schemeClr val="bg1">
                    <a:lumMod val="75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spares</a:t>
            </a:r>
            <a:endParaRPr lang="en-GB" sz="1100" dirty="0">
              <a:solidFill>
                <a:schemeClr val="bg1">
                  <a:lumMod val="75000"/>
                </a:schemeClr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xmlns="" id="{E3B9CEA1-F66F-9962-27D4-709339443A5E}"/>
              </a:ext>
            </a:extLst>
          </p:cNvPr>
          <p:cNvCxnSpPr>
            <a:cxnSpLocks/>
          </p:cNvCxnSpPr>
          <p:nvPr/>
        </p:nvCxnSpPr>
        <p:spPr>
          <a:xfrm flipV="1">
            <a:off x="8617294" y="3319205"/>
            <a:ext cx="131170" cy="87601"/>
          </a:xfrm>
          <a:prstGeom prst="straightConnector1">
            <a:avLst/>
          </a:prstGeom>
          <a:ln>
            <a:solidFill>
              <a:schemeClr val="bg1">
                <a:lumMod val="8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xmlns="" id="{E3B9CEA1-F66F-9962-27D4-709339443A5E}"/>
              </a:ext>
            </a:extLst>
          </p:cNvPr>
          <p:cNvCxnSpPr>
            <a:cxnSpLocks/>
            <a:stCxn id="70" idx="3"/>
          </p:cNvCxnSpPr>
          <p:nvPr/>
        </p:nvCxnSpPr>
        <p:spPr>
          <a:xfrm>
            <a:off x="8723285" y="3450010"/>
            <a:ext cx="177579" cy="130805"/>
          </a:xfrm>
          <a:prstGeom prst="straightConnector1">
            <a:avLst/>
          </a:prstGeom>
          <a:ln>
            <a:solidFill>
              <a:schemeClr val="bg1">
                <a:lumMod val="8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xmlns="" id="{C949744E-DF39-DCDE-8CF3-D58EECED3572}"/>
              </a:ext>
            </a:extLst>
          </p:cNvPr>
          <p:cNvSpPr txBox="1"/>
          <p:nvPr/>
        </p:nvSpPr>
        <p:spPr>
          <a:xfrm>
            <a:off x="6300191" y="980978"/>
            <a:ext cx="5309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>
                <a:solidFill>
                  <a:srgbClr val="3366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String</a:t>
            </a:r>
            <a:endParaRPr lang="en-GB" sz="1100" dirty="0">
              <a:solidFill>
                <a:srgbClr val="3366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xmlns="" id="{E3B9CEA1-F66F-9962-27D4-709339443A5E}"/>
              </a:ext>
            </a:extLst>
          </p:cNvPr>
          <p:cNvCxnSpPr>
            <a:cxnSpLocks/>
          </p:cNvCxnSpPr>
          <p:nvPr/>
        </p:nvCxnSpPr>
        <p:spPr>
          <a:xfrm flipH="1">
            <a:off x="6283174" y="1201779"/>
            <a:ext cx="260537" cy="136144"/>
          </a:xfrm>
          <a:prstGeom prst="straightConnector1">
            <a:avLst/>
          </a:prstGeom>
          <a:ln>
            <a:solidFill>
              <a:srgbClr val="33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xmlns="" id="{E3B9CEA1-F66F-9962-27D4-709339443A5E}"/>
              </a:ext>
            </a:extLst>
          </p:cNvPr>
          <p:cNvCxnSpPr>
            <a:cxnSpLocks/>
            <a:stCxn id="82" idx="2"/>
          </p:cNvCxnSpPr>
          <p:nvPr/>
        </p:nvCxnSpPr>
        <p:spPr>
          <a:xfrm flipH="1">
            <a:off x="6543711" y="1242588"/>
            <a:ext cx="21938" cy="406864"/>
          </a:xfrm>
          <a:prstGeom prst="straightConnector1">
            <a:avLst/>
          </a:prstGeom>
          <a:ln>
            <a:solidFill>
              <a:srgbClr val="33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97437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251520" y="100761"/>
            <a:ext cx="8729411" cy="540000"/>
          </a:xfrm>
        </p:spPr>
        <p:txBody>
          <a:bodyPr/>
          <a:lstStyle/>
          <a:p>
            <a:r>
              <a:rPr lang="en-GB" sz="2400" dirty="0"/>
              <a:t>MQXFB (see talk by S. </a:t>
            </a:r>
            <a:r>
              <a:rPr lang="en-GB" sz="2400" dirty="0" err="1"/>
              <a:t>Izquierdo</a:t>
            </a:r>
            <a:r>
              <a:rPr lang="en-GB" sz="2400" dirty="0"/>
              <a:t> Bermudez)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E. Todesco on behalf of WP3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467544" y="771551"/>
            <a:ext cx="8136904" cy="3600400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endParaRPr lang="en-US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MQXFB05 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reached </a:t>
            </a:r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requirements in 1</a:t>
            </a:r>
            <a:r>
              <a:rPr lang="en-US" sz="1800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thermal cycle – 3</a:t>
            </a:r>
            <a:r>
              <a:rPr lang="en-US" sz="1800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rd</a:t>
            </a:r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new generation magnet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gain performance, and a bit more virgin training – good bargain</a:t>
            </a:r>
          </a:p>
          <a:p>
            <a:pPr algn="l"/>
            <a:r>
              <a:rPr lang="en-US" sz="18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 magnets reach nominal also at 4.5 K (90% of sh. sample)</a:t>
            </a:r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important for HFM</a:t>
            </a: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21014" y="4666221"/>
            <a:ext cx="48810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200" dirty="0">
                <a:latin typeface="Times" panose="02020603050405020304" pitchFamily="18" charset="0"/>
                <a:cs typeface="Times" panose="02020603050405020304" pitchFamily="18" charset="0"/>
              </a:rPr>
              <a:t>Quench performance of 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MQXFB04 and 05 </a:t>
            </a:r>
          </a:p>
          <a:p>
            <a:pPr algn="ctr"/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</a:t>
            </a:r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Test eng. F. Mangiarotti, </a:t>
            </a:r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G Willering,, WPE</a:t>
            </a:r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: S. Izquierdo Bermudez, et al.)</a:t>
            </a:r>
            <a:r>
              <a:rPr lang="fr-CH" sz="12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endParaRPr lang="en-GB" sz="12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5" name="Content Placeholder 4" descr="A graph with numbers and a line&#10;&#10;Description automatically generated">
            <a:extLst>
              <a:ext uri="{FF2B5EF4-FFF2-40B4-BE49-F238E27FC236}">
                <a16:creationId xmlns:a16="http://schemas.microsoft.com/office/drawing/2014/main" xmlns="" id="{B864B62F-2815-8764-B63C-950FE02CFA0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587" y="2406461"/>
            <a:ext cx="4596332" cy="236080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4417" y="2429954"/>
            <a:ext cx="3420031" cy="223220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0761"/>
            <a:ext cx="9144000" cy="727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4215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8" name="Straight Arrow Connector 107"/>
          <p:cNvCxnSpPr/>
          <p:nvPr/>
        </p:nvCxnSpPr>
        <p:spPr>
          <a:xfrm flipV="1">
            <a:off x="8017145" y="1866334"/>
            <a:ext cx="17670" cy="2343178"/>
          </a:xfrm>
          <a:prstGeom prst="straightConnector1">
            <a:avLst/>
          </a:prstGeom>
          <a:ln>
            <a:solidFill>
              <a:schemeClr val="bg1">
                <a:lumMod val="85000"/>
              </a:schemeClr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/>
          <p:nvPr/>
        </p:nvCxnSpPr>
        <p:spPr>
          <a:xfrm flipV="1">
            <a:off x="7859079" y="1390625"/>
            <a:ext cx="0" cy="2563291"/>
          </a:xfrm>
          <a:prstGeom prst="straightConnector1">
            <a:avLst/>
          </a:prstGeom>
          <a:ln>
            <a:solidFill>
              <a:schemeClr val="bg1">
                <a:lumMod val="85000"/>
              </a:schemeClr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/>
          <p:nvPr/>
        </p:nvCxnSpPr>
        <p:spPr>
          <a:xfrm flipV="1">
            <a:off x="7719136" y="3692306"/>
            <a:ext cx="0" cy="546081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/>
          <p:nvPr/>
        </p:nvCxnSpPr>
        <p:spPr>
          <a:xfrm flipV="1">
            <a:off x="7617552" y="3400756"/>
            <a:ext cx="0" cy="827179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7627127" y="3400756"/>
            <a:ext cx="953890" cy="26161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BFBFBF"/>
                </a:solidFill>
                <a:latin typeface="Times"/>
                <a:cs typeface="Times"/>
              </a:rPr>
              <a:t>MCBXFB09</a:t>
            </a:r>
            <a:endParaRPr lang="en-US" sz="1100" dirty="0">
              <a:solidFill>
                <a:srgbClr val="BFBFBF"/>
              </a:solidFill>
              <a:latin typeface="Times"/>
              <a:cs typeface="Times"/>
            </a:endParaRPr>
          </a:p>
        </p:txBody>
      </p:sp>
      <p:cxnSp>
        <p:nvCxnSpPr>
          <p:cNvPr id="74" name="Straight Arrow Connector 73"/>
          <p:cNvCxnSpPr/>
          <p:nvPr/>
        </p:nvCxnSpPr>
        <p:spPr>
          <a:xfrm flipV="1">
            <a:off x="7477292" y="3095700"/>
            <a:ext cx="13786" cy="1098514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/>
          <p:cNvCxnSpPr/>
          <p:nvPr/>
        </p:nvCxnSpPr>
        <p:spPr>
          <a:xfrm>
            <a:off x="6228184" y="1690359"/>
            <a:ext cx="0" cy="226140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/>
          <p:nvPr/>
        </p:nvCxnSpPr>
        <p:spPr>
          <a:xfrm flipV="1">
            <a:off x="7346595" y="2780364"/>
            <a:ext cx="0" cy="1444302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/>
          <p:cNvCxnSpPr/>
          <p:nvPr/>
        </p:nvCxnSpPr>
        <p:spPr>
          <a:xfrm flipV="1">
            <a:off x="7081041" y="2139702"/>
            <a:ext cx="0" cy="204275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Arrow Connector 122"/>
          <p:cNvCxnSpPr/>
          <p:nvPr/>
        </p:nvCxnSpPr>
        <p:spPr>
          <a:xfrm flipV="1">
            <a:off x="7209244" y="2494447"/>
            <a:ext cx="5906" cy="174394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/>
          <p:cNvCxnSpPr/>
          <p:nvPr/>
        </p:nvCxnSpPr>
        <p:spPr>
          <a:xfrm flipV="1">
            <a:off x="6908195" y="1806084"/>
            <a:ext cx="0" cy="2401833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/>
          <p:cNvCxnSpPr/>
          <p:nvPr/>
        </p:nvCxnSpPr>
        <p:spPr>
          <a:xfrm flipH="1" flipV="1">
            <a:off x="4902475" y="1635646"/>
            <a:ext cx="1" cy="25764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/>
          <p:nvPr/>
        </p:nvCxnSpPr>
        <p:spPr>
          <a:xfrm flipV="1">
            <a:off x="4813351" y="3690158"/>
            <a:ext cx="1118" cy="519354"/>
          </a:xfrm>
          <a:prstGeom prst="straightConnector1">
            <a:avLst/>
          </a:prstGeom>
          <a:ln>
            <a:solidFill>
              <a:schemeClr val="accent3"/>
            </a:solidFill>
            <a:tailEnd type="none"/>
          </a:ln>
          <a:effectLst>
            <a:outerShdw blurRad="40000" dist="20000" dir="5400000" rotWithShape="0">
              <a:schemeClr val="tx1">
                <a:alpha val="38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V="1">
            <a:off x="5023565" y="2872994"/>
            <a:ext cx="6482" cy="1192501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/>
          <p:nvPr/>
        </p:nvCxnSpPr>
        <p:spPr>
          <a:xfrm flipV="1">
            <a:off x="4323950" y="3409425"/>
            <a:ext cx="0" cy="800085"/>
          </a:xfrm>
          <a:prstGeom prst="straightConnector1">
            <a:avLst/>
          </a:prstGeom>
          <a:ln>
            <a:solidFill>
              <a:schemeClr val="accent3"/>
            </a:solidFill>
            <a:tailEnd type="none"/>
          </a:ln>
          <a:effectLst>
            <a:outerShdw blurRad="40000" dist="20000" dir="5400000" rotWithShape="0">
              <a:schemeClr val="tx1">
                <a:alpha val="38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 flipH="1" flipV="1">
            <a:off x="3543956" y="2185197"/>
            <a:ext cx="8374" cy="2024313"/>
          </a:xfrm>
          <a:prstGeom prst="straightConnector1">
            <a:avLst/>
          </a:prstGeom>
          <a:ln>
            <a:solidFill>
              <a:schemeClr val="accent3"/>
            </a:solidFill>
            <a:tailEnd type="none"/>
          </a:ln>
          <a:effectLst>
            <a:outerShdw blurRad="40000" dist="20000" dir="5400000" rotWithShape="0">
              <a:schemeClr val="tx1">
                <a:alpha val="38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 flipV="1">
            <a:off x="3697068" y="2512470"/>
            <a:ext cx="0" cy="1697040"/>
          </a:xfrm>
          <a:prstGeom prst="straightConnector1">
            <a:avLst/>
          </a:prstGeom>
          <a:ln>
            <a:solidFill>
              <a:schemeClr val="accent3"/>
            </a:solidFill>
            <a:tailEnd type="none"/>
          </a:ln>
          <a:effectLst>
            <a:outerShdw blurRad="40000" dist="20000" dir="5400000" rotWithShape="0">
              <a:schemeClr val="tx1">
                <a:alpha val="38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 flipV="1">
            <a:off x="3779912" y="2786831"/>
            <a:ext cx="0" cy="1441104"/>
          </a:xfrm>
          <a:prstGeom prst="straightConnector1">
            <a:avLst/>
          </a:prstGeom>
          <a:ln>
            <a:solidFill>
              <a:schemeClr val="accent3"/>
            </a:solidFill>
            <a:tailEnd type="none"/>
          </a:ln>
          <a:effectLst>
            <a:outerShdw blurRad="40000" dist="20000" dir="5400000" rotWithShape="0">
              <a:schemeClr val="tx1">
                <a:alpha val="38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 flipV="1">
            <a:off x="5835810" y="2519890"/>
            <a:ext cx="20718" cy="1717758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 flipV="1">
            <a:off x="5950291" y="3147815"/>
            <a:ext cx="0" cy="1061695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 flipV="1">
            <a:off x="6071062" y="3493250"/>
            <a:ext cx="0" cy="716261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 flipV="1">
            <a:off x="6336196" y="788916"/>
            <a:ext cx="0" cy="3420594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flipH="1" flipV="1">
            <a:off x="6548360" y="1129014"/>
            <a:ext cx="6614" cy="3080496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6554974" y="1129014"/>
            <a:ext cx="936104" cy="26161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00B050"/>
                </a:solidFill>
                <a:latin typeface="Times"/>
                <a:cs typeface="Times"/>
              </a:rPr>
              <a:t>MCBXFB05</a:t>
            </a:r>
            <a:endParaRPr lang="en-US" sz="1100" dirty="0">
              <a:solidFill>
                <a:srgbClr val="00B050"/>
              </a:solidFill>
              <a:latin typeface="Times"/>
              <a:cs typeface="Time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dirty="0" smtClean="0"/>
              <a:t>MCBXF</a:t>
            </a:r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(see talk by F. </a:t>
            </a:r>
            <a:r>
              <a:rPr lang="en-GB" sz="2800" b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Toral</a:t>
            </a:r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sz="20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403521" y="1203598"/>
            <a:ext cx="15391" cy="302468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3851920" y="3104381"/>
            <a:ext cx="3898" cy="1089833"/>
          </a:xfrm>
          <a:prstGeom prst="straightConnector1">
            <a:avLst/>
          </a:prstGeom>
          <a:ln>
            <a:solidFill>
              <a:schemeClr val="accent3"/>
            </a:solidFill>
            <a:tailEnd type="none"/>
          </a:ln>
          <a:effectLst>
            <a:outerShdw blurRad="40000" dist="20000" dir="5400000" rotWithShape="0">
              <a:schemeClr val="tx1">
                <a:alpha val="38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7215150" y="4628763"/>
            <a:ext cx="1223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"/>
                <a:cs typeface="Times"/>
              </a:rPr>
              <a:t>9 </a:t>
            </a:r>
            <a:r>
              <a:rPr lang="en-US" sz="1200" dirty="0">
                <a:latin typeface="Times"/>
                <a:cs typeface="Times"/>
              </a:rPr>
              <a:t>magnets to </a:t>
            </a:r>
            <a:r>
              <a:rPr lang="en-US" sz="1200" dirty="0" smtClean="0">
                <a:latin typeface="Times"/>
                <a:cs typeface="Times"/>
              </a:rPr>
              <a:t>test</a:t>
            </a:r>
            <a:endParaRPr lang="en-US" sz="1200" dirty="0">
              <a:latin typeface="Times"/>
              <a:cs typeface="Times"/>
            </a:endParaRPr>
          </a:p>
        </p:txBody>
      </p:sp>
      <p:sp>
        <p:nvSpPr>
          <p:cNvPr id="42" name="TextBox 41"/>
          <p:cNvSpPr txBox="1"/>
          <p:nvPr/>
        </p:nvSpPr>
        <p:spPr>
          <a:xfrm rot="16200000">
            <a:off x="-1185190" y="2496514"/>
            <a:ext cx="27799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5A5A5A"/>
                </a:solidFill>
                <a:latin typeface="Times"/>
                <a:cs typeface="Times"/>
              </a:rPr>
              <a:t>T</a:t>
            </a:r>
            <a:r>
              <a:rPr lang="en-US" sz="1600" baseline="-25000" dirty="0">
                <a:solidFill>
                  <a:srgbClr val="5A5A5A"/>
                </a:solidFill>
                <a:latin typeface="Times"/>
                <a:cs typeface="Times"/>
              </a:rPr>
              <a:t>0</a:t>
            </a:r>
            <a:r>
              <a:rPr lang="en-US" sz="1600" dirty="0">
                <a:solidFill>
                  <a:srgbClr val="5A5A5A"/>
                </a:solidFill>
                <a:latin typeface="Times"/>
                <a:cs typeface="Times"/>
              </a:rPr>
              <a:t>: aperture and cable selection</a:t>
            </a:r>
          </a:p>
        </p:txBody>
      </p:sp>
      <p:cxnSp>
        <p:nvCxnSpPr>
          <p:cNvPr id="39" name="Straight Arrow Connector 38"/>
          <p:cNvCxnSpPr/>
          <p:nvPr/>
        </p:nvCxnSpPr>
        <p:spPr>
          <a:xfrm flipV="1">
            <a:off x="6804248" y="1446044"/>
            <a:ext cx="0" cy="2791605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6804248" y="1446044"/>
            <a:ext cx="936104" cy="26161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00B050"/>
                </a:solidFill>
                <a:latin typeface="Times"/>
                <a:cs typeface="Times"/>
              </a:rPr>
              <a:t>MCBXFA1</a:t>
            </a:r>
            <a:endParaRPr lang="en-US" sz="1100" dirty="0">
              <a:solidFill>
                <a:srgbClr val="00B050"/>
              </a:solidFill>
              <a:latin typeface="Times"/>
              <a:cs typeface="Times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4C5A3F07-014C-77A2-EDED-4AE6DCE01F35}"/>
              </a:ext>
            </a:extLst>
          </p:cNvPr>
          <p:cNvSpPr txBox="1"/>
          <p:nvPr/>
        </p:nvSpPr>
        <p:spPr>
          <a:xfrm>
            <a:off x="7463879" y="711578"/>
            <a:ext cx="16081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Green is conform </a:t>
            </a:r>
            <a:endParaRPr lang="fr-CH" sz="1400" dirty="0" smtClean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1400" dirty="0" smtClean="0">
                <a:solidFill>
                  <a:schemeClr val="accent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Red </a:t>
            </a:r>
            <a:r>
              <a:rPr lang="fr-CH" sz="1400" dirty="0">
                <a:solidFill>
                  <a:schemeClr val="accent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is non conform</a:t>
            </a:r>
            <a:endParaRPr lang="en-GB" sz="1400" dirty="0">
              <a:solidFill>
                <a:schemeClr val="accent3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xmlns="" id="{1A076A71-54AA-023C-EF37-C5F44263CC2F}"/>
              </a:ext>
            </a:extLst>
          </p:cNvPr>
          <p:cNvGrpSpPr/>
          <p:nvPr/>
        </p:nvGrpSpPr>
        <p:grpSpPr>
          <a:xfrm>
            <a:off x="17043" y="3874894"/>
            <a:ext cx="9047298" cy="663950"/>
            <a:chOff x="17043" y="3874894"/>
            <a:chExt cx="9047298" cy="663950"/>
          </a:xfrm>
        </p:grpSpPr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xmlns="" id="{361600A9-08EC-80D5-4C63-F0878006C4B7}"/>
                </a:ext>
              </a:extLst>
            </p:cNvPr>
            <p:cNvGrpSpPr/>
            <p:nvPr/>
          </p:nvGrpSpPr>
          <p:grpSpPr>
            <a:xfrm>
              <a:off x="105219" y="4223239"/>
              <a:ext cx="8622037" cy="315605"/>
              <a:chOff x="105219" y="4223239"/>
              <a:chExt cx="8622037" cy="315605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105219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2013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xmlns="" id="{FBC4DBEF-F880-4862-A3F5-C89585414E75}"/>
                  </a:ext>
                </a:extLst>
              </p:cNvPr>
              <p:cNvSpPr txBox="1"/>
              <p:nvPr/>
            </p:nvSpPr>
            <p:spPr>
              <a:xfrm>
                <a:off x="677451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2014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xmlns="" id="{AAFD940D-EAA8-F0E0-2AD6-9AAAA16D4543}"/>
                  </a:ext>
                </a:extLst>
              </p:cNvPr>
              <p:cNvSpPr txBox="1"/>
              <p:nvPr/>
            </p:nvSpPr>
            <p:spPr>
              <a:xfrm>
                <a:off x="1247814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2015</a:t>
                </a: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xmlns="" id="{31D9FEEC-CA29-03D8-1F88-2BD8A6790C28}"/>
                  </a:ext>
                </a:extLst>
              </p:cNvPr>
              <p:cNvSpPr txBox="1"/>
              <p:nvPr/>
            </p:nvSpPr>
            <p:spPr>
              <a:xfrm>
                <a:off x="1824527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2016</a:t>
                </a: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xmlns="" id="{8BA6CBC3-5476-9B0C-2D77-FD94FF0BE2CA}"/>
                  </a:ext>
                </a:extLst>
              </p:cNvPr>
              <p:cNvSpPr txBox="1"/>
              <p:nvPr/>
            </p:nvSpPr>
            <p:spPr>
              <a:xfrm>
                <a:off x="2403102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2017</a:t>
                </a: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xmlns="" id="{C686B537-CB49-C799-A758-D27116AF2B9C}"/>
                  </a:ext>
                </a:extLst>
              </p:cNvPr>
              <p:cNvSpPr txBox="1"/>
              <p:nvPr/>
            </p:nvSpPr>
            <p:spPr>
              <a:xfrm>
                <a:off x="2979367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2018</a:t>
                </a: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xmlns="" id="{2150510D-ACE6-BD80-20F7-709360D7428D}"/>
                  </a:ext>
                </a:extLst>
              </p:cNvPr>
              <p:cNvSpPr txBox="1"/>
              <p:nvPr/>
            </p:nvSpPr>
            <p:spPr>
              <a:xfrm>
                <a:off x="3551664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2019</a:t>
                </a: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xmlns="" id="{96EF5C81-E5DB-F156-9BEA-B9ECA0159969}"/>
                  </a:ext>
                </a:extLst>
              </p:cNvPr>
              <p:cNvSpPr txBox="1"/>
              <p:nvPr/>
            </p:nvSpPr>
            <p:spPr>
              <a:xfrm>
                <a:off x="4129359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2020</a:t>
                </a:r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xmlns="" id="{55157E75-B67C-5A9F-3103-4B4E3429F29D}"/>
                  </a:ext>
                </a:extLst>
              </p:cNvPr>
              <p:cNvSpPr txBox="1"/>
              <p:nvPr/>
            </p:nvSpPr>
            <p:spPr>
              <a:xfrm>
                <a:off x="4708179" y="4223239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2021</a:t>
                </a:r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xmlns="" id="{ECB3012B-7679-4065-C53C-2D1254A853FD}"/>
                  </a:ext>
                </a:extLst>
              </p:cNvPr>
              <p:cNvSpPr txBox="1"/>
              <p:nvPr/>
            </p:nvSpPr>
            <p:spPr>
              <a:xfrm>
                <a:off x="5284241" y="423073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2022</a:t>
                </a: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xmlns="" id="{A32A9268-4B67-6EAF-38D5-D14D5DAD5B2F}"/>
                  </a:ext>
                </a:extLst>
              </p:cNvPr>
              <p:cNvSpPr txBox="1"/>
              <p:nvPr/>
            </p:nvSpPr>
            <p:spPr>
              <a:xfrm>
                <a:off x="5856528" y="4230903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2023</a:t>
                </a:r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xmlns="" id="{BA975D4C-427D-7174-AED1-05291260A9BB}"/>
                  </a:ext>
                </a:extLst>
              </p:cNvPr>
              <p:cNvSpPr txBox="1"/>
              <p:nvPr/>
            </p:nvSpPr>
            <p:spPr>
              <a:xfrm>
                <a:off x="6434203" y="4230903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2024</a:t>
                </a:r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xmlns="" id="{72A4874D-DE59-B380-C043-2DFE5DB83493}"/>
                  </a:ext>
                </a:extLst>
              </p:cNvPr>
              <p:cNvSpPr txBox="1"/>
              <p:nvPr/>
            </p:nvSpPr>
            <p:spPr>
              <a:xfrm>
                <a:off x="7006820" y="4231067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2025</a:t>
                </a:r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xmlns="" id="{C11F3AE0-1302-A8C6-BBDB-24C3EB7EADEE}"/>
                  </a:ext>
                </a:extLst>
              </p:cNvPr>
              <p:cNvSpPr txBox="1"/>
              <p:nvPr/>
            </p:nvSpPr>
            <p:spPr>
              <a:xfrm>
                <a:off x="7579088" y="4231066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2026</a:t>
                </a:r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xmlns="" id="{47C46B85-145D-8C92-2670-A3EBDFD5953A}"/>
                  </a:ext>
                </a:extLst>
              </p:cNvPr>
              <p:cNvSpPr txBox="1"/>
              <p:nvPr/>
            </p:nvSpPr>
            <p:spPr>
              <a:xfrm>
                <a:off x="8154293" y="4231065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2027</a:t>
                </a:r>
              </a:p>
            </p:txBody>
          </p:sp>
        </p:grpSp>
        <p:sp>
          <p:nvSpPr>
            <p:cNvPr id="78" name="Right Arrow 4">
              <a:extLst>
                <a:ext uri="{FF2B5EF4-FFF2-40B4-BE49-F238E27FC236}">
                  <a16:creationId xmlns:a16="http://schemas.microsoft.com/office/drawing/2014/main" xmlns="" id="{69B19A0A-AC14-2C93-8699-9BD69E9C8A89}"/>
                </a:ext>
              </a:extLst>
            </p:cNvPr>
            <p:cNvSpPr/>
            <p:nvPr/>
          </p:nvSpPr>
          <p:spPr>
            <a:xfrm>
              <a:off x="17043" y="3874894"/>
              <a:ext cx="9047298" cy="432048"/>
            </a:xfrm>
            <a:prstGeom prst="rightArrow">
              <a:avLst/>
            </a:prstGeom>
            <a:gradFill>
              <a:gsLst>
                <a:gs pos="14700">
                  <a:srgbClr val="C5F4A3"/>
                </a:gs>
                <a:gs pos="0">
                  <a:srgbClr val="00B050"/>
                </a:gs>
                <a:gs pos="50000">
                  <a:srgbClr val="92D050">
                    <a:tint val="44500"/>
                    <a:satMod val="160000"/>
                  </a:srgbClr>
                </a:gs>
                <a:gs pos="100000">
                  <a:srgbClr val="92D050">
                    <a:tint val="23500"/>
                    <a:satMod val="160000"/>
                  </a:srgbClr>
                </a:gs>
              </a:gsLst>
              <a:lin ang="10800000" scaled="1"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7" name="Content Placeholder 2">
            <a:extLst>
              <a:ext uri="{FF2B5EF4-FFF2-40B4-BE49-F238E27FC236}">
                <a16:creationId xmlns:a16="http://schemas.microsoft.com/office/drawing/2014/main" xmlns="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539552" y="599642"/>
            <a:ext cx="6008808" cy="1716360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Internalization according to plans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MCBXFB06 completed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6336196" y="788916"/>
            <a:ext cx="936104" cy="26161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00B050"/>
                </a:solidFill>
                <a:latin typeface="Times"/>
                <a:cs typeface="Times"/>
              </a:rPr>
              <a:t>MCBXFB04</a:t>
            </a:r>
            <a:endParaRPr lang="en-US" sz="1100" dirty="0">
              <a:solidFill>
                <a:srgbClr val="00B050"/>
              </a:solidFill>
              <a:latin typeface="Times"/>
              <a:cs typeface="Times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086922" y="3493250"/>
            <a:ext cx="936104" cy="261610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00B050"/>
                </a:solidFill>
                <a:latin typeface="Times"/>
                <a:cs typeface="Times"/>
              </a:rPr>
              <a:t>MCBXFB03</a:t>
            </a:r>
            <a:endParaRPr lang="en-US" sz="1100" dirty="0">
              <a:solidFill>
                <a:srgbClr val="00B050"/>
              </a:solidFill>
              <a:latin typeface="Times"/>
              <a:cs typeface="Times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966151" y="3147814"/>
            <a:ext cx="936104" cy="261610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00B050"/>
                </a:solidFill>
                <a:latin typeface="Times"/>
                <a:cs typeface="Times"/>
              </a:rPr>
              <a:t>MCBXFB02</a:t>
            </a:r>
            <a:endParaRPr lang="en-US" sz="1100" dirty="0">
              <a:solidFill>
                <a:srgbClr val="00B050"/>
              </a:solidFill>
              <a:latin typeface="Times"/>
              <a:cs typeface="Times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030047" y="2872994"/>
            <a:ext cx="936104" cy="261610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00B050"/>
                </a:solidFill>
                <a:latin typeface="Times"/>
                <a:cs typeface="Times"/>
              </a:rPr>
              <a:t>MCBXFB01</a:t>
            </a:r>
            <a:endParaRPr lang="en-US" sz="1100" dirty="0">
              <a:solidFill>
                <a:srgbClr val="00B050"/>
              </a:solidFill>
              <a:latin typeface="Times"/>
              <a:cs typeface="Times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868144" y="2525221"/>
            <a:ext cx="936104" cy="261610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00B050"/>
                </a:solidFill>
                <a:latin typeface="Times"/>
                <a:cs typeface="Times"/>
              </a:rPr>
              <a:t>MCBXFAP1</a:t>
            </a:r>
            <a:endParaRPr lang="en-US" sz="1100" dirty="0">
              <a:solidFill>
                <a:srgbClr val="00B050"/>
              </a:solidFill>
              <a:latin typeface="Times"/>
              <a:cs typeface="Times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3793606" y="2786831"/>
            <a:ext cx="1020863" cy="261610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accent3"/>
                </a:solidFill>
                <a:latin typeface="Times"/>
                <a:cs typeface="Times"/>
              </a:rPr>
              <a:t>MCBXFBP1c</a:t>
            </a:r>
            <a:endParaRPr lang="en-US" sz="1100" dirty="0">
              <a:solidFill>
                <a:schemeClr val="accent3"/>
              </a:solidFill>
              <a:latin typeface="Times"/>
              <a:cs typeface="Time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865354" y="3095700"/>
            <a:ext cx="1037121" cy="261610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accent3"/>
                </a:solidFill>
                <a:latin typeface="Times"/>
                <a:cs typeface="Times"/>
              </a:rPr>
              <a:t>MCBXFBP1d</a:t>
            </a:r>
            <a:endParaRPr lang="en-US" sz="1100" dirty="0">
              <a:solidFill>
                <a:schemeClr val="accent3"/>
              </a:solidFill>
              <a:latin typeface="Times"/>
              <a:cs typeface="Times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3710825" y="2494447"/>
            <a:ext cx="1103644" cy="261610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accent3"/>
                </a:solidFill>
                <a:latin typeface="Times"/>
                <a:cs typeface="Times"/>
              </a:rPr>
              <a:t>MCBXFBP1b</a:t>
            </a:r>
            <a:endParaRPr lang="en-US" sz="1100" dirty="0">
              <a:solidFill>
                <a:schemeClr val="accent3"/>
              </a:solidFill>
              <a:latin typeface="Times"/>
              <a:cs typeface="Times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3552330" y="2185197"/>
            <a:ext cx="947662" cy="261610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accent3"/>
                </a:solidFill>
                <a:latin typeface="Times"/>
                <a:cs typeface="Times"/>
              </a:rPr>
              <a:t>MCBXFBP1</a:t>
            </a:r>
            <a:endParaRPr lang="en-US" sz="1100" dirty="0">
              <a:solidFill>
                <a:schemeClr val="accent3"/>
              </a:solidFill>
              <a:latin typeface="Times"/>
              <a:cs typeface="Times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4332325" y="3409424"/>
            <a:ext cx="951916" cy="261610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accent3"/>
                </a:solidFill>
                <a:latin typeface="Times"/>
                <a:cs typeface="Times"/>
              </a:rPr>
              <a:t>MCBXFBP2</a:t>
            </a:r>
            <a:endParaRPr lang="en-US" sz="1100" dirty="0">
              <a:solidFill>
                <a:schemeClr val="accent3"/>
              </a:solidFill>
              <a:latin typeface="Times"/>
              <a:cs typeface="Times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4814469" y="3690158"/>
            <a:ext cx="1021341" cy="261610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accent3"/>
                </a:solidFill>
                <a:latin typeface="Times"/>
                <a:cs typeface="Times"/>
              </a:rPr>
              <a:t>MCBXFBP2b</a:t>
            </a:r>
            <a:endParaRPr lang="en-US" sz="1100" dirty="0">
              <a:solidFill>
                <a:schemeClr val="accent3"/>
              </a:solidFill>
              <a:latin typeface="Times"/>
              <a:cs typeface="Times"/>
            </a:endParaRPr>
          </a:p>
        </p:txBody>
      </p:sp>
      <p:pic>
        <p:nvPicPr>
          <p:cNvPr id="111" name="Picture 1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6557" y="1806084"/>
            <a:ext cx="1116003" cy="302952"/>
          </a:xfrm>
          <a:prstGeom prst="rect">
            <a:avLst/>
          </a:prstGeom>
        </p:spPr>
      </p:pic>
      <p:sp>
        <p:nvSpPr>
          <p:cNvPr id="118" name="TextBox 117"/>
          <p:cNvSpPr txBox="1"/>
          <p:nvPr/>
        </p:nvSpPr>
        <p:spPr>
          <a:xfrm>
            <a:off x="6902255" y="1806084"/>
            <a:ext cx="936104" cy="26161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MCBXFB06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Times"/>
              <a:cs typeface="Times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7081041" y="2127942"/>
            <a:ext cx="936104" cy="26161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MCBXFB07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Times"/>
              <a:cs typeface="Times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7215150" y="2452702"/>
            <a:ext cx="936104" cy="26161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MCBXFA2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Times"/>
              <a:cs typeface="Times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7346595" y="2780364"/>
            <a:ext cx="936104" cy="26161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MCBXFB08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Times"/>
              <a:cs typeface="Times"/>
            </a:endParaRPr>
          </a:p>
        </p:txBody>
      </p:sp>
      <p:pic>
        <p:nvPicPr>
          <p:cNvPr id="71" name="Picture 4" descr="\\cern.ch\dfs\Users\e\etodesco\Desktop\logo_ciemat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63291" y="29441"/>
            <a:ext cx="1696203" cy="682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9" name="TextBox 88"/>
          <p:cNvSpPr txBox="1"/>
          <p:nvPr/>
        </p:nvSpPr>
        <p:spPr>
          <a:xfrm>
            <a:off x="7477292" y="3096398"/>
            <a:ext cx="936104" cy="26161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MCBXFA3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Times"/>
              <a:cs typeface="Times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7730013" y="3692306"/>
            <a:ext cx="851004" cy="26161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MCBXFA4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Times"/>
              <a:cs typeface="Times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7859396" y="1390624"/>
            <a:ext cx="936104" cy="26161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  <a:latin typeface="Times"/>
                <a:cs typeface="Times"/>
              </a:rPr>
              <a:t>MCBXFB10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Times"/>
              <a:cs typeface="Times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xmlns="" id="{C949744E-DF39-DCDE-8CF3-D58EECED3572}"/>
              </a:ext>
            </a:extLst>
          </p:cNvPr>
          <p:cNvSpPr txBox="1"/>
          <p:nvPr/>
        </p:nvSpPr>
        <p:spPr>
          <a:xfrm>
            <a:off x="8438562" y="2337290"/>
            <a:ext cx="5357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err="1">
                <a:solidFill>
                  <a:schemeClr val="bg1">
                    <a:lumMod val="75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spares</a:t>
            </a:r>
            <a:endParaRPr lang="en-GB" sz="1100" dirty="0">
              <a:solidFill>
                <a:schemeClr val="bg1">
                  <a:lumMod val="75000"/>
                </a:schemeClr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xmlns="" id="{880E297E-A045-3818-A8CB-D8F77D16556D}"/>
              </a:ext>
            </a:extLst>
          </p:cNvPr>
          <p:cNvCxnSpPr/>
          <p:nvPr/>
        </p:nvCxnSpPr>
        <p:spPr>
          <a:xfrm flipH="1" flipV="1">
            <a:off x="8529747" y="1707654"/>
            <a:ext cx="204953" cy="633870"/>
          </a:xfrm>
          <a:prstGeom prst="straightConnector1">
            <a:avLst/>
          </a:prstGeom>
          <a:ln>
            <a:solidFill>
              <a:schemeClr val="bg1">
                <a:lumMod val="8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>
            <a:extLst>
              <a:ext uri="{FF2B5EF4-FFF2-40B4-BE49-F238E27FC236}">
                <a16:creationId xmlns:a16="http://schemas.microsoft.com/office/drawing/2014/main" xmlns="" id="{880E297E-A045-3818-A8CB-D8F77D16556D}"/>
              </a:ext>
            </a:extLst>
          </p:cNvPr>
          <p:cNvCxnSpPr/>
          <p:nvPr/>
        </p:nvCxnSpPr>
        <p:spPr>
          <a:xfrm flipH="1">
            <a:off x="8529748" y="2714312"/>
            <a:ext cx="204952" cy="642998"/>
          </a:xfrm>
          <a:prstGeom prst="straightConnector1">
            <a:avLst/>
          </a:prstGeom>
          <a:ln>
            <a:solidFill>
              <a:schemeClr val="bg1">
                <a:lumMod val="8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8035132" y="1866334"/>
            <a:ext cx="857348" cy="26161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  <a:latin typeface="Times"/>
                <a:cs typeface="Times"/>
              </a:rPr>
              <a:t>MCBXFA5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Times"/>
              <a:cs typeface="Times"/>
            </a:endParaRPr>
          </a:p>
        </p:txBody>
      </p: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xmlns="" id="{880E297E-A045-3818-A8CB-D8F77D16556D}"/>
              </a:ext>
            </a:extLst>
          </p:cNvPr>
          <p:cNvCxnSpPr/>
          <p:nvPr/>
        </p:nvCxnSpPr>
        <p:spPr>
          <a:xfrm flipH="1" flipV="1">
            <a:off x="8413396" y="2160990"/>
            <a:ext cx="180676" cy="267812"/>
          </a:xfrm>
          <a:prstGeom prst="straightConnector1">
            <a:avLst/>
          </a:prstGeom>
          <a:ln>
            <a:solidFill>
              <a:schemeClr val="bg1">
                <a:lumMod val="8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TextBox 105">
            <a:extLst>
              <a:ext uri="{FF2B5EF4-FFF2-40B4-BE49-F238E27FC236}">
                <a16:creationId xmlns:a16="http://schemas.microsoft.com/office/drawing/2014/main" xmlns="" id="{C949744E-DF39-DCDE-8CF3-D58EECED3572}"/>
              </a:ext>
            </a:extLst>
          </p:cNvPr>
          <p:cNvSpPr txBox="1"/>
          <p:nvPr/>
        </p:nvSpPr>
        <p:spPr>
          <a:xfrm>
            <a:off x="4902475" y="2525221"/>
            <a:ext cx="5309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>
                <a:solidFill>
                  <a:srgbClr val="3366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String</a:t>
            </a:r>
            <a:endParaRPr lang="en-GB" sz="1100" dirty="0">
              <a:solidFill>
                <a:srgbClr val="3366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xmlns="" id="{E3B9CEA1-F66F-9962-27D4-709339443A5E}"/>
              </a:ext>
            </a:extLst>
          </p:cNvPr>
          <p:cNvCxnSpPr>
            <a:cxnSpLocks/>
          </p:cNvCxnSpPr>
          <p:nvPr/>
        </p:nvCxnSpPr>
        <p:spPr>
          <a:xfrm flipH="1">
            <a:off x="4708179" y="2748837"/>
            <a:ext cx="446014" cy="470985"/>
          </a:xfrm>
          <a:prstGeom prst="straightConnector1">
            <a:avLst/>
          </a:prstGeom>
          <a:ln>
            <a:solidFill>
              <a:srgbClr val="33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xmlns="" id="{E3B9CEA1-F66F-9962-27D4-709339443A5E}"/>
              </a:ext>
            </a:extLst>
          </p:cNvPr>
          <p:cNvCxnSpPr>
            <a:cxnSpLocks/>
          </p:cNvCxnSpPr>
          <p:nvPr/>
        </p:nvCxnSpPr>
        <p:spPr>
          <a:xfrm flipV="1">
            <a:off x="5281142" y="2494447"/>
            <a:ext cx="370978" cy="94751"/>
          </a:xfrm>
          <a:prstGeom prst="straightConnector1">
            <a:avLst/>
          </a:prstGeom>
          <a:ln>
            <a:solidFill>
              <a:srgbClr val="33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/>
          <p:cNvCxnSpPr/>
          <p:nvPr/>
        </p:nvCxnSpPr>
        <p:spPr>
          <a:xfrm flipV="1">
            <a:off x="5399146" y="2160991"/>
            <a:ext cx="0" cy="2051103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9" name="TextBox 118"/>
          <p:cNvSpPr txBox="1"/>
          <p:nvPr/>
        </p:nvSpPr>
        <p:spPr>
          <a:xfrm>
            <a:off x="5399145" y="2160990"/>
            <a:ext cx="1030345" cy="261610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00B050"/>
                </a:solidFill>
                <a:latin typeface="Times"/>
                <a:cs typeface="Times"/>
              </a:rPr>
              <a:t>MCBXFBP2d</a:t>
            </a:r>
            <a:endParaRPr lang="en-US" sz="1100" dirty="0">
              <a:solidFill>
                <a:srgbClr val="00B050"/>
              </a:solidFill>
              <a:latin typeface="Times"/>
              <a:cs typeface="Time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912" y="962992"/>
            <a:ext cx="5858583" cy="52063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712" y="1600204"/>
            <a:ext cx="3889238" cy="439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946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xmlns="" id="{62EC330A-F09C-368F-5444-E00D648FA6AB}"/>
              </a:ext>
            </a:extLst>
          </p:cNvPr>
          <p:cNvCxnSpPr>
            <a:cxnSpLocks/>
          </p:cNvCxnSpPr>
          <p:nvPr/>
        </p:nvCxnSpPr>
        <p:spPr>
          <a:xfrm flipV="1">
            <a:off x="6882490" y="2422418"/>
            <a:ext cx="27904" cy="1799873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xmlns="" id="{C1969772-0608-1FFE-71B4-993B768AF58D}"/>
              </a:ext>
            </a:extLst>
          </p:cNvPr>
          <p:cNvCxnSpPr>
            <a:cxnSpLocks/>
          </p:cNvCxnSpPr>
          <p:nvPr/>
        </p:nvCxnSpPr>
        <p:spPr>
          <a:xfrm flipV="1">
            <a:off x="7668344" y="3590895"/>
            <a:ext cx="0" cy="632344"/>
          </a:xfrm>
          <a:prstGeom prst="straightConnector1">
            <a:avLst/>
          </a:prstGeom>
          <a:ln>
            <a:solidFill>
              <a:schemeClr val="bg1">
                <a:lumMod val="85000"/>
              </a:schemeClr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xmlns="" id="{97E54227-2D39-602D-17D9-0F4320C5582A}"/>
              </a:ext>
            </a:extLst>
          </p:cNvPr>
          <p:cNvCxnSpPr>
            <a:cxnSpLocks/>
          </p:cNvCxnSpPr>
          <p:nvPr/>
        </p:nvCxnSpPr>
        <p:spPr>
          <a:xfrm flipV="1">
            <a:off x="7380312" y="3086839"/>
            <a:ext cx="10033" cy="1141140"/>
          </a:xfrm>
          <a:prstGeom prst="straightConnector1">
            <a:avLst/>
          </a:prstGeom>
          <a:ln>
            <a:solidFill>
              <a:schemeClr val="bg1">
                <a:lumMod val="85000"/>
              </a:schemeClr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xmlns="" id="{6B5C1B5F-BD8E-C149-FCD0-0787AC1A2E4B}"/>
              </a:ext>
            </a:extLst>
          </p:cNvPr>
          <p:cNvCxnSpPr>
            <a:cxnSpLocks/>
          </p:cNvCxnSpPr>
          <p:nvPr/>
        </p:nvCxnSpPr>
        <p:spPr>
          <a:xfrm flipV="1">
            <a:off x="7092280" y="2767119"/>
            <a:ext cx="0" cy="1449314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xmlns="" id="{957D3F75-3AA9-4FE9-A24E-FFA2B3D5A784}"/>
              </a:ext>
            </a:extLst>
          </p:cNvPr>
          <p:cNvCxnSpPr>
            <a:cxnSpLocks/>
          </p:cNvCxnSpPr>
          <p:nvPr/>
        </p:nvCxnSpPr>
        <p:spPr>
          <a:xfrm flipV="1">
            <a:off x="6660232" y="2089509"/>
            <a:ext cx="13187" cy="2135155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D1 </a:t>
            </a:r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(see talk by T. </a:t>
            </a:r>
            <a:r>
              <a:rPr lang="en-GB" sz="2800" b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Nakamoto</a:t>
            </a:r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sz="20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403521" y="1203598"/>
            <a:ext cx="15391" cy="302468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2119830" y="2636081"/>
            <a:ext cx="3898" cy="1601566"/>
          </a:xfrm>
          <a:prstGeom prst="straightConnector1">
            <a:avLst/>
          </a:prstGeom>
          <a:ln>
            <a:solidFill>
              <a:schemeClr val="accent3"/>
            </a:solidFill>
            <a:tailEnd type="none"/>
          </a:ln>
          <a:effectLst>
            <a:outerShdw blurRad="40000" dist="20000" dir="5400000" rotWithShape="0">
              <a:schemeClr val="tx1">
                <a:alpha val="38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137703" y="2650695"/>
            <a:ext cx="1210161" cy="261610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accent3"/>
                </a:solidFill>
                <a:latin typeface="Times"/>
                <a:cs typeface="Times"/>
              </a:rPr>
              <a:t>MBXFS1: ~5.6 T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548360" y="4623297"/>
            <a:ext cx="19540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"/>
                <a:cs typeface="Times"/>
              </a:rPr>
              <a:t>3.5 magnets to </a:t>
            </a:r>
            <a:r>
              <a:rPr lang="en-US" sz="1200" dirty="0" smtClean="0">
                <a:latin typeface="Times"/>
                <a:cs typeface="Times"/>
              </a:rPr>
              <a:t>test (in KEK)</a:t>
            </a:r>
            <a:endParaRPr lang="en-US" sz="1200" dirty="0">
              <a:latin typeface="Times"/>
              <a:cs typeface="Times"/>
            </a:endParaRPr>
          </a:p>
        </p:txBody>
      </p:sp>
      <p:sp>
        <p:nvSpPr>
          <p:cNvPr id="42" name="TextBox 41"/>
          <p:cNvSpPr txBox="1"/>
          <p:nvPr/>
        </p:nvSpPr>
        <p:spPr>
          <a:xfrm rot="16200000">
            <a:off x="-1148852" y="2496514"/>
            <a:ext cx="27799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5A5A5A"/>
                </a:solidFill>
                <a:latin typeface="Times"/>
                <a:cs typeface="Times"/>
              </a:rPr>
              <a:t>T</a:t>
            </a:r>
            <a:r>
              <a:rPr lang="en-US" sz="1600" baseline="-25000" dirty="0">
                <a:solidFill>
                  <a:srgbClr val="5A5A5A"/>
                </a:solidFill>
                <a:latin typeface="Times"/>
                <a:cs typeface="Times"/>
              </a:rPr>
              <a:t>0</a:t>
            </a:r>
            <a:r>
              <a:rPr lang="en-US" sz="1600" dirty="0">
                <a:solidFill>
                  <a:srgbClr val="5A5A5A"/>
                </a:solidFill>
                <a:latin typeface="Times"/>
                <a:cs typeface="Times"/>
              </a:rPr>
              <a:t>: aperture and cable selection</a:t>
            </a:r>
          </a:p>
        </p:txBody>
      </p:sp>
      <p:cxnSp>
        <p:nvCxnSpPr>
          <p:cNvPr id="31" name="Straight Arrow Connector 30"/>
          <p:cNvCxnSpPr>
            <a:cxnSpLocks/>
          </p:cNvCxnSpPr>
          <p:nvPr/>
        </p:nvCxnSpPr>
        <p:spPr>
          <a:xfrm flipV="1">
            <a:off x="6031210" y="3088966"/>
            <a:ext cx="0" cy="1127467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2546609" y="2988152"/>
            <a:ext cx="0" cy="1247055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2546609" y="2995829"/>
            <a:ext cx="1268798" cy="26161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B050"/>
                </a:solidFill>
                <a:latin typeface="Times"/>
                <a:cs typeface="Times"/>
              </a:rPr>
              <a:t>MBXFS1b: ≥6.1 T</a:t>
            </a:r>
          </a:p>
        </p:txBody>
      </p:sp>
      <p:cxnSp>
        <p:nvCxnSpPr>
          <p:cNvPr id="39" name="Straight Arrow Connector 38"/>
          <p:cNvCxnSpPr/>
          <p:nvPr/>
        </p:nvCxnSpPr>
        <p:spPr>
          <a:xfrm flipV="1">
            <a:off x="3345841" y="3314312"/>
            <a:ext cx="0" cy="908959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3350157" y="3318360"/>
            <a:ext cx="1229230" cy="26161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B050"/>
                </a:solidFill>
                <a:latin typeface="Times"/>
                <a:cs typeface="Times"/>
              </a:rPr>
              <a:t>MBXFS2: ≥6.1 T</a:t>
            </a:r>
          </a:p>
        </p:txBody>
      </p:sp>
      <p:cxnSp>
        <p:nvCxnSpPr>
          <p:cNvPr id="41" name="Straight Arrow Connector 40"/>
          <p:cNvCxnSpPr/>
          <p:nvPr/>
        </p:nvCxnSpPr>
        <p:spPr>
          <a:xfrm flipV="1">
            <a:off x="4006613" y="3624055"/>
            <a:ext cx="0" cy="585455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cxnSpLocks/>
          </p:cNvCxnSpPr>
          <p:nvPr/>
        </p:nvCxnSpPr>
        <p:spPr>
          <a:xfrm flipV="1">
            <a:off x="5052621" y="2781500"/>
            <a:ext cx="0" cy="1446478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4009979" y="3630291"/>
            <a:ext cx="1207282" cy="261610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B050"/>
                </a:solidFill>
                <a:latin typeface="Times"/>
                <a:cs typeface="Times"/>
              </a:rPr>
              <a:t>MBXFS3: ≥6.1 T</a:t>
            </a:r>
          </a:p>
        </p:txBody>
      </p:sp>
      <p:pic>
        <p:nvPicPr>
          <p:cNvPr id="56" name="Picture 3" descr="\\cern.ch\dfs\Users\e\etodesco\Desktop\keklogo-c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579" y="51687"/>
            <a:ext cx="1454913" cy="624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1" name="Straight Arrow Connector 60"/>
          <p:cNvCxnSpPr/>
          <p:nvPr/>
        </p:nvCxnSpPr>
        <p:spPr>
          <a:xfrm>
            <a:off x="3118204" y="4536958"/>
            <a:ext cx="13636" cy="541028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 rot="16200000">
            <a:off x="2450847" y="4522279"/>
            <a:ext cx="78582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"/>
                <a:cs typeface="Times"/>
              </a:rPr>
              <a:t>Contract  </a:t>
            </a:r>
          </a:p>
          <a:p>
            <a:r>
              <a:rPr lang="en-US" sz="1200" dirty="0">
                <a:latin typeface="Times"/>
                <a:cs typeface="Times"/>
              </a:rPr>
              <a:t>Hitachi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001E8A1F-AB37-4AC8-97F8-6F57CD5AEE54}"/>
              </a:ext>
            </a:extLst>
          </p:cNvPr>
          <p:cNvSpPr txBox="1"/>
          <p:nvPr/>
        </p:nvSpPr>
        <p:spPr>
          <a:xfrm>
            <a:off x="6326658" y="3433951"/>
            <a:ext cx="1142104" cy="430887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  <a:latin typeface="Times"/>
                <a:cs typeface="Times"/>
              </a:rPr>
              <a:t>MBXF5 ≥6.1 T </a:t>
            </a:r>
          </a:p>
          <a:p>
            <a:r>
              <a:rPr lang="en-US" sz="1000" dirty="0">
                <a:solidFill>
                  <a:srgbClr val="00B050"/>
                </a:solidFill>
                <a:latin typeface="Times"/>
                <a:cs typeface="Times"/>
              </a:rPr>
              <a:t>(1</a:t>
            </a:r>
            <a:r>
              <a:rPr lang="en-US" sz="1000" baseline="30000" dirty="0">
                <a:solidFill>
                  <a:srgbClr val="00B050"/>
                </a:solidFill>
                <a:latin typeface="Times"/>
                <a:cs typeface="Times"/>
              </a:rPr>
              <a:t>st</a:t>
            </a:r>
            <a:r>
              <a:rPr lang="en-US" sz="1000" dirty="0">
                <a:solidFill>
                  <a:srgbClr val="00B050"/>
                </a:solidFill>
                <a:latin typeface="Times"/>
                <a:cs typeface="Times"/>
              </a:rPr>
              <a:t> cycle)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4C5A3F07-014C-77A2-EDED-4AE6DCE01F35}"/>
              </a:ext>
            </a:extLst>
          </p:cNvPr>
          <p:cNvSpPr txBox="1"/>
          <p:nvPr/>
        </p:nvSpPr>
        <p:spPr>
          <a:xfrm>
            <a:off x="677451" y="2068595"/>
            <a:ext cx="20072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Green </a:t>
            </a:r>
            <a:r>
              <a:rPr lang="fr-CH" sz="1400" dirty="0" err="1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is</a:t>
            </a:r>
            <a:r>
              <a:rPr lang="fr-CH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400" dirty="0" err="1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conform</a:t>
            </a:r>
            <a:r>
              <a:rPr lang="fr-CH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&gt; 6.1 T</a:t>
            </a:r>
          </a:p>
          <a:p>
            <a:r>
              <a:rPr lang="fr-CH" sz="1400" dirty="0">
                <a:solidFill>
                  <a:schemeClr val="accent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Red </a:t>
            </a:r>
            <a:r>
              <a:rPr lang="fr-CH" sz="1400" dirty="0" err="1">
                <a:solidFill>
                  <a:schemeClr val="accent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is</a:t>
            </a:r>
            <a:r>
              <a:rPr lang="fr-CH" sz="1400" dirty="0">
                <a:solidFill>
                  <a:schemeClr val="accent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non </a:t>
            </a:r>
            <a:r>
              <a:rPr lang="fr-CH" sz="1400" dirty="0" err="1">
                <a:solidFill>
                  <a:schemeClr val="accent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conform</a:t>
            </a:r>
            <a:endParaRPr lang="en-GB" sz="1400" dirty="0">
              <a:solidFill>
                <a:schemeClr val="accent3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xmlns="" id="{613B2CBE-46D2-7EEC-59FC-0466789B2AE4}"/>
              </a:ext>
            </a:extLst>
          </p:cNvPr>
          <p:cNvCxnSpPr>
            <a:cxnSpLocks/>
          </p:cNvCxnSpPr>
          <p:nvPr/>
        </p:nvCxnSpPr>
        <p:spPr>
          <a:xfrm flipV="1">
            <a:off x="6317509" y="3428266"/>
            <a:ext cx="0" cy="795005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8CF8397E-C7B4-32B4-1972-3E8BDAC4A154}"/>
              </a:ext>
            </a:extLst>
          </p:cNvPr>
          <p:cNvSpPr txBox="1"/>
          <p:nvPr/>
        </p:nvSpPr>
        <p:spPr>
          <a:xfrm>
            <a:off x="579024" y="2948341"/>
            <a:ext cx="154080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50" dirty="0">
                <a:latin typeface="Times" panose="02020603050405020304" pitchFamily="18" charset="0"/>
                <a:cs typeface="Times" panose="02020603050405020304" pitchFamily="18" charset="0"/>
              </a:rPr>
              <a:t>5.6 T: 7 </a:t>
            </a:r>
            <a:r>
              <a:rPr lang="fr-CH" sz="1050" dirty="0" err="1">
                <a:latin typeface="Times" panose="02020603050405020304" pitchFamily="18" charset="0"/>
                <a:cs typeface="Times" panose="02020603050405020304" pitchFamily="18" charset="0"/>
              </a:rPr>
              <a:t>TeV</a:t>
            </a:r>
            <a:r>
              <a:rPr lang="fr-CH" sz="1050" dirty="0">
                <a:latin typeface="Times" panose="02020603050405020304" pitchFamily="18" charset="0"/>
                <a:cs typeface="Times" panose="02020603050405020304" pitchFamily="18" charset="0"/>
              </a:rPr>
              <a:t> (nominal)</a:t>
            </a:r>
          </a:p>
          <a:p>
            <a:r>
              <a:rPr lang="fr-CH" sz="1050" dirty="0">
                <a:latin typeface="Times" panose="02020603050405020304" pitchFamily="18" charset="0"/>
                <a:cs typeface="Times" panose="02020603050405020304" pitchFamily="18" charset="0"/>
              </a:rPr>
              <a:t>6.1 T: 7.5 </a:t>
            </a:r>
            <a:r>
              <a:rPr lang="fr-CH" sz="1050" dirty="0" err="1">
                <a:latin typeface="Times" panose="02020603050405020304" pitchFamily="18" charset="0"/>
                <a:cs typeface="Times" panose="02020603050405020304" pitchFamily="18" charset="0"/>
              </a:rPr>
              <a:t>TeV</a:t>
            </a:r>
            <a:r>
              <a:rPr lang="fr-CH" sz="1050" dirty="0">
                <a:latin typeface="Times" panose="02020603050405020304" pitchFamily="18" charset="0"/>
                <a:cs typeface="Times" panose="02020603050405020304" pitchFamily="18" charset="0"/>
              </a:rPr>
              <a:t> (</a:t>
            </a:r>
            <a:r>
              <a:rPr lang="fr-CH" sz="1050" dirty="0" err="1">
                <a:latin typeface="Times" panose="02020603050405020304" pitchFamily="18" charset="0"/>
                <a:cs typeface="Times" panose="02020603050405020304" pitchFamily="18" charset="0"/>
              </a:rPr>
              <a:t>ultimate</a:t>
            </a:r>
            <a:r>
              <a:rPr lang="fr-CH" sz="1050" dirty="0">
                <a:latin typeface="Times" panose="02020603050405020304" pitchFamily="18" charset="0"/>
                <a:cs typeface="Times" panose="02020603050405020304" pitchFamily="18" charset="0"/>
              </a:rPr>
              <a:t>)</a:t>
            </a:r>
            <a:endParaRPr lang="en-GB" sz="105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01CF288D-FC92-7FC8-7F30-AB6F3A8EC6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6282" y="4536958"/>
            <a:ext cx="1238250" cy="419100"/>
          </a:xfrm>
          <a:prstGeom prst="rect">
            <a:avLst/>
          </a:prstGeom>
        </p:spPr>
      </p:pic>
      <p:grpSp>
        <p:nvGrpSpPr>
          <p:cNvPr id="79" name="Group 78">
            <a:extLst>
              <a:ext uri="{FF2B5EF4-FFF2-40B4-BE49-F238E27FC236}">
                <a16:creationId xmlns:a16="http://schemas.microsoft.com/office/drawing/2014/main" xmlns="" id="{1A076A71-54AA-023C-EF37-C5F44263CC2F}"/>
              </a:ext>
            </a:extLst>
          </p:cNvPr>
          <p:cNvGrpSpPr/>
          <p:nvPr/>
        </p:nvGrpSpPr>
        <p:grpSpPr>
          <a:xfrm>
            <a:off x="17043" y="3874894"/>
            <a:ext cx="9047298" cy="663950"/>
            <a:chOff x="17043" y="3874894"/>
            <a:chExt cx="9047298" cy="663950"/>
          </a:xfrm>
        </p:grpSpPr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xmlns="" id="{361600A9-08EC-80D5-4C63-F0878006C4B7}"/>
                </a:ext>
              </a:extLst>
            </p:cNvPr>
            <p:cNvGrpSpPr/>
            <p:nvPr/>
          </p:nvGrpSpPr>
          <p:grpSpPr>
            <a:xfrm>
              <a:off x="105219" y="4223239"/>
              <a:ext cx="8622037" cy="315605"/>
              <a:chOff x="105219" y="4223239"/>
              <a:chExt cx="8622037" cy="315605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105219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2013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xmlns="" id="{FBC4DBEF-F880-4862-A3F5-C89585414E75}"/>
                  </a:ext>
                </a:extLst>
              </p:cNvPr>
              <p:cNvSpPr txBox="1"/>
              <p:nvPr/>
            </p:nvSpPr>
            <p:spPr>
              <a:xfrm>
                <a:off x="677451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2014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xmlns="" id="{AAFD940D-EAA8-F0E0-2AD6-9AAAA16D4543}"/>
                  </a:ext>
                </a:extLst>
              </p:cNvPr>
              <p:cNvSpPr txBox="1"/>
              <p:nvPr/>
            </p:nvSpPr>
            <p:spPr>
              <a:xfrm>
                <a:off x="1247814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2015</a:t>
                </a: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xmlns="" id="{31D9FEEC-CA29-03D8-1F88-2BD8A6790C28}"/>
                  </a:ext>
                </a:extLst>
              </p:cNvPr>
              <p:cNvSpPr txBox="1"/>
              <p:nvPr/>
            </p:nvSpPr>
            <p:spPr>
              <a:xfrm>
                <a:off x="1824527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2016</a:t>
                </a: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xmlns="" id="{8BA6CBC3-5476-9B0C-2D77-FD94FF0BE2CA}"/>
                  </a:ext>
                </a:extLst>
              </p:cNvPr>
              <p:cNvSpPr txBox="1"/>
              <p:nvPr/>
            </p:nvSpPr>
            <p:spPr>
              <a:xfrm>
                <a:off x="2403102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2017</a:t>
                </a: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xmlns="" id="{C686B537-CB49-C799-A758-D27116AF2B9C}"/>
                  </a:ext>
                </a:extLst>
              </p:cNvPr>
              <p:cNvSpPr txBox="1"/>
              <p:nvPr/>
            </p:nvSpPr>
            <p:spPr>
              <a:xfrm>
                <a:off x="2979367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2018</a:t>
                </a: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xmlns="" id="{2150510D-ACE6-BD80-20F7-709360D7428D}"/>
                  </a:ext>
                </a:extLst>
              </p:cNvPr>
              <p:cNvSpPr txBox="1"/>
              <p:nvPr/>
            </p:nvSpPr>
            <p:spPr>
              <a:xfrm>
                <a:off x="3551664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2019</a:t>
                </a: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xmlns="" id="{96EF5C81-E5DB-F156-9BEA-B9ECA0159969}"/>
                  </a:ext>
                </a:extLst>
              </p:cNvPr>
              <p:cNvSpPr txBox="1"/>
              <p:nvPr/>
            </p:nvSpPr>
            <p:spPr>
              <a:xfrm>
                <a:off x="4129359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2020</a:t>
                </a:r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xmlns="" id="{55157E75-B67C-5A9F-3103-4B4E3429F29D}"/>
                  </a:ext>
                </a:extLst>
              </p:cNvPr>
              <p:cNvSpPr txBox="1"/>
              <p:nvPr/>
            </p:nvSpPr>
            <p:spPr>
              <a:xfrm>
                <a:off x="4708179" y="4223239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2021</a:t>
                </a:r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xmlns="" id="{ECB3012B-7679-4065-C53C-2D1254A853FD}"/>
                  </a:ext>
                </a:extLst>
              </p:cNvPr>
              <p:cNvSpPr txBox="1"/>
              <p:nvPr/>
            </p:nvSpPr>
            <p:spPr>
              <a:xfrm>
                <a:off x="5284241" y="423073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2022</a:t>
                </a: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xmlns="" id="{A32A9268-4B67-6EAF-38D5-D14D5DAD5B2F}"/>
                  </a:ext>
                </a:extLst>
              </p:cNvPr>
              <p:cNvSpPr txBox="1"/>
              <p:nvPr/>
            </p:nvSpPr>
            <p:spPr>
              <a:xfrm>
                <a:off x="5856528" y="4230903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2023</a:t>
                </a:r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xmlns="" id="{BA975D4C-427D-7174-AED1-05291260A9BB}"/>
                  </a:ext>
                </a:extLst>
              </p:cNvPr>
              <p:cNvSpPr txBox="1"/>
              <p:nvPr/>
            </p:nvSpPr>
            <p:spPr>
              <a:xfrm>
                <a:off x="6434203" y="4230903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2024</a:t>
                </a:r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xmlns="" id="{72A4874D-DE59-B380-C043-2DFE5DB83493}"/>
                  </a:ext>
                </a:extLst>
              </p:cNvPr>
              <p:cNvSpPr txBox="1"/>
              <p:nvPr/>
            </p:nvSpPr>
            <p:spPr>
              <a:xfrm>
                <a:off x="7006820" y="4231067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2025</a:t>
                </a:r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xmlns="" id="{C11F3AE0-1302-A8C6-BBDB-24C3EB7EADEE}"/>
                  </a:ext>
                </a:extLst>
              </p:cNvPr>
              <p:cNvSpPr txBox="1"/>
              <p:nvPr/>
            </p:nvSpPr>
            <p:spPr>
              <a:xfrm>
                <a:off x="7579088" y="4231066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2026</a:t>
                </a:r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xmlns="" id="{47C46B85-145D-8C92-2670-A3EBDFD5953A}"/>
                  </a:ext>
                </a:extLst>
              </p:cNvPr>
              <p:cNvSpPr txBox="1"/>
              <p:nvPr/>
            </p:nvSpPr>
            <p:spPr>
              <a:xfrm>
                <a:off x="8154293" y="4231065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2027</a:t>
                </a:r>
              </a:p>
            </p:txBody>
          </p:sp>
        </p:grpSp>
        <p:sp>
          <p:nvSpPr>
            <p:cNvPr id="78" name="Right Arrow 4">
              <a:extLst>
                <a:ext uri="{FF2B5EF4-FFF2-40B4-BE49-F238E27FC236}">
                  <a16:creationId xmlns:a16="http://schemas.microsoft.com/office/drawing/2014/main" xmlns="" id="{69B19A0A-AC14-2C93-8699-9BD69E9C8A89}"/>
                </a:ext>
              </a:extLst>
            </p:cNvPr>
            <p:cNvSpPr/>
            <p:nvPr/>
          </p:nvSpPr>
          <p:spPr>
            <a:xfrm>
              <a:off x="17043" y="3874894"/>
              <a:ext cx="9047298" cy="432048"/>
            </a:xfrm>
            <a:prstGeom prst="rightArrow">
              <a:avLst/>
            </a:prstGeom>
            <a:gradFill>
              <a:gsLst>
                <a:gs pos="14700">
                  <a:srgbClr val="C5F4A3"/>
                </a:gs>
                <a:gs pos="0">
                  <a:srgbClr val="00B050"/>
                </a:gs>
                <a:gs pos="50000">
                  <a:srgbClr val="92D050">
                    <a:tint val="44500"/>
                    <a:satMod val="160000"/>
                  </a:srgbClr>
                </a:gs>
                <a:gs pos="100000">
                  <a:srgbClr val="92D050">
                    <a:tint val="23500"/>
                    <a:satMod val="160000"/>
                  </a:srgbClr>
                </a:gs>
              </a:gsLst>
              <a:lin ang="10800000" scaled="1"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444A1547-3E73-0CC9-6153-2DA66B942D12}"/>
              </a:ext>
            </a:extLst>
          </p:cNvPr>
          <p:cNvSpPr txBox="1"/>
          <p:nvPr/>
        </p:nvSpPr>
        <p:spPr>
          <a:xfrm>
            <a:off x="6673419" y="2108014"/>
            <a:ext cx="1142104" cy="276999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  <a:latin typeface="Times"/>
                <a:cs typeface="Times"/>
              </a:rPr>
              <a:t>MBXF2 ≥6.1 T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D506ADF9-D542-3F98-2A7B-6A8A23EC078D}"/>
              </a:ext>
            </a:extLst>
          </p:cNvPr>
          <p:cNvSpPr txBox="1"/>
          <p:nvPr/>
        </p:nvSpPr>
        <p:spPr>
          <a:xfrm>
            <a:off x="7089296" y="2767119"/>
            <a:ext cx="1371136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MBXF5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(2</a:t>
            </a:r>
            <a:r>
              <a:rPr lang="en-US" sz="1000" baseline="30000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st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 cycle)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14E29715-BED8-ECC4-5778-32B89068BB6D}"/>
              </a:ext>
            </a:extLst>
          </p:cNvPr>
          <p:cNvSpPr txBox="1"/>
          <p:nvPr/>
        </p:nvSpPr>
        <p:spPr>
          <a:xfrm>
            <a:off x="7390345" y="3086839"/>
            <a:ext cx="726227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Times"/>
                <a:cs typeface="Times"/>
              </a:rPr>
              <a:t>MBXF6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957ED6D4-688C-E233-8AB5-6500829A21CF}"/>
              </a:ext>
            </a:extLst>
          </p:cNvPr>
          <p:cNvSpPr txBox="1"/>
          <p:nvPr/>
        </p:nvSpPr>
        <p:spPr>
          <a:xfrm>
            <a:off x="7679989" y="3590895"/>
            <a:ext cx="70043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Times"/>
                <a:cs typeface="Times"/>
              </a:rPr>
              <a:t>MBXF4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1AEF158B-9719-72F8-30D1-B541FA260D84}"/>
              </a:ext>
            </a:extLst>
          </p:cNvPr>
          <p:cNvSpPr txBox="1"/>
          <p:nvPr/>
        </p:nvSpPr>
        <p:spPr>
          <a:xfrm>
            <a:off x="6910394" y="2437319"/>
            <a:ext cx="697691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MBXF3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Times"/>
              <a:cs typeface="Times"/>
            </a:endParaRPr>
          </a:p>
        </p:txBody>
      </p: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xmlns="" id="{880E297E-A045-3818-A8CB-D8F77D16556D}"/>
              </a:ext>
            </a:extLst>
          </p:cNvPr>
          <p:cNvCxnSpPr/>
          <p:nvPr/>
        </p:nvCxnSpPr>
        <p:spPr>
          <a:xfrm flipH="1">
            <a:off x="8380423" y="3363839"/>
            <a:ext cx="224025" cy="208996"/>
          </a:xfrm>
          <a:prstGeom prst="straightConnector1">
            <a:avLst/>
          </a:prstGeom>
          <a:ln>
            <a:solidFill>
              <a:schemeClr val="bg1">
                <a:lumMod val="8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xmlns="" id="{E3B9CEA1-F66F-9962-27D4-709339443A5E}"/>
              </a:ext>
            </a:extLst>
          </p:cNvPr>
          <p:cNvCxnSpPr>
            <a:cxnSpLocks/>
            <a:stCxn id="74" idx="1"/>
          </p:cNvCxnSpPr>
          <p:nvPr/>
        </p:nvCxnSpPr>
        <p:spPr>
          <a:xfrm flipH="1">
            <a:off x="8152052" y="3229054"/>
            <a:ext cx="349389" cy="0"/>
          </a:xfrm>
          <a:prstGeom prst="straightConnector1">
            <a:avLst/>
          </a:prstGeom>
          <a:ln>
            <a:solidFill>
              <a:schemeClr val="bg1">
                <a:lumMod val="8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xmlns="" id="{C949744E-DF39-DCDE-8CF3-D58EECED3572}"/>
              </a:ext>
            </a:extLst>
          </p:cNvPr>
          <p:cNvSpPr txBox="1"/>
          <p:nvPr/>
        </p:nvSpPr>
        <p:spPr>
          <a:xfrm>
            <a:off x="8501441" y="3098249"/>
            <a:ext cx="5357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err="1">
                <a:solidFill>
                  <a:schemeClr val="bg1">
                    <a:lumMod val="75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spares</a:t>
            </a:r>
            <a:endParaRPr lang="en-GB" sz="1100" dirty="0">
              <a:solidFill>
                <a:schemeClr val="bg1">
                  <a:lumMod val="75000"/>
                </a:schemeClr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67" name="Content Placeholder 2">
            <a:extLst>
              <a:ext uri="{FF2B5EF4-FFF2-40B4-BE49-F238E27FC236}">
                <a16:creationId xmlns:a16="http://schemas.microsoft.com/office/drawing/2014/main" xmlns="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1033850" y="801773"/>
            <a:ext cx="5256584" cy="1716360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2.5 magnets conform</a:t>
            </a:r>
          </a:p>
          <a:p>
            <a:pPr algn="l"/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MBXF5 2</a:t>
            </a:r>
            <a:r>
              <a:rPr lang="en-US" sz="1400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thermal cycle is pending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 delay between magnet vertical test and delivery, today the last magnet for installation is MBXF5, ready for installation in mid 2027 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xmlns="" id="{C949744E-DF39-DCDE-8CF3-D58EECED3572}"/>
              </a:ext>
            </a:extLst>
          </p:cNvPr>
          <p:cNvSpPr txBox="1"/>
          <p:nvPr/>
        </p:nvSpPr>
        <p:spPr>
          <a:xfrm>
            <a:off x="7780102" y="1411743"/>
            <a:ext cx="5309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>
                <a:solidFill>
                  <a:srgbClr val="3366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String</a:t>
            </a:r>
            <a:endParaRPr lang="en-GB" sz="1100" dirty="0">
              <a:solidFill>
                <a:srgbClr val="3366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xmlns="" id="{E3B9CEA1-F66F-9962-27D4-709339443A5E}"/>
              </a:ext>
            </a:extLst>
          </p:cNvPr>
          <p:cNvCxnSpPr>
            <a:cxnSpLocks/>
            <a:stCxn id="68" idx="1"/>
          </p:cNvCxnSpPr>
          <p:nvPr/>
        </p:nvCxnSpPr>
        <p:spPr>
          <a:xfrm flipH="1" flipV="1">
            <a:off x="7504848" y="1475484"/>
            <a:ext cx="275254" cy="67064"/>
          </a:xfrm>
          <a:prstGeom prst="straightConnector1">
            <a:avLst/>
          </a:prstGeom>
          <a:ln>
            <a:solidFill>
              <a:srgbClr val="33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xmlns="" id="{957D3F75-3AA9-4FE9-A24E-FFA2B3D5A784}"/>
              </a:ext>
            </a:extLst>
          </p:cNvPr>
          <p:cNvCxnSpPr>
            <a:cxnSpLocks/>
          </p:cNvCxnSpPr>
          <p:nvPr/>
        </p:nvCxnSpPr>
        <p:spPr>
          <a:xfrm flipH="1" flipV="1">
            <a:off x="6197249" y="1275827"/>
            <a:ext cx="1" cy="2927428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xmlns="" id="{444A1547-3E73-0CC9-6153-2DA66B942D12}"/>
              </a:ext>
            </a:extLst>
          </p:cNvPr>
          <p:cNvSpPr txBox="1"/>
          <p:nvPr/>
        </p:nvSpPr>
        <p:spPr>
          <a:xfrm>
            <a:off x="6197249" y="1275827"/>
            <a:ext cx="1258326" cy="461665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B050"/>
                </a:solidFill>
                <a:latin typeface="Times"/>
                <a:cs typeface="Times"/>
              </a:rPr>
              <a:t>MBXFP1 </a:t>
            </a:r>
            <a:r>
              <a:rPr lang="en-US" sz="1200" dirty="0">
                <a:solidFill>
                  <a:srgbClr val="00B050"/>
                </a:solidFill>
                <a:latin typeface="Times"/>
                <a:cs typeface="Times"/>
              </a:rPr>
              <a:t>≥6.1 </a:t>
            </a:r>
            <a:r>
              <a:rPr lang="en-US" sz="1200" dirty="0" smtClean="0">
                <a:solidFill>
                  <a:srgbClr val="00B050"/>
                </a:solidFill>
                <a:latin typeface="Times"/>
                <a:cs typeface="Times"/>
              </a:rPr>
              <a:t>T</a:t>
            </a:r>
          </a:p>
          <a:p>
            <a:r>
              <a:rPr lang="en-US" sz="1200" dirty="0" smtClean="0">
                <a:solidFill>
                  <a:srgbClr val="00B050"/>
                </a:solidFill>
                <a:latin typeface="Times"/>
                <a:cs typeface="Times"/>
              </a:rPr>
              <a:t>(CERN) </a:t>
            </a:r>
            <a:endParaRPr lang="en-US" sz="1200" dirty="0">
              <a:solidFill>
                <a:srgbClr val="00B050"/>
              </a:solidFill>
              <a:latin typeface="Times"/>
              <a:cs typeface="Times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052621" y="2779172"/>
            <a:ext cx="1279010" cy="276999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  <a:latin typeface="Times"/>
                <a:cs typeface="Times"/>
              </a:rPr>
              <a:t>MBXFP1: ≥5.9 T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045946" y="3095527"/>
            <a:ext cx="1142108" cy="276999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  <a:latin typeface="Times"/>
                <a:cs typeface="Times"/>
              </a:rPr>
              <a:t>MBXF1 ≥6.1 T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1589" y="549079"/>
            <a:ext cx="4922729" cy="654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9611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3" name="Straight Arrow Connector 62"/>
          <p:cNvCxnSpPr/>
          <p:nvPr/>
        </p:nvCxnSpPr>
        <p:spPr>
          <a:xfrm flipH="1" flipV="1">
            <a:off x="403521" y="1203598"/>
            <a:ext cx="15391" cy="302468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xmlns="" id="{034D56E0-7D0C-1487-AEC4-D537A3686F1C}"/>
              </a:ext>
            </a:extLst>
          </p:cNvPr>
          <p:cNvCxnSpPr>
            <a:cxnSpLocks/>
          </p:cNvCxnSpPr>
          <p:nvPr/>
        </p:nvCxnSpPr>
        <p:spPr>
          <a:xfrm flipV="1">
            <a:off x="8048827" y="3271652"/>
            <a:ext cx="0" cy="946592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xmlns="" id="{BEBBF79F-CC05-7F22-E9A0-611501C010A8}"/>
              </a:ext>
            </a:extLst>
          </p:cNvPr>
          <p:cNvCxnSpPr>
            <a:cxnSpLocks/>
          </p:cNvCxnSpPr>
          <p:nvPr/>
        </p:nvCxnSpPr>
        <p:spPr>
          <a:xfrm flipV="1">
            <a:off x="7846822" y="2957277"/>
            <a:ext cx="18675" cy="1269589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xmlns="" id="{1090E232-EE15-2873-9C29-C0227ECB1222}"/>
              </a:ext>
            </a:extLst>
          </p:cNvPr>
          <p:cNvCxnSpPr>
            <a:cxnSpLocks/>
          </p:cNvCxnSpPr>
          <p:nvPr/>
        </p:nvCxnSpPr>
        <p:spPr>
          <a:xfrm flipV="1">
            <a:off x="7694422" y="2609938"/>
            <a:ext cx="28129" cy="1618039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xmlns="" id="{97733159-C805-9CAA-C7F0-CD55E99E7DC0}"/>
              </a:ext>
            </a:extLst>
          </p:cNvPr>
          <p:cNvCxnSpPr>
            <a:cxnSpLocks/>
          </p:cNvCxnSpPr>
          <p:nvPr/>
        </p:nvCxnSpPr>
        <p:spPr>
          <a:xfrm flipV="1">
            <a:off x="7547922" y="2287811"/>
            <a:ext cx="2618" cy="1916827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xmlns="" id="{9FF1209E-6692-AD6F-98C8-3E77B2B0663C}"/>
              </a:ext>
            </a:extLst>
          </p:cNvPr>
          <p:cNvCxnSpPr>
            <a:cxnSpLocks/>
          </p:cNvCxnSpPr>
          <p:nvPr/>
        </p:nvCxnSpPr>
        <p:spPr>
          <a:xfrm flipV="1">
            <a:off x="7343671" y="3585237"/>
            <a:ext cx="2618" cy="638002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xmlns="" id="{93064590-0F63-07C3-989B-BA1A9B35CA5F}"/>
              </a:ext>
            </a:extLst>
          </p:cNvPr>
          <p:cNvCxnSpPr>
            <a:cxnSpLocks/>
          </p:cNvCxnSpPr>
          <p:nvPr/>
        </p:nvCxnSpPr>
        <p:spPr>
          <a:xfrm flipV="1">
            <a:off x="7104921" y="3265079"/>
            <a:ext cx="8974" cy="9659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D2 </a:t>
            </a:r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(see talk by S. </a:t>
            </a:r>
            <a:r>
              <a:rPr lang="en-GB" sz="2800" b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Farinon</a:t>
            </a:r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sz="20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807299" y="2506364"/>
            <a:ext cx="15392" cy="171762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7065843" y="4583972"/>
            <a:ext cx="16209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"/>
                <a:cs typeface="Times"/>
              </a:rPr>
              <a:t>6  more magnets to test</a:t>
            </a:r>
          </a:p>
        </p:txBody>
      </p:sp>
      <p:cxnSp>
        <p:nvCxnSpPr>
          <p:cNvPr id="39" name="Straight Arrow Connector 38"/>
          <p:cNvCxnSpPr/>
          <p:nvPr/>
        </p:nvCxnSpPr>
        <p:spPr>
          <a:xfrm flipV="1">
            <a:off x="3650430" y="2084127"/>
            <a:ext cx="0" cy="2143850"/>
          </a:xfrm>
          <a:prstGeom prst="straightConnector1">
            <a:avLst/>
          </a:prstGeom>
          <a:ln>
            <a:solidFill>
              <a:schemeClr val="accent2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3650430" y="2092560"/>
            <a:ext cx="2511851" cy="276999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2"/>
                </a:solidFill>
                <a:latin typeface="Times"/>
                <a:cs typeface="Times"/>
              </a:rPr>
              <a:t>MBRDS1: ≥4.8 T, but in one aperture</a:t>
            </a:r>
          </a:p>
        </p:txBody>
      </p:sp>
      <p:cxnSp>
        <p:nvCxnSpPr>
          <p:cNvPr id="41" name="Straight Arrow Connector 40"/>
          <p:cNvCxnSpPr/>
          <p:nvPr/>
        </p:nvCxnSpPr>
        <p:spPr>
          <a:xfrm flipV="1">
            <a:off x="4503141" y="2415765"/>
            <a:ext cx="0" cy="1807474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  <a:effectLst>
            <a:outerShdw blurRad="40000" dist="20000" dir="5400000" rotWithShape="0">
              <a:schemeClr val="accent3">
                <a:alpha val="38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V="1">
            <a:off x="5707166" y="2934545"/>
            <a:ext cx="9344" cy="1270093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4501514" y="2415517"/>
            <a:ext cx="1366630" cy="461665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  <a:latin typeface="Times"/>
                <a:cs typeface="Times"/>
              </a:rPr>
              <a:t>MBXFS1c: ≥4.8 T,</a:t>
            </a:r>
          </a:p>
          <a:p>
            <a:r>
              <a:rPr lang="en-US" sz="1200" dirty="0">
                <a:solidFill>
                  <a:srgbClr val="00B050"/>
                </a:solidFill>
                <a:latin typeface="Times"/>
                <a:cs typeface="Times"/>
              </a:rPr>
              <a:t>but retraining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5720604" y="2937839"/>
            <a:ext cx="1371676" cy="276999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  <a:latin typeface="Times"/>
                <a:cs typeface="Times"/>
              </a:rPr>
              <a:t>MBRDP1: ≥4.8 T</a:t>
            </a:r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845" y="9078"/>
            <a:ext cx="1588273" cy="696705"/>
          </a:xfrm>
          <a:prstGeom prst="rect">
            <a:avLst/>
          </a:prstGeom>
        </p:spPr>
      </p:pic>
      <p:sp>
        <p:nvSpPr>
          <p:cNvPr id="59" name="TextBox 58"/>
          <p:cNvSpPr txBox="1"/>
          <p:nvPr/>
        </p:nvSpPr>
        <p:spPr>
          <a:xfrm rot="16200000">
            <a:off x="-21572" y="2972692"/>
            <a:ext cx="15744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5A5A5A"/>
                </a:solidFill>
                <a:latin typeface="Times"/>
                <a:cs typeface="Times"/>
              </a:rPr>
              <a:t>T</a:t>
            </a:r>
            <a:r>
              <a:rPr lang="en-US" sz="1600" baseline="-25000" dirty="0">
                <a:solidFill>
                  <a:srgbClr val="5A5A5A"/>
                </a:solidFill>
                <a:latin typeface="Times"/>
                <a:cs typeface="Times"/>
              </a:rPr>
              <a:t>0</a:t>
            </a:r>
            <a:r>
              <a:rPr lang="en-US" sz="1600" dirty="0">
                <a:solidFill>
                  <a:srgbClr val="5A5A5A"/>
                </a:solidFill>
                <a:latin typeface="Times"/>
                <a:cs typeface="Times"/>
              </a:rPr>
              <a:t>: collaboration</a:t>
            </a:r>
          </a:p>
          <a:p>
            <a:r>
              <a:rPr lang="en-US" sz="1600" dirty="0">
                <a:solidFill>
                  <a:srgbClr val="5A5A5A"/>
                </a:solidFill>
                <a:latin typeface="Times"/>
                <a:cs typeface="Times"/>
              </a:rPr>
              <a:t> agreement</a:t>
            </a:r>
          </a:p>
        </p:txBody>
      </p:sp>
      <p:cxnSp>
        <p:nvCxnSpPr>
          <p:cNvPr id="60" name="Straight Arrow Connector 59"/>
          <p:cNvCxnSpPr/>
          <p:nvPr/>
        </p:nvCxnSpPr>
        <p:spPr>
          <a:xfrm flipH="1" flipV="1">
            <a:off x="2272727" y="2467373"/>
            <a:ext cx="2" cy="17224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 rot="16200000">
            <a:off x="1300230" y="3045561"/>
            <a:ext cx="15535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Times"/>
                <a:cs typeface="Times"/>
              </a:rPr>
              <a:t>Contract to ASG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2727" y="2843901"/>
            <a:ext cx="1070016" cy="27657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6F72E485-2CD8-0102-8FF5-6F923F59E454}"/>
              </a:ext>
            </a:extLst>
          </p:cNvPr>
          <p:cNvSpPr txBox="1"/>
          <p:nvPr/>
        </p:nvSpPr>
        <p:spPr>
          <a:xfrm>
            <a:off x="5850145" y="2376364"/>
            <a:ext cx="16514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Green </a:t>
            </a:r>
            <a:r>
              <a:rPr lang="fr-CH" sz="1400" dirty="0" err="1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is</a:t>
            </a:r>
            <a:r>
              <a:rPr lang="fr-CH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400" dirty="0" err="1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conform</a:t>
            </a:r>
            <a:endParaRPr lang="fr-CH" sz="14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1400" dirty="0">
                <a:solidFill>
                  <a:schemeClr val="accent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Red </a:t>
            </a:r>
            <a:r>
              <a:rPr lang="fr-CH" sz="1400" dirty="0" err="1">
                <a:solidFill>
                  <a:schemeClr val="accent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is</a:t>
            </a:r>
            <a:r>
              <a:rPr lang="fr-CH" sz="1400" dirty="0">
                <a:solidFill>
                  <a:schemeClr val="accent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non </a:t>
            </a:r>
            <a:r>
              <a:rPr lang="fr-CH" sz="1400" dirty="0" err="1">
                <a:solidFill>
                  <a:schemeClr val="accent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conform</a:t>
            </a:r>
            <a:endParaRPr lang="fr-CH" sz="1400" dirty="0">
              <a:solidFill>
                <a:schemeClr val="accent3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24C0E3FD-EE7C-58B1-8987-1DCDD9FEB03C}"/>
              </a:ext>
            </a:extLst>
          </p:cNvPr>
          <p:cNvSpPr txBox="1"/>
          <p:nvPr/>
        </p:nvSpPr>
        <p:spPr>
          <a:xfrm>
            <a:off x="1247814" y="1976422"/>
            <a:ext cx="17192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>
                <a:latin typeface="Times" panose="02020603050405020304" pitchFamily="18" charset="0"/>
                <a:cs typeface="Times" panose="02020603050405020304" pitchFamily="18" charset="0"/>
              </a:rPr>
              <a:t>4.5 T: 7 </a:t>
            </a:r>
            <a:r>
              <a:rPr lang="fr-CH" sz="1200" dirty="0" err="1">
                <a:latin typeface="Times" panose="02020603050405020304" pitchFamily="18" charset="0"/>
                <a:cs typeface="Times" panose="02020603050405020304" pitchFamily="18" charset="0"/>
              </a:rPr>
              <a:t>TeV</a:t>
            </a:r>
            <a:r>
              <a:rPr lang="fr-CH" sz="1200" dirty="0">
                <a:latin typeface="Times" panose="02020603050405020304" pitchFamily="18" charset="0"/>
                <a:cs typeface="Times" panose="02020603050405020304" pitchFamily="18" charset="0"/>
              </a:rPr>
              <a:t> (nominal)</a:t>
            </a:r>
          </a:p>
          <a:p>
            <a:r>
              <a:rPr lang="fr-CH" sz="1200" dirty="0">
                <a:latin typeface="Times" panose="02020603050405020304" pitchFamily="18" charset="0"/>
                <a:cs typeface="Times" panose="02020603050405020304" pitchFamily="18" charset="0"/>
              </a:rPr>
              <a:t>4.8 T: 7.5 </a:t>
            </a:r>
            <a:r>
              <a:rPr lang="fr-CH" sz="1200" dirty="0" err="1">
                <a:latin typeface="Times" panose="02020603050405020304" pitchFamily="18" charset="0"/>
                <a:cs typeface="Times" panose="02020603050405020304" pitchFamily="18" charset="0"/>
              </a:rPr>
              <a:t>TeV</a:t>
            </a:r>
            <a:r>
              <a:rPr lang="fr-CH" sz="1200" dirty="0">
                <a:latin typeface="Times" panose="02020603050405020304" pitchFamily="18" charset="0"/>
                <a:cs typeface="Times" panose="02020603050405020304" pitchFamily="18" charset="0"/>
              </a:rPr>
              <a:t> (</a:t>
            </a:r>
            <a:r>
              <a:rPr lang="fr-CH" sz="1200" dirty="0" err="1">
                <a:latin typeface="Times" panose="02020603050405020304" pitchFamily="18" charset="0"/>
                <a:cs typeface="Times" panose="02020603050405020304" pitchFamily="18" charset="0"/>
              </a:rPr>
              <a:t>ultimate</a:t>
            </a:r>
            <a:r>
              <a:rPr lang="fr-CH" sz="1200" dirty="0">
                <a:latin typeface="Times" panose="02020603050405020304" pitchFamily="18" charset="0"/>
                <a:cs typeface="Times" panose="02020603050405020304" pitchFamily="18" charset="0"/>
              </a:rPr>
              <a:t>)</a:t>
            </a:r>
            <a:endParaRPr lang="en-GB" sz="12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grpSp>
        <p:nvGrpSpPr>
          <p:cNvPr id="1033" name="Group 1032">
            <a:extLst>
              <a:ext uri="{FF2B5EF4-FFF2-40B4-BE49-F238E27FC236}">
                <a16:creationId xmlns:a16="http://schemas.microsoft.com/office/drawing/2014/main" xmlns="" id="{26157E55-D95A-3E1A-5B00-F9D4AD76B345}"/>
              </a:ext>
            </a:extLst>
          </p:cNvPr>
          <p:cNvGrpSpPr/>
          <p:nvPr/>
        </p:nvGrpSpPr>
        <p:grpSpPr>
          <a:xfrm>
            <a:off x="17043" y="3874894"/>
            <a:ext cx="9047298" cy="663950"/>
            <a:chOff x="17043" y="3874894"/>
            <a:chExt cx="9047298" cy="663950"/>
          </a:xfrm>
        </p:grpSpPr>
        <p:grpSp>
          <p:nvGrpSpPr>
            <p:cNvPr id="1034" name="Group 1033">
              <a:extLst>
                <a:ext uri="{FF2B5EF4-FFF2-40B4-BE49-F238E27FC236}">
                  <a16:creationId xmlns:a16="http://schemas.microsoft.com/office/drawing/2014/main" xmlns="" id="{0AA1A421-B5D6-C055-4148-FCEBE6757545}"/>
                </a:ext>
              </a:extLst>
            </p:cNvPr>
            <p:cNvGrpSpPr/>
            <p:nvPr/>
          </p:nvGrpSpPr>
          <p:grpSpPr>
            <a:xfrm>
              <a:off x="105219" y="4223239"/>
              <a:ext cx="8622037" cy="315605"/>
              <a:chOff x="105219" y="4223239"/>
              <a:chExt cx="8622037" cy="315605"/>
            </a:xfrm>
          </p:grpSpPr>
          <p:sp>
            <p:nvSpPr>
              <p:cNvPr id="1036" name="TextBox 1035">
                <a:extLst>
                  <a:ext uri="{FF2B5EF4-FFF2-40B4-BE49-F238E27FC236}">
                    <a16:creationId xmlns:a16="http://schemas.microsoft.com/office/drawing/2014/main" xmlns="" id="{DE0CE40D-161F-1167-D13C-B1115937DF96}"/>
                  </a:ext>
                </a:extLst>
              </p:cNvPr>
              <p:cNvSpPr txBox="1"/>
              <p:nvPr/>
            </p:nvSpPr>
            <p:spPr>
              <a:xfrm>
                <a:off x="105219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2013</a:t>
                </a:r>
              </a:p>
            </p:txBody>
          </p:sp>
          <p:sp>
            <p:nvSpPr>
              <p:cNvPr id="1037" name="TextBox 1036">
                <a:extLst>
                  <a:ext uri="{FF2B5EF4-FFF2-40B4-BE49-F238E27FC236}">
                    <a16:creationId xmlns:a16="http://schemas.microsoft.com/office/drawing/2014/main" xmlns="" id="{E47FBBA3-FEE1-DFE6-C8D4-3E131D9F3571}"/>
                  </a:ext>
                </a:extLst>
              </p:cNvPr>
              <p:cNvSpPr txBox="1"/>
              <p:nvPr/>
            </p:nvSpPr>
            <p:spPr>
              <a:xfrm>
                <a:off x="677451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2014</a:t>
                </a:r>
              </a:p>
            </p:txBody>
          </p:sp>
          <p:sp>
            <p:nvSpPr>
              <p:cNvPr id="1038" name="TextBox 1037">
                <a:extLst>
                  <a:ext uri="{FF2B5EF4-FFF2-40B4-BE49-F238E27FC236}">
                    <a16:creationId xmlns:a16="http://schemas.microsoft.com/office/drawing/2014/main" xmlns="" id="{69FC2EF9-7358-F21A-FCB8-C103FA3AE621}"/>
                  </a:ext>
                </a:extLst>
              </p:cNvPr>
              <p:cNvSpPr txBox="1"/>
              <p:nvPr/>
            </p:nvSpPr>
            <p:spPr>
              <a:xfrm>
                <a:off x="1247814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2015</a:t>
                </a:r>
              </a:p>
            </p:txBody>
          </p:sp>
          <p:sp>
            <p:nvSpPr>
              <p:cNvPr id="1039" name="TextBox 1038">
                <a:extLst>
                  <a:ext uri="{FF2B5EF4-FFF2-40B4-BE49-F238E27FC236}">
                    <a16:creationId xmlns:a16="http://schemas.microsoft.com/office/drawing/2014/main" xmlns="" id="{8BA62C81-FF90-14D7-F364-6405BBB6BE52}"/>
                  </a:ext>
                </a:extLst>
              </p:cNvPr>
              <p:cNvSpPr txBox="1"/>
              <p:nvPr/>
            </p:nvSpPr>
            <p:spPr>
              <a:xfrm>
                <a:off x="1824527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2016</a:t>
                </a:r>
              </a:p>
            </p:txBody>
          </p:sp>
          <p:sp>
            <p:nvSpPr>
              <p:cNvPr id="1040" name="TextBox 1039">
                <a:extLst>
                  <a:ext uri="{FF2B5EF4-FFF2-40B4-BE49-F238E27FC236}">
                    <a16:creationId xmlns:a16="http://schemas.microsoft.com/office/drawing/2014/main" xmlns="" id="{26A3482D-22B9-9091-5DAA-3B59887E4E28}"/>
                  </a:ext>
                </a:extLst>
              </p:cNvPr>
              <p:cNvSpPr txBox="1"/>
              <p:nvPr/>
            </p:nvSpPr>
            <p:spPr>
              <a:xfrm>
                <a:off x="2403102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2017</a:t>
                </a:r>
              </a:p>
            </p:txBody>
          </p:sp>
          <p:sp>
            <p:nvSpPr>
              <p:cNvPr id="1041" name="TextBox 1040">
                <a:extLst>
                  <a:ext uri="{FF2B5EF4-FFF2-40B4-BE49-F238E27FC236}">
                    <a16:creationId xmlns:a16="http://schemas.microsoft.com/office/drawing/2014/main" xmlns="" id="{E4328BEA-75E8-DDFA-D690-E0AAE374D4E6}"/>
                  </a:ext>
                </a:extLst>
              </p:cNvPr>
              <p:cNvSpPr txBox="1"/>
              <p:nvPr/>
            </p:nvSpPr>
            <p:spPr>
              <a:xfrm>
                <a:off x="2979367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2018</a:t>
                </a:r>
              </a:p>
            </p:txBody>
          </p:sp>
          <p:sp>
            <p:nvSpPr>
              <p:cNvPr id="1042" name="TextBox 1041">
                <a:extLst>
                  <a:ext uri="{FF2B5EF4-FFF2-40B4-BE49-F238E27FC236}">
                    <a16:creationId xmlns:a16="http://schemas.microsoft.com/office/drawing/2014/main" xmlns="" id="{A90ED0AA-9388-854E-0BEB-E85652C9408D}"/>
                  </a:ext>
                </a:extLst>
              </p:cNvPr>
              <p:cNvSpPr txBox="1"/>
              <p:nvPr/>
            </p:nvSpPr>
            <p:spPr>
              <a:xfrm>
                <a:off x="3551664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2019</a:t>
                </a:r>
              </a:p>
            </p:txBody>
          </p:sp>
          <p:sp>
            <p:nvSpPr>
              <p:cNvPr id="1043" name="TextBox 1042">
                <a:extLst>
                  <a:ext uri="{FF2B5EF4-FFF2-40B4-BE49-F238E27FC236}">
                    <a16:creationId xmlns:a16="http://schemas.microsoft.com/office/drawing/2014/main" xmlns="" id="{BA383C5F-8537-A311-8771-F58381FB758C}"/>
                  </a:ext>
                </a:extLst>
              </p:cNvPr>
              <p:cNvSpPr txBox="1"/>
              <p:nvPr/>
            </p:nvSpPr>
            <p:spPr>
              <a:xfrm>
                <a:off x="4129359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2020</a:t>
                </a:r>
              </a:p>
            </p:txBody>
          </p:sp>
          <p:sp>
            <p:nvSpPr>
              <p:cNvPr id="1044" name="TextBox 1043">
                <a:extLst>
                  <a:ext uri="{FF2B5EF4-FFF2-40B4-BE49-F238E27FC236}">
                    <a16:creationId xmlns:a16="http://schemas.microsoft.com/office/drawing/2014/main" xmlns="" id="{C75D9939-3A1D-9CCC-2537-80DF5A1B1094}"/>
                  </a:ext>
                </a:extLst>
              </p:cNvPr>
              <p:cNvSpPr txBox="1"/>
              <p:nvPr/>
            </p:nvSpPr>
            <p:spPr>
              <a:xfrm>
                <a:off x="4708179" y="4223239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2021</a:t>
                </a:r>
              </a:p>
            </p:txBody>
          </p:sp>
          <p:sp>
            <p:nvSpPr>
              <p:cNvPr id="1045" name="TextBox 1044">
                <a:extLst>
                  <a:ext uri="{FF2B5EF4-FFF2-40B4-BE49-F238E27FC236}">
                    <a16:creationId xmlns:a16="http://schemas.microsoft.com/office/drawing/2014/main" xmlns="" id="{D8D60D7D-CE3D-4164-CE47-37C2CC431280}"/>
                  </a:ext>
                </a:extLst>
              </p:cNvPr>
              <p:cNvSpPr txBox="1"/>
              <p:nvPr/>
            </p:nvSpPr>
            <p:spPr>
              <a:xfrm>
                <a:off x="5284241" y="423073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2022</a:t>
                </a:r>
              </a:p>
            </p:txBody>
          </p:sp>
          <p:sp>
            <p:nvSpPr>
              <p:cNvPr id="1046" name="TextBox 1045">
                <a:extLst>
                  <a:ext uri="{FF2B5EF4-FFF2-40B4-BE49-F238E27FC236}">
                    <a16:creationId xmlns:a16="http://schemas.microsoft.com/office/drawing/2014/main" xmlns="" id="{EE594A06-B354-0590-918F-512C28066046}"/>
                  </a:ext>
                </a:extLst>
              </p:cNvPr>
              <p:cNvSpPr txBox="1"/>
              <p:nvPr/>
            </p:nvSpPr>
            <p:spPr>
              <a:xfrm>
                <a:off x="5856528" y="4230903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2023</a:t>
                </a:r>
              </a:p>
            </p:txBody>
          </p:sp>
          <p:sp>
            <p:nvSpPr>
              <p:cNvPr id="1047" name="TextBox 1046">
                <a:extLst>
                  <a:ext uri="{FF2B5EF4-FFF2-40B4-BE49-F238E27FC236}">
                    <a16:creationId xmlns:a16="http://schemas.microsoft.com/office/drawing/2014/main" xmlns="" id="{72891B82-ADF5-F816-51B1-B6C5AF8BFD0D}"/>
                  </a:ext>
                </a:extLst>
              </p:cNvPr>
              <p:cNvSpPr txBox="1"/>
              <p:nvPr/>
            </p:nvSpPr>
            <p:spPr>
              <a:xfrm>
                <a:off x="6434203" y="4230903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2024</a:t>
                </a:r>
              </a:p>
            </p:txBody>
          </p:sp>
          <p:sp>
            <p:nvSpPr>
              <p:cNvPr id="1048" name="TextBox 1047">
                <a:extLst>
                  <a:ext uri="{FF2B5EF4-FFF2-40B4-BE49-F238E27FC236}">
                    <a16:creationId xmlns:a16="http://schemas.microsoft.com/office/drawing/2014/main" xmlns="" id="{100C5108-57A6-F47A-3086-F6E652CCDDE2}"/>
                  </a:ext>
                </a:extLst>
              </p:cNvPr>
              <p:cNvSpPr txBox="1"/>
              <p:nvPr/>
            </p:nvSpPr>
            <p:spPr>
              <a:xfrm>
                <a:off x="7006820" y="4231067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2025</a:t>
                </a:r>
              </a:p>
            </p:txBody>
          </p:sp>
          <p:sp>
            <p:nvSpPr>
              <p:cNvPr id="1049" name="TextBox 1048">
                <a:extLst>
                  <a:ext uri="{FF2B5EF4-FFF2-40B4-BE49-F238E27FC236}">
                    <a16:creationId xmlns:a16="http://schemas.microsoft.com/office/drawing/2014/main" xmlns="" id="{09875E46-A120-127A-963F-A42B4B8ECF59}"/>
                  </a:ext>
                </a:extLst>
              </p:cNvPr>
              <p:cNvSpPr txBox="1"/>
              <p:nvPr/>
            </p:nvSpPr>
            <p:spPr>
              <a:xfrm>
                <a:off x="7579088" y="4231066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2026</a:t>
                </a:r>
              </a:p>
            </p:txBody>
          </p:sp>
          <p:sp>
            <p:nvSpPr>
              <p:cNvPr id="1050" name="TextBox 1049">
                <a:extLst>
                  <a:ext uri="{FF2B5EF4-FFF2-40B4-BE49-F238E27FC236}">
                    <a16:creationId xmlns:a16="http://schemas.microsoft.com/office/drawing/2014/main" xmlns="" id="{8691B6F7-B8A3-7909-C4E4-FFEA309FF8FE}"/>
                  </a:ext>
                </a:extLst>
              </p:cNvPr>
              <p:cNvSpPr txBox="1"/>
              <p:nvPr/>
            </p:nvSpPr>
            <p:spPr>
              <a:xfrm>
                <a:off x="8154293" y="4231065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2027</a:t>
                </a:r>
              </a:p>
            </p:txBody>
          </p:sp>
        </p:grpSp>
        <p:sp>
          <p:nvSpPr>
            <p:cNvPr id="1035" name="Right Arrow 4">
              <a:extLst>
                <a:ext uri="{FF2B5EF4-FFF2-40B4-BE49-F238E27FC236}">
                  <a16:creationId xmlns:a16="http://schemas.microsoft.com/office/drawing/2014/main" xmlns="" id="{89FC0C6D-7687-4826-0048-BC252AE03763}"/>
                </a:ext>
              </a:extLst>
            </p:cNvPr>
            <p:cNvSpPr/>
            <p:nvPr/>
          </p:nvSpPr>
          <p:spPr>
            <a:xfrm>
              <a:off x="17043" y="3874894"/>
              <a:ext cx="9047298" cy="432048"/>
            </a:xfrm>
            <a:prstGeom prst="rightArrow">
              <a:avLst/>
            </a:prstGeom>
            <a:gradFill>
              <a:gsLst>
                <a:gs pos="14700">
                  <a:srgbClr val="C5F4A3"/>
                </a:gs>
                <a:gs pos="0">
                  <a:srgbClr val="00B050"/>
                </a:gs>
                <a:gs pos="50000">
                  <a:srgbClr val="92D050">
                    <a:tint val="44500"/>
                    <a:satMod val="160000"/>
                  </a:srgbClr>
                </a:gs>
                <a:gs pos="100000">
                  <a:srgbClr val="92D050">
                    <a:tint val="23500"/>
                    <a:satMod val="160000"/>
                  </a:srgbClr>
                </a:gs>
              </a:gsLst>
              <a:lin ang="10800000" scaled="1"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89E3A8F2-E4CB-DB63-8EDE-398DA1852EAB}"/>
              </a:ext>
            </a:extLst>
          </p:cNvPr>
          <p:cNvSpPr txBox="1"/>
          <p:nvPr/>
        </p:nvSpPr>
        <p:spPr>
          <a:xfrm>
            <a:off x="7123796" y="3263447"/>
            <a:ext cx="75252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Times"/>
                <a:cs typeface="Times"/>
              </a:rPr>
              <a:t>MBRD2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2601AAC7-1151-D1CB-0731-BCE2DDE2257B}"/>
              </a:ext>
            </a:extLst>
          </p:cNvPr>
          <p:cNvSpPr txBox="1"/>
          <p:nvPr/>
        </p:nvSpPr>
        <p:spPr>
          <a:xfrm>
            <a:off x="7346289" y="3585237"/>
            <a:ext cx="75252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Times"/>
                <a:cs typeface="Times"/>
              </a:rPr>
              <a:t>MBRD3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48E88102-C204-3327-8439-D18D2AA4121B}"/>
              </a:ext>
            </a:extLst>
          </p:cNvPr>
          <p:cNvSpPr txBox="1"/>
          <p:nvPr/>
        </p:nvSpPr>
        <p:spPr>
          <a:xfrm>
            <a:off x="7550540" y="2287811"/>
            <a:ext cx="75252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Times"/>
                <a:cs typeface="Times"/>
              </a:rPr>
              <a:t>MBRD1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F99A0BC9-CB30-049A-22A9-03347636BA07}"/>
              </a:ext>
            </a:extLst>
          </p:cNvPr>
          <p:cNvSpPr txBox="1"/>
          <p:nvPr/>
        </p:nvSpPr>
        <p:spPr>
          <a:xfrm>
            <a:off x="7722945" y="2618807"/>
            <a:ext cx="75252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Times"/>
                <a:cs typeface="Times"/>
              </a:rPr>
              <a:t>MBRD4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A84CFB6F-A194-B49E-A393-C1AE3C6325D6}"/>
              </a:ext>
            </a:extLst>
          </p:cNvPr>
          <p:cNvSpPr txBox="1"/>
          <p:nvPr/>
        </p:nvSpPr>
        <p:spPr>
          <a:xfrm>
            <a:off x="7876321" y="2948655"/>
            <a:ext cx="75252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Times"/>
                <a:cs typeface="Times"/>
              </a:rPr>
              <a:t>MBRD5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43453A80-673E-D788-865C-615BC7F4BE0C}"/>
              </a:ext>
            </a:extLst>
          </p:cNvPr>
          <p:cNvSpPr txBox="1"/>
          <p:nvPr/>
        </p:nvSpPr>
        <p:spPr>
          <a:xfrm>
            <a:off x="8064511" y="3265238"/>
            <a:ext cx="75252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Times"/>
                <a:cs typeface="Times"/>
              </a:rPr>
              <a:t>MBRD6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xmlns="" id="{510D9B2D-FCF5-5DD6-15BF-2D70028C1E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2940" y="2279116"/>
            <a:ext cx="1018120" cy="585267"/>
          </a:xfrm>
          <a:prstGeom prst="rect">
            <a:avLst/>
          </a:prstGeom>
        </p:spPr>
      </p:pic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xmlns="" id="{880E297E-A045-3818-A8CB-D8F77D16556D}"/>
              </a:ext>
            </a:extLst>
          </p:cNvPr>
          <p:cNvCxnSpPr>
            <a:stCxn id="58" idx="2"/>
            <a:endCxn id="28" idx="3"/>
          </p:cNvCxnSpPr>
          <p:nvPr/>
        </p:nvCxnSpPr>
        <p:spPr>
          <a:xfrm flipH="1">
            <a:off x="8628846" y="2874521"/>
            <a:ext cx="247292" cy="212634"/>
          </a:xfrm>
          <a:prstGeom prst="straightConnector1">
            <a:avLst/>
          </a:prstGeom>
          <a:ln>
            <a:solidFill>
              <a:schemeClr val="bg1">
                <a:lumMod val="8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xmlns="" id="{E3B9CEA1-F66F-9962-27D4-709339443A5E}"/>
              </a:ext>
            </a:extLst>
          </p:cNvPr>
          <p:cNvCxnSpPr>
            <a:cxnSpLocks/>
          </p:cNvCxnSpPr>
          <p:nvPr/>
        </p:nvCxnSpPr>
        <p:spPr>
          <a:xfrm flipH="1">
            <a:off x="8817036" y="2886169"/>
            <a:ext cx="182195" cy="339485"/>
          </a:xfrm>
          <a:prstGeom prst="straightConnector1">
            <a:avLst/>
          </a:prstGeom>
          <a:ln>
            <a:solidFill>
              <a:schemeClr val="bg1">
                <a:lumMod val="8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C949744E-DF39-DCDE-8CF3-D58EECED3572}"/>
              </a:ext>
            </a:extLst>
          </p:cNvPr>
          <p:cNvSpPr txBox="1"/>
          <p:nvPr/>
        </p:nvSpPr>
        <p:spPr>
          <a:xfrm>
            <a:off x="8608276" y="2612911"/>
            <a:ext cx="5357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err="1">
                <a:solidFill>
                  <a:schemeClr val="bg1">
                    <a:lumMod val="75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spares</a:t>
            </a:r>
            <a:endParaRPr lang="en-GB" sz="1100" dirty="0">
              <a:solidFill>
                <a:schemeClr val="bg1">
                  <a:lumMod val="75000"/>
                </a:schemeClr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62" name="Content Placeholder 2">
            <a:extLst>
              <a:ext uri="{FF2B5EF4-FFF2-40B4-BE49-F238E27FC236}">
                <a16:creationId xmlns:a16="http://schemas.microsoft.com/office/drawing/2014/main" xmlns="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467544" y="640761"/>
            <a:ext cx="6264696" cy="1638355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Coil manufacturing finished</a:t>
            </a:r>
          </a:p>
          <a:p>
            <a:pPr algn="l"/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Issues with collaring are being solved</a:t>
            </a:r>
          </a:p>
          <a:p>
            <a:pPr algn="l"/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MBRD1 back to CERN in October</a:t>
            </a:r>
          </a:p>
          <a:p>
            <a:pPr algn="l"/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MBRD2 at CERN, cold mass assembly  ongoing</a:t>
            </a:r>
          </a:p>
        </p:txBody>
      </p:sp>
      <p:sp>
        <p:nvSpPr>
          <p:cNvPr id="64" name="TextBox 63"/>
          <p:cNvSpPr txBox="1"/>
          <p:nvPr/>
        </p:nvSpPr>
        <p:spPr>
          <a:xfrm rot="16200000">
            <a:off x="-1185190" y="2496514"/>
            <a:ext cx="27799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5A5A5A"/>
                </a:solidFill>
                <a:latin typeface="Times"/>
                <a:cs typeface="Times"/>
              </a:rPr>
              <a:t>T</a:t>
            </a:r>
            <a:r>
              <a:rPr lang="en-US" sz="1600" baseline="-25000" dirty="0">
                <a:solidFill>
                  <a:srgbClr val="5A5A5A"/>
                </a:solidFill>
                <a:latin typeface="Times"/>
                <a:cs typeface="Times"/>
              </a:rPr>
              <a:t>0</a:t>
            </a:r>
            <a:r>
              <a:rPr lang="en-US" sz="1600" dirty="0">
                <a:solidFill>
                  <a:srgbClr val="5A5A5A"/>
                </a:solidFill>
                <a:latin typeface="Times"/>
                <a:cs typeface="Times"/>
              </a:rPr>
              <a:t>: aperture and cable selection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2939" y="661992"/>
            <a:ext cx="5067541" cy="806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193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Presentation3" id="{E58F0CB8-C230-487D-984B-05F0DC60F7EF}" vid="{F8C82AC0-0E06-4D73-AEA3-BEA7951E7379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4C524BDF110D040B68CA70FE3294456" ma:contentTypeVersion="1" ma:contentTypeDescription="Create a new document." ma:contentTypeScope="" ma:versionID="89b14a02302ad28749ee1cac92c78013">
  <xsd:schema xmlns:xsd="http://www.w3.org/2001/XMLSchema" xmlns:xs="http://www.w3.org/2001/XMLSchema" xmlns:p="http://schemas.microsoft.com/office/2006/metadata/properties" xmlns:ns2="http://schemas.microsoft.com/sharepoint/v4" targetNamespace="http://schemas.microsoft.com/office/2006/metadata/properties" ma:root="true" ma:fieldsID="23c11eee0d542004c4a7d729835418c6" ns2:_=""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8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</documentManagement>
</p:properties>
</file>

<file path=customXml/itemProps1.xml><?xml version="1.0" encoding="utf-8"?>
<ds:datastoreItem xmlns:ds="http://schemas.openxmlformats.org/officeDocument/2006/customXml" ds:itemID="{08F26443-B57E-462D-8A1B-8B66904E8E2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B151538-7B12-4890-887A-E687D80164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21DCB4E-5F44-49E2-937F-E6AC00142344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sharepoint/v4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Template_Presentation_PSM_16.9rev1</Template>
  <TotalTime>44644</TotalTime>
  <Words>1046</Words>
  <Application>Microsoft Macintosh PowerPoint</Application>
  <PresentationFormat>On-screen Show (16:9)</PresentationFormat>
  <Paragraphs>319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Thème Office</vt:lpstr>
      <vt:lpstr>HL-LHC Interaction Region Magnets</vt:lpstr>
      <vt:lpstr>Structure update</vt:lpstr>
      <vt:lpstr>MQXFA (see talks by G. Ambrosio, S. Feher)</vt:lpstr>
      <vt:lpstr>MQXFA (see talks by G. Ambrosio, S. Feher)</vt:lpstr>
      <vt:lpstr>MQXFB (see talk by S. Izquierdo Bermudez)</vt:lpstr>
      <vt:lpstr>MQXFB (see talk by S. Izquierdo Bermudez)</vt:lpstr>
      <vt:lpstr>MCBXF (see talk by F. Toral)</vt:lpstr>
      <vt:lpstr>D1 (see talk by T. Nakamoto)</vt:lpstr>
      <vt:lpstr>D2 (see talk by S. Farinon)</vt:lpstr>
      <vt:lpstr>D2 corrector (see talk by Q. Xu)</vt:lpstr>
      <vt:lpstr>Conclusions</vt:lpstr>
      <vt:lpstr>THANKS !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Project Steering Meeting WPxxx Description</dc:title>
  <dc:creator>Cecile Noels</dc:creator>
  <cp:lastModifiedBy>Ezio Todesco</cp:lastModifiedBy>
  <cp:revision>1225</cp:revision>
  <dcterms:created xsi:type="dcterms:W3CDTF">2020-02-06T17:34:13Z</dcterms:created>
  <dcterms:modified xsi:type="dcterms:W3CDTF">2024-10-07T10:17:50Z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0x01010054C524BDF110D040B68CA70FE3294456</vt:lpwstr>
  </property>
</Properties>
</file>