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22"/>
  </p:notesMasterIdLst>
  <p:handoutMasterIdLst>
    <p:handoutMasterId r:id="rId23"/>
  </p:handoutMasterIdLst>
  <p:sldIdLst>
    <p:sldId id="596" r:id="rId2"/>
    <p:sldId id="639" r:id="rId3"/>
    <p:sldId id="672" r:id="rId4"/>
    <p:sldId id="663" r:id="rId5"/>
    <p:sldId id="675" r:id="rId6"/>
    <p:sldId id="668" r:id="rId7"/>
    <p:sldId id="683" r:id="rId8"/>
    <p:sldId id="680" r:id="rId9"/>
    <p:sldId id="677" r:id="rId10"/>
    <p:sldId id="678" r:id="rId11"/>
    <p:sldId id="689" r:id="rId12"/>
    <p:sldId id="547" r:id="rId13"/>
    <p:sldId id="670" r:id="rId14"/>
    <p:sldId id="671" r:id="rId15"/>
    <p:sldId id="685" r:id="rId16"/>
    <p:sldId id="669" r:id="rId17"/>
    <p:sldId id="651" r:id="rId18"/>
    <p:sldId id="687" r:id="rId19"/>
    <p:sldId id="656" r:id="rId20"/>
    <p:sldId id="537" r:id="rId21"/>
  </p:sldIdLst>
  <p:sldSz cx="9144000" cy="5143500" type="screen16x9"/>
  <p:notesSz cx="6669088"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93" autoAdjust="0"/>
    <p:restoredTop sz="83915" autoAdjust="0"/>
  </p:normalViewPr>
  <p:slideViewPr>
    <p:cSldViewPr snapToObjects="1" showGuides="1">
      <p:cViewPr varScale="1">
        <p:scale>
          <a:sx n="126" d="100"/>
          <a:sy n="126" d="100"/>
        </p:scale>
        <p:origin x="776" y="184"/>
      </p:cViewPr>
      <p:guideLst>
        <p:guide orient="horz" pos="3060"/>
        <p:guide pos="2880"/>
      </p:guideLst>
    </p:cSldViewPr>
  </p:slideViewPr>
  <p:outlineViewPr>
    <p:cViewPr>
      <p:scale>
        <a:sx n="33" d="100"/>
        <a:sy n="33" d="100"/>
      </p:scale>
      <p:origin x="0" y="-7392"/>
    </p:cViewPr>
  </p:outlineViewPr>
  <p:notesTextViewPr>
    <p:cViewPr>
      <p:scale>
        <a:sx n="55" d="100"/>
        <a:sy n="55" d="100"/>
      </p:scale>
      <p:origin x="0" y="0"/>
    </p:cViewPr>
  </p:notesTextViewPr>
  <p:sorterViewPr>
    <p:cViewPr>
      <p:scale>
        <a:sx n="66" d="100"/>
        <a:sy n="66" d="100"/>
      </p:scale>
      <p:origin x="0" y="0"/>
    </p:cViewPr>
  </p:sorterViewPr>
  <p:notesViewPr>
    <p:cSldViewPr snapToObjects="1">
      <p:cViewPr varScale="1">
        <p:scale>
          <a:sx n="111" d="100"/>
          <a:sy n="111" d="100"/>
        </p:scale>
        <p:origin x="436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86AC89-3816-2A4E-A840-923D8B8A2962}" type="doc">
      <dgm:prSet loTypeId="urn:microsoft.com/office/officeart/2005/8/layout/radial3" loCatId="" qsTypeId="urn:microsoft.com/office/officeart/2005/8/quickstyle/3d3" qsCatId="3D" csTypeId="urn:microsoft.com/office/officeart/2005/8/colors/accent1_2" csCatId="accent1" phldr="1"/>
      <dgm:spPr/>
      <dgm:t>
        <a:bodyPr/>
        <a:lstStyle/>
        <a:p>
          <a:endParaRPr lang="en-GB"/>
        </a:p>
      </dgm:t>
    </dgm:pt>
    <dgm:pt modelId="{896A76A5-17CC-3A41-AF44-5ED1E5154A43}">
      <dgm:prSet phldrT="[Text]"/>
      <dgm:spPr/>
      <dgm:t>
        <a:bodyPr/>
        <a:lstStyle/>
        <a:p>
          <a:r>
            <a:rPr lang="en-GB" dirty="0"/>
            <a:t> </a:t>
          </a:r>
        </a:p>
      </dgm:t>
    </dgm:pt>
    <dgm:pt modelId="{69F7ECB3-E7D6-4A4B-9255-EA47C52C1019}" type="parTrans" cxnId="{56846E72-407F-0E46-94C9-6243B373A90C}">
      <dgm:prSet/>
      <dgm:spPr/>
      <dgm:t>
        <a:bodyPr/>
        <a:lstStyle/>
        <a:p>
          <a:endParaRPr lang="en-GB"/>
        </a:p>
      </dgm:t>
    </dgm:pt>
    <dgm:pt modelId="{8DC3FDB9-9A0A-0142-84DD-7DE2DBA94AC3}" type="sibTrans" cxnId="{56846E72-407F-0E46-94C9-6243B373A90C}">
      <dgm:prSet/>
      <dgm:spPr/>
      <dgm:t>
        <a:bodyPr/>
        <a:lstStyle/>
        <a:p>
          <a:endParaRPr lang="en-GB"/>
        </a:p>
      </dgm:t>
    </dgm:pt>
    <dgm:pt modelId="{8BBA6F4F-3939-B641-BA31-AAB0291BD158}">
      <dgm:prSet phldrT="[Text]"/>
      <dgm:spPr/>
      <dgm:t>
        <a:bodyPr/>
        <a:lstStyle/>
        <a:p>
          <a:r>
            <a:rPr lang="en-GB" dirty="0"/>
            <a:t> </a:t>
          </a:r>
        </a:p>
      </dgm:t>
    </dgm:pt>
    <dgm:pt modelId="{A85BC5EE-B0E5-F541-A510-0313B8A916B7}" type="parTrans" cxnId="{6445DA2F-9467-F048-A546-29B2F84A1F21}">
      <dgm:prSet/>
      <dgm:spPr/>
      <dgm:t>
        <a:bodyPr/>
        <a:lstStyle/>
        <a:p>
          <a:endParaRPr lang="en-GB"/>
        </a:p>
      </dgm:t>
    </dgm:pt>
    <dgm:pt modelId="{6D76834D-870A-3A44-BADE-04B145784791}" type="sibTrans" cxnId="{6445DA2F-9467-F048-A546-29B2F84A1F21}">
      <dgm:prSet/>
      <dgm:spPr/>
      <dgm:t>
        <a:bodyPr/>
        <a:lstStyle/>
        <a:p>
          <a:endParaRPr lang="en-GB"/>
        </a:p>
      </dgm:t>
    </dgm:pt>
    <dgm:pt modelId="{C60AC2B3-0593-324A-A317-26CF6FCC0B64}">
      <dgm:prSet/>
      <dgm:spPr/>
      <dgm:t>
        <a:bodyPr/>
        <a:lstStyle/>
        <a:p>
          <a:endParaRPr lang="en-GB" dirty="0"/>
        </a:p>
      </dgm:t>
    </dgm:pt>
    <dgm:pt modelId="{40E7D047-5BA3-1F42-B493-6655FDE77677}" type="parTrans" cxnId="{AF86C39F-DA54-9F45-8C69-FA7AA3DFC796}">
      <dgm:prSet/>
      <dgm:spPr/>
      <dgm:t>
        <a:bodyPr/>
        <a:lstStyle/>
        <a:p>
          <a:endParaRPr lang="en-GB"/>
        </a:p>
      </dgm:t>
    </dgm:pt>
    <dgm:pt modelId="{ECBE87CA-AABB-FC4D-818C-3D66D236B255}" type="sibTrans" cxnId="{AF86C39F-DA54-9F45-8C69-FA7AA3DFC796}">
      <dgm:prSet/>
      <dgm:spPr/>
      <dgm:t>
        <a:bodyPr/>
        <a:lstStyle/>
        <a:p>
          <a:endParaRPr lang="en-GB"/>
        </a:p>
      </dgm:t>
    </dgm:pt>
    <dgm:pt modelId="{9C88E7D2-B22F-184D-9985-BCB6A7788529}">
      <dgm:prSet custT="1"/>
      <dgm:spPr/>
      <dgm:t>
        <a:bodyPr/>
        <a:lstStyle/>
        <a:p>
          <a:r>
            <a:rPr lang="en-GB" sz="1200" dirty="0"/>
            <a:t>EN-MME</a:t>
          </a:r>
        </a:p>
      </dgm:t>
    </dgm:pt>
    <dgm:pt modelId="{54D92937-7551-4045-87E9-98FADC756F1F}" type="parTrans" cxnId="{06CD4726-A301-D847-AADC-8BFC8B9D49E0}">
      <dgm:prSet/>
      <dgm:spPr/>
      <dgm:t>
        <a:bodyPr/>
        <a:lstStyle/>
        <a:p>
          <a:endParaRPr lang="en-GB"/>
        </a:p>
      </dgm:t>
    </dgm:pt>
    <dgm:pt modelId="{8096BA0D-12BB-8246-8E7B-26BDED75F388}" type="sibTrans" cxnId="{06CD4726-A301-D847-AADC-8BFC8B9D49E0}">
      <dgm:prSet/>
      <dgm:spPr/>
      <dgm:t>
        <a:bodyPr/>
        <a:lstStyle/>
        <a:p>
          <a:endParaRPr lang="en-GB"/>
        </a:p>
      </dgm:t>
    </dgm:pt>
    <dgm:pt modelId="{D079487F-CFCF-B748-BDB5-15878D0EEBE8}">
      <dgm:prSet custT="1"/>
      <dgm:spPr/>
      <dgm:t>
        <a:bodyPr/>
        <a:lstStyle/>
        <a:p>
          <a:r>
            <a:rPr lang="en-GB" sz="1200" dirty="0"/>
            <a:t>MSC-LMF</a:t>
          </a:r>
        </a:p>
      </dgm:t>
    </dgm:pt>
    <dgm:pt modelId="{92B3EB26-F76D-E84B-90EF-922890A8440D}" type="parTrans" cxnId="{2A91FA77-A193-3B43-B983-C1CB16D9DCF1}">
      <dgm:prSet/>
      <dgm:spPr/>
      <dgm:t>
        <a:bodyPr/>
        <a:lstStyle/>
        <a:p>
          <a:endParaRPr lang="en-GB"/>
        </a:p>
      </dgm:t>
    </dgm:pt>
    <dgm:pt modelId="{F591AF93-3108-5545-8367-281CED62D938}" type="sibTrans" cxnId="{2A91FA77-A193-3B43-B983-C1CB16D9DCF1}">
      <dgm:prSet/>
      <dgm:spPr/>
      <dgm:t>
        <a:bodyPr/>
        <a:lstStyle/>
        <a:p>
          <a:endParaRPr lang="en-GB"/>
        </a:p>
      </dgm:t>
    </dgm:pt>
    <dgm:pt modelId="{83865344-04C8-854B-943D-94F312CB9666}">
      <dgm:prSet/>
      <dgm:spPr/>
      <dgm:t>
        <a:bodyPr/>
        <a:lstStyle/>
        <a:p>
          <a:endParaRPr lang="en-GB"/>
        </a:p>
      </dgm:t>
    </dgm:pt>
    <dgm:pt modelId="{A738FA07-55A8-1B4F-9C93-AC9D695B6546}" type="parTrans" cxnId="{6ABB4A58-3DAF-4146-83B5-88F672CBD32C}">
      <dgm:prSet/>
      <dgm:spPr/>
      <dgm:t>
        <a:bodyPr/>
        <a:lstStyle/>
        <a:p>
          <a:endParaRPr lang="en-GB"/>
        </a:p>
      </dgm:t>
    </dgm:pt>
    <dgm:pt modelId="{E6BCD896-27A9-1E42-8E3A-08AB2DC101B1}" type="sibTrans" cxnId="{6ABB4A58-3DAF-4146-83B5-88F672CBD32C}">
      <dgm:prSet/>
      <dgm:spPr/>
      <dgm:t>
        <a:bodyPr/>
        <a:lstStyle/>
        <a:p>
          <a:endParaRPr lang="en-GB"/>
        </a:p>
      </dgm:t>
    </dgm:pt>
    <dgm:pt modelId="{B4D074F0-7C25-9240-B2D9-B18AFDAF078B}">
      <dgm:prSet/>
      <dgm:spPr/>
      <dgm:t>
        <a:bodyPr/>
        <a:lstStyle/>
        <a:p>
          <a:endParaRPr lang="en-GB"/>
        </a:p>
      </dgm:t>
    </dgm:pt>
    <dgm:pt modelId="{8A314342-1142-D942-8DA9-F7FAF5ABC5E1}" type="parTrans" cxnId="{0B7D5A3F-CAB6-7E4E-BF3D-069F5F290383}">
      <dgm:prSet/>
      <dgm:spPr/>
      <dgm:t>
        <a:bodyPr/>
        <a:lstStyle/>
        <a:p>
          <a:endParaRPr lang="en-GB"/>
        </a:p>
      </dgm:t>
    </dgm:pt>
    <dgm:pt modelId="{A4450367-695C-224D-9E21-EDDFB0738CD0}" type="sibTrans" cxnId="{0B7D5A3F-CAB6-7E4E-BF3D-069F5F290383}">
      <dgm:prSet/>
      <dgm:spPr/>
      <dgm:t>
        <a:bodyPr/>
        <a:lstStyle/>
        <a:p>
          <a:endParaRPr lang="en-GB"/>
        </a:p>
      </dgm:t>
    </dgm:pt>
    <dgm:pt modelId="{8AEE3677-566E-3C4C-9380-FF37F4D8E3C2}">
      <dgm:prSet phldrT="[Text]"/>
      <dgm:spPr/>
      <dgm:t>
        <a:bodyPr/>
        <a:lstStyle/>
        <a:p>
          <a:r>
            <a:rPr lang="en-GB" dirty="0"/>
            <a:t> </a:t>
          </a:r>
        </a:p>
      </dgm:t>
    </dgm:pt>
    <dgm:pt modelId="{A95EBCDC-081F-3043-9449-7A77C066184D}" type="sibTrans" cxnId="{C66DFBBA-C473-A24D-BF6A-0C3A36C913BB}">
      <dgm:prSet/>
      <dgm:spPr/>
      <dgm:t>
        <a:bodyPr/>
        <a:lstStyle/>
        <a:p>
          <a:endParaRPr lang="en-GB"/>
        </a:p>
      </dgm:t>
    </dgm:pt>
    <dgm:pt modelId="{00E910E1-65F8-9745-A0B6-07D6986F92C6}" type="parTrans" cxnId="{C66DFBBA-C473-A24D-BF6A-0C3A36C913BB}">
      <dgm:prSet/>
      <dgm:spPr/>
      <dgm:t>
        <a:bodyPr/>
        <a:lstStyle/>
        <a:p>
          <a:endParaRPr lang="en-GB"/>
        </a:p>
      </dgm:t>
    </dgm:pt>
    <dgm:pt modelId="{72CF7C70-4911-3442-88B4-56DBD40634D3}">
      <dgm:prSet phldrT="[Text]"/>
      <dgm:spPr/>
      <dgm:t>
        <a:bodyPr/>
        <a:lstStyle/>
        <a:p>
          <a:r>
            <a:rPr lang="en-GB" dirty="0"/>
            <a:t>  </a:t>
          </a:r>
        </a:p>
      </dgm:t>
    </dgm:pt>
    <dgm:pt modelId="{FEA69EB3-69B0-834C-A16D-28D20EAAB7EE}" type="sibTrans" cxnId="{4DF12819-BAD8-F646-9120-07EF0BC45273}">
      <dgm:prSet/>
      <dgm:spPr/>
      <dgm:t>
        <a:bodyPr/>
        <a:lstStyle/>
        <a:p>
          <a:endParaRPr lang="en-GB"/>
        </a:p>
      </dgm:t>
    </dgm:pt>
    <dgm:pt modelId="{1801A708-E30B-2642-9BC2-668539902310}" type="parTrans" cxnId="{4DF12819-BAD8-F646-9120-07EF0BC45273}">
      <dgm:prSet/>
      <dgm:spPr/>
      <dgm:t>
        <a:bodyPr/>
        <a:lstStyle/>
        <a:p>
          <a:endParaRPr lang="en-GB"/>
        </a:p>
      </dgm:t>
    </dgm:pt>
    <dgm:pt modelId="{332FEBE9-554E-3943-BED9-488F3BC2B868}">
      <dgm:prSet/>
      <dgm:spPr/>
      <dgm:t>
        <a:bodyPr/>
        <a:lstStyle/>
        <a:p>
          <a:endParaRPr lang="en-GB" dirty="0"/>
        </a:p>
      </dgm:t>
    </dgm:pt>
    <dgm:pt modelId="{65E7FB0A-7FCE-B246-9889-224C754B465E}" type="parTrans" cxnId="{E562E7E7-D98A-4D4D-B505-D8E85D64F294}">
      <dgm:prSet/>
      <dgm:spPr/>
      <dgm:t>
        <a:bodyPr/>
        <a:lstStyle/>
        <a:p>
          <a:endParaRPr lang="en-GB"/>
        </a:p>
      </dgm:t>
    </dgm:pt>
    <dgm:pt modelId="{1C4D40C8-62DD-6B49-8852-DB24D13A6C23}" type="sibTrans" cxnId="{E562E7E7-D98A-4D4D-B505-D8E85D64F294}">
      <dgm:prSet/>
      <dgm:spPr/>
      <dgm:t>
        <a:bodyPr/>
        <a:lstStyle/>
        <a:p>
          <a:endParaRPr lang="en-GB"/>
        </a:p>
      </dgm:t>
    </dgm:pt>
    <dgm:pt modelId="{B9BFD6F7-B2E6-BC4B-8169-1F1C6CFC4CA2}">
      <dgm:prSet custT="1"/>
      <dgm:spPr/>
      <dgm:t>
        <a:bodyPr/>
        <a:lstStyle/>
        <a:p>
          <a:r>
            <a:rPr lang="en-GB" sz="1200" dirty="0"/>
            <a:t>MSC-SMT</a:t>
          </a:r>
        </a:p>
      </dgm:t>
    </dgm:pt>
    <dgm:pt modelId="{B968713F-D3DD-9343-9919-7BD260827EB6}" type="parTrans" cxnId="{3B32BF6E-233D-7B46-9F3F-C9C0B2FA9403}">
      <dgm:prSet/>
      <dgm:spPr/>
      <dgm:t>
        <a:bodyPr/>
        <a:lstStyle/>
        <a:p>
          <a:endParaRPr lang="en-GB"/>
        </a:p>
      </dgm:t>
    </dgm:pt>
    <dgm:pt modelId="{94F24237-9100-7447-BD2F-291C1914AD4F}" type="sibTrans" cxnId="{3B32BF6E-233D-7B46-9F3F-C9C0B2FA9403}">
      <dgm:prSet/>
      <dgm:spPr/>
      <dgm:t>
        <a:bodyPr/>
        <a:lstStyle/>
        <a:p>
          <a:endParaRPr lang="en-GB"/>
        </a:p>
      </dgm:t>
    </dgm:pt>
    <dgm:pt modelId="{F40609D9-2DDF-AE45-AD4D-CB6E2CD21CEA}">
      <dgm:prSet custT="1"/>
      <dgm:spPr/>
      <dgm:t>
        <a:bodyPr/>
        <a:lstStyle/>
        <a:p>
          <a:r>
            <a:rPr lang="en-GB" sz="1200" dirty="0"/>
            <a:t>ATS-DO</a:t>
          </a:r>
        </a:p>
      </dgm:t>
    </dgm:pt>
    <dgm:pt modelId="{D1CBDE6D-E817-A049-85FF-15FC6FCC75EA}" type="parTrans" cxnId="{0CADCDFE-8674-ED4E-B801-FAFB93856A01}">
      <dgm:prSet/>
      <dgm:spPr/>
      <dgm:t>
        <a:bodyPr/>
        <a:lstStyle/>
        <a:p>
          <a:endParaRPr lang="en-GB"/>
        </a:p>
      </dgm:t>
    </dgm:pt>
    <dgm:pt modelId="{932ADEC3-4B90-D647-898E-DA72EAEE9719}" type="sibTrans" cxnId="{0CADCDFE-8674-ED4E-B801-FAFB93856A01}">
      <dgm:prSet/>
      <dgm:spPr/>
      <dgm:t>
        <a:bodyPr/>
        <a:lstStyle/>
        <a:p>
          <a:endParaRPr lang="en-GB"/>
        </a:p>
      </dgm:t>
    </dgm:pt>
    <dgm:pt modelId="{DCE31722-855D-5544-BC1A-446394A72BD7}" type="pres">
      <dgm:prSet presAssocID="{7D86AC89-3816-2A4E-A840-923D8B8A2962}" presName="composite" presStyleCnt="0">
        <dgm:presLayoutVars>
          <dgm:chMax val="1"/>
          <dgm:dir/>
          <dgm:resizeHandles val="exact"/>
        </dgm:presLayoutVars>
      </dgm:prSet>
      <dgm:spPr/>
    </dgm:pt>
    <dgm:pt modelId="{BF9FBFC7-3723-574A-AD21-B497644C061F}" type="pres">
      <dgm:prSet presAssocID="{7D86AC89-3816-2A4E-A840-923D8B8A2962}" presName="radial" presStyleCnt="0">
        <dgm:presLayoutVars>
          <dgm:animLvl val="ctr"/>
        </dgm:presLayoutVars>
      </dgm:prSet>
      <dgm:spPr/>
    </dgm:pt>
    <dgm:pt modelId="{76B54530-8E47-D645-84B1-0CAD79C0566B}" type="pres">
      <dgm:prSet presAssocID="{896A76A5-17CC-3A41-AF44-5ED1E5154A43}" presName="centerShape" presStyleLbl="vennNode1" presStyleIdx="0" presStyleCnt="12" custScaleX="109482" custScaleY="107804" custLinFactNeighborX="0" custLinFactNeighborY="1320"/>
      <dgm:spPr/>
    </dgm:pt>
    <dgm:pt modelId="{1B6494EC-A12F-AF48-A3C1-3F83BB1BC9F6}" type="pres">
      <dgm:prSet presAssocID="{8AEE3677-566E-3C4C-9380-FF37F4D8E3C2}" presName="node" presStyleLbl="vennNode1" presStyleIdx="1" presStyleCnt="12">
        <dgm:presLayoutVars>
          <dgm:bulletEnabled val="1"/>
        </dgm:presLayoutVars>
      </dgm:prSet>
      <dgm:spPr/>
    </dgm:pt>
    <dgm:pt modelId="{0AEA32F9-8144-1446-8562-F365AA44E2A1}" type="pres">
      <dgm:prSet presAssocID="{72CF7C70-4911-3442-88B4-56DBD40634D3}" presName="node" presStyleLbl="vennNode1" presStyleIdx="2" presStyleCnt="12">
        <dgm:presLayoutVars>
          <dgm:bulletEnabled val="1"/>
        </dgm:presLayoutVars>
      </dgm:prSet>
      <dgm:spPr/>
    </dgm:pt>
    <dgm:pt modelId="{A2B05518-CDA2-AD46-961A-9BBD491AF0B8}" type="pres">
      <dgm:prSet presAssocID="{C60AC2B3-0593-324A-A317-26CF6FCC0B64}" presName="node" presStyleLbl="vennNode1" presStyleIdx="3" presStyleCnt="12">
        <dgm:presLayoutVars>
          <dgm:bulletEnabled val="1"/>
        </dgm:presLayoutVars>
      </dgm:prSet>
      <dgm:spPr/>
    </dgm:pt>
    <dgm:pt modelId="{7C66CDEE-0D66-3B4C-83A3-30CCC392A49D}" type="pres">
      <dgm:prSet presAssocID="{332FEBE9-554E-3943-BED9-488F3BC2B868}" presName="node" presStyleLbl="vennNode1" presStyleIdx="4" presStyleCnt="12">
        <dgm:presLayoutVars>
          <dgm:bulletEnabled val="1"/>
        </dgm:presLayoutVars>
      </dgm:prSet>
      <dgm:spPr/>
    </dgm:pt>
    <dgm:pt modelId="{256DA9A8-2E3B-0942-A0E5-963F183DF3F9}" type="pres">
      <dgm:prSet presAssocID="{F40609D9-2DDF-AE45-AD4D-CB6E2CD21CEA}" presName="node" presStyleLbl="vennNode1" presStyleIdx="5" presStyleCnt="12">
        <dgm:presLayoutVars>
          <dgm:bulletEnabled val="1"/>
        </dgm:presLayoutVars>
      </dgm:prSet>
      <dgm:spPr/>
    </dgm:pt>
    <dgm:pt modelId="{74D94566-83AB-DA4E-A932-E73043C3475A}" type="pres">
      <dgm:prSet presAssocID="{B9BFD6F7-B2E6-BC4B-8169-1F1C6CFC4CA2}" presName="node" presStyleLbl="vennNode1" presStyleIdx="6" presStyleCnt="12">
        <dgm:presLayoutVars>
          <dgm:bulletEnabled val="1"/>
        </dgm:presLayoutVars>
      </dgm:prSet>
      <dgm:spPr/>
    </dgm:pt>
    <dgm:pt modelId="{94E6D73D-B09F-0349-A84E-C4BA40AF43B9}" type="pres">
      <dgm:prSet presAssocID="{9C88E7D2-B22F-184D-9985-BCB6A7788529}" presName="node" presStyleLbl="vennNode1" presStyleIdx="7" presStyleCnt="12">
        <dgm:presLayoutVars>
          <dgm:bulletEnabled val="1"/>
        </dgm:presLayoutVars>
      </dgm:prSet>
      <dgm:spPr/>
    </dgm:pt>
    <dgm:pt modelId="{D3F66AE3-9A59-7345-BFC3-9F8C40802300}" type="pres">
      <dgm:prSet presAssocID="{D079487F-CFCF-B748-BDB5-15878D0EEBE8}" presName="node" presStyleLbl="vennNode1" presStyleIdx="8" presStyleCnt="12">
        <dgm:presLayoutVars>
          <dgm:bulletEnabled val="1"/>
        </dgm:presLayoutVars>
      </dgm:prSet>
      <dgm:spPr/>
    </dgm:pt>
    <dgm:pt modelId="{26F7F76A-D14E-9940-8F1D-6E2653802E2E}" type="pres">
      <dgm:prSet presAssocID="{83865344-04C8-854B-943D-94F312CB9666}" presName="node" presStyleLbl="vennNode1" presStyleIdx="9" presStyleCnt="12">
        <dgm:presLayoutVars>
          <dgm:bulletEnabled val="1"/>
        </dgm:presLayoutVars>
      </dgm:prSet>
      <dgm:spPr/>
    </dgm:pt>
    <dgm:pt modelId="{B1A2540C-D51B-FC4E-9D83-D4E283562277}" type="pres">
      <dgm:prSet presAssocID="{B4D074F0-7C25-9240-B2D9-B18AFDAF078B}" presName="node" presStyleLbl="vennNode1" presStyleIdx="10" presStyleCnt="12">
        <dgm:presLayoutVars>
          <dgm:bulletEnabled val="1"/>
        </dgm:presLayoutVars>
      </dgm:prSet>
      <dgm:spPr/>
    </dgm:pt>
    <dgm:pt modelId="{A782B78F-5790-5B42-A062-A655C6F8FDE4}" type="pres">
      <dgm:prSet presAssocID="{8BBA6F4F-3939-B641-BA31-AAB0291BD158}" presName="node" presStyleLbl="vennNode1" presStyleIdx="11" presStyleCnt="12">
        <dgm:presLayoutVars>
          <dgm:bulletEnabled val="1"/>
        </dgm:presLayoutVars>
      </dgm:prSet>
      <dgm:spPr/>
    </dgm:pt>
  </dgm:ptLst>
  <dgm:cxnLst>
    <dgm:cxn modelId="{6FF6E712-9AAB-4143-B897-494C07BAF25D}" type="presOf" srcId="{9C88E7D2-B22F-184D-9985-BCB6A7788529}" destId="{94E6D73D-B09F-0349-A84E-C4BA40AF43B9}" srcOrd="0" destOrd="0" presId="urn:microsoft.com/office/officeart/2005/8/layout/radial3"/>
    <dgm:cxn modelId="{873AB016-C487-C045-975F-21EA824BAE97}" type="presOf" srcId="{8BBA6F4F-3939-B641-BA31-AAB0291BD158}" destId="{A782B78F-5790-5B42-A062-A655C6F8FDE4}" srcOrd="0" destOrd="0" presId="urn:microsoft.com/office/officeart/2005/8/layout/radial3"/>
    <dgm:cxn modelId="{4DF12819-BAD8-F646-9120-07EF0BC45273}" srcId="{896A76A5-17CC-3A41-AF44-5ED1E5154A43}" destId="{72CF7C70-4911-3442-88B4-56DBD40634D3}" srcOrd="1" destOrd="0" parTransId="{1801A708-E30B-2642-9BC2-668539902310}" sibTransId="{FEA69EB3-69B0-834C-A16D-28D20EAAB7EE}"/>
    <dgm:cxn modelId="{06CD4726-A301-D847-AADC-8BFC8B9D49E0}" srcId="{896A76A5-17CC-3A41-AF44-5ED1E5154A43}" destId="{9C88E7D2-B22F-184D-9985-BCB6A7788529}" srcOrd="6" destOrd="0" parTransId="{54D92937-7551-4045-87E9-98FADC756F1F}" sibTransId="{8096BA0D-12BB-8246-8E7B-26BDED75F388}"/>
    <dgm:cxn modelId="{6445DA2F-9467-F048-A546-29B2F84A1F21}" srcId="{896A76A5-17CC-3A41-AF44-5ED1E5154A43}" destId="{8BBA6F4F-3939-B641-BA31-AAB0291BD158}" srcOrd="10" destOrd="0" parTransId="{A85BC5EE-B0E5-F541-A510-0313B8A916B7}" sibTransId="{6D76834D-870A-3A44-BADE-04B145784791}"/>
    <dgm:cxn modelId="{52E3D035-B3B3-5F4D-930F-CF11B100318E}" type="presOf" srcId="{8AEE3677-566E-3C4C-9380-FF37F4D8E3C2}" destId="{1B6494EC-A12F-AF48-A3C1-3F83BB1BC9F6}" srcOrd="0" destOrd="0" presId="urn:microsoft.com/office/officeart/2005/8/layout/radial3"/>
    <dgm:cxn modelId="{0B7D5A3F-CAB6-7E4E-BF3D-069F5F290383}" srcId="{896A76A5-17CC-3A41-AF44-5ED1E5154A43}" destId="{B4D074F0-7C25-9240-B2D9-B18AFDAF078B}" srcOrd="9" destOrd="0" parTransId="{8A314342-1142-D942-8DA9-F7FAF5ABC5E1}" sibTransId="{A4450367-695C-224D-9E21-EDDFB0738CD0}"/>
    <dgm:cxn modelId="{DB731043-3DE7-BE48-9401-FA9FD52D056B}" type="presOf" srcId="{896A76A5-17CC-3A41-AF44-5ED1E5154A43}" destId="{76B54530-8E47-D645-84B1-0CAD79C0566B}" srcOrd="0" destOrd="0" presId="urn:microsoft.com/office/officeart/2005/8/layout/radial3"/>
    <dgm:cxn modelId="{0691A44A-5CFF-A14E-B44D-94E20744B4C0}" type="presOf" srcId="{B9BFD6F7-B2E6-BC4B-8169-1F1C6CFC4CA2}" destId="{74D94566-83AB-DA4E-A932-E73043C3475A}" srcOrd="0" destOrd="0" presId="urn:microsoft.com/office/officeart/2005/8/layout/radial3"/>
    <dgm:cxn modelId="{6ABB4A58-3DAF-4146-83B5-88F672CBD32C}" srcId="{896A76A5-17CC-3A41-AF44-5ED1E5154A43}" destId="{83865344-04C8-854B-943D-94F312CB9666}" srcOrd="8" destOrd="0" parTransId="{A738FA07-55A8-1B4F-9C93-AC9D695B6546}" sibTransId="{E6BCD896-27A9-1E42-8E3A-08AB2DC101B1}"/>
    <dgm:cxn modelId="{39D1206B-1132-064E-9BEC-EA346738DB5D}" type="presOf" srcId="{83865344-04C8-854B-943D-94F312CB9666}" destId="{26F7F76A-D14E-9940-8F1D-6E2653802E2E}" srcOrd="0" destOrd="0" presId="urn:microsoft.com/office/officeart/2005/8/layout/radial3"/>
    <dgm:cxn modelId="{3B32BF6E-233D-7B46-9F3F-C9C0B2FA9403}" srcId="{896A76A5-17CC-3A41-AF44-5ED1E5154A43}" destId="{B9BFD6F7-B2E6-BC4B-8169-1F1C6CFC4CA2}" srcOrd="5" destOrd="0" parTransId="{B968713F-D3DD-9343-9919-7BD260827EB6}" sibTransId="{94F24237-9100-7447-BD2F-291C1914AD4F}"/>
    <dgm:cxn modelId="{56846E72-407F-0E46-94C9-6243B373A90C}" srcId="{7D86AC89-3816-2A4E-A840-923D8B8A2962}" destId="{896A76A5-17CC-3A41-AF44-5ED1E5154A43}" srcOrd="0" destOrd="0" parTransId="{69F7ECB3-E7D6-4A4B-9255-EA47C52C1019}" sibTransId="{8DC3FDB9-9A0A-0142-84DD-7DE2DBA94AC3}"/>
    <dgm:cxn modelId="{2A91FA77-A193-3B43-B983-C1CB16D9DCF1}" srcId="{896A76A5-17CC-3A41-AF44-5ED1E5154A43}" destId="{D079487F-CFCF-B748-BDB5-15878D0EEBE8}" srcOrd="7" destOrd="0" parTransId="{92B3EB26-F76D-E84B-90EF-922890A8440D}" sibTransId="{F591AF93-3108-5545-8367-281CED62D938}"/>
    <dgm:cxn modelId="{FDA2FE83-2CFB-D844-9B99-DE16CE490DD5}" type="presOf" srcId="{C60AC2B3-0593-324A-A317-26CF6FCC0B64}" destId="{A2B05518-CDA2-AD46-961A-9BBD491AF0B8}" srcOrd="0" destOrd="0" presId="urn:microsoft.com/office/officeart/2005/8/layout/radial3"/>
    <dgm:cxn modelId="{1E0D6F8F-F0F5-BA4E-B26A-7E5C8B64A23B}" type="presOf" srcId="{7D86AC89-3816-2A4E-A840-923D8B8A2962}" destId="{DCE31722-855D-5544-BC1A-446394A72BD7}" srcOrd="0" destOrd="0" presId="urn:microsoft.com/office/officeart/2005/8/layout/radial3"/>
    <dgm:cxn modelId="{E2EB289E-B588-8F48-AFB7-2402403727F2}" type="presOf" srcId="{D079487F-CFCF-B748-BDB5-15878D0EEBE8}" destId="{D3F66AE3-9A59-7345-BFC3-9F8C40802300}" srcOrd="0" destOrd="0" presId="urn:microsoft.com/office/officeart/2005/8/layout/radial3"/>
    <dgm:cxn modelId="{AF86C39F-DA54-9F45-8C69-FA7AA3DFC796}" srcId="{896A76A5-17CC-3A41-AF44-5ED1E5154A43}" destId="{C60AC2B3-0593-324A-A317-26CF6FCC0B64}" srcOrd="2" destOrd="0" parTransId="{40E7D047-5BA3-1F42-B493-6655FDE77677}" sibTransId="{ECBE87CA-AABB-FC4D-818C-3D66D236B255}"/>
    <dgm:cxn modelId="{5EFBFCAB-5581-0A4E-A35D-5BE210A49BDF}" type="presOf" srcId="{B4D074F0-7C25-9240-B2D9-B18AFDAF078B}" destId="{B1A2540C-D51B-FC4E-9D83-D4E283562277}" srcOrd="0" destOrd="0" presId="urn:microsoft.com/office/officeart/2005/8/layout/radial3"/>
    <dgm:cxn modelId="{C66DFBBA-C473-A24D-BF6A-0C3A36C913BB}" srcId="{896A76A5-17CC-3A41-AF44-5ED1E5154A43}" destId="{8AEE3677-566E-3C4C-9380-FF37F4D8E3C2}" srcOrd="0" destOrd="0" parTransId="{00E910E1-65F8-9745-A0B6-07D6986F92C6}" sibTransId="{A95EBCDC-081F-3043-9449-7A77C066184D}"/>
    <dgm:cxn modelId="{A0E674C6-3003-7641-B16E-9D62BE04D11D}" type="presOf" srcId="{332FEBE9-554E-3943-BED9-488F3BC2B868}" destId="{7C66CDEE-0D66-3B4C-83A3-30CCC392A49D}" srcOrd="0" destOrd="0" presId="urn:microsoft.com/office/officeart/2005/8/layout/radial3"/>
    <dgm:cxn modelId="{E562E7E7-D98A-4D4D-B505-D8E85D64F294}" srcId="{896A76A5-17CC-3A41-AF44-5ED1E5154A43}" destId="{332FEBE9-554E-3943-BED9-488F3BC2B868}" srcOrd="3" destOrd="0" parTransId="{65E7FB0A-7FCE-B246-9889-224C754B465E}" sibTransId="{1C4D40C8-62DD-6B49-8852-DB24D13A6C23}"/>
    <dgm:cxn modelId="{15D225F4-5B03-2A46-9522-B194415382D4}" type="presOf" srcId="{72CF7C70-4911-3442-88B4-56DBD40634D3}" destId="{0AEA32F9-8144-1446-8562-F365AA44E2A1}" srcOrd="0" destOrd="0" presId="urn:microsoft.com/office/officeart/2005/8/layout/radial3"/>
    <dgm:cxn modelId="{A81D54F8-5312-3C42-BA1D-D30284EEB945}" type="presOf" srcId="{F40609D9-2DDF-AE45-AD4D-CB6E2CD21CEA}" destId="{256DA9A8-2E3B-0942-A0E5-963F183DF3F9}" srcOrd="0" destOrd="0" presId="urn:microsoft.com/office/officeart/2005/8/layout/radial3"/>
    <dgm:cxn modelId="{0CADCDFE-8674-ED4E-B801-FAFB93856A01}" srcId="{896A76A5-17CC-3A41-AF44-5ED1E5154A43}" destId="{F40609D9-2DDF-AE45-AD4D-CB6E2CD21CEA}" srcOrd="4" destOrd="0" parTransId="{D1CBDE6D-E817-A049-85FF-15FC6FCC75EA}" sibTransId="{932ADEC3-4B90-D647-898E-DA72EAEE9719}"/>
    <dgm:cxn modelId="{DE51EAA1-B1F9-B440-801F-AB6494574613}" type="presParOf" srcId="{DCE31722-855D-5544-BC1A-446394A72BD7}" destId="{BF9FBFC7-3723-574A-AD21-B497644C061F}" srcOrd="0" destOrd="0" presId="urn:microsoft.com/office/officeart/2005/8/layout/radial3"/>
    <dgm:cxn modelId="{05078A30-94C4-CF4A-95ED-05BE2432714F}" type="presParOf" srcId="{BF9FBFC7-3723-574A-AD21-B497644C061F}" destId="{76B54530-8E47-D645-84B1-0CAD79C0566B}" srcOrd="0" destOrd="0" presId="urn:microsoft.com/office/officeart/2005/8/layout/radial3"/>
    <dgm:cxn modelId="{1CE40D4A-87D6-9D47-B814-19C7ED3CB96F}" type="presParOf" srcId="{BF9FBFC7-3723-574A-AD21-B497644C061F}" destId="{1B6494EC-A12F-AF48-A3C1-3F83BB1BC9F6}" srcOrd="1" destOrd="0" presId="urn:microsoft.com/office/officeart/2005/8/layout/radial3"/>
    <dgm:cxn modelId="{3C13D694-4756-7A49-8E24-3114BD378B09}" type="presParOf" srcId="{BF9FBFC7-3723-574A-AD21-B497644C061F}" destId="{0AEA32F9-8144-1446-8562-F365AA44E2A1}" srcOrd="2" destOrd="0" presId="urn:microsoft.com/office/officeart/2005/8/layout/radial3"/>
    <dgm:cxn modelId="{A6FCF949-3DE4-C64F-BC14-2761A3AB784C}" type="presParOf" srcId="{BF9FBFC7-3723-574A-AD21-B497644C061F}" destId="{A2B05518-CDA2-AD46-961A-9BBD491AF0B8}" srcOrd="3" destOrd="0" presId="urn:microsoft.com/office/officeart/2005/8/layout/radial3"/>
    <dgm:cxn modelId="{AEBE6E98-38AE-0D45-B578-ACCC8F3F54B0}" type="presParOf" srcId="{BF9FBFC7-3723-574A-AD21-B497644C061F}" destId="{7C66CDEE-0D66-3B4C-83A3-30CCC392A49D}" srcOrd="4" destOrd="0" presId="urn:microsoft.com/office/officeart/2005/8/layout/radial3"/>
    <dgm:cxn modelId="{B363E9A2-ECD8-2B4F-9AC6-22044446E65A}" type="presParOf" srcId="{BF9FBFC7-3723-574A-AD21-B497644C061F}" destId="{256DA9A8-2E3B-0942-A0E5-963F183DF3F9}" srcOrd="5" destOrd="0" presId="urn:microsoft.com/office/officeart/2005/8/layout/radial3"/>
    <dgm:cxn modelId="{8AF29F7D-045C-A64B-ABBB-545B7BE05D89}" type="presParOf" srcId="{BF9FBFC7-3723-574A-AD21-B497644C061F}" destId="{74D94566-83AB-DA4E-A932-E73043C3475A}" srcOrd="6" destOrd="0" presId="urn:microsoft.com/office/officeart/2005/8/layout/radial3"/>
    <dgm:cxn modelId="{8D2313E8-012C-C242-83CD-569773681524}" type="presParOf" srcId="{BF9FBFC7-3723-574A-AD21-B497644C061F}" destId="{94E6D73D-B09F-0349-A84E-C4BA40AF43B9}" srcOrd="7" destOrd="0" presId="urn:microsoft.com/office/officeart/2005/8/layout/radial3"/>
    <dgm:cxn modelId="{AEC45075-E6AA-E34F-8FC1-E4E58241DF5A}" type="presParOf" srcId="{BF9FBFC7-3723-574A-AD21-B497644C061F}" destId="{D3F66AE3-9A59-7345-BFC3-9F8C40802300}" srcOrd="8" destOrd="0" presId="urn:microsoft.com/office/officeart/2005/8/layout/radial3"/>
    <dgm:cxn modelId="{EACA4EAF-AE05-5044-82B9-601A217D0B7D}" type="presParOf" srcId="{BF9FBFC7-3723-574A-AD21-B497644C061F}" destId="{26F7F76A-D14E-9940-8F1D-6E2653802E2E}" srcOrd="9" destOrd="0" presId="urn:microsoft.com/office/officeart/2005/8/layout/radial3"/>
    <dgm:cxn modelId="{12E44BF3-6B12-B146-86DC-26700C74DB89}" type="presParOf" srcId="{BF9FBFC7-3723-574A-AD21-B497644C061F}" destId="{B1A2540C-D51B-FC4E-9D83-D4E283562277}" srcOrd="10" destOrd="0" presId="urn:microsoft.com/office/officeart/2005/8/layout/radial3"/>
    <dgm:cxn modelId="{262CAE1F-421E-0041-8CC3-076A4F2F278B}" type="presParOf" srcId="{BF9FBFC7-3723-574A-AD21-B497644C061F}" destId="{A782B78F-5790-5B42-A062-A655C6F8FDE4}" srcOrd="11" destOrd="0" presId="urn:microsoft.com/office/officeart/2005/8/layout/radial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091CC0-196C-2B43-BBE1-241781152690}" type="doc">
      <dgm:prSet loTypeId="urn:microsoft.com/office/officeart/2005/8/layout/cycle2" loCatId="" qsTypeId="urn:microsoft.com/office/officeart/2005/8/quickstyle/simple1" qsCatId="simple" csTypeId="urn:microsoft.com/office/officeart/2005/8/colors/accent1_2" csCatId="accent1" phldr="1"/>
      <dgm:spPr/>
      <dgm:t>
        <a:bodyPr/>
        <a:lstStyle/>
        <a:p>
          <a:endParaRPr lang="en-GB"/>
        </a:p>
      </dgm:t>
    </dgm:pt>
    <dgm:pt modelId="{3390CC91-067C-B145-B8B3-409FA3EB51EC}">
      <dgm:prSet phldrT="[Text]" custT="1"/>
      <dgm:spPr/>
      <dgm:t>
        <a:bodyPr/>
        <a:lstStyle/>
        <a:p>
          <a:r>
            <a:rPr lang="en-GB" sz="600" dirty="0"/>
            <a:t>Inner Dipole assembly in 180</a:t>
          </a:r>
        </a:p>
      </dgm:t>
    </dgm:pt>
    <dgm:pt modelId="{142E3308-4693-5548-87D3-DFB99B4E40D3}" type="parTrans" cxnId="{FB83455D-8B55-714E-9140-7AD607329938}">
      <dgm:prSet/>
      <dgm:spPr/>
      <dgm:t>
        <a:bodyPr/>
        <a:lstStyle/>
        <a:p>
          <a:endParaRPr lang="en-GB"/>
        </a:p>
      </dgm:t>
    </dgm:pt>
    <dgm:pt modelId="{12F34B42-E8CC-B046-8CE8-79C64A5B17BC}" type="sibTrans" cxnId="{FB83455D-8B55-714E-9140-7AD607329938}">
      <dgm:prSet/>
      <dgm:spPr/>
      <dgm:t>
        <a:bodyPr/>
        <a:lstStyle/>
        <a:p>
          <a:endParaRPr lang="en-GB"/>
        </a:p>
      </dgm:t>
    </dgm:pt>
    <dgm:pt modelId="{3BB14E7E-F8B7-D947-8F23-E94AEB90434C}">
      <dgm:prSet phldrT="[Text]" custT="1"/>
      <dgm:spPr>
        <a:solidFill>
          <a:srgbClr val="64BCD9">
            <a:hueOff val="0"/>
            <a:satOff val="0"/>
            <a:lumOff val="0"/>
            <a:alphaOff val="0"/>
          </a:srgbClr>
        </a:solidFill>
        <a:ln w="25400" cap="flat" cmpd="sng" algn="ctr">
          <a:solidFill>
            <a:prstClr val="white">
              <a:hueOff val="0"/>
              <a:satOff val="0"/>
              <a:lumOff val="0"/>
              <a:alphaOff val="0"/>
            </a:prstClr>
          </a:solidFill>
          <a:prstDash val="solid"/>
        </a:ln>
        <a:effectLst/>
      </dgm:spPr>
      <dgm:t>
        <a:bodyPr spcFirstLastPara="0" vert="horz" wrap="square" lIns="7620" tIns="7620" rIns="7620" bIns="7620" numCol="1" spcCol="1270" anchor="ctr" anchorCtr="0"/>
        <a:lstStyle/>
        <a:p>
          <a:r>
            <a:rPr lang="en-GB" sz="600" dirty="0"/>
            <a:t>Inner Dipole collaring in 927</a:t>
          </a:r>
        </a:p>
      </dgm:t>
    </dgm:pt>
    <dgm:pt modelId="{900F4641-1053-7345-9CAB-3713E4FE8B62}" type="parTrans" cxnId="{2F12BA43-4D17-6A41-BBB5-9DA0584B7CDD}">
      <dgm:prSet/>
      <dgm:spPr/>
      <dgm:t>
        <a:bodyPr/>
        <a:lstStyle/>
        <a:p>
          <a:endParaRPr lang="en-GB"/>
        </a:p>
      </dgm:t>
    </dgm:pt>
    <dgm:pt modelId="{F6F6F745-A499-D94A-83D7-339E10A280D8}" type="sibTrans" cxnId="{2F12BA43-4D17-6A41-BBB5-9DA0584B7CDD}">
      <dgm:prSet/>
      <dgm:spPr/>
      <dgm:t>
        <a:bodyPr/>
        <a:lstStyle/>
        <a:p>
          <a:endParaRPr lang="en-GB"/>
        </a:p>
      </dgm:t>
    </dgm:pt>
    <dgm:pt modelId="{6993E82F-C925-E847-A992-C8CA0F04A253}">
      <dgm:prSet phldrT="[Text]" custT="1"/>
      <dgm:spPr/>
      <dgm:t>
        <a:bodyPr/>
        <a:lstStyle/>
        <a:p>
          <a:r>
            <a:rPr lang="en-GB" sz="600" dirty="0"/>
            <a:t>Inner Dipole WMM in 180</a:t>
          </a:r>
        </a:p>
      </dgm:t>
    </dgm:pt>
    <dgm:pt modelId="{66038047-6A55-B545-B3BE-75C01EF68A95}" type="parTrans" cxnId="{34517904-D078-9E4A-8CCE-E15EA025EA43}">
      <dgm:prSet/>
      <dgm:spPr/>
      <dgm:t>
        <a:bodyPr/>
        <a:lstStyle/>
        <a:p>
          <a:endParaRPr lang="en-GB"/>
        </a:p>
      </dgm:t>
    </dgm:pt>
    <dgm:pt modelId="{21F98422-EDCE-B247-8A4F-B09789628660}" type="sibTrans" cxnId="{34517904-D078-9E4A-8CCE-E15EA025EA43}">
      <dgm:prSet/>
      <dgm:spPr/>
      <dgm:t>
        <a:bodyPr/>
        <a:lstStyle/>
        <a:p>
          <a:endParaRPr lang="en-GB"/>
        </a:p>
      </dgm:t>
    </dgm:pt>
    <dgm:pt modelId="{1D03DA32-CBF4-8846-88BE-90B597DD4C14}">
      <dgm:prSet phldrT="[Text]" custT="1"/>
      <dgm:spPr/>
      <dgm:t>
        <a:bodyPr/>
        <a:lstStyle/>
        <a:p>
          <a:r>
            <a:rPr lang="en-GB" sz="600" dirty="0"/>
            <a:t>Outer Dipole assembly in 180</a:t>
          </a:r>
        </a:p>
      </dgm:t>
    </dgm:pt>
    <dgm:pt modelId="{1EB11B73-359C-334C-ACDC-BF3B264A9147}" type="parTrans" cxnId="{ED6EB8B8-082D-BC4A-AEE3-51B89BC7C4B1}">
      <dgm:prSet/>
      <dgm:spPr/>
      <dgm:t>
        <a:bodyPr/>
        <a:lstStyle/>
        <a:p>
          <a:endParaRPr lang="en-GB"/>
        </a:p>
      </dgm:t>
    </dgm:pt>
    <dgm:pt modelId="{B93C3BE9-1C43-B340-926B-BC92C4A9E450}" type="sibTrans" cxnId="{ED6EB8B8-082D-BC4A-AEE3-51B89BC7C4B1}">
      <dgm:prSet/>
      <dgm:spPr/>
      <dgm:t>
        <a:bodyPr/>
        <a:lstStyle/>
        <a:p>
          <a:endParaRPr lang="en-GB"/>
        </a:p>
      </dgm:t>
    </dgm:pt>
    <dgm:pt modelId="{D2A3FA91-7287-A74A-8ED0-60994B4FDB4B}">
      <dgm:prSet phldrT="[Text]" custT="1"/>
      <dgm:spPr/>
      <dgm:t>
        <a:bodyPr/>
        <a:lstStyle/>
        <a:p>
          <a:r>
            <a:rPr lang="en-GB" sz="600" dirty="0"/>
            <a:t>Outer Dipole collaring in 927</a:t>
          </a:r>
        </a:p>
      </dgm:t>
    </dgm:pt>
    <dgm:pt modelId="{F7879328-9585-A342-863D-96A682792889}" type="parTrans" cxnId="{E7ECE8F6-21BA-0F4D-BAA8-E9068AACA6D1}">
      <dgm:prSet/>
      <dgm:spPr/>
      <dgm:t>
        <a:bodyPr/>
        <a:lstStyle/>
        <a:p>
          <a:endParaRPr lang="en-GB"/>
        </a:p>
      </dgm:t>
    </dgm:pt>
    <dgm:pt modelId="{09D22B99-5FB3-5F47-8953-2D34BEDB14EA}" type="sibTrans" cxnId="{E7ECE8F6-21BA-0F4D-BAA8-E9068AACA6D1}">
      <dgm:prSet/>
      <dgm:spPr/>
      <dgm:t>
        <a:bodyPr/>
        <a:lstStyle/>
        <a:p>
          <a:endParaRPr lang="en-GB"/>
        </a:p>
      </dgm:t>
    </dgm:pt>
    <dgm:pt modelId="{8E1F6726-A8A8-634D-9603-136DAA14C699}">
      <dgm:prSet/>
      <dgm:spPr/>
      <dgm:t>
        <a:bodyPr/>
        <a:lstStyle/>
        <a:p>
          <a:r>
            <a:rPr lang="en-GB" dirty="0"/>
            <a:t>Cold powering tests in SM18</a:t>
          </a:r>
        </a:p>
      </dgm:t>
    </dgm:pt>
    <dgm:pt modelId="{D76DBF21-574E-9441-8A2B-39379A572928}" type="parTrans" cxnId="{E7236A6D-B290-F245-AF71-99F38EBC94A5}">
      <dgm:prSet/>
      <dgm:spPr/>
      <dgm:t>
        <a:bodyPr/>
        <a:lstStyle/>
        <a:p>
          <a:endParaRPr lang="en-GB"/>
        </a:p>
      </dgm:t>
    </dgm:pt>
    <dgm:pt modelId="{A9259329-6963-E843-A361-A7D622BF608F}" type="sibTrans" cxnId="{E7236A6D-B290-F245-AF71-99F38EBC94A5}">
      <dgm:prSet/>
      <dgm:spPr/>
      <dgm:t>
        <a:bodyPr/>
        <a:lstStyle/>
        <a:p>
          <a:endParaRPr lang="en-GB"/>
        </a:p>
      </dgm:t>
    </dgm:pt>
    <dgm:pt modelId="{EE770AF8-2264-9C48-9F91-4F8D6327101D}">
      <dgm:prSet/>
      <dgm:spPr>
        <a:solidFill>
          <a:schemeClr val="accent6">
            <a:lumMod val="40000"/>
            <a:lumOff val="60000"/>
          </a:schemeClr>
        </a:solidFill>
      </dgm:spPr>
      <dgm:t>
        <a:bodyPr/>
        <a:lstStyle/>
        <a:p>
          <a:r>
            <a:rPr lang="en-GB" dirty="0">
              <a:solidFill>
                <a:schemeClr val="tx1"/>
              </a:solidFill>
            </a:rPr>
            <a:t>Magnet storage in 180 waiting for assembly in a cold mass</a:t>
          </a:r>
        </a:p>
      </dgm:t>
    </dgm:pt>
    <dgm:pt modelId="{774008D7-0EE9-874F-A5E5-6CA3EA1DE858}" type="parTrans" cxnId="{26C18D35-A74F-3E42-AA1C-8B3A03315DDF}">
      <dgm:prSet/>
      <dgm:spPr/>
      <dgm:t>
        <a:bodyPr/>
        <a:lstStyle/>
        <a:p>
          <a:endParaRPr lang="en-GB"/>
        </a:p>
      </dgm:t>
    </dgm:pt>
    <dgm:pt modelId="{1A370D4D-257D-E64D-8F85-A80F6CD0BDB1}" type="sibTrans" cxnId="{26C18D35-A74F-3E42-AA1C-8B3A03315DDF}">
      <dgm:prSet/>
      <dgm:spPr>
        <a:noFill/>
      </dgm:spPr>
      <dgm:t>
        <a:bodyPr/>
        <a:lstStyle/>
        <a:p>
          <a:endParaRPr lang="en-GB"/>
        </a:p>
      </dgm:t>
    </dgm:pt>
    <dgm:pt modelId="{E9F9B9D3-7A0F-FE46-86F8-8F999CCD46D9}">
      <dgm:prSet custT="1"/>
      <dgm:spPr/>
      <dgm:t>
        <a:bodyPr/>
        <a:lstStyle/>
        <a:p>
          <a:r>
            <a:rPr lang="en-GB" sz="600" dirty="0"/>
            <a:t>Outer dipole WMM in 180</a:t>
          </a:r>
        </a:p>
      </dgm:t>
    </dgm:pt>
    <dgm:pt modelId="{6E2D80BD-21F8-9347-9DEB-032737DDEC69}" type="parTrans" cxnId="{2685E467-3C83-1C48-A5A1-CA7A7E5AEFC8}">
      <dgm:prSet/>
      <dgm:spPr/>
      <dgm:t>
        <a:bodyPr/>
        <a:lstStyle/>
        <a:p>
          <a:endParaRPr lang="en-GB"/>
        </a:p>
      </dgm:t>
    </dgm:pt>
    <dgm:pt modelId="{747861EA-E33C-0C43-9E4E-C4BAF97A41F3}" type="sibTrans" cxnId="{2685E467-3C83-1C48-A5A1-CA7A7E5AEFC8}">
      <dgm:prSet/>
      <dgm:spPr/>
      <dgm:t>
        <a:bodyPr/>
        <a:lstStyle/>
        <a:p>
          <a:endParaRPr lang="en-GB"/>
        </a:p>
      </dgm:t>
    </dgm:pt>
    <dgm:pt modelId="{7E6A46D6-FE32-8446-8A24-9BFAB3E650D9}">
      <dgm:prSet custT="1"/>
      <dgm:spPr/>
      <dgm:t>
        <a:bodyPr/>
        <a:lstStyle/>
        <a:p>
          <a:r>
            <a:rPr lang="en-GB" sz="600" dirty="0"/>
            <a:t>Yoke assembly in 180</a:t>
          </a:r>
        </a:p>
      </dgm:t>
    </dgm:pt>
    <dgm:pt modelId="{3AF2DDA7-6AD5-9645-8518-F1885743CBA8}" type="parTrans" cxnId="{22EE4A77-3E28-824F-B4A9-70F84BB1334F}">
      <dgm:prSet/>
      <dgm:spPr/>
      <dgm:t>
        <a:bodyPr/>
        <a:lstStyle/>
        <a:p>
          <a:endParaRPr lang="en-GB"/>
        </a:p>
      </dgm:t>
    </dgm:pt>
    <dgm:pt modelId="{DDFBF2D9-64D1-6740-B14D-24B8CA3425BD}" type="sibTrans" cxnId="{22EE4A77-3E28-824F-B4A9-70F84BB1334F}">
      <dgm:prSet/>
      <dgm:spPr/>
      <dgm:t>
        <a:bodyPr/>
        <a:lstStyle/>
        <a:p>
          <a:endParaRPr lang="en-GB"/>
        </a:p>
      </dgm:t>
    </dgm:pt>
    <dgm:pt modelId="{02039F91-08FF-A649-AFCC-707C9AAE39DD}">
      <dgm:prSet custT="1"/>
      <dgm:spPr/>
      <dgm:t>
        <a:bodyPr/>
        <a:lstStyle/>
        <a:p>
          <a:r>
            <a:rPr lang="en-GB" sz="600" dirty="0"/>
            <a:t>WMM in 180</a:t>
          </a:r>
        </a:p>
      </dgm:t>
    </dgm:pt>
    <dgm:pt modelId="{3E89C78F-4DDD-E940-A56B-5FD3D75058B5}" type="parTrans" cxnId="{96ABA048-0AFD-2848-B797-21B3E251F2D0}">
      <dgm:prSet/>
      <dgm:spPr/>
      <dgm:t>
        <a:bodyPr/>
        <a:lstStyle/>
        <a:p>
          <a:endParaRPr lang="en-GB"/>
        </a:p>
      </dgm:t>
    </dgm:pt>
    <dgm:pt modelId="{5B6AEB01-39DE-F94C-BA6B-640E87C5120F}" type="sibTrans" cxnId="{96ABA048-0AFD-2848-B797-21B3E251F2D0}">
      <dgm:prSet/>
      <dgm:spPr/>
      <dgm:t>
        <a:bodyPr/>
        <a:lstStyle/>
        <a:p>
          <a:endParaRPr lang="en-GB"/>
        </a:p>
      </dgm:t>
    </dgm:pt>
    <dgm:pt modelId="{F6F4042D-C9D6-4D47-9F4E-6E5C4F8C6C71}">
      <dgm:prSet/>
      <dgm:spPr/>
      <dgm:t>
        <a:bodyPr/>
        <a:lstStyle/>
        <a:p>
          <a:r>
            <a:rPr lang="en-GB" dirty="0"/>
            <a:t>Electrical connections</a:t>
          </a:r>
        </a:p>
      </dgm:t>
    </dgm:pt>
    <dgm:pt modelId="{65A0C2FC-7479-4149-BDD7-8FA126F95051}" type="parTrans" cxnId="{53F26A21-4FA7-304A-8BB8-1A9BD1F558E4}">
      <dgm:prSet/>
      <dgm:spPr/>
      <dgm:t>
        <a:bodyPr/>
        <a:lstStyle/>
        <a:p>
          <a:endParaRPr lang="en-GB"/>
        </a:p>
      </dgm:t>
    </dgm:pt>
    <dgm:pt modelId="{5F1F80D0-D16A-7243-A9B4-CF70E5DDB38E}" type="sibTrans" cxnId="{53F26A21-4FA7-304A-8BB8-1A9BD1F558E4}">
      <dgm:prSet/>
      <dgm:spPr/>
      <dgm:t>
        <a:bodyPr/>
        <a:lstStyle/>
        <a:p>
          <a:endParaRPr lang="en-GB"/>
        </a:p>
      </dgm:t>
    </dgm:pt>
    <dgm:pt modelId="{2370B84E-3850-894C-920D-DE92FE2AC5B8}" type="pres">
      <dgm:prSet presAssocID="{92091CC0-196C-2B43-BBE1-241781152690}" presName="cycle" presStyleCnt="0">
        <dgm:presLayoutVars>
          <dgm:dir/>
          <dgm:resizeHandles val="exact"/>
        </dgm:presLayoutVars>
      </dgm:prSet>
      <dgm:spPr/>
    </dgm:pt>
    <dgm:pt modelId="{A28E1254-E38B-3846-AF21-634264DCFBC3}" type="pres">
      <dgm:prSet presAssocID="{3390CC91-067C-B145-B8B3-409FA3EB51EC}" presName="node" presStyleLbl="node1" presStyleIdx="0" presStyleCnt="11">
        <dgm:presLayoutVars>
          <dgm:bulletEnabled val="1"/>
        </dgm:presLayoutVars>
      </dgm:prSet>
      <dgm:spPr/>
    </dgm:pt>
    <dgm:pt modelId="{FE71F53B-26F3-A14B-924B-99F1C101E825}" type="pres">
      <dgm:prSet presAssocID="{12F34B42-E8CC-B046-8CE8-79C64A5B17BC}" presName="sibTrans" presStyleLbl="sibTrans2D1" presStyleIdx="0" presStyleCnt="11"/>
      <dgm:spPr/>
    </dgm:pt>
    <dgm:pt modelId="{47D2F14B-D4DD-664D-A26E-65970BF51785}" type="pres">
      <dgm:prSet presAssocID="{12F34B42-E8CC-B046-8CE8-79C64A5B17BC}" presName="connectorText" presStyleLbl="sibTrans2D1" presStyleIdx="0" presStyleCnt="11"/>
      <dgm:spPr/>
    </dgm:pt>
    <dgm:pt modelId="{BC2F1C6C-9664-5A44-99A1-85DF0E21687F}" type="pres">
      <dgm:prSet presAssocID="{3BB14E7E-F8B7-D947-8F23-E94AEB90434C}" presName="node" presStyleLbl="node1" presStyleIdx="1" presStyleCnt="11">
        <dgm:presLayoutVars>
          <dgm:bulletEnabled val="1"/>
        </dgm:presLayoutVars>
      </dgm:prSet>
      <dgm:spPr>
        <a:xfrm>
          <a:off x="3661734" y="278178"/>
          <a:ext cx="652611" cy="652611"/>
        </a:xfrm>
        <a:prstGeom prst="ellipse">
          <a:avLst/>
        </a:prstGeom>
      </dgm:spPr>
    </dgm:pt>
    <dgm:pt modelId="{DB6CBD7C-FF21-FD44-B688-0F6A10D215C3}" type="pres">
      <dgm:prSet presAssocID="{F6F6F745-A499-D94A-83D7-339E10A280D8}" presName="sibTrans" presStyleLbl="sibTrans2D1" presStyleIdx="1" presStyleCnt="11"/>
      <dgm:spPr/>
    </dgm:pt>
    <dgm:pt modelId="{4B8B15A4-3463-0347-B74E-AC383137CB3C}" type="pres">
      <dgm:prSet presAssocID="{F6F6F745-A499-D94A-83D7-339E10A280D8}" presName="connectorText" presStyleLbl="sibTrans2D1" presStyleIdx="1" presStyleCnt="11"/>
      <dgm:spPr/>
    </dgm:pt>
    <dgm:pt modelId="{C6D502EA-F9B8-B147-8E1C-F2863289E955}" type="pres">
      <dgm:prSet presAssocID="{6993E82F-C925-E847-A992-C8CA0F04A253}" presName="node" presStyleLbl="node1" presStyleIdx="2" presStyleCnt="11">
        <dgm:presLayoutVars>
          <dgm:bulletEnabled val="1"/>
        </dgm:presLayoutVars>
      </dgm:prSet>
      <dgm:spPr/>
    </dgm:pt>
    <dgm:pt modelId="{A1CD6C74-0027-2645-BDDA-F99AAA69EDB2}" type="pres">
      <dgm:prSet presAssocID="{21F98422-EDCE-B247-8A4F-B09789628660}" presName="sibTrans" presStyleLbl="sibTrans2D1" presStyleIdx="2" presStyleCnt="11"/>
      <dgm:spPr/>
    </dgm:pt>
    <dgm:pt modelId="{180A414A-0C6D-1547-9C0C-9795830014F5}" type="pres">
      <dgm:prSet presAssocID="{21F98422-EDCE-B247-8A4F-B09789628660}" presName="connectorText" presStyleLbl="sibTrans2D1" presStyleIdx="2" presStyleCnt="11"/>
      <dgm:spPr/>
    </dgm:pt>
    <dgm:pt modelId="{987E972D-60CD-BE45-819C-8C9871DDFB7F}" type="pres">
      <dgm:prSet presAssocID="{1D03DA32-CBF4-8846-88BE-90B597DD4C14}" presName="node" presStyleLbl="node1" presStyleIdx="3" presStyleCnt="11">
        <dgm:presLayoutVars>
          <dgm:bulletEnabled val="1"/>
        </dgm:presLayoutVars>
      </dgm:prSet>
      <dgm:spPr/>
    </dgm:pt>
    <dgm:pt modelId="{6F697EB4-1ED8-524B-B34A-2162BBC66969}" type="pres">
      <dgm:prSet presAssocID="{B93C3BE9-1C43-B340-926B-BC92C4A9E450}" presName="sibTrans" presStyleLbl="sibTrans2D1" presStyleIdx="3" presStyleCnt="11"/>
      <dgm:spPr/>
    </dgm:pt>
    <dgm:pt modelId="{7F5865DA-00ED-2949-9F6D-34B8EB187FA5}" type="pres">
      <dgm:prSet presAssocID="{B93C3BE9-1C43-B340-926B-BC92C4A9E450}" presName="connectorText" presStyleLbl="sibTrans2D1" presStyleIdx="3" presStyleCnt="11"/>
      <dgm:spPr/>
    </dgm:pt>
    <dgm:pt modelId="{023AB64A-75DE-E643-917D-91D5605CC838}" type="pres">
      <dgm:prSet presAssocID="{D2A3FA91-7287-A74A-8ED0-60994B4FDB4B}" presName="node" presStyleLbl="node1" presStyleIdx="4" presStyleCnt="11">
        <dgm:presLayoutVars>
          <dgm:bulletEnabled val="1"/>
        </dgm:presLayoutVars>
      </dgm:prSet>
      <dgm:spPr/>
    </dgm:pt>
    <dgm:pt modelId="{42BFC035-3C7A-7E4C-9A61-8B95B20B3275}" type="pres">
      <dgm:prSet presAssocID="{09D22B99-5FB3-5F47-8953-2D34BEDB14EA}" presName="sibTrans" presStyleLbl="sibTrans2D1" presStyleIdx="4" presStyleCnt="11"/>
      <dgm:spPr/>
    </dgm:pt>
    <dgm:pt modelId="{832D440E-5468-7E42-A43D-268FD9A32B79}" type="pres">
      <dgm:prSet presAssocID="{09D22B99-5FB3-5F47-8953-2D34BEDB14EA}" presName="connectorText" presStyleLbl="sibTrans2D1" presStyleIdx="4" presStyleCnt="11"/>
      <dgm:spPr/>
    </dgm:pt>
    <dgm:pt modelId="{D7EFE41E-EE11-D240-BDD0-EA4F21694BAB}" type="pres">
      <dgm:prSet presAssocID="{E9F9B9D3-7A0F-FE46-86F8-8F999CCD46D9}" presName="node" presStyleLbl="node1" presStyleIdx="5" presStyleCnt="11">
        <dgm:presLayoutVars>
          <dgm:bulletEnabled val="1"/>
        </dgm:presLayoutVars>
      </dgm:prSet>
      <dgm:spPr/>
    </dgm:pt>
    <dgm:pt modelId="{6622D697-A316-884A-8CBD-25FED8B0734B}" type="pres">
      <dgm:prSet presAssocID="{747861EA-E33C-0C43-9E4E-C4BAF97A41F3}" presName="sibTrans" presStyleLbl="sibTrans2D1" presStyleIdx="5" presStyleCnt="11"/>
      <dgm:spPr/>
    </dgm:pt>
    <dgm:pt modelId="{4DEB3642-072F-E343-838E-C6C67876AA06}" type="pres">
      <dgm:prSet presAssocID="{747861EA-E33C-0C43-9E4E-C4BAF97A41F3}" presName="connectorText" presStyleLbl="sibTrans2D1" presStyleIdx="5" presStyleCnt="11"/>
      <dgm:spPr/>
    </dgm:pt>
    <dgm:pt modelId="{D2EF5EBD-BC13-1A45-B668-ABADF680FE85}" type="pres">
      <dgm:prSet presAssocID="{7E6A46D6-FE32-8446-8A24-9BFAB3E650D9}" presName="node" presStyleLbl="node1" presStyleIdx="6" presStyleCnt="11">
        <dgm:presLayoutVars>
          <dgm:bulletEnabled val="1"/>
        </dgm:presLayoutVars>
      </dgm:prSet>
      <dgm:spPr/>
    </dgm:pt>
    <dgm:pt modelId="{A9EB3BB9-29FE-1647-9D6E-E2B9F19DA835}" type="pres">
      <dgm:prSet presAssocID="{DDFBF2D9-64D1-6740-B14D-24B8CA3425BD}" presName="sibTrans" presStyleLbl="sibTrans2D1" presStyleIdx="6" presStyleCnt="11"/>
      <dgm:spPr/>
    </dgm:pt>
    <dgm:pt modelId="{D05F977C-A28E-9E4F-BAA0-5339A7A9E379}" type="pres">
      <dgm:prSet presAssocID="{DDFBF2D9-64D1-6740-B14D-24B8CA3425BD}" presName="connectorText" presStyleLbl="sibTrans2D1" presStyleIdx="6" presStyleCnt="11"/>
      <dgm:spPr/>
    </dgm:pt>
    <dgm:pt modelId="{44D14512-4694-1C4C-81EA-FCC4E17E93EA}" type="pres">
      <dgm:prSet presAssocID="{02039F91-08FF-A649-AFCC-707C9AAE39DD}" presName="node" presStyleLbl="node1" presStyleIdx="7" presStyleCnt="11">
        <dgm:presLayoutVars>
          <dgm:bulletEnabled val="1"/>
        </dgm:presLayoutVars>
      </dgm:prSet>
      <dgm:spPr/>
    </dgm:pt>
    <dgm:pt modelId="{3E9802A0-0CB6-0A4C-A5B5-10B24629F778}" type="pres">
      <dgm:prSet presAssocID="{5B6AEB01-39DE-F94C-BA6B-640E87C5120F}" presName="sibTrans" presStyleLbl="sibTrans2D1" presStyleIdx="7" presStyleCnt="11"/>
      <dgm:spPr/>
    </dgm:pt>
    <dgm:pt modelId="{EDD09316-EAFA-C14B-ACFD-75DB3EE73782}" type="pres">
      <dgm:prSet presAssocID="{5B6AEB01-39DE-F94C-BA6B-640E87C5120F}" presName="connectorText" presStyleLbl="sibTrans2D1" presStyleIdx="7" presStyleCnt="11"/>
      <dgm:spPr/>
    </dgm:pt>
    <dgm:pt modelId="{3307CD27-2C76-5F44-806F-57736BF7DD14}" type="pres">
      <dgm:prSet presAssocID="{F6F4042D-C9D6-4D47-9F4E-6E5C4F8C6C71}" presName="node" presStyleLbl="node1" presStyleIdx="8" presStyleCnt="11">
        <dgm:presLayoutVars>
          <dgm:bulletEnabled val="1"/>
        </dgm:presLayoutVars>
      </dgm:prSet>
      <dgm:spPr/>
    </dgm:pt>
    <dgm:pt modelId="{5A8AD5E8-C379-294D-81B2-6E2C18A3955B}" type="pres">
      <dgm:prSet presAssocID="{5F1F80D0-D16A-7243-A9B4-CF70E5DDB38E}" presName="sibTrans" presStyleLbl="sibTrans2D1" presStyleIdx="8" presStyleCnt="11"/>
      <dgm:spPr/>
    </dgm:pt>
    <dgm:pt modelId="{18EB0924-BF63-9740-9E5E-14B68F2DF857}" type="pres">
      <dgm:prSet presAssocID="{5F1F80D0-D16A-7243-A9B4-CF70E5DDB38E}" presName="connectorText" presStyleLbl="sibTrans2D1" presStyleIdx="8" presStyleCnt="11"/>
      <dgm:spPr/>
    </dgm:pt>
    <dgm:pt modelId="{DBC31EE8-0E97-1245-AE89-440F9844CDF7}" type="pres">
      <dgm:prSet presAssocID="{8E1F6726-A8A8-634D-9603-136DAA14C699}" presName="node" presStyleLbl="node1" presStyleIdx="9" presStyleCnt="11">
        <dgm:presLayoutVars>
          <dgm:bulletEnabled val="1"/>
        </dgm:presLayoutVars>
      </dgm:prSet>
      <dgm:spPr/>
    </dgm:pt>
    <dgm:pt modelId="{4E612AD0-1897-FF45-8F80-D27980E68A5A}" type="pres">
      <dgm:prSet presAssocID="{A9259329-6963-E843-A361-A7D622BF608F}" presName="sibTrans" presStyleLbl="sibTrans2D1" presStyleIdx="9" presStyleCnt="11"/>
      <dgm:spPr/>
    </dgm:pt>
    <dgm:pt modelId="{81DA25C3-CCEF-0043-80FF-E838179BA269}" type="pres">
      <dgm:prSet presAssocID="{A9259329-6963-E843-A361-A7D622BF608F}" presName="connectorText" presStyleLbl="sibTrans2D1" presStyleIdx="9" presStyleCnt="11"/>
      <dgm:spPr/>
    </dgm:pt>
    <dgm:pt modelId="{4FAF6E54-DCD6-F04E-81D1-DC34652E57C5}" type="pres">
      <dgm:prSet presAssocID="{EE770AF8-2264-9C48-9F91-4F8D6327101D}" presName="node" presStyleLbl="node1" presStyleIdx="10" presStyleCnt="11" custScaleX="145520" custScaleY="132812">
        <dgm:presLayoutVars>
          <dgm:bulletEnabled val="1"/>
        </dgm:presLayoutVars>
      </dgm:prSet>
      <dgm:spPr/>
    </dgm:pt>
    <dgm:pt modelId="{E674CE82-0A61-3740-AD00-AA0475A75052}" type="pres">
      <dgm:prSet presAssocID="{1A370D4D-257D-E64D-8F85-A80F6CD0BDB1}" presName="sibTrans" presStyleLbl="sibTrans2D1" presStyleIdx="10" presStyleCnt="11"/>
      <dgm:spPr/>
    </dgm:pt>
    <dgm:pt modelId="{16973765-A8F6-A143-ACBA-64080E61568D}" type="pres">
      <dgm:prSet presAssocID="{1A370D4D-257D-E64D-8F85-A80F6CD0BDB1}" presName="connectorText" presStyleLbl="sibTrans2D1" presStyleIdx="10" presStyleCnt="11"/>
      <dgm:spPr/>
    </dgm:pt>
  </dgm:ptLst>
  <dgm:cxnLst>
    <dgm:cxn modelId="{B95B8200-E43B-FA4B-AFBC-D0FCCF490FA1}" type="presOf" srcId="{8E1F6726-A8A8-634D-9603-136DAA14C699}" destId="{DBC31EE8-0E97-1245-AE89-440F9844CDF7}" srcOrd="0" destOrd="0" presId="urn:microsoft.com/office/officeart/2005/8/layout/cycle2"/>
    <dgm:cxn modelId="{93760B02-A3D4-F64B-928D-9D598A2DFA11}" type="presOf" srcId="{B93C3BE9-1C43-B340-926B-BC92C4A9E450}" destId="{6F697EB4-1ED8-524B-B34A-2162BBC66969}" srcOrd="0" destOrd="0" presId="urn:microsoft.com/office/officeart/2005/8/layout/cycle2"/>
    <dgm:cxn modelId="{76B05602-1B8B-7646-A185-6C8AC49F7FFD}" type="presOf" srcId="{B93C3BE9-1C43-B340-926B-BC92C4A9E450}" destId="{7F5865DA-00ED-2949-9F6D-34B8EB187FA5}" srcOrd="1" destOrd="0" presId="urn:microsoft.com/office/officeart/2005/8/layout/cycle2"/>
    <dgm:cxn modelId="{34517904-D078-9E4A-8CCE-E15EA025EA43}" srcId="{92091CC0-196C-2B43-BBE1-241781152690}" destId="{6993E82F-C925-E847-A992-C8CA0F04A253}" srcOrd="2" destOrd="0" parTransId="{66038047-6A55-B545-B3BE-75C01EF68A95}" sibTransId="{21F98422-EDCE-B247-8A4F-B09789628660}"/>
    <dgm:cxn modelId="{9E96930A-28FF-CF4F-82DC-AFD3C6BB1F2B}" type="presOf" srcId="{7E6A46D6-FE32-8446-8A24-9BFAB3E650D9}" destId="{D2EF5EBD-BC13-1A45-B668-ABADF680FE85}" srcOrd="0" destOrd="0" presId="urn:microsoft.com/office/officeart/2005/8/layout/cycle2"/>
    <dgm:cxn modelId="{8B8F700E-4F02-7540-B612-FE69859B1A8F}" type="presOf" srcId="{F6F6F745-A499-D94A-83D7-339E10A280D8}" destId="{4B8B15A4-3463-0347-B74E-AC383137CB3C}" srcOrd="1" destOrd="0" presId="urn:microsoft.com/office/officeart/2005/8/layout/cycle2"/>
    <dgm:cxn modelId="{DAEE6E15-E9F3-884D-A145-80D2A0E0E363}" type="presOf" srcId="{3390CC91-067C-B145-B8B3-409FA3EB51EC}" destId="{A28E1254-E38B-3846-AF21-634264DCFBC3}" srcOrd="0" destOrd="0" presId="urn:microsoft.com/office/officeart/2005/8/layout/cycle2"/>
    <dgm:cxn modelId="{4CAFB615-3CF8-084A-A794-CF9DCCE5C92E}" type="presOf" srcId="{5F1F80D0-D16A-7243-A9B4-CF70E5DDB38E}" destId="{18EB0924-BF63-9740-9E5E-14B68F2DF857}" srcOrd="1" destOrd="0" presId="urn:microsoft.com/office/officeart/2005/8/layout/cycle2"/>
    <dgm:cxn modelId="{53F26A21-4FA7-304A-8BB8-1A9BD1F558E4}" srcId="{92091CC0-196C-2B43-BBE1-241781152690}" destId="{F6F4042D-C9D6-4D47-9F4E-6E5C4F8C6C71}" srcOrd="8" destOrd="0" parTransId="{65A0C2FC-7479-4149-BDD7-8FA126F95051}" sibTransId="{5F1F80D0-D16A-7243-A9B4-CF70E5DDB38E}"/>
    <dgm:cxn modelId="{9E2E0C2A-9B8C-7F41-8E56-22E7D42C3D4A}" type="presOf" srcId="{F6F4042D-C9D6-4D47-9F4E-6E5C4F8C6C71}" destId="{3307CD27-2C76-5F44-806F-57736BF7DD14}" srcOrd="0" destOrd="0" presId="urn:microsoft.com/office/officeart/2005/8/layout/cycle2"/>
    <dgm:cxn modelId="{E20F132B-50D4-9846-AF3D-18B834FCC23E}" type="presOf" srcId="{747861EA-E33C-0C43-9E4E-C4BAF97A41F3}" destId="{6622D697-A316-884A-8CBD-25FED8B0734B}" srcOrd="0" destOrd="0" presId="urn:microsoft.com/office/officeart/2005/8/layout/cycle2"/>
    <dgm:cxn modelId="{26C18D35-A74F-3E42-AA1C-8B3A03315DDF}" srcId="{92091CC0-196C-2B43-BBE1-241781152690}" destId="{EE770AF8-2264-9C48-9F91-4F8D6327101D}" srcOrd="10" destOrd="0" parTransId="{774008D7-0EE9-874F-A5E5-6CA3EA1DE858}" sibTransId="{1A370D4D-257D-E64D-8F85-A80F6CD0BDB1}"/>
    <dgm:cxn modelId="{0D790F3C-C094-9B48-84D0-43CDF80BCD06}" type="presOf" srcId="{12F34B42-E8CC-B046-8CE8-79C64A5B17BC}" destId="{FE71F53B-26F3-A14B-924B-99F1C101E825}" srcOrd="0" destOrd="0" presId="urn:microsoft.com/office/officeart/2005/8/layout/cycle2"/>
    <dgm:cxn modelId="{432D5E3C-E571-B34F-86AC-3F3D9A5054A0}" type="presOf" srcId="{A9259329-6963-E843-A361-A7D622BF608F}" destId="{4E612AD0-1897-FF45-8F80-D27980E68A5A}" srcOrd="0" destOrd="0" presId="urn:microsoft.com/office/officeart/2005/8/layout/cycle2"/>
    <dgm:cxn modelId="{2F12BA43-4D17-6A41-BBB5-9DA0584B7CDD}" srcId="{92091CC0-196C-2B43-BBE1-241781152690}" destId="{3BB14E7E-F8B7-D947-8F23-E94AEB90434C}" srcOrd="1" destOrd="0" parTransId="{900F4641-1053-7345-9CAB-3713E4FE8B62}" sibTransId="{F6F6F745-A499-D94A-83D7-339E10A280D8}"/>
    <dgm:cxn modelId="{96ABA048-0AFD-2848-B797-21B3E251F2D0}" srcId="{92091CC0-196C-2B43-BBE1-241781152690}" destId="{02039F91-08FF-A649-AFCC-707C9AAE39DD}" srcOrd="7" destOrd="0" parTransId="{3E89C78F-4DDD-E940-A56B-5FD3D75058B5}" sibTransId="{5B6AEB01-39DE-F94C-BA6B-640E87C5120F}"/>
    <dgm:cxn modelId="{DD9DFD4C-20D4-2448-9425-F9C2E84948DF}" type="presOf" srcId="{6993E82F-C925-E847-A992-C8CA0F04A253}" destId="{C6D502EA-F9B8-B147-8E1C-F2863289E955}" srcOrd="0" destOrd="0" presId="urn:microsoft.com/office/officeart/2005/8/layout/cycle2"/>
    <dgm:cxn modelId="{FB83455D-8B55-714E-9140-7AD607329938}" srcId="{92091CC0-196C-2B43-BBE1-241781152690}" destId="{3390CC91-067C-B145-B8B3-409FA3EB51EC}" srcOrd="0" destOrd="0" parTransId="{142E3308-4693-5548-87D3-DFB99B4E40D3}" sibTransId="{12F34B42-E8CC-B046-8CE8-79C64A5B17BC}"/>
    <dgm:cxn modelId="{9F570864-1A44-C646-9DC4-0A6D1C2AB9AF}" type="presOf" srcId="{DDFBF2D9-64D1-6740-B14D-24B8CA3425BD}" destId="{D05F977C-A28E-9E4F-BAA0-5339A7A9E379}" srcOrd="1" destOrd="0" presId="urn:microsoft.com/office/officeart/2005/8/layout/cycle2"/>
    <dgm:cxn modelId="{F84BA566-4248-3743-B428-DADF06B0C877}" type="presOf" srcId="{5B6AEB01-39DE-F94C-BA6B-640E87C5120F}" destId="{EDD09316-EAFA-C14B-ACFD-75DB3EE73782}" srcOrd="1" destOrd="0" presId="urn:microsoft.com/office/officeart/2005/8/layout/cycle2"/>
    <dgm:cxn modelId="{2685E467-3C83-1C48-A5A1-CA7A7E5AEFC8}" srcId="{92091CC0-196C-2B43-BBE1-241781152690}" destId="{E9F9B9D3-7A0F-FE46-86F8-8F999CCD46D9}" srcOrd="5" destOrd="0" parTransId="{6E2D80BD-21F8-9347-9DEB-032737DDEC69}" sibTransId="{747861EA-E33C-0C43-9E4E-C4BAF97A41F3}"/>
    <dgm:cxn modelId="{E7236A6D-B290-F245-AF71-99F38EBC94A5}" srcId="{92091CC0-196C-2B43-BBE1-241781152690}" destId="{8E1F6726-A8A8-634D-9603-136DAA14C699}" srcOrd="9" destOrd="0" parTransId="{D76DBF21-574E-9441-8A2B-39379A572928}" sibTransId="{A9259329-6963-E843-A361-A7D622BF608F}"/>
    <dgm:cxn modelId="{76BF746F-FBB1-D34B-A5E8-21BC48F10446}" type="presOf" srcId="{A9259329-6963-E843-A361-A7D622BF608F}" destId="{81DA25C3-CCEF-0043-80FF-E838179BA269}" srcOrd="1" destOrd="0" presId="urn:microsoft.com/office/officeart/2005/8/layout/cycle2"/>
    <dgm:cxn modelId="{5E8B7A75-9459-5E41-B5C2-D8C802285307}" type="presOf" srcId="{D2A3FA91-7287-A74A-8ED0-60994B4FDB4B}" destId="{023AB64A-75DE-E643-917D-91D5605CC838}" srcOrd="0" destOrd="0" presId="urn:microsoft.com/office/officeart/2005/8/layout/cycle2"/>
    <dgm:cxn modelId="{4B45F575-2145-1241-936E-C1BD52C7A415}" type="presOf" srcId="{02039F91-08FF-A649-AFCC-707C9AAE39DD}" destId="{44D14512-4694-1C4C-81EA-FCC4E17E93EA}" srcOrd="0" destOrd="0" presId="urn:microsoft.com/office/officeart/2005/8/layout/cycle2"/>
    <dgm:cxn modelId="{22EE4A77-3E28-824F-B4A9-70F84BB1334F}" srcId="{92091CC0-196C-2B43-BBE1-241781152690}" destId="{7E6A46D6-FE32-8446-8A24-9BFAB3E650D9}" srcOrd="6" destOrd="0" parTransId="{3AF2DDA7-6AD5-9645-8518-F1885743CBA8}" sibTransId="{DDFBF2D9-64D1-6740-B14D-24B8CA3425BD}"/>
    <dgm:cxn modelId="{5B5F1078-EC66-5045-B696-16FB0ED69D28}" type="presOf" srcId="{1D03DA32-CBF4-8846-88BE-90B597DD4C14}" destId="{987E972D-60CD-BE45-819C-8C9871DDFB7F}" srcOrd="0" destOrd="0" presId="urn:microsoft.com/office/officeart/2005/8/layout/cycle2"/>
    <dgm:cxn modelId="{A626F787-4E0C-8643-AFBF-3E3E2F52D6E4}" type="presOf" srcId="{1A370D4D-257D-E64D-8F85-A80F6CD0BDB1}" destId="{16973765-A8F6-A143-ACBA-64080E61568D}" srcOrd="1" destOrd="0" presId="urn:microsoft.com/office/officeart/2005/8/layout/cycle2"/>
    <dgm:cxn modelId="{ACC61B94-6A5D-D84A-8854-9E97913729F3}" type="presOf" srcId="{DDFBF2D9-64D1-6740-B14D-24B8CA3425BD}" destId="{A9EB3BB9-29FE-1647-9D6E-E2B9F19DA835}" srcOrd="0" destOrd="0" presId="urn:microsoft.com/office/officeart/2005/8/layout/cycle2"/>
    <dgm:cxn modelId="{7E9F1598-450B-4244-9ACE-BA04F7E1D4B9}" type="presOf" srcId="{747861EA-E33C-0C43-9E4E-C4BAF97A41F3}" destId="{4DEB3642-072F-E343-838E-C6C67876AA06}" srcOrd="1" destOrd="0" presId="urn:microsoft.com/office/officeart/2005/8/layout/cycle2"/>
    <dgm:cxn modelId="{23E35FA0-6F7C-BE4D-9DA2-420CFF2D2382}" type="presOf" srcId="{12F34B42-E8CC-B046-8CE8-79C64A5B17BC}" destId="{47D2F14B-D4DD-664D-A26E-65970BF51785}" srcOrd="1" destOrd="0" presId="urn:microsoft.com/office/officeart/2005/8/layout/cycle2"/>
    <dgm:cxn modelId="{247D33A1-AC43-374D-BACC-E021CD50EEC7}" type="presOf" srcId="{92091CC0-196C-2B43-BBE1-241781152690}" destId="{2370B84E-3850-894C-920D-DE92FE2AC5B8}" srcOrd="0" destOrd="0" presId="urn:microsoft.com/office/officeart/2005/8/layout/cycle2"/>
    <dgm:cxn modelId="{15BD23AB-E54D-C146-A4B2-F7A111EF05D3}" type="presOf" srcId="{5B6AEB01-39DE-F94C-BA6B-640E87C5120F}" destId="{3E9802A0-0CB6-0A4C-A5B5-10B24629F778}" srcOrd="0" destOrd="0" presId="urn:microsoft.com/office/officeart/2005/8/layout/cycle2"/>
    <dgm:cxn modelId="{3CEB73B5-9B5F-3C4F-8444-9698C1EE39ED}" type="presOf" srcId="{5F1F80D0-D16A-7243-A9B4-CF70E5DDB38E}" destId="{5A8AD5E8-C379-294D-81B2-6E2C18A3955B}" srcOrd="0" destOrd="0" presId="urn:microsoft.com/office/officeart/2005/8/layout/cycle2"/>
    <dgm:cxn modelId="{ED6EB8B8-082D-BC4A-AEE3-51B89BC7C4B1}" srcId="{92091CC0-196C-2B43-BBE1-241781152690}" destId="{1D03DA32-CBF4-8846-88BE-90B597DD4C14}" srcOrd="3" destOrd="0" parTransId="{1EB11B73-359C-334C-ACDC-BF3B264A9147}" sibTransId="{B93C3BE9-1C43-B340-926B-BC92C4A9E450}"/>
    <dgm:cxn modelId="{3524EDB8-9624-9B41-A1F8-6EEA9134CF4A}" type="presOf" srcId="{1A370D4D-257D-E64D-8F85-A80F6CD0BDB1}" destId="{E674CE82-0A61-3740-AD00-AA0475A75052}" srcOrd="0" destOrd="0" presId="urn:microsoft.com/office/officeart/2005/8/layout/cycle2"/>
    <dgm:cxn modelId="{8A5424BD-255C-FF42-A105-54682EDD89D9}" type="presOf" srcId="{E9F9B9D3-7A0F-FE46-86F8-8F999CCD46D9}" destId="{D7EFE41E-EE11-D240-BDD0-EA4F21694BAB}" srcOrd="0" destOrd="0" presId="urn:microsoft.com/office/officeart/2005/8/layout/cycle2"/>
    <dgm:cxn modelId="{5A42C7BF-FA3C-6944-8AC0-D6F81EE51A0C}" type="presOf" srcId="{09D22B99-5FB3-5F47-8953-2D34BEDB14EA}" destId="{42BFC035-3C7A-7E4C-9A61-8B95B20B3275}" srcOrd="0" destOrd="0" presId="urn:microsoft.com/office/officeart/2005/8/layout/cycle2"/>
    <dgm:cxn modelId="{22A4E6C3-73B2-064F-B19C-7DA557C20333}" type="presOf" srcId="{09D22B99-5FB3-5F47-8953-2D34BEDB14EA}" destId="{832D440E-5468-7E42-A43D-268FD9A32B79}" srcOrd="1" destOrd="0" presId="urn:microsoft.com/office/officeart/2005/8/layout/cycle2"/>
    <dgm:cxn modelId="{6775F1C3-1C3B-C445-ABEE-239B74991237}" type="presOf" srcId="{21F98422-EDCE-B247-8A4F-B09789628660}" destId="{A1CD6C74-0027-2645-BDDA-F99AAA69EDB2}" srcOrd="0" destOrd="0" presId="urn:microsoft.com/office/officeart/2005/8/layout/cycle2"/>
    <dgm:cxn modelId="{A326C5DB-2F73-F54B-BF72-432389B55DB2}" type="presOf" srcId="{EE770AF8-2264-9C48-9F91-4F8D6327101D}" destId="{4FAF6E54-DCD6-F04E-81D1-DC34652E57C5}" srcOrd="0" destOrd="0" presId="urn:microsoft.com/office/officeart/2005/8/layout/cycle2"/>
    <dgm:cxn modelId="{A751D2DD-07ED-2942-8C4A-EA61CDF26685}" type="presOf" srcId="{3BB14E7E-F8B7-D947-8F23-E94AEB90434C}" destId="{BC2F1C6C-9664-5A44-99A1-85DF0E21687F}" srcOrd="0" destOrd="0" presId="urn:microsoft.com/office/officeart/2005/8/layout/cycle2"/>
    <dgm:cxn modelId="{BCA792E6-8866-9442-AFD7-BBA02118FF15}" type="presOf" srcId="{21F98422-EDCE-B247-8A4F-B09789628660}" destId="{180A414A-0C6D-1547-9C0C-9795830014F5}" srcOrd="1" destOrd="0" presId="urn:microsoft.com/office/officeart/2005/8/layout/cycle2"/>
    <dgm:cxn modelId="{E7ECE8F6-21BA-0F4D-BAA8-E9068AACA6D1}" srcId="{92091CC0-196C-2B43-BBE1-241781152690}" destId="{D2A3FA91-7287-A74A-8ED0-60994B4FDB4B}" srcOrd="4" destOrd="0" parTransId="{F7879328-9585-A342-863D-96A682792889}" sibTransId="{09D22B99-5FB3-5F47-8953-2D34BEDB14EA}"/>
    <dgm:cxn modelId="{EB503CFD-6CFD-3E46-BBDB-B2EC37A186FA}" type="presOf" srcId="{F6F6F745-A499-D94A-83D7-339E10A280D8}" destId="{DB6CBD7C-FF21-FD44-B688-0F6A10D215C3}" srcOrd="0" destOrd="0" presId="urn:microsoft.com/office/officeart/2005/8/layout/cycle2"/>
    <dgm:cxn modelId="{F6C754BC-3633-354C-B85A-8F496665AAB3}" type="presParOf" srcId="{2370B84E-3850-894C-920D-DE92FE2AC5B8}" destId="{A28E1254-E38B-3846-AF21-634264DCFBC3}" srcOrd="0" destOrd="0" presId="urn:microsoft.com/office/officeart/2005/8/layout/cycle2"/>
    <dgm:cxn modelId="{58C3C203-030D-5C41-8525-D692EA61B243}" type="presParOf" srcId="{2370B84E-3850-894C-920D-DE92FE2AC5B8}" destId="{FE71F53B-26F3-A14B-924B-99F1C101E825}" srcOrd="1" destOrd="0" presId="urn:microsoft.com/office/officeart/2005/8/layout/cycle2"/>
    <dgm:cxn modelId="{EF184865-D908-814D-A1B8-BA8A9D516AC2}" type="presParOf" srcId="{FE71F53B-26F3-A14B-924B-99F1C101E825}" destId="{47D2F14B-D4DD-664D-A26E-65970BF51785}" srcOrd="0" destOrd="0" presId="urn:microsoft.com/office/officeart/2005/8/layout/cycle2"/>
    <dgm:cxn modelId="{612CFD52-D908-9C46-9EE0-169822885937}" type="presParOf" srcId="{2370B84E-3850-894C-920D-DE92FE2AC5B8}" destId="{BC2F1C6C-9664-5A44-99A1-85DF0E21687F}" srcOrd="2" destOrd="0" presId="urn:microsoft.com/office/officeart/2005/8/layout/cycle2"/>
    <dgm:cxn modelId="{61FFE0DA-02B6-AC47-A314-BF5017D78FA0}" type="presParOf" srcId="{2370B84E-3850-894C-920D-DE92FE2AC5B8}" destId="{DB6CBD7C-FF21-FD44-B688-0F6A10D215C3}" srcOrd="3" destOrd="0" presId="urn:microsoft.com/office/officeart/2005/8/layout/cycle2"/>
    <dgm:cxn modelId="{92F4D266-DD21-B945-9D96-E8D089A28D05}" type="presParOf" srcId="{DB6CBD7C-FF21-FD44-B688-0F6A10D215C3}" destId="{4B8B15A4-3463-0347-B74E-AC383137CB3C}" srcOrd="0" destOrd="0" presId="urn:microsoft.com/office/officeart/2005/8/layout/cycle2"/>
    <dgm:cxn modelId="{B0F90342-CC24-AF4D-9C76-FA5D19CFB9D9}" type="presParOf" srcId="{2370B84E-3850-894C-920D-DE92FE2AC5B8}" destId="{C6D502EA-F9B8-B147-8E1C-F2863289E955}" srcOrd="4" destOrd="0" presId="urn:microsoft.com/office/officeart/2005/8/layout/cycle2"/>
    <dgm:cxn modelId="{D1657F0C-6729-4B4C-9A35-DA7C76588CAC}" type="presParOf" srcId="{2370B84E-3850-894C-920D-DE92FE2AC5B8}" destId="{A1CD6C74-0027-2645-BDDA-F99AAA69EDB2}" srcOrd="5" destOrd="0" presId="urn:microsoft.com/office/officeart/2005/8/layout/cycle2"/>
    <dgm:cxn modelId="{40554742-5A5F-0E4D-B6DB-5D204C80495C}" type="presParOf" srcId="{A1CD6C74-0027-2645-BDDA-F99AAA69EDB2}" destId="{180A414A-0C6D-1547-9C0C-9795830014F5}" srcOrd="0" destOrd="0" presId="urn:microsoft.com/office/officeart/2005/8/layout/cycle2"/>
    <dgm:cxn modelId="{245C3744-7A74-B446-A622-EC03EE8452D7}" type="presParOf" srcId="{2370B84E-3850-894C-920D-DE92FE2AC5B8}" destId="{987E972D-60CD-BE45-819C-8C9871DDFB7F}" srcOrd="6" destOrd="0" presId="urn:microsoft.com/office/officeart/2005/8/layout/cycle2"/>
    <dgm:cxn modelId="{D0E28929-70D9-4B45-A9FB-29E4A3339E37}" type="presParOf" srcId="{2370B84E-3850-894C-920D-DE92FE2AC5B8}" destId="{6F697EB4-1ED8-524B-B34A-2162BBC66969}" srcOrd="7" destOrd="0" presId="urn:microsoft.com/office/officeart/2005/8/layout/cycle2"/>
    <dgm:cxn modelId="{4FD01EAA-34C6-BF40-BD4C-A1035682A3FE}" type="presParOf" srcId="{6F697EB4-1ED8-524B-B34A-2162BBC66969}" destId="{7F5865DA-00ED-2949-9F6D-34B8EB187FA5}" srcOrd="0" destOrd="0" presId="urn:microsoft.com/office/officeart/2005/8/layout/cycle2"/>
    <dgm:cxn modelId="{15F75025-D51E-9E4D-AA11-4EC3A6739CB9}" type="presParOf" srcId="{2370B84E-3850-894C-920D-DE92FE2AC5B8}" destId="{023AB64A-75DE-E643-917D-91D5605CC838}" srcOrd="8" destOrd="0" presId="urn:microsoft.com/office/officeart/2005/8/layout/cycle2"/>
    <dgm:cxn modelId="{C1A94B35-6DC1-594D-9934-EDCA0E95D481}" type="presParOf" srcId="{2370B84E-3850-894C-920D-DE92FE2AC5B8}" destId="{42BFC035-3C7A-7E4C-9A61-8B95B20B3275}" srcOrd="9" destOrd="0" presId="urn:microsoft.com/office/officeart/2005/8/layout/cycle2"/>
    <dgm:cxn modelId="{0093A7F9-9C54-2947-B7A4-0D1BAAEBBD79}" type="presParOf" srcId="{42BFC035-3C7A-7E4C-9A61-8B95B20B3275}" destId="{832D440E-5468-7E42-A43D-268FD9A32B79}" srcOrd="0" destOrd="0" presId="urn:microsoft.com/office/officeart/2005/8/layout/cycle2"/>
    <dgm:cxn modelId="{83A22C2E-8B48-EC42-A51E-4D500A71F8B5}" type="presParOf" srcId="{2370B84E-3850-894C-920D-DE92FE2AC5B8}" destId="{D7EFE41E-EE11-D240-BDD0-EA4F21694BAB}" srcOrd="10" destOrd="0" presId="urn:microsoft.com/office/officeart/2005/8/layout/cycle2"/>
    <dgm:cxn modelId="{730DEB72-DF4E-0B41-8DD6-0E23BE21765E}" type="presParOf" srcId="{2370B84E-3850-894C-920D-DE92FE2AC5B8}" destId="{6622D697-A316-884A-8CBD-25FED8B0734B}" srcOrd="11" destOrd="0" presId="urn:microsoft.com/office/officeart/2005/8/layout/cycle2"/>
    <dgm:cxn modelId="{EA534174-8849-894D-8246-617DB5675EE3}" type="presParOf" srcId="{6622D697-A316-884A-8CBD-25FED8B0734B}" destId="{4DEB3642-072F-E343-838E-C6C67876AA06}" srcOrd="0" destOrd="0" presId="urn:microsoft.com/office/officeart/2005/8/layout/cycle2"/>
    <dgm:cxn modelId="{69D26875-C635-4942-9A97-50D19FE252DD}" type="presParOf" srcId="{2370B84E-3850-894C-920D-DE92FE2AC5B8}" destId="{D2EF5EBD-BC13-1A45-B668-ABADF680FE85}" srcOrd="12" destOrd="0" presId="urn:microsoft.com/office/officeart/2005/8/layout/cycle2"/>
    <dgm:cxn modelId="{17669F9F-0BA8-8C4F-A21D-BD183C5C43D1}" type="presParOf" srcId="{2370B84E-3850-894C-920D-DE92FE2AC5B8}" destId="{A9EB3BB9-29FE-1647-9D6E-E2B9F19DA835}" srcOrd="13" destOrd="0" presId="urn:microsoft.com/office/officeart/2005/8/layout/cycle2"/>
    <dgm:cxn modelId="{697A7BE6-E579-5D44-BA3F-D0C28A95DDE3}" type="presParOf" srcId="{A9EB3BB9-29FE-1647-9D6E-E2B9F19DA835}" destId="{D05F977C-A28E-9E4F-BAA0-5339A7A9E379}" srcOrd="0" destOrd="0" presId="urn:microsoft.com/office/officeart/2005/8/layout/cycle2"/>
    <dgm:cxn modelId="{6243452A-3660-CE4A-BA07-29C72132CF26}" type="presParOf" srcId="{2370B84E-3850-894C-920D-DE92FE2AC5B8}" destId="{44D14512-4694-1C4C-81EA-FCC4E17E93EA}" srcOrd="14" destOrd="0" presId="urn:microsoft.com/office/officeart/2005/8/layout/cycle2"/>
    <dgm:cxn modelId="{512C11E3-CDA5-E042-BDAC-4399AA4183F5}" type="presParOf" srcId="{2370B84E-3850-894C-920D-DE92FE2AC5B8}" destId="{3E9802A0-0CB6-0A4C-A5B5-10B24629F778}" srcOrd="15" destOrd="0" presId="urn:microsoft.com/office/officeart/2005/8/layout/cycle2"/>
    <dgm:cxn modelId="{66AC43A9-093E-2C4B-8312-756EF429D692}" type="presParOf" srcId="{3E9802A0-0CB6-0A4C-A5B5-10B24629F778}" destId="{EDD09316-EAFA-C14B-ACFD-75DB3EE73782}" srcOrd="0" destOrd="0" presId="urn:microsoft.com/office/officeart/2005/8/layout/cycle2"/>
    <dgm:cxn modelId="{B7D91FAF-9B9F-694E-B21A-44BA42636F3E}" type="presParOf" srcId="{2370B84E-3850-894C-920D-DE92FE2AC5B8}" destId="{3307CD27-2C76-5F44-806F-57736BF7DD14}" srcOrd="16" destOrd="0" presId="urn:microsoft.com/office/officeart/2005/8/layout/cycle2"/>
    <dgm:cxn modelId="{F4F7FB0E-02C6-EB40-8C66-32F1ED47BFA1}" type="presParOf" srcId="{2370B84E-3850-894C-920D-DE92FE2AC5B8}" destId="{5A8AD5E8-C379-294D-81B2-6E2C18A3955B}" srcOrd="17" destOrd="0" presId="urn:microsoft.com/office/officeart/2005/8/layout/cycle2"/>
    <dgm:cxn modelId="{BADD14DF-6254-1D49-B477-528C5B59E823}" type="presParOf" srcId="{5A8AD5E8-C379-294D-81B2-6E2C18A3955B}" destId="{18EB0924-BF63-9740-9E5E-14B68F2DF857}" srcOrd="0" destOrd="0" presId="urn:microsoft.com/office/officeart/2005/8/layout/cycle2"/>
    <dgm:cxn modelId="{9C303F2E-D882-CC4F-BEC0-22889CBF0558}" type="presParOf" srcId="{2370B84E-3850-894C-920D-DE92FE2AC5B8}" destId="{DBC31EE8-0E97-1245-AE89-440F9844CDF7}" srcOrd="18" destOrd="0" presId="urn:microsoft.com/office/officeart/2005/8/layout/cycle2"/>
    <dgm:cxn modelId="{AC00023F-8052-034E-BC68-D16E2A31F7FB}" type="presParOf" srcId="{2370B84E-3850-894C-920D-DE92FE2AC5B8}" destId="{4E612AD0-1897-FF45-8F80-D27980E68A5A}" srcOrd="19" destOrd="0" presId="urn:microsoft.com/office/officeart/2005/8/layout/cycle2"/>
    <dgm:cxn modelId="{D68BF10E-65AA-A040-8C28-86287241B6E3}" type="presParOf" srcId="{4E612AD0-1897-FF45-8F80-D27980E68A5A}" destId="{81DA25C3-CCEF-0043-80FF-E838179BA269}" srcOrd="0" destOrd="0" presId="urn:microsoft.com/office/officeart/2005/8/layout/cycle2"/>
    <dgm:cxn modelId="{2995B463-262B-3740-9C67-55D771BD57C4}" type="presParOf" srcId="{2370B84E-3850-894C-920D-DE92FE2AC5B8}" destId="{4FAF6E54-DCD6-F04E-81D1-DC34652E57C5}" srcOrd="20" destOrd="0" presId="urn:microsoft.com/office/officeart/2005/8/layout/cycle2"/>
    <dgm:cxn modelId="{10258FE8-7593-594C-94AE-A12A4D89ED9B}" type="presParOf" srcId="{2370B84E-3850-894C-920D-DE92FE2AC5B8}" destId="{E674CE82-0A61-3740-AD00-AA0475A75052}" srcOrd="21" destOrd="0" presId="urn:microsoft.com/office/officeart/2005/8/layout/cycle2"/>
    <dgm:cxn modelId="{A6829707-243C-054B-8206-C9E9038C8337}" type="presParOf" srcId="{E674CE82-0A61-3740-AD00-AA0475A75052}" destId="{16973765-A8F6-A143-ACBA-64080E61568D}" srcOrd="0" destOrd="0" presId="urn:microsoft.com/office/officeart/2005/8/layout/cycle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54530-8E47-D645-84B1-0CAD79C0566B}">
      <dsp:nvSpPr>
        <dsp:cNvPr id="0" name=""/>
        <dsp:cNvSpPr/>
      </dsp:nvSpPr>
      <dsp:spPr>
        <a:xfrm>
          <a:off x="1881349" y="953861"/>
          <a:ext cx="2333300" cy="229753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marL="0" lvl="0" indent="0" algn="ctr" defTabSz="2889250">
            <a:lnSpc>
              <a:spcPct val="90000"/>
            </a:lnSpc>
            <a:spcBef>
              <a:spcPct val="0"/>
            </a:spcBef>
            <a:spcAft>
              <a:spcPct val="35000"/>
            </a:spcAft>
            <a:buNone/>
          </a:pPr>
          <a:r>
            <a:rPr lang="en-GB" sz="6500" kern="1200" dirty="0"/>
            <a:t> </a:t>
          </a:r>
        </a:p>
      </dsp:txBody>
      <dsp:txXfrm>
        <a:off x="2223053" y="1290328"/>
        <a:ext cx="1649892" cy="1624605"/>
      </dsp:txXfrm>
    </dsp:sp>
    <dsp:sp modelId="{1B6494EC-A12F-AF48-A3C1-3F83BB1BC9F6}">
      <dsp:nvSpPr>
        <dsp:cNvPr id="0" name=""/>
        <dsp:cNvSpPr/>
      </dsp:nvSpPr>
      <dsp:spPr>
        <a:xfrm>
          <a:off x="2515195" y="15901"/>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GB" sz="4800" kern="1200" dirty="0"/>
            <a:t> </a:t>
          </a:r>
        </a:p>
      </dsp:txBody>
      <dsp:txXfrm>
        <a:off x="2671250" y="171956"/>
        <a:ext cx="753499" cy="753499"/>
      </dsp:txXfrm>
    </dsp:sp>
    <dsp:sp modelId="{0AEA32F9-8144-1446-8562-F365AA44E2A1}">
      <dsp:nvSpPr>
        <dsp:cNvPr id="0" name=""/>
        <dsp:cNvSpPr/>
      </dsp:nvSpPr>
      <dsp:spPr>
        <a:xfrm>
          <a:off x="3333701" y="256237"/>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GB" sz="4800" kern="1200" dirty="0"/>
            <a:t>  </a:t>
          </a:r>
        </a:p>
      </dsp:txBody>
      <dsp:txXfrm>
        <a:off x="3489756" y="412292"/>
        <a:ext cx="753499" cy="753499"/>
      </dsp:txXfrm>
    </dsp:sp>
    <dsp:sp modelId="{A2B05518-CDA2-AD46-961A-9BBD491AF0B8}">
      <dsp:nvSpPr>
        <dsp:cNvPr id="0" name=""/>
        <dsp:cNvSpPr/>
      </dsp:nvSpPr>
      <dsp:spPr>
        <a:xfrm>
          <a:off x="3892338" y="900938"/>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endParaRPr lang="en-GB" sz="4800" kern="1200" dirty="0"/>
        </a:p>
      </dsp:txBody>
      <dsp:txXfrm>
        <a:off x="4048393" y="1056993"/>
        <a:ext cx="753499" cy="753499"/>
      </dsp:txXfrm>
    </dsp:sp>
    <dsp:sp modelId="{7C66CDEE-0D66-3B4C-83A3-30CCC392A49D}">
      <dsp:nvSpPr>
        <dsp:cNvPr id="0" name=""/>
        <dsp:cNvSpPr/>
      </dsp:nvSpPr>
      <dsp:spPr>
        <a:xfrm>
          <a:off x="4013741" y="1745316"/>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endParaRPr lang="en-GB" sz="4800" kern="1200" dirty="0"/>
        </a:p>
      </dsp:txBody>
      <dsp:txXfrm>
        <a:off x="4169796" y="1901371"/>
        <a:ext cx="753499" cy="753499"/>
      </dsp:txXfrm>
    </dsp:sp>
    <dsp:sp modelId="{256DA9A8-2E3B-0942-A0E5-963F183DF3F9}">
      <dsp:nvSpPr>
        <dsp:cNvPr id="0" name=""/>
        <dsp:cNvSpPr/>
      </dsp:nvSpPr>
      <dsp:spPr>
        <a:xfrm>
          <a:off x="3659367" y="2521288"/>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ATS-DO</a:t>
          </a:r>
        </a:p>
      </dsp:txBody>
      <dsp:txXfrm>
        <a:off x="3815422" y="2677343"/>
        <a:ext cx="753499" cy="753499"/>
      </dsp:txXfrm>
    </dsp:sp>
    <dsp:sp modelId="{74D94566-83AB-DA4E-A932-E73043C3475A}">
      <dsp:nvSpPr>
        <dsp:cNvPr id="0" name=""/>
        <dsp:cNvSpPr/>
      </dsp:nvSpPr>
      <dsp:spPr>
        <a:xfrm>
          <a:off x="2941726" y="2982488"/>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MSC-SMT</a:t>
          </a:r>
        </a:p>
      </dsp:txBody>
      <dsp:txXfrm>
        <a:off x="3097781" y="3138543"/>
        <a:ext cx="753499" cy="753499"/>
      </dsp:txXfrm>
    </dsp:sp>
    <dsp:sp modelId="{94E6D73D-B09F-0349-A84E-C4BA40AF43B9}">
      <dsp:nvSpPr>
        <dsp:cNvPr id="0" name=""/>
        <dsp:cNvSpPr/>
      </dsp:nvSpPr>
      <dsp:spPr>
        <a:xfrm>
          <a:off x="2088664" y="2982488"/>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EN-MME</a:t>
          </a:r>
        </a:p>
      </dsp:txBody>
      <dsp:txXfrm>
        <a:off x="2244719" y="3138543"/>
        <a:ext cx="753499" cy="753499"/>
      </dsp:txXfrm>
    </dsp:sp>
    <dsp:sp modelId="{D3F66AE3-9A59-7345-BFC3-9F8C40802300}">
      <dsp:nvSpPr>
        <dsp:cNvPr id="0" name=""/>
        <dsp:cNvSpPr/>
      </dsp:nvSpPr>
      <dsp:spPr>
        <a:xfrm>
          <a:off x="1371023" y="2521288"/>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dirty="0"/>
            <a:t>MSC-LMF</a:t>
          </a:r>
        </a:p>
      </dsp:txBody>
      <dsp:txXfrm>
        <a:off x="1527078" y="2677343"/>
        <a:ext cx="753499" cy="753499"/>
      </dsp:txXfrm>
    </dsp:sp>
    <dsp:sp modelId="{26F7F76A-D14E-9940-8F1D-6E2653802E2E}">
      <dsp:nvSpPr>
        <dsp:cNvPr id="0" name=""/>
        <dsp:cNvSpPr/>
      </dsp:nvSpPr>
      <dsp:spPr>
        <a:xfrm>
          <a:off x="1016648" y="1745316"/>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endParaRPr lang="en-GB" sz="4800" kern="1200"/>
        </a:p>
      </dsp:txBody>
      <dsp:txXfrm>
        <a:off x="1172703" y="1901371"/>
        <a:ext cx="753499" cy="753499"/>
      </dsp:txXfrm>
    </dsp:sp>
    <dsp:sp modelId="{B1A2540C-D51B-FC4E-9D83-D4E283562277}">
      <dsp:nvSpPr>
        <dsp:cNvPr id="0" name=""/>
        <dsp:cNvSpPr/>
      </dsp:nvSpPr>
      <dsp:spPr>
        <a:xfrm>
          <a:off x="1138052" y="900938"/>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endParaRPr lang="en-GB" sz="4800" kern="1200"/>
        </a:p>
      </dsp:txBody>
      <dsp:txXfrm>
        <a:off x="1294107" y="1056993"/>
        <a:ext cx="753499" cy="753499"/>
      </dsp:txXfrm>
    </dsp:sp>
    <dsp:sp modelId="{A782B78F-5790-5B42-A062-A655C6F8FDE4}">
      <dsp:nvSpPr>
        <dsp:cNvPr id="0" name=""/>
        <dsp:cNvSpPr/>
      </dsp:nvSpPr>
      <dsp:spPr>
        <a:xfrm>
          <a:off x="1696688" y="256237"/>
          <a:ext cx="1065609" cy="1065609"/>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GB" sz="4800" kern="1200" dirty="0"/>
            <a:t> </a:t>
          </a:r>
        </a:p>
      </dsp:txBody>
      <dsp:txXfrm>
        <a:off x="1852743" y="412292"/>
        <a:ext cx="753499" cy="7534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8E1254-E38B-3846-AF21-634264DCFBC3}">
      <dsp:nvSpPr>
        <dsp:cNvPr id="0" name=""/>
        <dsp:cNvSpPr/>
      </dsp:nvSpPr>
      <dsp:spPr>
        <a:xfrm>
          <a:off x="2721694" y="2157"/>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Inner Dipole assembly in 180</a:t>
          </a:r>
        </a:p>
      </dsp:txBody>
      <dsp:txXfrm>
        <a:off x="2817267" y="97730"/>
        <a:ext cx="461465" cy="461465"/>
      </dsp:txXfrm>
    </dsp:sp>
    <dsp:sp modelId="{FE71F53B-26F3-A14B-924B-99F1C101E825}">
      <dsp:nvSpPr>
        <dsp:cNvPr id="0" name=""/>
        <dsp:cNvSpPr/>
      </dsp:nvSpPr>
      <dsp:spPr>
        <a:xfrm rot="981818">
          <a:off x="3426626" y="354963"/>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427679" y="391687"/>
        <a:ext cx="121359" cy="132154"/>
      </dsp:txXfrm>
    </dsp:sp>
    <dsp:sp modelId="{BC2F1C6C-9664-5A44-99A1-85DF0E21687F}">
      <dsp:nvSpPr>
        <dsp:cNvPr id="0" name=""/>
        <dsp:cNvSpPr/>
      </dsp:nvSpPr>
      <dsp:spPr>
        <a:xfrm>
          <a:off x="3661734" y="278178"/>
          <a:ext cx="652611" cy="652611"/>
        </a:xfrm>
        <a:prstGeom prst="ellipse">
          <a:avLst/>
        </a:prstGeom>
        <a:solidFill>
          <a:srgbClr val="64BCD9">
            <a:hueOff val="0"/>
            <a:satOff val="0"/>
            <a:lumOff val="0"/>
            <a:alphaOff val="0"/>
          </a:srgbClr>
        </a:solidFill>
        <a:ln w="25400"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Inner Dipole collaring in 927</a:t>
          </a:r>
        </a:p>
      </dsp:txBody>
      <dsp:txXfrm>
        <a:off x="3757307" y="373751"/>
        <a:ext cx="461465" cy="461465"/>
      </dsp:txXfrm>
    </dsp:sp>
    <dsp:sp modelId="{DB6CBD7C-FF21-FD44-B688-0F6A10D215C3}">
      <dsp:nvSpPr>
        <dsp:cNvPr id="0" name=""/>
        <dsp:cNvSpPr/>
      </dsp:nvSpPr>
      <dsp:spPr>
        <a:xfrm rot="2945455">
          <a:off x="4218933" y="860861"/>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227909" y="885258"/>
        <a:ext cx="121359" cy="132154"/>
      </dsp:txXfrm>
    </dsp:sp>
    <dsp:sp modelId="{C6D502EA-F9B8-B147-8E1C-F2863289E955}">
      <dsp:nvSpPr>
        <dsp:cNvPr id="0" name=""/>
        <dsp:cNvSpPr/>
      </dsp:nvSpPr>
      <dsp:spPr>
        <a:xfrm>
          <a:off x="4303319" y="1018606"/>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Inner Dipole WMM in 180</a:t>
          </a:r>
        </a:p>
      </dsp:txBody>
      <dsp:txXfrm>
        <a:off x="4398892" y="1114179"/>
        <a:ext cx="461465" cy="461465"/>
      </dsp:txXfrm>
    </dsp:sp>
    <dsp:sp modelId="{A1CD6C74-0027-2645-BDDA-F99AAA69EDB2}">
      <dsp:nvSpPr>
        <dsp:cNvPr id="0" name=""/>
        <dsp:cNvSpPr/>
      </dsp:nvSpPr>
      <dsp:spPr>
        <a:xfrm rot="4909091">
          <a:off x="4611955" y="1714804"/>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634260" y="1733114"/>
        <a:ext cx="121359" cy="132154"/>
      </dsp:txXfrm>
    </dsp:sp>
    <dsp:sp modelId="{987E972D-60CD-BE45-819C-8C9871DDFB7F}">
      <dsp:nvSpPr>
        <dsp:cNvPr id="0" name=""/>
        <dsp:cNvSpPr/>
      </dsp:nvSpPr>
      <dsp:spPr>
        <a:xfrm>
          <a:off x="4442748" y="1988360"/>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Outer Dipole assembly in 180</a:t>
          </a:r>
        </a:p>
      </dsp:txBody>
      <dsp:txXfrm>
        <a:off x="4538321" y="2083933"/>
        <a:ext cx="461465" cy="461465"/>
      </dsp:txXfrm>
    </dsp:sp>
    <dsp:sp modelId="{6F697EB4-1ED8-524B-B34A-2162BBC66969}">
      <dsp:nvSpPr>
        <dsp:cNvPr id="0" name=""/>
        <dsp:cNvSpPr/>
      </dsp:nvSpPr>
      <dsp:spPr>
        <a:xfrm rot="6872727">
          <a:off x="4480910" y="2645669"/>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4517719" y="2666065"/>
        <a:ext cx="121359" cy="132154"/>
      </dsp:txXfrm>
    </dsp:sp>
    <dsp:sp modelId="{023AB64A-75DE-E643-917D-91D5605CC838}">
      <dsp:nvSpPr>
        <dsp:cNvPr id="0" name=""/>
        <dsp:cNvSpPr/>
      </dsp:nvSpPr>
      <dsp:spPr>
        <a:xfrm>
          <a:off x="4035755" y="2879550"/>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Outer Dipole collaring in 927</a:t>
          </a:r>
        </a:p>
      </dsp:txBody>
      <dsp:txXfrm>
        <a:off x="4131328" y="2975123"/>
        <a:ext cx="461465" cy="461465"/>
      </dsp:txXfrm>
    </dsp:sp>
    <dsp:sp modelId="{42BFC035-3C7A-7E4C-9A61-8B95B20B3275}">
      <dsp:nvSpPr>
        <dsp:cNvPr id="0" name=""/>
        <dsp:cNvSpPr/>
      </dsp:nvSpPr>
      <dsp:spPr>
        <a:xfrm rot="8836364">
          <a:off x="3867404" y="3357915"/>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915287" y="3387906"/>
        <a:ext cx="121359" cy="132154"/>
      </dsp:txXfrm>
    </dsp:sp>
    <dsp:sp modelId="{D7EFE41E-EE11-D240-BDD0-EA4F21694BAB}">
      <dsp:nvSpPr>
        <dsp:cNvPr id="0" name=""/>
        <dsp:cNvSpPr/>
      </dsp:nvSpPr>
      <dsp:spPr>
        <a:xfrm>
          <a:off x="3211557" y="3409230"/>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Outer dipole WMM in 180</a:t>
          </a:r>
        </a:p>
      </dsp:txBody>
      <dsp:txXfrm>
        <a:off x="3307130" y="3504803"/>
        <a:ext cx="461465" cy="461465"/>
      </dsp:txXfrm>
    </dsp:sp>
    <dsp:sp modelId="{6622D697-A316-884A-8CBD-25FED8B0734B}">
      <dsp:nvSpPr>
        <dsp:cNvPr id="0" name=""/>
        <dsp:cNvSpPr/>
      </dsp:nvSpPr>
      <dsp:spPr>
        <a:xfrm rot="10800000">
          <a:off x="2966221" y="3625408"/>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3018232" y="3669459"/>
        <a:ext cx="121359" cy="132154"/>
      </dsp:txXfrm>
    </dsp:sp>
    <dsp:sp modelId="{D2EF5EBD-BC13-1A45-B668-ABADF680FE85}">
      <dsp:nvSpPr>
        <dsp:cNvPr id="0" name=""/>
        <dsp:cNvSpPr/>
      </dsp:nvSpPr>
      <dsp:spPr>
        <a:xfrm>
          <a:off x="2231831" y="3409230"/>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Yoke assembly in 180</a:t>
          </a:r>
        </a:p>
      </dsp:txBody>
      <dsp:txXfrm>
        <a:off x="2327404" y="3504803"/>
        <a:ext cx="461465" cy="461465"/>
      </dsp:txXfrm>
    </dsp:sp>
    <dsp:sp modelId="{A9EB3BB9-29FE-1647-9D6E-E2B9F19DA835}">
      <dsp:nvSpPr>
        <dsp:cNvPr id="0" name=""/>
        <dsp:cNvSpPr/>
      </dsp:nvSpPr>
      <dsp:spPr>
        <a:xfrm rot="12763636">
          <a:off x="2063480" y="3363221"/>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111363" y="3421332"/>
        <a:ext cx="121359" cy="132154"/>
      </dsp:txXfrm>
    </dsp:sp>
    <dsp:sp modelId="{44D14512-4694-1C4C-81EA-FCC4E17E93EA}">
      <dsp:nvSpPr>
        <dsp:cNvPr id="0" name=""/>
        <dsp:cNvSpPr/>
      </dsp:nvSpPr>
      <dsp:spPr>
        <a:xfrm>
          <a:off x="1407633" y="2879550"/>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WMM in 180</a:t>
          </a:r>
        </a:p>
      </dsp:txBody>
      <dsp:txXfrm>
        <a:off x="1503206" y="2975123"/>
        <a:ext cx="461465" cy="461465"/>
      </dsp:txXfrm>
    </dsp:sp>
    <dsp:sp modelId="{3E9802A0-0CB6-0A4C-A5B5-10B24629F778}">
      <dsp:nvSpPr>
        <dsp:cNvPr id="0" name=""/>
        <dsp:cNvSpPr/>
      </dsp:nvSpPr>
      <dsp:spPr>
        <a:xfrm rot="14727273">
          <a:off x="1445795" y="2654596"/>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1482604" y="2722302"/>
        <a:ext cx="121359" cy="132154"/>
      </dsp:txXfrm>
    </dsp:sp>
    <dsp:sp modelId="{3307CD27-2C76-5F44-806F-57736BF7DD14}">
      <dsp:nvSpPr>
        <dsp:cNvPr id="0" name=""/>
        <dsp:cNvSpPr/>
      </dsp:nvSpPr>
      <dsp:spPr>
        <a:xfrm>
          <a:off x="1000640" y="1988360"/>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Electrical connections</a:t>
          </a:r>
        </a:p>
      </dsp:txBody>
      <dsp:txXfrm>
        <a:off x="1096213" y="2083933"/>
        <a:ext cx="461465" cy="461465"/>
      </dsp:txXfrm>
    </dsp:sp>
    <dsp:sp modelId="{5A8AD5E8-C379-294D-81B2-6E2C18A3955B}">
      <dsp:nvSpPr>
        <dsp:cNvPr id="0" name=""/>
        <dsp:cNvSpPr/>
      </dsp:nvSpPr>
      <dsp:spPr>
        <a:xfrm rot="16690909">
          <a:off x="1309276" y="1724517"/>
          <a:ext cx="173370"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331581" y="1794309"/>
        <a:ext cx="121359" cy="132154"/>
      </dsp:txXfrm>
    </dsp:sp>
    <dsp:sp modelId="{DBC31EE8-0E97-1245-AE89-440F9844CDF7}">
      <dsp:nvSpPr>
        <dsp:cNvPr id="0" name=""/>
        <dsp:cNvSpPr/>
      </dsp:nvSpPr>
      <dsp:spPr>
        <a:xfrm>
          <a:off x="1140069" y="1018606"/>
          <a:ext cx="652611" cy="65261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t>Cold powering tests in SM18</a:t>
          </a:r>
        </a:p>
      </dsp:txBody>
      <dsp:txXfrm>
        <a:off x="1235642" y="1114179"/>
        <a:ext cx="461465" cy="461465"/>
      </dsp:txXfrm>
    </dsp:sp>
    <dsp:sp modelId="{4E612AD0-1897-FF45-8F80-D27980E68A5A}">
      <dsp:nvSpPr>
        <dsp:cNvPr id="0" name=""/>
        <dsp:cNvSpPr/>
      </dsp:nvSpPr>
      <dsp:spPr>
        <a:xfrm rot="18654545">
          <a:off x="1690773" y="913536"/>
          <a:ext cx="107928" cy="22025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696360" y="969822"/>
        <a:ext cx="75550" cy="132154"/>
      </dsp:txXfrm>
    </dsp:sp>
    <dsp:sp modelId="{4FAF6E54-DCD6-F04E-81D1-DC34652E57C5}">
      <dsp:nvSpPr>
        <dsp:cNvPr id="0" name=""/>
        <dsp:cNvSpPr/>
      </dsp:nvSpPr>
      <dsp:spPr>
        <a:xfrm>
          <a:off x="1633119" y="171111"/>
          <a:ext cx="949680" cy="866746"/>
        </a:xfrm>
        <a:prstGeom prst="ellipse">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266700">
            <a:lnSpc>
              <a:spcPct val="90000"/>
            </a:lnSpc>
            <a:spcBef>
              <a:spcPct val="0"/>
            </a:spcBef>
            <a:spcAft>
              <a:spcPct val="35000"/>
            </a:spcAft>
            <a:buNone/>
          </a:pPr>
          <a:r>
            <a:rPr lang="en-GB" sz="600" kern="1200" dirty="0">
              <a:solidFill>
                <a:schemeClr val="tx1"/>
              </a:solidFill>
            </a:rPr>
            <a:t>Magnet storage in 180 waiting for assembly in a cold mass</a:t>
          </a:r>
        </a:p>
      </dsp:txBody>
      <dsp:txXfrm>
        <a:off x="1772196" y="298043"/>
        <a:ext cx="671526" cy="612882"/>
      </dsp:txXfrm>
    </dsp:sp>
    <dsp:sp modelId="{E674CE82-0A61-3740-AD00-AA0475A75052}">
      <dsp:nvSpPr>
        <dsp:cNvPr id="0" name=""/>
        <dsp:cNvSpPr/>
      </dsp:nvSpPr>
      <dsp:spPr>
        <a:xfrm rot="20618182">
          <a:off x="2596509" y="336718"/>
          <a:ext cx="96626" cy="220256"/>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597096" y="384852"/>
        <a:ext cx="67638" cy="132154"/>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07/10/2024</a:t>
            </a:fld>
            <a:endParaRPr lang="fr-FR"/>
          </a:p>
        </p:txBody>
      </p:sp>
      <p:sp>
        <p:nvSpPr>
          <p:cNvPr id="4" name="Espace réservé du pied de page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07/10/2024</a:t>
            </a:fld>
            <a:endParaRPr lang="fr-FR"/>
          </a:p>
        </p:txBody>
      </p:sp>
      <p:sp>
        <p:nvSpPr>
          <p:cNvPr id="4" name="Espace réservé de l'image des diapositives 3"/>
          <p:cNvSpPr>
            <a:spLocks noGrp="1" noRot="1" noChangeAspect="1"/>
          </p:cNvSpPr>
          <p:nvPr>
            <p:ph type="sldImg" idx="2"/>
          </p:nvPr>
        </p:nvSpPr>
        <p:spPr>
          <a:xfrm>
            <a:off x="26988" y="744538"/>
            <a:ext cx="6615112"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35540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751712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832515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3886257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26988" y="744538"/>
            <a:ext cx="6615112" cy="3722687"/>
          </a:xfrm>
        </p:spPr>
      </p:sp>
      <p:sp>
        <p:nvSpPr>
          <p:cNvPr id="3" name="2 Marcador de notas"/>
          <p:cNvSpPr>
            <a:spLocks noGrp="1"/>
          </p:cNvSpPr>
          <p:nvPr>
            <p:ph type="body" idx="1"/>
          </p:nvPr>
        </p:nvSpPr>
        <p:spPr/>
        <p:txBody>
          <a:bodyPr/>
          <a:lstStyle/>
          <a:p>
            <a:endParaRPr lang="en-GB" dirty="0"/>
          </a:p>
        </p:txBody>
      </p:sp>
      <p:sp>
        <p:nvSpPr>
          <p:cNvPr id="4" name="3 Marcador de número de diapositiva"/>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4876101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114550"/>
            <a:ext cx="7200000" cy="1350000"/>
          </a:xfrm>
        </p:spPr>
        <p:txBody>
          <a:bodyPr lIns="0" tIns="0" rIns="0" bIns="0" anchor="t" anchorCtr="0">
            <a:noAutofit/>
          </a:bodyPr>
          <a:lstStyle>
            <a:lvl1pPr algn="l">
              <a:defRPr sz="21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1500" b="0" baseline="0">
                <a:solidFill>
                  <a:schemeClr val="accent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505283"/>
            <a:ext cx="3785364" cy="1150791"/>
          </a:xfrm>
          <a:prstGeom prst="rect">
            <a:avLst/>
          </a:prstGeom>
        </p:spPr>
      </p:pic>
      <p:sp>
        <p:nvSpPr>
          <p:cNvPr id="15" name="Espace réservé du texte 14"/>
          <p:cNvSpPr>
            <a:spLocks noGrp="1"/>
          </p:cNvSpPr>
          <p:nvPr>
            <p:ph type="body" sz="quarter" idx="14" hasCustomPrompt="1"/>
          </p:nvPr>
        </p:nvSpPr>
        <p:spPr>
          <a:xfrm>
            <a:off x="1371600" y="4388644"/>
            <a:ext cx="6480000" cy="261938"/>
          </a:xfrm>
        </p:spPr>
        <p:txBody>
          <a:bodyPr>
            <a:normAutofit/>
          </a:bodyPr>
          <a:lstStyle>
            <a:lvl1pPr marL="257175" marR="0" indent="-257175" algn="l" defTabSz="342900" rtl="0" eaLnBrk="1" fontAlgn="auto" latinLnBrk="0" hangingPunct="1">
              <a:lnSpc>
                <a:spcPct val="100000"/>
              </a:lnSpc>
              <a:spcBef>
                <a:spcPct val="20000"/>
              </a:spcBef>
              <a:spcAft>
                <a:spcPts val="0"/>
              </a:spcAft>
              <a:buClr>
                <a:schemeClr val="accent6"/>
              </a:buClr>
              <a:buSzTx/>
              <a:buFontTx/>
              <a:buNone/>
              <a:tabLst/>
              <a:defRPr sz="1200">
                <a:solidFill>
                  <a:schemeClr val="bg2"/>
                </a:solidFill>
              </a:defRPr>
            </a:lvl1pPr>
            <a:lvl2pPr>
              <a:buFontTx/>
              <a:buNone/>
              <a:defRPr/>
            </a:lvl2pPr>
            <a:lvl3pPr>
              <a:buFontTx/>
              <a:buNone/>
              <a:defRPr/>
            </a:lvl3pPr>
            <a:lvl4pPr>
              <a:buFontTx/>
              <a:buNone/>
              <a:defRPr/>
            </a:lvl4pPr>
            <a:lvl5pPr>
              <a:buFontTx/>
              <a:buNone/>
              <a:defRPr/>
            </a:lvl5pPr>
          </a:lstStyle>
          <a:p>
            <a:pPr marL="257175" marR="0" lvl="0" indent="-257175" algn="l" defTabSz="342900" rtl="0" eaLnBrk="1" fontAlgn="auto" latinLnBrk="0" hangingPunct="1">
              <a:lnSpc>
                <a:spcPct val="100000"/>
              </a:lnSpc>
              <a:spcBef>
                <a:spcPct val="20000"/>
              </a:spcBef>
              <a:spcAft>
                <a:spcPts val="0"/>
              </a:spcAft>
              <a:buClr>
                <a:schemeClr val="accent6"/>
              </a:buClr>
              <a:buSzTx/>
              <a:buFontTx/>
              <a:buNone/>
              <a:tabLst/>
              <a:defRPr/>
            </a:pPr>
            <a:r>
              <a:rPr kumimoji="0" lang="en-GB" sz="12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
        <p:nvSpPr>
          <p:cNvPr id="9" name="Espace réservé du pied de page 4">
            <a:extLst>
              <a:ext uri="{FF2B5EF4-FFF2-40B4-BE49-F238E27FC236}">
                <a16:creationId xmlns:a16="http://schemas.microsoft.com/office/drawing/2014/main" id="{157F1170-DC75-DD4B-82EB-83F3DC303027}"/>
              </a:ext>
            </a:extLst>
          </p:cNvPr>
          <p:cNvSpPr>
            <a:spLocks noGrp="1"/>
          </p:cNvSpPr>
          <p:nvPr>
            <p:ph type="ftr" sz="quarter" idx="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
        <p:nvSpPr>
          <p:cNvPr id="8" name="Espace réservé du pied de page 4">
            <a:extLst>
              <a:ext uri="{FF2B5EF4-FFF2-40B4-BE49-F238E27FC236}">
                <a16:creationId xmlns:a16="http://schemas.microsoft.com/office/drawing/2014/main" id="{B89668EF-7DB6-B744-B6AA-7FB7986CC685}"/>
              </a:ext>
            </a:extLst>
          </p:cNvPr>
          <p:cNvSpPr>
            <a:spLocks noGrp="1"/>
          </p:cNvSpPr>
          <p:nvPr>
            <p:ph type="ftr" sz="quarter" idx="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
        <p:nvSpPr>
          <p:cNvPr id="11" name="Espace réservé du pied de page 4">
            <a:extLst>
              <a:ext uri="{FF2B5EF4-FFF2-40B4-BE49-F238E27FC236}">
                <a16:creationId xmlns:a16="http://schemas.microsoft.com/office/drawing/2014/main" id="{505F56B0-DF5F-1341-A795-4C2466799194}"/>
              </a:ext>
            </a:extLst>
          </p:cNvPr>
          <p:cNvSpPr>
            <a:spLocks noGrp="1"/>
          </p:cNvSpPr>
          <p:nvPr>
            <p:ph type="ftr" sz="quarter" idx="1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7" name="Espace réservé du pied de page 4">
            <a:extLst>
              <a:ext uri="{FF2B5EF4-FFF2-40B4-BE49-F238E27FC236}">
                <a16:creationId xmlns:a16="http://schemas.microsoft.com/office/drawing/2014/main" id="{2AB19B6B-B600-B64E-8E6B-5EEF43BCC364}"/>
              </a:ext>
            </a:extLst>
          </p:cNvPr>
          <p:cNvSpPr>
            <a:spLocks noGrp="1"/>
          </p:cNvSpPr>
          <p:nvPr>
            <p:ph type="ftr" sz="quarter" idx="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6 Grupo"/>
          <p:cNvGrpSpPr>
            <a:grpSpLocks noChangeAspect="1"/>
          </p:cNvGrpSpPr>
          <p:nvPr userDrawn="1"/>
        </p:nvGrpSpPr>
        <p:grpSpPr>
          <a:xfrm>
            <a:off x="1281403" y="4645249"/>
            <a:ext cx="1140290" cy="500085"/>
            <a:chOff x="9602510" y="1982045"/>
            <a:chExt cx="4919316" cy="2876553"/>
          </a:xfrm>
        </p:grpSpPr>
        <p:pic>
          <p:nvPicPr>
            <p:cNvPr id="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
        <p:nvSpPr>
          <p:cNvPr id="12" name="Espace réservé du pied de page 4">
            <a:extLst>
              <a:ext uri="{FF2B5EF4-FFF2-40B4-BE49-F238E27FC236}">
                <a16:creationId xmlns:a16="http://schemas.microsoft.com/office/drawing/2014/main" id="{B6A2CF89-0228-B647-A936-25AF7E41B1CB}"/>
              </a:ext>
            </a:extLst>
          </p:cNvPr>
          <p:cNvSpPr>
            <a:spLocks noGrp="1"/>
          </p:cNvSpPr>
          <p:nvPr>
            <p:ph type="ftr" sz="quarter" idx="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350">
                <a:solidFill>
                  <a:schemeClr val="bg2"/>
                </a:solidFill>
              </a:defRPr>
            </a:lvl1pPr>
          </a:lstStyle>
          <a:p>
            <a:pPr lvl="0"/>
            <a:r>
              <a:rPr lang="en-GB" dirty="0"/>
              <a:t>Image title</a:t>
            </a:r>
          </a:p>
        </p:txBody>
      </p:sp>
      <p:sp>
        <p:nvSpPr>
          <p:cNvPr id="8" name="Espace réservé du pied de page 4">
            <a:extLst>
              <a:ext uri="{FF2B5EF4-FFF2-40B4-BE49-F238E27FC236}">
                <a16:creationId xmlns:a16="http://schemas.microsoft.com/office/drawing/2014/main" id="{D5595FC2-FBD6-5C48-8C98-CAAFE4475F27}"/>
              </a:ext>
            </a:extLst>
          </p:cNvPr>
          <p:cNvSpPr>
            <a:spLocks noGrp="1"/>
          </p:cNvSpPr>
          <p:nvPr>
            <p:ph type="ftr" sz="quarter" idx="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505283"/>
            <a:ext cx="3785364" cy="1150791"/>
          </a:xfrm>
          <a:prstGeom prst="rect">
            <a:avLst/>
          </a:prstGeom>
        </p:spPr>
      </p:pic>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900" baseline="0">
                <a:solidFill>
                  <a:schemeClr val="tx2"/>
                </a:solidFill>
              </a:defRPr>
            </a:lvl1pPr>
            <a:lvl2pPr>
              <a:buFontTx/>
              <a:buNone/>
              <a:defRPr sz="1050"/>
            </a:lvl2pPr>
            <a:lvl3pPr>
              <a:buFontTx/>
              <a:buNone/>
              <a:defRPr sz="1050"/>
            </a:lvl3pPr>
            <a:lvl4pPr>
              <a:buFontTx/>
              <a:buNone/>
              <a:defRPr sz="1050"/>
            </a:lvl4pPr>
            <a:lvl5pPr>
              <a:buFontTx/>
              <a:buNone/>
              <a:defRPr sz="1050"/>
            </a:lvl5pPr>
          </a:lstStyle>
          <a:p>
            <a:pPr lvl="0"/>
            <a:r>
              <a:rPr lang="en-GB" noProof="0"/>
              <a:t>Credits if needed: reference 1, reference 2 ...</a:t>
            </a:r>
          </a:p>
        </p:txBody>
      </p:sp>
      <p:sp>
        <p:nvSpPr>
          <p:cNvPr id="7" name="Espace réservé du pied de page 4">
            <a:extLst>
              <a:ext uri="{FF2B5EF4-FFF2-40B4-BE49-F238E27FC236}">
                <a16:creationId xmlns:a16="http://schemas.microsoft.com/office/drawing/2014/main" id="{FE377580-424E-064A-8FC2-1E9A1E917324}"/>
              </a:ext>
            </a:extLst>
          </p:cNvPr>
          <p:cNvSpPr>
            <a:spLocks noGrp="1"/>
          </p:cNvSpPr>
          <p:nvPr>
            <p:ph type="ftr" sz="quarter" idx="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6068536" y="4777175"/>
            <a:ext cx="2303816" cy="343487"/>
          </a:xfrm>
          <a:prstGeom prst="rect">
            <a:avLst/>
          </a:prstGeom>
        </p:spPr>
        <p:txBody>
          <a:bodyPr vert="horz" lIns="0" tIns="0" rIns="0" bIns="0" rtlCol="0" anchor="b"/>
          <a:lstStyle>
            <a:lvl1pPr algn="r">
              <a:defRPr sz="900">
                <a:solidFill>
                  <a:schemeClr val="accent1"/>
                </a:solidFill>
              </a:defRPr>
            </a:lvl1pPr>
          </a:lstStyle>
          <a:p>
            <a:r>
              <a:rPr lang="en-GB"/>
              <a:t>JC. Perez – 7th October 2024</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900">
                <a:solidFill>
                  <a:schemeClr val="accent1"/>
                </a:solidFill>
              </a:defRPr>
            </a:lvl1pPr>
          </a:lstStyle>
          <a:p>
            <a:fld id="{BFDCA1C4-9514-7B4F-976F-D92F7E296653}" type="slidenum">
              <a:rPr lang="fr-FR" smtClean="0"/>
              <a:pPr/>
              <a:t>‹#›</a:t>
            </a:fld>
            <a:endParaRPr lang="fr-FR" dirty="0"/>
          </a:p>
        </p:txBody>
      </p:sp>
      <p:pic>
        <p:nvPicPr>
          <p:cNvPr id="7" name="Image 4" descr="CERN-logo_outline.jpg"/>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1294294" y="4681537"/>
            <a:ext cx="613410" cy="45243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342900" rtl="0" eaLnBrk="1" latinLnBrk="0" hangingPunct="1">
        <a:spcBef>
          <a:spcPct val="0"/>
        </a:spcBef>
        <a:buNone/>
        <a:defRPr sz="2100" b="1" kern="1200">
          <a:solidFill>
            <a:schemeClr val="bg2"/>
          </a:solidFill>
          <a:latin typeface="+mj-lt"/>
          <a:ea typeface="+mj-ea"/>
          <a:cs typeface="+mj-cs"/>
        </a:defRPr>
      </a:lvl1pPr>
    </p:titleStyle>
    <p:body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image" Target="../media/image57.jpeg"/><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11.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png"/></Relationships>
</file>

<file path=ppt/slides/_rels/slide12.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76.png"/></Relationships>
</file>

<file path=ppt/slides/_rels/slide1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jpe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86.jpg"/><Relationship Id="rId7" Type="http://schemas.openxmlformats.org/officeDocument/2006/relationships/image" Target="../media/image26.jpeg"/><Relationship Id="rId2" Type="http://schemas.openxmlformats.org/officeDocument/2006/relationships/image" Target="../media/image85.jpeg"/><Relationship Id="rId1" Type="http://schemas.openxmlformats.org/officeDocument/2006/relationships/slideLayout" Target="../slideLayouts/slideLayout2.xml"/><Relationship Id="rId6" Type="http://schemas.openxmlformats.org/officeDocument/2006/relationships/image" Target="../media/image87.jpeg"/><Relationship Id="rId11" Type="http://schemas.openxmlformats.org/officeDocument/2006/relationships/image" Target="../media/image25.jpeg"/><Relationship Id="rId5" Type="http://schemas.openxmlformats.org/officeDocument/2006/relationships/image" Target="../media/image28.jpeg"/><Relationship Id="rId10" Type="http://schemas.openxmlformats.org/officeDocument/2006/relationships/image" Target="../media/image24.jpeg"/><Relationship Id="rId4" Type="http://schemas.openxmlformats.org/officeDocument/2006/relationships/image" Target="../media/image27.jpeg"/><Relationship Id="rId9"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emf"/><Relationship Id="rId7" Type="http://schemas.openxmlformats.org/officeDocument/2006/relationships/hyperlink" Target="http://www.iconarchive.com/show/flag-icons-by-gosquared/Spain-icon.html" TargetMode="External"/><Relationship Id="rId12"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hyperlink" Target="http://www.iconarchive.com/show/flag-icons-by-gosquared/Japan-icon.html" TargetMode="External"/><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hyperlink" Target="http://www.iconarchive.com/show/flag-icons-by-gosquared/United-States-icon.html" TargetMode="External"/><Relationship Id="rId9" Type="http://schemas.openxmlformats.org/officeDocument/2006/relationships/hyperlink" Target="http://www.iconarchive.com/show/flag-icons-by-gosquared/Italy-icon.html"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25.jpeg"/><Relationship Id="rId5" Type="http://schemas.openxmlformats.org/officeDocument/2006/relationships/diagramQuickStyle" Target="../diagrams/quickStyle1.xml"/><Relationship Id="rId10" Type="http://schemas.openxmlformats.org/officeDocument/2006/relationships/image" Target="../media/image24.jpeg"/><Relationship Id="rId4" Type="http://schemas.openxmlformats.org/officeDocument/2006/relationships/diagramLayout" Target="../diagrams/layout1.xml"/><Relationship Id="rId9" Type="http://schemas.openxmlformats.org/officeDocument/2006/relationships/image" Target="../media/image23.jpeg"/><Relationship Id="rId14" Type="http://schemas.openxmlformats.org/officeDocument/2006/relationships/image" Target="../media/image28.jpeg"/></Relationships>
</file>

<file path=ppt/slides/_rels/slide8.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jpeg"/><Relationship Id="rId18" Type="http://schemas.openxmlformats.org/officeDocument/2006/relationships/image" Target="../media/image39.jpeg"/><Relationship Id="rId3" Type="http://schemas.openxmlformats.org/officeDocument/2006/relationships/diagramData" Target="../diagrams/data2.xml"/><Relationship Id="rId21" Type="http://schemas.openxmlformats.org/officeDocument/2006/relationships/image" Target="../media/image41.jpeg"/><Relationship Id="rId7" Type="http://schemas.microsoft.com/office/2007/relationships/diagramDrawing" Target="../diagrams/drawing2.xml"/><Relationship Id="rId12" Type="http://schemas.openxmlformats.org/officeDocument/2006/relationships/image" Target="../media/image33.jpeg"/><Relationship Id="rId17" Type="http://schemas.openxmlformats.org/officeDocument/2006/relationships/image" Target="../media/image38.jpeg"/><Relationship Id="rId2" Type="http://schemas.openxmlformats.org/officeDocument/2006/relationships/notesSlide" Target="../notesSlides/notesSlide3.xml"/><Relationship Id="rId16" Type="http://schemas.openxmlformats.org/officeDocument/2006/relationships/image" Target="../media/image37.jpeg"/><Relationship Id="rId20" Type="http://schemas.microsoft.com/office/2007/relationships/hdphoto" Target="../media/hdphoto1.wdp"/><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32.jpeg"/><Relationship Id="rId24" Type="http://schemas.openxmlformats.org/officeDocument/2006/relationships/image" Target="../media/image44.jpeg"/><Relationship Id="rId5" Type="http://schemas.openxmlformats.org/officeDocument/2006/relationships/diagramQuickStyle" Target="../diagrams/quickStyle2.xml"/><Relationship Id="rId15" Type="http://schemas.openxmlformats.org/officeDocument/2006/relationships/image" Target="../media/image36.jpeg"/><Relationship Id="rId23" Type="http://schemas.openxmlformats.org/officeDocument/2006/relationships/image" Target="../media/image43.jpeg"/><Relationship Id="rId10" Type="http://schemas.openxmlformats.org/officeDocument/2006/relationships/image" Target="../media/image31.jpeg"/><Relationship Id="rId19" Type="http://schemas.openxmlformats.org/officeDocument/2006/relationships/image" Target="../media/image40.png"/><Relationship Id="rId4" Type="http://schemas.openxmlformats.org/officeDocument/2006/relationships/diagramLayout" Target="../diagrams/layout2.xml"/><Relationship Id="rId9" Type="http://schemas.openxmlformats.org/officeDocument/2006/relationships/image" Target="../media/image30.png"/><Relationship Id="rId14" Type="http://schemas.openxmlformats.org/officeDocument/2006/relationships/image" Target="../media/image35.jpeg"/><Relationship Id="rId22" Type="http://schemas.openxmlformats.org/officeDocument/2006/relationships/image" Target="../media/image42.jpeg"/></Relationships>
</file>

<file path=ppt/slides/_rels/slide9.xml.rels><?xml version="1.0" encoding="UTF-8" standalone="yes"?>
<Relationships xmlns="http://schemas.openxmlformats.org/package/2006/relationships"><Relationship Id="rId8" Type="http://schemas.openxmlformats.org/officeDocument/2006/relationships/image" Target="../media/image50.jpeg"/><Relationship Id="rId13" Type="http://schemas.openxmlformats.org/officeDocument/2006/relationships/image" Target="../media/image55.jpeg"/><Relationship Id="rId3" Type="http://schemas.openxmlformats.org/officeDocument/2006/relationships/image" Target="../media/image45.png"/><Relationship Id="rId7" Type="http://schemas.openxmlformats.org/officeDocument/2006/relationships/image" Target="../media/image49.jpeg"/><Relationship Id="rId12" Type="http://schemas.openxmlformats.org/officeDocument/2006/relationships/image" Target="../media/image5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3.jpeg"/><Relationship Id="rId5" Type="http://schemas.openxmlformats.org/officeDocument/2006/relationships/image" Target="../media/image47.jpeg"/><Relationship Id="rId10" Type="http://schemas.openxmlformats.org/officeDocument/2006/relationships/image" Target="../media/image52.jpeg"/><Relationship Id="rId4" Type="http://schemas.openxmlformats.org/officeDocument/2006/relationships/image" Target="../media/image46.jpeg"/><Relationship Id="rId9" Type="http://schemas.openxmlformats.org/officeDocument/2006/relationships/image" Target="../media/image51.jpeg"/><Relationship Id="rId14" Type="http://schemas.openxmlformats.org/officeDocument/2006/relationships/image" Target="../media/image5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1840333"/>
            <a:ext cx="8136904" cy="379779"/>
          </a:xfrm>
        </p:spPr>
        <p:txBody>
          <a:bodyPr/>
          <a:lstStyle/>
          <a:p>
            <a:pPr algn="ctr"/>
            <a:r>
              <a:rPr lang="en-US" dirty="0"/>
              <a:t>MCBXF magnet assembly and powering tests results at CERN</a:t>
            </a:r>
            <a:endParaRPr lang="en-GB" dirty="0"/>
          </a:p>
        </p:txBody>
      </p:sp>
      <p:sp>
        <p:nvSpPr>
          <p:cNvPr id="3" name="Sous-titre 2"/>
          <p:cNvSpPr>
            <a:spLocks noGrp="1"/>
          </p:cNvSpPr>
          <p:nvPr>
            <p:ph type="subTitle" idx="1"/>
          </p:nvPr>
        </p:nvSpPr>
        <p:spPr>
          <a:xfrm>
            <a:off x="1979712" y="2292411"/>
            <a:ext cx="4860000" cy="742950"/>
          </a:xfrm>
        </p:spPr>
        <p:txBody>
          <a:bodyPr/>
          <a:lstStyle/>
          <a:p>
            <a:pPr algn="ctr"/>
            <a:r>
              <a:rPr lang="en-GB" b="1" dirty="0"/>
              <a:t>J. C. Pérez  </a:t>
            </a:r>
          </a:p>
          <a:p>
            <a:pPr algn="ctr"/>
            <a:r>
              <a:rPr lang="en-GB" dirty="0"/>
              <a:t>CERN TE-MSC-SMT</a:t>
            </a:r>
          </a:p>
        </p:txBody>
      </p:sp>
      <p:sp>
        <p:nvSpPr>
          <p:cNvPr id="4" name="Espace réservé du texte 3"/>
          <p:cNvSpPr>
            <a:spLocks noGrp="1"/>
          </p:cNvSpPr>
          <p:nvPr>
            <p:ph type="body" sz="quarter" idx="14"/>
          </p:nvPr>
        </p:nvSpPr>
        <p:spPr>
          <a:xfrm>
            <a:off x="683568" y="3567525"/>
            <a:ext cx="7704856" cy="738233"/>
          </a:xfrm>
        </p:spPr>
        <p:txBody>
          <a:bodyPr>
            <a:noAutofit/>
          </a:bodyPr>
          <a:lstStyle/>
          <a:p>
            <a:pPr algn="ctr"/>
            <a:r>
              <a:rPr lang="en-GB" sz="1500" dirty="0"/>
              <a:t>14</a:t>
            </a:r>
            <a:r>
              <a:rPr lang="en-GB" sz="1500" baseline="30000" dirty="0"/>
              <a:t>th</a:t>
            </a:r>
            <a:r>
              <a:rPr lang="en-GB" sz="1500" dirty="0"/>
              <a:t> HL-LHC Collaboration Meeting - Genoa</a:t>
            </a:r>
          </a:p>
          <a:p>
            <a:pPr algn="ctr"/>
            <a:r>
              <a:rPr lang="en-GB" sz="1500" dirty="0"/>
              <a:t>7-10 October 2024</a:t>
            </a:r>
          </a:p>
        </p:txBody>
      </p:sp>
      <p:sp>
        <p:nvSpPr>
          <p:cNvPr id="5" name="Rectangle 4"/>
          <p:cNvSpPr/>
          <p:nvPr/>
        </p:nvSpPr>
        <p:spPr>
          <a:xfrm>
            <a:off x="1547664" y="2923388"/>
            <a:ext cx="5832648" cy="415498"/>
          </a:xfrm>
          <a:prstGeom prst="rect">
            <a:avLst/>
          </a:prstGeom>
        </p:spPr>
        <p:txBody>
          <a:bodyPr wrap="square">
            <a:spAutoFit/>
          </a:bodyPr>
          <a:lstStyle/>
          <a:p>
            <a:pPr algn="ctr"/>
            <a:r>
              <a:rPr lang="en-GB" sz="1050" dirty="0"/>
              <a:t>On behalf of MCBXF team.</a:t>
            </a:r>
          </a:p>
          <a:p>
            <a:pPr algn="ctr"/>
            <a:r>
              <a:rPr lang="en-GB" sz="1050" dirty="0"/>
              <a:t>Acknowledgments to people who contributed to this presentation.</a:t>
            </a:r>
          </a:p>
        </p:txBody>
      </p:sp>
      <p:pic>
        <p:nvPicPr>
          <p:cNvPr id="1026" name="Picture 2" descr="Poster">
            <a:extLst>
              <a:ext uri="{FF2B5EF4-FFF2-40B4-BE49-F238E27FC236}">
                <a16:creationId xmlns:a16="http://schemas.microsoft.com/office/drawing/2014/main" id="{D9A499BA-0622-5BCE-CD9F-7D8910F34A3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793562" y="50913"/>
            <a:ext cx="1189724" cy="168180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CEEBB67-CC0E-8DA4-7CB3-9A3876A30B79}"/>
              </a:ext>
            </a:extLst>
          </p:cNvPr>
          <p:cNvSpPr txBox="1"/>
          <p:nvPr/>
        </p:nvSpPr>
        <p:spPr>
          <a:xfrm>
            <a:off x="4905126" y="4626113"/>
            <a:ext cx="3168352" cy="261610"/>
          </a:xfrm>
          <a:prstGeom prst="rect">
            <a:avLst/>
          </a:prstGeom>
          <a:noFill/>
        </p:spPr>
        <p:txBody>
          <a:bodyPr wrap="square" rtlCol="0">
            <a:spAutoFit/>
          </a:bodyPr>
          <a:lstStyle/>
          <a:p>
            <a:r>
              <a:rPr lang="en-GB" sz="1050" dirty="0">
                <a:solidFill>
                  <a:schemeClr val="bg2"/>
                </a:solidFill>
              </a:rPr>
              <a:t>https://</a:t>
            </a:r>
            <a:r>
              <a:rPr lang="en-GB" sz="1050" dirty="0" err="1">
                <a:solidFill>
                  <a:schemeClr val="bg2"/>
                </a:solidFill>
              </a:rPr>
              <a:t>indico.cern.ch</a:t>
            </a:r>
            <a:r>
              <a:rPr lang="en-GB" sz="1050" dirty="0">
                <a:solidFill>
                  <a:schemeClr val="bg2"/>
                </a:solidFill>
              </a:rPr>
              <a:t>/event/1421594/overview</a:t>
            </a:r>
          </a:p>
        </p:txBody>
      </p:sp>
    </p:spTree>
    <p:extLst>
      <p:ext uri="{BB962C8B-B14F-4D97-AF65-F5344CB8AC3E}">
        <p14:creationId xmlns:p14="http://schemas.microsoft.com/office/powerpoint/2010/main" val="40546151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8A54E2C9-3EA8-44AA-5F74-49D21D69AEB5}"/>
              </a:ext>
            </a:extLst>
          </p:cNvPr>
          <p:cNvGrpSpPr/>
          <p:nvPr/>
        </p:nvGrpSpPr>
        <p:grpSpPr>
          <a:xfrm>
            <a:off x="1043608" y="1200683"/>
            <a:ext cx="7056784" cy="3390013"/>
            <a:chOff x="2326071" y="1725654"/>
            <a:chExt cx="4532480" cy="1704338"/>
          </a:xfrm>
        </p:grpSpPr>
        <p:pic>
          <p:nvPicPr>
            <p:cNvPr id="10" name="Picture 9">
              <a:extLst>
                <a:ext uri="{FF2B5EF4-FFF2-40B4-BE49-F238E27FC236}">
                  <a16:creationId xmlns:a16="http://schemas.microsoft.com/office/drawing/2014/main" id="{8C0F7DF8-8338-AAD2-28E1-D522953C6FD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26071" y="1725654"/>
              <a:ext cx="4532480" cy="1672075"/>
            </a:xfrm>
            <a:prstGeom prst="rect">
              <a:avLst/>
            </a:prstGeom>
          </p:spPr>
        </p:pic>
        <p:sp>
          <p:nvSpPr>
            <p:cNvPr id="12" name="Rounded Rectangle 11">
              <a:extLst>
                <a:ext uri="{FF2B5EF4-FFF2-40B4-BE49-F238E27FC236}">
                  <a16:creationId xmlns:a16="http://schemas.microsoft.com/office/drawing/2014/main" id="{904973EA-8C23-E985-EF47-4B083975CDD0}"/>
                </a:ext>
              </a:extLst>
            </p:cNvPr>
            <p:cNvSpPr/>
            <p:nvPr/>
          </p:nvSpPr>
          <p:spPr>
            <a:xfrm>
              <a:off x="5159898" y="2781920"/>
              <a:ext cx="348206" cy="648072"/>
            </a:xfrm>
            <a:prstGeom prst="roundRect">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ounded Rectangle 13">
              <a:extLst>
                <a:ext uri="{FF2B5EF4-FFF2-40B4-BE49-F238E27FC236}">
                  <a16:creationId xmlns:a16="http://schemas.microsoft.com/office/drawing/2014/main" id="{2C63A29C-94E2-A25A-036F-48BC1B5E2D05}"/>
                </a:ext>
              </a:extLst>
            </p:cNvPr>
            <p:cNvSpPr/>
            <p:nvPr/>
          </p:nvSpPr>
          <p:spPr>
            <a:xfrm>
              <a:off x="4427984" y="1923678"/>
              <a:ext cx="576064" cy="648072"/>
            </a:xfrm>
            <a:prstGeom prst="roundRect">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 name="Footer Placeholder 3">
            <a:extLst>
              <a:ext uri="{FF2B5EF4-FFF2-40B4-BE49-F238E27FC236}">
                <a16:creationId xmlns:a16="http://schemas.microsoft.com/office/drawing/2014/main" id="{471B8834-5D5B-8709-7604-13DE153B0D2A}"/>
              </a:ext>
            </a:extLst>
          </p:cNvPr>
          <p:cNvSpPr>
            <a:spLocks noGrp="1"/>
          </p:cNvSpPr>
          <p:nvPr>
            <p:ph type="ftr" sz="quarter" idx="3"/>
          </p:nvPr>
        </p:nvSpPr>
        <p:spPr/>
        <p:txBody>
          <a:bodyPr/>
          <a:lstStyle/>
          <a:p>
            <a:r>
              <a:rPr lang="en-GB"/>
              <a:t>JC. Perez – 7th October 2024</a:t>
            </a:r>
            <a:endParaRPr lang="en-GB" dirty="0"/>
          </a:p>
        </p:txBody>
      </p:sp>
      <p:sp>
        <p:nvSpPr>
          <p:cNvPr id="5" name="Title 1">
            <a:extLst>
              <a:ext uri="{FF2B5EF4-FFF2-40B4-BE49-F238E27FC236}">
                <a16:creationId xmlns:a16="http://schemas.microsoft.com/office/drawing/2014/main" id="{61EC34DF-793E-7484-9929-29F0368A75E1}"/>
              </a:ext>
            </a:extLst>
          </p:cNvPr>
          <p:cNvSpPr>
            <a:spLocks noGrp="1"/>
          </p:cNvSpPr>
          <p:nvPr>
            <p:ph type="title"/>
          </p:nvPr>
        </p:nvSpPr>
        <p:spPr/>
        <p:txBody>
          <a:bodyPr/>
          <a:lstStyle/>
          <a:p>
            <a:r>
              <a:rPr lang="en-GB" dirty="0"/>
              <a:t>Set up of the assembly line at CERN: Building 927</a:t>
            </a:r>
          </a:p>
        </p:txBody>
      </p:sp>
      <p:sp>
        <p:nvSpPr>
          <p:cNvPr id="6" name="Content Placeholder 2">
            <a:extLst>
              <a:ext uri="{FF2B5EF4-FFF2-40B4-BE49-F238E27FC236}">
                <a16:creationId xmlns:a16="http://schemas.microsoft.com/office/drawing/2014/main" id="{2E4BD6FC-C0A6-D2E5-DCDE-77C00AC2B294}"/>
              </a:ext>
            </a:extLst>
          </p:cNvPr>
          <p:cNvSpPr txBox="1">
            <a:spLocks/>
          </p:cNvSpPr>
          <p:nvPr/>
        </p:nvSpPr>
        <p:spPr>
          <a:xfrm>
            <a:off x="2771800" y="633638"/>
            <a:ext cx="3600400" cy="540001"/>
          </a:xfrm>
          <a:prstGeom prst="rect">
            <a:avLst/>
          </a:prstGeom>
          <a:solidFill>
            <a:schemeClr val="bg1"/>
          </a:solidFill>
          <a:ln w="15875">
            <a:solidFill>
              <a:schemeClr val="tx1"/>
            </a:solidFill>
          </a:ln>
        </p:spPr>
        <p:txBody>
          <a:bodyPr vert="horz" lIns="19289" tIns="0" rIns="19289" bIns="0" anchor="ctr"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192877">
              <a:buClrTx/>
              <a:buSzTx/>
            </a:pPr>
            <a:r>
              <a:rPr lang="en-GB" sz="1000" b="1" dirty="0">
                <a:solidFill>
                  <a:srgbClr val="C00000"/>
                </a:solidFill>
                <a:latin typeface="Century Gothic" panose="020B0502020202020204" pitchFamily="34" charset="0"/>
              </a:rPr>
              <a:t>ZONE 4: Collaring press and assembly area at B.927</a:t>
            </a:r>
          </a:p>
        </p:txBody>
      </p:sp>
      <p:grpSp>
        <p:nvGrpSpPr>
          <p:cNvPr id="3" name="Group 2">
            <a:extLst>
              <a:ext uri="{FF2B5EF4-FFF2-40B4-BE49-F238E27FC236}">
                <a16:creationId xmlns:a16="http://schemas.microsoft.com/office/drawing/2014/main" id="{5C6170F6-3D69-91E8-D638-8BA0FA4FF82C}"/>
              </a:ext>
            </a:extLst>
          </p:cNvPr>
          <p:cNvGrpSpPr/>
          <p:nvPr/>
        </p:nvGrpSpPr>
        <p:grpSpPr>
          <a:xfrm>
            <a:off x="52534" y="136381"/>
            <a:ext cx="9033017" cy="5028562"/>
            <a:chOff x="52534" y="136381"/>
            <a:chExt cx="9033017" cy="5028562"/>
          </a:xfrm>
        </p:grpSpPr>
        <p:grpSp>
          <p:nvGrpSpPr>
            <p:cNvPr id="19" name="Group 18">
              <a:extLst>
                <a:ext uri="{FF2B5EF4-FFF2-40B4-BE49-F238E27FC236}">
                  <a16:creationId xmlns:a16="http://schemas.microsoft.com/office/drawing/2014/main" id="{784C5F8B-E9AD-34C6-7F40-232B1EA08BCE}"/>
                </a:ext>
              </a:extLst>
            </p:cNvPr>
            <p:cNvGrpSpPr/>
            <p:nvPr/>
          </p:nvGrpSpPr>
          <p:grpSpPr>
            <a:xfrm>
              <a:off x="52534" y="136381"/>
              <a:ext cx="9033017" cy="5028562"/>
              <a:chOff x="52534" y="136381"/>
              <a:chExt cx="9033017" cy="5028562"/>
            </a:xfrm>
          </p:grpSpPr>
          <p:pic>
            <p:nvPicPr>
              <p:cNvPr id="8" name="Picture 2">
                <a:extLst>
                  <a:ext uri="{FF2B5EF4-FFF2-40B4-BE49-F238E27FC236}">
                    <a16:creationId xmlns:a16="http://schemas.microsoft.com/office/drawing/2014/main" id="{F9F3EBE4-6FDB-4DEB-9F1C-8AA2CD8481D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54421" y="136381"/>
                <a:ext cx="4220357" cy="316526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90ACDDB4-FA4F-8F27-28DF-F0AB5C7489D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534" y="1567458"/>
                <a:ext cx="4099950" cy="307496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A picture containing person&#10;&#10;Description automatically generated">
                <a:extLst>
                  <a:ext uri="{FF2B5EF4-FFF2-40B4-BE49-F238E27FC236}">
                    <a16:creationId xmlns:a16="http://schemas.microsoft.com/office/drawing/2014/main" id="{D3695158-360F-3C59-6621-48C4CC0FA39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61816" y="457663"/>
                <a:ext cx="2623735" cy="1970071"/>
              </a:xfrm>
              <a:prstGeom prst="ellipse">
                <a:avLst/>
              </a:prstGeom>
              <a:ln>
                <a:noFill/>
              </a:ln>
              <a:effectLst>
                <a:softEdge rad="112500"/>
              </a:effectLst>
            </p:spPr>
          </p:pic>
          <p:pic>
            <p:nvPicPr>
              <p:cNvPr id="18" name="Picture 17" descr="DSC04215.JPG">
                <a:extLst>
                  <a:ext uri="{FF2B5EF4-FFF2-40B4-BE49-F238E27FC236}">
                    <a16:creationId xmlns:a16="http://schemas.microsoft.com/office/drawing/2014/main" id="{A5AD9D19-963E-3229-AE80-74A8A541B2E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5842448" y="2545424"/>
                <a:ext cx="3143423" cy="2095615"/>
              </a:xfrm>
              <a:prstGeom prst="ellipse">
                <a:avLst/>
              </a:prstGeom>
              <a:ln>
                <a:noFill/>
              </a:ln>
              <a:effectLst>
                <a:softEdge rad="112500"/>
              </a:effectLst>
            </p:spPr>
          </p:pic>
        </p:grpSp>
        <p:pic>
          <p:nvPicPr>
            <p:cNvPr id="2" name="Picture 1" descr="A person working on a machine&#10;&#10;Description automatically generated">
              <a:extLst>
                <a:ext uri="{FF2B5EF4-FFF2-40B4-BE49-F238E27FC236}">
                  <a16:creationId xmlns:a16="http://schemas.microsoft.com/office/drawing/2014/main" id="{C0C62D65-6467-AA0A-0615-ED6ECB58561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98193" y="2597367"/>
              <a:ext cx="2906411" cy="2179808"/>
            </a:xfrm>
            <a:prstGeom prst="ellipse">
              <a:avLst/>
            </a:prstGeom>
            <a:ln>
              <a:noFill/>
            </a:ln>
            <a:effectLst>
              <a:softEdge rad="112500"/>
            </a:effectLst>
          </p:spPr>
        </p:pic>
      </p:grpSp>
    </p:spTree>
    <p:extLst>
      <p:ext uri="{BB962C8B-B14F-4D97-AF65-F5344CB8AC3E}">
        <p14:creationId xmlns:p14="http://schemas.microsoft.com/office/powerpoint/2010/main" val="362030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table with numbers and a few letters&#10;&#10;Description automatically generated with medium confidence">
            <a:extLst>
              <a:ext uri="{FF2B5EF4-FFF2-40B4-BE49-F238E27FC236}">
                <a16:creationId xmlns:a16="http://schemas.microsoft.com/office/drawing/2014/main" id="{9D1D8AF6-646E-1D1F-D4AC-C75042C4927F}"/>
              </a:ext>
            </a:extLst>
          </p:cNvPr>
          <p:cNvPicPr>
            <a:picLocks noChangeAspect="1"/>
          </p:cNvPicPr>
          <p:nvPr/>
        </p:nvPicPr>
        <p:blipFill>
          <a:blip r:embed="rId2"/>
          <a:stretch>
            <a:fillRect/>
          </a:stretch>
        </p:blipFill>
        <p:spPr>
          <a:xfrm>
            <a:off x="4309224" y="3735558"/>
            <a:ext cx="4363303" cy="1182115"/>
          </a:xfrm>
          <a:prstGeom prst="rect">
            <a:avLst/>
          </a:prstGeom>
        </p:spPr>
      </p:pic>
      <p:sp>
        <p:nvSpPr>
          <p:cNvPr id="2" name="Title 1">
            <a:extLst>
              <a:ext uri="{FF2B5EF4-FFF2-40B4-BE49-F238E27FC236}">
                <a16:creationId xmlns:a16="http://schemas.microsoft.com/office/drawing/2014/main" id="{F472E23C-6D93-8E1B-DD14-6DB6A4F51094}"/>
              </a:ext>
            </a:extLst>
          </p:cNvPr>
          <p:cNvSpPr>
            <a:spLocks noGrp="1"/>
          </p:cNvSpPr>
          <p:nvPr>
            <p:ph type="title"/>
          </p:nvPr>
        </p:nvSpPr>
        <p:spPr>
          <a:xfrm>
            <a:off x="509898" y="107231"/>
            <a:ext cx="7920000" cy="540000"/>
          </a:xfrm>
        </p:spPr>
        <p:txBody>
          <a:bodyPr/>
          <a:lstStyle/>
          <a:p>
            <a:r>
              <a:rPr lang="en-GB" dirty="0"/>
              <a:t>Quality Control Measurements</a:t>
            </a:r>
          </a:p>
        </p:txBody>
      </p:sp>
      <p:sp>
        <p:nvSpPr>
          <p:cNvPr id="4" name="Footer Placeholder 3">
            <a:extLst>
              <a:ext uri="{FF2B5EF4-FFF2-40B4-BE49-F238E27FC236}">
                <a16:creationId xmlns:a16="http://schemas.microsoft.com/office/drawing/2014/main" id="{6A1274DE-03D8-CE4C-B8B5-0449395532BC}"/>
              </a:ext>
            </a:extLst>
          </p:cNvPr>
          <p:cNvSpPr>
            <a:spLocks noGrp="1"/>
          </p:cNvSpPr>
          <p:nvPr>
            <p:ph type="ftr" sz="quarter" idx="3"/>
          </p:nvPr>
        </p:nvSpPr>
        <p:spPr/>
        <p:txBody>
          <a:bodyPr/>
          <a:lstStyle/>
          <a:p>
            <a:r>
              <a:rPr lang="en-GB"/>
              <a:t>JC. Perez – 7th October 2024</a:t>
            </a:r>
            <a:endParaRPr lang="en-GB" dirty="0"/>
          </a:p>
        </p:txBody>
      </p:sp>
      <p:pic>
        <p:nvPicPr>
          <p:cNvPr id="15" name="Picture 14" descr="A graph of different colored bars&#10;&#10;Description automatically generated">
            <a:extLst>
              <a:ext uri="{FF2B5EF4-FFF2-40B4-BE49-F238E27FC236}">
                <a16:creationId xmlns:a16="http://schemas.microsoft.com/office/drawing/2014/main" id="{D648536C-059C-C675-BE60-1FE26F22F0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08496" y="868439"/>
            <a:ext cx="3023896" cy="1285752"/>
          </a:xfrm>
          <a:prstGeom prst="rect">
            <a:avLst/>
          </a:prstGeom>
        </p:spPr>
      </p:pic>
      <p:grpSp>
        <p:nvGrpSpPr>
          <p:cNvPr id="35" name="Group 34">
            <a:extLst>
              <a:ext uri="{FF2B5EF4-FFF2-40B4-BE49-F238E27FC236}">
                <a16:creationId xmlns:a16="http://schemas.microsoft.com/office/drawing/2014/main" id="{2C31B424-98E9-E832-B21B-9A5FA1B5DCA4}"/>
              </a:ext>
            </a:extLst>
          </p:cNvPr>
          <p:cNvGrpSpPr/>
          <p:nvPr/>
        </p:nvGrpSpPr>
        <p:grpSpPr>
          <a:xfrm>
            <a:off x="3786282" y="860042"/>
            <a:ext cx="1698738" cy="2009882"/>
            <a:chOff x="6772380" y="553441"/>
            <a:chExt cx="1793816" cy="2107534"/>
          </a:xfrm>
        </p:grpSpPr>
        <p:pic>
          <p:nvPicPr>
            <p:cNvPr id="20" name="Picture 19">
              <a:extLst>
                <a:ext uri="{FF2B5EF4-FFF2-40B4-BE49-F238E27FC236}">
                  <a16:creationId xmlns:a16="http://schemas.microsoft.com/office/drawing/2014/main" id="{4FA77FD8-1BCA-7321-C428-362F637C5C3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772381" y="1925321"/>
              <a:ext cx="787279" cy="735654"/>
            </a:xfrm>
            <a:prstGeom prst="rect">
              <a:avLst/>
            </a:prstGeom>
          </p:spPr>
        </p:pic>
        <p:pic>
          <p:nvPicPr>
            <p:cNvPr id="33" name="Picture 32" descr="A person working on a machine&#10;&#10;Description automatically generated">
              <a:extLst>
                <a:ext uri="{FF2B5EF4-FFF2-40B4-BE49-F238E27FC236}">
                  <a16:creationId xmlns:a16="http://schemas.microsoft.com/office/drawing/2014/main" id="{978FDCB7-8F7B-08FF-23F7-0CDA2774F6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72380" y="553441"/>
              <a:ext cx="1793815" cy="1345362"/>
            </a:xfrm>
            <a:prstGeom prst="rect">
              <a:avLst/>
            </a:prstGeom>
          </p:spPr>
        </p:pic>
        <p:pic>
          <p:nvPicPr>
            <p:cNvPr id="34" name="Picture 33" descr="A person working on a machine&#10;&#10;Description automatically generated">
              <a:extLst>
                <a:ext uri="{FF2B5EF4-FFF2-40B4-BE49-F238E27FC236}">
                  <a16:creationId xmlns:a16="http://schemas.microsoft.com/office/drawing/2014/main" id="{EA7715D7-EAA0-F563-BD9D-715A6A94693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602878" y="1938486"/>
              <a:ext cx="963318" cy="722489"/>
            </a:xfrm>
            <a:prstGeom prst="rect">
              <a:avLst/>
            </a:prstGeom>
          </p:spPr>
        </p:pic>
      </p:grpSp>
      <p:sp>
        <p:nvSpPr>
          <p:cNvPr id="39" name="TextBox 38">
            <a:extLst>
              <a:ext uri="{FF2B5EF4-FFF2-40B4-BE49-F238E27FC236}">
                <a16:creationId xmlns:a16="http://schemas.microsoft.com/office/drawing/2014/main" id="{E99209DB-E4F2-DA77-552F-C83949D88F96}"/>
              </a:ext>
            </a:extLst>
          </p:cNvPr>
          <p:cNvSpPr txBox="1"/>
          <p:nvPr/>
        </p:nvSpPr>
        <p:spPr>
          <a:xfrm>
            <a:off x="395536" y="4271088"/>
            <a:ext cx="2682288" cy="430887"/>
          </a:xfrm>
          <a:prstGeom prst="rect">
            <a:avLst/>
          </a:prstGeom>
          <a:noFill/>
        </p:spPr>
        <p:txBody>
          <a:bodyPr wrap="square" rtlCol="0">
            <a:spAutoFit/>
          </a:bodyPr>
          <a:lstStyle/>
          <a:p>
            <a:r>
              <a:rPr lang="en-GB" sz="1100" dirty="0">
                <a:solidFill>
                  <a:schemeClr val="accent5"/>
                </a:solidFill>
              </a:rPr>
              <a:t>Support by TE-MSC and EN-MME</a:t>
            </a:r>
          </a:p>
          <a:p>
            <a:r>
              <a:rPr lang="en-GB" sz="1100" dirty="0">
                <a:solidFill>
                  <a:schemeClr val="accent5"/>
                </a:solidFill>
              </a:rPr>
              <a:t>WMM data analysis by CIEMAT </a:t>
            </a:r>
          </a:p>
        </p:txBody>
      </p:sp>
      <p:graphicFrame>
        <p:nvGraphicFramePr>
          <p:cNvPr id="3" name="Table 2">
            <a:extLst>
              <a:ext uri="{FF2B5EF4-FFF2-40B4-BE49-F238E27FC236}">
                <a16:creationId xmlns:a16="http://schemas.microsoft.com/office/drawing/2014/main" id="{78A4DC41-C3C0-1BD8-8F7B-A0AAF0EA7795}"/>
              </a:ext>
            </a:extLst>
          </p:cNvPr>
          <p:cNvGraphicFramePr>
            <a:graphicFrameLocks noGrp="1"/>
          </p:cNvGraphicFramePr>
          <p:nvPr>
            <p:extLst>
              <p:ext uri="{D42A27DB-BD31-4B8C-83A1-F6EECF244321}">
                <p14:modId xmlns:p14="http://schemas.microsoft.com/office/powerpoint/2010/main" val="882098948"/>
              </p:ext>
            </p:extLst>
          </p:nvPr>
        </p:nvGraphicFramePr>
        <p:xfrm>
          <a:off x="446272" y="831897"/>
          <a:ext cx="3229513" cy="2009882"/>
        </p:xfrm>
        <a:graphic>
          <a:graphicData uri="http://schemas.openxmlformats.org/drawingml/2006/table">
            <a:tbl>
              <a:tblPr>
                <a:tableStyleId>{5C22544A-7EE6-4342-B048-85BDC9FD1C3A}</a:tableStyleId>
              </a:tblPr>
              <a:tblGrid>
                <a:gridCol w="442562">
                  <a:extLst>
                    <a:ext uri="{9D8B030D-6E8A-4147-A177-3AD203B41FA5}">
                      <a16:colId xmlns:a16="http://schemas.microsoft.com/office/drawing/2014/main" val="3462693183"/>
                    </a:ext>
                  </a:extLst>
                </a:gridCol>
                <a:gridCol w="287068">
                  <a:extLst>
                    <a:ext uri="{9D8B030D-6E8A-4147-A177-3AD203B41FA5}">
                      <a16:colId xmlns:a16="http://schemas.microsoft.com/office/drawing/2014/main" val="1697282945"/>
                    </a:ext>
                  </a:extLst>
                </a:gridCol>
                <a:gridCol w="287068">
                  <a:extLst>
                    <a:ext uri="{9D8B030D-6E8A-4147-A177-3AD203B41FA5}">
                      <a16:colId xmlns:a16="http://schemas.microsoft.com/office/drawing/2014/main" val="936701339"/>
                    </a:ext>
                  </a:extLst>
                </a:gridCol>
                <a:gridCol w="364815">
                  <a:extLst>
                    <a:ext uri="{9D8B030D-6E8A-4147-A177-3AD203B41FA5}">
                      <a16:colId xmlns:a16="http://schemas.microsoft.com/office/drawing/2014/main" val="3380048844"/>
                    </a:ext>
                  </a:extLst>
                </a:gridCol>
                <a:gridCol w="130180">
                  <a:extLst>
                    <a:ext uri="{9D8B030D-6E8A-4147-A177-3AD203B41FA5}">
                      <a16:colId xmlns:a16="http://schemas.microsoft.com/office/drawing/2014/main" val="3088274602"/>
                    </a:ext>
                  </a:extLst>
                </a:gridCol>
                <a:gridCol w="156888">
                  <a:extLst>
                    <a:ext uri="{9D8B030D-6E8A-4147-A177-3AD203B41FA5}">
                      <a16:colId xmlns:a16="http://schemas.microsoft.com/office/drawing/2014/main" val="3105853048"/>
                    </a:ext>
                  </a:extLst>
                </a:gridCol>
                <a:gridCol w="328932">
                  <a:extLst>
                    <a:ext uri="{9D8B030D-6E8A-4147-A177-3AD203B41FA5}">
                      <a16:colId xmlns:a16="http://schemas.microsoft.com/office/drawing/2014/main" val="3079619558"/>
                    </a:ext>
                  </a:extLst>
                </a:gridCol>
                <a:gridCol w="287068">
                  <a:extLst>
                    <a:ext uri="{9D8B030D-6E8A-4147-A177-3AD203B41FA5}">
                      <a16:colId xmlns:a16="http://schemas.microsoft.com/office/drawing/2014/main" val="1116708518"/>
                    </a:ext>
                  </a:extLst>
                </a:gridCol>
                <a:gridCol w="328932">
                  <a:extLst>
                    <a:ext uri="{9D8B030D-6E8A-4147-A177-3AD203B41FA5}">
                      <a16:colId xmlns:a16="http://schemas.microsoft.com/office/drawing/2014/main" val="1581471601"/>
                    </a:ext>
                  </a:extLst>
                </a:gridCol>
                <a:gridCol w="287068">
                  <a:extLst>
                    <a:ext uri="{9D8B030D-6E8A-4147-A177-3AD203B41FA5}">
                      <a16:colId xmlns:a16="http://schemas.microsoft.com/office/drawing/2014/main" val="2407394209"/>
                    </a:ext>
                  </a:extLst>
                </a:gridCol>
                <a:gridCol w="328932">
                  <a:extLst>
                    <a:ext uri="{9D8B030D-6E8A-4147-A177-3AD203B41FA5}">
                      <a16:colId xmlns:a16="http://schemas.microsoft.com/office/drawing/2014/main" val="1727347264"/>
                    </a:ext>
                  </a:extLst>
                </a:gridCol>
              </a:tblGrid>
              <a:tr h="204091">
                <a:tc>
                  <a:txBody>
                    <a:bodyPr/>
                    <a:lstStyle/>
                    <a:p>
                      <a:pPr marL="0" algn="ctr" defTabSz="457200" rtl="0" eaLnBrk="1" fontAlgn="b" latinLnBrk="0" hangingPunct="1">
                        <a:lnSpc>
                          <a:spcPct val="75000"/>
                        </a:lnSpc>
                      </a:pPr>
                      <a:endParaRPr lang="en-GB" sz="400" b="1" kern="1200" dirty="0">
                        <a:solidFill>
                          <a:schemeClr val="lt1"/>
                        </a:solidFill>
                        <a:latin typeface="+mn-lt"/>
                        <a:ea typeface="+mn-ea"/>
                        <a:cs typeface="+mn-cs"/>
                      </a:endParaRPr>
                    </a:p>
                  </a:txBody>
                  <a:tcPr marL="4673" marR="4673" marT="4673" marB="0" anchor="ctr">
                    <a:solidFill>
                      <a:schemeClr val="bg2"/>
                    </a:solidFill>
                  </a:tcPr>
                </a:tc>
                <a:tc>
                  <a:txBody>
                    <a:bodyPr/>
                    <a:lstStyle/>
                    <a:p>
                      <a:pPr marL="0" algn="ctr" defTabSz="457200" rtl="0" eaLnBrk="1" fontAlgn="b" latinLnBrk="0" hangingPunct="1">
                        <a:lnSpc>
                          <a:spcPct val="75000"/>
                        </a:lnSpc>
                      </a:pPr>
                      <a:endParaRPr lang="en-GB" sz="400" b="1" kern="1200" dirty="0">
                        <a:solidFill>
                          <a:schemeClr val="lt1"/>
                        </a:solidFill>
                        <a:latin typeface="+mn-lt"/>
                        <a:ea typeface="+mn-ea"/>
                        <a:cs typeface="+mn-cs"/>
                      </a:endParaRPr>
                    </a:p>
                  </a:txBody>
                  <a:tcPr marL="4673" marR="4673" marT="4673" marB="0" anchor="ctr">
                    <a:solidFill>
                      <a:schemeClr val="bg2"/>
                    </a:solidFill>
                  </a:tcPr>
                </a:tc>
                <a:tc gridSpan="2">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INNER at 1740A</a:t>
                      </a:r>
                    </a:p>
                  </a:txBody>
                  <a:tcPr marL="72719" marR="72719" marT="36359" marB="36359" anchor="ctr">
                    <a:solidFill>
                      <a:schemeClr val="bg2"/>
                    </a:solidFill>
                  </a:tcPr>
                </a:tc>
                <a:tc hMerge="1">
                  <a:txBody>
                    <a:bodyPr/>
                    <a:lstStyle/>
                    <a:p>
                      <a:endParaRPr lang="en-GB"/>
                    </a:p>
                  </a:txBody>
                  <a:tcPr/>
                </a:tc>
                <a:tc gridSpan="3">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INNER at 0A</a:t>
                      </a:r>
                    </a:p>
                  </a:txBody>
                  <a:tcPr marL="72719" marR="72719" marT="36359" marB="36359" anchor="ctr">
                    <a:solidFill>
                      <a:schemeClr val="bg2"/>
                    </a:solidFill>
                  </a:tcPr>
                </a:tc>
                <a:tc hMerge="1">
                  <a:txBody>
                    <a:bodyPr/>
                    <a:lstStyle/>
                    <a:p>
                      <a:endParaRPr lang="en-GB"/>
                    </a:p>
                  </a:txBody>
                  <a:tcPr/>
                </a:tc>
                <a:tc hMerge="1">
                  <a:txBody>
                    <a:bodyPr/>
                    <a:lstStyle/>
                    <a:p>
                      <a:endParaRPr lang="en-GB"/>
                    </a:p>
                  </a:txBody>
                  <a:tcPr/>
                </a:tc>
                <a:tc gridSpan="2">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INNER at 1740A</a:t>
                      </a:r>
                    </a:p>
                  </a:txBody>
                  <a:tcPr marL="72719" marR="72719" marT="36359" marB="36359" anchor="ctr">
                    <a:solidFill>
                      <a:schemeClr val="bg2"/>
                    </a:solidFill>
                  </a:tcPr>
                </a:tc>
                <a:tc hMerge="1">
                  <a:txBody>
                    <a:bodyPr/>
                    <a:lstStyle/>
                    <a:p>
                      <a:endParaRPr lang="en-GB"/>
                    </a:p>
                  </a:txBody>
                  <a:tcPr/>
                </a:tc>
                <a:tc gridSpan="2">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INNER at 1400A</a:t>
                      </a:r>
                    </a:p>
                  </a:txBody>
                  <a:tcPr marL="72719" marR="72719" marT="36359" marB="36359" anchor="ctr">
                    <a:solidFill>
                      <a:schemeClr val="bg2"/>
                    </a:solidFill>
                  </a:tcPr>
                </a:tc>
                <a:tc hMerge="1">
                  <a:txBody>
                    <a:bodyPr/>
                    <a:lstStyle/>
                    <a:p>
                      <a:endParaRPr lang="en-GB"/>
                    </a:p>
                  </a:txBody>
                  <a:tcPr/>
                </a:tc>
                <a:extLst>
                  <a:ext uri="{0D108BD9-81ED-4DB2-BD59-A6C34878D82A}">
                    <a16:rowId xmlns:a16="http://schemas.microsoft.com/office/drawing/2014/main" val="1803947425"/>
                  </a:ext>
                </a:extLst>
              </a:tr>
              <a:tr h="204091">
                <a:tc>
                  <a:txBody>
                    <a:bodyPr/>
                    <a:lstStyle/>
                    <a:p>
                      <a:pPr marL="0" algn="ctr" defTabSz="457200" rtl="0" eaLnBrk="1" fontAlgn="b" latinLnBrk="0" hangingPunct="1">
                        <a:lnSpc>
                          <a:spcPct val="75000"/>
                        </a:lnSpc>
                      </a:pPr>
                      <a:endParaRPr lang="en-GB" sz="400" b="1" kern="1200" dirty="0">
                        <a:solidFill>
                          <a:schemeClr val="lt1"/>
                        </a:solidFill>
                        <a:latin typeface="+mn-lt"/>
                        <a:ea typeface="+mn-ea"/>
                        <a:cs typeface="+mn-cs"/>
                      </a:endParaRPr>
                    </a:p>
                  </a:txBody>
                  <a:tcPr marL="4673" marR="4673" marT="4673" marB="0" anchor="ctr">
                    <a:solidFill>
                      <a:schemeClr val="bg2"/>
                    </a:solidFill>
                  </a:tcPr>
                </a:tc>
                <a:tc>
                  <a:txBody>
                    <a:bodyPr/>
                    <a:lstStyle/>
                    <a:p>
                      <a:pPr marL="0" algn="ctr" defTabSz="457200" rtl="0" eaLnBrk="1" fontAlgn="b" latinLnBrk="0" hangingPunct="1">
                        <a:lnSpc>
                          <a:spcPct val="75000"/>
                        </a:lnSpc>
                      </a:pPr>
                      <a:endParaRPr lang="en-GB" sz="400" b="1" kern="1200" dirty="0">
                        <a:solidFill>
                          <a:schemeClr val="lt1"/>
                        </a:solidFill>
                        <a:latin typeface="+mn-lt"/>
                        <a:ea typeface="+mn-ea"/>
                        <a:cs typeface="+mn-cs"/>
                      </a:endParaRPr>
                    </a:p>
                  </a:txBody>
                  <a:tcPr marL="4673" marR="4673" marT="4673" marB="0" anchor="ctr">
                    <a:solidFill>
                      <a:schemeClr val="bg2"/>
                    </a:solidFill>
                  </a:tcPr>
                </a:tc>
                <a:tc gridSpan="2">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 OUTER at 0A</a:t>
                      </a:r>
                    </a:p>
                  </a:txBody>
                  <a:tcPr marL="72719" marR="72719" marT="36359" marB="36359" anchor="ctr">
                    <a:solidFill>
                      <a:schemeClr val="bg2"/>
                    </a:solidFill>
                  </a:tcPr>
                </a:tc>
                <a:tc hMerge="1">
                  <a:txBody>
                    <a:bodyPr/>
                    <a:lstStyle/>
                    <a:p>
                      <a:endParaRPr lang="en-GB"/>
                    </a:p>
                  </a:txBody>
                  <a:tcPr/>
                </a:tc>
                <a:tc gridSpan="3">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 OUTER at 1430A</a:t>
                      </a:r>
                    </a:p>
                  </a:txBody>
                  <a:tcPr marL="72719" marR="72719" marT="36359" marB="36359" anchor="ctr">
                    <a:solidFill>
                      <a:schemeClr val="bg2"/>
                    </a:solidFill>
                  </a:tcPr>
                </a:tc>
                <a:tc hMerge="1">
                  <a:txBody>
                    <a:bodyPr/>
                    <a:lstStyle/>
                    <a:p>
                      <a:endParaRPr lang="en-GB"/>
                    </a:p>
                  </a:txBody>
                  <a:tcPr/>
                </a:tc>
                <a:tc hMerge="1">
                  <a:txBody>
                    <a:bodyPr/>
                    <a:lstStyle/>
                    <a:p>
                      <a:endParaRPr lang="en-GB"/>
                    </a:p>
                  </a:txBody>
                  <a:tcPr/>
                </a:tc>
                <a:tc gridSpan="2">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 OUTER at 1135A</a:t>
                      </a:r>
                    </a:p>
                  </a:txBody>
                  <a:tcPr marL="72719" marR="72719" marT="36359" marB="36359" anchor="ctr">
                    <a:solidFill>
                      <a:schemeClr val="bg2"/>
                    </a:solidFill>
                  </a:tcPr>
                </a:tc>
                <a:tc hMerge="1">
                  <a:txBody>
                    <a:bodyPr/>
                    <a:lstStyle/>
                    <a:p>
                      <a:endParaRPr lang="en-GB"/>
                    </a:p>
                  </a:txBody>
                  <a:tcPr/>
                </a:tc>
                <a:tc gridSpan="2">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 OUTER at 1430A</a:t>
                      </a:r>
                    </a:p>
                  </a:txBody>
                  <a:tcPr marL="72719" marR="72719" marT="36359" marB="36359" anchor="ctr">
                    <a:solidFill>
                      <a:schemeClr val="bg2"/>
                    </a:solidFill>
                  </a:tcPr>
                </a:tc>
                <a:tc hMerge="1">
                  <a:txBody>
                    <a:bodyPr/>
                    <a:lstStyle/>
                    <a:p>
                      <a:endParaRPr lang="en-GB"/>
                    </a:p>
                  </a:txBody>
                  <a:tcPr/>
                </a:tc>
                <a:extLst>
                  <a:ext uri="{0D108BD9-81ED-4DB2-BD59-A6C34878D82A}">
                    <a16:rowId xmlns:a16="http://schemas.microsoft.com/office/drawing/2014/main" val="665506286"/>
                  </a:ext>
                </a:extLst>
              </a:tr>
              <a:tr h="185144">
                <a:tc>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Norm. TF</a:t>
                      </a:r>
                    </a:p>
                  </a:txBody>
                  <a:tcPr marL="4673" marR="4673" marT="4673" marB="0" anchor="ctr">
                    <a:solidFill>
                      <a:schemeClr val="bg2"/>
                    </a:solidFill>
                  </a:tcPr>
                </a:tc>
                <a:tc rowSpan="2">
                  <a:txBody>
                    <a:bodyPr/>
                    <a:lstStyle/>
                    <a:p>
                      <a:pPr algn="ctr" fontAlgn="ctr"/>
                      <a:r>
                        <a:rPr lang="en-GB" sz="500" u="none" strike="noStrike" dirty="0">
                          <a:effectLst/>
                        </a:rPr>
                        <a:t>Tm/kA</a:t>
                      </a:r>
                      <a:endParaRPr lang="en-GB" sz="500" b="0" i="0" u="none" strike="noStrike" dirty="0">
                        <a:solidFill>
                          <a:srgbClr val="000000"/>
                        </a:solidFill>
                        <a:effectLst/>
                        <a:latin typeface="Calibri" panose="020F0502020204030204" pitchFamily="34" charset="0"/>
                      </a:endParaRPr>
                    </a:p>
                  </a:txBody>
                  <a:tcPr marL="72719" marR="72719" marT="36359" marB="36359" anchor="ctr"/>
                </a:tc>
                <a:tc gridSpan="2">
                  <a:txBody>
                    <a:bodyPr/>
                    <a:lstStyle/>
                    <a:p>
                      <a:pPr algn="ctr" fontAlgn="b"/>
                      <a:r>
                        <a:rPr lang="en-GB" sz="500" u="none" strike="noStrike">
                          <a:effectLst/>
                        </a:rPr>
                        <a:t>-1.4593</a:t>
                      </a:r>
                      <a:endParaRPr lang="en-GB" sz="500" b="0" i="0" u="none" strike="noStrike">
                        <a:solidFill>
                          <a:srgbClr val="000000"/>
                        </a:solidFill>
                        <a:effectLst/>
                        <a:latin typeface="Calibri" panose="020F0502020204030204" pitchFamily="34" charset="0"/>
                      </a:endParaRPr>
                    </a:p>
                  </a:txBody>
                  <a:tcPr marL="72719" marR="72719" marT="36359" marB="36359" anchor="b"/>
                </a:tc>
                <a:tc hMerge="1">
                  <a:txBody>
                    <a:bodyPr/>
                    <a:lstStyle/>
                    <a:p>
                      <a:endParaRPr lang="en-GB"/>
                    </a:p>
                  </a:txBody>
                  <a:tcPr/>
                </a:tc>
                <a:tc>
                  <a:txBody>
                    <a:bodyPr/>
                    <a:lstStyle/>
                    <a:p>
                      <a:pPr algn="l" fontAlgn="b"/>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l" fontAlgn="b"/>
                      <a:endParaRPr lang="en-GB" sz="500" b="0" i="0" u="none" strike="noStrike" dirty="0">
                        <a:solidFill>
                          <a:srgbClr val="000000"/>
                        </a:solidFill>
                        <a:effectLst/>
                        <a:latin typeface="Calibri" panose="020F0502020204030204" pitchFamily="34" charset="0"/>
                      </a:endParaRPr>
                    </a:p>
                  </a:txBody>
                  <a:tcPr marL="4673" marR="4673" marT="4673" marB="0" anchor="b"/>
                </a:tc>
                <a:tc hMerge="1">
                  <a:txBody>
                    <a:bodyPr/>
                    <a:lstStyle/>
                    <a:p>
                      <a:pPr algn="l" fontAlgn="b"/>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ctr" fontAlgn="b"/>
                      <a:r>
                        <a:rPr lang="en-GB" sz="500" u="none" strike="noStrike">
                          <a:effectLst/>
                        </a:rPr>
                        <a:t>-1.4345</a:t>
                      </a:r>
                      <a:endParaRPr lang="en-GB" sz="500" b="0" i="0" u="none" strike="noStrike">
                        <a:solidFill>
                          <a:srgbClr val="000000"/>
                        </a:solidFill>
                        <a:effectLst/>
                        <a:latin typeface="Calibri" panose="020F0502020204030204" pitchFamily="34" charset="0"/>
                      </a:endParaRPr>
                    </a:p>
                  </a:txBody>
                  <a:tcPr marL="72719" marR="72719" marT="36359" marB="36359" anchor="b"/>
                </a:tc>
                <a:tc hMerge="1">
                  <a:txBody>
                    <a:bodyPr/>
                    <a:lstStyle/>
                    <a:p>
                      <a:endParaRPr lang="en-GB"/>
                    </a:p>
                  </a:txBody>
                  <a:tcPr/>
                </a:tc>
                <a:tc gridSpan="2">
                  <a:txBody>
                    <a:bodyPr/>
                    <a:lstStyle/>
                    <a:p>
                      <a:pPr algn="ctr" fontAlgn="b"/>
                      <a:r>
                        <a:rPr lang="en-GB" sz="500" u="none" strike="noStrike">
                          <a:effectLst/>
                        </a:rPr>
                        <a:t>-1.4201</a:t>
                      </a:r>
                      <a:endParaRPr lang="en-GB" sz="500" b="0" i="0" u="none" strike="noStrike">
                        <a:solidFill>
                          <a:srgbClr val="000000"/>
                        </a:solidFill>
                        <a:effectLst/>
                        <a:latin typeface="Calibri" panose="020F0502020204030204" pitchFamily="34" charset="0"/>
                      </a:endParaRPr>
                    </a:p>
                  </a:txBody>
                  <a:tcPr marL="72719" marR="72719" marT="36359" marB="36359" anchor="b"/>
                </a:tc>
                <a:tc hMerge="1">
                  <a:txBody>
                    <a:bodyPr/>
                    <a:lstStyle/>
                    <a:p>
                      <a:endParaRPr lang="en-GB"/>
                    </a:p>
                  </a:txBody>
                  <a:tcPr/>
                </a:tc>
                <a:extLst>
                  <a:ext uri="{0D108BD9-81ED-4DB2-BD59-A6C34878D82A}">
                    <a16:rowId xmlns:a16="http://schemas.microsoft.com/office/drawing/2014/main" val="4234113574"/>
                  </a:ext>
                </a:extLst>
              </a:tr>
              <a:tr h="189473">
                <a:tc>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Skew TF</a:t>
                      </a:r>
                    </a:p>
                  </a:txBody>
                  <a:tcPr marL="4673" marR="4673" marT="4673" marB="0" anchor="ctr">
                    <a:solidFill>
                      <a:schemeClr val="bg2"/>
                    </a:solidFill>
                  </a:tcPr>
                </a:tc>
                <a:tc vMerge="1">
                  <a:txBody>
                    <a:bodyPr/>
                    <a:lstStyle/>
                    <a:p>
                      <a:endParaRPr lang="en-GB"/>
                    </a:p>
                  </a:txBody>
                  <a:tcPr/>
                </a:tc>
                <a:tc>
                  <a:txBody>
                    <a:bodyPr/>
                    <a:lstStyle/>
                    <a:p>
                      <a:pPr algn="l"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l" fontAlgn="b"/>
                      <a:endParaRPr lang="en-GB" sz="500" b="0" i="0" u="none" strike="noStrike" dirty="0">
                        <a:solidFill>
                          <a:srgbClr val="000000"/>
                        </a:solidFill>
                        <a:effectLst/>
                        <a:latin typeface="Calibri" panose="020F0502020204030204" pitchFamily="34" charset="0"/>
                      </a:endParaRPr>
                    </a:p>
                  </a:txBody>
                  <a:tcPr marL="4673" marR="4673" marT="4673" marB="0" anchor="b"/>
                </a:tc>
                <a:tc gridSpan="3">
                  <a:txBody>
                    <a:bodyPr/>
                    <a:lstStyle/>
                    <a:p>
                      <a:pPr algn="ctr" fontAlgn="b"/>
                      <a:r>
                        <a:rPr lang="en-GB" sz="500" u="none" strike="noStrike" dirty="0">
                          <a:effectLst/>
                        </a:rPr>
                        <a:t>1.772</a:t>
                      </a:r>
                      <a:endParaRPr lang="en-GB" sz="500" b="0" i="0" u="none" strike="noStrike" dirty="0">
                        <a:solidFill>
                          <a:srgbClr val="000000"/>
                        </a:solidFill>
                        <a:effectLst/>
                        <a:latin typeface="Calibri" panose="020F0502020204030204" pitchFamily="34" charset="0"/>
                      </a:endParaRPr>
                    </a:p>
                  </a:txBody>
                  <a:tcPr marL="72719" marR="72719" marT="36359" marB="36359" anchor="b"/>
                </a:tc>
                <a:tc hMerge="1">
                  <a:txBody>
                    <a:bodyPr/>
                    <a:lstStyle/>
                    <a:p>
                      <a:endParaRPr lang="en-GB"/>
                    </a:p>
                  </a:txBody>
                  <a:tcPr/>
                </a:tc>
                <a:tc hMerge="1">
                  <a:txBody>
                    <a:bodyPr/>
                    <a:lstStyle/>
                    <a:p>
                      <a:endParaRPr lang="en-GB"/>
                    </a:p>
                  </a:txBody>
                  <a:tcPr/>
                </a:tc>
                <a:tc gridSpan="2">
                  <a:txBody>
                    <a:bodyPr/>
                    <a:lstStyle/>
                    <a:p>
                      <a:pPr algn="ctr" fontAlgn="b"/>
                      <a:r>
                        <a:rPr lang="en-GB" sz="500" u="none" strike="noStrike">
                          <a:effectLst/>
                        </a:rPr>
                        <a:t>1.7558</a:t>
                      </a:r>
                      <a:endParaRPr lang="en-GB" sz="500" b="0" i="0" u="none" strike="noStrike">
                        <a:solidFill>
                          <a:srgbClr val="000000"/>
                        </a:solidFill>
                        <a:effectLst/>
                        <a:latin typeface="Calibri" panose="020F0502020204030204" pitchFamily="34" charset="0"/>
                      </a:endParaRPr>
                    </a:p>
                  </a:txBody>
                  <a:tcPr marL="72719" marR="72719" marT="36359" marB="36359" anchor="b"/>
                </a:tc>
                <a:tc hMerge="1">
                  <a:txBody>
                    <a:bodyPr/>
                    <a:lstStyle/>
                    <a:p>
                      <a:endParaRPr lang="en-GB"/>
                    </a:p>
                  </a:txBody>
                  <a:tcPr/>
                </a:tc>
                <a:tc gridSpan="2">
                  <a:txBody>
                    <a:bodyPr/>
                    <a:lstStyle/>
                    <a:p>
                      <a:pPr algn="ctr" fontAlgn="b"/>
                      <a:r>
                        <a:rPr lang="en-GB" sz="500" u="none" strike="noStrike">
                          <a:effectLst/>
                        </a:rPr>
                        <a:t>1.7488</a:t>
                      </a:r>
                      <a:endParaRPr lang="en-GB" sz="500" b="0" i="0" u="none" strike="noStrike">
                        <a:solidFill>
                          <a:srgbClr val="000000"/>
                        </a:solidFill>
                        <a:effectLst/>
                        <a:latin typeface="Calibri" panose="020F0502020204030204" pitchFamily="34" charset="0"/>
                      </a:endParaRPr>
                    </a:p>
                  </a:txBody>
                  <a:tcPr marL="72719" marR="72719" marT="36359" marB="36359" anchor="b"/>
                </a:tc>
                <a:tc hMerge="1">
                  <a:txBody>
                    <a:bodyPr/>
                    <a:lstStyle/>
                    <a:p>
                      <a:endParaRPr lang="en-GB"/>
                    </a:p>
                  </a:txBody>
                  <a:tcPr/>
                </a:tc>
                <a:extLst>
                  <a:ext uri="{0D108BD9-81ED-4DB2-BD59-A6C34878D82A}">
                    <a16:rowId xmlns:a16="http://schemas.microsoft.com/office/drawing/2014/main" val="1084659836"/>
                  </a:ext>
                </a:extLst>
              </a:tr>
              <a:tr h="111553">
                <a:tc rowSpan="11">
                  <a:txBody>
                    <a:bodyPr/>
                    <a:lstStyle/>
                    <a:p>
                      <a:pPr marL="0" algn="ctr" defTabSz="457200" rtl="0" eaLnBrk="1" fontAlgn="b" latinLnBrk="0" hangingPunct="1">
                        <a:lnSpc>
                          <a:spcPct val="75000"/>
                        </a:lnSpc>
                      </a:pPr>
                      <a:r>
                        <a:rPr lang="en-GB" sz="400" b="1" kern="1200" dirty="0">
                          <a:solidFill>
                            <a:schemeClr val="lt1"/>
                          </a:solidFill>
                          <a:latin typeface="+mn-lt"/>
                          <a:ea typeface="+mn-ea"/>
                          <a:cs typeface="+mn-cs"/>
                        </a:rPr>
                        <a:t>Multipoles</a:t>
                      </a:r>
                    </a:p>
                  </a:txBody>
                  <a:tcPr marL="72719" marR="72719" marT="36359" marB="36359" anchor="ctr">
                    <a:solidFill>
                      <a:schemeClr val="bg2"/>
                    </a:solidFill>
                  </a:tcPr>
                </a:tc>
                <a:tc>
                  <a:txBody>
                    <a:bodyPr/>
                    <a:lstStyle/>
                    <a:p>
                      <a:pPr algn="ctr" fontAlgn="b"/>
                      <a:r>
                        <a:rPr lang="en-GB" sz="500" u="none" strike="noStrike" dirty="0">
                          <a:effectLst/>
                        </a:rPr>
                        <a:t>n</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ctr" fontAlgn="b"/>
                      <a:r>
                        <a:rPr lang="en-GB" sz="500" u="none" strike="noStrike">
                          <a:effectLst/>
                        </a:rPr>
                        <a:t>bn</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ctr" fontAlgn="b"/>
                      <a:r>
                        <a:rPr lang="en-GB" sz="500" u="none" strike="noStrike">
                          <a:effectLst/>
                        </a:rPr>
                        <a:t>an</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ctr" fontAlgn="b"/>
                      <a:r>
                        <a:rPr lang="en-GB" sz="500" u="none" strike="noStrike">
                          <a:effectLst/>
                        </a:rPr>
                        <a:t>bn</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ct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ctr" fontAlgn="b"/>
                      <a:r>
                        <a:rPr lang="en-GB" sz="500" u="none" strike="noStrike" dirty="0">
                          <a:effectLst/>
                        </a:rPr>
                        <a:t>an</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ctr" fontAlgn="b"/>
                      <a:r>
                        <a:rPr lang="en-GB" sz="500" u="none" strike="noStrike">
                          <a:effectLst/>
                        </a:rPr>
                        <a:t>bn</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ctr" fontAlgn="b"/>
                      <a:r>
                        <a:rPr lang="en-GB" sz="500" u="none" strike="noStrike">
                          <a:effectLst/>
                        </a:rPr>
                        <a:t>an</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ctr" fontAlgn="b"/>
                      <a:r>
                        <a:rPr lang="en-GB" sz="500" u="none" strike="noStrike">
                          <a:effectLst/>
                        </a:rPr>
                        <a:t>bn</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ctr" fontAlgn="b"/>
                      <a:r>
                        <a:rPr lang="en-GB" sz="500" u="none" strike="noStrike">
                          <a:effectLst/>
                        </a:rPr>
                        <a:t>an</a:t>
                      </a:r>
                      <a:endParaRPr lang="en-GB" sz="500" b="0" i="0" u="none" strike="noStrike">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1992063422"/>
                  </a:ext>
                </a:extLst>
              </a:tr>
              <a:tr h="111553">
                <a:tc vMerge="1">
                  <a:txBody>
                    <a:bodyPr/>
                    <a:lstStyle/>
                    <a:p>
                      <a:endParaRPr lang="en-GB"/>
                    </a:p>
                  </a:txBody>
                  <a:tcPr/>
                </a:tc>
                <a:tc>
                  <a:txBody>
                    <a:bodyPr/>
                    <a:lstStyle/>
                    <a:p>
                      <a:pPr algn="ctr" fontAlgn="b"/>
                      <a:r>
                        <a:rPr lang="en-GB" sz="500" u="none" strike="noStrike">
                          <a:effectLst/>
                        </a:rPr>
                        <a:t>2</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3.58</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1.25</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0.11</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-2.68</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4.76</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-0.63</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4.37</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-1.56</a:t>
                      </a:r>
                      <a:endParaRPr lang="en-GB" sz="500" b="0" i="0" u="none" strike="noStrike">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2537310239"/>
                  </a:ext>
                </a:extLst>
              </a:tr>
              <a:tr h="111553">
                <a:tc vMerge="1">
                  <a:txBody>
                    <a:bodyPr/>
                    <a:lstStyle/>
                    <a:p>
                      <a:endParaRPr lang="en-GB"/>
                    </a:p>
                  </a:txBody>
                  <a:tcPr/>
                </a:tc>
                <a:tc>
                  <a:txBody>
                    <a:bodyPr/>
                    <a:lstStyle/>
                    <a:p>
                      <a:pPr algn="ctr" fontAlgn="b"/>
                      <a:r>
                        <a:rPr lang="en-GB" sz="500" u="none" strike="noStrike" dirty="0">
                          <a:effectLst/>
                        </a:rPr>
                        <a:t>3</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2.72</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1.09</a:t>
                      </a:r>
                      <a:endParaRPr lang="en-GB" sz="500" b="0" i="0" u="none" strike="noStrike" dirty="0">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-0.36</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3.15</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-14.55</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-10.93</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-21.80</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-10.25</a:t>
                      </a:r>
                      <a:endParaRPr lang="en-GB" sz="500" b="0" i="0" u="none" strike="noStrike">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2784415144"/>
                  </a:ext>
                </a:extLst>
              </a:tr>
              <a:tr h="111553">
                <a:tc vMerge="1">
                  <a:txBody>
                    <a:bodyPr/>
                    <a:lstStyle/>
                    <a:p>
                      <a:endParaRPr lang="en-GB"/>
                    </a:p>
                  </a:txBody>
                  <a:tcPr/>
                </a:tc>
                <a:tc>
                  <a:txBody>
                    <a:bodyPr/>
                    <a:lstStyle/>
                    <a:p>
                      <a:pPr algn="ctr" fontAlgn="b"/>
                      <a:r>
                        <a:rPr lang="en-GB" sz="500" u="none" strike="noStrike">
                          <a:effectLst/>
                        </a:rPr>
                        <a:t>4</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0.61</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0.66</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-0.02</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0.20</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0.53</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0.40</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0.27</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0.26</a:t>
                      </a:r>
                      <a:endParaRPr lang="en-GB" sz="500" b="0" i="0" u="none" strike="noStrike">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1906612289"/>
                  </a:ext>
                </a:extLst>
              </a:tr>
              <a:tr h="111553">
                <a:tc vMerge="1">
                  <a:txBody>
                    <a:bodyPr/>
                    <a:lstStyle/>
                    <a:p>
                      <a:endParaRPr lang="en-GB"/>
                    </a:p>
                  </a:txBody>
                  <a:tcPr/>
                </a:tc>
                <a:tc>
                  <a:txBody>
                    <a:bodyPr/>
                    <a:lstStyle/>
                    <a:p>
                      <a:pPr algn="ctr" fontAlgn="b"/>
                      <a:r>
                        <a:rPr lang="en-GB" sz="500" u="none" strike="noStrike" dirty="0">
                          <a:effectLst/>
                        </a:rPr>
                        <a:t>5</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3.97</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0.69</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0.08</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0.49</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2.41</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1.79</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1.80</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2.19</a:t>
                      </a:r>
                      <a:endParaRPr lang="en-GB" sz="500" b="0" i="0" u="none" strike="noStrike">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2459160679"/>
                  </a:ext>
                </a:extLst>
              </a:tr>
              <a:tr h="111553">
                <a:tc vMerge="1">
                  <a:txBody>
                    <a:bodyPr/>
                    <a:lstStyle/>
                    <a:p>
                      <a:endParaRPr lang="en-GB"/>
                    </a:p>
                  </a:txBody>
                  <a:tcPr/>
                </a:tc>
                <a:tc>
                  <a:txBody>
                    <a:bodyPr/>
                    <a:lstStyle/>
                    <a:p>
                      <a:pPr algn="ctr" fontAlgn="b"/>
                      <a:r>
                        <a:rPr lang="en-GB" sz="500" u="none" strike="noStrike">
                          <a:effectLst/>
                        </a:rPr>
                        <a:t>6</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-0.02</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0.59</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0.13</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0.31</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0.02</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0.89</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0.05</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0.80</a:t>
                      </a:r>
                      <a:endParaRPr lang="en-GB" sz="500" b="0" i="0" u="none" strike="noStrike">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1217408840"/>
                  </a:ext>
                </a:extLst>
              </a:tr>
              <a:tr h="111553">
                <a:tc vMerge="1">
                  <a:txBody>
                    <a:bodyPr/>
                    <a:lstStyle/>
                    <a:p>
                      <a:endParaRPr lang="en-GB"/>
                    </a:p>
                  </a:txBody>
                  <a:tcPr/>
                </a:tc>
                <a:tc>
                  <a:txBody>
                    <a:bodyPr/>
                    <a:lstStyle/>
                    <a:p>
                      <a:pPr algn="ctr" fontAlgn="b"/>
                      <a:r>
                        <a:rPr lang="en-GB" sz="500" u="none" strike="noStrike">
                          <a:effectLst/>
                        </a:rPr>
                        <a:t>7</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2.78</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0.32</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0.23</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-2.51</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3.12</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-1.74</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2.59</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-2.24</a:t>
                      </a:r>
                      <a:endParaRPr lang="en-GB" sz="500" b="0" i="0" u="none" strike="noStrike" dirty="0">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3197058878"/>
                  </a:ext>
                </a:extLst>
              </a:tr>
              <a:tr h="111553">
                <a:tc vMerge="1">
                  <a:txBody>
                    <a:bodyPr/>
                    <a:lstStyle/>
                    <a:p>
                      <a:endParaRPr lang="en-GB"/>
                    </a:p>
                  </a:txBody>
                  <a:tcPr/>
                </a:tc>
                <a:tc>
                  <a:txBody>
                    <a:bodyPr/>
                    <a:lstStyle/>
                    <a:p>
                      <a:pPr algn="ctr" fontAlgn="b"/>
                      <a:r>
                        <a:rPr lang="en-GB" sz="500" u="none" strike="noStrike">
                          <a:effectLst/>
                        </a:rPr>
                        <a:t>8</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0.16</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0.20</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0.04</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-0.19</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0.30</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0.14</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0.37</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0.18</a:t>
                      </a:r>
                      <a:endParaRPr lang="en-GB" sz="500" b="0" i="0" u="none" strike="noStrike" dirty="0">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3965459165"/>
                  </a:ext>
                </a:extLst>
              </a:tr>
              <a:tr h="111553">
                <a:tc vMerge="1">
                  <a:txBody>
                    <a:bodyPr/>
                    <a:lstStyle/>
                    <a:p>
                      <a:endParaRPr lang="en-GB"/>
                    </a:p>
                  </a:txBody>
                  <a:tcPr/>
                </a:tc>
                <a:tc>
                  <a:txBody>
                    <a:bodyPr/>
                    <a:lstStyle/>
                    <a:p>
                      <a:pPr algn="ctr" fontAlgn="b"/>
                      <a:r>
                        <a:rPr lang="en-GB" sz="500" u="none" strike="noStrike">
                          <a:effectLst/>
                        </a:rPr>
                        <a:t>9</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-0.22</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-0.10</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-0.06</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0.51</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-0.25</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0.36</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-0.19</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0.42</a:t>
                      </a:r>
                      <a:endParaRPr lang="en-GB" sz="500" b="0" i="0" u="none" strike="noStrike" dirty="0">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651340139"/>
                  </a:ext>
                </a:extLst>
              </a:tr>
              <a:tr h="111553">
                <a:tc vMerge="1">
                  <a:txBody>
                    <a:bodyPr/>
                    <a:lstStyle/>
                    <a:p>
                      <a:endParaRPr lang="en-GB"/>
                    </a:p>
                  </a:txBody>
                  <a:tcPr/>
                </a:tc>
                <a:tc>
                  <a:txBody>
                    <a:bodyPr/>
                    <a:lstStyle/>
                    <a:p>
                      <a:pPr algn="ctr" fontAlgn="b"/>
                      <a:r>
                        <a:rPr lang="en-GB" sz="500" u="none" strike="noStrike" dirty="0">
                          <a:effectLst/>
                        </a:rPr>
                        <a:t>10</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0.51</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-0.14</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0.02</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-0.04</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0.50</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0.04</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0.35</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0.12</a:t>
                      </a:r>
                      <a:endParaRPr lang="en-GB" sz="500" b="0" i="0" u="none" strike="noStrike" dirty="0">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1680536820"/>
                  </a:ext>
                </a:extLst>
              </a:tr>
              <a:tr h="111553">
                <a:tc vMerge="1">
                  <a:txBody>
                    <a:bodyPr/>
                    <a:lstStyle/>
                    <a:p>
                      <a:endParaRPr lang="en-GB"/>
                    </a:p>
                  </a:txBody>
                  <a:tcPr/>
                </a:tc>
                <a:tc>
                  <a:txBody>
                    <a:bodyPr/>
                    <a:lstStyle/>
                    <a:p>
                      <a:pPr algn="ctr" fontAlgn="b"/>
                      <a:r>
                        <a:rPr lang="en-GB" sz="500" u="none" strike="noStrike" dirty="0">
                          <a:effectLst/>
                        </a:rPr>
                        <a:t>11</a:t>
                      </a:r>
                      <a:endParaRPr lang="en-GB" sz="500" b="0" i="0" u="none" strike="noStrike" dirty="0">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-1.80</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-0.41</a:t>
                      </a:r>
                      <a:endParaRPr lang="en-GB" sz="500" b="0" i="0" u="none" strike="noStrike">
                        <a:solidFill>
                          <a:srgbClr val="000000"/>
                        </a:solidFill>
                        <a:effectLst/>
                        <a:latin typeface="Calibri" panose="020F0502020204030204" pitchFamily="34" charset="0"/>
                      </a:endParaRPr>
                    </a:p>
                  </a:txBody>
                  <a:tcPr marL="4673" marR="4673" marT="4673" marB="0" anchor="b"/>
                </a:tc>
                <a:tc gridSpan="2">
                  <a:txBody>
                    <a:bodyPr/>
                    <a:lstStyle/>
                    <a:p>
                      <a:pPr algn="r" fontAlgn="b"/>
                      <a:r>
                        <a:rPr lang="en-GB" sz="500" u="none" strike="noStrike">
                          <a:effectLst/>
                        </a:rPr>
                        <a:t>-0.08</a:t>
                      </a:r>
                      <a:endParaRPr lang="en-GB" sz="500" b="0" i="0" u="none" strike="noStrike">
                        <a:solidFill>
                          <a:srgbClr val="000000"/>
                        </a:solidFill>
                        <a:effectLst/>
                        <a:latin typeface="Calibri" panose="020F0502020204030204" pitchFamily="34" charset="0"/>
                      </a:endParaRPr>
                    </a:p>
                  </a:txBody>
                  <a:tcPr marL="4673" marR="4673" marT="4673" marB="0" anchor="b"/>
                </a:tc>
                <a:tc hMerge="1">
                  <a:txBody>
                    <a:bodyPr/>
                    <a:lstStyle/>
                    <a:p>
                      <a:pPr algn="r" fontAlgn="b"/>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0.05</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-1.81</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-0.51</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a:effectLst/>
                        </a:rPr>
                        <a:t>-1.36</a:t>
                      </a:r>
                      <a:endParaRPr lang="en-GB" sz="500" b="0" i="0" u="none" strike="noStrike">
                        <a:solidFill>
                          <a:srgbClr val="000000"/>
                        </a:solidFill>
                        <a:effectLst/>
                        <a:latin typeface="Calibri" panose="020F0502020204030204" pitchFamily="34" charset="0"/>
                      </a:endParaRPr>
                    </a:p>
                  </a:txBody>
                  <a:tcPr marL="4673" marR="4673" marT="4673" marB="0" anchor="b"/>
                </a:tc>
                <a:tc>
                  <a:txBody>
                    <a:bodyPr/>
                    <a:lstStyle/>
                    <a:p>
                      <a:pPr algn="r" fontAlgn="b"/>
                      <a:r>
                        <a:rPr lang="en-GB" sz="500" u="none" strike="noStrike" dirty="0">
                          <a:effectLst/>
                        </a:rPr>
                        <a:t>-0.56</a:t>
                      </a:r>
                      <a:endParaRPr lang="en-GB" sz="500" b="0" i="0" u="none" strike="noStrike" dirty="0">
                        <a:solidFill>
                          <a:srgbClr val="000000"/>
                        </a:solidFill>
                        <a:effectLst/>
                        <a:latin typeface="Calibri" panose="020F0502020204030204" pitchFamily="34" charset="0"/>
                      </a:endParaRPr>
                    </a:p>
                  </a:txBody>
                  <a:tcPr marL="4673" marR="4673" marT="4673" marB="0" anchor="b"/>
                </a:tc>
                <a:extLst>
                  <a:ext uri="{0D108BD9-81ED-4DB2-BD59-A6C34878D82A}">
                    <a16:rowId xmlns:a16="http://schemas.microsoft.com/office/drawing/2014/main" val="1771456225"/>
                  </a:ext>
                </a:extLst>
              </a:tr>
            </a:tbl>
          </a:graphicData>
        </a:graphic>
      </p:graphicFrame>
      <p:pic>
        <p:nvPicPr>
          <p:cNvPr id="5" name="Picture 4" descr="A graph with numbers and lines&#10;&#10;Description automatically generated">
            <a:extLst>
              <a:ext uri="{FF2B5EF4-FFF2-40B4-BE49-F238E27FC236}">
                <a16:creationId xmlns:a16="http://schemas.microsoft.com/office/drawing/2014/main" id="{3228ACAA-47D8-A13B-E597-CEB8C3505E0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6425" y="2927811"/>
            <a:ext cx="2727514" cy="1296442"/>
          </a:xfrm>
          <a:prstGeom prst="rect">
            <a:avLst/>
          </a:prstGeom>
        </p:spPr>
      </p:pic>
      <p:pic>
        <p:nvPicPr>
          <p:cNvPr id="6" name="Picture 5">
            <a:extLst>
              <a:ext uri="{FF2B5EF4-FFF2-40B4-BE49-F238E27FC236}">
                <a16:creationId xmlns:a16="http://schemas.microsoft.com/office/drawing/2014/main" id="{794FB3FB-3096-73A4-00D0-F9315DD809D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63888" y="2841773"/>
            <a:ext cx="5421355" cy="840113"/>
          </a:xfrm>
          <a:prstGeom prst="rect">
            <a:avLst/>
          </a:prstGeom>
        </p:spPr>
      </p:pic>
      <p:sp>
        <p:nvSpPr>
          <p:cNvPr id="7" name="TextBox 6">
            <a:extLst>
              <a:ext uri="{FF2B5EF4-FFF2-40B4-BE49-F238E27FC236}">
                <a16:creationId xmlns:a16="http://schemas.microsoft.com/office/drawing/2014/main" id="{0A1C4018-BB23-0DE1-F3D6-8FD942AA422C}"/>
              </a:ext>
            </a:extLst>
          </p:cNvPr>
          <p:cNvSpPr txBox="1"/>
          <p:nvPr/>
        </p:nvSpPr>
        <p:spPr>
          <a:xfrm>
            <a:off x="899592" y="462565"/>
            <a:ext cx="1402948" cy="369332"/>
          </a:xfrm>
          <a:prstGeom prst="rect">
            <a:avLst/>
          </a:prstGeom>
          <a:noFill/>
        </p:spPr>
        <p:txBody>
          <a:bodyPr wrap="none" rtlCol="0">
            <a:spAutoFit/>
          </a:bodyPr>
          <a:lstStyle/>
          <a:p>
            <a:r>
              <a:rPr lang="en-GB" dirty="0">
                <a:solidFill>
                  <a:schemeClr val="accent5"/>
                </a:solidFill>
              </a:rPr>
              <a:t>MAGNETIC</a:t>
            </a:r>
          </a:p>
        </p:txBody>
      </p:sp>
      <p:sp>
        <p:nvSpPr>
          <p:cNvPr id="9" name="TextBox 8">
            <a:extLst>
              <a:ext uri="{FF2B5EF4-FFF2-40B4-BE49-F238E27FC236}">
                <a16:creationId xmlns:a16="http://schemas.microsoft.com/office/drawing/2014/main" id="{3E339D22-61D4-F50F-04EC-F527517E469A}"/>
              </a:ext>
            </a:extLst>
          </p:cNvPr>
          <p:cNvSpPr txBox="1"/>
          <p:nvPr/>
        </p:nvSpPr>
        <p:spPr>
          <a:xfrm>
            <a:off x="6371493" y="564060"/>
            <a:ext cx="1697901" cy="369332"/>
          </a:xfrm>
          <a:prstGeom prst="rect">
            <a:avLst/>
          </a:prstGeom>
          <a:noFill/>
        </p:spPr>
        <p:txBody>
          <a:bodyPr wrap="none" rtlCol="0">
            <a:spAutoFit/>
          </a:bodyPr>
          <a:lstStyle/>
          <a:p>
            <a:r>
              <a:rPr lang="en-GB" dirty="0">
                <a:solidFill>
                  <a:schemeClr val="accent5"/>
                </a:solidFill>
              </a:rPr>
              <a:t>MECHANICAL</a:t>
            </a:r>
          </a:p>
        </p:txBody>
      </p:sp>
      <p:sp>
        <p:nvSpPr>
          <p:cNvPr id="10" name="TextBox 9">
            <a:extLst>
              <a:ext uri="{FF2B5EF4-FFF2-40B4-BE49-F238E27FC236}">
                <a16:creationId xmlns:a16="http://schemas.microsoft.com/office/drawing/2014/main" id="{E1D191A8-B90D-9EBA-3BAB-A0FD94EBB8D2}"/>
              </a:ext>
            </a:extLst>
          </p:cNvPr>
          <p:cNvSpPr txBox="1"/>
          <p:nvPr/>
        </p:nvSpPr>
        <p:spPr>
          <a:xfrm>
            <a:off x="5574614" y="2213301"/>
            <a:ext cx="3583032" cy="369332"/>
          </a:xfrm>
          <a:prstGeom prst="rect">
            <a:avLst/>
          </a:prstGeom>
          <a:noFill/>
        </p:spPr>
        <p:txBody>
          <a:bodyPr wrap="none" rtlCol="0">
            <a:spAutoFit/>
          </a:bodyPr>
          <a:lstStyle/>
          <a:p>
            <a:r>
              <a:rPr lang="en-GB" dirty="0">
                <a:solidFill>
                  <a:schemeClr val="accent5"/>
                </a:solidFill>
              </a:rPr>
              <a:t>Performed in 927, 180 and SM18</a:t>
            </a:r>
          </a:p>
        </p:txBody>
      </p:sp>
      <p:sp>
        <p:nvSpPr>
          <p:cNvPr id="8" name="TextBox 7">
            <a:extLst>
              <a:ext uri="{FF2B5EF4-FFF2-40B4-BE49-F238E27FC236}">
                <a16:creationId xmlns:a16="http://schemas.microsoft.com/office/drawing/2014/main" id="{F276793B-E1A7-88B6-BB59-9B04D6C31A8E}"/>
              </a:ext>
            </a:extLst>
          </p:cNvPr>
          <p:cNvSpPr txBox="1"/>
          <p:nvPr/>
        </p:nvSpPr>
        <p:spPr>
          <a:xfrm>
            <a:off x="3237412" y="3645782"/>
            <a:ext cx="1608133" cy="369332"/>
          </a:xfrm>
          <a:prstGeom prst="rect">
            <a:avLst/>
          </a:prstGeom>
          <a:noFill/>
        </p:spPr>
        <p:txBody>
          <a:bodyPr wrap="none" rtlCol="0">
            <a:spAutoFit/>
          </a:bodyPr>
          <a:lstStyle/>
          <a:p>
            <a:r>
              <a:rPr lang="en-GB" dirty="0">
                <a:solidFill>
                  <a:schemeClr val="accent5"/>
                </a:solidFill>
              </a:rPr>
              <a:t>ELECTRICAL</a:t>
            </a:r>
          </a:p>
        </p:txBody>
      </p:sp>
    </p:spTree>
    <p:extLst>
      <p:ext uri="{BB962C8B-B14F-4D97-AF65-F5344CB8AC3E}">
        <p14:creationId xmlns:p14="http://schemas.microsoft.com/office/powerpoint/2010/main" val="88231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1"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par>
                                <p:cTn id="26" presetID="9"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dissolv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8"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Imagen 5">
            <a:extLst>
              <a:ext uri="{FF2B5EF4-FFF2-40B4-BE49-F238E27FC236}">
                <a16:creationId xmlns:a16="http://schemas.microsoft.com/office/drawing/2014/main" id="{F5BFFD79-44C4-F395-D426-B21D2756D996}"/>
              </a:ext>
            </a:extLst>
          </p:cNvPr>
          <p:cNvPicPr>
            <a:picLocks noChangeAspect="1"/>
          </p:cNvPicPr>
          <p:nvPr/>
        </p:nvPicPr>
        <p:blipFill rotWithShape="1">
          <a:blip r:embed="rId3"/>
          <a:srcRect l="19576"/>
          <a:stretch/>
        </p:blipFill>
        <p:spPr>
          <a:xfrm>
            <a:off x="8175673" y="623385"/>
            <a:ext cx="737652" cy="715353"/>
          </a:xfrm>
          <a:prstGeom prst="rect">
            <a:avLst/>
          </a:prstGeom>
        </p:spPr>
      </p:pic>
      <p:sp>
        <p:nvSpPr>
          <p:cNvPr id="2" name="Title 1"/>
          <p:cNvSpPr>
            <a:spLocks noGrp="1"/>
          </p:cNvSpPr>
          <p:nvPr>
            <p:ph type="title"/>
          </p:nvPr>
        </p:nvSpPr>
        <p:spPr>
          <a:xfrm>
            <a:off x="19950" y="118254"/>
            <a:ext cx="3942438" cy="540000"/>
          </a:xfrm>
        </p:spPr>
        <p:txBody>
          <a:bodyPr/>
          <a:lstStyle/>
          <a:p>
            <a:r>
              <a:rPr lang="en-US" dirty="0"/>
              <a:t>MCBXF Cold Powering</a:t>
            </a:r>
          </a:p>
        </p:txBody>
      </p:sp>
      <p:sp>
        <p:nvSpPr>
          <p:cNvPr id="3" name="TextBox 2">
            <a:extLst>
              <a:ext uri="{FF2B5EF4-FFF2-40B4-BE49-F238E27FC236}">
                <a16:creationId xmlns:a16="http://schemas.microsoft.com/office/drawing/2014/main" id="{2835368D-3D6D-8348-8B3B-E19D075BBF55}"/>
              </a:ext>
            </a:extLst>
          </p:cNvPr>
          <p:cNvSpPr txBox="1"/>
          <p:nvPr/>
        </p:nvSpPr>
        <p:spPr>
          <a:xfrm>
            <a:off x="395536" y="4371950"/>
            <a:ext cx="8136904" cy="261610"/>
          </a:xfrm>
          <a:prstGeom prst="rect">
            <a:avLst/>
          </a:prstGeom>
          <a:noFill/>
        </p:spPr>
        <p:txBody>
          <a:bodyPr wrap="square" rtlCol="0">
            <a:spAutoFit/>
          </a:bodyPr>
          <a:lstStyle/>
          <a:p>
            <a:pPr algn="ctr"/>
            <a:r>
              <a:rPr lang="en-GB" sz="1050" dirty="0"/>
              <a:t>Nominal torque per unit length at straight section is very high: </a:t>
            </a:r>
            <a:r>
              <a:rPr lang="en-GB" sz="1050" dirty="0">
                <a:solidFill>
                  <a:srgbClr val="FF0000"/>
                </a:solidFill>
              </a:rPr>
              <a:t>147 </a:t>
            </a:r>
            <a:r>
              <a:rPr lang="en-GB" sz="1050" dirty="0" err="1">
                <a:solidFill>
                  <a:srgbClr val="FF0000"/>
                </a:solidFill>
              </a:rPr>
              <a:t>kNm</a:t>
            </a:r>
            <a:r>
              <a:rPr lang="en-GB" sz="1050" dirty="0">
                <a:solidFill>
                  <a:srgbClr val="FF0000"/>
                </a:solidFill>
              </a:rPr>
              <a:t>/m, about 84 MPa </a:t>
            </a:r>
            <a:r>
              <a:rPr lang="en-GB" sz="1050" dirty="0"/>
              <a:t>at the inner dipole coil.</a:t>
            </a:r>
            <a:endParaRPr lang="en-CH" sz="1050" dirty="0"/>
          </a:p>
        </p:txBody>
      </p:sp>
      <p:sp>
        <p:nvSpPr>
          <p:cNvPr id="4" name="Footer Placeholder 3">
            <a:extLst>
              <a:ext uri="{FF2B5EF4-FFF2-40B4-BE49-F238E27FC236}">
                <a16:creationId xmlns:a16="http://schemas.microsoft.com/office/drawing/2014/main" id="{7DB6AC83-D531-3FEF-0633-8C2EAF3ACE06}"/>
              </a:ext>
            </a:extLst>
          </p:cNvPr>
          <p:cNvSpPr>
            <a:spLocks noGrp="1"/>
          </p:cNvSpPr>
          <p:nvPr>
            <p:ph type="ftr" sz="quarter" idx="3"/>
          </p:nvPr>
        </p:nvSpPr>
        <p:spPr/>
        <p:txBody>
          <a:bodyPr/>
          <a:lstStyle/>
          <a:p>
            <a:r>
              <a:rPr lang="en-GB"/>
              <a:t>JC. Perez – 7th October 2024</a:t>
            </a:r>
            <a:endParaRPr lang="en-GB" dirty="0"/>
          </a:p>
        </p:txBody>
      </p:sp>
      <p:pic>
        <p:nvPicPr>
          <p:cNvPr id="34" name="Picture 33" descr="A diagram of different dipole types&#10;&#10;Description automatically generated with medium confidence">
            <a:extLst>
              <a:ext uri="{FF2B5EF4-FFF2-40B4-BE49-F238E27FC236}">
                <a16:creationId xmlns:a16="http://schemas.microsoft.com/office/drawing/2014/main" id="{DCD6506C-4816-1C10-62A4-DAB02D3056D9}"/>
              </a:ext>
            </a:extLst>
          </p:cNvPr>
          <p:cNvPicPr>
            <a:picLocks noChangeAspect="1"/>
          </p:cNvPicPr>
          <p:nvPr/>
        </p:nvPicPr>
        <p:blipFill>
          <a:blip r:embed="rId4"/>
          <a:stretch>
            <a:fillRect/>
          </a:stretch>
        </p:blipFill>
        <p:spPr>
          <a:xfrm>
            <a:off x="5006706" y="1227997"/>
            <a:ext cx="3353048" cy="2325266"/>
          </a:xfrm>
          <a:prstGeom prst="rect">
            <a:avLst/>
          </a:prstGeom>
        </p:spPr>
      </p:pic>
      <p:pic>
        <p:nvPicPr>
          <p:cNvPr id="36" name="Imagen 5">
            <a:extLst>
              <a:ext uri="{FF2B5EF4-FFF2-40B4-BE49-F238E27FC236}">
                <a16:creationId xmlns:a16="http://schemas.microsoft.com/office/drawing/2014/main" id="{4E87187A-0037-93B7-0D4B-1E75FDFD8711}"/>
              </a:ext>
            </a:extLst>
          </p:cNvPr>
          <p:cNvPicPr>
            <a:picLocks noChangeAspect="1"/>
          </p:cNvPicPr>
          <p:nvPr/>
        </p:nvPicPr>
        <p:blipFill rotWithShape="1">
          <a:blip r:embed="rId5"/>
          <a:srcRect l="19576"/>
          <a:stretch/>
        </p:blipFill>
        <p:spPr>
          <a:xfrm rot="5400000">
            <a:off x="8351808" y="3508259"/>
            <a:ext cx="715353" cy="693728"/>
          </a:xfrm>
          <a:prstGeom prst="rect">
            <a:avLst/>
          </a:prstGeom>
        </p:spPr>
      </p:pic>
      <p:grpSp>
        <p:nvGrpSpPr>
          <p:cNvPr id="41" name="Grupo 21">
            <a:extLst>
              <a:ext uri="{FF2B5EF4-FFF2-40B4-BE49-F238E27FC236}">
                <a16:creationId xmlns:a16="http://schemas.microsoft.com/office/drawing/2014/main" id="{02030E4E-B0CE-EF06-AEFB-09A8F69972E4}"/>
              </a:ext>
            </a:extLst>
          </p:cNvPr>
          <p:cNvGrpSpPr/>
          <p:nvPr/>
        </p:nvGrpSpPr>
        <p:grpSpPr>
          <a:xfrm rot="10800000">
            <a:off x="4595606" y="3435485"/>
            <a:ext cx="737651" cy="686458"/>
            <a:chOff x="-5529615" y="332943"/>
            <a:chExt cx="6602707" cy="6144482"/>
          </a:xfrm>
        </p:grpSpPr>
        <p:pic>
          <p:nvPicPr>
            <p:cNvPr id="42" name="Imagen 5">
              <a:extLst>
                <a:ext uri="{FF2B5EF4-FFF2-40B4-BE49-F238E27FC236}">
                  <a16:creationId xmlns:a16="http://schemas.microsoft.com/office/drawing/2014/main" id="{8B019A27-FD7B-FB4B-699C-1B2F841748F2}"/>
                </a:ext>
              </a:extLst>
            </p:cNvPr>
            <p:cNvPicPr>
              <a:picLocks noChangeAspect="1"/>
            </p:cNvPicPr>
            <p:nvPr/>
          </p:nvPicPr>
          <p:blipFill rotWithShape="1">
            <a:blip r:embed="rId5"/>
            <a:srcRect l="19576"/>
            <a:stretch/>
          </p:blipFill>
          <p:spPr>
            <a:xfrm>
              <a:off x="-5384063" y="332943"/>
              <a:ext cx="6336019" cy="6144482"/>
            </a:xfrm>
            <a:prstGeom prst="rect">
              <a:avLst/>
            </a:prstGeom>
          </p:spPr>
        </p:pic>
        <p:sp>
          <p:nvSpPr>
            <p:cNvPr id="43" name="Trapecio 15">
              <a:extLst>
                <a:ext uri="{FF2B5EF4-FFF2-40B4-BE49-F238E27FC236}">
                  <a16:creationId xmlns:a16="http://schemas.microsoft.com/office/drawing/2014/main" id="{BAA38622-2475-479E-5B7B-1251B5A786F6}"/>
                </a:ext>
              </a:extLst>
            </p:cNvPr>
            <p:cNvSpPr/>
            <p:nvPr/>
          </p:nvSpPr>
          <p:spPr>
            <a:xfrm rot="13274910">
              <a:off x="-5529615" y="6118754"/>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Trapecio 16">
              <a:extLst>
                <a:ext uri="{FF2B5EF4-FFF2-40B4-BE49-F238E27FC236}">
                  <a16:creationId xmlns:a16="http://schemas.microsoft.com/office/drawing/2014/main" id="{F4CEECBC-151C-DFE6-519D-F665AB07D398}"/>
                </a:ext>
              </a:extLst>
            </p:cNvPr>
            <p:cNvSpPr/>
            <p:nvPr/>
          </p:nvSpPr>
          <p:spPr>
            <a:xfrm rot="8408801">
              <a:off x="125702" y="6110979"/>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48" name="Grupo 21">
            <a:extLst>
              <a:ext uri="{FF2B5EF4-FFF2-40B4-BE49-F238E27FC236}">
                <a16:creationId xmlns:a16="http://schemas.microsoft.com/office/drawing/2014/main" id="{B3E90AE0-E7E3-54CC-848E-5A8529D17BD1}"/>
              </a:ext>
            </a:extLst>
          </p:cNvPr>
          <p:cNvGrpSpPr/>
          <p:nvPr/>
        </p:nvGrpSpPr>
        <p:grpSpPr>
          <a:xfrm rot="16200000">
            <a:off x="4579095" y="589196"/>
            <a:ext cx="760647" cy="707859"/>
            <a:chOff x="-5529615" y="332943"/>
            <a:chExt cx="6602707" cy="6144482"/>
          </a:xfrm>
        </p:grpSpPr>
        <p:pic>
          <p:nvPicPr>
            <p:cNvPr id="49" name="Imagen 5">
              <a:extLst>
                <a:ext uri="{FF2B5EF4-FFF2-40B4-BE49-F238E27FC236}">
                  <a16:creationId xmlns:a16="http://schemas.microsoft.com/office/drawing/2014/main" id="{7FAA2685-67FB-E0B4-71D1-5B64C654204C}"/>
                </a:ext>
              </a:extLst>
            </p:cNvPr>
            <p:cNvPicPr>
              <a:picLocks noChangeAspect="1"/>
            </p:cNvPicPr>
            <p:nvPr/>
          </p:nvPicPr>
          <p:blipFill rotWithShape="1">
            <a:blip r:embed="rId5"/>
            <a:srcRect l="19576"/>
            <a:stretch/>
          </p:blipFill>
          <p:spPr>
            <a:xfrm>
              <a:off x="-5384063" y="332943"/>
              <a:ext cx="6336019" cy="6144482"/>
            </a:xfrm>
            <a:prstGeom prst="rect">
              <a:avLst/>
            </a:prstGeom>
          </p:spPr>
        </p:pic>
        <p:sp>
          <p:nvSpPr>
            <p:cNvPr id="50" name="Trapecio 15">
              <a:extLst>
                <a:ext uri="{FF2B5EF4-FFF2-40B4-BE49-F238E27FC236}">
                  <a16:creationId xmlns:a16="http://schemas.microsoft.com/office/drawing/2014/main" id="{ED4FDC27-C998-F708-DAB0-D61D2AC08F08}"/>
                </a:ext>
              </a:extLst>
            </p:cNvPr>
            <p:cNvSpPr/>
            <p:nvPr/>
          </p:nvSpPr>
          <p:spPr>
            <a:xfrm rot="13274910">
              <a:off x="-5529615" y="6118754"/>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1" name="Trapecio 16">
              <a:extLst>
                <a:ext uri="{FF2B5EF4-FFF2-40B4-BE49-F238E27FC236}">
                  <a16:creationId xmlns:a16="http://schemas.microsoft.com/office/drawing/2014/main" id="{C51EFED2-AEA4-7D14-D4F2-9B084FAA5096}"/>
                </a:ext>
              </a:extLst>
            </p:cNvPr>
            <p:cNvSpPr/>
            <p:nvPr/>
          </p:nvSpPr>
          <p:spPr>
            <a:xfrm rot="8408801">
              <a:off x="125702" y="6110979"/>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52" name="Grupo 22">
            <a:extLst>
              <a:ext uri="{FF2B5EF4-FFF2-40B4-BE49-F238E27FC236}">
                <a16:creationId xmlns:a16="http://schemas.microsoft.com/office/drawing/2014/main" id="{5B82A734-8A11-7560-7C8B-C9224ED01F0E}"/>
              </a:ext>
            </a:extLst>
          </p:cNvPr>
          <p:cNvGrpSpPr/>
          <p:nvPr/>
        </p:nvGrpSpPr>
        <p:grpSpPr>
          <a:xfrm>
            <a:off x="6514625" y="580693"/>
            <a:ext cx="737652" cy="681138"/>
            <a:chOff x="3576285" y="380574"/>
            <a:chExt cx="6602707" cy="6096851"/>
          </a:xfrm>
        </p:grpSpPr>
        <p:pic>
          <p:nvPicPr>
            <p:cNvPr id="56" name="Imagen 11">
              <a:extLst>
                <a:ext uri="{FF2B5EF4-FFF2-40B4-BE49-F238E27FC236}">
                  <a16:creationId xmlns:a16="http://schemas.microsoft.com/office/drawing/2014/main" id="{58CE6B71-18C0-B32E-C04A-F756A2DA0C08}"/>
                </a:ext>
              </a:extLst>
            </p:cNvPr>
            <p:cNvPicPr>
              <a:picLocks noChangeAspect="1"/>
            </p:cNvPicPr>
            <p:nvPr/>
          </p:nvPicPr>
          <p:blipFill rotWithShape="1">
            <a:blip r:embed="rId6"/>
            <a:srcRect l="19526"/>
            <a:stretch/>
          </p:blipFill>
          <p:spPr>
            <a:xfrm>
              <a:off x="3727150" y="380574"/>
              <a:ext cx="6255592" cy="6096851"/>
            </a:xfrm>
            <a:prstGeom prst="rect">
              <a:avLst/>
            </a:prstGeom>
          </p:spPr>
        </p:pic>
        <p:sp>
          <p:nvSpPr>
            <p:cNvPr id="57" name="Trapecio 17">
              <a:extLst>
                <a:ext uri="{FF2B5EF4-FFF2-40B4-BE49-F238E27FC236}">
                  <a16:creationId xmlns:a16="http://schemas.microsoft.com/office/drawing/2014/main" id="{AF8022C2-3139-E41D-5590-7F44F749C8F5}"/>
                </a:ext>
              </a:extLst>
            </p:cNvPr>
            <p:cNvSpPr/>
            <p:nvPr/>
          </p:nvSpPr>
          <p:spPr>
            <a:xfrm rot="13274910">
              <a:off x="3576285" y="6141614"/>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8" name="Trapecio 18">
              <a:extLst>
                <a:ext uri="{FF2B5EF4-FFF2-40B4-BE49-F238E27FC236}">
                  <a16:creationId xmlns:a16="http://schemas.microsoft.com/office/drawing/2014/main" id="{13895E9A-DECC-EF36-9E70-70A3728D9E02}"/>
                </a:ext>
              </a:extLst>
            </p:cNvPr>
            <p:cNvSpPr/>
            <p:nvPr/>
          </p:nvSpPr>
          <p:spPr>
            <a:xfrm rot="8408801">
              <a:off x="9231602" y="6133839"/>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63" name="Grupo 22">
            <a:extLst>
              <a:ext uri="{FF2B5EF4-FFF2-40B4-BE49-F238E27FC236}">
                <a16:creationId xmlns:a16="http://schemas.microsoft.com/office/drawing/2014/main" id="{2B74FE79-91E4-210E-5BAA-CE996AA1E938}"/>
              </a:ext>
            </a:extLst>
          </p:cNvPr>
          <p:cNvGrpSpPr/>
          <p:nvPr/>
        </p:nvGrpSpPr>
        <p:grpSpPr>
          <a:xfrm rot="10800000">
            <a:off x="6493563" y="3517007"/>
            <a:ext cx="774705" cy="715353"/>
            <a:chOff x="3576285" y="380574"/>
            <a:chExt cx="6602707" cy="6096851"/>
          </a:xfrm>
        </p:grpSpPr>
        <p:pic>
          <p:nvPicPr>
            <p:cNvPr id="68" name="Imagen 11">
              <a:extLst>
                <a:ext uri="{FF2B5EF4-FFF2-40B4-BE49-F238E27FC236}">
                  <a16:creationId xmlns:a16="http://schemas.microsoft.com/office/drawing/2014/main" id="{C2F05A9D-672B-BEBB-C324-DE33D6C3BD8F}"/>
                </a:ext>
              </a:extLst>
            </p:cNvPr>
            <p:cNvPicPr>
              <a:picLocks noChangeAspect="1"/>
            </p:cNvPicPr>
            <p:nvPr/>
          </p:nvPicPr>
          <p:blipFill rotWithShape="1">
            <a:blip r:embed="rId6"/>
            <a:srcRect l="19526"/>
            <a:stretch/>
          </p:blipFill>
          <p:spPr>
            <a:xfrm>
              <a:off x="3727150" y="380574"/>
              <a:ext cx="6255592" cy="6096851"/>
            </a:xfrm>
            <a:prstGeom prst="rect">
              <a:avLst/>
            </a:prstGeom>
          </p:spPr>
        </p:pic>
        <p:sp>
          <p:nvSpPr>
            <p:cNvPr id="69" name="Trapecio 17">
              <a:extLst>
                <a:ext uri="{FF2B5EF4-FFF2-40B4-BE49-F238E27FC236}">
                  <a16:creationId xmlns:a16="http://schemas.microsoft.com/office/drawing/2014/main" id="{9A5CA73F-06CC-4130-FFD8-A1564E42A63A}"/>
                </a:ext>
              </a:extLst>
            </p:cNvPr>
            <p:cNvSpPr/>
            <p:nvPr/>
          </p:nvSpPr>
          <p:spPr>
            <a:xfrm rot="13274910">
              <a:off x="3576285" y="6141614"/>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0" name="Trapecio 18">
              <a:extLst>
                <a:ext uri="{FF2B5EF4-FFF2-40B4-BE49-F238E27FC236}">
                  <a16:creationId xmlns:a16="http://schemas.microsoft.com/office/drawing/2014/main" id="{9EA74BBF-091D-0DC8-37B4-D842C62DD50B}"/>
                </a:ext>
              </a:extLst>
            </p:cNvPr>
            <p:cNvSpPr/>
            <p:nvPr/>
          </p:nvSpPr>
          <p:spPr>
            <a:xfrm rot="8408801">
              <a:off x="9231602" y="6133839"/>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71" name="Grupo 23">
            <a:extLst>
              <a:ext uri="{FF2B5EF4-FFF2-40B4-BE49-F238E27FC236}">
                <a16:creationId xmlns:a16="http://schemas.microsoft.com/office/drawing/2014/main" id="{70D98B35-486B-721C-DF2F-FF76EC88458E}"/>
              </a:ext>
            </a:extLst>
          </p:cNvPr>
          <p:cNvGrpSpPr/>
          <p:nvPr/>
        </p:nvGrpSpPr>
        <p:grpSpPr>
          <a:xfrm>
            <a:off x="8336269" y="1939653"/>
            <a:ext cx="772235" cy="687201"/>
            <a:chOff x="12346904" y="380574"/>
            <a:chExt cx="6595087" cy="6154009"/>
          </a:xfrm>
        </p:grpSpPr>
        <p:pic>
          <p:nvPicPr>
            <p:cNvPr id="72" name="Imagen 9">
              <a:extLst>
                <a:ext uri="{FF2B5EF4-FFF2-40B4-BE49-F238E27FC236}">
                  <a16:creationId xmlns:a16="http://schemas.microsoft.com/office/drawing/2014/main" id="{0BF2A50E-9F9F-999B-1C3C-3D072929FEDB}"/>
                </a:ext>
              </a:extLst>
            </p:cNvPr>
            <p:cNvPicPr>
              <a:picLocks noChangeAspect="1"/>
            </p:cNvPicPr>
            <p:nvPr/>
          </p:nvPicPr>
          <p:blipFill rotWithShape="1">
            <a:blip r:embed="rId7"/>
            <a:srcRect l="19377"/>
            <a:stretch/>
          </p:blipFill>
          <p:spPr>
            <a:xfrm>
              <a:off x="12490692" y="380574"/>
              <a:ext cx="6313293" cy="6154009"/>
            </a:xfrm>
            <a:prstGeom prst="rect">
              <a:avLst/>
            </a:prstGeom>
          </p:spPr>
        </p:pic>
        <p:sp>
          <p:nvSpPr>
            <p:cNvPr id="73" name="Trapecio 19">
              <a:extLst>
                <a:ext uri="{FF2B5EF4-FFF2-40B4-BE49-F238E27FC236}">
                  <a16:creationId xmlns:a16="http://schemas.microsoft.com/office/drawing/2014/main" id="{E35794F4-893C-5A21-7C3C-CC9427A2277C}"/>
                </a:ext>
              </a:extLst>
            </p:cNvPr>
            <p:cNvSpPr/>
            <p:nvPr/>
          </p:nvSpPr>
          <p:spPr>
            <a:xfrm rot="13274910">
              <a:off x="12346904" y="6170182"/>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4" name="Trapecio 20">
              <a:extLst>
                <a:ext uri="{FF2B5EF4-FFF2-40B4-BE49-F238E27FC236}">
                  <a16:creationId xmlns:a16="http://schemas.microsoft.com/office/drawing/2014/main" id="{928FABEB-4A18-9C04-05D0-EDB2896B088A}"/>
                </a:ext>
              </a:extLst>
            </p:cNvPr>
            <p:cNvSpPr/>
            <p:nvPr/>
          </p:nvSpPr>
          <p:spPr>
            <a:xfrm rot="8408801">
              <a:off x="17994601" y="6162407"/>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75" name="Grupo 23">
            <a:extLst>
              <a:ext uri="{FF2B5EF4-FFF2-40B4-BE49-F238E27FC236}">
                <a16:creationId xmlns:a16="http://schemas.microsoft.com/office/drawing/2014/main" id="{E7753D0A-8BCE-C357-DBD2-706BDFA163B9}"/>
              </a:ext>
            </a:extLst>
          </p:cNvPr>
          <p:cNvGrpSpPr/>
          <p:nvPr/>
        </p:nvGrpSpPr>
        <p:grpSpPr>
          <a:xfrm rot="10800000">
            <a:off x="4543920" y="1940392"/>
            <a:ext cx="735662" cy="686461"/>
            <a:chOff x="12346904" y="380574"/>
            <a:chExt cx="6595087" cy="6154009"/>
          </a:xfrm>
        </p:grpSpPr>
        <p:pic>
          <p:nvPicPr>
            <p:cNvPr id="76" name="Imagen 9">
              <a:extLst>
                <a:ext uri="{FF2B5EF4-FFF2-40B4-BE49-F238E27FC236}">
                  <a16:creationId xmlns:a16="http://schemas.microsoft.com/office/drawing/2014/main" id="{4F82B29F-5000-BDBF-3DB2-F29AF241E05E}"/>
                </a:ext>
              </a:extLst>
            </p:cNvPr>
            <p:cNvPicPr>
              <a:picLocks noChangeAspect="1"/>
            </p:cNvPicPr>
            <p:nvPr/>
          </p:nvPicPr>
          <p:blipFill rotWithShape="1">
            <a:blip r:embed="rId7"/>
            <a:srcRect l="19377"/>
            <a:stretch/>
          </p:blipFill>
          <p:spPr>
            <a:xfrm>
              <a:off x="12490692" y="380574"/>
              <a:ext cx="6313293" cy="6154009"/>
            </a:xfrm>
            <a:prstGeom prst="rect">
              <a:avLst/>
            </a:prstGeom>
          </p:spPr>
        </p:pic>
        <p:sp>
          <p:nvSpPr>
            <p:cNvPr id="77" name="Trapecio 19">
              <a:extLst>
                <a:ext uri="{FF2B5EF4-FFF2-40B4-BE49-F238E27FC236}">
                  <a16:creationId xmlns:a16="http://schemas.microsoft.com/office/drawing/2014/main" id="{F11A35F7-A40C-4273-F0F9-E7A7578804BE}"/>
                </a:ext>
              </a:extLst>
            </p:cNvPr>
            <p:cNvSpPr/>
            <p:nvPr/>
          </p:nvSpPr>
          <p:spPr>
            <a:xfrm rot="13274910">
              <a:off x="12346904" y="6170182"/>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8" name="Trapecio 20">
              <a:extLst>
                <a:ext uri="{FF2B5EF4-FFF2-40B4-BE49-F238E27FC236}">
                  <a16:creationId xmlns:a16="http://schemas.microsoft.com/office/drawing/2014/main" id="{F1B31FF1-8CBB-B283-4D61-A1D338143402}"/>
                </a:ext>
              </a:extLst>
            </p:cNvPr>
            <p:cNvSpPr/>
            <p:nvPr/>
          </p:nvSpPr>
          <p:spPr>
            <a:xfrm rot="8408801">
              <a:off x="17994601" y="6162407"/>
              <a:ext cx="947390" cy="189437"/>
            </a:xfrm>
            <a:prstGeom prst="trapezoid">
              <a:avLst>
                <a:gd name="adj" fmla="val 105050"/>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79" name="Picture 78">
            <a:extLst>
              <a:ext uri="{FF2B5EF4-FFF2-40B4-BE49-F238E27FC236}">
                <a16:creationId xmlns:a16="http://schemas.microsoft.com/office/drawing/2014/main" id="{02B8A401-1C6C-8A0C-E10E-9A2C0A0A76A5}"/>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9666" y="2937269"/>
            <a:ext cx="3534366" cy="1431218"/>
          </a:xfrm>
          <a:prstGeom prst="rect">
            <a:avLst/>
          </a:prstGeom>
          <a:noFill/>
        </p:spPr>
      </p:pic>
      <p:sp>
        <p:nvSpPr>
          <p:cNvPr id="80" name="TextBox 79">
            <a:extLst>
              <a:ext uri="{FF2B5EF4-FFF2-40B4-BE49-F238E27FC236}">
                <a16:creationId xmlns:a16="http://schemas.microsoft.com/office/drawing/2014/main" id="{BD372D25-C6F0-3834-5231-3347699D0E8B}"/>
              </a:ext>
            </a:extLst>
          </p:cNvPr>
          <p:cNvSpPr txBox="1"/>
          <p:nvPr/>
        </p:nvSpPr>
        <p:spPr>
          <a:xfrm>
            <a:off x="78553" y="867612"/>
            <a:ext cx="4345630" cy="524795"/>
          </a:xfrm>
          <a:prstGeom prst="rect">
            <a:avLst/>
          </a:prstGeom>
        </p:spPr>
        <p:txBody>
          <a:bodyPr vert="horz" lIns="0" tIns="0" rIns="0" bIns="0" rtlCol="0">
            <a:noAutofit/>
          </a:bodyPr>
          <a:lstStyle>
            <a:lvl1pPr marL="257175" indent="-257175" defTabSz="342900">
              <a:spcBef>
                <a:spcPct val="20000"/>
              </a:spcBef>
              <a:buClr>
                <a:schemeClr val="accent6"/>
              </a:buClr>
              <a:buFont typeface="Wingdings" charset="2"/>
              <a:buChar char="§"/>
              <a:defRPr sz="1400">
                <a:solidFill>
                  <a:schemeClr val="accent5"/>
                </a:solidFill>
              </a:defRPr>
            </a:lvl1pPr>
            <a:lvl2pPr marL="557213" lvl="1" indent="-214313" defTabSz="609585">
              <a:lnSpc>
                <a:spcPct val="80000"/>
              </a:lnSpc>
              <a:spcBef>
                <a:spcPct val="20000"/>
              </a:spcBef>
              <a:buClr>
                <a:schemeClr val="accent6"/>
              </a:buClr>
              <a:buFont typeface="Wingdings" charset="2"/>
              <a:buChar char="§"/>
              <a:defRPr sz="120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defRPr>
            </a:lvl2pPr>
            <a:lvl3pPr marL="857250" indent="-171450" defTabSz="342900">
              <a:spcBef>
                <a:spcPct val="20000"/>
              </a:spcBef>
              <a:buClr>
                <a:schemeClr val="accent6"/>
              </a:buClr>
              <a:buFont typeface="Wingdings" charset="2"/>
              <a:buChar char="§"/>
              <a:defRPr sz="1500">
                <a:solidFill>
                  <a:schemeClr val="accent5"/>
                </a:solidFill>
              </a:defRPr>
            </a:lvl3pPr>
            <a:lvl4pPr marL="1200150" indent="-171450" defTabSz="342900">
              <a:spcBef>
                <a:spcPct val="20000"/>
              </a:spcBef>
              <a:buClr>
                <a:schemeClr val="accent6"/>
              </a:buClr>
              <a:buFont typeface="Wingdings" charset="2"/>
              <a:buChar char="§"/>
              <a:defRPr sz="1350">
                <a:solidFill>
                  <a:schemeClr val="accent5"/>
                </a:solidFill>
              </a:defRPr>
            </a:lvl4pPr>
            <a:lvl5pPr marL="1543050" indent="-171450" defTabSz="342900">
              <a:spcBef>
                <a:spcPct val="20000"/>
              </a:spcBef>
              <a:buClr>
                <a:schemeClr val="accent6"/>
              </a:buClr>
              <a:buFont typeface="Wingdings" charset="2"/>
              <a:buChar char="§"/>
              <a:defRPr sz="1200">
                <a:solidFill>
                  <a:schemeClr val="accent5"/>
                </a:solidFill>
              </a:defRPr>
            </a:lvl5pPr>
            <a:lvl6pPr marL="1885950" indent="-171450" defTabSz="342900">
              <a:spcBef>
                <a:spcPct val="20000"/>
              </a:spcBef>
              <a:buFont typeface="Arial"/>
              <a:buChar char="•"/>
              <a:defRPr sz="1500"/>
            </a:lvl6pPr>
            <a:lvl7pPr marL="2228850" indent="-171450" defTabSz="342900">
              <a:spcBef>
                <a:spcPct val="20000"/>
              </a:spcBef>
              <a:buFont typeface="Arial"/>
              <a:buChar char="•"/>
              <a:defRPr sz="1500"/>
            </a:lvl7pPr>
            <a:lvl8pPr marL="2571750" indent="-171450" defTabSz="342900">
              <a:spcBef>
                <a:spcPct val="20000"/>
              </a:spcBef>
              <a:buFont typeface="Arial"/>
              <a:buChar char="•"/>
              <a:defRPr sz="1500"/>
            </a:lvl8pPr>
            <a:lvl9pPr marL="2914650" indent="-171450" defTabSz="342900">
              <a:spcBef>
                <a:spcPct val="20000"/>
              </a:spcBef>
              <a:buFont typeface="Arial"/>
              <a:buChar char="•"/>
              <a:defRPr sz="1500"/>
            </a:lvl9pPr>
          </a:lstStyle>
          <a:p>
            <a:r>
              <a:rPr lang="en-GB" sz="1000" dirty="0"/>
              <a:t>Each dipole is tested in standalone mode up to its ultimate current</a:t>
            </a:r>
          </a:p>
          <a:p>
            <a:r>
              <a:rPr lang="en-GB" sz="1000" dirty="0"/>
              <a:t>Then the magnet is trained in combined powering up to its ultimate field  </a:t>
            </a:r>
          </a:p>
        </p:txBody>
      </p:sp>
      <p:pic>
        <p:nvPicPr>
          <p:cNvPr id="81" name="Picture 80">
            <a:extLst>
              <a:ext uri="{FF2B5EF4-FFF2-40B4-BE49-F238E27FC236}">
                <a16:creationId xmlns:a16="http://schemas.microsoft.com/office/drawing/2014/main" id="{6D27DE73-FA90-AE45-1CEC-178C83216B6C}"/>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7768" y="1234896"/>
            <a:ext cx="3395069" cy="1213678"/>
          </a:xfrm>
          <a:prstGeom prst="rect">
            <a:avLst/>
          </a:prstGeom>
          <a:noFill/>
        </p:spPr>
      </p:pic>
      <p:sp>
        <p:nvSpPr>
          <p:cNvPr id="82" name="TextBox 81">
            <a:extLst>
              <a:ext uri="{FF2B5EF4-FFF2-40B4-BE49-F238E27FC236}">
                <a16:creationId xmlns:a16="http://schemas.microsoft.com/office/drawing/2014/main" id="{6A99424A-55DB-F547-8DE1-F62BB39DE3CB}"/>
              </a:ext>
            </a:extLst>
          </p:cNvPr>
          <p:cNvSpPr txBox="1"/>
          <p:nvPr/>
        </p:nvSpPr>
        <p:spPr>
          <a:xfrm>
            <a:off x="213701" y="2544054"/>
            <a:ext cx="3534365" cy="324822"/>
          </a:xfrm>
          <a:prstGeom prst="rect">
            <a:avLst/>
          </a:prstGeom>
        </p:spPr>
        <p:txBody>
          <a:bodyPr vert="horz" lIns="0" tIns="0" rIns="0" bIns="0" rtlCol="0">
            <a:noAutofit/>
          </a:bodyPr>
          <a:lstStyle>
            <a:lvl1pPr marL="257175" indent="-257175" defTabSz="342900">
              <a:spcBef>
                <a:spcPct val="20000"/>
              </a:spcBef>
              <a:buClr>
                <a:schemeClr val="accent6"/>
              </a:buClr>
              <a:buFont typeface="Wingdings" charset="2"/>
              <a:buChar char="§"/>
              <a:defRPr sz="1400">
                <a:solidFill>
                  <a:schemeClr val="accent5"/>
                </a:solidFill>
              </a:defRPr>
            </a:lvl1pPr>
            <a:lvl2pPr marL="557213" lvl="1" indent="-214313" defTabSz="609585">
              <a:lnSpc>
                <a:spcPct val="80000"/>
              </a:lnSpc>
              <a:spcBef>
                <a:spcPct val="20000"/>
              </a:spcBef>
              <a:buClr>
                <a:schemeClr val="accent6"/>
              </a:buClr>
              <a:buFont typeface="Wingdings" charset="2"/>
              <a:buChar char="§"/>
              <a:defRPr sz="120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defRPr>
            </a:lvl2pPr>
            <a:lvl3pPr marL="857250" indent="-171450" defTabSz="342900">
              <a:spcBef>
                <a:spcPct val="20000"/>
              </a:spcBef>
              <a:buClr>
                <a:schemeClr val="accent6"/>
              </a:buClr>
              <a:buFont typeface="Wingdings" charset="2"/>
              <a:buChar char="§"/>
              <a:defRPr sz="1500">
                <a:solidFill>
                  <a:schemeClr val="accent5"/>
                </a:solidFill>
              </a:defRPr>
            </a:lvl3pPr>
            <a:lvl4pPr marL="1200150" indent="-171450" defTabSz="342900">
              <a:spcBef>
                <a:spcPct val="20000"/>
              </a:spcBef>
              <a:buClr>
                <a:schemeClr val="accent6"/>
              </a:buClr>
              <a:buFont typeface="Wingdings" charset="2"/>
              <a:buChar char="§"/>
              <a:defRPr sz="1350">
                <a:solidFill>
                  <a:schemeClr val="accent5"/>
                </a:solidFill>
              </a:defRPr>
            </a:lvl4pPr>
            <a:lvl5pPr marL="1543050" indent="-171450" defTabSz="342900">
              <a:spcBef>
                <a:spcPct val="20000"/>
              </a:spcBef>
              <a:buClr>
                <a:schemeClr val="accent6"/>
              </a:buClr>
              <a:buFont typeface="Wingdings" charset="2"/>
              <a:buChar char="§"/>
              <a:defRPr sz="1200">
                <a:solidFill>
                  <a:schemeClr val="accent5"/>
                </a:solidFill>
              </a:defRPr>
            </a:lvl5pPr>
            <a:lvl6pPr marL="1885950" indent="-171450" defTabSz="342900">
              <a:spcBef>
                <a:spcPct val="20000"/>
              </a:spcBef>
              <a:buFont typeface="Arial"/>
              <a:buChar char="•"/>
              <a:defRPr sz="1500"/>
            </a:lvl6pPr>
            <a:lvl7pPr marL="2228850" indent="-171450" defTabSz="342900">
              <a:spcBef>
                <a:spcPct val="20000"/>
              </a:spcBef>
              <a:buFont typeface="Arial"/>
              <a:buChar char="•"/>
              <a:defRPr sz="1500"/>
            </a:lvl7pPr>
            <a:lvl8pPr marL="2571750" indent="-171450" defTabSz="342900">
              <a:spcBef>
                <a:spcPct val="20000"/>
              </a:spcBef>
              <a:buFont typeface="Arial"/>
              <a:buChar char="•"/>
              <a:defRPr sz="1500"/>
            </a:lvl8pPr>
            <a:lvl9pPr marL="2914650" indent="-171450" defTabSz="342900">
              <a:spcBef>
                <a:spcPct val="20000"/>
              </a:spcBef>
              <a:buFont typeface="Arial"/>
              <a:buChar char="•"/>
              <a:defRPr sz="1500"/>
            </a:lvl9pPr>
          </a:lstStyle>
          <a:p>
            <a:r>
              <a:rPr lang="en-GB" sz="1000" dirty="0"/>
              <a:t>Then the magnet is powered around its nominal perimeter by performing two rectangular powering cycles</a:t>
            </a:r>
          </a:p>
        </p:txBody>
      </p:sp>
    </p:spTree>
    <p:extLst>
      <p:ext uri="{BB962C8B-B14F-4D97-AF65-F5344CB8AC3E}">
        <p14:creationId xmlns:p14="http://schemas.microsoft.com/office/powerpoint/2010/main" val="468491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dissolve">
                                      <p:cBhvr>
                                        <p:cTn id="7" dur="500"/>
                                        <p:tgtEl>
                                          <p:spTgt spid="80"/>
                                        </p:tgtEl>
                                      </p:cBhvr>
                                    </p:animEffect>
                                  </p:childTnLst>
                                </p:cTn>
                              </p:par>
                              <p:par>
                                <p:cTn id="8" presetID="9" presetClass="entr" presetSubtype="0" fill="hold"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dissolve">
                                      <p:cBhvr>
                                        <p:cTn id="10" dur="500"/>
                                        <p:tgtEl>
                                          <p:spTgt spid="81"/>
                                        </p:tgtEl>
                                      </p:cBhvr>
                                    </p:animEffec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dissolve">
                                      <p:cBhvr>
                                        <p:cTn id="14" dur="1000"/>
                                        <p:tgtEl>
                                          <p:spTgt spid="34"/>
                                        </p:tgtEl>
                                      </p:cBhvr>
                                    </p:animEffect>
                                  </p:childTnLst>
                                </p:cTn>
                              </p:par>
                              <p:par>
                                <p:cTn id="15" presetID="9" presetClass="entr" presetSubtype="0"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dissolve">
                                      <p:cBhvr>
                                        <p:cTn id="17" dur="500"/>
                                        <p:tgtEl>
                                          <p:spTgt spid="52"/>
                                        </p:tgtEl>
                                      </p:cBhvr>
                                    </p:animEffect>
                                  </p:childTnLst>
                                </p:cTn>
                              </p:par>
                              <p:par>
                                <p:cTn id="18" presetID="9" presetClass="entr" presetSubtype="0" fill="hold" nodeType="with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dissolve">
                                      <p:cBhvr>
                                        <p:cTn id="20" dur="500"/>
                                        <p:tgtEl>
                                          <p:spTgt spid="35"/>
                                        </p:tgtEl>
                                      </p:cBhvr>
                                    </p:animEffect>
                                  </p:childTnLst>
                                </p:cTn>
                              </p:par>
                              <p:par>
                                <p:cTn id="21" presetID="9" presetClass="entr" presetSubtype="0"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dissolve">
                                      <p:cBhvr>
                                        <p:cTn id="23" dur="500"/>
                                        <p:tgtEl>
                                          <p:spTgt spid="71"/>
                                        </p:tgtEl>
                                      </p:cBhvr>
                                    </p:animEffect>
                                  </p:childTnLst>
                                </p:cTn>
                              </p:par>
                              <p:par>
                                <p:cTn id="24" presetID="9" presetClass="entr" presetSubtype="0" fill="hold" nodeType="with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dissolve">
                                      <p:cBhvr>
                                        <p:cTn id="26" dur="500"/>
                                        <p:tgtEl>
                                          <p:spTgt spid="36"/>
                                        </p:tgtEl>
                                      </p:cBhvr>
                                    </p:animEffect>
                                  </p:childTnLst>
                                </p:cTn>
                              </p:par>
                              <p:par>
                                <p:cTn id="27" presetID="9" presetClass="entr" presetSubtype="0"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dissolve">
                                      <p:cBhvr>
                                        <p:cTn id="29" dur="500"/>
                                        <p:tgtEl>
                                          <p:spTgt spid="63"/>
                                        </p:tgtEl>
                                      </p:cBhvr>
                                    </p:animEffect>
                                  </p:childTnLst>
                                </p:cTn>
                              </p:par>
                              <p:par>
                                <p:cTn id="30" presetID="9" presetClass="entr" presetSubtype="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dissolve">
                                      <p:cBhvr>
                                        <p:cTn id="32" dur="500"/>
                                        <p:tgtEl>
                                          <p:spTgt spid="41"/>
                                        </p:tgtEl>
                                      </p:cBhvr>
                                    </p:animEffect>
                                  </p:childTnLst>
                                </p:cTn>
                              </p:par>
                              <p:par>
                                <p:cTn id="33" presetID="9"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dissolve">
                                      <p:cBhvr>
                                        <p:cTn id="35" dur="500"/>
                                        <p:tgtEl>
                                          <p:spTgt spid="75"/>
                                        </p:tgtEl>
                                      </p:cBhvr>
                                    </p:animEffect>
                                  </p:childTnLst>
                                </p:cTn>
                              </p:par>
                              <p:par>
                                <p:cTn id="36" presetID="9" presetClass="entr" presetSubtype="0"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dissolve">
                                      <p:cBhvr>
                                        <p:cTn id="38" dur="50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dissolve">
                                      <p:cBhvr>
                                        <p:cTn id="43" dur="500"/>
                                        <p:tgtEl>
                                          <p:spTgt spid="82"/>
                                        </p:tgtEl>
                                      </p:cBhvr>
                                    </p:animEffect>
                                  </p:childTnLst>
                                </p:cTn>
                              </p:par>
                              <p:par>
                                <p:cTn id="44" presetID="9" presetClass="entr" presetSubtype="0" fill="hold" nodeType="with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dissolve">
                                      <p:cBhvr>
                                        <p:cTn id="46" dur="500"/>
                                        <p:tgtEl>
                                          <p:spTgt spid="79"/>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dissolve">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0" grpId="0"/>
      <p:bldP spid="8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B4E0B-53A8-7933-199A-B408D1EB39F7}"/>
              </a:ext>
            </a:extLst>
          </p:cNvPr>
          <p:cNvSpPr>
            <a:spLocks noGrp="1"/>
          </p:cNvSpPr>
          <p:nvPr>
            <p:ph type="title"/>
          </p:nvPr>
        </p:nvSpPr>
        <p:spPr/>
        <p:txBody>
          <a:bodyPr/>
          <a:lstStyle/>
          <a:p>
            <a:r>
              <a:rPr lang="en-GB" dirty="0"/>
              <a:t>MCBXFB05 powering test results</a:t>
            </a:r>
          </a:p>
        </p:txBody>
      </p:sp>
      <p:sp>
        <p:nvSpPr>
          <p:cNvPr id="4" name="Footer Placeholder 3">
            <a:extLst>
              <a:ext uri="{FF2B5EF4-FFF2-40B4-BE49-F238E27FC236}">
                <a16:creationId xmlns:a16="http://schemas.microsoft.com/office/drawing/2014/main" id="{8D87C661-1E00-CD94-3D24-BC134C3C4874}"/>
              </a:ext>
            </a:extLst>
          </p:cNvPr>
          <p:cNvSpPr>
            <a:spLocks noGrp="1"/>
          </p:cNvSpPr>
          <p:nvPr>
            <p:ph type="ftr" sz="quarter" idx="3"/>
          </p:nvPr>
        </p:nvSpPr>
        <p:spPr/>
        <p:txBody>
          <a:bodyPr/>
          <a:lstStyle/>
          <a:p>
            <a:r>
              <a:rPr lang="en-GB"/>
              <a:t>JC. Perez – 7th October 2024</a:t>
            </a:r>
            <a:endParaRPr lang="en-GB" dirty="0"/>
          </a:p>
        </p:txBody>
      </p:sp>
      <p:sp>
        <p:nvSpPr>
          <p:cNvPr id="5" name="Content Placeholder 2">
            <a:extLst>
              <a:ext uri="{FF2B5EF4-FFF2-40B4-BE49-F238E27FC236}">
                <a16:creationId xmlns:a16="http://schemas.microsoft.com/office/drawing/2014/main" id="{9BAF2B36-CFB9-224D-EE00-72564175EAC8}"/>
              </a:ext>
            </a:extLst>
          </p:cNvPr>
          <p:cNvSpPr txBox="1">
            <a:spLocks/>
          </p:cNvSpPr>
          <p:nvPr/>
        </p:nvSpPr>
        <p:spPr>
          <a:xfrm>
            <a:off x="597192" y="309008"/>
            <a:ext cx="4594116" cy="4437335"/>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endParaRPr lang="en-GB" sz="1200" dirty="0"/>
          </a:p>
          <a:p>
            <a:pPr marL="0" indent="0" defTabSz="609585">
              <a:lnSpc>
                <a:spcPct val="80000"/>
              </a:lnSpc>
              <a:buNone/>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ea typeface="CMU Bright" panose="02000603000000000000" pitchFamily="2" charset="0"/>
                <a:cs typeface="CMU Bright" panose="02000603000000000000" pitchFamily="2" charset="0"/>
              </a:rPr>
              <a:t>Cold test (1</a:t>
            </a:r>
            <a:r>
              <a:rPr lang="en-US" sz="1200" u="sng" baseline="30000" dirty="0">
                <a:solidFill>
                  <a:schemeClr val="tx1">
                    <a:lumMod val="65000"/>
                    <a:lumOff val="35000"/>
                  </a:schemeClr>
                </a:solidFill>
                <a:ea typeface="CMU Bright" panose="02000603000000000000" pitchFamily="2" charset="0"/>
                <a:cs typeface="CMU Bright" panose="02000603000000000000" pitchFamily="2" charset="0"/>
              </a:rPr>
              <a:t>st</a:t>
            </a:r>
            <a:r>
              <a:rPr lang="en-US" sz="1200" u="sng" dirty="0">
                <a:solidFill>
                  <a:schemeClr val="tx1">
                    <a:lumMod val="65000"/>
                    <a:lumOff val="35000"/>
                  </a:schemeClr>
                </a:solidFill>
                <a:ea typeface="CMU Bright" panose="02000603000000000000" pitchFamily="2" charset="0"/>
                <a:cs typeface="CMU Bright" panose="02000603000000000000" pitchFamily="2" charset="0"/>
              </a:rPr>
              <a:t> thermal cycle)</a:t>
            </a: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Single powering:</a:t>
            </a:r>
          </a:p>
          <a:p>
            <a:pPr lvl="3"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1 quench while powering the inner dipole on standalone configuration</a:t>
            </a:r>
          </a:p>
          <a:p>
            <a:pPr lvl="3"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No quench for the outer dipole</a:t>
            </a:r>
          </a:p>
          <a:p>
            <a:pPr lvl="2"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Combined powering:</a:t>
            </a:r>
          </a:p>
          <a:p>
            <a:pPr lvl="3" defTabSz="609585">
              <a:lnSpc>
                <a:spcPct val="80000"/>
              </a:lnSpc>
            </a:pPr>
            <a:r>
              <a:rPr lang="en-GB" sz="1200" dirty="0">
                <a:solidFill>
                  <a:schemeClr val="tx1">
                    <a:lumMod val="65000"/>
                    <a:lumOff val="35000"/>
                  </a:schemeClr>
                </a:solidFill>
                <a:ea typeface="CMU Bright" panose="02000603000000000000" pitchFamily="2" charset="0"/>
                <a:cs typeface="CMU Bright" panose="02000603000000000000" pitchFamily="2" charset="0"/>
              </a:rPr>
              <a:t>No quenches in the first quadrant, but 5 quenches in the second quadrant to reach ultimate. </a:t>
            </a:r>
          </a:p>
          <a:p>
            <a:pPr lvl="3" defTabSz="609585">
              <a:lnSpc>
                <a:spcPct val="80000"/>
              </a:lnSpc>
            </a:pPr>
            <a:r>
              <a:rPr lang="en-GB" sz="1200" dirty="0">
                <a:solidFill>
                  <a:schemeClr val="tx1">
                    <a:lumMod val="65000"/>
                    <a:lumOff val="35000"/>
                  </a:schemeClr>
                </a:solidFill>
                <a:ea typeface="CMU Bright" panose="02000603000000000000" pitchFamily="2" charset="0"/>
                <a:cs typeface="CMU Bright" panose="02000603000000000000" pitchFamily="2" charset="0"/>
              </a:rPr>
              <a:t>We then went through all quadrants without further quenches (see the five markings in the current vs time plot).</a:t>
            </a:r>
          </a:p>
          <a:p>
            <a:pPr lvl="3"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ea typeface="CMU Bright" panose="02000603000000000000" pitchFamily="2" charset="0"/>
                <a:cs typeface="CMU Bright" panose="02000603000000000000" pitchFamily="2" charset="0"/>
              </a:rPr>
              <a:t>Cold test (2</a:t>
            </a:r>
            <a:r>
              <a:rPr lang="en-US" sz="1200" u="sng" baseline="30000" dirty="0">
                <a:solidFill>
                  <a:schemeClr val="tx1">
                    <a:lumMod val="65000"/>
                    <a:lumOff val="35000"/>
                  </a:schemeClr>
                </a:solidFill>
                <a:ea typeface="CMU Bright" panose="02000603000000000000" pitchFamily="2" charset="0"/>
                <a:cs typeface="CMU Bright" panose="02000603000000000000" pitchFamily="2" charset="0"/>
              </a:rPr>
              <a:t>nd</a:t>
            </a:r>
            <a:r>
              <a:rPr lang="en-US" sz="1200" u="sng" dirty="0">
                <a:solidFill>
                  <a:schemeClr val="tx1">
                    <a:lumMod val="65000"/>
                    <a:lumOff val="35000"/>
                  </a:schemeClr>
                </a:solidFill>
                <a:ea typeface="CMU Bright" panose="02000603000000000000" pitchFamily="2" charset="0"/>
                <a:cs typeface="CMU Bright" panose="02000603000000000000" pitchFamily="2" charset="0"/>
              </a:rPr>
              <a:t> thermal cycle)</a:t>
            </a: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Single powering:</a:t>
            </a:r>
          </a:p>
          <a:p>
            <a:pPr lvl="3"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No quench</a:t>
            </a:r>
          </a:p>
          <a:p>
            <a:pPr lvl="2" defTabSz="609585">
              <a:lnSpc>
                <a:spcPct val="80000"/>
              </a:lnSpc>
            </a:pPr>
            <a:r>
              <a:rPr lang="en-US" sz="1350" dirty="0">
                <a:solidFill>
                  <a:schemeClr val="tx1">
                    <a:lumMod val="65000"/>
                    <a:lumOff val="35000"/>
                  </a:schemeClr>
                </a:solidFill>
                <a:ea typeface="CMU Bright" panose="02000603000000000000" pitchFamily="2" charset="0"/>
                <a:cs typeface="CMU Bright" panose="02000603000000000000" pitchFamily="2" charset="0"/>
              </a:rPr>
              <a:t>Combined powering:</a:t>
            </a:r>
          </a:p>
          <a:p>
            <a:pPr lvl="3" defTabSz="609585">
              <a:lnSpc>
                <a:spcPct val="80000"/>
              </a:lnSpc>
            </a:pPr>
            <a:r>
              <a:rPr lang="en-GB" sz="1200" dirty="0">
                <a:solidFill>
                  <a:schemeClr val="tx1">
                    <a:lumMod val="65000"/>
                    <a:lumOff val="35000"/>
                  </a:schemeClr>
                </a:solidFill>
                <a:ea typeface="CMU Bright" panose="02000603000000000000" pitchFamily="2" charset="0"/>
                <a:cs typeface="CMU Bright" panose="02000603000000000000" pitchFamily="2" charset="0"/>
              </a:rPr>
              <a:t>No quench</a:t>
            </a:r>
          </a:p>
          <a:p>
            <a:pPr lvl="3"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ea typeface="CMU Bright" panose="02000603000000000000" pitchFamily="2" charset="0"/>
                <a:cs typeface="CMU Bright" panose="02000603000000000000" pitchFamily="2" charset="0"/>
              </a:rPr>
              <a:t>Documentation and EDMS status: </a:t>
            </a: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Documentation is up to date. NCRs are closed</a:t>
            </a:r>
          </a:p>
          <a:p>
            <a:pPr lvl="1" defTabSz="609585">
              <a:lnSpc>
                <a:spcPct val="80000"/>
              </a:lnSpc>
            </a:pPr>
            <a:endParaRPr lang="en-US" sz="1650" dirty="0">
              <a:solidFill>
                <a:schemeClr val="tx1">
                  <a:lumMod val="65000"/>
                  <a:lumOff val="35000"/>
                </a:schemeClr>
              </a:solidFill>
              <a:ea typeface="CMU Bright" panose="02000603000000000000" pitchFamily="2" charset="0"/>
              <a:cs typeface="CMU Bright" panose="02000603000000000000" pitchFamily="2" charset="0"/>
            </a:endParaRPr>
          </a:p>
          <a:p>
            <a:pPr lvl="3"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6" name="Picture 1">
            <a:extLst>
              <a:ext uri="{FF2B5EF4-FFF2-40B4-BE49-F238E27FC236}">
                <a16:creationId xmlns:a16="http://schemas.microsoft.com/office/drawing/2014/main" id="{64D32A2D-06C5-114D-923B-7D0F89A8D007}"/>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64168" y="1236831"/>
            <a:ext cx="3535797" cy="2409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ECA11A4A-323E-B017-B0FE-D9598DB2601A}"/>
              </a:ext>
            </a:extLst>
          </p:cNvPr>
          <p:cNvSpPr txBox="1"/>
          <p:nvPr/>
        </p:nvSpPr>
        <p:spPr>
          <a:xfrm>
            <a:off x="7232885" y="4594307"/>
            <a:ext cx="1313923" cy="215444"/>
          </a:xfrm>
          <a:prstGeom prst="rect">
            <a:avLst/>
          </a:prstGeom>
          <a:noFill/>
        </p:spPr>
        <p:txBody>
          <a:bodyPr wrap="square" rtlCol="0">
            <a:spAutoFit/>
          </a:bodyPr>
          <a:lstStyle/>
          <a:p>
            <a:r>
              <a:rPr lang="en-GB" sz="800" dirty="0"/>
              <a:t>Courtesy of G. </a:t>
            </a:r>
            <a:r>
              <a:rPr lang="en-GB" sz="800" dirty="0" err="1"/>
              <a:t>Willering</a:t>
            </a:r>
            <a:endParaRPr lang="en-GB" sz="800" dirty="0"/>
          </a:p>
        </p:txBody>
      </p:sp>
      <p:sp>
        <p:nvSpPr>
          <p:cNvPr id="7" name="TextBox 6">
            <a:extLst>
              <a:ext uri="{FF2B5EF4-FFF2-40B4-BE49-F238E27FC236}">
                <a16:creationId xmlns:a16="http://schemas.microsoft.com/office/drawing/2014/main" id="{09F4E30E-42E9-A6CF-5AF7-8AD86A69139A}"/>
              </a:ext>
            </a:extLst>
          </p:cNvPr>
          <p:cNvSpPr txBox="1"/>
          <p:nvPr/>
        </p:nvSpPr>
        <p:spPr>
          <a:xfrm>
            <a:off x="5004048" y="3852509"/>
            <a:ext cx="3872800" cy="430887"/>
          </a:xfrm>
          <a:prstGeom prst="rect">
            <a:avLst/>
          </a:prstGeom>
          <a:noFill/>
        </p:spPr>
        <p:txBody>
          <a:bodyPr wrap="square" rtlCol="0">
            <a:spAutoFit/>
          </a:bodyPr>
          <a:lstStyle/>
          <a:p>
            <a:pPr algn="ctr"/>
            <a:r>
              <a:rPr lang="en-GB" sz="1050" dirty="0">
                <a:solidFill>
                  <a:schemeClr val="accent5"/>
                </a:solidFill>
              </a:rPr>
              <a:t>MCBXFB05 is the first magnet tested after the restart of assembly activities by CERN at CERN.</a:t>
            </a:r>
          </a:p>
        </p:txBody>
      </p:sp>
    </p:spTree>
    <p:extLst>
      <p:ext uri="{BB962C8B-B14F-4D97-AF65-F5344CB8AC3E}">
        <p14:creationId xmlns:p14="http://schemas.microsoft.com/office/powerpoint/2010/main" val="1509101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B4E0B-53A8-7933-199A-B408D1EB39F7}"/>
              </a:ext>
            </a:extLst>
          </p:cNvPr>
          <p:cNvSpPr>
            <a:spLocks noGrp="1"/>
          </p:cNvSpPr>
          <p:nvPr>
            <p:ph type="title"/>
          </p:nvPr>
        </p:nvSpPr>
        <p:spPr/>
        <p:txBody>
          <a:bodyPr/>
          <a:lstStyle/>
          <a:p>
            <a:r>
              <a:rPr lang="en-GB" dirty="0"/>
              <a:t>MCBXFA1 powering test results</a:t>
            </a:r>
          </a:p>
        </p:txBody>
      </p:sp>
      <p:sp>
        <p:nvSpPr>
          <p:cNvPr id="4" name="Footer Placeholder 3">
            <a:extLst>
              <a:ext uri="{FF2B5EF4-FFF2-40B4-BE49-F238E27FC236}">
                <a16:creationId xmlns:a16="http://schemas.microsoft.com/office/drawing/2014/main" id="{8D87C661-1E00-CD94-3D24-BC134C3C4874}"/>
              </a:ext>
            </a:extLst>
          </p:cNvPr>
          <p:cNvSpPr>
            <a:spLocks noGrp="1"/>
          </p:cNvSpPr>
          <p:nvPr>
            <p:ph type="ftr" sz="quarter" idx="3"/>
          </p:nvPr>
        </p:nvSpPr>
        <p:spPr/>
        <p:txBody>
          <a:bodyPr/>
          <a:lstStyle/>
          <a:p>
            <a:r>
              <a:rPr lang="en-GB"/>
              <a:t>JC. Perez – 7th October 2024</a:t>
            </a:r>
            <a:endParaRPr lang="en-GB" dirty="0"/>
          </a:p>
        </p:txBody>
      </p:sp>
      <p:sp>
        <p:nvSpPr>
          <p:cNvPr id="5" name="Content Placeholder 2">
            <a:extLst>
              <a:ext uri="{FF2B5EF4-FFF2-40B4-BE49-F238E27FC236}">
                <a16:creationId xmlns:a16="http://schemas.microsoft.com/office/drawing/2014/main" id="{9BAF2B36-CFB9-224D-EE00-72564175EAC8}"/>
              </a:ext>
            </a:extLst>
          </p:cNvPr>
          <p:cNvSpPr txBox="1">
            <a:spLocks/>
          </p:cNvSpPr>
          <p:nvPr/>
        </p:nvSpPr>
        <p:spPr>
          <a:xfrm>
            <a:off x="597192" y="309008"/>
            <a:ext cx="4594116" cy="4437335"/>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endParaRPr lang="en-GB" sz="1200" dirty="0"/>
          </a:p>
          <a:p>
            <a:pPr marL="0" indent="0" defTabSz="609585">
              <a:lnSpc>
                <a:spcPct val="80000"/>
              </a:lnSpc>
              <a:buNone/>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ea typeface="CMU Bright" panose="02000603000000000000" pitchFamily="2" charset="0"/>
                <a:cs typeface="CMU Bright" panose="02000603000000000000" pitchFamily="2" charset="0"/>
              </a:rPr>
              <a:t>Cold test (1</a:t>
            </a:r>
            <a:r>
              <a:rPr lang="en-US" sz="1200" u="sng" baseline="30000" dirty="0">
                <a:solidFill>
                  <a:schemeClr val="tx1">
                    <a:lumMod val="65000"/>
                    <a:lumOff val="35000"/>
                  </a:schemeClr>
                </a:solidFill>
                <a:ea typeface="CMU Bright" panose="02000603000000000000" pitchFamily="2" charset="0"/>
                <a:cs typeface="CMU Bright" panose="02000603000000000000" pitchFamily="2" charset="0"/>
              </a:rPr>
              <a:t>st</a:t>
            </a:r>
            <a:r>
              <a:rPr lang="en-US" sz="1200" u="sng" dirty="0">
                <a:solidFill>
                  <a:schemeClr val="tx1">
                    <a:lumMod val="65000"/>
                    <a:lumOff val="35000"/>
                  </a:schemeClr>
                </a:solidFill>
                <a:ea typeface="CMU Bright" panose="02000603000000000000" pitchFamily="2" charset="0"/>
                <a:cs typeface="CMU Bright" panose="02000603000000000000" pitchFamily="2" charset="0"/>
              </a:rPr>
              <a:t> thermal cycle)</a:t>
            </a: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Single powering:</a:t>
            </a:r>
          </a:p>
          <a:p>
            <a:pPr lvl="3"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No quench for the inner dipole</a:t>
            </a:r>
          </a:p>
          <a:p>
            <a:pPr lvl="3"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No quench for the outer dipole</a:t>
            </a:r>
          </a:p>
          <a:p>
            <a:pPr lvl="2"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Combined powering:</a:t>
            </a:r>
          </a:p>
          <a:p>
            <a:pPr lvl="3" defTabSz="609585">
              <a:lnSpc>
                <a:spcPct val="80000"/>
              </a:lnSpc>
            </a:pPr>
            <a:r>
              <a:rPr lang="en-GB" sz="1200" dirty="0">
                <a:solidFill>
                  <a:schemeClr val="tx1">
                    <a:lumMod val="65000"/>
                    <a:lumOff val="35000"/>
                  </a:schemeClr>
                </a:solidFill>
                <a:ea typeface="CMU Bright" panose="02000603000000000000" pitchFamily="2" charset="0"/>
                <a:cs typeface="CMU Bright" panose="02000603000000000000" pitchFamily="2" charset="0"/>
              </a:rPr>
              <a:t>1 quench in the first quadrant at almost ultimate current. </a:t>
            </a:r>
          </a:p>
          <a:p>
            <a:pPr lvl="3" defTabSz="609585">
              <a:lnSpc>
                <a:spcPct val="80000"/>
              </a:lnSpc>
            </a:pPr>
            <a:r>
              <a:rPr lang="en-GB" sz="1200" dirty="0">
                <a:solidFill>
                  <a:schemeClr val="tx1">
                    <a:lumMod val="65000"/>
                    <a:lumOff val="35000"/>
                  </a:schemeClr>
                </a:solidFill>
                <a:ea typeface="CMU Bright" panose="02000603000000000000" pitchFamily="2" charset="0"/>
                <a:cs typeface="CMU Bright" panose="02000603000000000000" pitchFamily="2" charset="0"/>
              </a:rPr>
              <a:t>We then went through all quadrants without further quenches.</a:t>
            </a:r>
          </a:p>
          <a:p>
            <a:pPr lvl="3"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ea typeface="CMU Bright" panose="02000603000000000000" pitchFamily="2" charset="0"/>
                <a:cs typeface="CMU Bright" panose="02000603000000000000" pitchFamily="2" charset="0"/>
              </a:rPr>
              <a:t>Cold test (2</a:t>
            </a:r>
            <a:r>
              <a:rPr lang="en-US" sz="1200" u="sng" baseline="30000" dirty="0">
                <a:solidFill>
                  <a:schemeClr val="tx1">
                    <a:lumMod val="65000"/>
                    <a:lumOff val="35000"/>
                  </a:schemeClr>
                </a:solidFill>
                <a:ea typeface="CMU Bright" panose="02000603000000000000" pitchFamily="2" charset="0"/>
                <a:cs typeface="CMU Bright" panose="02000603000000000000" pitchFamily="2" charset="0"/>
              </a:rPr>
              <a:t>nd</a:t>
            </a:r>
            <a:r>
              <a:rPr lang="en-US" sz="1200" u="sng" dirty="0">
                <a:solidFill>
                  <a:schemeClr val="tx1">
                    <a:lumMod val="65000"/>
                    <a:lumOff val="35000"/>
                  </a:schemeClr>
                </a:solidFill>
                <a:ea typeface="CMU Bright" panose="02000603000000000000" pitchFamily="2" charset="0"/>
                <a:cs typeface="CMU Bright" panose="02000603000000000000" pitchFamily="2" charset="0"/>
              </a:rPr>
              <a:t> thermal cycle)</a:t>
            </a: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Single powering:</a:t>
            </a:r>
          </a:p>
          <a:p>
            <a:pPr lvl="3"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No quench</a:t>
            </a:r>
          </a:p>
          <a:p>
            <a:pPr lvl="2" defTabSz="609585">
              <a:lnSpc>
                <a:spcPct val="80000"/>
              </a:lnSpc>
            </a:pPr>
            <a:r>
              <a:rPr lang="en-US" sz="1350" dirty="0">
                <a:solidFill>
                  <a:schemeClr val="tx1">
                    <a:lumMod val="65000"/>
                    <a:lumOff val="35000"/>
                  </a:schemeClr>
                </a:solidFill>
                <a:ea typeface="CMU Bright" panose="02000603000000000000" pitchFamily="2" charset="0"/>
                <a:cs typeface="CMU Bright" panose="02000603000000000000" pitchFamily="2" charset="0"/>
              </a:rPr>
              <a:t>Combined powering:</a:t>
            </a:r>
          </a:p>
          <a:p>
            <a:pPr lvl="3" defTabSz="609585">
              <a:lnSpc>
                <a:spcPct val="80000"/>
              </a:lnSpc>
            </a:pPr>
            <a:r>
              <a:rPr lang="en-GB" sz="1200" dirty="0">
                <a:solidFill>
                  <a:schemeClr val="tx1">
                    <a:lumMod val="65000"/>
                    <a:lumOff val="35000"/>
                  </a:schemeClr>
                </a:solidFill>
                <a:ea typeface="CMU Bright" panose="02000603000000000000" pitchFamily="2" charset="0"/>
                <a:cs typeface="CMU Bright" panose="02000603000000000000" pitchFamily="2" charset="0"/>
              </a:rPr>
              <a:t>No quench</a:t>
            </a:r>
          </a:p>
          <a:p>
            <a:pPr lvl="3"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ea typeface="CMU Bright" panose="02000603000000000000" pitchFamily="2" charset="0"/>
                <a:cs typeface="CMU Bright" panose="02000603000000000000" pitchFamily="2" charset="0"/>
              </a:rPr>
              <a:t>Documentation and EDMS status: </a:t>
            </a:r>
          </a:p>
          <a:p>
            <a:pPr lvl="2" defTabSz="609585">
              <a:lnSpc>
                <a:spcPct val="80000"/>
              </a:lnSpc>
            </a:pPr>
            <a:r>
              <a:rPr lang="en-US" sz="1200" dirty="0">
                <a:solidFill>
                  <a:schemeClr val="tx1">
                    <a:lumMod val="65000"/>
                    <a:lumOff val="35000"/>
                  </a:schemeClr>
                </a:solidFill>
                <a:ea typeface="CMU Bright" panose="02000603000000000000" pitchFamily="2" charset="0"/>
                <a:cs typeface="CMU Bright" panose="02000603000000000000" pitchFamily="2" charset="0"/>
              </a:rPr>
              <a:t>Documentation is up to date. NCRs are closed</a:t>
            </a:r>
          </a:p>
          <a:p>
            <a:pPr lvl="1" defTabSz="609585">
              <a:lnSpc>
                <a:spcPct val="80000"/>
              </a:lnSpc>
            </a:pPr>
            <a:endParaRPr lang="en-US" sz="1650" dirty="0">
              <a:solidFill>
                <a:schemeClr val="tx1">
                  <a:lumMod val="65000"/>
                  <a:lumOff val="35000"/>
                </a:schemeClr>
              </a:solidFill>
              <a:ea typeface="CMU Bright" panose="02000603000000000000" pitchFamily="2" charset="0"/>
              <a:cs typeface="CMU Bright" panose="02000603000000000000" pitchFamily="2" charset="0"/>
            </a:endParaRPr>
          </a:p>
          <a:p>
            <a:pPr lvl="3"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ea typeface="CMU Bright" panose="02000603000000000000" pitchFamily="2" charset="0"/>
              <a:cs typeface="CMU Bright" panose="02000603000000000000" pitchFamily="2" charset="0"/>
            </a:endParaRPr>
          </a:p>
          <a:p>
            <a:pPr lvl="2"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8" name="Picture 7">
            <a:extLst>
              <a:ext uri="{FF2B5EF4-FFF2-40B4-BE49-F238E27FC236}">
                <a16:creationId xmlns:a16="http://schemas.microsoft.com/office/drawing/2014/main" id="{D43E8BC8-F499-A81A-2A39-2C7A8681ABB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82898" y="1495799"/>
            <a:ext cx="3157511" cy="2151901"/>
          </a:xfrm>
          <a:prstGeom prst="rect">
            <a:avLst/>
          </a:prstGeom>
        </p:spPr>
      </p:pic>
      <p:sp>
        <p:nvSpPr>
          <p:cNvPr id="3" name="TextBox 2">
            <a:extLst>
              <a:ext uri="{FF2B5EF4-FFF2-40B4-BE49-F238E27FC236}">
                <a16:creationId xmlns:a16="http://schemas.microsoft.com/office/drawing/2014/main" id="{02FAE95B-AA97-0410-D42A-1E3CD12356CE}"/>
              </a:ext>
            </a:extLst>
          </p:cNvPr>
          <p:cNvSpPr txBox="1"/>
          <p:nvPr/>
        </p:nvSpPr>
        <p:spPr>
          <a:xfrm>
            <a:off x="7254503" y="4669453"/>
            <a:ext cx="1313923" cy="215444"/>
          </a:xfrm>
          <a:prstGeom prst="rect">
            <a:avLst/>
          </a:prstGeom>
          <a:noFill/>
        </p:spPr>
        <p:txBody>
          <a:bodyPr wrap="square" rtlCol="0">
            <a:spAutoFit/>
          </a:bodyPr>
          <a:lstStyle/>
          <a:p>
            <a:r>
              <a:rPr lang="en-GB" sz="800" dirty="0"/>
              <a:t>Courtesy of G. </a:t>
            </a:r>
            <a:r>
              <a:rPr lang="en-GB" sz="800" dirty="0" err="1"/>
              <a:t>Willering</a:t>
            </a:r>
            <a:endParaRPr lang="en-GB" sz="800" dirty="0"/>
          </a:p>
        </p:txBody>
      </p:sp>
    </p:spTree>
    <p:extLst>
      <p:ext uri="{BB962C8B-B14F-4D97-AF65-F5344CB8AC3E}">
        <p14:creationId xmlns:p14="http://schemas.microsoft.com/office/powerpoint/2010/main" val="32646595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E99FB-419F-D4AB-6B3A-86FA01FCE096}"/>
              </a:ext>
            </a:extLst>
          </p:cNvPr>
          <p:cNvSpPr>
            <a:spLocks noGrp="1"/>
          </p:cNvSpPr>
          <p:nvPr>
            <p:ph type="title"/>
          </p:nvPr>
        </p:nvSpPr>
        <p:spPr/>
        <p:txBody>
          <a:bodyPr/>
          <a:lstStyle/>
          <a:p>
            <a:r>
              <a:rPr lang="en-GB" dirty="0"/>
              <a:t>Documentation status</a:t>
            </a:r>
          </a:p>
        </p:txBody>
      </p:sp>
      <p:sp>
        <p:nvSpPr>
          <p:cNvPr id="4" name="Footer Placeholder 3">
            <a:extLst>
              <a:ext uri="{FF2B5EF4-FFF2-40B4-BE49-F238E27FC236}">
                <a16:creationId xmlns:a16="http://schemas.microsoft.com/office/drawing/2014/main" id="{941587A8-B19C-472A-3CCD-A57802E5D7A9}"/>
              </a:ext>
            </a:extLst>
          </p:cNvPr>
          <p:cNvSpPr>
            <a:spLocks noGrp="1"/>
          </p:cNvSpPr>
          <p:nvPr>
            <p:ph type="ftr" sz="quarter" idx="3"/>
          </p:nvPr>
        </p:nvSpPr>
        <p:spPr/>
        <p:txBody>
          <a:bodyPr/>
          <a:lstStyle/>
          <a:p>
            <a:r>
              <a:rPr lang="en-GB"/>
              <a:t>JC. Perez – 7th October 2024</a:t>
            </a:r>
            <a:endParaRPr lang="en-GB" dirty="0"/>
          </a:p>
        </p:txBody>
      </p:sp>
      <p:pic>
        <p:nvPicPr>
          <p:cNvPr id="5" name="Picture 4">
            <a:extLst>
              <a:ext uri="{FF2B5EF4-FFF2-40B4-BE49-F238E27FC236}">
                <a16:creationId xmlns:a16="http://schemas.microsoft.com/office/drawing/2014/main" id="{47FB5182-B6F1-6718-BBBD-ED49AB6E41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18016" y="640599"/>
            <a:ext cx="1375263" cy="1777845"/>
          </a:xfrm>
          <a:prstGeom prst="rect">
            <a:avLst/>
          </a:prstGeom>
          <a:ln>
            <a:solidFill>
              <a:schemeClr val="accent1"/>
            </a:solidFill>
          </a:ln>
        </p:spPr>
      </p:pic>
      <p:pic>
        <p:nvPicPr>
          <p:cNvPr id="6" name="Picture 5">
            <a:extLst>
              <a:ext uri="{FF2B5EF4-FFF2-40B4-BE49-F238E27FC236}">
                <a16:creationId xmlns:a16="http://schemas.microsoft.com/office/drawing/2014/main" id="{F7F23634-DF53-BC7F-DBBE-48BB027A62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855" y="380252"/>
            <a:ext cx="2031822" cy="2483721"/>
          </a:xfrm>
          <a:prstGeom prst="rect">
            <a:avLst/>
          </a:prstGeom>
          <a:ln>
            <a:solidFill>
              <a:schemeClr val="accent1"/>
            </a:solidFill>
          </a:ln>
        </p:spPr>
      </p:pic>
      <p:pic>
        <p:nvPicPr>
          <p:cNvPr id="7" name="Picture 6">
            <a:extLst>
              <a:ext uri="{FF2B5EF4-FFF2-40B4-BE49-F238E27FC236}">
                <a16:creationId xmlns:a16="http://schemas.microsoft.com/office/drawing/2014/main" id="{A095ECF9-E2AC-D100-3D3C-88D662B540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93354" y="1622112"/>
            <a:ext cx="2031822" cy="1581821"/>
          </a:xfrm>
          <a:prstGeom prst="rect">
            <a:avLst/>
          </a:prstGeom>
          <a:ln>
            <a:solidFill>
              <a:schemeClr val="accent1"/>
            </a:solidFill>
          </a:ln>
        </p:spPr>
      </p:pic>
      <p:pic>
        <p:nvPicPr>
          <p:cNvPr id="8" name="Picture 7">
            <a:extLst>
              <a:ext uri="{FF2B5EF4-FFF2-40B4-BE49-F238E27FC236}">
                <a16:creationId xmlns:a16="http://schemas.microsoft.com/office/drawing/2014/main" id="{1D65E4F6-B249-9DA2-9622-787B4E70C49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295" y="2676222"/>
            <a:ext cx="2031822" cy="1585192"/>
          </a:xfrm>
          <a:prstGeom prst="rect">
            <a:avLst/>
          </a:prstGeom>
          <a:ln>
            <a:solidFill>
              <a:schemeClr val="accent1"/>
            </a:solidFill>
          </a:ln>
        </p:spPr>
      </p:pic>
      <p:pic>
        <p:nvPicPr>
          <p:cNvPr id="9" name="Picture 8">
            <a:extLst>
              <a:ext uri="{FF2B5EF4-FFF2-40B4-BE49-F238E27FC236}">
                <a16:creationId xmlns:a16="http://schemas.microsoft.com/office/drawing/2014/main" id="{B76E11D9-5125-A6A1-C38D-7DF2D28F83A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93354" y="3319344"/>
            <a:ext cx="2031822" cy="1545851"/>
          </a:xfrm>
          <a:prstGeom prst="rect">
            <a:avLst/>
          </a:prstGeom>
          <a:ln>
            <a:solidFill>
              <a:schemeClr val="accent1"/>
            </a:solidFill>
          </a:ln>
        </p:spPr>
      </p:pic>
      <p:pic>
        <p:nvPicPr>
          <p:cNvPr id="10" name="Picture 9">
            <a:extLst>
              <a:ext uri="{FF2B5EF4-FFF2-40B4-BE49-F238E27FC236}">
                <a16:creationId xmlns:a16="http://schemas.microsoft.com/office/drawing/2014/main" id="{69E025EB-FC3A-2FC7-41CB-562DE5C8D55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16724" y="2446384"/>
            <a:ext cx="1777845" cy="2056911"/>
          </a:xfrm>
          <a:prstGeom prst="rect">
            <a:avLst/>
          </a:prstGeom>
          <a:ln>
            <a:solidFill>
              <a:schemeClr val="accent1"/>
            </a:solidFill>
          </a:ln>
        </p:spPr>
      </p:pic>
      <p:sp>
        <p:nvSpPr>
          <p:cNvPr id="11" name="TextBox 10">
            <a:extLst>
              <a:ext uri="{FF2B5EF4-FFF2-40B4-BE49-F238E27FC236}">
                <a16:creationId xmlns:a16="http://schemas.microsoft.com/office/drawing/2014/main" id="{E15CCBCE-D1BA-8922-A518-EA924324A1D0}"/>
              </a:ext>
            </a:extLst>
          </p:cNvPr>
          <p:cNvSpPr txBox="1"/>
          <p:nvPr/>
        </p:nvSpPr>
        <p:spPr>
          <a:xfrm>
            <a:off x="5187410" y="766416"/>
            <a:ext cx="3828736" cy="3677541"/>
          </a:xfrm>
          <a:prstGeom prst="rect">
            <a:avLst/>
          </a:prstGeom>
        </p:spPr>
        <p:txBody>
          <a:bodyPr vert="horz" lIns="0" tIns="0" rIns="0" bIns="0" rtlCol="0">
            <a:noAutofit/>
          </a:bodyPr>
          <a:lstStyle>
            <a:defPPr>
              <a:defRPr lang="fr-FR"/>
            </a:defPPr>
            <a:lvl1pPr marL="257175" indent="-257175" defTabSz="342900">
              <a:spcBef>
                <a:spcPct val="20000"/>
              </a:spcBef>
              <a:buClr>
                <a:schemeClr val="accent6"/>
              </a:buClr>
              <a:buFont typeface="Wingdings" charset="2"/>
              <a:buChar char="§"/>
              <a:defRPr sz="1200">
                <a:solidFill>
                  <a:schemeClr val="accent5"/>
                </a:solidFill>
              </a:defRPr>
            </a:lvl1pPr>
            <a:lvl2pPr marL="557213" lvl="1" indent="-214313" defTabSz="609585">
              <a:lnSpc>
                <a:spcPct val="80000"/>
              </a:lnSpc>
              <a:spcBef>
                <a:spcPct val="20000"/>
              </a:spcBef>
              <a:buClr>
                <a:schemeClr val="accent6"/>
              </a:buClr>
              <a:buFont typeface="Wingdings" charset="2"/>
              <a:buChar char="§"/>
              <a:defRPr sz="1200" u="sng">
                <a:solidFill>
                  <a:schemeClr val="tx1">
                    <a:lumMod val="65000"/>
                    <a:lumOff val="35000"/>
                  </a:schemeClr>
                </a:solidFill>
                <a:ea typeface="CMU Bright" panose="02000603000000000000" pitchFamily="2" charset="0"/>
                <a:cs typeface="CMU Bright" panose="02000603000000000000" pitchFamily="2" charset="0"/>
              </a:defRPr>
            </a:lvl2pPr>
            <a:lvl3pPr marL="857250" lvl="2" indent="-171450" defTabSz="609585">
              <a:lnSpc>
                <a:spcPct val="80000"/>
              </a:lnSpc>
              <a:spcBef>
                <a:spcPct val="20000"/>
              </a:spcBef>
              <a:buClr>
                <a:schemeClr val="accent6"/>
              </a:buClr>
              <a:buFont typeface="Wingdings" charset="2"/>
              <a:buChar char="§"/>
              <a:defRPr sz="1200">
                <a:solidFill>
                  <a:schemeClr val="tx1">
                    <a:lumMod val="65000"/>
                    <a:lumOff val="35000"/>
                  </a:schemeClr>
                </a:solidFill>
                <a:ea typeface="CMU Bright" panose="02000603000000000000" pitchFamily="2" charset="0"/>
                <a:cs typeface="CMU Bright" panose="02000603000000000000" pitchFamily="2" charset="0"/>
              </a:defRPr>
            </a:lvl3pPr>
            <a:lvl4pPr marL="1200150" lvl="3" indent="-171450" defTabSz="609585">
              <a:lnSpc>
                <a:spcPct val="80000"/>
              </a:lnSpc>
              <a:spcBef>
                <a:spcPct val="20000"/>
              </a:spcBef>
              <a:buClr>
                <a:schemeClr val="accent6"/>
              </a:buClr>
              <a:buFont typeface="Wingdings" charset="2"/>
              <a:buChar char="§"/>
              <a:defRPr sz="1200">
                <a:solidFill>
                  <a:schemeClr val="tx1">
                    <a:lumMod val="65000"/>
                    <a:lumOff val="35000"/>
                  </a:schemeClr>
                </a:solidFill>
                <a:ea typeface="CMU Bright" panose="02000603000000000000" pitchFamily="2" charset="0"/>
                <a:cs typeface="CMU Bright" panose="02000603000000000000" pitchFamily="2" charset="0"/>
              </a:defRPr>
            </a:lvl4pPr>
            <a:lvl5pPr marL="1543050" indent="-171450" defTabSz="342900">
              <a:spcBef>
                <a:spcPct val="20000"/>
              </a:spcBef>
              <a:buClr>
                <a:schemeClr val="accent6"/>
              </a:buClr>
              <a:buFont typeface="Wingdings" charset="2"/>
              <a:buChar char="§"/>
              <a:defRPr sz="1200">
                <a:solidFill>
                  <a:schemeClr val="accent5"/>
                </a:solidFill>
              </a:defRPr>
            </a:lvl5pPr>
            <a:lvl6pPr marL="1885950" indent="-171450" defTabSz="342900">
              <a:spcBef>
                <a:spcPct val="20000"/>
              </a:spcBef>
              <a:buFont typeface="Arial"/>
              <a:buChar char="•"/>
              <a:defRPr sz="1500"/>
            </a:lvl6pPr>
            <a:lvl7pPr marL="2228850" indent="-171450" defTabSz="342900">
              <a:spcBef>
                <a:spcPct val="20000"/>
              </a:spcBef>
              <a:buFont typeface="Arial"/>
              <a:buChar char="•"/>
              <a:defRPr sz="1500"/>
            </a:lvl7pPr>
            <a:lvl8pPr marL="2571750" indent="-171450" defTabSz="342900">
              <a:spcBef>
                <a:spcPct val="20000"/>
              </a:spcBef>
              <a:buFont typeface="Arial"/>
              <a:buChar char="•"/>
              <a:defRPr sz="1500"/>
            </a:lvl8pPr>
            <a:lvl9pPr marL="2914650" indent="-171450" defTabSz="342900">
              <a:spcBef>
                <a:spcPct val="20000"/>
              </a:spcBef>
              <a:buFont typeface="Arial"/>
              <a:buChar char="•"/>
              <a:defRPr sz="1500"/>
            </a:lvl9pPr>
          </a:lstStyle>
          <a:p>
            <a:r>
              <a:rPr lang="en-GB" sz="1400" dirty="0"/>
              <a:t>MTF Assets (Coils/Magnets) modified to represent the new production scheme</a:t>
            </a:r>
          </a:p>
          <a:p>
            <a:r>
              <a:rPr lang="en-GB" sz="1400" dirty="0"/>
              <a:t>Results from the incoming inspections on the materials used from previous production are available</a:t>
            </a:r>
          </a:p>
          <a:p>
            <a:r>
              <a:rPr lang="en-GB" sz="1400" dirty="0"/>
              <a:t>NCRs from previous production are being closed</a:t>
            </a:r>
          </a:p>
          <a:p>
            <a:r>
              <a:rPr lang="en-GB" sz="1400" dirty="0"/>
              <a:t>Manufacturing and assembly procedures issued</a:t>
            </a:r>
          </a:p>
          <a:p>
            <a:r>
              <a:rPr lang="en-GB" sz="1400" dirty="0"/>
              <a:t>All updated drawings uploaded to PLM</a:t>
            </a:r>
          </a:p>
          <a:p>
            <a:r>
              <a:rPr lang="en-GB" sz="1400" dirty="0"/>
              <a:t>Documentation systematically upload by both teams to MTF</a:t>
            </a:r>
          </a:p>
          <a:p>
            <a:r>
              <a:rPr lang="en-GB" sz="1400" dirty="0"/>
              <a:t>NCRs from assembly at CERN well documented (root cause identification, corrective and preventive actions)</a:t>
            </a:r>
          </a:p>
        </p:txBody>
      </p:sp>
      <p:sp>
        <p:nvSpPr>
          <p:cNvPr id="3" name="TextBox 2">
            <a:extLst>
              <a:ext uri="{FF2B5EF4-FFF2-40B4-BE49-F238E27FC236}">
                <a16:creationId xmlns:a16="http://schemas.microsoft.com/office/drawing/2014/main" id="{5747D902-1440-2DE5-A4B3-C85A365B3687}"/>
              </a:ext>
            </a:extLst>
          </p:cNvPr>
          <p:cNvSpPr txBox="1"/>
          <p:nvPr/>
        </p:nvSpPr>
        <p:spPr>
          <a:xfrm>
            <a:off x="7254503" y="4669453"/>
            <a:ext cx="1313923" cy="215444"/>
          </a:xfrm>
          <a:prstGeom prst="rect">
            <a:avLst/>
          </a:prstGeom>
          <a:noFill/>
        </p:spPr>
        <p:txBody>
          <a:bodyPr wrap="square" rtlCol="0">
            <a:spAutoFit/>
          </a:bodyPr>
          <a:lstStyle/>
          <a:p>
            <a:r>
              <a:rPr lang="en-GB" sz="800" dirty="0"/>
              <a:t>Courtesy of H. Garcia</a:t>
            </a:r>
          </a:p>
        </p:txBody>
      </p:sp>
    </p:spTree>
    <p:extLst>
      <p:ext uri="{BB962C8B-B14F-4D97-AF65-F5344CB8AC3E}">
        <p14:creationId xmlns:p14="http://schemas.microsoft.com/office/powerpoint/2010/main" val="2767180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17DFA-8384-F59D-7C26-BCCE2837891E}"/>
              </a:ext>
            </a:extLst>
          </p:cNvPr>
          <p:cNvSpPr>
            <a:spLocks noGrp="1"/>
          </p:cNvSpPr>
          <p:nvPr>
            <p:ph type="title"/>
          </p:nvPr>
        </p:nvSpPr>
        <p:spPr/>
        <p:txBody>
          <a:bodyPr/>
          <a:lstStyle/>
          <a:p>
            <a:r>
              <a:rPr lang="en-GB" dirty="0"/>
              <a:t>CERN assembly activities timeline</a:t>
            </a:r>
          </a:p>
        </p:txBody>
      </p:sp>
      <p:sp>
        <p:nvSpPr>
          <p:cNvPr id="4" name="Footer Placeholder 3">
            <a:extLst>
              <a:ext uri="{FF2B5EF4-FFF2-40B4-BE49-F238E27FC236}">
                <a16:creationId xmlns:a16="http://schemas.microsoft.com/office/drawing/2014/main" id="{CBC8A26A-3AF7-7680-BFBF-12C5D569E6CB}"/>
              </a:ext>
            </a:extLst>
          </p:cNvPr>
          <p:cNvSpPr>
            <a:spLocks noGrp="1"/>
          </p:cNvSpPr>
          <p:nvPr>
            <p:ph type="ftr" sz="quarter" idx="3"/>
          </p:nvPr>
        </p:nvSpPr>
        <p:spPr/>
        <p:txBody>
          <a:bodyPr/>
          <a:lstStyle/>
          <a:p>
            <a:r>
              <a:rPr lang="en-GB"/>
              <a:t>JC. Perez – 7th October 2024</a:t>
            </a:r>
            <a:endParaRPr lang="en-GB" dirty="0"/>
          </a:p>
        </p:txBody>
      </p:sp>
      <p:grpSp>
        <p:nvGrpSpPr>
          <p:cNvPr id="7" name="Group 6">
            <a:extLst>
              <a:ext uri="{FF2B5EF4-FFF2-40B4-BE49-F238E27FC236}">
                <a16:creationId xmlns:a16="http://schemas.microsoft.com/office/drawing/2014/main" id="{5DB45D50-49F1-1D6C-7F23-35B1AC8F849B}"/>
              </a:ext>
            </a:extLst>
          </p:cNvPr>
          <p:cNvGrpSpPr/>
          <p:nvPr/>
        </p:nvGrpSpPr>
        <p:grpSpPr>
          <a:xfrm>
            <a:off x="169692" y="2090715"/>
            <a:ext cx="8974304" cy="762272"/>
            <a:chOff x="827583" y="2212189"/>
            <a:chExt cx="8974304" cy="762272"/>
          </a:xfrm>
        </p:grpSpPr>
        <p:sp>
          <p:nvSpPr>
            <p:cNvPr id="8" name="Right Arrow 7">
              <a:extLst>
                <a:ext uri="{FF2B5EF4-FFF2-40B4-BE49-F238E27FC236}">
                  <a16:creationId xmlns:a16="http://schemas.microsoft.com/office/drawing/2014/main" id="{1301713A-E162-B59C-3697-EC534D79A5BD}"/>
                </a:ext>
              </a:extLst>
            </p:cNvPr>
            <p:cNvSpPr/>
            <p:nvPr/>
          </p:nvSpPr>
          <p:spPr>
            <a:xfrm>
              <a:off x="827583" y="2427734"/>
              <a:ext cx="8974304" cy="204796"/>
            </a:xfrm>
            <a:prstGeom prst="rightArrow">
              <a:avLst/>
            </a:prstGeom>
            <a:gradFill>
              <a:gsLst>
                <a:gs pos="0">
                  <a:srgbClr val="002060"/>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9" name="Straight Connector 8">
              <a:extLst>
                <a:ext uri="{FF2B5EF4-FFF2-40B4-BE49-F238E27FC236}">
                  <a16:creationId xmlns:a16="http://schemas.microsoft.com/office/drawing/2014/main" id="{5513C80B-CB59-E08A-E04F-54CDF579E8E0}"/>
                </a:ext>
              </a:extLst>
            </p:cNvPr>
            <p:cNvCxnSpPr/>
            <p:nvPr/>
          </p:nvCxnSpPr>
          <p:spPr>
            <a:xfrm>
              <a:off x="3275855" y="2289440"/>
              <a:ext cx="0" cy="504056"/>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7DD2FBC8-E81E-01DB-5E0F-607E490E9785}"/>
                </a:ext>
              </a:extLst>
            </p:cNvPr>
            <p:cNvCxnSpPr/>
            <p:nvPr/>
          </p:nvCxnSpPr>
          <p:spPr>
            <a:xfrm>
              <a:off x="2483767" y="229725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8D00B146-4320-4FDF-B632-23BE2F01187F}"/>
                </a:ext>
              </a:extLst>
            </p:cNvPr>
            <p:cNvCxnSpPr/>
            <p:nvPr/>
          </p:nvCxnSpPr>
          <p:spPr>
            <a:xfrm>
              <a:off x="4067943" y="2283718"/>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70ECB18F-0E16-89C4-9DBF-97CA98BE5A6C}"/>
                </a:ext>
              </a:extLst>
            </p:cNvPr>
            <p:cNvCxnSpPr/>
            <p:nvPr/>
          </p:nvCxnSpPr>
          <p:spPr>
            <a:xfrm>
              <a:off x="1691679"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53D55F89-46D0-ABAC-CC6D-0B4567C98A50}"/>
                </a:ext>
              </a:extLst>
            </p:cNvPr>
            <p:cNvCxnSpPr>
              <a:cxnSpLocks/>
            </p:cNvCxnSpPr>
            <p:nvPr/>
          </p:nvCxnSpPr>
          <p:spPr>
            <a:xfrm>
              <a:off x="4752963" y="2262833"/>
              <a:ext cx="0" cy="509204"/>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548D35BE-87F9-A811-B7CE-08B681B12138}"/>
                </a:ext>
              </a:extLst>
            </p:cNvPr>
            <p:cNvCxnSpPr>
              <a:cxnSpLocks/>
            </p:cNvCxnSpPr>
            <p:nvPr/>
          </p:nvCxnSpPr>
          <p:spPr>
            <a:xfrm>
              <a:off x="5471531" y="2307587"/>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64748062-A18D-82E3-27AB-1E08C27B47DE}"/>
                </a:ext>
              </a:extLst>
            </p:cNvPr>
            <p:cNvCxnSpPr/>
            <p:nvPr/>
          </p:nvCxnSpPr>
          <p:spPr>
            <a:xfrm>
              <a:off x="899591" y="2289440"/>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95944F77-8850-E45C-0FF0-E014A5085459}"/>
                </a:ext>
              </a:extLst>
            </p:cNvPr>
            <p:cNvCxnSpPr>
              <a:cxnSpLocks/>
            </p:cNvCxnSpPr>
            <p:nvPr/>
          </p:nvCxnSpPr>
          <p:spPr>
            <a:xfrm>
              <a:off x="6131058" y="2284929"/>
              <a:ext cx="0" cy="503482"/>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948EBAA0-36C6-1C0E-70F7-C763F25C9572}"/>
                </a:ext>
              </a:extLst>
            </p:cNvPr>
            <p:cNvCxnSpPr>
              <a:cxnSpLocks/>
            </p:cNvCxnSpPr>
            <p:nvPr/>
          </p:nvCxnSpPr>
          <p:spPr>
            <a:xfrm>
              <a:off x="6814067" y="2261176"/>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BEE2768C-1C1C-F42F-CDFB-2FC5FD394DE4}"/>
                </a:ext>
              </a:extLst>
            </p:cNvPr>
            <p:cNvSpPr txBox="1"/>
            <p:nvPr/>
          </p:nvSpPr>
          <p:spPr>
            <a:xfrm>
              <a:off x="6131058" y="2675457"/>
              <a:ext cx="648072" cy="230832"/>
            </a:xfrm>
            <a:prstGeom prst="rect">
              <a:avLst/>
            </a:prstGeom>
            <a:noFill/>
          </p:spPr>
          <p:txBody>
            <a:bodyPr wrap="square" rtlCol="0">
              <a:spAutoFit/>
            </a:bodyPr>
            <a:lstStyle/>
            <a:p>
              <a:r>
                <a:rPr lang="en-GB" sz="900" dirty="0"/>
                <a:t>May. 24</a:t>
              </a:r>
            </a:p>
          </p:txBody>
        </p:sp>
        <p:sp>
          <p:nvSpPr>
            <p:cNvPr id="19" name="TextBox 18">
              <a:extLst>
                <a:ext uri="{FF2B5EF4-FFF2-40B4-BE49-F238E27FC236}">
                  <a16:creationId xmlns:a16="http://schemas.microsoft.com/office/drawing/2014/main" id="{41665867-0614-DB6C-7D68-E9F8CAC91378}"/>
                </a:ext>
              </a:extLst>
            </p:cNvPr>
            <p:cNvSpPr txBox="1"/>
            <p:nvPr/>
          </p:nvSpPr>
          <p:spPr>
            <a:xfrm>
              <a:off x="6843970" y="2266365"/>
              <a:ext cx="648072" cy="230832"/>
            </a:xfrm>
            <a:prstGeom prst="rect">
              <a:avLst/>
            </a:prstGeom>
            <a:noFill/>
          </p:spPr>
          <p:txBody>
            <a:bodyPr wrap="square" rtlCol="0">
              <a:spAutoFit/>
            </a:bodyPr>
            <a:lstStyle/>
            <a:p>
              <a:r>
                <a:rPr lang="en-GB" sz="900" dirty="0"/>
                <a:t>June. 24</a:t>
              </a:r>
            </a:p>
          </p:txBody>
        </p:sp>
        <p:sp>
          <p:nvSpPr>
            <p:cNvPr id="20" name="TextBox 19">
              <a:extLst>
                <a:ext uri="{FF2B5EF4-FFF2-40B4-BE49-F238E27FC236}">
                  <a16:creationId xmlns:a16="http://schemas.microsoft.com/office/drawing/2014/main" id="{AECF1C73-FD74-368F-D376-0201E1C6F876}"/>
                </a:ext>
              </a:extLst>
            </p:cNvPr>
            <p:cNvSpPr txBox="1"/>
            <p:nvPr/>
          </p:nvSpPr>
          <p:spPr>
            <a:xfrm>
              <a:off x="4824707" y="2743629"/>
              <a:ext cx="755669" cy="230832"/>
            </a:xfrm>
            <a:prstGeom prst="rect">
              <a:avLst/>
            </a:prstGeom>
            <a:noFill/>
          </p:spPr>
          <p:txBody>
            <a:bodyPr wrap="square" rtlCol="0">
              <a:spAutoFit/>
            </a:bodyPr>
            <a:lstStyle/>
            <a:p>
              <a:r>
                <a:rPr lang="en-GB" sz="900" dirty="0"/>
                <a:t>March. 24</a:t>
              </a:r>
            </a:p>
          </p:txBody>
        </p:sp>
        <p:sp>
          <p:nvSpPr>
            <p:cNvPr id="21" name="TextBox 20">
              <a:extLst>
                <a:ext uri="{FF2B5EF4-FFF2-40B4-BE49-F238E27FC236}">
                  <a16:creationId xmlns:a16="http://schemas.microsoft.com/office/drawing/2014/main" id="{8785B8A6-285D-017E-8BA0-AACFBCDDA88C}"/>
                </a:ext>
              </a:extLst>
            </p:cNvPr>
            <p:cNvSpPr txBox="1"/>
            <p:nvPr/>
          </p:nvSpPr>
          <p:spPr>
            <a:xfrm>
              <a:off x="5491989" y="2266125"/>
              <a:ext cx="648072" cy="230832"/>
            </a:xfrm>
            <a:prstGeom prst="rect">
              <a:avLst/>
            </a:prstGeom>
            <a:noFill/>
          </p:spPr>
          <p:txBody>
            <a:bodyPr wrap="square" rtlCol="0">
              <a:spAutoFit/>
            </a:bodyPr>
            <a:lstStyle/>
            <a:p>
              <a:r>
                <a:rPr lang="en-GB" sz="900" dirty="0"/>
                <a:t>April. 23</a:t>
              </a:r>
            </a:p>
          </p:txBody>
        </p:sp>
        <p:sp>
          <p:nvSpPr>
            <p:cNvPr id="22" name="TextBox 21">
              <a:extLst>
                <a:ext uri="{FF2B5EF4-FFF2-40B4-BE49-F238E27FC236}">
                  <a16:creationId xmlns:a16="http://schemas.microsoft.com/office/drawing/2014/main" id="{33AC782C-25E0-8B23-86EC-848ED5791B55}"/>
                </a:ext>
              </a:extLst>
            </p:cNvPr>
            <p:cNvSpPr txBox="1"/>
            <p:nvPr/>
          </p:nvSpPr>
          <p:spPr>
            <a:xfrm>
              <a:off x="4199237" y="2256318"/>
              <a:ext cx="648072" cy="230832"/>
            </a:xfrm>
            <a:prstGeom prst="rect">
              <a:avLst/>
            </a:prstGeom>
            <a:noFill/>
          </p:spPr>
          <p:txBody>
            <a:bodyPr wrap="square" rtlCol="0">
              <a:spAutoFit/>
            </a:bodyPr>
            <a:lstStyle/>
            <a:p>
              <a:r>
                <a:rPr lang="en-GB" sz="900" dirty="0"/>
                <a:t>Feb. 24</a:t>
              </a:r>
            </a:p>
          </p:txBody>
        </p:sp>
        <p:sp>
          <p:nvSpPr>
            <p:cNvPr id="23" name="TextBox 22">
              <a:extLst>
                <a:ext uri="{FF2B5EF4-FFF2-40B4-BE49-F238E27FC236}">
                  <a16:creationId xmlns:a16="http://schemas.microsoft.com/office/drawing/2014/main" id="{A55E8259-7F1C-EADF-7B8C-B8A878485773}"/>
                </a:ext>
              </a:extLst>
            </p:cNvPr>
            <p:cNvSpPr txBox="1"/>
            <p:nvPr/>
          </p:nvSpPr>
          <p:spPr>
            <a:xfrm>
              <a:off x="3342666" y="2691141"/>
              <a:ext cx="648072" cy="230832"/>
            </a:xfrm>
            <a:prstGeom prst="rect">
              <a:avLst/>
            </a:prstGeom>
            <a:noFill/>
          </p:spPr>
          <p:txBody>
            <a:bodyPr wrap="square" rtlCol="0">
              <a:spAutoFit/>
            </a:bodyPr>
            <a:lstStyle/>
            <a:p>
              <a:r>
                <a:rPr lang="en-GB" sz="900" dirty="0"/>
                <a:t>Jan. 24</a:t>
              </a:r>
            </a:p>
          </p:txBody>
        </p:sp>
        <p:sp>
          <p:nvSpPr>
            <p:cNvPr id="24" name="TextBox 23">
              <a:extLst>
                <a:ext uri="{FF2B5EF4-FFF2-40B4-BE49-F238E27FC236}">
                  <a16:creationId xmlns:a16="http://schemas.microsoft.com/office/drawing/2014/main" id="{99FDDABF-4E31-1169-55E2-87F90A276152}"/>
                </a:ext>
              </a:extLst>
            </p:cNvPr>
            <p:cNvSpPr txBox="1"/>
            <p:nvPr/>
          </p:nvSpPr>
          <p:spPr>
            <a:xfrm>
              <a:off x="2550382" y="2252624"/>
              <a:ext cx="648072" cy="230832"/>
            </a:xfrm>
            <a:prstGeom prst="rect">
              <a:avLst/>
            </a:prstGeom>
            <a:noFill/>
          </p:spPr>
          <p:txBody>
            <a:bodyPr wrap="square" rtlCol="0">
              <a:spAutoFit/>
            </a:bodyPr>
            <a:lstStyle/>
            <a:p>
              <a:r>
                <a:rPr lang="en-GB" sz="900" dirty="0"/>
                <a:t>Dec. 23</a:t>
              </a:r>
            </a:p>
          </p:txBody>
        </p:sp>
        <p:sp>
          <p:nvSpPr>
            <p:cNvPr id="25" name="TextBox 24">
              <a:extLst>
                <a:ext uri="{FF2B5EF4-FFF2-40B4-BE49-F238E27FC236}">
                  <a16:creationId xmlns:a16="http://schemas.microsoft.com/office/drawing/2014/main" id="{3EAEAD81-7340-517A-6284-53E03934D9C4}"/>
                </a:ext>
              </a:extLst>
            </p:cNvPr>
            <p:cNvSpPr txBox="1"/>
            <p:nvPr/>
          </p:nvSpPr>
          <p:spPr>
            <a:xfrm>
              <a:off x="1778537" y="2662335"/>
              <a:ext cx="648072" cy="230832"/>
            </a:xfrm>
            <a:prstGeom prst="rect">
              <a:avLst/>
            </a:prstGeom>
            <a:noFill/>
          </p:spPr>
          <p:txBody>
            <a:bodyPr wrap="square" rtlCol="0">
              <a:spAutoFit/>
            </a:bodyPr>
            <a:lstStyle/>
            <a:p>
              <a:r>
                <a:rPr lang="en-GB" sz="900" dirty="0"/>
                <a:t>Nov. 23</a:t>
              </a:r>
            </a:p>
          </p:txBody>
        </p:sp>
        <p:sp>
          <p:nvSpPr>
            <p:cNvPr id="26" name="TextBox 25">
              <a:extLst>
                <a:ext uri="{FF2B5EF4-FFF2-40B4-BE49-F238E27FC236}">
                  <a16:creationId xmlns:a16="http://schemas.microsoft.com/office/drawing/2014/main" id="{7E1FA74C-396C-4FB4-FBF7-73E06F83553B}"/>
                </a:ext>
              </a:extLst>
            </p:cNvPr>
            <p:cNvSpPr txBox="1"/>
            <p:nvPr/>
          </p:nvSpPr>
          <p:spPr>
            <a:xfrm>
              <a:off x="992340" y="2212189"/>
              <a:ext cx="648072" cy="230832"/>
            </a:xfrm>
            <a:prstGeom prst="rect">
              <a:avLst/>
            </a:prstGeom>
            <a:noFill/>
          </p:spPr>
          <p:txBody>
            <a:bodyPr wrap="square" rtlCol="0">
              <a:spAutoFit/>
            </a:bodyPr>
            <a:lstStyle/>
            <a:p>
              <a:r>
                <a:rPr lang="en-GB" sz="900" dirty="0"/>
                <a:t>Oct. 23</a:t>
              </a:r>
            </a:p>
          </p:txBody>
        </p:sp>
      </p:grpSp>
      <p:grpSp>
        <p:nvGrpSpPr>
          <p:cNvPr id="29" name="Group 28">
            <a:extLst>
              <a:ext uri="{FF2B5EF4-FFF2-40B4-BE49-F238E27FC236}">
                <a16:creationId xmlns:a16="http://schemas.microsoft.com/office/drawing/2014/main" id="{7C89328D-14F1-7E21-F940-E180B1CE6199}"/>
              </a:ext>
            </a:extLst>
          </p:cNvPr>
          <p:cNvGrpSpPr/>
          <p:nvPr/>
        </p:nvGrpSpPr>
        <p:grpSpPr>
          <a:xfrm>
            <a:off x="189333" y="806088"/>
            <a:ext cx="2557023" cy="1432433"/>
            <a:chOff x="4508044" y="1056041"/>
            <a:chExt cx="2557023" cy="1432433"/>
          </a:xfrm>
        </p:grpSpPr>
        <p:sp>
          <p:nvSpPr>
            <p:cNvPr id="30" name="TextBox 29">
              <a:extLst>
                <a:ext uri="{FF2B5EF4-FFF2-40B4-BE49-F238E27FC236}">
                  <a16:creationId xmlns:a16="http://schemas.microsoft.com/office/drawing/2014/main" id="{FA9884D4-8E28-18D0-D4B3-BC6F3AF20384}"/>
                </a:ext>
              </a:extLst>
            </p:cNvPr>
            <p:cNvSpPr txBox="1"/>
            <p:nvPr/>
          </p:nvSpPr>
          <p:spPr>
            <a:xfrm>
              <a:off x="4778806" y="1056041"/>
              <a:ext cx="2286261" cy="338554"/>
            </a:xfrm>
            <a:prstGeom prst="rect">
              <a:avLst/>
            </a:prstGeom>
            <a:noFill/>
            <a:ln w="31750" cap="flat">
              <a:solidFill>
                <a:srgbClr val="FF0000"/>
              </a:solidFill>
              <a:round/>
            </a:ln>
          </p:spPr>
          <p:txBody>
            <a:bodyPr wrap="square" rtlCol="0">
              <a:spAutoFit/>
            </a:bodyPr>
            <a:lstStyle/>
            <a:p>
              <a:pPr algn="ctr"/>
              <a:r>
                <a:rPr lang="en-GB" sz="800" dirty="0"/>
                <a:t>Meeting CIEMAT-CERN on Sept. 22nd</a:t>
              </a:r>
            </a:p>
            <a:p>
              <a:pPr algn="ctr"/>
              <a:r>
                <a:rPr lang="en-GB" sz="800" dirty="0"/>
                <a:t>to announce contract interruption </a:t>
              </a:r>
            </a:p>
          </p:txBody>
        </p:sp>
        <p:cxnSp>
          <p:nvCxnSpPr>
            <p:cNvPr id="31" name="Elbow Connector 127">
              <a:extLst>
                <a:ext uri="{FF2B5EF4-FFF2-40B4-BE49-F238E27FC236}">
                  <a16:creationId xmlns:a16="http://schemas.microsoft.com/office/drawing/2014/main" id="{EFBBC2F7-333F-5E1F-0BD1-6B28B461CFC8}"/>
                </a:ext>
              </a:extLst>
            </p:cNvPr>
            <p:cNvCxnSpPr>
              <a:cxnSpLocks/>
            </p:cNvCxnSpPr>
            <p:nvPr/>
          </p:nvCxnSpPr>
          <p:spPr>
            <a:xfrm rot="10800000" flipV="1">
              <a:off x="4508044" y="1275606"/>
              <a:ext cx="270762" cy="1212868"/>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32" name="Group 31">
            <a:extLst>
              <a:ext uri="{FF2B5EF4-FFF2-40B4-BE49-F238E27FC236}">
                <a16:creationId xmlns:a16="http://schemas.microsoft.com/office/drawing/2014/main" id="{D8D9FACD-1027-DE06-0179-39B99334015D}"/>
              </a:ext>
            </a:extLst>
          </p:cNvPr>
          <p:cNvGrpSpPr/>
          <p:nvPr/>
        </p:nvGrpSpPr>
        <p:grpSpPr>
          <a:xfrm>
            <a:off x="626586" y="2519539"/>
            <a:ext cx="2515972" cy="1928233"/>
            <a:chOff x="4985194" y="2650997"/>
            <a:chExt cx="2515972" cy="1928233"/>
          </a:xfrm>
        </p:grpSpPr>
        <p:sp>
          <p:nvSpPr>
            <p:cNvPr id="33" name="TextBox 32">
              <a:extLst>
                <a:ext uri="{FF2B5EF4-FFF2-40B4-BE49-F238E27FC236}">
                  <a16:creationId xmlns:a16="http://schemas.microsoft.com/office/drawing/2014/main" id="{9031CD18-9DF9-B499-3242-8DC63CA2F475}"/>
                </a:ext>
              </a:extLst>
            </p:cNvPr>
            <p:cNvSpPr txBox="1"/>
            <p:nvPr/>
          </p:nvSpPr>
          <p:spPr>
            <a:xfrm>
              <a:off x="5340926" y="4240676"/>
              <a:ext cx="2160240" cy="338554"/>
            </a:xfrm>
            <a:prstGeom prst="rect">
              <a:avLst/>
            </a:prstGeom>
            <a:noFill/>
            <a:ln w="25400" cap="flat">
              <a:solidFill>
                <a:srgbClr val="7030A0"/>
              </a:solidFill>
              <a:round/>
            </a:ln>
          </p:spPr>
          <p:txBody>
            <a:bodyPr wrap="square" rtlCol="0">
              <a:spAutoFit/>
            </a:bodyPr>
            <a:lstStyle/>
            <a:p>
              <a:pPr algn="ctr"/>
              <a:r>
                <a:rPr lang="en-GB" sz="800" dirty="0"/>
                <a:t>Meeting CIEMAT-CERN @ CERN</a:t>
              </a:r>
            </a:p>
            <a:p>
              <a:pPr algn="ctr"/>
              <a:r>
                <a:rPr lang="en-GB" sz="800" dirty="0"/>
                <a:t>to inform progress on contract cancelation</a:t>
              </a:r>
            </a:p>
          </p:txBody>
        </p:sp>
        <p:cxnSp>
          <p:nvCxnSpPr>
            <p:cNvPr id="34" name="Elbow Connector 131">
              <a:extLst>
                <a:ext uri="{FF2B5EF4-FFF2-40B4-BE49-F238E27FC236}">
                  <a16:creationId xmlns:a16="http://schemas.microsoft.com/office/drawing/2014/main" id="{FFC460FC-D0FE-AD97-CDB6-205D29EC4BA9}"/>
                </a:ext>
              </a:extLst>
            </p:cNvPr>
            <p:cNvCxnSpPr>
              <a:cxnSpLocks/>
            </p:cNvCxnSpPr>
            <p:nvPr/>
          </p:nvCxnSpPr>
          <p:spPr>
            <a:xfrm rot="10800000">
              <a:off x="4985194" y="2650997"/>
              <a:ext cx="350898" cy="1753543"/>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35" name="Group 34">
            <a:extLst>
              <a:ext uri="{FF2B5EF4-FFF2-40B4-BE49-F238E27FC236}">
                <a16:creationId xmlns:a16="http://schemas.microsoft.com/office/drawing/2014/main" id="{7F0A73B7-F5BA-C843-BD7C-6C3150E79101}"/>
              </a:ext>
            </a:extLst>
          </p:cNvPr>
          <p:cNvGrpSpPr/>
          <p:nvPr/>
        </p:nvGrpSpPr>
        <p:grpSpPr>
          <a:xfrm>
            <a:off x="1037304" y="1374826"/>
            <a:ext cx="1532733" cy="726701"/>
            <a:chOff x="5435512" y="1587544"/>
            <a:chExt cx="1532733" cy="726701"/>
          </a:xfrm>
        </p:grpSpPr>
        <p:sp>
          <p:nvSpPr>
            <p:cNvPr id="36" name="TextBox 35">
              <a:extLst>
                <a:ext uri="{FF2B5EF4-FFF2-40B4-BE49-F238E27FC236}">
                  <a16:creationId xmlns:a16="http://schemas.microsoft.com/office/drawing/2014/main" id="{323850BA-6F39-B067-7019-46F2E07F5E88}"/>
                </a:ext>
              </a:extLst>
            </p:cNvPr>
            <p:cNvSpPr txBox="1"/>
            <p:nvPr/>
          </p:nvSpPr>
          <p:spPr>
            <a:xfrm>
              <a:off x="5736075" y="1587544"/>
              <a:ext cx="1232170" cy="338554"/>
            </a:xfrm>
            <a:prstGeom prst="rect">
              <a:avLst/>
            </a:prstGeom>
            <a:noFill/>
            <a:ln w="25400" cap="flat">
              <a:solidFill>
                <a:srgbClr val="002060"/>
              </a:solidFill>
              <a:round/>
            </a:ln>
          </p:spPr>
          <p:txBody>
            <a:bodyPr wrap="square" rtlCol="0">
              <a:spAutoFit/>
            </a:bodyPr>
            <a:lstStyle/>
            <a:p>
              <a:pPr algn="ctr"/>
              <a:r>
                <a:rPr lang="en-GB" sz="800" dirty="0"/>
                <a:t>Last truck taking material from ELYTT</a:t>
              </a:r>
            </a:p>
          </p:txBody>
        </p:sp>
        <p:cxnSp>
          <p:nvCxnSpPr>
            <p:cNvPr id="37" name="Elbow Connector 142">
              <a:extLst>
                <a:ext uri="{FF2B5EF4-FFF2-40B4-BE49-F238E27FC236}">
                  <a16:creationId xmlns:a16="http://schemas.microsoft.com/office/drawing/2014/main" id="{ECAA3EEA-BEC0-5B4C-3289-CF494F5063A9}"/>
                </a:ext>
              </a:extLst>
            </p:cNvPr>
            <p:cNvCxnSpPr>
              <a:cxnSpLocks/>
            </p:cNvCxnSpPr>
            <p:nvPr/>
          </p:nvCxnSpPr>
          <p:spPr>
            <a:xfrm rot="5400000">
              <a:off x="5297373" y="1878848"/>
              <a:ext cx="573536" cy="297258"/>
            </a:xfrm>
            <a:prstGeom prst="bentConnector3">
              <a:avLst>
                <a:gd name="adj1" fmla="val 1896"/>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38" name="Group 37">
            <a:extLst>
              <a:ext uri="{FF2B5EF4-FFF2-40B4-BE49-F238E27FC236}">
                <a16:creationId xmlns:a16="http://schemas.microsoft.com/office/drawing/2014/main" id="{7B94D7A0-1B76-2CE3-9747-D9CA01289BA8}"/>
              </a:ext>
            </a:extLst>
          </p:cNvPr>
          <p:cNvGrpSpPr/>
          <p:nvPr/>
        </p:nvGrpSpPr>
        <p:grpSpPr>
          <a:xfrm>
            <a:off x="767486" y="2519539"/>
            <a:ext cx="2283731" cy="1427713"/>
            <a:chOff x="5076057" y="2634719"/>
            <a:chExt cx="2283731" cy="1427713"/>
          </a:xfrm>
        </p:grpSpPr>
        <p:sp>
          <p:nvSpPr>
            <p:cNvPr id="39" name="TextBox 38">
              <a:extLst>
                <a:ext uri="{FF2B5EF4-FFF2-40B4-BE49-F238E27FC236}">
                  <a16:creationId xmlns:a16="http://schemas.microsoft.com/office/drawing/2014/main" id="{4436E26B-62DB-DC20-2DC2-D9054179DF9B}"/>
                </a:ext>
              </a:extLst>
            </p:cNvPr>
            <p:cNvSpPr txBox="1"/>
            <p:nvPr/>
          </p:nvSpPr>
          <p:spPr>
            <a:xfrm>
              <a:off x="5292080" y="3723878"/>
              <a:ext cx="2067708" cy="338554"/>
            </a:xfrm>
            <a:prstGeom prst="rect">
              <a:avLst/>
            </a:prstGeom>
            <a:noFill/>
            <a:ln w="25400" cap="flat">
              <a:solidFill>
                <a:srgbClr val="7030A0"/>
              </a:solidFill>
              <a:round/>
            </a:ln>
          </p:spPr>
          <p:txBody>
            <a:bodyPr wrap="square" rtlCol="0">
              <a:spAutoFit/>
            </a:bodyPr>
            <a:lstStyle/>
            <a:p>
              <a:pPr algn="ctr"/>
              <a:r>
                <a:rPr lang="en-GB" sz="800" dirty="0"/>
                <a:t>First CERN internal meeting on Oct. 19</a:t>
              </a:r>
              <a:r>
                <a:rPr lang="en-GB" sz="800" baseline="30000" dirty="0"/>
                <a:t>th</a:t>
              </a:r>
              <a:r>
                <a:rPr lang="en-GB" sz="800" dirty="0"/>
                <a:t> to propose a production line location</a:t>
              </a:r>
            </a:p>
          </p:txBody>
        </p:sp>
        <p:cxnSp>
          <p:nvCxnSpPr>
            <p:cNvPr id="40" name="Elbow Connector 146">
              <a:extLst>
                <a:ext uri="{FF2B5EF4-FFF2-40B4-BE49-F238E27FC236}">
                  <a16:creationId xmlns:a16="http://schemas.microsoft.com/office/drawing/2014/main" id="{AD49290B-72B4-1B14-8C49-7E59D6BFF4D7}"/>
                </a:ext>
              </a:extLst>
            </p:cNvPr>
            <p:cNvCxnSpPr>
              <a:cxnSpLocks/>
            </p:cNvCxnSpPr>
            <p:nvPr/>
          </p:nvCxnSpPr>
          <p:spPr>
            <a:xfrm rot="10800000">
              <a:off x="5076057" y="2634719"/>
              <a:ext cx="205626" cy="1258437"/>
            </a:xfrm>
            <a:prstGeom prst="bentConnector2">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41" name="Group 40">
            <a:extLst>
              <a:ext uri="{FF2B5EF4-FFF2-40B4-BE49-F238E27FC236}">
                <a16:creationId xmlns:a16="http://schemas.microsoft.com/office/drawing/2014/main" id="{CC1ACBE7-0756-987D-9B74-BCCDDDBE6B2B}"/>
              </a:ext>
            </a:extLst>
          </p:cNvPr>
          <p:cNvGrpSpPr/>
          <p:nvPr/>
        </p:nvGrpSpPr>
        <p:grpSpPr>
          <a:xfrm>
            <a:off x="3008811" y="786099"/>
            <a:ext cx="1424201" cy="1329734"/>
            <a:chOff x="6261850" y="1135267"/>
            <a:chExt cx="1424201" cy="1329734"/>
          </a:xfrm>
        </p:grpSpPr>
        <p:cxnSp>
          <p:nvCxnSpPr>
            <p:cNvPr id="42" name="Elbow Connector 149">
              <a:extLst>
                <a:ext uri="{FF2B5EF4-FFF2-40B4-BE49-F238E27FC236}">
                  <a16:creationId xmlns:a16="http://schemas.microsoft.com/office/drawing/2014/main" id="{9CD55C0D-E628-3C68-3AD5-A3E59C55A944}"/>
                </a:ext>
              </a:extLst>
            </p:cNvPr>
            <p:cNvCxnSpPr>
              <a:cxnSpLocks/>
            </p:cNvCxnSpPr>
            <p:nvPr/>
          </p:nvCxnSpPr>
          <p:spPr>
            <a:xfrm rot="16200000" flipH="1">
              <a:off x="6601704" y="1938862"/>
              <a:ext cx="866163" cy="186115"/>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1D6684FA-ED56-E942-5770-1DE53236FD82}"/>
                </a:ext>
              </a:extLst>
            </p:cNvPr>
            <p:cNvSpPr txBox="1"/>
            <p:nvPr/>
          </p:nvSpPr>
          <p:spPr>
            <a:xfrm>
              <a:off x="6261850" y="1135267"/>
              <a:ext cx="1424201" cy="461665"/>
            </a:xfrm>
            <a:prstGeom prst="rect">
              <a:avLst/>
            </a:prstGeom>
            <a:noFill/>
            <a:ln w="38100" cap="flat">
              <a:solidFill>
                <a:srgbClr val="FF0000"/>
              </a:solidFill>
              <a:round/>
            </a:ln>
          </p:spPr>
          <p:txBody>
            <a:bodyPr wrap="square" rtlCol="0">
              <a:spAutoFit/>
            </a:bodyPr>
            <a:lstStyle/>
            <a:p>
              <a:pPr algn="ctr"/>
              <a:r>
                <a:rPr lang="en-GB" sz="800" dirty="0"/>
                <a:t>Magnet assembly activities resumes at CERN with</a:t>
              </a:r>
            </a:p>
            <a:p>
              <a:pPr algn="ctr"/>
              <a:r>
                <a:rPr lang="en-GB" sz="800" b="1" dirty="0">
                  <a:solidFill>
                    <a:srgbClr val="C00000"/>
                  </a:solidFill>
                </a:rPr>
                <a:t>MCBXFB05</a:t>
              </a:r>
            </a:p>
          </p:txBody>
        </p:sp>
      </p:grpSp>
      <p:grpSp>
        <p:nvGrpSpPr>
          <p:cNvPr id="44" name="Group 43">
            <a:extLst>
              <a:ext uri="{FF2B5EF4-FFF2-40B4-BE49-F238E27FC236}">
                <a16:creationId xmlns:a16="http://schemas.microsoft.com/office/drawing/2014/main" id="{B9637455-9E0B-FF1D-6AA0-755F2A04FD45}"/>
              </a:ext>
            </a:extLst>
          </p:cNvPr>
          <p:cNvGrpSpPr/>
          <p:nvPr/>
        </p:nvGrpSpPr>
        <p:grpSpPr>
          <a:xfrm>
            <a:off x="2207910" y="2501469"/>
            <a:ext cx="2578918" cy="892496"/>
            <a:chOff x="4780870" y="3169936"/>
            <a:chExt cx="2578918" cy="892496"/>
          </a:xfrm>
        </p:grpSpPr>
        <p:sp>
          <p:nvSpPr>
            <p:cNvPr id="45" name="TextBox 44">
              <a:extLst>
                <a:ext uri="{FF2B5EF4-FFF2-40B4-BE49-F238E27FC236}">
                  <a16:creationId xmlns:a16="http://schemas.microsoft.com/office/drawing/2014/main" id="{32ACB4B8-6A35-6941-92C2-19FDF102E22C}"/>
                </a:ext>
              </a:extLst>
            </p:cNvPr>
            <p:cNvSpPr txBox="1"/>
            <p:nvPr/>
          </p:nvSpPr>
          <p:spPr>
            <a:xfrm>
              <a:off x="5292080" y="3723878"/>
              <a:ext cx="2067708" cy="338554"/>
            </a:xfrm>
            <a:prstGeom prst="rect">
              <a:avLst/>
            </a:prstGeom>
            <a:noFill/>
            <a:ln w="25400" cap="flat">
              <a:solidFill>
                <a:srgbClr val="002060"/>
              </a:solidFill>
              <a:round/>
            </a:ln>
          </p:spPr>
          <p:txBody>
            <a:bodyPr wrap="square" rtlCol="0">
              <a:spAutoFit/>
            </a:bodyPr>
            <a:lstStyle/>
            <a:p>
              <a:pPr algn="ctr"/>
              <a:r>
                <a:rPr lang="en-GB" sz="800" dirty="0"/>
                <a:t>Preparation of the new production line starts at CERN (infrastructure)</a:t>
              </a:r>
            </a:p>
          </p:txBody>
        </p:sp>
        <p:cxnSp>
          <p:nvCxnSpPr>
            <p:cNvPr id="46" name="Elbow Connector 146">
              <a:extLst>
                <a:ext uri="{FF2B5EF4-FFF2-40B4-BE49-F238E27FC236}">
                  <a16:creationId xmlns:a16="http://schemas.microsoft.com/office/drawing/2014/main" id="{8EBB2E84-5396-D5CB-EA90-5328AF02BDDD}"/>
                </a:ext>
              </a:extLst>
            </p:cNvPr>
            <p:cNvCxnSpPr>
              <a:cxnSpLocks/>
            </p:cNvCxnSpPr>
            <p:nvPr/>
          </p:nvCxnSpPr>
          <p:spPr>
            <a:xfrm rot="16200000" flipV="1">
              <a:off x="4669666" y="3281140"/>
              <a:ext cx="723221" cy="500814"/>
            </a:xfrm>
            <a:prstGeom prst="bentConnector3">
              <a:avLst>
                <a:gd name="adj1" fmla="val 451"/>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32" name="Group 131">
            <a:extLst>
              <a:ext uri="{FF2B5EF4-FFF2-40B4-BE49-F238E27FC236}">
                <a16:creationId xmlns:a16="http://schemas.microsoft.com/office/drawing/2014/main" id="{C130BD78-44DC-2DE9-39BC-28C162830A2E}"/>
              </a:ext>
            </a:extLst>
          </p:cNvPr>
          <p:cNvGrpSpPr/>
          <p:nvPr/>
        </p:nvGrpSpPr>
        <p:grpSpPr>
          <a:xfrm>
            <a:off x="3410052" y="2764184"/>
            <a:ext cx="2148035" cy="1133770"/>
            <a:chOff x="3410052" y="2764184"/>
            <a:chExt cx="2148035" cy="1133770"/>
          </a:xfrm>
        </p:grpSpPr>
        <p:sp>
          <p:nvSpPr>
            <p:cNvPr id="47" name="TextBox 46">
              <a:extLst>
                <a:ext uri="{FF2B5EF4-FFF2-40B4-BE49-F238E27FC236}">
                  <a16:creationId xmlns:a16="http://schemas.microsoft.com/office/drawing/2014/main" id="{BD9C4C11-2578-66A6-1629-F84955AFFEBC}"/>
                </a:ext>
              </a:extLst>
            </p:cNvPr>
            <p:cNvSpPr txBox="1"/>
            <p:nvPr/>
          </p:nvSpPr>
          <p:spPr>
            <a:xfrm>
              <a:off x="3410052" y="3682510"/>
              <a:ext cx="1668289" cy="215444"/>
            </a:xfrm>
            <a:prstGeom prst="rect">
              <a:avLst/>
            </a:prstGeom>
            <a:noFill/>
            <a:ln w="38100" cap="flat">
              <a:solidFill>
                <a:srgbClr val="FF0000"/>
              </a:solidFill>
              <a:round/>
            </a:ln>
          </p:spPr>
          <p:txBody>
            <a:bodyPr wrap="square" rtlCol="0">
              <a:spAutoFit/>
            </a:bodyPr>
            <a:lstStyle/>
            <a:p>
              <a:pPr algn="ctr"/>
              <a:r>
                <a:rPr lang="en-GB" sz="800" b="1" dirty="0">
                  <a:solidFill>
                    <a:srgbClr val="C00000"/>
                  </a:solidFill>
                </a:rPr>
                <a:t>MCBXFB05 completed</a:t>
              </a:r>
            </a:p>
          </p:txBody>
        </p:sp>
        <p:cxnSp>
          <p:nvCxnSpPr>
            <p:cNvPr id="48" name="Elbow Connector 146">
              <a:extLst>
                <a:ext uri="{FF2B5EF4-FFF2-40B4-BE49-F238E27FC236}">
                  <a16:creationId xmlns:a16="http://schemas.microsoft.com/office/drawing/2014/main" id="{6C10C279-284C-9E52-6FBD-5097729D453E}"/>
                </a:ext>
              </a:extLst>
            </p:cNvPr>
            <p:cNvCxnSpPr>
              <a:cxnSpLocks/>
            </p:cNvCxnSpPr>
            <p:nvPr/>
          </p:nvCxnSpPr>
          <p:spPr>
            <a:xfrm rot="5400000" flipH="1" flipV="1">
              <a:off x="4793543" y="2887089"/>
              <a:ext cx="887450" cy="641639"/>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7" name="Group 126">
            <a:extLst>
              <a:ext uri="{FF2B5EF4-FFF2-40B4-BE49-F238E27FC236}">
                <a16:creationId xmlns:a16="http://schemas.microsoft.com/office/drawing/2014/main" id="{780B72DD-E461-F96B-B9FB-420339613FF4}"/>
              </a:ext>
            </a:extLst>
          </p:cNvPr>
          <p:cNvGrpSpPr/>
          <p:nvPr/>
        </p:nvGrpSpPr>
        <p:grpSpPr>
          <a:xfrm>
            <a:off x="4997970" y="2699649"/>
            <a:ext cx="1845379" cy="1767878"/>
            <a:chOff x="4997970" y="2699649"/>
            <a:chExt cx="1845379" cy="1767878"/>
          </a:xfrm>
        </p:grpSpPr>
        <p:sp>
          <p:nvSpPr>
            <p:cNvPr id="50" name="TextBox 49">
              <a:extLst>
                <a:ext uri="{FF2B5EF4-FFF2-40B4-BE49-F238E27FC236}">
                  <a16:creationId xmlns:a16="http://schemas.microsoft.com/office/drawing/2014/main" id="{62D5BC1D-DB86-1687-C0C5-8A6C980F943B}"/>
                </a:ext>
              </a:extLst>
            </p:cNvPr>
            <p:cNvSpPr txBox="1"/>
            <p:nvPr/>
          </p:nvSpPr>
          <p:spPr>
            <a:xfrm>
              <a:off x="4997970" y="4128973"/>
              <a:ext cx="1308242" cy="338554"/>
            </a:xfrm>
            <a:prstGeom prst="rect">
              <a:avLst/>
            </a:prstGeom>
            <a:noFill/>
            <a:ln w="9525" cap="flat">
              <a:solidFill>
                <a:srgbClr val="7030A0"/>
              </a:solidFill>
              <a:round/>
            </a:ln>
          </p:spPr>
          <p:txBody>
            <a:bodyPr wrap="square" rtlCol="0">
              <a:spAutoFit/>
            </a:bodyPr>
            <a:lstStyle/>
            <a:p>
              <a:pPr algn="ctr"/>
              <a:r>
                <a:rPr lang="en-GB" sz="800" dirty="0"/>
                <a:t>MCBXFA1 inner dipole collaring completed</a:t>
              </a:r>
            </a:p>
          </p:txBody>
        </p:sp>
        <p:cxnSp>
          <p:nvCxnSpPr>
            <p:cNvPr id="51" name="Elbow Connector 146">
              <a:extLst>
                <a:ext uri="{FF2B5EF4-FFF2-40B4-BE49-F238E27FC236}">
                  <a16:creationId xmlns:a16="http://schemas.microsoft.com/office/drawing/2014/main" id="{2939023E-C380-B3CB-EA16-66E68488A9B6}"/>
                </a:ext>
              </a:extLst>
            </p:cNvPr>
            <p:cNvCxnSpPr>
              <a:cxnSpLocks/>
              <a:stCxn id="50" idx="3"/>
            </p:cNvCxnSpPr>
            <p:nvPr/>
          </p:nvCxnSpPr>
          <p:spPr>
            <a:xfrm flipV="1">
              <a:off x="6306212" y="2699649"/>
              <a:ext cx="537137" cy="1598601"/>
            </a:xfrm>
            <a:prstGeom prst="bentConnector2">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cxnSp>
        <p:nvCxnSpPr>
          <p:cNvPr id="56" name="Straight Connector 55">
            <a:extLst>
              <a:ext uri="{FF2B5EF4-FFF2-40B4-BE49-F238E27FC236}">
                <a16:creationId xmlns:a16="http://schemas.microsoft.com/office/drawing/2014/main" id="{E2586DD3-B972-7A68-4C92-5E7FDA061EF1}"/>
              </a:ext>
            </a:extLst>
          </p:cNvPr>
          <p:cNvCxnSpPr>
            <a:cxnSpLocks/>
          </p:cNvCxnSpPr>
          <p:nvPr/>
        </p:nvCxnSpPr>
        <p:spPr>
          <a:xfrm>
            <a:off x="6804248" y="2139702"/>
            <a:ext cx="0" cy="503301"/>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9AAE1176-4580-97BB-E1CC-ED89B9B0B173}"/>
              </a:ext>
            </a:extLst>
          </p:cNvPr>
          <p:cNvCxnSpPr>
            <a:cxnSpLocks/>
          </p:cNvCxnSpPr>
          <p:nvPr/>
        </p:nvCxnSpPr>
        <p:spPr>
          <a:xfrm>
            <a:off x="8028384" y="2139702"/>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2B2888E4-75B0-1931-5FC6-62BDDB490558}"/>
              </a:ext>
            </a:extLst>
          </p:cNvPr>
          <p:cNvCxnSpPr>
            <a:cxnSpLocks/>
          </p:cNvCxnSpPr>
          <p:nvPr/>
        </p:nvCxnSpPr>
        <p:spPr>
          <a:xfrm>
            <a:off x="8676456" y="2157218"/>
            <a:ext cx="0" cy="50405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B71E73EF-F86A-0A4A-B473-C9F7E8BE27AD}"/>
              </a:ext>
            </a:extLst>
          </p:cNvPr>
          <p:cNvCxnSpPr>
            <a:cxnSpLocks/>
          </p:cNvCxnSpPr>
          <p:nvPr/>
        </p:nvCxnSpPr>
        <p:spPr>
          <a:xfrm>
            <a:off x="7380312" y="2128323"/>
            <a:ext cx="0" cy="561846"/>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64" name="TextBox 63">
            <a:extLst>
              <a:ext uri="{FF2B5EF4-FFF2-40B4-BE49-F238E27FC236}">
                <a16:creationId xmlns:a16="http://schemas.microsoft.com/office/drawing/2014/main" id="{FA7E46BD-E621-A57C-7980-FC8B095D637A}"/>
              </a:ext>
            </a:extLst>
          </p:cNvPr>
          <p:cNvSpPr txBox="1"/>
          <p:nvPr/>
        </p:nvSpPr>
        <p:spPr>
          <a:xfrm>
            <a:off x="6856440" y="2589872"/>
            <a:ext cx="648072" cy="230832"/>
          </a:xfrm>
          <a:prstGeom prst="rect">
            <a:avLst/>
          </a:prstGeom>
          <a:noFill/>
        </p:spPr>
        <p:txBody>
          <a:bodyPr wrap="square" rtlCol="0">
            <a:spAutoFit/>
          </a:bodyPr>
          <a:lstStyle/>
          <a:p>
            <a:r>
              <a:rPr lang="en-GB" sz="900" dirty="0"/>
              <a:t>Jul. 24</a:t>
            </a:r>
          </a:p>
        </p:txBody>
      </p:sp>
      <p:sp>
        <p:nvSpPr>
          <p:cNvPr id="65" name="TextBox 64">
            <a:extLst>
              <a:ext uri="{FF2B5EF4-FFF2-40B4-BE49-F238E27FC236}">
                <a16:creationId xmlns:a16="http://schemas.microsoft.com/office/drawing/2014/main" id="{2FB3510F-EC0C-1CF5-84DE-236324211C9F}"/>
              </a:ext>
            </a:extLst>
          </p:cNvPr>
          <p:cNvSpPr txBox="1"/>
          <p:nvPr/>
        </p:nvSpPr>
        <p:spPr>
          <a:xfrm>
            <a:off x="7402287" y="2112608"/>
            <a:ext cx="648072" cy="230832"/>
          </a:xfrm>
          <a:prstGeom prst="rect">
            <a:avLst/>
          </a:prstGeom>
          <a:noFill/>
        </p:spPr>
        <p:txBody>
          <a:bodyPr wrap="square" rtlCol="0">
            <a:spAutoFit/>
          </a:bodyPr>
          <a:lstStyle/>
          <a:p>
            <a:r>
              <a:rPr lang="en-GB" sz="900" dirty="0"/>
              <a:t>Aug. 24</a:t>
            </a:r>
          </a:p>
        </p:txBody>
      </p:sp>
      <p:sp>
        <p:nvSpPr>
          <p:cNvPr id="66" name="TextBox 65">
            <a:extLst>
              <a:ext uri="{FF2B5EF4-FFF2-40B4-BE49-F238E27FC236}">
                <a16:creationId xmlns:a16="http://schemas.microsoft.com/office/drawing/2014/main" id="{4E9CE4F1-CA28-5ACE-97F2-E255D4DFC909}"/>
              </a:ext>
            </a:extLst>
          </p:cNvPr>
          <p:cNvSpPr txBox="1"/>
          <p:nvPr/>
        </p:nvSpPr>
        <p:spPr>
          <a:xfrm>
            <a:off x="8023354" y="2548915"/>
            <a:ext cx="648072" cy="230832"/>
          </a:xfrm>
          <a:prstGeom prst="rect">
            <a:avLst/>
          </a:prstGeom>
          <a:noFill/>
        </p:spPr>
        <p:txBody>
          <a:bodyPr wrap="square" rtlCol="0">
            <a:spAutoFit/>
          </a:bodyPr>
          <a:lstStyle/>
          <a:p>
            <a:r>
              <a:rPr lang="en-GB" sz="900" dirty="0"/>
              <a:t>Sept. 24</a:t>
            </a:r>
          </a:p>
        </p:txBody>
      </p:sp>
      <p:grpSp>
        <p:nvGrpSpPr>
          <p:cNvPr id="126" name="Group 125">
            <a:extLst>
              <a:ext uri="{FF2B5EF4-FFF2-40B4-BE49-F238E27FC236}">
                <a16:creationId xmlns:a16="http://schemas.microsoft.com/office/drawing/2014/main" id="{3F7AC346-8FAD-8BC1-3D0C-5F956073088F}"/>
              </a:ext>
            </a:extLst>
          </p:cNvPr>
          <p:cNvGrpSpPr/>
          <p:nvPr/>
        </p:nvGrpSpPr>
        <p:grpSpPr>
          <a:xfrm>
            <a:off x="5154783" y="2814481"/>
            <a:ext cx="1145198" cy="1192262"/>
            <a:chOff x="5154783" y="2814481"/>
            <a:chExt cx="1145198" cy="1192262"/>
          </a:xfrm>
        </p:grpSpPr>
        <p:sp>
          <p:nvSpPr>
            <p:cNvPr id="69" name="TextBox 68">
              <a:extLst>
                <a:ext uri="{FF2B5EF4-FFF2-40B4-BE49-F238E27FC236}">
                  <a16:creationId xmlns:a16="http://schemas.microsoft.com/office/drawing/2014/main" id="{C1F1A038-4991-88BC-5805-D38FC25EB80F}"/>
                </a:ext>
              </a:extLst>
            </p:cNvPr>
            <p:cNvSpPr txBox="1"/>
            <p:nvPr/>
          </p:nvSpPr>
          <p:spPr>
            <a:xfrm>
              <a:off x="5154783" y="3668189"/>
              <a:ext cx="1145198" cy="338554"/>
            </a:xfrm>
            <a:prstGeom prst="rect">
              <a:avLst/>
            </a:prstGeom>
            <a:noFill/>
            <a:ln w="9525" cap="flat">
              <a:solidFill>
                <a:srgbClr val="7030A0"/>
              </a:solidFill>
              <a:round/>
            </a:ln>
          </p:spPr>
          <p:txBody>
            <a:bodyPr wrap="square" rtlCol="0">
              <a:spAutoFit/>
            </a:bodyPr>
            <a:lstStyle/>
            <a:p>
              <a:pPr algn="ctr"/>
              <a:r>
                <a:rPr lang="en-GB" sz="800" dirty="0"/>
                <a:t>Start of MCBXFA1 assembly </a:t>
              </a:r>
            </a:p>
          </p:txBody>
        </p:sp>
        <p:cxnSp>
          <p:nvCxnSpPr>
            <p:cNvPr id="71" name="Elbow Connector 70">
              <a:extLst>
                <a:ext uri="{FF2B5EF4-FFF2-40B4-BE49-F238E27FC236}">
                  <a16:creationId xmlns:a16="http://schemas.microsoft.com/office/drawing/2014/main" id="{57A8FC36-292A-C7E7-80E5-EAC069AF14D2}"/>
                </a:ext>
              </a:extLst>
            </p:cNvPr>
            <p:cNvCxnSpPr>
              <a:cxnSpLocks/>
            </p:cNvCxnSpPr>
            <p:nvPr/>
          </p:nvCxnSpPr>
          <p:spPr>
            <a:xfrm rot="5400000" flipH="1" flipV="1">
              <a:off x="5162693" y="3181676"/>
              <a:ext cx="841164" cy="106773"/>
            </a:xfrm>
            <a:prstGeom prst="bentConnector3">
              <a:avLst>
                <a:gd name="adj1" fmla="val 35310"/>
              </a:avLst>
            </a:prstGeom>
            <a:ln>
              <a:tailEnd type="triangle"/>
            </a:ln>
          </p:spPr>
          <p:style>
            <a:lnRef idx="2">
              <a:schemeClr val="accent1"/>
            </a:lnRef>
            <a:fillRef idx="0">
              <a:schemeClr val="accent1"/>
            </a:fillRef>
            <a:effectRef idx="1">
              <a:schemeClr val="accent1"/>
            </a:effectRef>
            <a:fontRef idx="minor">
              <a:schemeClr val="tx1"/>
            </a:fontRef>
          </p:style>
        </p:cxnSp>
      </p:grpSp>
      <p:grpSp>
        <p:nvGrpSpPr>
          <p:cNvPr id="130" name="Group 129">
            <a:extLst>
              <a:ext uri="{FF2B5EF4-FFF2-40B4-BE49-F238E27FC236}">
                <a16:creationId xmlns:a16="http://schemas.microsoft.com/office/drawing/2014/main" id="{06AB005D-BD29-6C25-61FB-23BF2C3215BF}"/>
              </a:ext>
            </a:extLst>
          </p:cNvPr>
          <p:cNvGrpSpPr/>
          <p:nvPr/>
        </p:nvGrpSpPr>
        <p:grpSpPr>
          <a:xfrm>
            <a:off x="7799753" y="2670852"/>
            <a:ext cx="1145198" cy="1830870"/>
            <a:chOff x="7799753" y="2677614"/>
            <a:chExt cx="1145198" cy="1830870"/>
          </a:xfrm>
        </p:grpSpPr>
        <p:sp>
          <p:nvSpPr>
            <p:cNvPr id="75" name="TextBox 74">
              <a:extLst>
                <a:ext uri="{FF2B5EF4-FFF2-40B4-BE49-F238E27FC236}">
                  <a16:creationId xmlns:a16="http://schemas.microsoft.com/office/drawing/2014/main" id="{C8C53989-923B-CF94-8924-6F3E2AC39AB4}"/>
                </a:ext>
              </a:extLst>
            </p:cNvPr>
            <p:cNvSpPr txBox="1"/>
            <p:nvPr/>
          </p:nvSpPr>
          <p:spPr>
            <a:xfrm>
              <a:off x="7799753" y="4169930"/>
              <a:ext cx="1145198" cy="338554"/>
            </a:xfrm>
            <a:prstGeom prst="rect">
              <a:avLst/>
            </a:prstGeom>
            <a:noFill/>
            <a:ln w="9525" cap="flat">
              <a:solidFill>
                <a:srgbClr val="7030A0"/>
              </a:solidFill>
              <a:round/>
            </a:ln>
          </p:spPr>
          <p:txBody>
            <a:bodyPr wrap="square" rtlCol="0">
              <a:spAutoFit/>
            </a:bodyPr>
            <a:lstStyle/>
            <a:p>
              <a:pPr algn="ctr"/>
              <a:r>
                <a:rPr lang="en-GB" sz="800" dirty="0"/>
                <a:t>Start of MCBXFB07 assembly </a:t>
              </a:r>
            </a:p>
          </p:txBody>
        </p:sp>
        <p:cxnSp>
          <p:nvCxnSpPr>
            <p:cNvPr id="76" name="Elbow Connector 146">
              <a:extLst>
                <a:ext uri="{FF2B5EF4-FFF2-40B4-BE49-F238E27FC236}">
                  <a16:creationId xmlns:a16="http://schemas.microsoft.com/office/drawing/2014/main" id="{6D409708-9754-27E9-FBF7-0B185FD387A0}"/>
                </a:ext>
              </a:extLst>
            </p:cNvPr>
            <p:cNvCxnSpPr>
              <a:cxnSpLocks/>
            </p:cNvCxnSpPr>
            <p:nvPr/>
          </p:nvCxnSpPr>
          <p:spPr>
            <a:xfrm rot="5400000" flipH="1" flipV="1">
              <a:off x="7952166" y="3409965"/>
              <a:ext cx="1464703" cy="1"/>
            </a:xfrm>
            <a:prstGeom prst="bentConnector3">
              <a:avLst>
                <a:gd name="adj1" fmla="val 50000"/>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31" name="Group 130">
            <a:extLst>
              <a:ext uri="{FF2B5EF4-FFF2-40B4-BE49-F238E27FC236}">
                <a16:creationId xmlns:a16="http://schemas.microsoft.com/office/drawing/2014/main" id="{CA0E3184-FF07-B57A-4842-1C036032AAF6}"/>
              </a:ext>
            </a:extLst>
          </p:cNvPr>
          <p:cNvGrpSpPr/>
          <p:nvPr/>
        </p:nvGrpSpPr>
        <p:grpSpPr>
          <a:xfrm>
            <a:off x="7441372" y="2685084"/>
            <a:ext cx="1145198" cy="1401755"/>
            <a:chOff x="7441372" y="2685084"/>
            <a:chExt cx="1145198" cy="1401755"/>
          </a:xfrm>
        </p:grpSpPr>
        <p:sp>
          <p:nvSpPr>
            <p:cNvPr id="81" name="TextBox 80">
              <a:extLst>
                <a:ext uri="{FF2B5EF4-FFF2-40B4-BE49-F238E27FC236}">
                  <a16:creationId xmlns:a16="http://schemas.microsoft.com/office/drawing/2014/main" id="{430496B6-F20A-452C-92C8-D2553A52E2D6}"/>
                </a:ext>
              </a:extLst>
            </p:cNvPr>
            <p:cNvSpPr txBox="1"/>
            <p:nvPr/>
          </p:nvSpPr>
          <p:spPr>
            <a:xfrm>
              <a:off x="7441372" y="3748285"/>
              <a:ext cx="1145198" cy="338554"/>
            </a:xfrm>
            <a:prstGeom prst="rect">
              <a:avLst/>
            </a:prstGeom>
            <a:noFill/>
            <a:ln w="9525" cap="flat">
              <a:solidFill>
                <a:srgbClr val="7030A0"/>
              </a:solidFill>
              <a:round/>
            </a:ln>
          </p:spPr>
          <p:txBody>
            <a:bodyPr wrap="square" rtlCol="0">
              <a:spAutoFit/>
            </a:bodyPr>
            <a:lstStyle/>
            <a:p>
              <a:pPr algn="ctr"/>
              <a:r>
                <a:rPr lang="en-GB" sz="800" dirty="0"/>
                <a:t>MCBXFB06 assembly completed </a:t>
              </a:r>
            </a:p>
          </p:txBody>
        </p:sp>
        <p:cxnSp>
          <p:nvCxnSpPr>
            <p:cNvPr id="82" name="Elbow Connector 146">
              <a:extLst>
                <a:ext uri="{FF2B5EF4-FFF2-40B4-BE49-F238E27FC236}">
                  <a16:creationId xmlns:a16="http://schemas.microsoft.com/office/drawing/2014/main" id="{F50643DA-A4AC-76EC-D358-08BD40BC12D2}"/>
                </a:ext>
              </a:extLst>
            </p:cNvPr>
            <p:cNvCxnSpPr>
              <a:cxnSpLocks/>
              <a:stCxn id="81" idx="0"/>
            </p:cNvCxnSpPr>
            <p:nvPr/>
          </p:nvCxnSpPr>
          <p:spPr>
            <a:xfrm rot="5400000" flipH="1" flipV="1">
              <a:off x="7747433" y="2951621"/>
              <a:ext cx="1063202" cy="530127"/>
            </a:xfrm>
            <a:prstGeom prst="bentConnector3">
              <a:avLst>
                <a:gd name="adj1" fmla="val 50000"/>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8" name="Group 127">
            <a:extLst>
              <a:ext uri="{FF2B5EF4-FFF2-40B4-BE49-F238E27FC236}">
                <a16:creationId xmlns:a16="http://schemas.microsoft.com/office/drawing/2014/main" id="{FAB810FA-7FF9-8CCC-BB6D-7AB1B0D0501E}"/>
              </a:ext>
            </a:extLst>
          </p:cNvPr>
          <p:cNvGrpSpPr/>
          <p:nvPr/>
        </p:nvGrpSpPr>
        <p:grpSpPr>
          <a:xfrm>
            <a:off x="6360514" y="2741470"/>
            <a:ext cx="1145198" cy="2063951"/>
            <a:chOff x="6360514" y="2741470"/>
            <a:chExt cx="1145198" cy="2063951"/>
          </a:xfrm>
        </p:grpSpPr>
        <p:sp>
          <p:nvSpPr>
            <p:cNvPr id="96" name="TextBox 95">
              <a:extLst>
                <a:ext uri="{FF2B5EF4-FFF2-40B4-BE49-F238E27FC236}">
                  <a16:creationId xmlns:a16="http://schemas.microsoft.com/office/drawing/2014/main" id="{7EBFEAE2-BCFC-25AC-B5C7-697CA9A7522E}"/>
                </a:ext>
              </a:extLst>
            </p:cNvPr>
            <p:cNvSpPr txBox="1"/>
            <p:nvPr/>
          </p:nvSpPr>
          <p:spPr>
            <a:xfrm>
              <a:off x="6360514" y="4466867"/>
              <a:ext cx="1145198" cy="338554"/>
            </a:xfrm>
            <a:prstGeom prst="rect">
              <a:avLst/>
            </a:prstGeom>
            <a:noFill/>
            <a:ln w="9525" cap="flat">
              <a:solidFill>
                <a:srgbClr val="7030A0"/>
              </a:solidFill>
              <a:round/>
            </a:ln>
          </p:spPr>
          <p:txBody>
            <a:bodyPr wrap="square" rtlCol="0">
              <a:spAutoFit/>
            </a:bodyPr>
            <a:lstStyle/>
            <a:p>
              <a:pPr algn="ctr"/>
              <a:r>
                <a:rPr lang="en-GB" sz="800" dirty="0"/>
                <a:t>Start of MCBXFB06 assembly </a:t>
              </a:r>
            </a:p>
          </p:txBody>
        </p:sp>
        <p:cxnSp>
          <p:nvCxnSpPr>
            <p:cNvPr id="97" name="Elbow Connector 146">
              <a:extLst>
                <a:ext uri="{FF2B5EF4-FFF2-40B4-BE49-F238E27FC236}">
                  <a16:creationId xmlns:a16="http://schemas.microsoft.com/office/drawing/2014/main" id="{A7F9ADA5-2896-2C23-81B1-2C1026A6B923}"/>
                </a:ext>
              </a:extLst>
            </p:cNvPr>
            <p:cNvCxnSpPr>
              <a:cxnSpLocks/>
            </p:cNvCxnSpPr>
            <p:nvPr/>
          </p:nvCxnSpPr>
          <p:spPr>
            <a:xfrm rot="16200000" flipV="1">
              <a:off x="6167642" y="3517337"/>
              <a:ext cx="1706302" cy="154568"/>
            </a:xfrm>
            <a:prstGeom prst="bentConnector3">
              <a:avLst>
                <a:gd name="adj1" fmla="val 50000"/>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5" name="Group 124">
            <a:extLst>
              <a:ext uri="{FF2B5EF4-FFF2-40B4-BE49-F238E27FC236}">
                <a16:creationId xmlns:a16="http://schemas.microsoft.com/office/drawing/2014/main" id="{6ECC8965-D742-4BFE-0814-C36BCF477C38}"/>
              </a:ext>
            </a:extLst>
          </p:cNvPr>
          <p:cNvGrpSpPr/>
          <p:nvPr/>
        </p:nvGrpSpPr>
        <p:grpSpPr>
          <a:xfrm>
            <a:off x="7799753" y="706695"/>
            <a:ext cx="1164104" cy="1529823"/>
            <a:chOff x="7799753" y="706695"/>
            <a:chExt cx="1164104" cy="1529823"/>
          </a:xfrm>
        </p:grpSpPr>
        <p:grpSp>
          <p:nvGrpSpPr>
            <p:cNvPr id="105" name="Group 104">
              <a:extLst>
                <a:ext uri="{FF2B5EF4-FFF2-40B4-BE49-F238E27FC236}">
                  <a16:creationId xmlns:a16="http://schemas.microsoft.com/office/drawing/2014/main" id="{96C0AFF4-C8EF-F4F5-93B3-217CA2489204}"/>
                </a:ext>
              </a:extLst>
            </p:cNvPr>
            <p:cNvGrpSpPr/>
            <p:nvPr/>
          </p:nvGrpSpPr>
          <p:grpSpPr>
            <a:xfrm>
              <a:off x="7799753" y="706695"/>
              <a:ext cx="1042898" cy="496605"/>
              <a:chOff x="4777421" y="868203"/>
              <a:chExt cx="1042898" cy="496605"/>
            </a:xfrm>
          </p:grpSpPr>
          <p:sp>
            <p:nvSpPr>
              <p:cNvPr id="106" name="Oval 105">
                <a:extLst>
                  <a:ext uri="{FF2B5EF4-FFF2-40B4-BE49-F238E27FC236}">
                    <a16:creationId xmlns:a16="http://schemas.microsoft.com/office/drawing/2014/main" id="{B88E04A4-A114-38D9-D2EC-443CCDF04CF1}"/>
                  </a:ext>
                </a:extLst>
              </p:cNvPr>
              <p:cNvSpPr/>
              <p:nvPr/>
            </p:nvSpPr>
            <p:spPr>
              <a:xfrm>
                <a:off x="4777421" y="868203"/>
                <a:ext cx="1042898" cy="496605"/>
              </a:xfrm>
              <a:prstGeom prst="ellipse">
                <a:avLst/>
              </a:prstGeom>
              <a:gradFill>
                <a:gsLst>
                  <a:gs pos="0">
                    <a:schemeClr val="accent1">
                      <a:tint val="100000"/>
                      <a:shade val="100000"/>
                      <a:satMod val="130000"/>
                      <a:alpha val="0"/>
                      <a:lumMod val="18306"/>
                      <a:lumOff val="81694"/>
                    </a:schemeClr>
                  </a:gs>
                  <a:gs pos="100000">
                    <a:schemeClr val="accent1">
                      <a:lumMod val="40000"/>
                      <a:lumOff val="60000"/>
                    </a:schemeClr>
                  </a:gs>
                </a:gsLst>
                <a:lin ang="16200000" scaled="0"/>
              </a:grad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7" name="TextBox 106">
                <a:extLst>
                  <a:ext uri="{FF2B5EF4-FFF2-40B4-BE49-F238E27FC236}">
                    <a16:creationId xmlns:a16="http://schemas.microsoft.com/office/drawing/2014/main" id="{5E6C2DC9-21DE-F5D0-38C0-D1143DD7825B}"/>
                  </a:ext>
                </a:extLst>
              </p:cNvPr>
              <p:cNvSpPr txBox="1"/>
              <p:nvPr/>
            </p:nvSpPr>
            <p:spPr>
              <a:xfrm>
                <a:off x="4788024" y="915566"/>
                <a:ext cx="954107" cy="369332"/>
              </a:xfrm>
              <a:prstGeom prst="rect">
                <a:avLst/>
              </a:prstGeom>
              <a:noFill/>
            </p:spPr>
            <p:txBody>
              <a:bodyPr wrap="none" rtlCol="0">
                <a:spAutoFit/>
              </a:bodyPr>
              <a:lstStyle/>
              <a:p>
                <a:pPr algn="ctr"/>
                <a:r>
                  <a:rPr lang="en-GB" sz="900" dirty="0"/>
                  <a:t>MCBXFB06</a:t>
                </a:r>
              </a:p>
              <a:p>
                <a:pPr algn="ctr"/>
                <a:r>
                  <a:rPr lang="en-GB" sz="900" dirty="0"/>
                  <a:t> Powering Test</a:t>
                </a:r>
              </a:p>
            </p:txBody>
          </p:sp>
        </p:grpSp>
        <p:cxnSp>
          <p:nvCxnSpPr>
            <p:cNvPr id="108" name="Elbow Connector 146">
              <a:extLst>
                <a:ext uri="{FF2B5EF4-FFF2-40B4-BE49-F238E27FC236}">
                  <a16:creationId xmlns:a16="http://schemas.microsoft.com/office/drawing/2014/main" id="{8F75CAA4-E10C-F4C1-832D-CA00AF178094}"/>
                </a:ext>
              </a:extLst>
            </p:cNvPr>
            <p:cNvCxnSpPr>
              <a:cxnSpLocks/>
              <a:stCxn id="106" idx="4"/>
            </p:cNvCxnSpPr>
            <p:nvPr/>
          </p:nvCxnSpPr>
          <p:spPr>
            <a:xfrm rot="16200000" flipH="1">
              <a:off x="8125920" y="1398581"/>
              <a:ext cx="1033219" cy="642655"/>
            </a:xfrm>
            <a:prstGeom prst="bentConnector3">
              <a:avLst>
                <a:gd name="adj1" fmla="val 50000"/>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4" name="Group 123">
            <a:extLst>
              <a:ext uri="{FF2B5EF4-FFF2-40B4-BE49-F238E27FC236}">
                <a16:creationId xmlns:a16="http://schemas.microsoft.com/office/drawing/2014/main" id="{D53BF672-274E-1813-E686-05C74E22E0B8}"/>
              </a:ext>
            </a:extLst>
          </p:cNvPr>
          <p:cNvGrpSpPr/>
          <p:nvPr/>
        </p:nvGrpSpPr>
        <p:grpSpPr>
          <a:xfrm>
            <a:off x="6282799" y="753816"/>
            <a:ext cx="1350083" cy="1408429"/>
            <a:chOff x="6282799" y="753816"/>
            <a:chExt cx="1350083" cy="1408429"/>
          </a:xfrm>
        </p:grpSpPr>
        <p:grpSp>
          <p:nvGrpSpPr>
            <p:cNvPr id="102" name="Group 101">
              <a:extLst>
                <a:ext uri="{FF2B5EF4-FFF2-40B4-BE49-F238E27FC236}">
                  <a16:creationId xmlns:a16="http://schemas.microsoft.com/office/drawing/2014/main" id="{01964059-50D2-8DC4-3BB4-0DDE993A72C1}"/>
                </a:ext>
              </a:extLst>
            </p:cNvPr>
            <p:cNvGrpSpPr/>
            <p:nvPr/>
          </p:nvGrpSpPr>
          <p:grpSpPr>
            <a:xfrm>
              <a:off x="6282799" y="753816"/>
              <a:ext cx="1042898" cy="496605"/>
              <a:chOff x="4777421" y="868203"/>
              <a:chExt cx="1042898" cy="496605"/>
            </a:xfrm>
          </p:grpSpPr>
          <p:sp>
            <p:nvSpPr>
              <p:cNvPr id="103" name="Oval 102">
                <a:extLst>
                  <a:ext uri="{FF2B5EF4-FFF2-40B4-BE49-F238E27FC236}">
                    <a16:creationId xmlns:a16="http://schemas.microsoft.com/office/drawing/2014/main" id="{39F9D015-14D0-A8F0-78F3-BE2AC90679EE}"/>
                  </a:ext>
                </a:extLst>
              </p:cNvPr>
              <p:cNvSpPr/>
              <p:nvPr/>
            </p:nvSpPr>
            <p:spPr>
              <a:xfrm>
                <a:off x="4777421" y="868203"/>
                <a:ext cx="1042898" cy="496605"/>
              </a:xfrm>
              <a:prstGeom prst="ellipse">
                <a:avLst/>
              </a:prstGeom>
              <a:gradFill>
                <a:gsLst>
                  <a:gs pos="0">
                    <a:schemeClr val="accent1">
                      <a:tint val="100000"/>
                      <a:shade val="100000"/>
                      <a:satMod val="130000"/>
                      <a:alpha val="0"/>
                      <a:lumMod val="18306"/>
                      <a:lumOff val="81694"/>
                    </a:schemeClr>
                  </a:gs>
                  <a:gs pos="100000">
                    <a:schemeClr val="accent1">
                      <a:lumMod val="40000"/>
                      <a:lumOff val="60000"/>
                    </a:schemeClr>
                  </a:gs>
                </a:gsLst>
                <a:lin ang="16200000" scaled="0"/>
              </a:grad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4" name="TextBox 103">
                <a:extLst>
                  <a:ext uri="{FF2B5EF4-FFF2-40B4-BE49-F238E27FC236}">
                    <a16:creationId xmlns:a16="http://schemas.microsoft.com/office/drawing/2014/main" id="{3BFE1B1F-80EE-78F4-DBEB-84C9DF663617}"/>
                  </a:ext>
                </a:extLst>
              </p:cNvPr>
              <p:cNvSpPr txBox="1"/>
              <p:nvPr/>
            </p:nvSpPr>
            <p:spPr>
              <a:xfrm>
                <a:off x="4788024" y="915566"/>
                <a:ext cx="954107" cy="369332"/>
              </a:xfrm>
              <a:prstGeom prst="rect">
                <a:avLst/>
              </a:prstGeom>
              <a:noFill/>
            </p:spPr>
            <p:txBody>
              <a:bodyPr wrap="none" rtlCol="0">
                <a:spAutoFit/>
              </a:bodyPr>
              <a:lstStyle/>
              <a:p>
                <a:pPr algn="ctr"/>
                <a:r>
                  <a:rPr lang="en-GB" sz="900" dirty="0"/>
                  <a:t>MCBXFA1</a:t>
                </a:r>
              </a:p>
              <a:p>
                <a:pPr algn="ctr"/>
                <a:r>
                  <a:rPr lang="en-GB" sz="900" dirty="0"/>
                  <a:t> Powering Test</a:t>
                </a:r>
              </a:p>
            </p:txBody>
          </p:sp>
        </p:grpSp>
        <p:cxnSp>
          <p:nvCxnSpPr>
            <p:cNvPr id="113" name="Elbow Connector 146">
              <a:extLst>
                <a:ext uri="{FF2B5EF4-FFF2-40B4-BE49-F238E27FC236}">
                  <a16:creationId xmlns:a16="http://schemas.microsoft.com/office/drawing/2014/main" id="{D8FE6512-C037-FA9B-64D8-DBC67B2F0808}"/>
                </a:ext>
              </a:extLst>
            </p:cNvPr>
            <p:cNvCxnSpPr>
              <a:cxnSpLocks/>
              <a:stCxn id="103" idx="4"/>
            </p:cNvCxnSpPr>
            <p:nvPr/>
          </p:nvCxnSpPr>
          <p:spPr>
            <a:xfrm rot="16200000" flipH="1">
              <a:off x="6762653" y="1292016"/>
              <a:ext cx="911824" cy="828634"/>
            </a:xfrm>
            <a:prstGeom prst="bentConnector3">
              <a:avLst>
                <a:gd name="adj1" fmla="val 50000"/>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3" name="Group 122">
            <a:extLst>
              <a:ext uri="{FF2B5EF4-FFF2-40B4-BE49-F238E27FC236}">
                <a16:creationId xmlns:a16="http://schemas.microsoft.com/office/drawing/2014/main" id="{EF38BA0D-BA2D-BCD9-ECEB-FE473744CBBA}"/>
              </a:ext>
            </a:extLst>
          </p:cNvPr>
          <p:cNvGrpSpPr/>
          <p:nvPr/>
        </p:nvGrpSpPr>
        <p:grpSpPr>
          <a:xfrm>
            <a:off x="4834098" y="717927"/>
            <a:ext cx="1141518" cy="1477236"/>
            <a:chOff x="4834098" y="717927"/>
            <a:chExt cx="1141518" cy="1477236"/>
          </a:xfrm>
        </p:grpSpPr>
        <p:grpSp>
          <p:nvGrpSpPr>
            <p:cNvPr id="101" name="Group 100">
              <a:extLst>
                <a:ext uri="{FF2B5EF4-FFF2-40B4-BE49-F238E27FC236}">
                  <a16:creationId xmlns:a16="http://schemas.microsoft.com/office/drawing/2014/main" id="{88A801A4-5AD9-8DE9-96E8-7EC2B19EC017}"/>
                </a:ext>
              </a:extLst>
            </p:cNvPr>
            <p:cNvGrpSpPr/>
            <p:nvPr/>
          </p:nvGrpSpPr>
          <p:grpSpPr>
            <a:xfrm>
              <a:off x="4834098" y="717927"/>
              <a:ext cx="1042898" cy="496605"/>
              <a:chOff x="4777421" y="868203"/>
              <a:chExt cx="1042898" cy="496605"/>
            </a:xfrm>
          </p:grpSpPr>
          <p:sp>
            <p:nvSpPr>
              <p:cNvPr id="99" name="Oval 98">
                <a:extLst>
                  <a:ext uri="{FF2B5EF4-FFF2-40B4-BE49-F238E27FC236}">
                    <a16:creationId xmlns:a16="http://schemas.microsoft.com/office/drawing/2014/main" id="{8B6F8739-BC88-2C58-A401-638C5B90BCD0}"/>
                  </a:ext>
                </a:extLst>
              </p:cNvPr>
              <p:cNvSpPr/>
              <p:nvPr/>
            </p:nvSpPr>
            <p:spPr>
              <a:xfrm>
                <a:off x="4777421" y="868203"/>
                <a:ext cx="1042898" cy="496605"/>
              </a:xfrm>
              <a:prstGeom prst="ellipse">
                <a:avLst/>
              </a:prstGeom>
              <a:gradFill>
                <a:gsLst>
                  <a:gs pos="0">
                    <a:schemeClr val="accent1">
                      <a:tint val="100000"/>
                      <a:shade val="100000"/>
                      <a:satMod val="130000"/>
                      <a:alpha val="0"/>
                      <a:lumMod val="18306"/>
                      <a:lumOff val="81694"/>
                    </a:schemeClr>
                  </a:gs>
                  <a:gs pos="100000">
                    <a:schemeClr val="accent1">
                      <a:lumMod val="40000"/>
                      <a:lumOff val="60000"/>
                    </a:schemeClr>
                  </a:gs>
                </a:gsLst>
                <a:lin ang="16200000" scaled="0"/>
              </a:grad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00" name="TextBox 99">
                <a:extLst>
                  <a:ext uri="{FF2B5EF4-FFF2-40B4-BE49-F238E27FC236}">
                    <a16:creationId xmlns:a16="http://schemas.microsoft.com/office/drawing/2014/main" id="{5A1BD906-32B5-9A18-CA8D-C1B2F59323B9}"/>
                  </a:ext>
                </a:extLst>
              </p:cNvPr>
              <p:cNvSpPr txBox="1"/>
              <p:nvPr/>
            </p:nvSpPr>
            <p:spPr>
              <a:xfrm>
                <a:off x="4788024" y="915566"/>
                <a:ext cx="954107" cy="369332"/>
              </a:xfrm>
              <a:prstGeom prst="rect">
                <a:avLst/>
              </a:prstGeom>
              <a:noFill/>
            </p:spPr>
            <p:txBody>
              <a:bodyPr wrap="none" rtlCol="0">
                <a:spAutoFit/>
              </a:bodyPr>
              <a:lstStyle/>
              <a:p>
                <a:pPr algn="ctr"/>
                <a:r>
                  <a:rPr lang="en-GB" sz="900" dirty="0"/>
                  <a:t>MCBXFB05</a:t>
                </a:r>
              </a:p>
              <a:p>
                <a:pPr algn="ctr"/>
                <a:r>
                  <a:rPr lang="en-GB" sz="900" dirty="0"/>
                  <a:t> Powering Test</a:t>
                </a:r>
              </a:p>
            </p:txBody>
          </p:sp>
        </p:grpSp>
        <p:cxnSp>
          <p:nvCxnSpPr>
            <p:cNvPr id="120" name="Elbow Connector 146">
              <a:extLst>
                <a:ext uri="{FF2B5EF4-FFF2-40B4-BE49-F238E27FC236}">
                  <a16:creationId xmlns:a16="http://schemas.microsoft.com/office/drawing/2014/main" id="{810AFC5B-BA2E-370F-3C0A-4F9A2AF9EE57}"/>
                </a:ext>
              </a:extLst>
            </p:cNvPr>
            <p:cNvCxnSpPr>
              <a:cxnSpLocks/>
            </p:cNvCxnSpPr>
            <p:nvPr/>
          </p:nvCxnSpPr>
          <p:spPr>
            <a:xfrm rot="16200000" flipH="1">
              <a:off x="5180335" y="1399882"/>
              <a:ext cx="954108" cy="636454"/>
            </a:xfrm>
            <a:prstGeom prst="bentConnector3">
              <a:avLst>
                <a:gd name="adj1" fmla="val 50000"/>
              </a:avLst>
            </a:prstGeom>
            <a:ln>
              <a:solidFill>
                <a:schemeClr val="accent1">
                  <a:lumMod val="75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32059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par>
                                <p:cTn id="17" presetID="9"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dissolve">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dissolve">
                                      <p:cBhvr>
                                        <p:cTn id="24" dur="500"/>
                                        <p:tgtEl>
                                          <p:spTgt spid="4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32"/>
                                        </p:tgtEl>
                                        <p:attrNameLst>
                                          <p:attrName>style.visibility</p:attrName>
                                        </p:attrNameLst>
                                      </p:cBhvr>
                                      <p:to>
                                        <p:strVal val="visible"/>
                                      </p:to>
                                    </p:set>
                                    <p:anim calcmode="lin" valueType="num">
                                      <p:cBhvr additive="base">
                                        <p:cTn id="33" dur="500" fill="hold"/>
                                        <p:tgtEl>
                                          <p:spTgt spid="132"/>
                                        </p:tgtEl>
                                        <p:attrNameLst>
                                          <p:attrName>ppt_x</p:attrName>
                                        </p:attrNameLst>
                                      </p:cBhvr>
                                      <p:tavLst>
                                        <p:tav tm="0">
                                          <p:val>
                                            <p:strVal val="#ppt_x"/>
                                          </p:val>
                                        </p:tav>
                                        <p:tav tm="100000">
                                          <p:val>
                                            <p:strVal val="#ppt_x"/>
                                          </p:val>
                                        </p:tav>
                                      </p:tavLst>
                                    </p:anim>
                                    <p:anim calcmode="lin" valueType="num">
                                      <p:cBhvr additive="base">
                                        <p:cTn id="34" dur="500" fill="hold"/>
                                        <p:tgtEl>
                                          <p:spTgt spid="13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26"/>
                                        </p:tgtEl>
                                        <p:attrNameLst>
                                          <p:attrName>style.visibility</p:attrName>
                                        </p:attrNameLst>
                                      </p:cBhvr>
                                      <p:to>
                                        <p:strVal val="visible"/>
                                      </p:to>
                                    </p:set>
                                    <p:anim calcmode="lin" valueType="num">
                                      <p:cBhvr additive="base">
                                        <p:cTn id="39" dur="500" fill="hold"/>
                                        <p:tgtEl>
                                          <p:spTgt spid="126"/>
                                        </p:tgtEl>
                                        <p:attrNameLst>
                                          <p:attrName>ppt_x</p:attrName>
                                        </p:attrNameLst>
                                      </p:cBhvr>
                                      <p:tavLst>
                                        <p:tav tm="0">
                                          <p:val>
                                            <p:strVal val="#ppt_x"/>
                                          </p:val>
                                        </p:tav>
                                        <p:tav tm="100000">
                                          <p:val>
                                            <p:strVal val="#ppt_x"/>
                                          </p:val>
                                        </p:tav>
                                      </p:tavLst>
                                    </p:anim>
                                    <p:anim calcmode="lin" valueType="num">
                                      <p:cBhvr additive="base">
                                        <p:cTn id="40" dur="500" fill="hold"/>
                                        <p:tgtEl>
                                          <p:spTgt spid="12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27"/>
                                        </p:tgtEl>
                                        <p:attrNameLst>
                                          <p:attrName>style.visibility</p:attrName>
                                        </p:attrNameLst>
                                      </p:cBhvr>
                                      <p:to>
                                        <p:strVal val="visible"/>
                                      </p:to>
                                    </p:set>
                                    <p:anim calcmode="lin" valueType="num">
                                      <p:cBhvr additive="base">
                                        <p:cTn id="43" dur="500" fill="hold"/>
                                        <p:tgtEl>
                                          <p:spTgt spid="127"/>
                                        </p:tgtEl>
                                        <p:attrNameLst>
                                          <p:attrName>ppt_x</p:attrName>
                                        </p:attrNameLst>
                                      </p:cBhvr>
                                      <p:tavLst>
                                        <p:tav tm="0">
                                          <p:val>
                                            <p:strVal val="#ppt_x"/>
                                          </p:val>
                                        </p:tav>
                                        <p:tav tm="100000">
                                          <p:val>
                                            <p:strVal val="#ppt_x"/>
                                          </p:val>
                                        </p:tav>
                                      </p:tavLst>
                                    </p:anim>
                                    <p:anim calcmode="lin" valueType="num">
                                      <p:cBhvr additive="base">
                                        <p:cTn id="44"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23"/>
                                        </p:tgtEl>
                                        <p:attrNameLst>
                                          <p:attrName>style.visibility</p:attrName>
                                        </p:attrNameLst>
                                      </p:cBhvr>
                                      <p:to>
                                        <p:strVal val="visible"/>
                                      </p:to>
                                    </p:set>
                                    <p:anim calcmode="lin" valueType="num">
                                      <p:cBhvr additive="base">
                                        <p:cTn id="49" dur="500" fill="hold"/>
                                        <p:tgtEl>
                                          <p:spTgt spid="123"/>
                                        </p:tgtEl>
                                        <p:attrNameLst>
                                          <p:attrName>ppt_x</p:attrName>
                                        </p:attrNameLst>
                                      </p:cBhvr>
                                      <p:tavLst>
                                        <p:tav tm="0">
                                          <p:val>
                                            <p:strVal val="#ppt_x"/>
                                          </p:val>
                                        </p:tav>
                                        <p:tav tm="100000">
                                          <p:val>
                                            <p:strVal val="#ppt_x"/>
                                          </p:val>
                                        </p:tav>
                                      </p:tavLst>
                                    </p:anim>
                                    <p:anim calcmode="lin" valueType="num">
                                      <p:cBhvr additive="base">
                                        <p:cTn id="50" dur="500" fill="hold"/>
                                        <p:tgtEl>
                                          <p:spTgt spid="123"/>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124"/>
                                        </p:tgtEl>
                                        <p:attrNameLst>
                                          <p:attrName>style.visibility</p:attrName>
                                        </p:attrNameLst>
                                      </p:cBhvr>
                                      <p:to>
                                        <p:strVal val="visible"/>
                                      </p:to>
                                    </p:set>
                                    <p:anim calcmode="lin" valueType="num">
                                      <p:cBhvr additive="base">
                                        <p:cTn id="53" dur="500" fill="hold"/>
                                        <p:tgtEl>
                                          <p:spTgt spid="124"/>
                                        </p:tgtEl>
                                        <p:attrNameLst>
                                          <p:attrName>ppt_x</p:attrName>
                                        </p:attrNameLst>
                                      </p:cBhvr>
                                      <p:tavLst>
                                        <p:tav tm="0">
                                          <p:val>
                                            <p:strVal val="#ppt_x"/>
                                          </p:val>
                                        </p:tav>
                                        <p:tav tm="100000">
                                          <p:val>
                                            <p:strVal val="#ppt_x"/>
                                          </p:val>
                                        </p:tav>
                                      </p:tavLst>
                                    </p:anim>
                                    <p:anim calcmode="lin" valueType="num">
                                      <p:cBhvr additive="base">
                                        <p:cTn id="54"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128"/>
                                        </p:tgtEl>
                                        <p:attrNameLst>
                                          <p:attrName>style.visibility</p:attrName>
                                        </p:attrNameLst>
                                      </p:cBhvr>
                                      <p:to>
                                        <p:strVal val="visible"/>
                                      </p:to>
                                    </p:set>
                                    <p:anim calcmode="lin" valueType="num">
                                      <p:cBhvr additive="base">
                                        <p:cTn id="59" dur="500" fill="hold"/>
                                        <p:tgtEl>
                                          <p:spTgt spid="128"/>
                                        </p:tgtEl>
                                        <p:attrNameLst>
                                          <p:attrName>ppt_x</p:attrName>
                                        </p:attrNameLst>
                                      </p:cBhvr>
                                      <p:tavLst>
                                        <p:tav tm="0">
                                          <p:val>
                                            <p:strVal val="#ppt_x"/>
                                          </p:val>
                                        </p:tav>
                                        <p:tav tm="100000">
                                          <p:val>
                                            <p:strVal val="#ppt_x"/>
                                          </p:val>
                                        </p:tav>
                                      </p:tavLst>
                                    </p:anim>
                                    <p:anim calcmode="lin" valueType="num">
                                      <p:cBhvr additive="base">
                                        <p:cTn id="60" dur="500" fill="hold"/>
                                        <p:tgtEl>
                                          <p:spTgt spid="128"/>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31"/>
                                        </p:tgtEl>
                                        <p:attrNameLst>
                                          <p:attrName>style.visibility</p:attrName>
                                        </p:attrNameLst>
                                      </p:cBhvr>
                                      <p:to>
                                        <p:strVal val="visible"/>
                                      </p:to>
                                    </p:set>
                                    <p:anim calcmode="lin" valueType="num">
                                      <p:cBhvr additive="base">
                                        <p:cTn id="63" dur="500" fill="hold"/>
                                        <p:tgtEl>
                                          <p:spTgt spid="131"/>
                                        </p:tgtEl>
                                        <p:attrNameLst>
                                          <p:attrName>ppt_x</p:attrName>
                                        </p:attrNameLst>
                                      </p:cBhvr>
                                      <p:tavLst>
                                        <p:tav tm="0">
                                          <p:val>
                                            <p:strVal val="#ppt_x"/>
                                          </p:val>
                                        </p:tav>
                                        <p:tav tm="100000">
                                          <p:val>
                                            <p:strVal val="#ppt_x"/>
                                          </p:val>
                                        </p:tav>
                                      </p:tavLst>
                                    </p:anim>
                                    <p:anim calcmode="lin" valueType="num">
                                      <p:cBhvr additive="base">
                                        <p:cTn id="64"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130"/>
                                        </p:tgtEl>
                                        <p:attrNameLst>
                                          <p:attrName>style.visibility</p:attrName>
                                        </p:attrNameLst>
                                      </p:cBhvr>
                                      <p:to>
                                        <p:strVal val="visible"/>
                                      </p:to>
                                    </p:set>
                                    <p:anim calcmode="lin" valueType="num">
                                      <p:cBhvr additive="base">
                                        <p:cTn id="69" dur="500" fill="hold"/>
                                        <p:tgtEl>
                                          <p:spTgt spid="130"/>
                                        </p:tgtEl>
                                        <p:attrNameLst>
                                          <p:attrName>ppt_x</p:attrName>
                                        </p:attrNameLst>
                                      </p:cBhvr>
                                      <p:tavLst>
                                        <p:tav tm="0">
                                          <p:val>
                                            <p:strVal val="#ppt_x"/>
                                          </p:val>
                                        </p:tav>
                                        <p:tav tm="100000">
                                          <p:val>
                                            <p:strVal val="#ppt_x"/>
                                          </p:val>
                                        </p:tav>
                                      </p:tavLst>
                                    </p:anim>
                                    <p:anim calcmode="lin" valueType="num">
                                      <p:cBhvr additive="base">
                                        <p:cTn id="70" dur="500" fill="hold"/>
                                        <p:tgtEl>
                                          <p:spTgt spid="130"/>
                                        </p:tgtEl>
                                        <p:attrNameLst>
                                          <p:attrName>ppt_y</p:attrName>
                                        </p:attrNameLst>
                                      </p:cBhvr>
                                      <p:tavLst>
                                        <p:tav tm="0">
                                          <p:val>
                                            <p:strVal val="1+#ppt_h/2"/>
                                          </p:val>
                                        </p:tav>
                                        <p:tav tm="100000">
                                          <p:val>
                                            <p:strVal val="#ppt_y"/>
                                          </p:val>
                                        </p:tav>
                                      </p:tavLst>
                                    </p:anim>
                                  </p:childTnLst>
                                </p:cTn>
                              </p:par>
                            </p:childTnLst>
                          </p:cTn>
                        </p:par>
                        <p:par>
                          <p:cTn id="71" fill="hold">
                            <p:stCondLst>
                              <p:cond delay="500"/>
                            </p:stCondLst>
                            <p:childTnLst>
                              <p:par>
                                <p:cTn id="72" presetID="9" presetClass="entr" presetSubtype="0" fill="hold" nodeType="afterEffect">
                                  <p:stCondLst>
                                    <p:cond delay="500"/>
                                  </p:stCondLst>
                                  <p:childTnLst>
                                    <p:set>
                                      <p:cBhvr>
                                        <p:cTn id="73" dur="1" fill="hold">
                                          <p:stCondLst>
                                            <p:cond delay="0"/>
                                          </p:stCondLst>
                                        </p:cTn>
                                        <p:tgtEl>
                                          <p:spTgt spid="125"/>
                                        </p:tgtEl>
                                        <p:attrNameLst>
                                          <p:attrName>style.visibility</p:attrName>
                                        </p:attrNameLst>
                                      </p:cBhvr>
                                      <p:to>
                                        <p:strVal val="visible"/>
                                      </p:to>
                                    </p:set>
                                    <p:animEffect transition="in" filter="dissolve">
                                      <p:cBhvr>
                                        <p:cTn id="74"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B6B7C-C2AD-7149-A859-CEA51E6ED17D}"/>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1EB908CB-3F65-2F4C-AD83-6667053D0F38}"/>
              </a:ext>
            </a:extLst>
          </p:cNvPr>
          <p:cNvSpPr>
            <a:spLocks noGrp="1"/>
          </p:cNvSpPr>
          <p:nvPr>
            <p:ph idx="1"/>
          </p:nvPr>
        </p:nvSpPr>
        <p:spPr>
          <a:xfrm>
            <a:off x="359752" y="915566"/>
            <a:ext cx="8424496" cy="3568303"/>
          </a:xfrm>
        </p:spPr>
        <p:txBody>
          <a:bodyPr>
            <a:normAutofit lnSpcReduction="10000"/>
          </a:bodyPr>
          <a:lstStyle/>
          <a:p>
            <a:pPr marL="0" indent="0" defTabSz="609585">
              <a:lnSpc>
                <a:spcPct val="80000"/>
              </a:lnSpc>
              <a:buNone/>
            </a:pPr>
            <a:r>
              <a:rPr lang="en-US" sz="1400"/>
              <a:t>Today we have:</a:t>
            </a:r>
            <a:endParaRPr lang="en-US" sz="1400" dirty="0"/>
          </a:p>
          <a:p>
            <a:pPr lvl="1" defTabSz="609585">
              <a:lnSpc>
                <a:spcPct val="80000"/>
              </a:lnSpc>
            </a:pPr>
            <a:r>
              <a:rPr lang="en-US" sz="1100" dirty="0"/>
              <a:t>MCBXFB05 and MCBXFA01 have been assembled and successfully tested  </a:t>
            </a:r>
          </a:p>
          <a:p>
            <a:pPr lvl="1" defTabSz="609585">
              <a:lnSpc>
                <a:spcPct val="80000"/>
              </a:lnSpc>
            </a:pPr>
            <a:r>
              <a:rPr lang="en-US" sz="1100" dirty="0"/>
              <a:t>MCBXFB06 is waiting for cold powering tests </a:t>
            </a:r>
          </a:p>
          <a:p>
            <a:pPr lvl="1" defTabSz="609585">
              <a:lnSpc>
                <a:spcPct val="80000"/>
              </a:lnSpc>
            </a:pPr>
            <a:r>
              <a:rPr lang="en-US" sz="1100" dirty="0"/>
              <a:t>MCBXFB07 assembly  has started</a:t>
            </a:r>
            <a:endParaRPr lang="en-GB" sz="1100" dirty="0"/>
          </a:p>
          <a:p>
            <a:r>
              <a:rPr lang="en-GB" sz="1400" dirty="0"/>
              <a:t>The provisional schedule presented at the beginning of the year is being perfectly followed and is in line with the requirements of the general WP3 schedule</a:t>
            </a:r>
          </a:p>
          <a:p>
            <a:r>
              <a:rPr lang="en-GB" sz="1400" dirty="0"/>
              <a:t>Less than a year ago, we were in a crisis situation following the closure of a contract for the manufacturing of the series for the combined orbit corrector magnets</a:t>
            </a:r>
          </a:p>
          <a:p>
            <a:r>
              <a:rPr lang="en-GB" sz="1400" dirty="0"/>
              <a:t>The necessary infrastructure to cover the assembly activities was set up in record time</a:t>
            </a:r>
          </a:p>
          <a:p>
            <a:r>
              <a:rPr lang="en-GB" sz="1400" dirty="0"/>
              <a:t>Today, we are in a stable situation with an assembly pace aligned with the forecasts made at the beginning of the year</a:t>
            </a:r>
          </a:p>
          <a:p>
            <a:r>
              <a:rPr lang="en-GB" sz="1400" dirty="0"/>
              <a:t>We are confident about the continuation of operations thanks to the establishment of a dedicated and stable team</a:t>
            </a:r>
          </a:p>
          <a:p>
            <a:r>
              <a:rPr lang="en-GB" sz="1400" dirty="0"/>
              <a:t>The results achieved so far, despite the unexpected challenges  caused by the decision to close the contract signed with ELYTT, would not have been possible without the support of many individuals who may not always be visible at the forefront </a:t>
            </a:r>
          </a:p>
          <a:p>
            <a:r>
              <a:rPr lang="en-GB" sz="1400" dirty="0"/>
              <a:t>My sincerest thanks to all of them for their contribution   </a:t>
            </a:r>
            <a:endParaRPr lang="en-GB" sz="1600" dirty="0"/>
          </a:p>
        </p:txBody>
      </p:sp>
      <p:sp>
        <p:nvSpPr>
          <p:cNvPr id="4" name="Footer Placeholder 3">
            <a:extLst>
              <a:ext uri="{FF2B5EF4-FFF2-40B4-BE49-F238E27FC236}">
                <a16:creationId xmlns:a16="http://schemas.microsoft.com/office/drawing/2014/main" id="{C19C0F6D-2B7C-4BDD-1EB2-C2606FF388BF}"/>
              </a:ext>
            </a:extLst>
          </p:cNvPr>
          <p:cNvSpPr>
            <a:spLocks noGrp="1"/>
          </p:cNvSpPr>
          <p:nvPr>
            <p:ph type="ftr" sz="quarter" idx="3"/>
          </p:nvPr>
        </p:nvSpPr>
        <p:spPr/>
        <p:txBody>
          <a:bodyPr/>
          <a:lstStyle/>
          <a:p>
            <a:r>
              <a:rPr lang="en-GB"/>
              <a:t>JC. Perez – 7th October 2024</a:t>
            </a:r>
            <a:endParaRPr lang="en-GB" dirty="0"/>
          </a:p>
        </p:txBody>
      </p:sp>
    </p:spTree>
    <p:extLst>
      <p:ext uri="{BB962C8B-B14F-4D97-AF65-F5344CB8AC3E}">
        <p14:creationId xmlns:p14="http://schemas.microsoft.com/office/powerpoint/2010/main" val="1313567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dissolve">
                                      <p:cBhvr>
                                        <p:cTn id="40" dur="500"/>
                                        <p:tgtEl>
                                          <p:spTgt spid="3">
                                            <p:txEl>
                                              <p:pRg st="9" end="9"/>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dissolve">
                                      <p:cBhvr>
                                        <p:cTn id="4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737B098-9757-5D37-4F00-965CA29785FD}"/>
              </a:ext>
            </a:extLst>
          </p:cNvPr>
          <p:cNvSpPr>
            <a:spLocks noGrp="1"/>
          </p:cNvSpPr>
          <p:nvPr>
            <p:ph type="ftr" sz="quarter" idx="3"/>
          </p:nvPr>
        </p:nvSpPr>
        <p:spPr/>
        <p:txBody>
          <a:bodyPr/>
          <a:lstStyle/>
          <a:p>
            <a:r>
              <a:rPr lang="en-GB"/>
              <a:t>JC. Perez – 7th October 2024</a:t>
            </a:r>
            <a:endParaRPr lang="en-GB" dirty="0"/>
          </a:p>
        </p:txBody>
      </p:sp>
      <p:grpSp>
        <p:nvGrpSpPr>
          <p:cNvPr id="27" name="Group 26">
            <a:extLst>
              <a:ext uri="{FF2B5EF4-FFF2-40B4-BE49-F238E27FC236}">
                <a16:creationId xmlns:a16="http://schemas.microsoft.com/office/drawing/2014/main" id="{9612A1FE-F3A6-AA64-CF59-DFD756BEBDEE}"/>
              </a:ext>
            </a:extLst>
          </p:cNvPr>
          <p:cNvGrpSpPr/>
          <p:nvPr/>
        </p:nvGrpSpPr>
        <p:grpSpPr>
          <a:xfrm>
            <a:off x="1007604" y="195486"/>
            <a:ext cx="7128792" cy="3798464"/>
            <a:chOff x="161618" y="123478"/>
            <a:chExt cx="8612616" cy="4589096"/>
          </a:xfrm>
        </p:grpSpPr>
        <p:pic>
          <p:nvPicPr>
            <p:cNvPr id="26" name="Picture 25" descr="A group of people sitting at a table with food&#10;&#10;Description automatically generated">
              <a:extLst>
                <a:ext uri="{FF2B5EF4-FFF2-40B4-BE49-F238E27FC236}">
                  <a16:creationId xmlns:a16="http://schemas.microsoft.com/office/drawing/2014/main" id="{50295B60-ADE7-38DE-DC40-981FCF29AB54}"/>
                </a:ext>
              </a:extLst>
            </p:cNvPr>
            <p:cNvPicPr>
              <a:picLocks noChangeAspect="1"/>
            </p:cNvPicPr>
            <p:nvPr/>
          </p:nvPicPr>
          <p:blipFill>
            <a:blip r:embed="rId2"/>
            <a:stretch>
              <a:fillRect/>
            </a:stretch>
          </p:blipFill>
          <p:spPr>
            <a:xfrm>
              <a:off x="6908314" y="447088"/>
              <a:ext cx="1865920" cy="2487894"/>
            </a:xfrm>
            <a:prstGeom prst="rect">
              <a:avLst/>
            </a:prstGeom>
            <a:ln>
              <a:noFill/>
            </a:ln>
            <a:effectLst>
              <a:outerShdw blurRad="292100" dist="139700" dir="2700000" algn="tl" rotWithShape="0">
                <a:srgbClr val="333333">
                  <a:alpha val="65000"/>
                </a:srgbClr>
              </a:outerShdw>
            </a:effectLst>
          </p:spPr>
        </p:pic>
        <p:pic>
          <p:nvPicPr>
            <p:cNvPr id="6" name="Picture 5" descr="A group of men standing in a factory&#10;&#10;Description automatically generated">
              <a:extLst>
                <a:ext uri="{FF2B5EF4-FFF2-40B4-BE49-F238E27FC236}">
                  <a16:creationId xmlns:a16="http://schemas.microsoft.com/office/drawing/2014/main" id="{528661B5-B291-A6C1-8977-E3FBE2BDE64F}"/>
                </a:ext>
              </a:extLst>
            </p:cNvPr>
            <p:cNvPicPr>
              <a:picLocks noChangeAspect="1"/>
            </p:cNvPicPr>
            <p:nvPr/>
          </p:nvPicPr>
          <p:blipFill>
            <a:blip r:embed="rId3"/>
            <a:stretch>
              <a:fillRect/>
            </a:stretch>
          </p:blipFill>
          <p:spPr>
            <a:xfrm>
              <a:off x="3562087" y="2601726"/>
              <a:ext cx="3511285" cy="1975098"/>
            </a:xfrm>
            <a:prstGeom prst="rect">
              <a:avLst/>
            </a:prstGeom>
            <a:ln>
              <a:noFill/>
            </a:ln>
            <a:effectLst>
              <a:outerShdw blurRad="292100" dist="139700" dir="2700000" algn="tl" rotWithShape="0">
                <a:srgbClr val="333333">
                  <a:alpha val="65000"/>
                </a:srgbClr>
              </a:outerShdw>
            </a:effectLst>
          </p:spPr>
        </p:pic>
        <p:pic>
          <p:nvPicPr>
            <p:cNvPr id="16" name="Picture 15" descr="A person in a white coat&#10;&#10;Description automatically generated">
              <a:extLst>
                <a:ext uri="{FF2B5EF4-FFF2-40B4-BE49-F238E27FC236}">
                  <a16:creationId xmlns:a16="http://schemas.microsoft.com/office/drawing/2014/main" id="{277CAE2D-7FF2-6442-027C-8A435F3111BE}"/>
                </a:ext>
              </a:extLst>
            </p:cNvPr>
            <p:cNvPicPr>
              <a:picLocks noChangeAspect="1"/>
            </p:cNvPicPr>
            <p:nvPr/>
          </p:nvPicPr>
          <p:blipFill>
            <a:blip r:embed="rId4"/>
            <a:stretch>
              <a:fillRect/>
            </a:stretch>
          </p:blipFill>
          <p:spPr>
            <a:xfrm>
              <a:off x="3923027" y="619672"/>
              <a:ext cx="1659094" cy="2211709"/>
            </a:xfrm>
            <a:prstGeom prst="rect">
              <a:avLst/>
            </a:prstGeom>
            <a:ln>
              <a:noFill/>
            </a:ln>
            <a:effectLst>
              <a:outerShdw blurRad="292100" dist="139700" dir="2700000" algn="tl" rotWithShape="0">
                <a:srgbClr val="333333">
                  <a:alpha val="65000"/>
                </a:srgbClr>
              </a:outerShdw>
            </a:effectLst>
          </p:spPr>
        </p:pic>
        <p:pic>
          <p:nvPicPr>
            <p:cNvPr id="10" name="Picture 9" descr="A person standing in front of a glass case&#10;&#10;Description automatically generated">
              <a:extLst>
                <a:ext uri="{FF2B5EF4-FFF2-40B4-BE49-F238E27FC236}">
                  <a16:creationId xmlns:a16="http://schemas.microsoft.com/office/drawing/2014/main" id="{A3AE5A56-CB39-0C95-A84F-4C73E93CFCCE}"/>
                </a:ext>
              </a:extLst>
            </p:cNvPr>
            <p:cNvPicPr>
              <a:picLocks noChangeAspect="1"/>
            </p:cNvPicPr>
            <p:nvPr/>
          </p:nvPicPr>
          <p:blipFill>
            <a:blip r:embed="rId5"/>
            <a:stretch>
              <a:fillRect/>
            </a:stretch>
          </p:blipFill>
          <p:spPr>
            <a:xfrm>
              <a:off x="1443043" y="2115085"/>
              <a:ext cx="1658782" cy="2211709"/>
            </a:xfrm>
            <a:prstGeom prst="rect">
              <a:avLst/>
            </a:prstGeom>
            <a:ln>
              <a:noFill/>
            </a:ln>
            <a:effectLst>
              <a:outerShdw blurRad="292100" dist="139700" dir="2700000" algn="tl" rotWithShape="0">
                <a:srgbClr val="333333">
                  <a:alpha val="65000"/>
                </a:srgbClr>
              </a:outerShdw>
            </a:effectLst>
          </p:spPr>
        </p:pic>
        <p:pic>
          <p:nvPicPr>
            <p:cNvPr id="8" name="Picture 7" descr="A group of people sitting at a table&#10;&#10;Description automatically generated">
              <a:extLst>
                <a:ext uri="{FF2B5EF4-FFF2-40B4-BE49-F238E27FC236}">
                  <a16:creationId xmlns:a16="http://schemas.microsoft.com/office/drawing/2014/main" id="{5516AB13-B165-2844-A0C5-461E76D14583}"/>
                </a:ext>
              </a:extLst>
            </p:cNvPr>
            <p:cNvPicPr>
              <a:picLocks noChangeAspect="1"/>
            </p:cNvPicPr>
            <p:nvPr/>
          </p:nvPicPr>
          <p:blipFill>
            <a:blip r:embed="rId6"/>
            <a:stretch>
              <a:fillRect/>
            </a:stretch>
          </p:blipFill>
          <p:spPr>
            <a:xfrm>
              <a:off x="1736830" y="395604"/>
              <a:ext cx="2387803" cy="1790852"/>
            </a:xfrm>
            <a:prstGeom prst="rect">
              <a:avLst/>
            </a:prstGeom>
            <a:ln>
              <a:noFill/>
            </a:ln>
            <a:effectLst>
              <a:outerShdw blurRad="292100" dist="139700" dir="2700000" algn="tl" rotWithShape="0">
                <a:srgbClr val="333333">
                  <a:alpha val="65000"/>
                </a:srgbClr>
              </a:outerShdw>
            </a:effectLst>
          </p:spPr>
        </p:pic>
        <p:pic>
          <p:nvPicPr>
            <p:cNvPr id="14" name="Picture 13" descr="A person in a lab coat&#10;&#10;Description automatically generated">
              <a:extLst>
                <a:ext uri="{FF2B5EF4-FFF2-40B4-BE49-F238E27FC236}">
                  <a16:creationId xmlns:a16="http://schemas.microsoft.com/office/drawing/2014/main" id="{756C33FC-4057-E5A8-C390-7CEC190DD85F}"/>
                </a:ext>
              </a:extLst>
            </p:cNvPr>
            <p:cNvPicPr>
              <a:picLocks noChangeAspect="1"/>
            </p:cNvPicPr>
            <p:nvPr/>
          </p:nvPicPr>
          <p:blipFill>
            <a:blip r:embed="rId7"/>
            <a:stretch>
              <a:fillRect/>
            </a:stretch>
          </p:blipFill>
          <p:spPr>
            <a:xfrm rot="5400000">
              <a:off x="2538335" y="2921625"/>
              <a:ext cx="2046799" cy="1535099"/>
            </a:xfrm>
            <a:prstGeom prst="rect">
              <a:avLst/>
            </a:prstGeom>
            <a:ln>
              <a:noFill/>
            </a:ln>
            <a:effectLst>
              <a:outerShdw blurRad="292100" dist="139700" dir="2700000" algn="tl" rotWithShape="0">
                <a:srgbClr val="333333">
                  <a:alpha val="65000"/>
                </a:srgbClr>
              </a:outerShdw>
            </a:effectLst>
          </p:spPr>
        </p:pic>
        <p:pic>
          <p:nvPicPr>
            <p:cNvPr id="18" name="Picture 17" descr="A person in a white lab coat&#10;&#10;Description automatically generated">
              <a:extLst>
                <a:ext uri="{FF2B5EF4-FFF2-40B4-BE49-F238E27FC236}">
                  <a16:creationId xmlns:a16="http://schemas.microsoft.com/office/drawing/2014/main" id="{8A42A811-FFFD-0E3D-03E5-D6E7D3F92075}"/>
                </a:ext>
              </a:extLst>
            </p:cNvPr>
            <p:cNvPicPr>
              <a:picLocks noChangeAspect="1"/>
            </p:cNvPicPr>
            <p:nvPr/>
          </p:nvPicPr>
          <p:blipFill>
            <a:blip r:embed="rId8"/>
            <a:stretch>
              <a:fillRect/>
            </a:stretch>
          </p:blipFill>
          <p:spPr>
            <a:xfrm>
              <a:off x="161618" y="1950589"/>
              <a:ext cx="1493842" cy="1991607"/>
            </a:xfrm>
            <a:prstGeom prst="rect">
              <a:avLst/>
            </a:prstGeom>
            <a:ln>
              <a:noFill/>
            </a:ln>
            <a:effectLst>
              <a:outerShdw blurRad="292100" dist="139700" dir="2700000" algn="tl" rotWithShape="0">
                <a:srgbClr val="333333">
                  <a:alpha val="65000"/>
                </a:srgbClr>
              </a:outerShdw>
            </a:effectLst>
          </p:spPr>
        </p:pic>
        <p:pic>
          <p:nvPicPr>
            <p:cNvPr id="20" name="Picture 19" descr="A person in a lab coat&#10;&#10;Description automatically generated">
              <a:extLst>
                <a:ext uri="{FF2B5EF4-FFF2-40B4-BE49-F238E27FC236}">
                  <a16:creationId xmlns:a16="http://schemas.microsoft.com/office/drawing/2014/main" id="{E2323974-4098-94FC-7854-069B8216623D}"/>
                </a:ext>
              </a:extLst>
            </p:cNvPr>
            <p:cNvPicPr>
              <a:picLocks noChangeAspect="1"/>
            </p:cNvPicPr>
            <p:nvPr/>
          </p:nvPicPr>
          <p:blipFill>
            <a:blip r:embed="rId9"/>
            <a:stretch>
              <a:fillRect/>
            </a:stretch>
          </p:blipFill>
          <p:spPr>
            <a:xfrm>
              <a:off x="6391136" y="2346933"/>
              <a:ext cx="1658615" cy="2211709"/>
            </a:xfrm>
            <a:prstGeom prst="rect">
              <a:avLst/>
            </a:prstGeom>
            <a:ln>
              <a:noFill/>
            </a:ln>
            <a:effectLst>
              <a:outerShdw blurRad="292100" dist="139700" dir="2700000" algn="tl" rotWithShape="0">
                <a:srgbClr val="333333">
                  <a:alpha val="65000"/>
                </a:srgbClr>
              </a:outerShdw>
            </a:effectLst>
          </p:spPr>
        </p:pic>
        <p:pic>
          <p:nvPicPr>
            <p:cNvPr id="22" name="Picture 21" descr="A person in a white coat&#10;&#10;Description automatically generated">
              <a:extLst>
                <a:ext uri="{FF2B5EF4-FFF2-40B4-BE49-F238E27FC236}">
                  <a16:creationId xmlns:a16="http://schemas.microsoft.com/office/drawing/2014/main" id="{AC3E00CA-FF4B-B0E7-1909-0C0EED67E156}"/>
                </a:ext>
              </a:extLst>
            </p:cNvPr>
            <p:cNvPicPr>
              <a:picLocks noChangeAspect="1"/>
            </p:cNvPicPr>
            <p:nvPr/>
          </p:nvPicPr>
          <p:blipFill>
            <a:blip r:embed="rId10"/>
            <a:stretch>
              <a:fillRect/>
            </a:stretch>
          </p:blipFill>
          <p:spPr>
            <a:xfrm>
              <a:off x="230107" y="123478"/>
              <a:ext cx="1494000" cy="1991607"/>
            </a:xfrm>
            <a:prstGeom prst="rect">
              <a:avLst/>
            </a:prstGeom>
            <a:ln>
              <a:noFill/>
            </a:ln>
            <a:effectLst>
              <a:outerShdw blurRad="292100" dist="139700" dir="2700000" algn="tl" rotWithShape="0">
                <a:srgbClr val="333333">
                  <a:alpha val="65000"/>
                </a:srgbClr>
              </a:outerShdw>
            </a:effectLst>
          </p:spPr>
        </p:pic>
        <p:pic>
          <p:nvPicPr>
            <p:cNvPr id="24" name="Picture 23" descr="A person in a factory&#10;&#10;Description automatically generated">
              <a:extLst>
                <a:ext uri="{FF2B5EF4-FFF2-40B4-BE49-F238E27FC236}">
                  <a16:creationId xmlns:a16="http://schemas.microsoft.com/office/drawing/2014/main" id="{D1FF21FB-D98F-1C64-1C54-287E02C7FF1F}"/>
                </a:ext>
              </a:extLst>
            </p:cNvPr>
            <p:cNvPicPr>
              <a:picLocks noChangeAspect="1"/>
            </p:cNvPicPr>
            <p:nvPr/>
          </p:nvPicPr>
          <p:blipFill>
            <a:blip r:embed="rId11"/>
            <a:stretch>
              <a:fillRect/>
            </a:stretch>
          </p:blipFill>
          <p:spPr>
            <a:xfrm>
              <a:off x="5322679" y="185175"/>
              <a:ext cx="1658782" cy="2211709"/>
            </a:xfrm>
            <a:prstGeom prst="rect">
              <a:avLst/>
            </a:prstGeom>
            <a:ln>
              <a:noFill/>
            </a:ln>
            <a:effectLst>
              <a:outerShdw blurRad="292100" dist="139700" dir="2700000" algn="tl" rotWithShape="0">
                <a:srgbClr val="333333">
                  <a:alpha val="65000"/>
                </a:srgbClr>
              </a:outerShdw>
            </a:effectLst>
          </p:spPr>
        </p:pic>
      </p:grpSp>
      <p:sp>
        <p:nvSpPr>
          <p:cNvPr id="28" name="TextBox 27">
            <a:extLst>
              <a:ext uri="{FF2B5EF4-FFF2-40B4-BE49-F238E27FC236}">
                <a16:creationId xmlns:a16="http://schemas.microsoft.com/office/drawing/2014/main" id="{36C15CAE-3BD8-F268-A967-F7F5EAC7E7CF}"/>
              </a:ext>
            </a:extLst>
          </p:cNvPr>
          <p:cNvSpPr txBox="1"/>
          <p:nvPr/>
        </p:nvSpPr>
        <p:spPr>
          <a:xfrm>
            <a:off x="1001157" y="4018359"/>
            <a:ext cx="7397241" cy="584775"/>
          </a:xfrm>
          <a:prstGeom prst="rect">
            <a:avLst/>
          </a:prstGeom>
          <a:noFill/>
        </p:spPr>
        <p:txBody>
          <a:bodyPr wrap="square" rtlCol="0">
            <a:spAutoFit/>
          </a:bodyPr>
          <a:lstStyle/>
          <a:p>
            <a:pPr algn="ctr"/>
            <a:r>
              <a:rPr lang="en-GB" sz="1600" dirty="0">
                <a:solidFill>
                  <a:schemeClr val="accent5"/>
                </a:solidFill>
              </a:rPr>
              <a:t>It is much easier to achieve ambitious goals with a cheerful and motivated team.</a:t>
            </a:r>
          </a:p>
          <a:p>
            <a:pPr algn="ctr"/>
            <a:r>
              <a:rPr lang="en-GB" sz="1600" dirty="0">
                <a:solidFill>
                  <a:srgbClr val="FF0000"/>
                </a:solidFill>
              </a:rPr>
              <a:t>Thank you guys !!!!</a:t>
            </a:r>
          </a:p>
        </p:txBody>
      </p:sp>
    </p:spTree>
    <p:extLst>
      <p:ext uri="{BB962C8B-B14F-4D97-AF65-F5344CB8AC3E}">
        <p14:creationId xmlns:p14="http://schemas.microsoft.com/office/powerpoint/2010/main" val="17077682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people posing for a photo&#10;&#10;Description automatically generated">
            <a:extLst>
              <a:ext uri="{FF2B5EF4-FFF2-40B4-BE49-F238E27FC236}">
                <a16:creationId xmlns:a16="http://schemas.microsoft.com/office/drawing/2014/main" id="{09D41FDA-910B-48BD-2C1E-61365E9B3A53}"/>
              </a:ext>
            </a:extLst>
          </p:cNvPr>
          <p:cNvPicPr>
            <a:picLocks noChangeAspect="1"/>
          </p:cNvPicPr>
          <p:nvPr/>
        </p:nvPicPr>
        <p:blipFill>
          <a:blip r:embed="rId2"/>
          <a:stretch>
            <a:fillRect/>
          </a:stretch>
        </p:blipFill>
        <p:spPr>
          <a:xfrm>
            <a:off x="515549" y="177726"/>
            <a:ext cx="8112901" cy="4563507"/>
          </a:xfrm>
          <a:prstGeom prst="rect">
            <a:avLst/>
          </a:prstGeom>
        </p:spPr>
      </p:pic>
      <p:sp>
        <p:nvSpPr>
          <p:cNvPr id="3" name="TextBox 2">
            <a:extLst>
              <a:ext uri="{FF2B5EF4-FFF2-40B4-BE49-F238E27FC236}">
                <a16:creationId xmlns:a16="http://schemas.microsoft.com/office/drawing/2014/main" id="{5AEED6CC-10F1-F24D-BBB3-260AE75B9556}"/>
              </a:ext>
            </a:extLst>
          </p:cNvPr>
          <p:cNvSpPr txBox="1"/>
          <p:nvPr/>
        </p:nvSpPr>
        <p:spPr>
          <a:xfrm>
            <a:off x="2051720" y="4011910"/>
            <a:ext cx="5378104" cy="584775"/>
          </a:xfrm>
          <a:prstGeom prst="rect">
            <a:avLst/>
          </a:prstGeom>
          <a:noFill/>
        </p:spPr>
        <p:txBody>
          <a:bodyPr wrap="square" rtlCol="0">
            <a:spAutoFit/>
          </a:bodyPr>
          <a:lstStyle/>
          <a:p>
            <a:r>
              <a:rPr lang="en-GB" sz="3200" dirty="0">
                <a:solidFill>
                  <a:schemeClr val="bg1"/>
                </a:solidFill>
              </a:rPr>
              <a:t>Thank you for your attention</a:t>
            </a:r>
          </a:p>
        </p:txBody>
      </p:sp>
      <p:sp>
        <p:nvSpPr>
          <p:cNvPr id="2" name="Footer Placeholder 1">
            <a:extLst>
              <a:ext uri="{FF2B5EF4-FFF2-40B4-BE49-F238E27FC236}">
                <a16:creationId xmlns:a16="http://schemas.microsoft.com/office/drawing/2014/main" id="{9A311305-869C-1319-1BB7-BE643AAD7E3C}"/>
              </a:ext>
            </a:extLst>
          </p:cNvPr>
          <p:cNvSpPr>
            <a:spLocks noGrp="1"/>
          </p:cNvSpPr>
          <p:nvPr>
            <p:ph type="ftr" sz="quarter" idx="3"/>
          </p:nvPr>
        </p:nvSpPr>
        <p:spPr/>
        <p:txBody>
          <a:bodyPr/>
          <a:lstStyle/>
          <a:p>
            <a:r>
              <a:rPr lang="en-GB"/>
              <a:t>JC. Perez – 7th October 2024</a:t>
            </a:r>
            <a:endParaRPr lang="en-GB" dirty="0"/>
          </a:p>
        </p:txBody>
      </p:sp>
    </p:spTree>
    <p:extLst>
      <p:ext uri="{BB962C8B-B14F-4D97-AF65-F5344CB8AC3E}">
        <p14:creationId xmlns:p14="http://schemas.microsoft.com/office/powerpoint/2010/main" val="1481569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dirty="0"/>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478127" y="1347031"/>
            <a:ext cx="8187746" cy="1656767"/>
          </a:xfrm>
        </p:spPr>
        <p:txBody>
          <a:bodyPr>
            <a:normAutofit/>
          </a:bodyPr>
          <a:lstStyle/>
          <a:p>
            <a:r>
              <a:rPr lang="en-CH" sz="2000" dirty="0"/>
              <a:t>MCBXF: Spanish in-kind contribution for HL-LHC</a:t>
            </a:r>
          </a:p>
          <a:p>
            <a:r>
              <a:rPr lang="en-CH" sz="2000" dirty="0"/>
              <a:t>Series magnet production status in October 2023</a:t>
            </a:r>
          </a:p>
          <a:p>
            <a:r>
              <a:rPr lang="en-CH" sz="2000" dirty="0"/>
              <a:t>Remaining magnets production at CERN</a:t>
            </a:r>
          </a:p>
          <a:p>
            <a:r>
              <a:rPr lang="en-CH" sz="2000" dirty="0"/>
              <a:t>Summary</a:t>
            </a:r>
          </a:p>
        </p:txBody>
      </p:sp>
      <p:sp>
        <p:nvSpPr>
          <p:cNvPr id="5" name="Footer Placeholder 3">
            <a:extLst>
              <a:ext uri="{FF2B5EF4-FFF2-40B4-BE49-F238E27FC236}">
                <a16:creationId xmlns:a16="http://schemas.microsoft.com/office/drawing/2014/main" id="{C8BCA76E-DEE6-1045-95B1-F5AF1424E428}"/>
              </a:ext>
            </a:extLst>
          </p:cNvPr>
          <p:cNvSpPr>
            <a:spLocks noGrp="1"/>
          </p:cNvSpPr>
          <p:nvPr>
            <p:ph type="ftr" sz="quarter" idx="3"/>
          </p:nvPr>
        </p:nvSpPr>
        <p:spPr>
          <a:xfrm>
            <a:off x="6068536" y="4659982"/>
            <a:ext cx="2303816" cy="343487"/>
          </a:xfrm>
        </p:spPr>
        <p:txBody>
          <a:bodyPr/>
          <a:lstStyle/>
          <a:p>
            <a:r>
              <a:rPr lang="en-GB"/>
              <a:t>JC. Perez – 7th October 2024</a:t>
            </a:r>
            <a:endParaRPr lang="en-GB" dirty="0"/>
          </a:p>
        </p:txBody>
      </p:sp>
    </p:spTree>
    <p:extLst>
      <p:ext uri="{BB962C8B-B14F-4D97-AF65-F5344CB8AC3E}">
        <p14:creationId xmlns:p14="http://schemas.microsoft.com/office/powerpoint/2010/main" val="1212774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395536" y="2571750"/>
            <a:ext cx="4860000" cy="324036"/>
          </a:xfrm>
        </p:spPr>
        <p:txBody>
          <a:bodyPr/>
          <a:lstStyle/>
          <a:p>
            <a:pPr algn="ctr"/>
            <a:r>
              <a:rPr lang="en-GB" b="1" dirty="0"/>
              <a:t>Acknowledgements to:</a:t>
            </a:r>
            <a:endParaRPr lang="en-GB" dirty="0"/>
          </a:p>
        </p:txBody>
      </p:sp>
      <p:sp>
        <p:nvSpPr>
          <p:cNvPr id="5" name="Rectangle 4"/>
          <p:cNvSpPr/>
          <p:nvPr/>
        </p:nvSpPr>
        <p:spPr>
          <a:xfrm>
            <a:off x="287524" y="3003798"/>
            <a:ext cx="8568952" cy="1708160"/>
          </a:xfrm>
          <a:prstGeom prst="rect">
            <a:avLst/>
          </a:prstGeom>
        </p:spPr>
        <p:txBody>
          <a:bodyPr wrap="square">
            <a:spAutoFit/>
          </a:bodyPr>
          <a:lstStyle/>
          <a:p>
            <a:pPr algn="l">
              <a:spcAft>
                <a:spcPts val="0"/>
              </a:spcAft>
            </a:pPr>
            <a:r>
              <a:rPr lang="es-ES" sz="1050" dirty="0"/>
              <a:t>Cristóbal Alcázar, </a:t>
            </a:r>
            <a:r>
              <a:rPr lang="es-ES" sz="1050" dirty="0" err="1"/>
              <a:t>Lyudmyla</a:t>
            </a:r>
            <a:r>
              <a:rPr lang="es-ES" sz="1050" dirty="0"/>
              <a:t> </a:t>
            </a:r>
            <a:r>
              <a:rPr lang="es-ES" sz="1050" dirty="0" err="1"/>
              <a:t>Andriychyk</a:t>
            </a:r>
            <a:r>
              <a:rPr lang="es-ES" sz="1050" dirty="0"/>
              <a:t>, Manuel Domínguez, Óscar Durán, Javier García, </a:t>
            </a:r>
            <a:r>
              <a:rPr lang="es-ES" sz="1050" dirty="0" err="1"/>
              <a:t>Jesus</a:t>
            </a:r>
            <a:r>
              <a:rPr lang="es-ES" sz="1050" dirty="0"/>
              <a:t> </a:t>
            </a:r>
            <a:r>
              <a:rPr lang="es-ES" sz="1050" dirty="0" err="1"/>
              <a:t>Angel</a:t>
            </a:r>
            <a:r>
              <a:rPr lang="es-ES" sz="1050" dirty="0"/>
              <a:t> García Matos, Luis </a:t>
            </a:r>
            <a:r>
              <a:rPr lang="es-ES" sz="1050" dirty="0" err="1"/>
              <a:t>Garcia-Tabarés</a:t>
            </a:r>
            <a:r>
              <a:rPr lang="es-ES" sz="1050" dirty="0"/>
              <a:t>, Luis González, Pablo Gómez, Jesús Jiménez, Ricardo López, Teresa Martínez, Carla </a:t>
            </a:r>
            <a:r>
              <a:rPr lang="es-ES" sz="1050" dirty="0" err="1"/>
              <a:t>Martins</a:t>
            </a:r>
            <a:r>
              <a:rPr lang="es-ES" sz="1050" dirty="0"/>
              <a:t>, José Antonio Pardo, José Manuel Pérez, Pablo Sobrino, Fernando Toral, Manuel Verastegui </a:t>
            </a:r>
            <a:r>
              <a:rPr lang="es-ES" sz="1050" dirty="0" err="1"/>
              <a:t>from</a:t>
            </a:r>
            <a:r>
              <a:rPr lang="es-ES" sz="1050" dirty="0"/>
              <a:t> CIEMAT</a:t>
            </a:r>
          </a:p>
          <a:p>
            <a:pPr algn="l">
              <a:spcAft>
                <a:spcPts val="0"/>
              </a:spcAft>
            </a:pPr>
            <a:r>
              <a:rPr lang="es-ES" sz="1050" dirty="0"/>
              <a:t>Guillermo Morón and Juan Luis Morato </a:t>
            </a:r>
            <a:r>
              <a:rPr lang="es-ES" sz="1050" dirty="0" err="1"/>
              <a:t>from</a:t>
            </a:r>
            <a:r>
              <a:rPr lang="es-ES" sz="1050" dirty="0"/>
              <a:t> </a:t>
            </a:r>
            <a:r>
              <a:rPr lang="es-ES" sz="1050" dirty="0" err="1"/>
              <a:t>Arquimea</a:t>
            </a:r>
            <a:endParaRPr lang="es-ES" sz="1050" dirty="0"/>
          </a:p>
          <a:p>
            <a:r>
              <a:rPr lang="en-GB" sz="1050" dirty="0"/>
              <a:t>Steve </a:t>
            </a:r>
            <a:r>
              <a:rPr lang="en-GB" sz="1050" dirty="0" err="1"/>
              <a:t>Becle</a:t>
            </a:r>
            <a:r>
              <a:rPr lang="en-GB" sz="1050" dirty="0"/>
              <a:t>, Nicolas </a:t>
            </a:r>
            <a:r>
              <a:rPr lang="en-GB" sz="1050" dirty="0" err="1"/>
              <a:t>Bourcey</a:t>
            </a:r>
            <a:r>
              <a:rPr lang="en-GB" sz="1050" dirty="0"/>
              <a:t>, Federico Ben </a:t>
            </a:r>
            <a:r>
              <a:rPr lang="en-GB" sz="1050" dirty="0" err="1"/>
              <a:t>el</a:t>
            </a:r>
            <a:r>
              <a:rPr lang="en-GB" sz="1050" dirty="0"/>
              <a:t> Caid, Pierre-Antoine </a:t>
            </a:r>
            <a:r>
              <a:rPr lang="en-GB" sz="1050" dirty="0" err="1"/>
              <a:t>Contat</a:t>
            </a:r>
            <a:r>
              <a:rPr lang="en-GB" sz="1050" dirty="0"/>
              <a:t>, Nicolas Eyraud, </a:t>
            </a:r>
            <a:r>
              <a:rPr lang="en-GB" sz="1050" dirty="0" err="1"/>
              <a:t>josé</a:t>
            </a:r>
            <a:r>
              <a:rPr lang="en-GB" sz="1050" dirty="0"/>
              <a:t> </a:t>
            </a:r>
            <a:r>
              <a:rPr lang="en-GB" sz="1050" dirty="0" err="1"/>
              <a:t>Ferradas</a:t>
            </a:r>
            <a:r>
              <a:rPr lang="en-GB" sz="1050" dirty="0"/>
              <a:t>, Lucio </a:t>
            </a:r>
            <a:r>
              <a:rPr lang="en-GB" sz="1050" dirty="0" err="1"/>
              <a:t>Fiscarelli</a:t>
            </a:r>
            <a:r>
              <a:rPr lang="en-GB" sz="1050" dirty="0"/>
              <a:t>, Bertrand </a:t>
            </a:r>
            <a:r>
              <a:rPr lang="en-GB" sz="1050" dirty="0" err="1"/>
              <a:t>Fornes</a:t>
            </a:r>
            <a:r>
              <a:rPr lang="en-GB" sz="1050" dirty="0"/>
              <a:t>,  Hector Garcia, </a:t>
            </a:r>
            <a:r>
              <a:rPr lang="en-GB" sz="1050" dirty="0" err="1"/>
              <a:t>Ludovic</a:t>
            </a:r>
            <a:r>
              <a:rPr lang="en-GB" sz="1050" dirty="0"/>
              <a:t> Grand-Clement, Victor Guillen, Jean-Luc Guyon, Hector Garcia, Gonzalo Hernando, Olivier </a:t>
            </a:r>
            <a:r>
              <a:rPr lang="en-GB" sz="1050" dirty="0" err="1"/>
              <a:t>Housiaux</a:t>
            </a:r>
            <a:r>
              <a:rPr lang="en-GB" sz="1050" dirty="0"/>
              <a:t>, Michael </a:t>
            </a:r>
            <a:r>
              <a:rPr lang="en-GB" sz="1050" dirty="0" err="1"/>
              <a:t>Guinchard</a:t>
            </a:r>
            <a:r>
              <a:rPr lang="en-GB" sz="1050" dirty="0"/>
              <a:t>, Susana </a:t>
            </a:r>
            <a:r>
              <a:rPr lang="en-GB" sz="1050" dirty="0" err="1"/>
              <a:t>Izquierdo</a:t>
            </a:r>
            <a:r>
              <a:rPr lang="en-GB" sz="1050" dirty="0"/>
              <a:t>, Karim </a:t>
            </a:r>
            <a:r>
              <a:rPr lang="en-GB" sz="1050" dirty="0" err="1"/>
              <a:t>Kallat</a:t>
            </a:r>
            <a:r>
              <a:rPr lang="en-GB" sz="1050" dirty="0"/>
              <a:t>, Nicholas </a:t>
            </a:r>
            <a:r>
              <a:rPr lang="en-GB" sz="1050" dirty="0" err="1"/>
              <a:t>Lusa</a:t>
            </a:r>
            <a:r>
              <a:rPr lang="en-GB" sz="1050" dirty="0"/>
              <a:t>, Sebastien </a:t>
            </a:r>
            <a:r>
              <a:rPr lang="en-GB" sz="1050" dirty="0" err="1"/>
              <a:t>Luzieux</a:t>
            </a:r>
            <a:r>
              <a:rPr lang="en-GB" sz="1050" dirty="0"/>
              <a:t>, Franco </a:t>
            </a:r>
            <a:r>
              <a:rPr lang="en-GB" sz="1050" dirty="0" err="1"/>
              <a:t>Mangiarotti</a:t>
            </a:r>
            <a:r>
              <a:rPr lang="en-GB" sz="1050" dirty="0"/>
              <a:t>, Gregory Maury, Sabine Menu, Attilio Milanese, Sylvain </a:t>
            </a:r>
            <a:r>
              <a:rPr lang="en-GB" sz="1050" dirty="0" err="1"/>
              <a:t>Mugnier</a:t>
            </a:r>
            <a:r>
              <a:rPr lang="en-GB" sz="1050" dirty="0"/>
              <a:t>, Nicolas </a:t>
            </a:r>
            <a:r>
              <a:rPr lang="en-GB" sz="1050" dirty="0" err="1"/>
              <a:t>Peray</a:t>
            </a:r>
            <a:r>
              <a:rPr lang="en-GB" sz="1050" dirty="0"/>
              <a:t>, Francois-Olivier </a:t>
            </a:r>
            <a:r>
              <a:rPr lang="en-GB" sz="1050" dirty="0" err="1"/>
              <a:t>Pincot</a:t>
            </a:r>
            <a:r>
              <a:rPr lang="en-GB" sz="1050" dirty="0"/>
              <a:t>, </a:t>
            </a:r>
            <a:r>
              <a:rPr lang="en-GB" sz="1050" dirty="0" err="1"/>
              <a:t>Hervé</a:t>
            </a:r>
            <a:r>
              <a:rPr lang="en-GB" sz="1050" dirty="0"/>
              <a:t> </a:t>
            </a:r>
            <a:r>
              <a:rPr lang="en-GB" sz="1050" dirty="0" err="1"/>
              <a:t>Prin</a:t>
            </a:r>
            <a:r>
              <a:rPr lang="en-GB" sz="1050" dirty="0"/>
              <a:t>, Pietro Rizzo, Piotr </a:t>
            </a:r>
            <a:r>
              <a:rPr lang="en-GB" sz="1050" dirty="0" err="1"/>
              <a:t>Rogacki</a:t>
            </a:r>
            <a:r>
              <a:rPr lang="en-GB" sz="1050" dirty="0"/>
              <a:t>, Frederic </a:t>
            </a:r>
            <a:r>
              <a:rPr lang="en-GB" sz="1050" dirty="0" err="1"/>
              <a:t>Rougemeont</a:t>
            </a:r>
            <a:r>
              <a:rPr lang="en-GB" sz="1050" dirty="0"/>
              <a:t>, Ezio </a:t>
            </a:r>
            <a:r>
              <a:rPr lang="en-GB" sz="1050" dirty="0" err="1"/>
              <a:t>Todesco</a:t>
            </a:r>
            <a:r>
              <a:rPr lang="en-GB" sz="1050" dirty="0"/>
              <a:t>, Yanick </a:t>
            </a:r>
            <a:r>
              <a:rPr lang="en-GB" sz="1050" dirty="0" err="1"/>
              <a:t>Thuau</a:t>
            </a:r>
            <a:r>
              <a:rPr lang="en-GB" sz="1050" dirty="0"/>
              <a:t>, Patrick </a:t>
            </a:r>
            <a:r>
              <a:rPr lang="en-GB" sz="1050" dirty="0" err="1"/>
              <a:t>Viret</a:t>
            </a:r>
            <a:r>
              <a:rPr lang="en-GB" sz="1050" dirty="0"/>
              <a:t>, Gerard </a:t>
            </a:r>
            <a:r>
              <a:rPr lang="en-GB" sz="1050" dirty="0" err="1"/>
              <a:t>Willering</a:t>
            </a:r>
            <a:r>
              <a:rPr lang="en-GB" sz="1050" dirty="0"/>
              <a:t> from CERN…</a:t>
            </a:r>
          </a:p>
          <a:p>
            <a:r>
              <a:rPr lang="en-GB" sz="1050" dirty="0"/>
              <a:t> and many others that I certainly forgot to mention.  </a:t>
            </a:r>
          </a:p>
        </p:txBody>
      </p:sp>
      <p:pic>
        <p:nvPicPr>
          <p:cNvPr id="6" name="Picture 5" descr="A group of people posing for a photo&#10;&#10;Description automatically generated">
            <a:extLst>
              <a:ext uri="{FF2B5EF4-FFF2-40B4-BE49-F238E27FC236}">
                <a16:creationId xmlns:a16="http://schemas.microsoft.com/office/drawing/2014/main" id="{3F4CA9D2-F0B8-518E-F77F-9B8BBF08099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88180" y="301213"/>
            <a:ext cx="3453016" cy="2302011"/>
          </a:xfrm>
          <a:prstGeom prst="rect">
            <a:avLst/>
          </a:prstGeom>
        </p:spPr>
      </p:pic>
    </p:spTree>
    <p:extLst>
      <p:ext uri="{BB962C8B-B14F-4D97-AF65-F5344CB8AC3E}">
        <p14:creationId xmlns:p14="http://schemas.microsoft.com/office/powerpoint/2010/main" val="124904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E61A8-1759-FB2F-D496-E44AC0E24602}"/>
              </a:ext>
            </a:extLst>
          </p:cNvPr>
          <p:cNvSpPr>
            <a:spLocks noGrp="1"/>
          </p:cNvSpPr>
          <p:nvPr>
            <p:ph type="title"/>
          </p:nvPr>
        </p:nvSpPr>
        <p:spPr>
          <a:xfrm>
            <a:off x="322716" y="85653"/>
            <a:ext cx="8208472" cy="540000"/>
          </a:xfrm>
        </p:spPr>
        <p:txBody>
          <a:bodyPr/>
          <a:lstStyle/>
          <a:p>
            <a:r>
              <a:rPr lang="en-GB" dirty="0"/>
              <a:t>Spanish in-kind contribution for HL-LHC</a:t>
            </a:r>
          </a:p>
        </p:txBody>
      </p:sp>
      <p:sp>
        <p:nvSpPr>
          <p:cNvPr id="4" name="Footer Placeholder 3">
            <a:extLst>
              <a:ext uri="{FF2B5EF4-FFF2-40B4-BE49-F238E27FC236}">
                <a16:creationId xmlns:a16="http://schemas.microsoft.com/office/drawing/2014/main" id="{04B86C1E-59D4-B806-128E-2624C614AB52}"/>
              </a:ext>
            </a:extLst>
          </p:cNvPr>
          <p:cNvSpPr>
            <a:spLocks noGrp="1"/>
          </p:cNvSpPr>
          <p:nvPr>
            <p:ph type="ftr" sz="quarter" idx="3"/>
          </p:nvPr>
        </p:nvSpPr>
        <p:spPr/>
        <p:txBody>
          <a:bodyPr/>
          <a:lstStyle/>
          <a:p>
            <a:r>
              <a:rPr lang="en-GB"/>
              <a:t>JC. Perez – 7th October 2024</a:t>
            </a:r>
            <a:endParaRPr lang="en-GB" dirty="0"/>
          </a:p>
        </p:txBody>
      </p:sp>
      <p:grpSp>
        <p:nvGrpSpPr>
          <p:cNvPr id="31" name="Group 30">
            <a:extLst>
              <a:ext uri="{FF2B5EF4-FFF2-40B4-BE49-F238E27FC236}">
                <a16:creationId xmlns:a16="http://schemas.microsoft.com/office/drawing/2014/main" id="{7436B4EF-86A8-5C30-90B0-B25F137D5D30}"/>
              </a:ext>
            </a:extLst>
          </p:cNvPr>
          <p:cNvGrpSpPr/>
          <p:nvPr/>
        </p:nvGrpSpPr>
        <p:grpSpPr>
          <a:xfrm>
            <a:off x="508694" y="625653"/>
            <a:ext cx="8495034" cy="4123674"/>
            <a:chOff x="179512" y="448797"/>
            <a:chExt cx="8542782" cy="4313983"/>
          </a:xfrm>
        </p:grpSpPr>
        <p:pic>
          <p:nvPicPr>
            <p:cNvPr id="32" name="Picture 31">
              <a:extLst>
                <a:ext uri="{FF2B5EF4-FFF2-40B4-BE49-F238E27FC236}">
                  <a16:creationId xmlns:a16="http://schemas.microsoft.com/office/drawing/2014/main" id="{0801DC62-1151-37DC-C3D1-9509816A45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448797"/>
              <a:ext cx="8542782" cy="4313983"/>
            </a:xfrm>
            <a:prstGeom prst="rect">
              <a:avLst/>
            </a:prstGeom>
            <a:noFill/>
            <a:ln cap="flat">
              <a:noFill/>
            </a:ln>
          </p:spPr>
        </p:pic>
        <p:sp>
          <p:nvSpPr>
            <p:cNvPr id="36" name="TextBox 11">
              <a:extLst>
                <a:ext uri="{FF2B5EF4-FFF2-40B4-BE49-F238E27FC236}">
                  <a16:creationId xmlns:a16="http://schemas.microsoft.com/office/drawing/2014/main" id="{50E4CF5F-6499-08AC-E246-2E38B054C525}"/>
                </a:ext>
              </a:extLst>
            </p:cNvPr>
            <p:cNvSpPr txBox="1"/>
            <p:nvPr/>
          </p:nvSpPr>
          <p:spPr>
            <a:xfrm>
              <a:off x="2748317" y="3617147"/>
              <a:ext cx="360995"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D1</a:t>
              </a:r>
              <a:endParaRPr lang="en-GB" sz="1200" b="1" i="0" u="none" strike="noStrike" kern="1200" cap="none" spc="0" baseline="0">
                <a:solidFill>
                  <a:srgbClr val="FFFF00"/>
                </a:solidFill>
                <a:uFillTx/>
                <a:latin typeface="Calibri"/>
              </a:endParaRPr>
            </a:p>
          </p:txBody>
        </p:sp>
        <p:sp>
          <p:nvSpPr>
            <p:cNvPr id="37" name="TextBox 12">
              <a:extLst>
                <a:ext uri="{FF2B5EF4-FFF2-40B4-BE49-F238E27FC236}">
                  <a16:creationId xmlns:a16="http://schemas.microsoft.com/office/drawing/2014/main" id="{71B8333E-40B0-4FBD-2DEF-3E62B3016262}"/>
                </a:ext>
              </a:extLst>
            </p:cNvPr>
            <p:cNvSpPr txBox="1"/>
            <p:nvPr/>
          </p:nvSpPr>
          <p:spPr>
            <a:xfrm>
              <a:off x="2010735" y="3689156"/>
              <a:ext cx="436077"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DFX</a:t>
              </a:r>
              <a:endParaRPr lang="en-GB" sz="1200" b="1" i="0" u="none" strike="noStrike" kern="1200" cap="none" spc="0" baseline="0">
                <a:solidFill>
                  <a:srgbClr val="FFFF00"/>
                </a:solidFill>
                <a:uFillTx/>
                <a:latin typeface="Calibri"/>
              </a:endParaRPr>
            </a:p>
          </p:txBody>
        </p:sp>
        <p:sp>
          <p:nvSpPr>
            <p:cNvPr id="38" name="TextBox 13">
              <a:extLst>
                <a:ext uri="{FF2B5EF4-FFF2-40B4-BE49-F238E27FC236}">
                  <a16:creationId xmlns:a16="http://schemas.microsoft.com/office/drawing/2014/main" id="{0F4BE445-07EB-A3CD-DF11-6E23ACE40BF3}"/>
                </a:ext>
              </a:extLst>
            </p:cNvPr>
            <p:cNvSpPr txBox="1"/>
            <p:nvPr/>
          </p:nvSpPr>
          <p:spPr>
            <a:xfrm>
              <a:off x="3954173" y="3475214"/>
              <a:ext cx="348176"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CP</a:t>
              </a:r>
              <a:endParaRPr lang="en-GB" sz="1200" b="1" i="0" u="none" strike="noStrike" kern="1200" cap="none" spc="0" baseline="0">
                <a:solidFill>
                  <a:srgbClr val="FFFF00"/>
                </a:solidFill>
                <a:uFillTx/>
                <a:latin typeface="Calibri"/>
              </a:endParaRPr>
            </a:p>
          </p:txBody>
        </p:sp>
        <p:sp>
          <p:nvSpPr>
            <p:cNvPr id="39" name="TextBox 14">
              <a:extLst>
                <a:ext uri="{FF2B5EF4-FFF2-40B4-BE49-F238E27FC236}">
                  <a16:creationId xmlns:a16="http://schemas.microsoft.com/office/drawing/2014/main" id="{54E76B12-8F74-6179-7A3F-7EC6CF3BCB31}"/>
                </a:ext>
              </a:extLst>
            </p:cNvPr>
            <p:cNvSpPr txBox="1"/>
            <p:nvPr/>
          </p:nvSpPr>
          <p:spPr>
            <a:xfrm>
              <a:off x="4967703" y="3344784"/>
              <a:ext cx="369015"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Q3</a:t>
              </a:r>
              <a:endParaRPr lang="en-GB" sz="1200" b="1" i="0" u="none" strike="noStrike" kern="1200" cap="none" spc="0" baseline="0">
                <a:solidFill>
                  <a:srgbClr val="FFFF00"/>
                </a:solidFill>
                <a:uFillTx/>
                <a:latin typeface="Calibri"/>
              </a:endParaRPr>
            </a:p>
          </p:txBody>
        </p:sp>
        <p:sp>
          <p:nvSpPr>
            <p:cNvPr id="40" name="TextBox 15">
              <a:extLst>
                <a:ext uri="{FF2B5EF4-FFF2-40B4-BE49-F238E27FC236}">
                  <a16:creationId xmlns:a16="http://schemas.microsoft.com/office/drawing/2014/main" id="{D81CE7C0-AA67-B812-B222-3A243F5C6ABF}"/>
                </a:ext>
              </a:extLst>
            </p:cNvPr>
            <p:cNvSpPr txBox="1"/>
            <p:nvPr/>
          </p:nvSpPr>
          <p:spPr>
            <a:xfrm>
              <a:off x="6057997" y="3189126"/>
              <a:ext cx="452371"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Q2b</a:t>
              </a:r>
              <a:endParaRPr lang="en-GB" sz="1200" b="1" i="0" u="none" strike="noStrike" kern="1200" cap="none" spc="0" baseline="0">
                <a:solidFill>
                  <a:srgbClr val="FFFF00"/>
                </a:solidFill>
                <a:uFillTx/>
                <a:latin typeface="Calibri"/>
              </a:endParaRPr>
            </a:p>
          </p:txBody>
        </p:sp>
        <p:sp>
          <p:nvSpPr>
            <p:cNvPr id="41" name="TextBox 16">
              <a:extLst>
                <a:ext uri="{FF2B5EF4-FFF2-40B4-BE49-F238E27FC236}">
                  <a16:creationId xmlns:a16="http://schemas.microsoft.com/office/drawing/2014/main" id="{E14F45AB-114F-5CB3-A2D2-BB010AAA89F3}"/>
                </a:ext>
              </a:extLst>
            </p:cNvPr>
            <p:cNvSpPr txBox="1"/>
            <p:nvPr/>
          </p:nvSpPr>
          <p:spPr>
            <a:xfrm>
              <a:off x="6878827" y="3067785"/>
              <a:ext cx="444352"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Q2a</a:t>
              </a:r>
              <a:endParaRPr lang="en-GB" sz="1200" b="1" i="0" u="none" strike="noStrike" kern="1200" cap="none" spc="0" baseline="0">
                <a:solidFill>
                  <a:srgbClr val="FFFF00"/>
                </a:solidFill>
                <a:uFillTx/>
                <a:latin typeface="Calibri"/>
              </a:endParaRPr>
            </a:p>
          </p:txBody>
        </p:sp>
        <p:sp>
          <p:nvSpPr>
            <p:cNvPr id="42" name="TextBox 17">
              <a:extLst>
                <a:ext uri="{FF2B5EF4-FFF2-40B4-BE49-F238E27FC236}">
                  <a16:creationId xmlns:a16="http://schemas.microsoft.com/office/drawing/2014/main" id="{75B95E1A-6996-A676-713C-CF7ECE65C33C}"/>
                </a:ext>
              </a:extLst>
            </p:cNvPr>
            <p:cNvSpPr txBox="1"/>
            <p:nvPr/>
          </p:nvSpPr>
          <p:spPr>
            <a:xfrm>
              <a:off x="7699647" y="2969075"/>
              <a:ext cx="369015"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Q1</a:t>
              </a:r>
              <a:endParaRPr lang="en-GB" sz="1200" b="1" i="0" u="none" strike="noStrike" kern="1200" cap="none" spc="0" baseline="0">
                <a:solidFill>
                  <a:srgbClr val="FFFF00"/>
                </a:solidFill>
                <a:uFillTx/>
                <a:latin typeface="Calibri"/>
              </a:endParaRPr>
            </a:p>
          </p:txBody>
        </p:sp>
        <p:sp>
          <p:nvSpPr>
            <p:cNvPr id="46" name="TextBox 24">
              <a:extLst>
                <a:ext uri="{FF2B5EF4-FFF2-40B4-BE49-F238E27FC236}">
                  <a16:creationId xmlns:a16="http://schemas.microsoft.com/office/drawing/2014/main" id="{29A6CDFC-C5C3-DF54-F3A6-5B0AA60FDA4A}"/>
                </a:ext>
              </a:extLst>
            </p:cNvPr>
            <p:cNvSpPr txBox="1"/>
            <p:nvPr/>
          </p:nvSpPr>
          <p:spPr>
            <a:xfrm>
              <a:off x="8193021" y="2969075"/>
              <a:ext cx="498082"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TAXS</a:t>
              </a:r>
              <a:endParaRPr lang="en-GB" sz="1200" b="1" i="0" u="none" strike="noStrike" kern="1200" cap="none" spc="0" baseline="0">
                <a:solidFill>
                  <a:srgbClr val="FFFF00"/>
                </a:solidFill>
                <a:uFillTx/>
                <a:latin typeface="Calibri"/>
              </a:endParaRPr>
            </a:p>
          </p:txBody>
        </p:sp>
        <p:sp>
          <p:nvSpPr>
            <p:cNvPr id="47" name="TextBox 31">
              <a:extLst>
                <a:ext uri="{FF2B5EF4-FFF2-40B4-BE49-F238E27FC236}">
                  <a16:creationId xmlns:a16="http://schemas.microsoft.com/office/drawing/2014/main" id="{68A08C86-7FB7-97E2-0598-CA8A17F87910}"/>
                </a:ext>
              </a:extLst>
            </p:cNvPr>
            <p:cNvSpPr txBox="1"/>
            <p:nvPr/>
          </p:nvSpPr>
          <p:spPr>
            <a:xfrm>
              <a:off x="413644" y="3980054"/>
              <a:ext cx="487631" cy="276999"/>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200" b="1" i="0" u="none" strike="noStrike" kern="1200" cap="none" spc="0" baseline="0">
                  <a:solidFill>
                    <a:srgbClr val="FFFF00"/>
                  </a:solidFill>
                  <a:uFillTx/>
                  <a:latin typeface="Calibri"/>
                </a:rPr>
                <a:t>DFM</a:t>
              </a:r>
              <a:endParaRPr lang="en-GB" sz="1200" b="1" i="0" u="none" strike="noStrike" kern="1200" cap="none" spc="0" baseline="0">
                <a:solidFill>
                  <a:srgbClr val="FFFF00"/>
                </a:solidFill>
                <a:uFillTx/>
                <a:latin typeface="Calibri"/>
              </a:endParaRPr>
            </a:p>
          </p:txBody>
        </p:sp>
        <p:pic>
          <p:nvPicPr>
            <p:cNvPr id="48" name="Picture 54" descr="United States icon">
              <a:hlinkClick r:id="rId4"/>
              <a:extLst>
                <a:ext uri="{FF2B5EF4-FFF2-40B4-BE49-F238E27FC236}">
                  <a16:creationId xmlns:a16="http://schemas.microsoft.com/office/drawing/2014/main" id="{F6A60473-1783-D372-63CF-3C4AD74B0A7C}"/>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699647" y="2521934"/>
              <a:ext cx="348733" cy="348733"/>
            </a:xfrm>
            <a:prstGeom prst="rect">
              <a:avLst/>
            </a:prstGeom>
            <a:noFill/>
            <a:ln cap="flat">
              <a:noFill/>
            </a:ln>
          </p:spPr>
        </p:pic>
        <p:pic>
          <p:nvPicPr>
            <p:cNvPr id="49" name="Picture 28">
              <a:extLst>
                <a:ext uri="{FF2B5EF4-FFF2-40B4-BE49-F238E27FC236}">
                  <a16:creationId xmlns:a16="http://schemas.microsoft.com/office/drawing/2014/main" id="{62DDBFCA-4512-C9F9-1A54-A4AEF87CAFE4}"/>
                </a:ext>
              </a:extLst>
            </p:cNvPr>
            <p:cNvPicPr>
              <a:picLocks noChangeAspect="1"/>
            </p:cNvPicPr>
            <p:nvPr/>
          </p:nvPicPr>
          <p:blipFill>
            <a:blip r:embed="rId6"/>
            <a:srcRect/>
            <a:stretch>
              <a:fillRect/>
            </a:stretch>
          </p:blipFill>
          <p:spPr>
            <a:xfrm>
              <a:off x="6950799" y="2599767"/>
              <a:ext cx="321411" cy="321411"/>
            </a:xfrm>
            <a:prstGeom prst="rect">
              <a:avLst/>
            </a:prstGeom>
            <a:noFill/>
            <a:ln cap="flat">
              <a:noFill/>
            </a:ln>
          </p:spPr>
        </p:pic>
        <p:pic>
          <p:nvPicPr>
            <p:cNvPr id="50" name="Picture 62" descr="Spain icon">
              <a:hlinkClick r:id="rId7"/>
              <a:extLst>
                <a:ext uri="{FF2B5EF4-FFF2-40B4-BE49-F238E27FC236}">
                  <a16:creationId xmlns:a16="http://schemas.microsoft.com/office/drawing/2014/main" id="{0864FC9D-E4B2-C8CB-E483-F5CBB4991BE0}"/>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6439604" y="2654366"/>
              <a:ext cx="386324" cy="386324"/>
            </a:xfrm>
            <a:prstGeom prst="rect">
              <a:avLst/>
            </a:prstGeom>
            <a:noFill/>
            <a:ln cap="flat">
              <a:noFill/>
            </a:ln>
          </p:spPr>
        </p:pic>
        <p:pic>
          <p:nvPicPr>
            <p:cNvPr id="51" name="Picture 28">
              <a:extLst>
                <a:ext uri="{FF2B5EF4-FFF2-40B4-BE49-F238E27FC236}">
                  <a16:creationId xmlns:a16="http://schemas.microsoft.com/office/drawing/2014/main" id="{5EDB248D-2618-5FE6-D24A-DC3D923D2476}"/>
                </a:ext>
              </a:extLst>
            </p:cNvPr>
            <p:cNvPicPr>
              <a:picLocks noChangeAspect="1"/>
            </p:cNvPicPr>
            <p:nvPr/>
          </p:nvPicPr>
          <p:blipFill>
            <a:blip r:embed="rId6"/>
            <a:srcRect/>
            <a:stretch>
              <a:fillRect/>
            </a:stretch>
          </p:blipFill>
          <p:spPr>
            <a:xfrm>
              <a:off x="8227877" y="2397758"/>
              <a:ext cx="314928" cy="314928"/>
            </a:xfrm>
            <a:prstGeom prst="rect">
              <a:avLst/>
            </a:prstGeom>
            <a:noFill/>
            <a:ln cap="flat">
              <a:noFill/>
            </a:ln>
          </p:spPr>
        </p:pic>
        <p:pic>
          <p:nvPicPr>
            <p:cNvPr id="52" name="Picture 28">
              <a:extLst>
                <a:ext uri="{FF2B5EF4-FFF2-40B4-BE49-F238E27FC236}">
                  <a16:creationId xmlns:a16="http://schemas.microsoft.com/office/drawing/2014/main" id="{29038546-9901-2231-7F3F-6D80728B8890}"/>
                </a:ext>
              </a:extLst>
            </p:cNvPr>
            <p:cNvPicPr>
              <a:picLocks noChangeAspect="1"/>
            </p:cNvPicPr>
            <p:nvPr/>
          </p:nvPicPr>
          <p:blipFill>
            <a:blip r:embed="rId6"/>
            <a:srcRect/>
            <a:stretch>
              <a:fillRect/>
            </a:stretch>
          </p:blipFill>
          <p:spPr>
            <a:xfrm>
              <a:off x="5975143" y="2712687"/>
              <a:ext cx="321411" cy="321411"/>
            </a:xfrm>
            <a:prstGeom prst="rect">
              <a:avLst/>
            </a:prstGeom>
            <a:noFill/>
            <a:ln cap="flat">
              <a:noFill/>
            </a:ln>
          </p:spPr>
        </p:pic>
        <p:pic>
          <p:nvPicPr>
            <p:cNvPr id="53" name="Picture 54" descr="United States icon">
              <a:hlinkClick r:id="rId4"/>
              <a:extLst>
                <a:ext uri="{FF2B5EF4-FFF2-40B4-BE49-F238E27FC236}">
                  <a16:creationId xmlns:a16="http://schemas.microsoft.com/office/drawing/2014/main" id="{182C0CD2-852D-B1A7-B09C-B3EB7B693096}"/>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896572" y="2849051"/>
              <a:ext cx="348733" cy="348733"/>
            </a:xfrm>
            <a:prstGeom prst="rect">
              <a:avLst/>
            </a:prstGeom>
            <a:noFill/>
            <a:ln cap="flat">
              <a:noFill/>
            </a:ln>
          </p:spPr>
        </p:pic>
        <p:pic>
          <p:nvPicPr>
            <p:cNvPr id="54" name="Picture 62" descr="Spain icon">
              <a:hlinkClick r:id="rId7"/>
              <a:extLst>
                <a:ext uri="{FF2B5EF4-FFF2-40B4-BE49-F238E27FC236}">
                  <a16:creationId xmlns:a16="http://schemas.microsoft.com/office/drawing/2014/main" id="{64C39585-9281-FA65-66E6-EA09F477C4DB}"/>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4073383" y="2888050"/>
              <a:ext cx="386324" cy="386324"/>
            </a:xfrm>
            <a:prstGeom prst="rect">
              <a:avLst/>
            </a:prstGeom>
            <a:noFill/>
            <a:ln cap="flat">
              <a:noFill/>
            </a:ln>
          </p:spPr>
        </p:pic>
        <p:pic>
          <p:nvPicPr>
            <p:cNvPr id="55" name="Picture 44" descr="Italy icon">
              <a:hlinkClick r:id="rId9"/>
              <a:extLst>
                <a:ext uri="{FF2B5EF4-FFF2-40B4-BE49-F238E27FC236}">
                  <a16:creationId xmlns:a16="http://schemas.microsoft.com/office/drawing/2014/main" id="{2903666A-717E-7C49-1249-7E86B0478000}"/>
                </a:ext>
              </a:extLst>
            </p:cNvPr>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3626077" y="2960526"/>
              <a:ext cx="384258" cy="384258"/>
            </a:xfrm>
            <a:prstGeom prst="rect">
              <a:avLst/>
            </a:prstGeom>
            <a:noFill/>
            <a:ln cap="flat">
              <a:noFill/>
            </a:ln>
          </p:spPr>
        </p:pic>
        <p:pic>
          <p:nvPicPr>
            <p:cNvPr id="56" name="Picture 46" descr="Japan icon">
              <a:hlinkClick r:id="rId11"/>
              <a:extLst>
                <a:ext uri="{FF2B5EF4-FFF2-40B4-BE49-F238E27FC236}">
                  <a16:creationId xmlns:a16="http://schemas.microsoft.com/office/drawing/2014/main" id="{531C95B4-3325-6487-0A5E-2C9239368229}"/>
                </a:ext>
              </a:extLst>
            </p:cNvPr>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2837316" y="3084262"/>
              <a:ext cx="380225" cy="380225"/>
            </a:xfrm>
            <a:prstGeom prst="rect">
              <a:avLst/>
            </a:prstGeom>
            <a:noFill/>
            <a:ln cap="flat">
              <a:noFill/>
            </a:ln>
          </p:spPr>
        </p:pic>
      </p:grpSp>
      <p:sp>
        <p:nvSpPr>
          <p:cNvPr id="60" name="TextBox 59">
            <a:extLst>
              <a:ext uri="{FF2B5EF4-FFF2-40B4-BE49-F238E27FC236}">
                <a16:creationId xmlns:a16="http://schemas.microsoft.com/office/drawing/2014/main" id="{59729D04-A439-EFD1-28F3-423841ECFBC8}"/>
              </a:ext>
            </a:extLst>
          </p:cNvPr>
          <p:cNvSpPr txBox="1"/>
          <p:nvPr/>
        </p:nvSpPr>
        <p:spPr>
          <a:xfrm>
            <a:off x="532957" y="809002"/>
            <a:ext cx="8464017" cy="1569660"/>
          </a:xfrm>
          <a:prstGeom prst="rect">
            <a:avLst/>
          </a:prstGeom>
          <a:solidFill>
            <a:schemeClr val="bg1"/>
          </a:solidFill>
        </p:spPr>
        <p:txBody>
          <a:bodyPr wrap="square" rtlCol="0">
            <a:spAutoFit/>
          </a:bodyPr>
          <a:lstStyle/>
          <a:p>
            <a:r>
              <a:rPr lang="en-GB" sz="1600" dirty="0">
                <a:solidFill>
                  <a:schemeClr val="accent5"/>
                </a:solidFill>
              </a:rPr>
              <a:t>CIEMAT and CDTI signed a contract  in March 2021 with ELYTT Energy (Spain) to produce the series magnets:</a:t>
            </a:r>
          </a:p>
          <a:p>
            <a:pPr marL="742950" lvl="1" indent="-285750">
              <a:buFont typeface="Arial" panose="020B0604020202020204" pitchFamily="34" charset="0"/>
              <a:buChar char="•"/>
            </a:pPr>
            <a:r>
              <a:rPr lang="en-GB" sz="1600" dirty="0">
                <a:solidFill>
                  <a:schemeClr val="accent5"/>
                </a:solidFill>
              </a:rPr>
              <a:t>6 MCBXFA </a:t>
            </a:r>
          </a:p>
          <a:p>
            <a:pPr marL="742950" lvl="1" indent="-285750">
              <a:buFont typeface="Arial" panose="020B0604020202020204" pitchFamily="34" charset="0"/>
              <a:buChar char="•"/>
            </a:pPr>
            <a:r>
              <a:rPr lang="en-GB" sz="1600" dirty="0">
                <a:solidFill>
                  <a:schemeClr val="accent5"/>
                </a:solidFill>
              </a:rPr>
              <a:t>11 MCBXFB </a:t>
            </a:r>
          </a:p>
          <a:p>
            <a:r>
              <a:rPr lang="en-GB" sz="1600" dirty="0">
                <a:solidFill>
                  <a:schemeClr val="accent5"/>
                </a:solidFill>
              </a:rPr>
              <a:t>During the prototyping phase, 2 MCBXFB and 1 MCBXFA prototypes, as well as the first MCBXFB for the series, were built within a  collaboration between CIEMAT and CERN.</a:t>
            </a:r>
          </a:p>
        </p:txBody>
      </p:sp>
      <p:cxnSp>
        <p:nvCxnSpPr>
          <p:cNvPr id="63" name="Straight Arrow Connector 62">
            <a:extLst>
              <a:ext uri="{FF2B5EF4-FFF2-40B4-BE49-F238E27FC236}">
                <a16:creationId xmlns:a16="http://schemas.microsoft.com/office/drawing/2014/main" id="{8634A16E-8E59-CD96-E651-E1D6EDD66DCB}"/>
              </a:ext>
            </a:extLst>
          </p:cNvPr>
          <p:cNvCxnSpPr>
            <a:stCxn id="61" idx="0"/>
          </p:cNvCxnSpPr>
          <p:nvPr/>
        </p:nvCxnSpPr>
        <p:spPr>
          <a:xfrm flipH="1" flipV="1">
            <a:off x="4572000" y="3507854"/>
            <a:ext cx="123906" cy="329292"/>
          </a:xfrm>
          <a:prstGeom prst="straightConnector1">
            <a:avLst/>
          </a:prstGeom>
          <a:ln w="254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7" name="Straight Arrow Connector 86">
            <a:extLst>
              <a:ext uri="{FF2B5EF4-FFF2-40B4-BE49-F238E27FC236}">
                <a16:creationId xmlns:a16="http://schemas.microsoft.com/office/drawing/2014/main" id="{63BCA626-43E8-1B87-32CC-7C18930F5222}"/>
              </a:ext>
            </a:extLst>
          </p:cNvPr>
          <p:cNvCxnSpPr>
            <a:cxnSpLocks/>
            <a:stCxn id="86" idx="0"/>
          </p:cNvCxnSpPr>
          <p:nvPr/>
        </p:nvCxnSpPr>
        <p:spPr>
          <a:xfrm flipH="1" flipV="1">
            <a:off x="6229861" y="3339292"/>
            <a:ext cx="213007" cy="412968"/>
          </a:xfrm>
          <a:prstGeom prst="straightConnector1">
            <a:avLst/>
          </a:prstGeom>
          <a:ln w="254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9" name="Straight Arrow Connector 88">
            <a:extLst>
              <a:ext uri="{FF2B5EF4-FFF2-40B4-BE49-F238E27FC236}">
                <a16:creationId xmlns:a16="http://schemas.microsoft.com/office/drawing/2014/main" id="{6E045A43-A1D8-BCAB-E390-4A00E2F8B354}"/>
              </a:ext>
            </a:extLst>
          </p:cNvPr>
          <p:cNvCxnSpPr>
            <a:cxnSpLocks/>
            <a:stCxn id="86" idx="0"/>
          </p:cNvCxnSpPr>
          <p:nvPr/>
        </p:nvCxnSpPr>
        <p:spPr>
          <a:xfrm flipV="1">
            <a:off x="6442868" y="3217246"/>
            <a:ext cx="727697" cy="535014"/>
          </a:xfrm>
          <a:prstGeom prst="straightConnector1">
            <a:avLst/>
          </a:prstGeom>
          <a:ln w="254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1" name="TextBox 60">
            <a:extLst>
              <a:ext uri="{FF2B5EF4-FFF2-40B4-BE49-F238E27FC236}">
                <a16:creationId xmlns:a16="http://schemas.microsoft.com/office/drawing/2014/main" id="{F1D22606-E251-5B46-C718-2A89EC25E881}"/>
              </a:ext>
            </a:extLst>
          </p:cNvPr>
          <p:cNvSpPr txBox="1"/>
          <p:nvPr/>
        </p:nvSpPr>
        <p:spPr>
          <a:xfrm>
            <a:off x="4318105" y="3837146"/>
            <a:ext cx="755601" cy="261610"/>
          </a:xfrm>
          <a:prstGeom prst="rect">
            <a:avLst/>
          </a:prstGeom>
          <a:noFill/>
          <a:ln w="31750">
            <a:solidFill>
              <a:srgbClr val="FF0000"/>
            </a:solidFill>
          </a:ln>
        </p:spPr>
        <p:txBody>
          <a:bodyPr wrap="square" rtlCol="0">
            <a:spAutoFit/>
          </a:bodyPr>
          <a:lstStyle/>
          <a:p>
            <a:r>
              <a:rPr lang="en-GB" sz="1050" dirty="0">
                <a:solidFill>
                  <a:schemeClr val="bg1"/>
                </a:solidFill>
              </a:rPr>
              <a:t>MCBXFA</a:t>
            </a:r>
          </a:p>
        </p:txBody>
      </p:sp>
      <p:sp>
        <p:nvSpPr>
          <p:cNvPr id="86" name="TextBox 85">
            <a:extLst>
              <a:ext uri="{FF2B5EF4-FFF2-40B4-BE49-F238E27FC236}">
                <a16:creationId xmlns:a16="http://schemas.microsoft.com/office/drawing/2014/main" id="{D8E86AE9-A265-941E-A664-543569D87B4C}"/>
              </a:ext>
            </a:extLst>
          </p:cNvPr>
          <p:cNvSpPr txBox="1"/>
          <p:nvPr/>
        </p:nvSpPr>
        <p:spPr>
          <a:xfrm>
            <a:off x="6065067" y="3752260"/>
            <a:ext cx="755601" cy="261610"/>
          </a:xfrm>
          <a:prstGeom prst="rect">
            <a:avLst/>
          </a:prstGeom>
          <a:noFill/>
          <a:ln w="31750">
            <a:solidFill>
              <a:srgbClr val="FF0000"/>
            </a:solidFill>
          </a:ln>
        </p:spPr>
        <p:txBody>
          <a:bodyPr wrap="square" rtlCol="0">
            <a:spAutoFit/>
          </a:bodyPr>
          <a:lstStyle/>
          <a:p>
            <a:r>
              <a:rPr lang="en-GB" sz="1050" dirty="0">
                <a:solidFill>
                  <a:schemeClr val="bg1"/>
                </a:solidFill>
              </a:rPr>
              <a:t>MCBXFB</a:t>
            </a:r>
          </a:p>
        </p:txBody>
      </p:sp>
    </p:spTree>
    <p:extLst>
      <p:ext uri="{BB962C8B-B14F-4D97-AF65-F5344CB8AC3E}">
        <p14:creationId xmlns:p14="http://schemas.microsoft.com/office/powerpoint/2010/main" val="416581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500" fill="hold"/>
                                        <p:tgtEl>
                                          <p:spTgt spid="63"/>
                                        </p:tgtEl>
                                        <p:attrNameLst>
                                          <p:attrName>ppt_x</p:attrName>
                                        </p:attrNameLst>
                                      </p:cBhvr>
                                      <p:tavLst>
                                        <p:tav tm="0">
                                          <p:val>
                                            <p:strVal val="#ppt_x"/>
                                          </p:val>
                                        </p:tav>
                                        <p:tav tm="100000">
                                          <p:val>
                                            <p:strVal val="#ppt_x"/>
                                          </p:val>
                                        </p:tav>
                                      </p:tavLst>
                                    </p:anim>
                                    <p:anim calcmode="lin" valueType="num">
                                      <p:cBhvr additive="base">
                                        <p:cTn id="12" dur="500" fill="hold"/>
                                        <p:tgtEl>
                                          <p:spTgt spid="6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500" fill="hold"/>
                                        <p:tgtEl>
                                          <p:spTgt spid="87"/>
                                        </p:tgtEl>
                                        <p:attrNameLst>
                                          <p:attrName>ppt_x</p:attrName>
                                        </p:attrNameLst>
                                      </p:cBhvr>
                                      <p:tavLst>
                                        <p:tav tm="0">
                                          <p:val>
                                            <p:strVal val="#ppt_x"/>
                                          </p:val>
                                        </p:tav>
                                        <p:tav tm="100000">
                                          <p:val>
                                            <p:strVal val="#ppt_x"/>
                                          </p:val>
                                        </p:tav>
                                      </p:tavLst>
                                    </p:anim>
                                    <p:anim calcmode="lin" valueType="num">
                                      <p:cBhvr additive="base">
                                        <p:cTn id="16" dur="500" fill="hold"/>
                                        <p:tgtEl>
                                          <p:spTgt spid="8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9"/>
                                        </p:tgtEl>
                                        <p:attrNameLst>
                                          <p:attrName>style.visibility</p:attrName>
                                        </p:attrNameLst>
                                      </p:cBhvr>
                                      <p:to>
                                        <p:strVal val="visible"/>
                                      </p:to>
                                    </p:set>
                                    <p:anim calcmode="lin" valueType="num">
                                      <p:cBhvr additive="base">
                                        <p:cTn id="19" dur="500" fill="hold"/>
                                        <p:tgtEl>
                                          <p:spTgt spid="89"/>
                                        </p:tgtEl>
                                        <p:attrNameLst>
                                          <p:attrName>ppt_x</p:attrName>
                                        </p:attrNameLst>
                                      </p:cBhvr>
                                      <p:tavLst>
                                        <p:tav tm="0">
                                          <p:val>
                                            <p:strVal val="#ppt_x"/>
                                          </p:val>
                                        </p:tav>
                                        <p:tav tm="100000">
                                          <p:val>
                                            <p:strVal val="#ppt_x"/>
                                          </p:val>
                                        </p:tav>
                                      </p:tavLst>
                                    </p:anim>
                                    <p:anim calcmode="lin" valueType="num">
                                      <p:cBhvr additive="base">
                                        <p:cTn id="20" dur="500" fill="hold"/>
                                        <p:tgtEl>
                                          <p:spTgt spid="8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6"/>
                                        </p:tgtEl>
                                        <p:attrNameLst>
                                          <p:attrName>style.visibility</p:attrName>
                                        </p:attrNameLst>
                                      </p:cBhvr>
                                      <p:to>
                                        <p:strVal val="visible"/>
                                      </p:to>
                                    </p:set>
                                    <p:anim calcmode="lin" valueType="num">
                                      <p:cBhvr additive="base">
                                        <p:cTn id="23" dur="500" fill="hold"/>
                                        <p:tgtEl>
                                          <p:spTgt spid="86"/>
                                        </p:tgtEl>
                                        <p:attrNameLst>
                                          <p:attrName>ppt_x</p:attrName>
                                        </p:attrNameLst>
                                      </p:cBhvr>
                                      <p:tavLst>
                                        <p:tav tm="0">
                                          <p:val>
                                            <p:strVal val="#ppt_x"/>
                                          </p:val>
                                        </p:tav>
                                        <p:tav tm="100000">
                                          <p:val>
                                            <p:strVal val="#ppt_x"/>
                                          </p:val>
                                        </p:tav>
                                      </p:tavLst>
                                    </p:anim>
                                    <p:anim calcmode="lin" valueType="num">
                                      <p:cBhvr additive="base">
                                        <p:cTn id="24"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dissolve">
                                      <p:cBhvr>
                                        <p:cTn id="2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8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1075B-1022-EF4E-BB09-84AA9F3B1699}"/>
              </a:ext>
            </a:extLst>
          </p:cNvPr>
          <p:cNvSpPr>
            <a:spLocks noGrp="1"/>
          </p:cNvSpPr>
          <p:nvPr>
            <p:ph type="title"/>
          </p:nvPr>
        </p:nvSpPr>
        <p:spPr>
          <a:xfrm>
            <a:off x="293245" y="51470"/>
            <a:ext cx="7128792" cy="540000"/>
          </a:xfrm>
        </p:spPr>
        <p:txBody>
          <a:bodyPr anchor="ctr">
            <a:normAutofit/>
          </a:bodyPr>
          <a:lstStyle/>
          <a:p>
            <a:r>
              <a:rPr lang="en-GB" dirty="0"/>
              <a:t>MCBXF combined dipole orbit correctors for HL-LHC</a:t>
            </a:r>
          </a:p>
        </p:txBody>
      </p:sp>
      <p:sp>
        <p:nvSpPr>
          <p:cNvPr id="10" name="Text Placeholder 2">
            <a:extLst>
              <a:ext uri="{FF2B5EF4-FFF2-40B4-BE49-F238E27FC236}">
                <a16:creationId xmlns:a16="http://schemas.microsoft.com/office/drawing/2014/main" id="{5DB0731E-067C-5C7D-5E6B-8A770E9241E8}"/>
              </a:ext>
            </a:extLst>
          </p:cNvPr>
          <p:cNvSpPr>
            <a:spLocks noGrp="1"/>
          </p:cNvSpPr>
          <p:nvPr>
            <p:ph type="body" idx="1"/>
          </p:nvPr>
        </p:nvSpPr>
        <p:spPr>
          <a:xfrm>
            <a:off x="466336" y="591470"/>
            <a:ext cx="4040188" cy="479822"/>
          </a:xfrm>
        </p:spPr>
        <p:txBody>
          <a:bodyPr/>
          <a:lstStyle/>
          <a:p>
            <a:r>
              <a:rPr lang="en-US" dirty="0"/>
              <a:t>Insertion Region Layout</a:t>
            </a:r>
          </a:p>
        </p:txBody>
      </p:sp>
      <p:pic>
        <p:nvPicPr>
          <p:cNvPr id="5" name="Picture 4" descr="A picture containing diagram&#10;&#10;Description automatically generated">
            <a:extLst>
              <a:ext uri="{FF2B5EF4-FFF2-40B4-BE49-F238E27FC236}">
                <a16:creationId xmlns:a16="http://schemas.microsoft.com/office/drawing/2014/main" id="{A994E6B7-9415-3949-A4DB-8EE9578A60D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65718"/>
          <a:stretch/>
        </p:blipFill>
        <p:spPr>
          <a:xfrm>
            <a:off x="290520" y="909476"/>
            <a:ext cx="2948648" cy="1014202"/>
          </a:xfrm>
          <a:prstGeom prst="rect">
            <a:avLst/>
          </a:prstGeom>
          <a:noFill/>
        </p:spPr>
      </p:pic>
      <p:pic>
        <p:nvPicPr>
          <p:cNvPr id="7" name="Picture 6" descr="A picture containing text, indoor, worktable&#10;&#10;Description automatically generated">
            <a:extLst>
              <a:ext uri="{FF2B5EF4-FFF2-40B4-BE49-F238E27FC236}">
                <a16:creationId xmlns:a16="http://schemas.microsoft.com/office/drawing/2014/main" id="{07127579-255C-5E4F-8234-FCCA4F10992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563887" y="2616430"/>
            <a:ext cx="5182208" cy="2125119"/>
          </a:xfrm>
          <a:prstGeom prst="rect">
            <a:avLst/>
          </a:prstGeom>
        </p:spPr>
      </p:pic>
      <p:pic>
        <p:nvPicPr>
          <p:cNvPr id="11" name="Picture 10">
            <a:extLst>
              <a:ext uri="{FF2B5EF4-FFF2-40B4-BE49-F238E27FC236}">
                <a16:creationId xmlns:a16="http://schemas.microsoft.com/office/drawing/2014/main" id="{70F1244B-20CF-3F4D-B9C7-50D0965E2AE7}"/>
              </a:ext>
            </a:extLst>
          </p:cNvPr>
          <p:cNvPicPr/>
          <p:nvPr/>
        </p:nvPicPr>
        <p:blipFill>
          <a:blip r:embed="rId4" cstate="screen">
            <a:extLst>
              <a:ext uri="{28A0092B-C50C-407E-A947-70E740481C1C}">
                <a14:useLocalDpi xmlns:a14="http://schemas.microsoft.com/office/drawing/2010/main"/>
              </a:ext>
            </a:extLst>
          </a:blip>
          <a:stretch>
            <a:fillRect/>
          </a:stretch>
        </p:blipFill>
        <p:spPr>
          <a:xfrm>
            <a:off x="7281003" y="599988"/>
            <a:ext cx="1663631" cy="1645681"/>
          </a:xfrm>
          <a:prstGeom prst="rect">
            <a:avLst/>
          </a:prstGeom>
        </p:spPr>
      </p:pic>
      <p:sp>
        <p:nvSpPr>
          <p:cNvPr id="12" name="Text Placeholder 4">
            <a:extLst>
              <a:ext uri="{FF2B5EF4-FFF2-40B4-BE49-F238E27FC236}">
                <a16:creationId xmlns:a16="http://schemas.microsoft.com/office/drawing/2014/main" id="{D172815F-CBB1-705C-24C3-75D307A6FC39}"/>
              </a:ext>
            </a:extLst>
          </p:cNvPr>
          <p:cNvSpPr>
            <a:spLocks noGrp="1"/>
          </p:cNvSpPr>
          <p:nvPr>
            <p:ph type="body" sz="quarter" idx="3"/>
          </p:nvPr>
        </p:nvSpPr>
        <p:spPr>
          <a:xfrm>
            <a:off x="4483644" y="2367397"/>
            <a:ext cx="3383907" cy="267192"/>
          </a:xfrm>
        </p:spPr>
        <p:txBody>
          <a:bodyPr/>
          <a:lstStyle/>
          <a:p>
            <a:r>
              <a:rPr lang="en-US" dirty="0"/>
              <a:t>Q2 type Cold Mass assembly in LMF</a:t>
            </a:r>
          </a:p>
        </p:txBody>
      </p:sp>
      <p:sp>
        <p:nvSpPr>
          <p:cNvPr id="3" name="Footer Placeholder 2">
            <a:extLst>
              <a:ext uri="{FF2B5EF4-FFF2-40B4-BE49-F238E27FC236}">
                <a16:creationId xmlns:a16="http://schemas.microsoft.com/office/drawing/2014/main" id="{03F30CE6-EFB6-662C-E741-68DF573A613C}"/>
              </a:ext>
            </a:extLst>
          </p:cNvPr>
          <p:cNvSpPr>
            <a:spLocks noGrp="1"/>
          </p:cNvSpPr>
          <p:nvPr>
            <p:ph type="ftr" sz="quarter" idx="13"/>
          </p:nvPr>
        </p:nvSpPr>
        <p:spPr/>
        <p:txBody>
          <a:bodyPr/>
          <a:lstStyle/>
          <a:p>
            <a:r>
              <a:rPr lang="en-GB"/>
              <a:t>JC. Perez – 7th October 2024</a:t>
            </a:r>
            <a:endParaRPr lang="en-GB" dirty="0"/>
          </a:p>
        </p:txBody>
      </p:sp>
      <p:pic>
        <p:nvPicPr>
          <p:cNvPr id="6" name="Picture 5" descr="A machine with flags on it&#10;&#10;Description automatically generated">
            <a:extLst>
              <a:ext uri="{FF2B5EF4-FFF2-40B4-BE49-F238E27FC236}">
                <a16:creationId xmlns:a16="http://schemas.microsoft.com/office/drawing/2014/main" id="{5251BAA0-780C-147A-4582-A211C9945C8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297322" y="579509"/>
            <a:ext cx="2041475" cy="1663371"/>
          </a:xfrm>
          <a:prstGeom prst="rect">
            <a:avLst/>
          </a:prstGeom>
        </p:spPr>
      </p:pic>
      <p:grpSp>
        <p:nvGrpSpPr>
          <p:cNvPr id="8" name="Group 7">
            <a:extLst>
              <a:ext uri="{FF2B5EF4-FFF2-40B4-BE49-F238E27FC236}">
                <a16:creationId xmlns:a16="http://schemas.microsoft.com/office/drawing/2014/main" id="{0D2C628C-3A99-E04E-7A48-0D881659CA63}"/>
              </a:ext>
            </a:extLst>
          </p:cNvPr>
          <p:cNvGrpSpPr/>
          <p:nvPr/>
        </p:nvGrpSpPr>
        <p:grpSpPr>
          <a:xfrm>
            <a:off x="5555028" y="684942"/>
            <a:ext cx="1509743" cy="1599331"/>
            <a:chOff x="4067945" y="2571750"/>
            <a:chExt cx="2088232" cy="2212147"/>
          </a:xfrm>
        </p:grpSpPr>
        <p:pic>
          <p:nvPicPr>
            <p:cNvPr id="9" name="Picture 8">
              <a:extLst>
                <a:ext uri="{FF2B5EF4-FFF2-40B4-BE49-F238E27FC236}">
                  <a16:creationId xmlns:a16="http://schemas.microsoft.com/office/drawing/2014/main" id="{70980466-5719-77BB-E787-DEC41DFF978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067945" y="2571750"/>
              <a:ext cx="2088232" cy="2093261"/>
            </a:xfrm>
            <a:prstGeom prst="rect">
              <a:avLst/>
            </a:prstGeom>
          </p:spPr>
        </p:pic>
        <p:sp>
          <p:nvSpPr>
            <p:cNvPr id="14" name="Rectangle 13">
              <a:extLst>
                <a:ext uri="{FF2B5EF4-FFF2-40B4-BE49-F238E27FC236}">
                  <a16:creationId xmlns:a16="http://schemas.microsoft.com/office/drawing/2014/main" id="{84738BEF-06E5-6BE2-CC8F-92F54133E468}"/>
                </a:ext>
              </a:extLst>
            </p:cNvPr>
            <p:cNvSpPr/>
            <p:nvPr/>
          </p:nvSpPr>
          <p:spPr>
            <a:xfrm>
              <a:off x="4067945" y="4443958"/>
              <a:ext cx="432047" cy="33993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2" name="Group 21">
            <a:extLst>
              <a:ext uri="{FF2B5EF4-FFF2-40B4-BE49-F238E27FC236}">
                <a16:creationId xmlns:a16="http://schemas.microsoft.com/office/drawing/2014/main" id="{4C027249-26C1-9158-E65A-7E73F798745D}"/>
              </a:ext>
            </a:extLst>
          </p:cNvPr>
          <p:cNvGrpSpPr/>
          <p:nvPr/>
        </p:nvGrpSpPr>
        <p:grpSpPr>
          <a:xfrm>
            <a:off x="342433" y="1411194"/>
            <a:ext cx="4596156" cy="3326695"/>
            <a:chOff x="452121" y="1347614"/>
            <a:chExt cx="4596156" cy="3326695"/>
          </a:xfrm>
        </p:grpSpPr>
        <p:grpSp>
          <p:nvGrpSpPr>
            <p:cNvPr id="4" name="Group 3">
              <a:extLst>
                <a:ext uri="{FF2B5EF4-FFF2-40B4-BE49-F238E27FC236}">
                  <a16:creationId xmlns:a16="http://schemas.microsoft.com/office/drawing/2014/main" id="{BC3E750E-0AF5-D48F-5562-7D494B5E66E1}"/>
                </a:ext>
              </a:extLst>
            </p:cNvPr>
            <p:cNvGrpSpPr/>
            <p:nvPr/>
          </p:nvGrpSpPr>
          <p:grpSpPr>
            <a:xfrm>
              <a:off x="452121" y="1347614"/>
              <a:ext cx="4596156" cy="3326695"/>
              <a:chOff x="452121" y="1347614"/>
              <a:chExt cx="4596156" cy="3326695"/>
            </a:xfrm>
          </p:grpSpPr>
          <p:pic>
            <p:nvPicPr>
              <p:cNvPr id="13" name="Picture 12" descr="A large machine in a factory&#10;&#10;Description automatically generated">
                <a:extLst>
                  <a:ext uri="{FF2B5EF4-FFF2-40B4-BE49-F238E27FC236}">
                    <a16:creationId xmlns:a16="http://schemas.microsoft.com/office/drawing/2014/main" id="{BA297A3F-E0A6-1546-9274-CAE6811FD93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52121" y="2038504"/>
                <a:ext cx="4596156" cy="2635805"/>
              </a:xfrm>
              <a:prstGeom prst="rect">
                <a:avLst/>
              </a:prstGeom>
              <a:ln>
                <a:noFill/>
              </a:ln>
              <a:effectLst>
                <a:outerShdw blurRad="292100" dist="139700" dir="2700000" algn="tl" rotWithShape="0">
                  <a:srgbClr val="333333">
                    <a:alpha val="65000"/>
                  </a:srgbClr>
                </a:outerShdw>
              </a:effectLst>
            </p:spPr>
          </p:pic>
          <p:cxnSp>
            <p:nvCxnSpPr>
              <p:cNvPr id="15" name="Straight Arrow Connector 14">
                <a:extLst>
                  <a:ext uri="{FF2B5EF4-FFF2-40B4-BE49-F238E27FC236}">
                    <a16:creationId xmlns:a16="http://schemas.microsoft.com/office/drawing/2014/main" id="{180EEEAF-D8F8-DBD4-4BED-0210EB9F238C}"/>
                  </a:ext>
                </a:extLst>
              </p:cNvPr>
              <p:cNvCxnSpPr/>
              <p:nvPr/>
            </p:nvCxnSpPr>
            <p:spPr>
              <a:xfrm>
                <a:off x="1331640" y="1347614"/>
                <a:ext cx="288032" cy="648072"/>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19" name="TextBox 18">
              <a:extLst>
                <a:ext uri="{FF2B5EF4-FFF2-40B4-BE49-F238E27FC236}">
                  <a16:creationId xmlns:a16="http://schemas.microsoft.com/office/drawing/2014/main" id="{9C912089-08E2-46EE-E74F-251982B13EA2}"/>
                </a:ext>
              </a:extLst>
            </p:cNvPr>
            <p:cNvSpPr txBox="1"/>
            <p:nvPr/>
          </p:nvSpPr>
          <p:spPr>
            <a:xfrm>
              <a:off x="2411979" y="4123212"/>
              <a:ext cx="2303816" cy="461665"/>
            </a:xfrm>
            <a:prstGeom prst="rect">
              <a:avLst/>
            </a:prstGeom>
            <a:noFill/>
          </p:spPr>
          <p:txBody>
            <a:bodyPr wrap="square" rtlCol="0">
              <a:spAutoFit/>
            </a:bodyPr>
            <a:lstStyle/>
            <a:p>
              <a:pPr algn="ctr"/>
              <a:r>
                <a:rPr lang="en-GB" sz="1200" dirty="0">
                  <a:solidFill>
                    <a:schemeClr val="bg1"/>
                  </a:solidFill>
                </a:rPr>
                <a:t>First Q2a cold mass installed in the IT-String</a:t>
              </a:r>
            </a:p>
          </p:txBody>
        </p:sp>
      </p:grpSp>
      <p:grpSp>
        <p:nvGrpSpPr>
          <p:cNvPr id="21" name="Group 20">
            <a:extLst>
              <a:ext uri="{FF2B5EF4-FFF2-40B4-BE49-F238E27FC236}">
                <a16:creationId xmlns:a16="http://schemas.microsoft.com/office/drawing/2014/main" id="{BE8CA0ED-8674-CD5F-73D4-ED32C8FE1B23}"/>
              </a:ext>
            </a:extLst>
          </p:cNvPr>
          <p:cNvGrpSpPr/>
          <p:nvPr/>
        </p:nvGrpSpPr>
        <p:grpSpPr>
          <a:xfrm>
            <a:off x="2517276" y="513333"/>
            <a:ext cx="6427358" cy="3050343"/>
            <a:chOff x="2517276" y="513333"/>
            <a:chExt cx="6427358" cy="3050343"/>
          </a:xfrm>
        </p:grpSpPr>
        <p:grpSp>
          <p:nvGrpSpPr>
            <p:cNvPr id="16" name="Group 15">
              <a:extLst>
                <a:ext uri="{FF2B5EF4-FFF2-40B4-BE49-F238E27FC236}">
                  <a16:creationId xmlns:a16="http://schemas.microsoft.com/office/drawing/2014/main" id="{83800F4E-7CA8-0127-1A75-1DF46B4D1B38}"/>
                </a:ext>
              </a:extLst>
            </p:cNvPr>
            <p:cNvGrpSpPr/>
            <p:nvPr/>
          </p:nvGrpSpPr>
          <p:grpSpPr>
            <a:xfrm>
              <a:off x="2517276" y="513333"/>
              <a:ext cx="6427358" cy="3050343"/>
              <a:chOff x="2517276" y="513333"/>
              <a:chExt cx="6427358" cy="3050343"/>
            </a:xfrm>
          </p:grpSpPr>
          <p:pic>
            <p:nvPicPr>
              <p:cNvPr id="17" name="Picture 16" descr="A large yellow machine in a factory&#10;&#10;Description automatically generated">
                <a:extLst>
                  <a:ext uri="{FF2B5EF4-FFF2-40B4-BE49-F238E27FC236}">
                    <a16:creationId xmlns:a16="http://schemas.microsoft.com/office/drawing/2014/main" id="{7F973794-33A4-88BE-AC13-E3C4789F8B8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77509" y="513333"/>
                <a:ext cx="4067125" cy="3050343"/>
              </a:xfrm>
              <a:prstGeom prst="rect">
                <a:avLst/>
              </a:prstGeom>
              <a:ln>
                <a:noFill/>
              </a:ln>
              <a:effectLst>
                <a:outerShdw blurRad="292100" dist="139700" dir="2700000" algn="tl" rotWithShape="0">
                  <a:srgbClr val="333333">
                    <a:alpha val="65000"/>
                  </a:srgbClr>
                </a:outerShdw>
              </a:effectLst>
            </p:spPr>
          </p:pic>
          <p:cxnSp>
            <p:nvCxnSpPr>
              <p:cNvPr id="18" name="Straight Arrow Connector 17">
                <a:extLst>
                  <a:ext uri="{FF2B5EF4-FFF2-40B4-BE49-F238E27FC236}">
                    <a16:creationId xmlns:a16="http://schemas.microsoft.com/office/drawing/2014/main" id="{9940650A-565D-1D07-AE24-583D2E2E9E27}"/>
                  </a:ext>
                </a:extLst>
              </p:cNvPr>
              <p:cNvCxnSpPr>
                <a:cxnSpLocks/>
              </p:cNvCxnSpPr>
              <p:nvPr/>
            </p:nvCxnSpPr>
            <p:spPr>
              <a:xfrm>
                <a:off x="2517276" y="1354741"/>
                <a:ext cx="2360233" cy="568937"/>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20" name="TextBox 19">
              <a:extLst>
                <a:ext uri="{FF2B5EF4-FFF2-40B4-BE49-F238E27FC236}">
                  <a16:creationId xmlns:a16="http://schemas.microsoft.com/office/drawing/2014/main" id="{7BBF9B0C-3D6B-9BC0-DA7E-A5D0A5522373}"/>
                </a:ext>
              </a:extLst>
            </p:cNvPr>
            <p:cNvSpPr txBox="1"/>
            <p:nvPr/>
          </p:nvSpPr>
          <p:spPr>
            <a:xfrm>
              <a:off x="5999221" y="3056559"/>
              <a:ext cx="2710297" cy="461665"/>
            </a:xfrm>
            <a:prstGeom prst="rect">
              <a:avLst/>
            </a:prstGeom>
            <a:noFill/>
          </p:spPr>
          <p:txBody>
            <a:bodyPr wrap="square" rtlCol="0">
              <a:spAutoFit/>
            </a:bodyPr>
            <a:lstStyle/>
            <a:p>
              <a:pPr algn="ctr"/>
              <a:r>
                <a:rPr lang="en-GB" sz="1200" dirty="0">
                  <a:solidFill>
                    <a:schemeClr val="bg1"/>
                  </a:solidFill>
                </a:rPr>
                <a:t>First CP cold mass waiting in SMS18 for cold powering tests</a:t>
              </a:r>
            </a:p>
          </p:txBody>
        </p:sp>
      </p:grpSp>
    </p:spTree>
    <p:extLst>
      <p:ext uri="{BB962C8B-B14F-4D97-AF65-F5344CB8AC3E}">
        <p14:creationId xmlns:p14="http://schemas.microsoft.com/office/powerpoint/2010/main" val="385839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heckerboard(across)">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F3675-BA06-63B8-ABE6-E8264E5C8EF1}"/>
              </a:ext>
            </a:extLst>
          </p:cNvPr>
          <p:cNvSpPr>
            <a:spLocks noGrp="1"/>
          </p:cNvSpPr>
          <p:nvPr>
            <p:ph type="title"/>
          </p:nvPr>
        </p:nvSpPr>
        <p:spPr/>
        <p:txBody>
          <a:bodyPr/>
          <a:lstStyle/>
          <a:p>
            <a:r>
              <a:rPr lang="en-GB" dirty="0"/>
              <a:t>MCBXF series magnet production</a:t>
            </a:r>
          </a:p>
        </p:txBody>
      </p:sp>
      <p:sp>
        <p:nvSpPr>
          <p:cNvPr id="4" name="Footer Placeholder 3">
            <a:extLst>
              <a:ext uri="{FF2B5EF4-FFF2-40B4-BE49-F238E27FC236}">
                <a16:creationId xmlns:a16="http://schemas.microsoft.com/office/drawing/2014/main" id="{BC1C4BDE-56C8-66DF-C729-53F1DA7A0DCD}"/>
              </a:ext>
            </a:extLst>
          </p:cNvPr>
          <p:cNvSpPr>
            <a:spLocks noGrp="1"/>
          </p:cNvSpPr>
          <p:nvPr>
            <p:ph type="ftr" sz="quarter" idx="3"/>
          </p:nvPr>
        </p:nvSpPr>
        <p:spPr/>
        <p:txBody>
          <a:bodyPr/>
          <a:lstStyle/>
          <a:p>
            <a:r>
              <a:rPr lang="en-GB"/>
              <a:t>JC. Perez – 7th October 2024</a:t>
            </a:r>
            <a:endParaRPr lang="en-GB" dirty="0"/>
          </a:p>
        </p:txBody>
      </p:sp>
      <p:sp>
        <p:nvSpPr>
          <p:cNvPr id="5" name="Content Placeholder 4">
            <a:extLst>
              <a:ext uri="{FF2B5EF4-FFF2-40B4-BE49-F238E27FC236}">
                <a16:creationId xmlns:a16="http://schemas.microsoft.com/office/drawing/2014/main" id="{CA5FD30C-B93A-52AB-D5F5-2A0567C69021}"/>
              </a:ext>
            </a:extLst>
          </p:cNvPr>
          <p:cNvSpPr txBox="1">
            <a:spLocks noGrp="1"/>
          </p:cNvSpPr>
          <p:nvPr>
            <p:ph idx="1"/>
          </p:nvPr>
        </p:nvSpPr>
        <p:spPr>
          <a:xfrm>
            <a:off x="612000" y="686557"/>
            <a:ext cx="7920000" cy="4321183"/>
          </a:xfrm>
          <a:prstGeom prst="rect">
            <a:avLst/>
          </a:prstGeom>
          <a:noFill/>
        </p:spPr>
        <p:txBody>
          <a:bodyPr wrap="square" rtlCol="0">
            <a:spAutoFit/>
          </a:bodyPr>
          <a:lstStyle/>
          <a:p>
            <a:r>
              <a:rPr lang="en-GB" sz="1200" dirty="0"/>
              <a:t>From March 2021 until </a:t>
            </a:r>
            <a:r>
              <a:rPr lang="en-GB" sz="1200" dirty="0">
                <a:solidFill>
                  <a:srgbClr val="FF0000"/>
                </a:solidFill>
              </a:rPr>
              <a:t>September 2023 </a:t>
            </a:r>
            <a:r>
              <a:rPr lang="en-GB" sz="1200" dirty="0"/>
              <a:t>ELYTT Energy delivered to CERN </a:t>
            </a:r>
            <a:r>
              <a:rPr lang="en-GB" sz="1200" dirty="0">
                <a:solidFill>
                  <a:srgbClr val="FF0000"/>
                </a:solidFill>
              </a:rPr>
              <a:t>3 MCBXFB</a:t>
            </a:r>
            <a:r>
              <a:rPr lang="en-GB" sz="1200" dirty="0"/>
              <a:t> magnets</a:t>
            </a:r>
          </a:p>
          <a:p>
            <a:r>
              <a:rPr lang="en-GB" sz="1200" dirty="0"/>
              <a:t>The series production contract was stopped in September 2023 by mutual agreement between CIEMAT, CDTI and ELYTT.</a:t>
            </a:r>
          </a:p>
          <a:p>
            <a:pPr marL="0" indent="0">
              <a:buNone/>
            </a:pPr>
            <a:r>
              <a:rPr lang="en-GB" sz="1200" dirty="0"/>
              <a:t>The situation was:</a:t>
            </a:r>
          </a:p>
          <a:p>
            <a:r>
              <a:rPr lang="en-GB" sz="1200" dirty="0"/>
              <a:t>4 MCBXFB (1 made by CIEMAT &amp; CERN) magnets over the 18 foreseen to be built by ELYTT were delivered </a:t>
            </a:r>
          </a:p>
          <a:p>
            <a:r>
              <a:rPr lang="en-GB" sz="1200" dirty="0"/>
              <a:t>33 Coils still to be produced:</a:t>
            </a:r>
          </a:p>
          <a:p>
            <a:pPr lvl="1"/>
            <a:r>
              <a:rPr lang="en-GB" sz="1200" dirty="0"/>
              <a:t>16 MCBXFB</a:t>
            </a:r>
          </a:p>
          <a:p>
            <a:pPr lvl="1"/>
            <a:r>
              <a:rPr lang="en-GB" sz="1200" dirty="0"/>
              <a:t>17 MCBXFA</a:t>
            </a:r>
          </a:p>
          <a:p>
            <a:r>
              <a:rPr lang="en-GB" sz="1200" dirty="0"/>
              <a:t>No MCBXFA  assembled at ELYTT</a:t>
            </a:r>
          </a:p>
          <a:p>
            <a:r>
              <a:rPr lang="en-GB" sz="1200" dirty="0">
                <a:solidFill>
                  <a:srgbClr val="FF0000"/>
                </a:solidFill>
              </a:rPr>
              <a:t>14 Magnets still</a:t>
            </a:r>
            <a:r>
              <a:rPr lang="en-GB" sz="1200" dirty="0"/>
              <a:t> to be assembled at CERN:</a:t>
            </a:r>
          </a:p>
          <a:p>
            <a:pPr lvl="1"/>
            <a:r>
              <a:rPr lang="en-GB" sz="1200" dirty="0"/>
              <a:t>8 MCBXFB</a:t>
            </a:r>
          </a:p>
          <a:p>
            <a:pPr lvl="1"/>
            <a:r>
              <a:rPr lang="en-GB" sz="1200" dirty="0"/>
              <a:t>6 MCBXFA </a:t>
            </a:r>
          </a:p>
          <a:p>
            <a:pPr marL="0" indent="0">
              <a:buFont typeface="Wingdings" charset="2"/>
              <a:buNone/>
            </a:pPr>
            <a:r>
              <a:rPr lang="en-GB" sz="1200" dirty="0"/>
              <a:t>A strategy to complete the remaining magnet production, on schedule, was presented in October 2023.</a:t>
            </a:r>
          </a:p>
          <a:p>
            <a:pPr marL="0" indent="0">
              <a:buFont typeface="Wingdings" charset="2"/>
              <a:buNone/>
            </a:pPr>
            <a:r>
              <a:rPr lang="en-GB" sz="1200" dirty="0"/>
              <a:t>The idea was to split the manufacturing into two separate sites: </a:t>
            </a:r>
          </a:p>
          <a:p>
            <a:pPr lvl="1"/>
            <a:r>
              <a:rPr lang="en-GB" sz="1200" dirty="0">
                <a:solidFill>
                  <a:srgbClr val="FF0000"/>
                </a:solidFill>
              </a:rPr>
              <a:t>CIEMAT</a:t>
            </a:r>
            <a:r>
              <a:rPr lang="en-GB" sz="1200" dirty="0"/>
              <a:t> to produce the missing </a:t>
            </a:r>
            <a:r>
              <a:rPr lang="en-GB" sz="1200" dirty="0">
                <a:solidFill>
                  <a:srgbClr val="FF0000"/>
                </a:solidFill>
              </a:rPr>
              <a:t>coils </a:t>
            </a:r>
            <a:r>
              <a:rPr lang="en-GB" sz="1200" dirty="0">
                <a:solidFill>
                  <a:schemeClr val="tx1"/>
                </a:solidFill>
              </a:rPr>
              <a:t>in</a:t>
            </a:r>
            <a:r>
              <a:rPr lang="en-GB" sz="1200" dirty="0"/>
              <a:t> its new laboratory </a:t>
            </a:r>
            <a:r>
              <a:rPr lang="en-GB" sz="1200" dirty="0">
                <a:solidFill>
                  <a:srgbClr val="FF0000"/>
                </a:solidFill>
              </a:rPr>
              <a:t>in Madrid </a:t>
            </a:r>
            <a:r>
              <a:rPr lang="en-GB" sz="1200" dirty="0"/>
              <a:t>and will oversee the production of the remaining components</a:t>
            </a:r>
          </a:p>
          <a:p>
            <a:pPr lvl="1"/>
            <a:r>
              <a:rPr lang="en-GB" sz="1200" dirty="0">
                <a:solidFill>
                  <a:srgbClr val="FF0000"/>
                </a:solidFill>
              </a:rPr>
              <a:t>CERN</a:t>
            </a:r>
            <a:r>
              <a:rPr lang="en-GB" sz="1200" dirty="0"/>
              <a:t> to be responsible for </a:t>
            </a:r>
            <a:r>
              <a:rPr lang="en-GB" sz="1200" dirty="0">
                <a:solidFill>
                  <a:srgbClr val="FF0000"/>
                </a:solidFill>
              </a:rPr>
              <a:t>assembling the magnets </a:t>
            </a:r>
            <a:r>
              <a:rPr lang="en-GB" sz="1200" dirty="0"/>
              <a:t>in its facilities in </a:t>
            </a:r>
            <a:r>
              <a:rPr lang="en-GB" sz="1200" dirty="0">
                <a:solidFill>
                  <a:srgbClr val="FF0000"/>
                </a:solidFill>
              </a:rPr>
              <a:t>Geneva </a:t>
            </a:r>
          </a:p>
          <a:p>
            <a:endParaRPr lang="en-GB" sz="1200" dirty="0"/>
          </a:p>
          <a:p>
            <a:endParaRPr lang="en-GB" sz="1200" dirty="0"/>
          </a:p>
          <a:p>
            <a:endParaRPr lang="en-GB" sz="1200" dirty="0"/>
          </a:p>
        </p:txBody>
      </p:sp>
    </p:spTree>
    <p:extLst>
      <p:ext uri="{BB962C8B-B14F-4D97-AF65-F5344CB8AC3E}">
        <p14:creationId xmlns:p14="http://schemas.microsoft.com/office/powerpoint/2010/main" val="178634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1" end="11"/>
                                            </p:txEl>
                                          </p:spTgt>
                                        </p:tgtEl>
                                        <p:attrNameLst>
                                          <p:attrName>style.visibility</p:attrName>
                                        </p:attrNameLst>
                                      </p:cBhvr>
                                      <p:to>
                                        <p:strVal val="visible"/>
                                      </p:to>
                                    </p:set>
                                    <p:anim calcmode="lin" valueType="num">
                                      <p:cBhvr additive="base">
                                        <p:cTn id="7"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1" end="1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2" end="12"/>
                                            </p:txEl>
                                          </p:spTgt>
                                        </p:tgtEl>
                                        <p:attrNameLst>
                                          <p:attrName>style.visibility</p:attrName>
                                        </p:attrNameLst>
                                      </p:cBhvr>
                                      <p:to>
                                        <p:strVal val="visible"/>
                                      </p:to>
                                    </p:set>
                                    <p:anim calcmode="lin" valueType="num">
                                      <p:cBhvr additive="base">
                                        <p:cTn id="11"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2" end="1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xEl>
                                              <p:pRg st="13" end="13"/>
                                            </p:txEl>
                                          </p:spTgt>
                                        </p:tgtEl>
                                        <p:attrNameLst>
                                          <p:attrName>style.visibility</p:attrName>
                                        </p:attrNameLst>
                                      </p:cBhvr>
                                      <p:to>
                                        <p:strVal val="visible"/>
                                      </p:to>
                                    </p:set>
                                    <p:anim calcmode="lin" valueType="num">
                                      <p:cBhvr additive="base">
                                        <p:cTn id="15" dur="500" fill="hold"/>
                                        <p:tgtEl>
                                          <p:spTgt spid="5">
                                            <p:txEl>
                                              <p:pRg st="13" end="1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3" end="1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xEl>
                                              <p:pRg st="14" end="14"/>
                                            </p:txEl>
                                          </p:spTgt>
                                        </p:tgtEl>
                                        <p:attrNameLst>
                                          <p:attrName>style.visibility</p:attrName>
                                        </p:attrNameLst>
                                      </p:cBhvr>
                                      <p:to>
                                        <p:strVal val="visible"/>
                                      </p:to>
                                    </p:set>
                                    <p:anim calcmode="lin" valueType="num">
                                      <p:cBhvr additive="base">
                                        <p:cTn id="19"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2D3D2-2AB5-767A-4541-66FD0325E6F7}"/>
              </a:ext>
            </a:extLst>
          </p:cNvPr>
          <p:cNvSpPr>
            <a:spLocks noGrp="1"/>
          </p:cNvSpPr>
          <p:nvPr>
            <p:ph type="title"/>
          </p:nvPr>
        </p:nvSpPr>
        <p:spPr>
          <a:xfrm>
            <a:off x="395536" y="186830"/>
            <a:ext cx="7704856" cy="540000"/>
          </a:xfrm>
        </p:spPr>
        <p:txBody>
          <a:bodyPr/>
          <a:lstStyle/>
          <a:p>
            <a:r>
              <a:rPr lang="en-GB" dirty="0"/>
              <a:t>Magnet production planning presented in January 2024</a:t>
            </a:r>
          </a:p>
        </p:txBody>
      </p:sp>
      <p:sp>
        <p:nvSpPr>
          <p:cNvPr id="4" name="Footer Placeholder 3">
            <a:extLst>
              <a:ext uri="{FF2B5EF4-FFF2-40B4-BE49-F238E27FC236}">
                <a16:creationId xmlns:a16="http://schemas.microsoft.com/office/drawing/2014/main" id="{B9C1F0A8-6DCD-390F-90D0-D695E40DCE1C}"/>
              </a:ext>
            </a:extLst>
          </p:cNvPr>
          <p:cNvSpPr>
            <a:spLocks noGrp="1"/>
          </p:cNvSpPr>
          <p:nvPr>
            <p:ph type="ftr" sz="quarter" idx="3"/>
          </p:nvPr>
        </p:nvSpPr>
        <p:spPr/>
        <p:txBody>
          <a:bodyPr/>
          <a:lstStyle/>
          <a:p>
            <a:r>
              <a:rPr lang="en-GB"/>
              <a:t>JC. Perez – 7th October 2024</a:t>
            </a:r>
            <a:endParaRPr lang="en-GB" dirty="0"/>
          </a:p>
        </p:txBody>
      </p:sp>
      <p:graphicFrame>
        <p:nvGraphicFramePr>
          <p:cNvPr id="7" name="Table 6">
            <a:extLst>
              <a:ext uri="{FF2B5EF4-FFF2-40B4-BE49-F238E27FC236}">
                <a16:creationId xmlns:a16="http://schemas.microsoft.com/office/drawing/2014/main" id="{98FCC013-0590-0D3E-2988-9A70FC844AE8}"/>
              </a:ext>
            </a:extLst>
          </p:cNvPr>
          <p:cNvGraphicFramePr>
            <a:graphicFrameLocks noGrp="1"/>
          </p:cNvGraphicFramePr>
          <p:nvPr>
            <p:extLst>
              <p:ext uri="{D42A27DB-BD31-4B8C-83A1-F6EECF244321}">
                <p14:modId xmlns:p14="http://schemas.microsoft.com/office/powerpoint/2010/main" val="4050771362"/>
              </p:ext>
            </p:extLst>
          </p:nvPr>
        </p:nvGraphicFramePr>
        <p:xfrm>
          <a:off x="379222" y="1007648"/>
          <a:ext cx="8385555" cy="2664300"/>
        </p:xfrm>
        <a:graphic>
          <a:graphicData uri="http://schemas.openxmlformats.org/drawingml/2006/table">
            <a:tbl>
              <a:tblPr/>
              <a:tblGrid>
                <a:gridCol w="455737">
                  <a:extLst>
                    <a:ext uri="{9D8B030D-6E8A-4147-A177-3AD203B41FA5}">
                      <a16:colId xmlns:a16="http://schemas.microsoft.com/office/drawing/2014/main" val="3195884230"/>
                    </a:ext>
                  </a:extLst>
                </a:gridCol>
                <a:gridCol w="136721">
                  <a:extLst>
                    <a:ext uri="{9D8B030D-6E8A-4147-A177-3AD203B41FA5}">
                      <a16:colId xmlns:a16="http://schemas.microsoft.com/office/drawing/2014/main" val="1283738496"/>
                    </a:ext>
                  </a:extLst>
                </a:gridCol>
                <a:gridCol w="136721">
                  <a:extLst>
                    <a:ext uri="{9D8B030D-6E8A-4147-A177-3AD203B41FA5}">
                      <a16:colId xmlns:a16="http://schemas.microsoft.com/office/drawing/2014/main" val="3116962883"/>
                    </a:ext>
                  </a:extLst>
                </a:gridCol>
                <a:gridCol w="136721">
                  <a:extLst>
                    <a:ext uri="{9D8B030D-6E8A-4147-A177-3AD203B41FA5}">
                      <a16:colId xmlns:a16="http://schemas.microsoft.com/office/drawing/2014/main" val="2352931156"/>
                    </a:ext>
                  </a:extLst>
                </a:gridCol>
                <a:gridCol w="136721">
                  <a:extLst>
                    <a:ext uri="{9D8B030D-6E8A-4147-A177-3AD203B41FA5}">
                      <a16:colId xmlns:a16="http://schemas.microsoft.com/office/drawing/2014/main" val="3870211462"/>
                    </a:ext>
                  </a:extLst>
                </a:gridCol>
                <a:gridCol w="136721">
                  <a:extLst>
                    <a:ext uri="{9D8B030D-6E8A-4147-A177-3AD203B41FA5}">
                      <a16:colId xmlns:a16="http://schemas.microsoft.com/office/drawing/2014/main" val="2038320699"/>
                    </a:ext>
                  </a:extLst>
                </a:gridCol>
                <a:gridCol w="136721">
                  <a:extLst>
                    <a:ext uri="{9D8B030D-6E8A-4147-A177-3AD203B41FA5}">
                      <a16:colId xmlns:a16="http://schemas.microsoft.com/office/drawing/2014/main" val="2020861737"/>
                    </a:ext>
                  </a:extLst>
                </a:gridCol>
                <a:gridCol w="136721">
                  <a:extLst>
                    <a:ext uri="{9D8B030D-6E8A-4147-A177-3AD203B41FA5}">
                      <a16:colId xmlns:a16="http://schemas.microsoft.com/office/drawing/2014/main" val="1909097349"/>
                    </a:ext>
                  </a:extLst>
                </a:gridCol>
                <a:gridCol w="136721">
                  <a:extLst>
                    <a:ext uri="{9D8B030D-6E8A-4147-A177-3AD203B41FA5}">
                      <a16:colId xmlns:a16="http://schemas.microsoft.com/office/drawing/2014/main" val="1389920300"/>
                    </a:ext>
                  </a:extLst>
                </a:gridCol>
                <a:gridCol w="136721">
                  <a:extLst>
                    <a:ext uri="{9D8B030D-6E8A-4147-A177-3AD203B41FA5}">
                      <a16:colId xmlns:a16="http://schemas.microsoft.com/office/drawing/2014/main" val="1282880005"/>
                    </a:ext>
                  </a:extLst>
                </a:gridCol>
                <a:gridCol w="136721">
                  <a:extLst>
                    <a:ext uri="{9D8B030D-6E8A-4147-A177-3AD203B41FA5}">
                      <a16:colId xmlns:a16="http://schemas.microsoft.com/office/drawing/2014/main" val="1760885839"/>
                    </a:ext>
                  </a:extLst>
                </a:gridCol>
                <a:gridCol w="136721">
                  <a:extLst>
                    <a:ext uri="{9D8B030D-6E8A-4147-A177-3AD203B41FA5}">
                      <a16:colId xmlns:a16="http://schemas.microsoft.com/office/drawing/2014/main" val="1142963282"/>
                    </a:ext>
                  </a:extLst>
                </a:gridCol>
                <a:gridCol w="136721">
                  <a:extLst>
                    <a:ext uri="{9D8B030D-6E8A-4147-A177-3AD203B41FA5}">
                      <a16:colId xmlns:a16="http://schemas.microsoft.com/office/drawing/2014/main" val="566129300"/>
                    </a:ext>
                  </a:extLst>
                </a:gridCol>
                <a:gridCol w="136721">
                  <a:extLst>
                    <a:ext uri="{9D8B030D-6E8A-4147-A177-3AD203B41FA5}">
                      <a16:colId xmlns:a16="http://schemas.microsoft.com/office/drawing/2014/main" val="357676917"/>
                    </a:ext>
                  </a:extLst>
                </a:gridCol>
                <a:gridCol w="136721">
                  <a:extLst>
                    <a:ext uri="{9D8B030D-6E8A-4147-A177-3AD203B41FA5}">
                      <a16:colId xmlns:a16="http://schemas.microsoft.com/office/drawing/2014/main" val="1158022051"/>
                    </a:ext>
                  </a:extLst>
                </a:gridCol>
                <a:gridCol w="136721">
                  <a:extLst>
                    <a:ext uri="{9D8B030D-6E8A-4147-A177-3AD203B41FA5}">
                      <a16:colId xmlns:a16="http://schemas.microsoft.com/office/drawing/2014/main" val="980453051"/>
                    </a:ext>
                  </a:extLst>
                </a:gridCol>
                <a:gridCol w="136721">
                  <a:extLst>
                    <a:ext uri="{9D8B030D-6E8A-4147-A177-3AD203B41FA5}">
                      <a16:colId xmlns:a16="http://schemas.microsoft.com/office/drawing/2014/main" val="822797914"/>
                    </a:ext>
                  </a:extLst>
                </a:gridCol>
                <a:gridCol w="136721">
                  <a:extLst>
                    <a:ext uri="{9D8B030D-6E8A-4147-A177-3AD203B41FA5}">
                      <a16:colId xmlns:a16="http://schemas.microsoft.com/office/drawing/2014/main" val="3894940948"/>
                    </a:ext>
                  </a:extLst>
                </a:gridCol>
                <a:gridCol w="136721">
                  <a:extLst>
                    <a:ext uri="{9D8B030D-6E8A-4147-A177-3AD203B41FA5}">
                      <a16:colId xmlns:a16="http://schemas.microsoft.com/office/drawing/2014/main" val="3374096519"/>
                    </a:ext>
                  </a:extLst>
                </a:gridCol>
                <a:gridCol w="136721">
                  <a:extLst>
                    <a:ext uri="{9D8B030D-6E8A-4147-A177-3AD203B41FA5}">
                      <a16:colId xmlns:a16="http://schemas.microsoft.com/office/drawing/2014/main" val="2652975535"/>
                    </a:ext>
                  </a:extLst>
                </a:gridCol>
                <a:gridCol w="136721">
                  <a:extLst>
                    <a:ext uri="{9D8B030D-6E8A-4147-A177-3AD203B41FA5}">
                      <a16:colId xmlns:a16="http://schemas.microsoft.com/office/drawing/2014/main" val="872207463"/>
                    </a:ext>
                  </a:extLst>
                </a:gridCol>
                <a:gridCol w="136721">
                  <a:extLst>
                    <a:ext uri="{9D8B030D-6E8A-4147-A177-3AD203B41FA5}">
                      <a16:colId xmlns:a16="http://schemas.microsoft.com/office/drawing/2014/main" val="3986915079"/>
                    </a:ext>
                  </a:extLst>
                </a:gridCol>
                <a:gridCol w="136721">
                  <a:extLst>
                    <a:ext uri="{9D8B030D-6E8A-4147-A177-3AD203B41FA5}">
                      <a16:colId xmlns:a16="http://schemas.microsoft.com/office/drawing/2014/main" val="2231309381"/>
                    </a:ext>
                  </a:extLst>
                </a:gridCol>
                <a:gridCol w="136721">
                  <a:extLst>
                    <a:ext uri="{9D8B030D-6E8A-4147-A177-3AD203B41FA5}">
                      <a16:colId xmlns:a16="http://schemas.microsoft.com/office/drawing/2014/main" val="3248765231"/>
                    </a:ext>
                  </a:extLst>
                </a:gridCol>
                <a:gridCol w="136721">
                  <a:extLst>
                    <a:ext uri="{9D8B030D-6E8A-4147-A177-3AD203B41FA5}">
                      <a16:colId xmlns:a16="http://schemas.microsoft.com/office/drawing/2014/main" val="3200618191"/>
                    </a:ext>
                  </a:extLst>
                </a:gridCol>
                <a:gridCol w="136721">
                  <a:extLst>
                    <a:ext uri="{9D8B030D-6E8A-4147-A177-3AD203B41FA5}">
                      <a16:colId xmlns:a16="http://schemas.microsoft.com/office/drawing/2014/main" val="1534680130"/>
                    </a:ext>
                  </a:extLst>
                </a:gridCol>
                <a:gridCol w="136721">
                  <a:extLst>
                    <a:ext uri="{9D8B030D-6E8A-4147-A177-3AD203B41FA5}">
                      <a16:colId xmlns:a16="http://schemas.microsoft.com/office/drawing/2014/main" val="276827640"/>
                    </a:ext>
                  </a:extLst>
                </a:gridCol>
                <a:gridCol w="136721">
                  <a:extLst>
                    <a:ext uri="{9D8B030D-6E8A-4147-A177-3AD203B41FA5}">
                      <a16:colId xmlns:a16="http://schemas.microsoft.com/office/drawing/2014/main" val="2112907836"/>
                    </a:ext>
                  </a:extLst>
                </a:gridCol>
                <a:gridCol w="136721">
                  <a:extLst>
                    <a:ext uri="{9D8B030D-6E8A-4147-A177-3AD203B41FA5}">
                      <a16:colId xmlns:a16="http://schemas.microsoft.com/office/drawing/2014/main" val="1635302103"/>
                    </a:ext>
                  </a:extLst>
                </a:gridCol>
                <a:gridCol w="136721">
                  <a:extLst>
                    <a:ext uri="{9D8B030D-6E8A-4147-A177-3AD203B41FA5}">
                      <a16:colId xmlns:a16="http://schemas.microsoft.com/office/drawing/2014/main" val="932307897"/>
                    </a:ext>
                  </a:extLst>
                </a:gridCol>
                <a:gridCol w="136721">
                  <a:extLst>
                    <a:ext uri="{9D8B030D-6E8A-4147-A177-3AD203B41FA5}">
                      <a16:colId xmlns:a16="http://schemas.microsoft.com/office/drawing/2014/main" val="1827744891"/>
                    </a:ext>
                  </a:extLst>
                </a:gridCol>
                <a:gridCol w="136721">
                  <a:extLst>
                    <a:ext uri="{9D8B030D-6E8A-4147-A177-3AD203B41FA5}">
                      <a16:colId xmlns:a16="http://schemas.microsoft.com/office/drawing/2014/main" val="1456216310"/>
                    </a:ext>
                  </a:extLst>
                </a:gridCol>
                <a:gridCol w="136721">
                  <a:extLst>
                    <a:ext uri="{9D8B030D-6E8A-4147-A177-3AD203B41FA5}">
                      <a16:colId xmlns:a16="http://schemas.microsoft.com/office/drawing/2014/main" val="1282382126"/>
                    </a:ext>
                  </a:extLst>
                </a:gridCol>
                <a:gridCol w="136721">
                  <a:extLst>
                    <a:ext uri="{9D8B030D-6E8A-4147-A177-3AD203B41FA5}">
                      <a16:colId xmlns:a16="http://schemas.microsoft.com/office/drawing/2014/main" val="3023619553"/>
                    </a:ext>
                  </a:extLst>
                </a:gridCol>
                <a:gridCol w="136721">
                  <a:extLst>
                    <a:ext uri="{9D8B030D-6E8A-4147-A177-3AD203B41FA5}">
                      <a16:colId xmlns:a16="http://schemas.microsoft.com/office/drawing/2014/main" val="437423070"/>
                    </a:ext>
                  </a:extLst>
                </a:gridCol>
                <a:gridCol w="136721">
                  <a:extLst>
                    <a:ext uri="{9D8B030D-6E8A-4147-A177-3AD203B41FA5}">
                      <a16:colId xmlns:a16="http://schemas.microsoft.com/office/drawing/2014/main" val="533048988"/>
                    </a:ext>
                  </a:extLst>
                </a:gridCol>
                <a:gridCol w="136721">
                  <a:extLst>
                    <a:ext uri="{9D8B030D-6E8A-4147-A177-3AD203B41FA5}">
                      <a16:colId xmlns:a16="http://schemas.microsoft.com/office/drawing/2014/main" val="827238911"/>
                    </a:ext>
                  </a:extLst>
                </a:gridCol>
                <a:gridCol w="136721">
                  <a:extLst>
                    <a:ext uri="{9D8B030D-6E8A-4147-A177-3AD203B41FA5}">
                      <a16:colId xmlns:a16="http://schemas.microsoft.com/office/drawing/2014/main" val="1232384529"/>
                    </a:ext>
                  </a:extLst>
                </a:gridCol>
                <a:gridCol w="136721">
                  <a:extLst>
                    <a:ext uri="{9D8B030D-6E8A-4147-A177-3AD203B41FA5}">
                      <a16:colId xmlns:a16="http://schemas.microsoft.com/office/drawing/2014/main" val="1894143890"/>
                    </a:ext>
                  </a:extLst>
                </a:gridCol>
                <a:gridCol w="136721">
                  <a:extLst>
                    <a:ext uri="{9D8B030D-6E8A-4147-A177-3AD203B41FA5}">
                      <a16:colId xmlns:a16="http://schemas.microsoft.com/office/drawing/2014/main" val="3162733802"/>
                    </a:ext>
                  </a:extLst>
                </a:gridCol>
                <a:gridCol w="136721">
                  <a:extLst>
                    <a:ext uri="{9D8B030D-6E8A-4147-A177-3AD203B41FA5}">
                      <a16:colId xmlns:a16="http://schemas.microsoft.com/office/drawing/2014/main" val="2463064519"/>
                    </a:ext>
                  </a:extLst>
                </a:gridCol>
                <a:gridCol w="136721">
                  <a:extLst>
                    <a:ext uri="{9D8B030D-6E8A-4147-A177-3AD203B41FA5}">
                      <a16:colId xmlns:a16="http://schemas.microsoft.com/office/drawing/2014/main" val="3427009399"/>
                    </a:ext>
                  </a:extLst>
                </a:gridCol>
                <a:gridCol w="136721">
                  <a:extLst>
                    <a:ext uri="{9D8B030D-6E8A-4147-A177-3AD203B41FA5}">
                      <a16:colId xmlns:a16="http://schemas.microsoft.com/office/drawing/2014/main" val="1749510885"/>
                    </a:ext>
                  </a:extLst>
                </a:gridCol>
                <a:gridCol w="136721">
                  <a:extLst>
                    <a:ext uri="{9D8B030D-6E8A-4147-A177-3AD203B41FA5}">
                      <a16:colId xmlns:a16="http://schemas.microsoft.com/office/drawing/2014/main" val="1230137483"/>
                    </a:ext>
                  </a:extLst>
                </a:gridCol>
                <a:gridCol w="136721">
                  <a:extLst>
                    <a:ext uri="{9D8B030D-6E8A-4147-A177-3AD203B41FA5}">
                      <a16:colId xmlns:a16="http://schemas.microsoft.com/office/drawing/2014/main" val="896515044"/>
                    </a:ext>
                  </a:extLst>
                </a:gridCol>
                <a:gridCol w="136721">
                  <a:extLst>
                    <a:ext uri="{9D8B030D-6E8A-4147-A177-3AD203B41FA5}">
                      <a16:colId xmlns:a16="http://schemas.microsoft.com/office/drawing/2014/main" val="2738744044"/>
                    </a:ext>
                  </a:extLst>
                </a:gridCol>
                <a:gridCol w="136721">
                  <a:extLst>
                    <a:ext uri="{9D8B030D-6E8A-4147-A177-3AD203B41FA5}">
                      <a16:colId xmlns:a16="http://schemas.microsoft.com/office/drawing/2014/main" val="734078226"/>
                    </a:ext>
                  </a:extLst>
                </a:gridCol>
                <a:gridCol w="136721">
                  <a:extLst>
                    <a:ext uri="{9D8B030D-6E8A-4147-A177-3AD203B41FA5}">
                      <a16:colId xmlns:a16="http://schemas.microsoft.com/office/drawing/2014/main" val="2030735252"/>
                    </a:ext>
                  </a:extLst>
                </a:gridCol>
                <a:gridCol w="136721">
                  <a:extLst>
                    <a:ext uri="{9D8B030D-6E8A-4147-A177-3AD203B41FA5}">
                      <a16:colId xmlns:a16="http://schemas.microsoft.com/office/drawing/2014/main" val="2128156914"/>
                    </a:ext>
                  </a:extLst>
                </a:gridCol>
                <a:gridCol w="136721">
                  <a:extLst>
                    <a:ext uri="{9D8B030D-6E8A-4147-A177-3AD203B41FA5}">
                      <a16:colId xmlns:a16="http://schemas.microsoft.com/office/drawing/2014/main" val="3326168803"/>
                    </a:ext>
                  </a:extLst>
                </a:gridCol>
                <a:gridCol w="136721">
                  <a:extLst>
                    <a:ext uri="{9D8B030D-6E8A-4147-A177-3AD203B41FA5}">
                      <a16:colId xmlns:a16="http://schemas.microsoft.com/office/drawing/2014/main" val="3748988301"/>
                    </a:ext>
                  </a:extLst>
                </a:gridCol>
                <a:gridCol w="136721">
                  <a:extLst>
                    <a:ext uri="{9D8B030D-6E8A-4147-A177-3AD203B41FA5}">
                      <a16:colId xmlns:a16="http://schemas.microsoft.com/office/drawing/2014/main" val="3725231475"/>
                    </a:ext>
                  </a:extLst>
                </a:gridCol>
                <a:gridCol w="136721">
                  <a:extLst>
                    <a:ext uri="{9D8B030D-6E8A-4147-A177-3AD203B41FA5}">
                      <a16:colId xmlns:a16="http://schemas.microsoft.com/office/drawing/2014/main" val="530109506"/>
                    </a:ext>
                  </a:extLst>
                </a:gridCol>
                <a:gridCol w="136721">
                  <a:extLst>
                    <a:ext uri="{9D8B030D-6E8A-4147-A177-3AD203B41FA5}">
                      <a16:colId xmlns:a16="http://schemas.microsoft.com/office/drawing/2014/main" val="2274996666"/>
                    </a:ext>
                  </a:extLst>
                </a:gridCol>
                <a:gridCol w="136721">
                  <a:extLst>
                    <a:ext uri="{9D8B030D-6E8A-4147-A177-3AD203B41FA5}">
                      <a16:colId xmlns:a16="http://schemas.microsoft.com/office/drawing/2014/main" val="4010503648"/>
                    </a:ext>
                  </a:extLst>
                </a:gridCol>
                <a:gridCol w="136721">
                  <a:extLst>
                    <a:ext uri="{9D8B030D-6E8A-4147-A177-3AD203B41FA5}">
                      <a16:colId xmlns:a16="http://schemas.microsoft.com/office/drawing/2014/main" val="1594317878"/>
                    </a:ext>
                  </a:extLst>
                </a:gridCol>
                <a:gridCol w="136721">
                  <a:extLst>
                    <a:ext uri="{9D8B030D-6E8A-4147-A177-3AD203B41FA5}">
                      <a16:colId xmlns:a16="http://schemas.microsoft.com/office/drawing/2014/main" val="872043825"/>
                    </a:ext>
                  </a:extLst>
                </a:gridCol>
                <a:gridCol w="136721">
                  <a:extLst>
                    <a:ext uri="{9D8B030D-6E8A-4147-A177-3AD203B41FA5}">
                      <a16:colId xmlns:a16="http://schemas.microsoft.com/office/drawing/2014/main" val="1986179676"/>
                    </a:ext>
                  </a:extLst>
                </a:gridCol>
                <a:gridCol w="136721">
                  <a:extLst>
                    <a:ext uri="{9D8B030D-6E8A-4147-A177-3AD203B41FA5}">
                      <a16:colId xmlns:a16="http://schemas.microsoft.com/office/drawing/2014/main" val="3618533640"/>
                    </a:ext>
                  </a:extLst>
                </a:gridCol>
              </a:tblGrid>
              <a:tr h="238782">
                <a:tc>
                  <a:txBody>
                    <a:bodyPr/>
                    <a:lstStyle/>
                    <a:p>
                      <a:pPr algn="ctr" fontAlgn="ctr"/>
                      <a:endParaRPr lang="en-GB" sz="1200" b="0" i="0" u="none" strike="noStrike" dirty="0">
                        <a:solidFill>
                          <a:srgbClr val="000000"/>
                        </a:solidFill>
                        <a:effectLst/>
                        <a:latin typeface="Arial" panose="020B0604020202020204" pitchFamily="34" charset="0"/>
                      </a:endParaRPr>
                    </a:p>
                  </a:txBody>
                  <a:tcPr marL="5164" marR="5164" marT="5164" marB="0" anchor="ctr">
                    <a:lnL>
                      <a:noFill/>
                    </a:lnL>
                    <a:lnR w="6350" cap="flat" cmpd="sng" algn="ctr">
                      <a:solidFill>
                        <a:srgbClr val="000000"/>
                      </a:solidFill>
                      <a:prstDash val="solid"/>
                      <a:round/>
                      <a:headEnd type="none" w="med" len="med"/>
                      <a:tailEnd type="none" w="med" len="med"/>
                    </a:lnR>
                    <a:lnT>
                      <a:noFill/>
                    </a:lnT>
                    <a:lnB>
                      <a:noFill/>
                    </a:lnB>
                    <a:noFill/>
                  </a:tcPr>
                </a:tc>
                <a:tc gridSpan="24">
                  <a:txBody>
                    <a:bodyPr/>
                    <a:lstStyle/>
                    <a:p>
                      <a:pPr algn="ctr" rtl="0" fontAlgn="ctr"/>
                      <a:r>
                        <a:rPr lang="en-GB" sz="700" b="0" i="0" u="none" strike="noStrike">
                          <a:solidFill>
                            <a:srgbClr val="000000"/>
                          </a:solidFill>
                          <a:effectLst/>
                          <a:latin typeface="Calibri" panose="020F0502020204030204" pitchFamily="34" charset="0"/>
                        </a:rPr>
                        <a:t>2024</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rtl="0" fontAlgn="ctr"/>
                      <a:r>
                        <a:rPr lang="en-GB" sz="700" b="0" i="0" u="none" strike="noStrike">
                          <a:solidFill>
                            <a:srgbClr val="000000"/>
                          </a:solidFill>
                          <a:effectLst/>
                          <a:latin typeface="Calibri" panose="020F0502020204030204" pitchFamily="34" charset="0"/>
                        </a:rPr>
                        <a:t>2025</a:t>
                      </a:r>
                    </a:p>
                  </a:txBody>
                  <a:tcPr marL="5164" marR="5164" marT="516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0">
                  <a:txBody>
                    <a:bodyPr/>
                    <a:lstStyle/>
                    <a:p>
                      <a:pPr algn="ctr" rtl="0" fontAlgn="ctr"/>
                      <a:r>
                        <a:rPr lang="en-GB" sz="700" b="0" i="0" u="none" strike="noStrike">
                          <a:solidFill>
                            <a:srgbClr val="000000"/>
                          </a:solidFill>
                          <a:effectLst/>
                          <a:latin typeface="Calibri" panose="020F0502020204030204" pitchFamily="34" charset="0"/>
                        </a:rPr>
                        <a:t>2026</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18910103"/>
                  </a:ext>
                </a:extLst>
              </a:tr>
              <a:tr h="245065">
                <a:tc>
                  <a:txBody>
                    <a:bodyPr/>
                    <a:lstStyle/>
                    <a:p>
                      <a:pPr algn="ctr" fontAlgn="ctr"/>
                      <a:r>
                        <a:rPr lang="en-GB" sz="1200" b="0" i="0" u="none" strike="noStrike">
                          <a:solidFill>
                            <a:srgbClr val="000000"/>
                          </a:solidFill>
                          <a:effectLst/>
                          <a:latin typeface="Arial" panose="020B060402020202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Aug</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Sep</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Oct</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Nov</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Dec</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Aug</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Sep</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Oct</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Nov</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Dec</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April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859075453"/>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MCBXFB05</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B05</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8428950"/>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MCBXFA1</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A1</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4639204"/>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MCBXFB06</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B06</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0910241"/>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MCBXFB07</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B07</a:t>
                      </a:r>
                    </a:p>
                  </a:txBody>
                  <a:tcPr marL="5164" marR="5164" marT="5164"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5424504"/>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MCBXFA2</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A2</a:t>
                      </a:r>
                    </a:p>
                  </a:txBody>
                  <a:tcPr marL="5164" marR="5164" marT="5164"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8646066"/>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MCBXFB08</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B08</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1804885"/>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MCBXFA3</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A3</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62719668"/>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MCBXFB09</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B09</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094524"/>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MCBXFA4</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A4</a:t>
                      </a:r>
                    </a:p>
                  </a:txBody>
                  <a:tcPr marL="5164" marR="5164" marT="5164"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9166106"/>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MCBXFB10</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B10</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2363108"/>
                  </a:ext>
                </a:extLst>
              </a:tr>
              <a:tr h="157093">
                <a:tc>
                  <a:txBody>
                    <a:bodyPr/>
                    <a:lstStyle/>
                    <a:p>
                      <a:pPr algn="ctr" rtl="0" fontAlgn="ctr"/>
                      <a:r>
                        <a:rPr lang="en-GB" sz="500" b="0" i="0" u="none" strike="noStrike">
                          <a:solidFill>
                            <a:srgbClr val="000000"/>
                          </a:solidFill>
                          <a:effectLst/>
                          <a:latin typeface="Calibri" panose="020F0502020204030204" pitchFamily="34" charset="0"/>
                        </a:rPr>
                        <a:t>MCBXFA5</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dirty="0">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dirty="0">
                          <a:solidFill>
                            <a:srgbClr val="000000"/>
                          </a:solidFill>
                          <a:effectLst/>
                          <a:highlight>
                            <a:srgbClr val="F4B084"/>
                          </a:highlight>
                          <a:latin typeface="Calibri" panose="020F0502020204030204" pitchFamily="34" charset="0"/>
                        </a:rPr>
                        <a:t>A5</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6502870"/>
                  </a:ext>
                </a:extLst>
              </a:tr>
              <a:tr h="150810">
                <a:tc>
                  <a:txBody>
                    <a:bodyPr/>
                    <a:lstStyle/>
                    <a:p>
                      <a:pPr algn="ctr" rtl="0" fontAlgn="ctr"/>
                      <a:r>
                        <a:rPr lang="en-GB" sz="500" b="0" i="0" u="none" strike="noStrike">
                          <a:solidFill>
                            <a:srgbClr val="000000"/>
                          </a:solidFill>
                          <a:effectLst/>
                          <a:latin typeface="Calibri" panose="020F0502020204030204" pitchFamily="34" charset="0"/>
                        </a:rPr>
                        <a:t>MCBXFA6</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044664978"/>
                  </a:ext>
                </a:extLst>
              </a:tr>
              <a:tr h="150810">
                <a:tc>
                  <a:txBody>
                    <a:bodyPr/>
                    <a:lstStyle/>
                    <a:p>
                      <a:pPr algn="ctr" rtl="0" fontAlgn="ctr"/>
                      <a:r>
                        <a:rPr lang="en-GB" sz="500" b="0" i="0" u="none" strike="noStrike">
                          <a:solidFill>
                            <a:srgbClr val="000000"/>
                          </a:solidFill>
                          <a:effectLst/>
                          <a:latin typeface="Calibri" panose="020F0502020204030204" pitchFamily="34" charset="0"/>
                        </a:rPr>
                        <a:t>MCBXFB11</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178034073"/>
                  </a:ext>
                </a:extLst>
              </a:tr>
              <a:tr h="150810">
                <a:tc>
                  <a:txBody>
                    <a:bodyPr/>
                    <a:lstStyle/>
                    <a:p>
                      <a:pPr algn="ctr" rtl="0" fontAlgn="ctr"/>
                      <a:r>
                        <a:rPr lang="en-GB" sz="500" b="0" i="0" u="none" strike="noStrike">
                          <a:solidFill>
                            <a:srgbClr val="000000"/>
                          </a:solidFill>
                          <a:effectLst/>
                          <a:latin typeface="Calibri" panose="020F0502020204030204" pitchFamily="34" charset="0"/>
                        </a:rPr>
                        <a:t>MCBXFB12</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dirty="0">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1154096718"/>
                  </a:ext>
                </a:extLst>
              </a:tr>
            </a:tbl>
          </a:graphicData>
        </a:graphic>
      </p:graphicFrame>
      <p:grpSp>
        <p:nvGrpSpPr>
          <p:cNvPr id="5" name="Group 4">
            <a:extLst>
              <a:ext uri="{FF2B5EF4-FFF2-40B4-BE49-F238E27FC236}">
                <a16:creationId xmlns:a16="http://schemas.microsoft.com/office/drawing/2014/main" id="{DDEA78BF-4BC6-6ED6-1367-61CF4701F4C9}"/>
              </a:ext>
            </a:extLst>
          </p:cNvPr>
          <p:cNvGrpSpPr/>
          <p:nvPr/>
        </p:nvGrpSpPr>
        <p:grpSpPr>
          <a:xfrm>
            <a:off x="2915816" y="1203598"/>
            <a:ext cx="936104" cy="1862869"/>
            <a:chOff x="2879812" y="1050735"/>
            <a:chExt cx="936104" cy="1862869"/>
          </a:xfrm>
        </p:grpSpPr>
        <p:cxnSp>
          <p:nvCxnSpPr>
            <p:cNvPr id="16" name="Straight Connector 15">
              <a:extLst>
                <a:ext uri="{FF2B5EF4-FFF2-40B4-BE49-F238E27FC236}">
                  <a16:creationId xmlns:a16="http://schemas.microsoft.com/office/drawing/2014/main" id="{2D65D32E-99C5-EED6-B229-56B843F3007E}"/>
                </a:ext>
              </a:extLst>
            </p:cNvPr>
            <p:cNvCxnSpPr>
              <a:cxnSpLocks/>
              <a:endCxn id="17" idx="0"/>
            </p:cNvCxnSpPr>
            <p:nvPr/>
          </p:nvCxnSpPr>
          <p:spPr>
            <a:xfrm>
              <a:off x="3347864" y="1050735"/>
              <a:ext cx="0" cy="149353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1048F0DC-9EFC-C7EB-FE1F-B6BFD83F3FD0}"/>
                </a:ext>
              </a:extLst>
            </p:cNvPr>
            <p:cNvSpPr txBox="1"/>
            <p:nvPr/>
          </p:nvSpPr>
          <p:spPr>
            <a:xfrm>
              <a:off x="2879812" y="2544272"/>
              <a:ext cx="936104" cy="369332"/>
            </a:xfrm>
            <a:prstGeom prst="rect">
              <a:avLst/>
            </a:prstGeom>
            <a:noFill/>
            <a:ln w="25400">
              <a:solidFill>
                <a:srgbClr val="FF0000"/>
              </a:solidFill>
            </a:ln>
          </p:spPr>
          <p:txBody>
            <a:bodyPr wrap="square" rtlCol="0">
              <a:spAutoFit/>
            </a:bodyPr>
            <a:lstStyle/>
            <a:p>
              <a:r>
                <a:rPr lang="en-GB" dirty="0"/>
                <a:t>Today</a:t>
              </a:r>
            </a:p>
          </p:txBody>
        </p:sp>
      </p:grpSp>
      <p:sp>
        <p:nvSpPr>
          <p:cNvPr id="3" name="Content Placeholder 2">
            <a:extLst>
              <a:ext uri="{FF2B5EF4-FFF2-40B4-BE49-F238E27FC236}">
                <a16:creationId xmlns:a16="http://schemas.microsoft.com/office/drawing/2014/main" id="{488FF7AA-2000-4D8B-A98D-3DD4983BD4B8}"/>
              </a:ext>
            </a:extLst>
          </p:cNvPr>
          <p:cNvSpPr txBox="1">
            <a:spLocks/>
          </p:cNvSpPr>
          <p:nvPr/>
        </p:nvSpPr>
        <p:spPr>
          <a:xfrm>
            <a:off x="611560" y="3950555"/>
            <a:ext cx="7920880" cy="466846"/>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defTabSz="609585">
              <a:lnSpc>
                <a:spcPct val="80000"/>
              </a:lnSpc>
              <a:buFont typeface="Wingdings" charset="2"/>
              <a:buNone/>
            </a:pPr>
            <a:r>
              <a:rPr lang="en-US" sz="14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The initial planning accounts for a</a:t>
            </a:r>
            <a:r>
              <a:rPr lang="en-GB" sz="14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delivery rate of 1 magnet every 2.5  months, exception for the first magnet (B05), with an assembly time of</a:t>
            </a:r>
            <a:r>
              <a:rPr lang="en-US" sz="14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3 months (used for knowledge transfer and production line set-up) to cope with WP3 master plan.</a:t>
            </a:r>
          </a:p>
          <a:p>
            <a:pPr marL="0" indent="0" algn="ctr">
              <a:buFont typeface="Wingdings" charset="2"/>
              <a:buNone/>
            </a:pPr>
            <a:endParaRPr lang="en-GB" sz="1400" dirty="0"/>
          </a:p>
        </p:txBody>
      </p:sp>
    </p:spTree>
    <p:extLst>
      <p:ext uri="{BB962C8B-B14F-4D97-AF65-F5344CB8AC3E}">
        <p14:creationId xmlns:p14="http://schemas.microsoft.com/office/powerpoint/2010/main" val="3401047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267E6-99BA-A24E-4C01-00AD9C1B407E}"/>
              </a:ext>
            </a:extLst>
          </p:cNvPr>
          <p:cNvSpPr>
            <a:spLocks noGrp="1"/>
          </p:cNvSpPr>
          <p:nvPr>
            <p:ph type="title"/>
          </p:nvPr>
        </p:nvSpPr>
        <p:spPr>
          <a:xfrm>
            <a:off x="109595" y="42679"/>
            <a:ext cx="4112513" cy="540000"/>
          </a:xfrm>
        </p:spPr>
        <p:txBody>
          <a:bodyPr/>
          <a:lstStyle/>
          <a:p>
            <a:r>
              <a:rPr lang="en-GB" dirty="0"/>
              <a:t>The team </a:t>
            </a:r>
          </a:p>
        </p:txBody>
      </p:sp>
      <p:sp>
        <p:nvSpPr>
          <p:cNvPr id="4" name="Footer Placeholder 3">
            <a:extLst>
              <a:ext uri="{FF2B5EF4-FFF2-40B4-BE49-F238E27FC236}">
                <a16:creationId xmlns:a16="http://schemas.microsoft.com/office/drawing/2014/main" id="{CDF8A3AB-F339-7E6D-8F9B-E83AF3542776}"/>
              </a:ext>
            </a:extLst>
          </p:cNvPr>
          <p:cNvSpPr>
            <a:spLocks noGrp="1"/>
          </p:cNvSpPr>
          <p:nvPr>
            <p:ph type="ftr" sz="quarter" idx="3"/>
          </p:nvPr>
        </p:nvSpPr>
        <p:spPr/>
        <p:txBody>
          <a:bodyPr/>
          <a:lstStyle/>
          <a:p>
            <a:r>
              <a:rPr lang="en-GB"/>
              <a:t>JC. Perez – 7th October 2024</a:t>
            </a:r>
            <a:endParaRPr lang="en-GB" dirty="0"/>
          </a:p>
        </p:txBody>
      </p:sp>
      <p:pic>
        <p:nvPicPr>
          <p:cNvPr id="7" name="Picture 6" descr="A person looking through a tube&#10;&#10;Description automatically generated">
            <a:extLst>
              <a:ext uri="{FF2B5EF4-FFF2-40B4-BE49-F238E27FC236}">
                <a16:creationId xmlns:a16="http://schemas.microsoft.com/office/drawing/2014/main" id="{200F251E-0F8F-FFEC-A0F8-D0C6FA34FAE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59709" y="1029606"/>
            <a:ext cx="2442312" cy="2442312"/>
          </a:xfrm>
          <a:prstGeom prst="ellipse">
            <a:avLst/>
          </a:prstGeom>
          <a:ln>
            <a:noFill/>
          </a:ln>
          <a:effectLst>
            <a:softEdge rad="112500"/>
          </a:effectLst>
        </p:spPr>
      </p:pic>
      <p:grpSp>
        <p:nvGrpSpPr>
          <p:cNvPr id="26" name="Group 25">
            <a:extLst>
              <a:ext uri="{FF2B5EF4-FFF2-40B4-BE49-F238E27FC236}">
                <a16:creationId xmlns:a16="http://schemas.microsoft.com/office/drawing/2014/main" id="{BE041394-5561-9956-D439-DB9BAE95791F}"/>
              </a:ext>
            </a:extLst>
          </p:cNvPr>
          <p:cNvGrpSpPr/>
          <p:nvPr/>
        </p:nvGrpSpPr>
        <p:grpSpPr>
          <a:xfrm>
            <a:off x="3997326" y="139254"/>
            <a:ext cx="6096000" cy="4064000"/>
            <a:chOff x="3414012" y="487362"/>
            <a:chExt cx="6096000" cy="4064000"/>
          </a:xfrm>
        </p:grpSpPr>
        <p:graphicFrame>
          <p:nvGraphicFramePr>
            <p:cNvPr id="10" name="Diagram 9">
              <a:extLst>
                <a:ext uri="{FF2B5EF4-FFF2-40B4-BE49-F238E27FC236}">
                  <a16:creationId xmlns:a16="http://schemas.microsoft.com/office/drawing/2014/main" id="{027CDB2B-9730-3849-9889-AF4001402CF2}"/>
                </a:ext>
              </a:extLst>
            </p:cNvPr>
            <p:cNvGraphicFramePr/>
            <p:nvPr>
              <p:extLst>
                <p:ext uri="{D42A27DB-BD31-4B8C-83A1-F6EECF244321}">
                  <p14:modId xmlns:p14="http://schemas.microsoft.com/office/powerpoint/2010/main" val="1286533901"/>
                </p:ext>
              </p:extLst>
            </p:nvPr>
          </p:nvGraphicFramePr>
          <p:xfrm>
            <a:off x="3414012" y="48736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5" name="Group 24">
              <a:extLst>
                <a:ext uri="{FF2B5EF4-FFF2-40B4-BE49-F238E27FC236}">
                  <a16:creationId xmlns:a16="http://schemas.microsoft.com/office/drawing/2014/main" id="{B8D18173-07D4-2536-B8EE-514365FE1C44}"/>
                </a:ext>
              </a:extLst>
            </p:cNvPr>
            <p:cNvGrpSpPr/>
            <p:nvPr/>
          </p:nvGrpSpPr>
          <p:grpSpPr>
            <a:xfrm>
              <a:off x="4462138" y="487362"/>
              <a:ext cx="3970344" cy="3015556"/>
              <a:chOff x="4462138" y="487362"/>
              <a:chExt cx="3970344" cy="3015556"/>
            </a:xfrm>
          </p:grpSpPr>
          <p:pic>
            <p:nvPicPr>
              <p:cNvPr id="16" name="Picture 15" descr="A person in a white lab coat&#10;&#10;Description automatically generated">
                <a:extLst>
                  <a:ext uri="{FF2B5EF4-FFF2-40B4-BE49-F238E27FC236}">
                    <a16:creationId xmlns:a16="http://schemas.microsoft.com/office/drawing/2014/main" id="{C96FC855-1EE7-4097-F9A4-83211203F2B1}"/>
                  </a:ext>
                </a:extLst>
              </p:cNvPr>
              <p:cNvPicPr>
                <a:picLocks noChangeAspect="1"/>
              </p:cNvPicPr>
              <p:nvPr/>
            </p:nvPicPr>
            <p:blipFill>
              <a:blip r:embed="rId8"/>
              <a:stretch>
                <a:fillRect/>
              </a:stretch>
            </p:blipFill>
            <p:spPr>
              <a:xfrm>
                <a:off x="4572000" y="1300369"/>
                <a:ext cx="993629" cy="1324717"/>
              </a:xfrm>
              <a:prstGeom prst="ellipse">
                <a:avLst/>
              </a:prstGeom>
              <a:ln>
                <a:noFill/>
              </a:ln>
              <a:effectLst>
                <a:softEdge rad="112500"/>
              </a:effectLst>
            </p:spPr>
          </p:pic>
          <p:pic>
            <p:nvPicPr>
              <p:cNvPr id="18" name="Picture 17" descr="A person in a lab coat&#10;&#10;Description automatically generated">
                <a:extLst>
                  <a:ext uri="{FF2B5EF4-FFF2-40B4-BE49-F238E27FC236}">
                    <a16:creationId xmlns:a16="http://schemas.microsoft.com/office/drawing/2014/main" id="{97A02A89-95DC-DA74-C643-D122B9D50CEE}"/>
                  </a:ext>
                </a:extLst>
              </p:cNvPr>
              <p:cNvPicPr>
                <a:picLocks noChangeAspect="1"/>
              </p:cNvPicPr>
              <p:nvPr/>
            </p:nvPicPr>
            <p:blipFill>
              <a:blip r:embed="rId9"/>
              <a:stretch>
                <a:fillRect/>
              </a:stretch>
            </p:blipFill>
            <p:spPr>
              <a:xfrm>
                <a:off x="7473110" y="1340796"/>
                <a:ext cx="923123" cy="1230954"/>
              </a:xfrm>
              <a:prstGeom prst="ellipse">
                <a:avLst/>
              </a:prstGeom>
              <a:ln>
                <a:noFill/>
              </a:ln>
              <a:effectLst>
                <a:softEdge rad="112500"/>
              </a:effectLst>
            </p:spPr>
          </p:pic>
          <p:pic>
            <p:nvPicPr>
              <p:cNvPr id="20" name="Picture 19" descr="A person in a white coat&#10;&#10;Description automatically generated">
                <a:extLst>
                  <a:ext uri="{FF2B5EF4-FFF2-40B4-BE49-F238E27FC236}">
                    <a16:creationId xmlns:a16="http://schemas.microsoft.com/office/drawing/2014/main" id="{77A0F145-0EFD-C341-E150-E3F48911433D}"/>
                  </a:ext>
                </a:extLst>
              </p:cNvPr>
              <p:cNvPicPr>
                <a:picLocks noChangeAspect="1"/>
              </p:cNvPicPr>
              <p:nvPr/>
            </p:nvPicPr>
            <p:blipFill>
              <a:blip r:embed="rId10"/>
              <a:stretch>
                <a:fillRect/>
              </a:stretch>
            </p:blipFill>
            <p:spPr>
              <a:xfrm>
                <a:off x="5179119" y="711327"/>
                <a:ext cx="792931" cy="1057033"/>
              </a:xfrm>
              <a:prstGeom prst="ellipse">
                <a:avLst/>
              </a:prstGeom>
              <a:ln>
                <a:noFill/>
              </a:ln>
              <a:effectLst>
                <a:softEdge rad="112500"/>
              </a:effectLst>
            </p:spPr>
          </p:pic>
          <p:pic>
            <p:nvPicPr>
              <p:cNvPr id="22" name="Picture 21" descr="A person in a factory&#10;&#10;Description automatically generated">
                <a:extLst>
                  <a:ext uri="{FF2B5EF4-FFF2-40B4-BE49-F238E27FC236}">
                    <a16:creationId xmlns:a16="http://schemas.microsoft.com/office/drawing/2014/main" id="{9BE6D985-5AA4-0B03-69F6-906582A9C0EA}"/>
                  </a:ext>
                </a:extLst>
              </p:cNvPr>
              <p:cNvPicPr>
                <a:picLocks noChangeAspect="1"/>
              </p:cNvPicPr>
              <p:nvPr/>
            </p:nvPicPr>
            <p:blipFill>
              <a:blip r:embed="rId11"/>
              <a:stretch>
                <a:fillRect/>
              </a:stretch>
            </p:blipFill>
            <p:spPr>
              <a:xfrm>
                <a:off x="6839521" y="660787"/>
                <a:ext cx="959373" cy="1279164"/>
              </a:xfrm>
              <a:prstGeom prst="ellipse">
                <a:avLst/>
              </a:prstGeom>
              <a:ln>
                <a:noFill/>
              </a:ln>
              <a:effectLst>
                <a:softEdge rad="112500"/>
              </a:effectLst>
            </p:spPr>
          </p:pic>
          <p:pic>
            <p:nvPicPr>
              <p:cNvPr id="12" name="Picture 11" descr="A person in a lab coat&#10;&#10;Description automatically generated">
                <a:extLst>
                  <a:ext uri="{FF2B5EF4-FFF2-40B4-BE49-F238E27FC236}">
                    <a16:creationId xmlns:a16="http://schemas.microsoft.com/office/drawing/2014/main" id="{4B632ACF-F844-1903-5F2C-2980CC1486CF}"/>
                  </a:ext>
                </a:extLst>
              </p:cNvPr>
              <p:cNvPicPr>
                <a:picLocks noChangeAspect="1"/>
              </p:cNvPicPr>
              <p:nvPr/>
            </p:nvPicPr>
            <p:blipFill>
              <a:blip r:embed="rId12"/>
              <a:stretch>
                <a:fillRect/>
              </a:stretch>
            </p:blipFill>
            <p:spPr>
              <a:xfrm rot="5400000">
                <a:off x="4300273" y="2369859"/>
                <a:ext cx="1294924" cy="971193"/>
              </a:xfrm>
              <a:prstGeom prst="ellipse">
                <a:avLst/>
              </a:prstGeom>
              <a:ln>
                <a:noFill/>
              </a:ln>
              <a:effectLst>
                <a:softEdge rad="112500"/>
              </a:effectLst>
            </p:spPr>
          </p:pic>
          <p:pic>
            <p:nvPicPr>
              <p:cNvPr id="14" name="Picture 13" descr="A person in a white coat&#10;&#10;Description automatically generated">
                <a:extLst>
                  <a:ext uri="{FF2B5EF4-FFF2-40B4-BE49-F238E27FC236}">
                    <a16:creationId xmlns:a16="http://schemas.microsoft.com/office/drawing/2014/main" id="{3E867A1A-530C-CD10-4BBF-68F7D26A7AB8}"/>
                  </a:ext>
                </a:extLst>
              </p:cNvPr>
              <p:cNvPicPr>
                <a:picLocks noChangeAspect="1"/>
              </p:cNvPicPr>
              <p:nvPr/>
            </p:nvPicPr>
            <p:blipFill>
              <a:blip r:embed="rId13"/>
              <a:stretch>
                <a:fillRect/>
              </a:stretch>
            </p:blipFill>
            <p:spPr>
              <a:xfrm>
                <a:off x="7473110" y="2184672"/>
                <a:ext cx="959372" cy="1278922"/>
              </a:xfrm>
              <a:prstGeom prst="ellipse">
                <a:avLst/>
              </a:prstGeom>
              <a:ln>
                <a:noFill/>
              </a:ln>
              <a:effectLst>
                <a:softEdge rad="112500"/>
              </a:effectLst>
            </p:spPr>
          </p:pic>
          <p:pic>
            <p:nvPicPr>
              <p:cNvPr id="24" name="Picture 23" descr="A person standing in front of a glass case&#10;&#10;Description automatically generated">
                <a:extLst>
                  <a:ext uri="{FF2B5EF4-FFF2-40B4-BE49-F238E27FC236}">
                    <a16:creationId xmlns:a16="http://schemas.microsoft.com/office/drawing/2014/main" id="{E07790F2-5FDE-2246-0FC6-92222EFBCD4A}"/>
                  </a:ext>
                </a:extLst>
              </p:cNvPr>
              <p:cNvPicPr>
                <a:picLocks noChangeAspect="1"/>
              </p:cNvPicPr>
              <p:nvPr/>
            </p:nvPicPr>
            <p:blipFill rotWithShape="1">
              <a:blip r:embed="rId14"/>
              <a:srcRect l="6667" t="2891" r="6377" b="13830"/>
              <a:stretch/>
            </p:blipFill>
            <p:spPr>
              <a:xfrm>
                <a:off x="5976415" y="487362"/>
                <a:ext cx="971194" cy="1240182"/>
              </a:xfrm>
              <a:prstGeom prst="ellipse">
                <a:avLst/>
              </a:prstGeom>
              <a:ln>
                <a:noFill/>
              </a:ln>
              <a:effectLst>
                <a:softEdge rad="112500"/>
              </a:effectLst>
            </p:spPr>
          </p:pic>
        </p:grpSp>
      </p:grpSp>
      <p:sp>
        <p:nvSpPr>
          <p:cNvPr id="27" name="Content Placeholder 2">
            <a:extLst>
              <a:ext uri="{FF2B5EF4-FFF2-40B4-BE49-F238E27FC236}">
                <a16:creationId xmlns:a16="http://schemas.microsoft.com/office/drawing/2014/main" id="{4D23A28E-D1B6-5893-7183-8F23AB015677}"/>
              </a:ext>
            </a:extLst>
          </p:cNvPr>
          <p:cNvSpPr>
            <a:spLocks noGrp="1"/>
          </p:cNvSpPr>
          <p:nvPr>
            <p:ph idx="1"/>
          </p:nvPr>
        </p:nvSpPr>
        <p:spPr>
          <a:xfrm>
            <a:off x="289856" y="475347"/>
            <a:ext cx="5111140" cy="4301828"/>
          </a:xfrm>
        </p:spPr>
        <p:txBody>
          <a:bodyPr>
            <a:noAutofit/>
          </a:bodyPr>
          <a:lstStyle/>
          <a:p>
            <a:pPr marL="0" indent="0">
              <a:buNone/>
            </a:pPr>
            <a:r>
              <a:rPr lang="en-GB" sz="1600" dirty="0"/>
              <a:t>All prototypes were developed and assembled at CERN in close collaboration with CIEMAT until fall 2021.</a:t>
            </a:r>
          </a:p>
          <a:p>
            <a:pPr marL="0" indent="0">
              <a:buNone/>
            </a:pPr>
            <a:r>
              <a:rPr lang="en-GB" sz="1600" dirty="0"/>
              <a:t>CERN’s team has the required know-how to perform this task, but a series production approach was required. </a:t>
            </a:r>
          </a:p>
          <a:p>
            <a:pPr marL="0" indent="0">
              <a:buNone/>
            </a:pPr>
            <a:endParaRPr lang="en-GB" sz="1600" dirty="0"/>
          </a:p>
          <a:p>
            <a:pPr marL="0" indent="0">
              <a:buNone/>
            </a:pPr>
            <a:r>
              <a:rPr lang="en-GB" sz="1600" dirty="0"/>
              <a:t>A small, fully dedicated </a:t>
            </a:r>
            <a:r>
              <a:rPr lang="en-GB" sz="1600" dirty="0">
                <a:solidFill>
                  <a:srgbClr val="FF0000"/>
                </a:solidFill>
              </a:rPr>
              <a:t>core team to MCBXF </a:t>
            </a:r>
            <a:r>
              <a:rPr lang="en-GB" sz="1600" dirty="0"/>
              <a:t>assembly activities has been formed.  </a:t>
            </a:r>
          </a:p>
          <a:p>
            <a:pPr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WP3 Project engineer</a:t>
            </a:r>
          </a:p>
          <a:p>
            <a:pPr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1 engineer for production follow-up</a:t>
            </a:r>
          </a:p>
          <a:p>
            <a:pPr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Magnet assembly activities:</a:t>
            </a:r>
          </a:p>
          <a:p>
            <a:pPr lvl="1"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1 trained engineer for assembly</a:t>
            </a:r>
            <a:endParaRPr lang="en-GB" sz="1600" dirty="0">
              <a:solidFill>
                <a:srgbClr val="FF0000"/>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1 CERN trained technician to teach the newcomers (during first assembly)</a:t>
            </a:r>
            <a:endParaRPr lang="en-GB" sz="1600" dirty="0">
              <a:solidFill>
                <a:srgbClr val="FF0000"/>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3 technicians for assembly</a:t>
            </a:r>
          </a:p>
          <a:p>
            <a:pPr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1 technician part time for electrical measurements</a:t>
            </a:r>
          </a:p>
          <a:p>
            <a:pPr defTabSz="609585">
              <a:lnSpc>
                <a:spcPct val="80000"/>
              </a:lnSpc>
            </a:pPr>
            <a:r>
              <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Punctual support from MSC-LMF, MSC- SMT , EN-MME and ATS-DO is provided</a:t>
            </a:r>
          </a:p>
          <a:p>
            <a:pPr defTabSz="609585">
              <a:lnSpc>
                <a:spcPct val="80000"/>
              </a:lnSpc>
            </a:pPr>
            <a:endParaRPr lang="en-GB" sz="16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None/>
            </a:pPr>
            <a:endParaRPr lang="en-GB" sz="1600" dirty="0"/>
          </a:p>
        </p:txBody>
      </p:sp>
    </p:spTree>
    <p:extLst>
      <p:ext uri="{BB962C8B-B14F-4D97-AF65-F5344CB8AC3E}">
        <p14:creationId xmlns:p14="http://schemas.microsoft.com/office/powerpoint/2010/main" val="423670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dissolve">
                                      <p:cBhvr>
                                        <p:cTn id="7" dur="500"/>
                                        <p:tgtEl>
                                          <p:spTgt spid="27">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7">
                                            <p:txEl>
                                              <p:pRg st="1" end="1"/>
                                            </p:txEl>
                                          </p:spTgt>
                                        </p:tgtEl>
                                        <p:attrNameLst>
                                          <p:attrName>style.visibility</p:attrName>
                                        </p:attrNameLst>
                                      </p:cBhvr>
                                      <p:to>
                                        <p:strVal val="visible"/>
                                      </p:to>
                                    </p:set>
                                    <p:animEffect transition="in" filter="dissolve">
                                      <p:cBhvr>
                                        <p:cTn id="10" dur="500"/>
                                        <p:tgtEl>
                                          <p:spTgt spid="2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27">
                                            <p:txEl>
                                              <p:pRg st="3" end="3"/>
                                            </p:txEl>
                                          </p:spTgt>
                                        </p:tgtEl>
                                        <p:attrNameLst>
                                          <p:attrName>style.visibility</p:attrName>
                                        </p:attrNameLst>
                                      </p:cBhvr>
                                      <p:to>
                                        <p:strVal val="visible"/>
                                      </p:to>
                                    </p:set>
                                    <p:animEffect transition="in" filter="dissolve">
                                      <p:cBhvr>
                                        <p:cTn id="15" dur="500"/>
                                        <p:tgtEl>
                                          <p:spTgt spid="27">
                                            <p:txEl>
                                              <p:pRg st="3" end="3"/>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27">
                                            <p:txEl>
                                              <p:pRg st="4" end="4"/>
                                            </p:txEl>
                                          </p:spTgt>
                                        </p:tgtEl>
                                        <p:attrNameLst>
                                          <p:attrName>style.visibility</p:attrName>
                                        </p:attrNameLst>
                                      </p:cBhvr>
                                      <p:to>
                                        <p:strVal val="visible"/>
                                      </p:to>
                                    </p:set>
                                    <p:animEffect transition="in" filter="dissolve">
                                      <p:cBhvr>
                                        <p:cTn id="18" dur="500"/>
                                        <p:tgtEl>
                                          <p:spTgt spid="27">
                                            <p:txEl>
                                              <p:pRg st="4" end="4"/>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27">
                                            <p:txEl>
                                              <p:pRg st="5" end="5"/>
                                            </p:txEl>
                                          </p:spTgt>
                                        </p:tgtEl>
                                        <p:attrNameLst>
                                          <p:attrName>style.visibility</p:attrName>
                                        </p:attrNameLst>
                                      </p:cBhvr>
                                      <p:to>
                                        <p:strVal val="visible"/>
                                      </p:to>
                                    </p:set>
                                    <p:animEffect transition="in" filter="dissolve">
                                      <p:cBhvr>
                                        <p:cTn id="21" dur="500"/>
                                        <p:tgtEl>
                                          <p:spTgt spid="27">
                                            <p:txEl>
                                              <p:pRg st="5" end="5"/>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27">
                                            <p:txEl>
                                              <p:pRg st="6" end="6"/>
                                            </p:txEl>
                                          </p:spTgt>
                                        </p:tgtEl>
                                        <p:attrNameLst>
                                          <p:attrName>style.visibility</p:attrName>
                                        </p:attrNameLst>
                                      </p:cBhvr>
                                      <p:to>
                                        <p:strVal val="visible"/>
                                      </p:to>
                                    </p:set>
                                    <p:animEffect transition="in" filter="dissolve">
                                      <p:cBhvr>
                                        <p:cTn id="24" dur="500"/>
                                        <p:tgtEl>
                                          <p:spTgt spid="27">
                                            <p:txEl>
                                              <p:pRg st="6" end="6"/>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27">
                                            <p:txEl>
                                              <p:pRg st="7" end="7"/>
                                            </p:txEl>
                                          </p:spTgt>
                                        </p:tgtEl>
                                        <p:attrNameLst>
                                          <p:attrName>style.visibility</p:attrName>
                                        </p:attrNameLst>
                                      </p:cBhvr>
                                      <p:to>
                                        <p:strVal val="visible"/>
                                      </p:to>
                                    </p:set>
                                    <p:animEffect transition="in" filter="dissolve">
                                      <p:cBhvr>
                                        <p:cTn id="27" dur="500"/>
                                        <p:tgtEl>
                                          <p:spTgt spid="27">
                                            <p:txEl>
                                              <p:pRg st="7" end="7"/>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27">
                                            <p:txEl>
                                              <p:pRg st="8" end="8"/>
                                            </p:txEl>
                                          </p:spTgt>
                                        </p:tgtEl>
                                        <p:attrNameLst>
                                          <p:attrName>style.visibility</p:attrName>
                                        </p:attrNameLst>
                                      </p:cBhvr>
                                      <p:to>
                                        <p:strVal val="visible"/>
                                      </p:to>
                                    </p:set>
                                    <p:animEffect transition="in" filter="dissolve">
                                      <p:cBhvr>
                                        <p:cTn id="30" dur="500"/>
                                        <p:tgtEl>
                                          <p:spTgt spid="27">
                                            <p:txEl>
                                              <p:pRg st="8" end="8"/>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27">
                                            <p:txEl>
                                              <p:pRg st="9" end="9"/>
                                            </p:txEl>
                                          </p:spTgt>
                                        </p:tgtEl>
                                        <p:attrNameLst>
                                          <p:attrName>style.visibility</p:attrName>
                                        </p:attrNameLst>
                                      </p:cBhvr>
                                      <p:to>
                                        <p:strVal val="visible"/>
                                      </p:to>
                                    </p:set>
                                    <p:animEffect transition="in" filter="dissolve">
                                      <p:cBhvr>
                                        <p:cTn id="33" dur="500"/>
                                        <p:tgtEl>
                                          <p:spTgt spid="27">
                                            <p:txEl>
                                              <p:pRg st="9" end="9"/>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27">
                                            <p:txEl>
                                              <p:pRg st="10" end="10"/>
                                            </p:txEl>
                                          </p:spTgt>
                                        </p:tgtEl>
                                        <p:attrNameLst>
                                          <p:attrName>style.visibility</p:attrName>
                                        </p:attrNameLst>
                                      </p:cBhvr>
                                      <p:to>
                                        <p:strVal val="visible"/>
                                      </p:to>
                                    </p:set>
                                    <p:animEffect transition="in" filter="dissolve">
                                      <p:cBhvr>
                                        <p:cTn id="36" dur="500"/>
                                        <p:tgtEl>
                                          <p:spTgt spid="27">
                                            <p:txEl>
                                              <p:pRg st="10" end="10"/>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27">
                                            <p:txEl>
                                              <p:pRg st="11" end="11"/>
                                            </p:txEl>
                                          </p:spTgt>
                                        </p:tgtEl>
                                        <p:attrNameLst>
                                          <p:attrName>style.visibility</p:attrName>
                                        </p:attrNameLst>
                                      </p:cBhvr>
                                      <p:to>
                                        <p:strVal val="visible"/>
                                      </p:to>
                                    </p:set>
                                    <p:animEffect transition="in" filter="dissolve">
                                      <p:cBhvr>
                                        <p:cTn id="39" dur="500"/>
                                        <p:tgtEl>
                                          <p:spTgt spid="27">
                                            <p:txEl>
                                              <p:pRg st="11" end="11"/>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dissolve">
                                      <p:cBhvr>
                                        <p:cTn id="42" dur="500"/>
                                        <p:tgtEl>
                                          <p:spTgt spid="26"/>
                                        </p:tgtEl>
                                      </p:cBhvr>
                                    </p:animEffect>
                                  </p:childTnLst>
                                </p:cTn>
                              </p:par>
                              <p:par>
                                <p:cTn id="43" presetID="9" presetClass="entr" presetSubtype="0"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dissolve">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771D898A-A624-1588-45EF-3C9A5B365D27}"/>
              </a:ext>
            </a:extLst>
          </p:cNvPr>
          <p:cNvSpPr txBox="1"/>
          <p:nvPr/>
        </p:nvSpPr>
        <p:spPr>
          <a:xfrm>
            <a:off x="220339" y="668546"/>
            <a:ext cx="3066314" cy="646331"/>
          </a:xfrm>
          <a:prstGeom prst="rect">
            <a:avLst/>
          </a:prstGeom>
          <a:noFill/>
        </p:spPr>
        <p:txBody>
          <a:bodyPr wrap="square" rtlCol="0">
            <a:spAutoFit/>
          </a:bodyPr>
          <a:lstStyle/>
          <a:p>
            <a:pPr algn="ctr"/>
            <a:r>
              <a:rPr lang="en-GB" sz="1200" dirty="0">
                <a:solidFill>
                  <a:schemeClr val="accent5"/>
                </a:solidFill>
              </a:rPr>
              <a:t>The decision was made to separate the assembly of the magnets between two different production sites</a:t>
            </a:r>
          </a:p>
        </p:txBody>
      </p:sp>
      <p:sp>
        <p:nvSpPr>
          <p:cNvPr id="2" name="Title 1">
            <a:extLst>
              <a:ext uri="{FF2B5EF4-FFF2-40B4-BE49-F238E27FC236}">
                <a16:creationId xmlns:a16="http://schemas.microsoft.com/office/drawing/2014/main" id="{EECD19E4-3878-92A8-0976-5984B824DE9F}"/>
              </a:ext>
            </a:extLst>
          </p:cNvPr>
          <p:cNvSpPr>
            <a:spLocks noGrp="1"/>
          </p:cNvSpPr>
          <p:nvPr>
            <p:ph type="title"/>
          </p:nvPr>
        </p:nvSpPr>
        <p:spPr>
          <a:xfrm>
            <a:off x="132283" y="59506"/>
            <a:ext cx="4251232" cy="540000"/>
          </a:xfrm>
        </p:spPr>
        <p:txBody>
          <a:bodyPr/>
          <a:lstStyle/>
          <a:p>
            <a:r>
              <a:rPr lang="en-GB" dirty="0"/>
              <a:t>Magnet assembly life cycle</a:t>
            </a:r>
          </a:p>
        </p:txBody>
      </p:sp>
      <p:sp>
        <p:nvSpPr>
          <p:cNvPr id="4" name="Footer Placeholder 3">
            <a:extLst>
              <a:ext uri="{FF2B5EF4-FFF2-40B4-BE49-F238E27FC236}">
                <a16:creationId xmlns:a16="http://schemas.microsoft.com/office/drawing/2014/main" id="{27BA5188-CA65-A688-6AFA-74AB1EA64256}"/>
              </a:ext>
            </a:extLst>
          </p:cNvPr>
          <p:cNvSpPr>
            <a:spLocks noGrp="1"/>
          </p:cNvSpPr>
          <p:nvPr>
            <p:ph type="ftr" sz="quarter" idx="3"/>
          </p:nvPr>
        </p:nvSpPr>
        <p:spPr>
          <a:xfrm>
            <a:off x="6070623" y="4772742"/>
            <a:ext cx="2303816" cy="343487"/>
          </a:xfrm>
        </p:spPr>
        <p:txBody>
          <a:bodyPr/>
          <a:lstStyle/>
          <a:p>
            <a:r>
              <a:rPr lang="en-GB"/>
              <a:t>JC. Perez – 7th October 2024</a:t>
            </a:r>
            <a:endParaRPr lang="en-GB" dirty="0"/>
          </a:p>
        </p:txBody>
      </p:sp>
      <p:graphicFrame>
        <p:nvGraphicFramePr>
          <p:cNvPr id="5" name="Diagram 4">
            <a:extLst>
              <a:ext uri="{FF2B5EF4-FFF2-40B4-BE49-F238E27FC236}">
                <a16:creationId xmlns:a16="http://schemas.microsoft.com/office/drawing/2014/main" id="{B72C32BA-BD27-61DE-95B6-7402781CC3A7}"/>
              </a:ext>
            </a:extLst>
          </p:cNvPr>
          <p:cNvGraphicFramePr/>
          <p:nvPr>
            <p:extLst>
              <p:ext uri="{D42A27DB-BD31-4B8C-83A1-F6EECF244321}">
                <p14:modId xmlns:p14="http://schemas.microsoft.com/office/powerpoint/2010/main" val="3721766765"/>
              </p:ext>
            </p:extLst>
          </p:nvPr>
        </p:nvGraphicFramePr>
        <p:xfrm>
          <a:off x="2987824" y="53975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oup 8">
            <a:extLst>
              <a:ext uri="{FF2B5EF4-FFF2-40B4-BE49-F238E27FC236}">
                <a16:creationId xmlns:a16="http://schemas.microsoft.com/office/drawing/2014/main" id="{014BEB6E-3FF5-9408-22D7-86BCC672DA3A}"/>
              </a:ext>
            </a:extLst>
          </p:cNvPr>
          <p:cNvGrpSpPr/>
          <p:nvPr/>
        </p:nvGrpSpPr>
        <p:grpSpPr>
          <a:xfrm>
            <a:off x="6251848" y="348403"/>
            <a:ext cx="684033" cy="540000"/>
            <a:chOff x="827584" y="1695023"/>
            <a:chExt cx="1008112" cy="795839"/>
          </a:xfrm>
        </p:grpSpPr>
        <p:pic>
          <p:nvPicPr>
            <p:cNvPr id="1026" name="Picture 2" descr="Transport routier Images et photos – Transport routier ...">
              <a:extLst>
                <a:ext uri="{FF2B5EF4-FFF2-40B4-BE49-F238E27FC236}">
                  <a16:creationId xmlns:a16="http://schemas.microsoft.com/office/drawing/2014/main" id="{A0E82A5E-7B59-5212-0B6F-F71EFF63892F}"/>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827584" y="1779662"/>
              <a:ext cx="1008112" cy="7112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AAB98C1-BE00-F8B9-F1DB-AE319A515710}"/>
                </a:ext>
              </a:extLst>
            </p:cNvPr>
            <p:cNvSpPr txBox="1"/>
            <p:nvPr/>
          </p:nvSpPr>
          <p:spPr>
            <a:xfrm>
              <a:off x="1082350" y="1695023"/>
              <a:ext cx="594224" cy="249476"/>
            </a:xfrm>
            <a:prstGeom prst="rect">
              <a:avLst/>
            </a:prstGeom>
            <a:noFill/>
          </p:spPr>
          <p:txBody>
            <a:bodyPr wrap="square" rtlCol="0">
              <a:spAutoFit/>
            </a:bodyPr>
            <a:lstStyle/>
            <a:p>
              <a:r>
                <a:rPr lang="en-GB" sz="500" dirty="0"/>
                <a:t>To 927</a:t>
              </a:r>
            </a:p>
          </p:txBody>
        </p:sp>
      </p:grpSp>
      <p:grpSp>
        <p:nvGrpSpPr>
          <p:cNvPr id="10" name="Group 9">
            <a:extLst>
              <a:ext uri="{FF2B5EF4-FFF2-40B4-BE49-F238E27FC236}">
                <a16:creationId xmlns:a16="http://schemas.microsoft.com/office/drawing/2014/main" id="{F4E1EC98-D033-8459-1621-FCCFCC58E37D}"/>
              </a:ext>
            </a:extLst>
          </p:cNvPr>
          <p:cNvGrpSpPr/>
          <p:nvPr/>
        </p:nvGrpSpPr>
        <p:grpSpPr>
          <a:xfrm>
            <a:off x="7232748" y="986817"/>
            <a:ext cx="684033" cy="540000"/>
            <a:chOff x="827584" y="1695023"/>
            <a:chExt cx="1008112" cy="795839"/>
          </a:xfrm>
        </p:grpSpPr>
        <p:pic>
          <p:nvPicPr>
            <p:cNvPr id="11" name="Picture 2" descr="Transport routier Images et photos – Transport routier ...">
              <a:extLst>
                <a:ext uri="{FF2B5EF4-FFF2-40B4-BE49-F238E27FC236}">
                  <a16:creationId xmlns:a16="http://schemas.microsoft.com/office/drawing/2014/main" id="{86976DCF-9243-7804-5BCD-623A623FFA68}"/>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827584" y="1779662"/>
              <a:ext cx="1008112" cy="7112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A2B99C3F-4C9F-8B88-813F-CABCB2F69F19}"/>
                </a:ext>
              </a:extLst>
            </p:cNvPr>
            <p:cNvSpPr txBox="1"/>
            <p:nvPr/>
          </p:nvSpPr>
          <p:spPr>
            <a:xfrm>
              <a:off x="1082350" y="1695023"/>
              <a:ext cx="594224" cy="249476"/>
            </a:xfrm>
            <a:prstGeom prst="rect">
              <a:avLst/>
            </a:prstGeom>
            <a:noFill/>
          </p:spPr>
          <p:txBody>
            <a:bodyPr wrap="square" rtlCol="0">
              <a:spAutoFit/>
            </a:bodyPr>
            <a:lstStyle/>
            <a:p>
              <a:r>
                <a:rPr lang="en-GB" sz="500" dirty="0"/>
                <a:t>To 180</a:t>
              </a:r>
            </a:p>
          </p:txBody>
        </p:sp>
      </p:grpSp>
      <p:grpSp>
        <p:nvGrpSpPr>
          <p:cNvPr id="13" name="Group 12">
            <a:extLst>
              <a:ext uri="{FF2B5EF4-FFF2-40B4-BE49-F238E27FC236}">
                <a16:creationId xmlns:a16="http://schemas.microsoft.com/office/drawing/2014/main" id="{46226424-A18F-C1BE-FC55-6A4C88DDBADB}"/>
              </a:ext>
            </a:extLst>
          </p:cNvPr>
          <p:cNvGrpSpPr/>
          <p:nvPr/>
        </p:nvGrpSpPr>
        <p:grpSpPr>
          <a:xfrm>
            <a:off x="7650855" y="3172535"/>
            <a:ext cx="684033" cy="540000"/>
            <a:chOff x="827584" y="1695023"/>
            <a:chExt cx="1008112" cy="795839"/>
          </a:xfrm>
        </p:grpSpPr>
        <p:pic>
          <p:nvPicPr>
            <p:cNvPr id="14" name="Picture 2" descr="Transport routier Images et photos – Transport routier ...">
              <a:extLst>
                <a:ext uri="{FF2B5EF4-FFF2-40B4-BE49-F238E27FC236}">
                  <a16:creationId xmlns:a16="http://schemas.microsoft.com/office/drawing/2014/main" id="{F3EED1D2-8DFF-02AC-4B51-5D17CF8FCA63}"/>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827584" y="1779662"/>
              <a:ext cx="1008112" cy="7112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D7062CB9-F947-C825-FBA7-4B9860D32275}"/>
                </a:ext>
              </a:extLst>
            </p:cNvPr>
            <p:cNvSpPr txBox="1"/>
            <p:nvPr/>
          </p:nvSpPr>
          <p:spPr>
            <a:xfrm>
              <a:off x="1082350" y="1695023"/>
              <a:ext cx="594224" cy="249476"/>
            </a:xfrm>
            <a:prstGeom prst="rect">
              <a:avLst/>
            </a:prstGeom>
            <a:noFill/>
          </p:spPr>
          <p:txBody>
            <a:bodyPr wrap="square" rtlCol="0">
              <a:spAutoFit/>
            </a:bodyPr>
            <a:lstStyle/>
            <a:p>
              <a:r>
                <a:rPr lang="en-GB" sz="500" dirty="0"/>
                <a:t>To 927</a:t>
              </a:r>
            </a:p>
          </p:txBody>
        </p:sp>
      </p:grpSp>
      <p:grpSp>
        <p:nvGrpSpPr>
          <p:cNvPr id="16" name="Group 15">
            <a:extLst>
              <a:ext uri="{FF2B5EF4-FFF2-40B4-BE49-F238E27FC236}">
                <a16:creationId xmlns:a16="http://schemas.microsoft.com/office/drawing/2014/main" id="{16F2ABF2-02E2-C118-C796-6D078856C96B}"/>
              </a:ext>
            </a:extLst>
          </p:cNvPr>
          <p:cNvGrpSpPr/>
          <p:nvPr/>
        </p:nvGrpSpPr>
        <p:grpSpPr>
          <a:xfrm>
            <a:off x="6820012" y="4061835"/>
            <a:ext cx="684033" cy="540000"/>
            <a:chOff x="827584" y="1695023"/>
            <a:chExt cx="1008112" cy="795839"/>
          </a:xfrm>
        </p:grpSpPr>
        <p:pic>
          <p:nvPicPr>
            <p:cNvPr id="17" name="Picture 2" descr="Transport routier Images et photos – Transport routier ...">
              <a:extLst>
                <a:ext uri="{FF2B5EF4-FFF2-40B4-BE49-F238E27FC236}">
                  <a16:creationId xmlns:a16="http://schemas.microsoft.com/office/drawing/2014/main" id="{8588317D-9BB2-D3B3-C54B-8F2330A58890}"/>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827584" y="1779662"/>
              <a:ext cx="1008112" cy="7112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DADD71F8-F24D-F9DF-77BE-2A0D26347F5B}"/>
                </a:ext>
              </a:extLst>
            </p:cNvPr>
            <p:cNvSpPr txBox="1"/>
            <p:nvPr/>
          </p:nvSpPr>
          <p:spPr>
            <a:xfrm>
              <a:off x="1082350" y="1695023"/>
              <a:ext cx="594224" cy="249476"/>
            </a:xfrm>
            <a:prstGeom prst="rect">
              <a:avLst/>
            </a:prstGeom>
            <a:noFill/>
          </p:spPr>
          <p:txBody>
            <a:bodyPr wrap="square" rtlCol="0">
              <a:spAutoFit/>
            </a:bodyPr>
            <a:lstStyle/>
            <a:p>
              <a:r>
                <a:rPr lang="en-GB" sz="500" dirty="0"/>
                <a:t>To 180</a:t>
              </a:r>
            </a:p>
          </p:txBody>
        </p:sp>
      </p:grpSp>
      <p:grpSp>
        <p:nvGrpSpPr>
          <p:cNvPr id="19" name="Group 18">
            <a:extLst>
              <a:ext uri="{FF2B5EF4-FFF2-40B4-BE49-F238E27FC236}">
                <a16:creationId xmlns:a16="http://schemas.microsoft.com/office/drawing/2014/main" id="{D272252C-9113-63B1-B78A-919ED6CE8868}"/>
              </a:ext>
            </a:extLst>
          </p:cNvPr>
          <p:cNvGrpSpPr/>
          <p:nvPr/>
        </p:nvGrpSpPr>
        <p:grpSpPr>
          <a:xfrm>
            <a:off x="3623319" y="2007375"/>
            <a:ext cx="684033" cy="567209"/>
            <a:chOff x="827584" y="1654923"/>
            <a:chExt cx="1008112" cy="835939"/>
          </a:xfrm>
        </p:grpSpPr>
        <p:pic>
          <p:nvPicPr>
            <p:cNvPr id="20" name="Picture 2" descr="Transport routier Images et photos – Transport routier ...">
              <a:extLst>
                <a:ext uri="{FF2B5EF4-FFF2-40B4-BE49-F238E27FC236}">
                  <a16:creationId xmlns:a16="http://schemas.microsoft.com/office/drawing/2014/main" id="{0DEFEBCD-37FE-CA04-D338-304A5F7E8D25}"/>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827584" y="1779662"/>
              <a:ext cx="1008112" cy="7112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80726071-F0C8-41A0-C117-970C926E2B93}"/>
                </a:ext>
              </a:extLst>
            </p:cNvPr>
            <p:cNvSpPr txBox="1"/>
            <p:nvPr/>
          </p:nvSpPr>
          <p:spPr>
            <a:xfrm>
              <a:off x="1004206" y="1654923"/>
              <a:ext cx="654865" cy="249476"/>
            </a:xfrm>
            <a:prstGeom prst="rect">
              <a:avLst/>
            </a:prstGeom>
            <a:noFill/>
          </p:spPr>
          <p:txBody>
            <a:bodyPr wrap="square" rtlCol="0">
              <a:spAutoFit/>
            </a:bodyPr>
            <a:lstStyle/>
            <a:p>
              <a:r>
                <a:rPr lang="en-GB" sz="500" dirty="0"/>
                <a:t>To SM18</a:t>
              </a:r>
            </a:p>
          </p:txBody>
        </p:sp>
      </p:grpSp>
      <p:grpSp>
        <p:nvGrpSpPr>
          <p:cNvPr id="22" name="Group 21">
            <a:extLst>
              <a:ext uri="{FF2B5EF4-FFF2-40B4-BE49-F238E27FC236}">
                <a16:creationId xmlns:a16="http://schemas.microsoft.com/office/drawing/2014/main" id="{3B49B14E-341B-2CF9-043C-49DC0CDAF22F}"/>
              </a:ext>
            </a:extLst>
          </p:cNvPr>
          <p:cNvGrpSpPr/>
          <p:nvPr/>
        </p:nvGrpSpPr>
        <p:grpSpPr>
          <a:xfrm>
            <a:off x="4063034" y="1087540"/>
            <a:ext cx="684033" cy="540000"/>
            <a:chOff x="827584" y="1695023"/>
            <a:chExt cx="1008112" cy="795839"/>
          </a:xfrm>
        </p:grpSpPr>
        <p:pic>
          <p:nvPicPr>
            <p:cNvPr id="23" name="Picture 2" descr="Transport routier Images et photos – Transport routier ...">
              <a:extLst>
                <a:ext uri="{FF2B5EF4-FFF2-40B4-BE49-F238E27FC236}">
                  <a16:creationId xmlns:a16="http://schemas.microsoft.com/office/drawing/2014/main" id="{6E73B2F5-D334-8F03-51A9-8E3F09E3D684}"/>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827584" y="1779662"/>
              <a:ext cx="1008112" cy="71120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8E46CD24-3504-1C4C-6C49-894646B6B9DA}"/>
                </a:ext>
              </a:extLst>
            </p:cNvPr>
            <p:cNvSpPr txBox="1"/>
            <p:nvPr/>
          </p:nvSpPr>
          <p:spPr>
            <a:xfrm>
              <a:off x="1082350" y="1695023"/>
              <a:ext cx="594224" cy="249476"/>
            </a:xfrm>
            <a:prstGeom prst="rect">
              <a:avLst/>
            </a:prstGeom>
            <a:noFill/>
          </p:spPr>
          <p:txBody>
            <a:bodyPr wrap="square" rtlCol="0">
              <a:spAutoFit/>
            </a:bodyPr>
            <a:lstStyle/>
            <a:p>
              <a:r>
                <a:rPr lang="en-GB" sz="500" dirty="0"/>
                <a:t>To 180</a:t>
              </a:r>
            </a:p>
          </p:txBody>
        </p:sp>
      </p:grpSp>
      <p:pic>
        <p:nvPicPr>
          <p:cNvPr id="28" name="Picture 27" descr="A map with blue lines and white text&#10;&#10;Description automatically generated">
            <a:extLst>
              <a:ext uri="{FF2B5EF4-FFF2-40B4-BE49-F238E27FC236}">
                <a16:creationId xmlns:a16="http://schemas.microsoft.com/office/drawing/2014/main" id="{1EC55DA1-AD43-3645-B6BB-5A256C46C95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17341" y="1383917"/>
            <a:ext cx="2946351" cy="2523668"/>
          </a:xfrm>
          <a:prstGeom prst="rect">
            <a:avLst/>
          </a:prstGeom>
        </p:spPr>
      </p:pic>
      <p:pic>
        <p:nvPicPr>
          <p:cNvPr id="30" name="Picture 29" descr="A person working on a machine&#10;&#10;Description automatically generated">
            <a:extLst>
              <a:ext uri="{FF2B5EF4-FFF2-40B4-BE49-F238E27FC236}">
                <a16:creationId xmlns:a16="http://schemas.microsoft.com/office/drawing/2014/main" id="{4E46D35E-5703-DBA0-3854-37D19C3BCA4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5400000">
            <a:off x="5498611" y="-13807"/>
            <a:ext cx="1058403" cy="793802"/>
          </a:xfrm>
          <a:prstGeom prst="ellipse">
            <a:avLst/>
          </a:prstGeom>
          <a:ln>
            <a:noFill/>
          </a:ln>
          <a:effectLst>
            <a:softEdge rad="112500"/>
          </a:effectLst>
        </p:spPr>
      </p:pic>
      <p:pic>
        <p:nvPicPr>
          <p:cNvPr id="32" name="Picture 31" descr="A machine in a factory&#10;&#10;Description automatically generated">
            <a:extLst>
              <a:ext uri="{FF2B5EF4-FFF2-40B4-BE49-F238E27FC236}">
                <a16:creationId xmlns:a16="http://schemas.microsoft.com/office/drawing/2014/main" id="{F0282500-5B53-1575-BA1F-5B8175893164}"/>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2894421" y="3594922"/>
            <a:ext cx="1671891" cy="1177820"/>
          </a:xfrm>
          <a:prstGeom prst="ellipse">
            <a:avLst/>
          </a:prstGeom>
          <a:ln>
            <a:noFill/>
          </a:ln>
          <a:effectLst>
            <a:softEdge rad="112500"/>
          </a:effectLst>
        </p:spPr>
      </p:pic>
      <p:pic>
        <p:nvPicPr>
          <p:cNvPr id="34" name="Picture 33" descr="A person working on a machine&#10;&#10;Description automatically generated">
            <a:extLst>
              <a:ext uri="{FF2B5EF4-FFF2-40B4-BE49-F238E27FC236}">
                <a16:creationId xmlns:a16="http://schemas.microsoft.com/office/drawing/2014/main" id="{97B53F28-4DE9-22EB-7363-80F1A6CF96E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rot="5400000">
            <a:off x="2996512" y="2446343"/>
            <a:ext cx="1416442" cy="1062332"/>
          </a:xfrm>
          <a:prstGeom prst="ellipse">
            <a:avLst/>
          </a:prstGeom>
          <a:ln>
            <a:noFill/>
          </a:ln>
          <a:effectLst>
            <a:softEdge rad="112500"/>
          </a:effectLst>
        </p:spPr>
      </p:pic>
      <p:pic>
        <p:nvPicPr>
          <p:cNvPr id="36" name="Picture 35" descr="A machine with flags on it&#10;&#10;Description automatically generated">
            <a:extLst>
              <a:ext uri="{FF2B5EF4-FFF2-40B4-BE49-F238E27FC236}">
                <a16:creationId xmlns:a16="http://schemas.microsoft.com/office/drawing/2014/main" id="{7E173299-6DF5-B417-5125-9F97362A0BE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905664" y="-26409"/>
            <a:ext cx="1485268" cy="1113950"/>
          </a:xfrm>
          <a:prstGeom prst="ellipse">
            <a:avLst/>
          </a:prstGeom>
          <a:ln>
            <a:noFill/>
          </a:ln>
          <a:effectLst>
            <a:softEdge rad="112500"/>
          </a:effectLst>
        </p:spPr>
      </p:pic>
      <p:pic>
        <p:nvPicPr>
          <p:cNvPr id="38" name="Picture 37" descr="A group of men standing in a factory&#10;&#10;Description automatically generated">
            <a:extLst>
              <a:ext uri="{FF2B5EF4-FFF2-40B4-BE49-F238E27FC236}">
                <a16:creationId xmlns:a16="http://schemas.microsoft.com/office/drawing/2014/main" id="{78209FCE-7C10-0019-C197-662A86E7DB9E}"/>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460159" y="3685730"/>
            <a:ext cx="1473312" cy="1104984"/>
          </a:xfrm>
          <a:prstGeom prst="ellipse">
            <a:avLst/>
          </a:prstGeom>
          <a:ln>
            <a:noFill/>
          </a:ln>
          <a:effectLst>
            <a:softEdge rad="112500"/>
          </a:effectLst>
        </p:spPr>
      </p:pic>
      <p:pic>
        <p:nvPicPr>
          <p:cNvPr id="41" name="Picture 40" descr="A person working on a machine&#10;&#10;Description automatically generated">
            <a:extLst>
              <a:ext uri="{FF2B5EF4-FFF2-40B4-BE49-F238E27FC236}">
                <a16:creationId xmlns:a16="http://schemas.microsoft.com/office/drawing/2014/main" id="{A1DE6938-4FA1-0FA4-4835-897B84112497}"/>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rot="5400000">
            <a:off x="4175423" y="3969263"/>
            <a:ext cx="1387008" cy="1040255"/>
          </a:xfrm>
          <a:prstGeom prst="ellipse">
            <a:avLst/>
          </a:prstGeom>
          <a:ln>
            <a:noFill/>
          </a:ln>
          <a:effectLst>
            <a:softEdge rad="112500"/>
          </a:effectLst>
        </p:spPr>
      </p:pic>
      <p:pic>
        <p:nvPicPr>
          <p:cNvPr id="44" name="Picture 43" descr="A group of people in a factory&#10;&#10;Description automatically generated">
            <a:extLst>
              <a:ext uri="{FF2B5EF4-FFF2-40B4-BE49-F238E27FC236}">
                <a16:creationId xmlns:a16="http://schemas.microsoft.com/office/drawing/2014/main" id="{728519BE-552D-733C-5846-9DA211CA5714}"/>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819778" y="4245181"/>
            <a:ext cx="1417165" cy="1062873"/>
          </a:xfrm>
          <a:prstGeom prst="ellipse">
            <a:avLst/>
          </a:prstGeom>
          <a:ln>
            <a:noFill/>
          </a:ln>
          <a:effectLst>
            <a:softEdge rad="112500"/>
          </a:effectLst>
        </p:spPr>
      </p:pic>
      <p:pic>
        <p:nvPicPr>
          <p:cNvPr id="46" name="Picture 45" descr="A person working on a machine&#10;&#10;Description automatically generated">
            <a:extLst>
              <a:ext uri="{FF2B5EF4-FFF2-40B4-BE49-F238E27FC236}">
                <a16:creationId xmlns:a16="http://schemas.microsoft.com/office/drawing/2014/main" id="{C6E7E699-5023-2F00-E1AA-2444EFB03374}"/>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233067" y="785530"/>
            <a:ext cx="1097910" cy="1463880"/>
          </a:xfrm>
          <a:prstGeom prst="ellipse">
            <a:avLst/>
          </a:prstGeom>
          <a:ln>
            <a:noFill/>
          </a:ln>
          <a:effectLst>
            <a:softEdge rad="112500"/>
          </a:effectLst>
        </p:spPr>
      </p:pic>
      <p:pic>
        <p:nvPicPr>
          <p:cNvPr id="47" name="Picture 46" descr="DSC04215.JPG">
            <a:extLst>
              <a:ext uri="{FF2B5EF4-FFF2-40B4-BE49-F238E27FC236}">
                <a16:creationId xmlns:a16="http://schemas.microsoft.com/office/drawing/2014/main" id="{A36A9851-00A2-1FC1-2D49-2D262A19BA3B}"/>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rot="5400000">
            <a:off x="6772301" y="126143"/>
            <a:ext cx="1399339" cy="932892"/>
          </a:xfrm>
          <a:prstGeom prst="ellipse">
            <a:avLst/>
          </a:prstGeom>
          <a:ln>
            <a:noFill/>
          </a:ln>
          <a:effectLst>
            <a:softEdge rad="112500"/>
          </a:effectLst>
        </p:spPr>
      </p:pic>
      <p:pic>
        <p:nvPicPr>
          <p:cNvPr id="3" name="Picture 2" descr="A circular metal object with a circular metal object&#10;&#10;Description automatically generated with medium confidence">
            <a:extLst>
              <a:ext uri="{FF2B5EF4-FFF2-40B4-BE49-F238E27FC236}">
                <a16:creationId xmlns:a16="http://schemas.microsoft.com/office/drawing/2014/main" id="{8D6C208A-4E4B-6855-5109-902DA6F3451C}"/>
              </a:ext>
            </a:extLst>
          </p:cNvPr>
          <p:cNvPicPr>
            <a:picLocks noChangeAspect="1"/>
          </p:cNvPicPr>
          <p:nvPr/>
        </p:nvPicPr>
        <p:blipFill>
          <a:blip r:embed="rId19" cstate="screen">
            <a:extLst>
              <a:ext uri="{BEBA8EAE-BF5A-486C-A8C5-ECC9F3942E4B}">
                <a14:imgProps xmlns:a14="http://schemas.microsoft.com/office/drawing/2010/main">
                  <a14:imgLayer r:embed="rId20">
                    <a14:imgEffect>
                      <a14:backgroundRemoval t="9921" b="89931" l="3009" r="95470">
                        <a14:foregroundMark x1="8664" y1="46701" x2="8664" y2="46701"/>
                        <a14:foregroundMark x1="9656" y1="43031" x2="12897" y2="66543"/>
                        <a14:foregroundMark x1="39649" y1="89286" x2="15642" y2="76910"/>
                        <a14:foregroundMark x1="15642" y1="76910" x2="7110" y2="67758"/>
                        <a14:foregroundMark x1="7110" y1="67758" x2="5093" y2="51612"/>
                        <a14:foregroundMark x1="30522" y1="86607" x2="18519" y2="80432"/>
                        <a14:foregroundMark x1="18519" y1="80432" x2="15840" y2="77059"/>
                        <a14:foregroundMark x1="3108" y1="62376" x2="7176" y2="40551"/>
                        <a14:foregroundMark x1="7176" y1="40551" x2="26157" y2="23661"/>
                        <a14:foregroundMark x1="26157" y1="23661" x2="42923" y2="19296"/>
                        <a14:foregroundMark x1="87632" y1="62376" x2="89385" y2="51364"/>
                        <a14:foregroundMark x1="89385" y1="51364" x2="88294" y2="50372"/>
                        <a14:foregroundMark x1="92857" y1="53819" x2="92857" y2="53819"/>
                        <a14:foregroundMark x1="92526" y1="55283" x2="94147" y2="48661"/>
                        <a14:foregroundMark x1="94147" y1="45486" x2="90906" y2="39608"/>
                        <a14:foregroundMark x1="90575" y1="35938" x2="82407" y2="28844"/>
                        <a14:foregroundMark x1="85020" y1="76811" x2="92857" y2="67460"/>
                        <a14:foregroundMark x1="92857" y1="67460" x2="96098" y2="56746"/>
                        <a14:foregroundMark x1="96098" y1="56746" x2="95470" y2="45685"/>
                        <a14:foregroundMark x1="95470" y1="45685" x2="94808" y2="44519"/>
                        <a14:foregroundMark x1="82407" y1="78770" x2="69808" y2="85268"/>
                        <a14:foregroundMark x1="69808" y1="85268" x2="55589" y2="88219"/>
                        <a14:foregroundMark x1="55589" y1="88219" x2="40642" y2="88070"/>
                        <a14:foregroundMark x1="79134" y1="27381" x2="67130" y2="20635"/>
                        <a14:foregroundMark x1="67130" y1="20635" x2="52646" y2="18328"/>
                        <a14:foregroundMark x1="52646" y1="18328" x2="43585" y2="19048"/>
                        <a14:backgroundMark x1="1157" y1="36434" x2="2811" y2="36186"/>
                        <a14:backgroundMark x1="3439" y1="72396" x2="198" y2="60169"/>
                        <a14:backgroundMark x1="96197" y1="63814" x2="98148" y2="59325"/>
                        <a14:backgroundMark x1="97851" y1="48934" x2="95139" y2="38294"/>
                        <a14:backgroundMark x1="95139" y1="38294" x2="93981" y2="37004"/>
                        <a14:backgroundMark x1="96495" y1="41493" x2="89749" y2="31746"/>
                        <a14:backgroundMark x1="89749" y1="31746" x2="87632" y2="30159"/>
                        <a14:backgroundMark x1="1455" y1="40997" x2="2811" y2="35565"/>
                      </a14:backgroundRemoval>
                    </a14:imgEffect>
                  </a14:imgLayer>
                </a14:imgProps>
              </a:ext>
              <a:ext uri="{28A0092B-C50C-407E-A947-70E740481C1C}">
                <a14:useLocalDpi xmlns:a14="http://schemas.microsoft.com/office/drawing/2010/main"/>
              </a:ext>
            </a:extLst>
          </a:blip>
          <a:stretch>
            <a:fillRect/>
          </a:stretch>
        </p:blipFill>
        <p:spPr>
          <a:xfrm>
            <a:off x="4778740" y="735911"/>
            <a:ext cx="2688290" cy="3584386"/>
          </a:xfrm>
          <a:prstGeom prst="rect">
            <a:avLst/>
          </a:prstGeom>
        </p:spPr>
      </p:pic>
      <p:pic>
        <p:nvPicPr>
          <p:cNvPr id="7" name="Picture 6" descr="A large metal machine in a factory&#10;&#10;Description automatically generated">
            <a:extLst>
              <a:ext uri="{FF2B5EF4-FFF2-40B4-BE49-F238E27FC236}">
                <a16:creationId xmlns:a16="http://schemas.microsoft.com/office/drawing/2014/main" id="{DCC7A10A-E717-0B5F-0A23-F98BB589DBDA}"/>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707009" y="870649"/>
            <a:ext cx="1547553" cy="1160666"/>
          </a:xfrm>
          <a:prstGeom prst="ellipse">
            <a:avLst/>
          </a:prstGeom>
          <a:ln>
            <a:noFill/>
          </a:ln>
          <a:effectLst>
            <a:softEdge rad="112500"/>
          </a:effectLst>
        </p:spPr>
      </p:pic>
      <p:pic>
        <p:nvPicPr>
          <p:cNvPr id="27" name="Picture 26" descr="A person in a white coat working on a machine&#10;&#10;Description automatically generated">
            <a:extLst>
              <a:ext uri="{FF2B5EF4-FFF2-40B4-BE49-F238E27FC236}">
                <a16:creationId xmlns:a16="http://schemas.microsoft.com/office/drawing/2014/main" id="{7F223D99-1E3F-4D14-D3BD-E845AC70CE99}"/>
              </a:ext>
            </a:extLst>
          </p:cNvPr>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rot="5400000">
            <a:off x="7915682" y="2228756"/>
            <a:ext cx="1425638" cy="1150330"/>
          </a:xfrm>
          <a:prstGeom prst="ellipse">
            <a:avLst/>
          </a:prstGeom>
          <a:ln>
            <a:noFill/>
          </a:ln>
          <a:effectLst>
            <a:softEdge rad="112500"/>
          </a:effectLst>
        </p:spPr>
      </p:pic>
      <p:pic>
        <p:nvPicPr>
          <p:cNvPr id="29" name="Picture 2">
            <a:extLst>
              <a:ext uri="{FF2B5EF4-FFF2-40B4-BE49-F238E27FC236}">
                <a16:creationId xmlns:a16="http://schemas.microsoft.com/office/drawing/2014/main" id="{BBB38E99-C756-ADD2-E70B-76F8B1A1951A}"/>
              </a:ext>
            </a:extLst>
          </p:cNvPr>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125370" y="2902223"/>
            <a:ext cx="3017328" cy="201072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BECBCF4C-8BA0-EBB7-EAB2-FEAF8C626060}"/>
              </a:ext>
            </a:extLst>
          </p:cNvPr>
          <p:cNvGrpSpPr/>
          <p:nvPr/>
        </p:nvGrpSpPr>
        <p:grpSpPr>
          <a:xfrm>
            <a:off x="-43922" y="327270"/>
            <a:ext cx="3531985" cy="1857654"/>
            <a:chOff x="-43922" y="327270"/>
            <a:chExt cx="3531985" cy="1857654"/>
          </a:xfrm>
        </p:grpSpPr>
        <p:pic>
          <p:nvPicPr>
            <p:cNvPr id="48" name="Picture 47" descr="A high angle view of a factory&#10;&#10;Description automatically generated">
              <a:extLst>
                <a:ext uri="{FF2B5EF4-FFF2-40B4-BE49-F238E27FC236}">
                  <a16:creationId xmlns:a16="http://schemas.microsoft.com/office/drawing/2014/main" id="{C1EEC8CE-E1F4-3536-BBC2-F61DE8D4E8BF}"/>
                </a:ext>
              </a:extLst>
            </p:cNvPr>
            <p:cNvPicPr>
              <a:picLocks noChangeAspect="1"/>
            </p:cNvPicPr>
            <p:nvPr/>
          </p:nvPicPr>
          <p:blipFill rotWithShape="1">
            <a:blip r:embed="rId24" cstate="screen">
              <a:extLst>
                <a:ext uri="{28A0092B-C50C-407E-A947-70E740481C1C}">
                  <a14:useLocalDpi xmlns:a14="http://schemas.microsoft.com/office/drawing/2010/main"/>
                </a:ext>
              </a:extLst>
            </a:blip>
            <a:srcRect/>
            <a:stretch/>
          </p:blipFill>
          <p:spPr>
            <a:xfrm>
              <a:off x="-43922" y="327270"/>
              <a:ext cx="3531985" cy="1857654"/>
            </a:xfrm>
            <a:prstGeom prst="ellipse">
              <a:avLst/>
            </a:prstGeom>
            <a:ln>
              <a:noFill/>
            </a:ln>
            <a:effectLst>
              <a:softEdge rad="112500"/>
            </a:effectLst>
          </p:spPr>
        </p:pic>
        <p:sp>
          <p:nvSpPr>
            <p:cNvPr id="6" name="TextBox 5">
              <a:extLst>
                <a:ext uri="{FF2B5EF4-FFF2-40B4-BE49-F238E27FC236}">
                  <a16:creationId xmlns:a16="http://schemas.microsoft.com/office/drawing/2014/main" id="{F4266D3F-1094-66AC-F7CB-5B1351784242}"/>
                </a:ext>
              </a:extLst>
            </p:cNvPr>
            <p:cNvSpPr txBox="1"/>
            <p:nvPr/>
          </p:nvSpPr>
          <p:spPr>
            <a:xfrm>
              <a:off x="1027227" y="664198"/>
              <a:ext cx="1405329" cy="307777"/>
            </a:xfrm>
            <a:prstGeom prst="rect">
              <a:avLst/>
            </a:prstGeom>
            <a:noFill/>
          </p:spPr>
          <p:txBody>
            <a:bodyPr wrap="square" rtlCol="0">
              <a:spAutoFit/>
            </a:bodyPr>
            <a:lstStyle/>
            <a:p>
              <a:r>
                <a:rPr lang="en-GB" sz="1400" dirty="0">
                  <a:solidFill>
                    <a:schemeClr val="bg1"/>
                  </a:solidFill>
                </a:rPr>
                <a:t>927 Laboratory</a:t>
              </a:r>
            </a:p>
          </p:txBody>
        </p:sp>
      </p:grpSp>
    </p:spTree>
    <p:extLst>
      <p:ext uri="{BB962C8B-B14F-4D97-AF65-F5344CB8AC3E}">
        <p14:creationId xmlns:p14="http://schemas.microsoft.com/office/powerpoint/2010/main" val="2406178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500"/>
                                        <p:tgtEl>
                                          <p:spTgt spid="31"/>
                                        </p:tgtEl>
                                      </p:cBhvr>
                                    </p:animEffect>
                                  </p:childTnLst>
                                </p:cTn>
                              </p:par>
                              <p:par>
                                <p:cTn id="8" presetID="9"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dissolve">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ssolve">
                                      <p:cBhvr>
                                        <p:cTn id="25" dur="500"/>
                                        <p:tgtEl>
                                          <p:spTgt spid="5"/>
                                        </p:tgtEl>
                                      </p:cBhvr>
                                    </p:animEffect>
                                  </p:childTnLst>
                                </p:cTn>
                              </p:par>
                              <p:par>
                                <p:cTn id="26" presetID="9" presetClass="entr" presetSubtype="0"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dissolve">
                                      <p:cBhvr>
                                        <p:cTn id="28" dur="500"/>
                                        <p:tgtEl>
                                          <p:spTgt spid="46"/>
                                        </p:tgtEl>
                                      </p:cBhvr>
                                    </p:animEffect>
                                  </p:childTnLst>
                                </p:cTn>
                              </p:par>
                              <p:par>
                                <p:cTn id="29" presetID="9"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dissolve">
                                      <p:cBhvr>
                                        <p:cTn id="31" dur="500"/>
                                        <p:tgtEl>
                                          <p:spTgt spid="34"/>
                                        </p:tgtEl>
                                      </p:cBhvr>
                                    </p:animEffect>
                                  </p:childTnLst>
                                </p:cTn>
                              </p:par>
                              <p:par>
                                <p:cTn id="32" presetID="9" presetClass="entr" presetSubtype="0"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dissolve">
                                      <p:cBhvr>
                                        <p:cTn id="34" dur="500"/>
                                        <p:tgtEl>
                                          <p:spTgt spid="32"/>
                                        </p:tgtEl>
                                      </p:cBhvr>
                                    </p:animEffect>
                                  </p:childTnLst>
                                </p:cTn>
                              </p:par>
                              <p:par>
                                <p:cTn id="35" presetID="9"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dissolve">
                                      <p:cBhvr>
                                        <p:cTn id="37" dur="500"/>
                                        <p:tgtEl>
                                          <p:spTgt spid="41"/>
                                        </p:tgtEl>
                                      </p:cBhvr>
                                    </p:animEffect>
                                  </p:childTnLst>
                                </p:cTn>
                              </p:par>
                              <p:par>
                                <p:cTn id="38" presetID="9" presetClass="entr" presetSubtype="0" fill="hold"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dissolve">
                                      <p:cBhvr>
                                        <p:cTn id="40" dur="500"/>
                                        <p:tgtEl>
                                          <p:spTgt spid="44"/>
                                        </p:tgtEl>
                                      </p:cBhvr>
                                    </p:animEffect>
                                  </p:childTnLst>
                                </p:cTn>
                              </p:par>
                              <p:par>
                                <p:cTn id="41" presetID="9" presetClass="entr" presetSubtype="0" fill="hold"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dissolve">
                                      <p:cBhvr>
                                        <p:cTn id="43" dur="500"/>
                                        <p:tgtEl>
                                          <p:spTgt spid="38"/>
                                        </p:tgtEl>
                                      </p:cBhvr>
                                    </p:animEffect>
                                  </p:childTnLst>
                                </p:cTn>
                              </p:par>
                              <p:par>
                                <p:cTn id="44" presetID="9" presetClass="entr" presetSubtype="0" fill="hold"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dissolve">
                                      <p:cBhvr>
                                        <p:cTn id="46" dur="500"/>
                                        <p:tgtEl>
                                          <p:spTgt spid="27"/>
                                        </p:tgtEl>
                                      </p:cBhvr>
                                    </p:animEffect>
                                  </p:childTnLst>
                                </p:cTn>
                              </p:par>
                              <p:par>
                                <p:cTn id="47" presetID="9" presetClass="entr" presetSubtype="0" fill="hold" nodeType="with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dissolve">
                                      <p:cBhvr>
                                        <p:cTn id="49" dur="500"/>
                                        <p:tgtEl>
                                          <p:spTgt spid="7"/>
                                        </p:tgtEl>
                                      </p:cBhvr>
                                    </p:animEffect>
                                  </p:childTnLst>
                                </p:cTn>
                              </p:par>
                              <p:par>
                                <p:cTn id="50" presetID="9" presetClass="entr" presetSubtype="0" fill="hold"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dissolve">
                                      <p:cBhvr>
                                        <p:cTn id="52" dur="500"/>
                                        <p:tgtEl>
                                          <p:spTgt spid="47"/>
                                        </p:tgtEl>
                                      </p:cBhvr>
                                    </p:animEffect>
                                  </p:childTnLst>
                                </p:cTn>
                              </p:par>
                              <p:par>
                                <p:cTn id="53" presetID="9" presetClass="entr" presetSubtype="0"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dissolve">
                                      <p:cBhvr>
                                        <p:cTn id="55" dur="500"/>
                                        <p:tgtEl>
                                          <p:spTgt spid="30"/>
                                        </p:tgtEl>
                                      </p:cBhvr>
                                    </p:animEffect>
                                  </p:childTnLst>
                                </p:cTn>
                              </p:par>
                              <p:par>
                                <p:cTn id="56" presetID="9" presetClass="entr" presetSubtype="0" fill="hold"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dissolve">
                                      <p:cBhvr>
                                        <p:cTn id="58" dur="500"/>
                                        <p:tgtEl>
                                          <p:spTgt spid="36"/>
                                        </p:tgtEl>
                                      </p:cBhvr>
                                    </p:animEffect>
                                  </p:childTnLst>
                                </p:cTn>
                              </p:par>
                              <p:par>
                                <p:cTn id="59" presetID="9" presetClass="entr" presetSubtype="0" fill="hold" nodeType="with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dissolve">
                                      <p:cBhvr>
                                        <p:cTn id="61" dur="500"/>
                                        <p:tgtEl>
                                          <p:spTgt spid="3"/>
                                        </p:tgtEl>
                                      </p:cBhvr>
                                    </p:animEffect>
                                  </p:childTnLst>
                                </p:cTn>
                              </p:par>
                            </p:childTnLst>
                          </p:cTn>
                        </p:par>
                      </p:childTnLst>
                    </p:cTn>
                  </p:par>
                  <p:par>
                    <p:cTn id="62" fill="hold">
                      <p:stCondLst>
                        <p:cond delay="indefinite"/>
                      </p:stCondLst>
                      <p:childTnLst>
                        <p:par>
                          <p:cTn id="63" fill="hold">
                            <p:stCondLst>
                              <p:cond delay="0"/>
                            </p:stCondLst>
                            <p:childTnLst>
                              <p:par>
                                <p:cTn id="64" presetID="12" presetClass="entr" presetSubtype="4" fill="hold" nodeType="click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ppt_y</p:attrName>
                                        </p:attrNameLst>
                                      </p:cBhvr>
                                      <p:tavLst>
                                        <p:tav tm="0">
                                          <p:val>
                                            <p:strVal val="#ppt_y+#ppt_h*1.125000"/>
                                          </p:val>
                                        </p:tav>
                                        <p:tav tm="100000">
                                          <p:val>
                                            <p:strVal val="#ppt_y"/>
                                          </p:val>
                                        </p:tav>
                                      </p:tavLst>
                                    </p:anim>
                                    <p:animEffect transition="in" filter="wipe(up)">
                                      <p:cBhvr>
                                        <p:cTn id="67" dur="500"/>
                                        <p:tgtEl>
                                          <p:spTgt spid="19"/>
                                        </p:tgtEl>
                                      </p:cBhvr>
                                    </p:animEffect>
                                  </p:childTnLst>
                                </p:cTn>
                              </p:par>
                              <p:par>
                                <p:cTn id="68" presetID="12" presetClass="entr" presetSubtype="4" fill="hold" nodeType="with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p:tgtEl>
                                          <p:spTgt spid="22"/>
                                        </p:tgtEl>
                                        <p:attrNameLst>
                                          <p:attrName>ppt_y</p:attrName>
                                        </p:attrNameLst>
                                      </p:cBhvr>
                                      <p:tavLst>
                                        <p:tav tm="0">
                                          <p:val>
                                            <p:strVal val="#ppt_y+#ppt_h*1.125000"/>
                                          </p:val>
                                        </p:tav>
                                        <p:tav tm="100000">
                                          <p:val>
                                            <p:strVal val="#ppt_y"/>
                                          </p:val>
                                        </p:tav>
                                      </p:tavLst>
                                    </p:anim>
                                    <p:animEffect transition="in" filter="wipe(up)">
                                      <p:cBhvr>
                                        <p:cTn id="71" dur="500"/>
                                        <p:tgtEl>
                                          <p:spTgt spid="22"/>
                                        </p:tgtEl>
                                      </p:cBhvr>
                                    </p:animEffect>
                                  </p:childTnLst>
                                </p:cTn>
                              </p:par>
                              <p:par>
                                <p:cTn id="72" presetID="12" presetClass="entr" presetSubtype="4" fill="hold" nodeType="with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500"/>
                                        <p:tgtEl>
                                          <p:spTgt spid="9"/>
                                        </p:tgtEl>
                                        <p:attrNameLst>
                                          <p:attrName>ppt_y</p:attrName>
                                        </p:attrNameLst>
                                      </p:cBhvr>
                                      <p:tavLst>
                                        <p:tav tm="0">
                                          <p:val>
                                            <p:strVal val="#ppt_y+#ppt_h*1.125000"/>
                                          </p:val>
                                        </p:tav>
                                        <p:tav tm="100000">
                                          <p:val>
                                            <p:strVal val="#ppt_y"/>
                                          </p:val>
                                        </p:tav>
                                      </p:tavLst>
                                    </p:anim>
                                    <p:animEffect transition="in" filter="wipe(up)">
                                      <p:cBhvr>
                                        <p:cTn id="75" dur="500"/>
                                        <p:tgtEl>
                                          <p:spTgt spid="9"/>
                                        </p:tgtEl>
                                      </p:cBhvr>
                                    </p:animEffect>
                                  </p:childTnLst>
                                </p:cTn>
                              </p:par>
                              <p:par>
                                <p:cTn id="76" presetID="12" presetClass="entr" presetSubtype="4"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p:tgtEl>
                                          <p:spTgt spid="10"/>
                                        </p:tgtEl>
                                        <p:attrNameLst>
                                          <p:attrName>ppt_y</p:attrName>
                                        </p:attrNameLst>
                                      </p:cBhvr>
                                      <p:tavLst>
                                        <p:tav tm="0">
                                          <p:val>
                                            <p:strVal val="#ppt_y+#ppt_h*1.125000"/>
                                          </p:val>
                                        </p:tav>
                                        <p:tav tm="100000">
                                          <p:val>
                                            <p:strVal val="#ppt_y"/>
                                          </p:val>
                                        </p:tav>
                                      </p:tavLst>
                                    </p:anim>
                                    <p:animEffect transition="in" filter="wipe(up)">
                                      <p:cBhvr>
                                        <p:cTn id="79" dur="500"/>
                                        <p:tgtEl>
                                          <p:spTgt spid="10"/>
                                        </p:tgtEl>
                                      </p:cBhvr>
                                    </p:animEffect>
                                  </p:childTnLst>
                                </p:cTn>
                              </p:par>
                              <p:par>
                                <p:cTn id="80" presetID="12" presetClass="entr" presetSubtype="4" fill="hold" nodeType="with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additive="base">
                                        <p:cTn id="82" dur="500"/>
                                        <p:tgtEl>
                                          <p:spTgt spid="13"/>
                                        </p:tgtEl>
                                        <p:attrNameLst>
                                          <p:attrName>ppt_y</p:attrName>
                                        </p:attrNameLst>
                                      </p:cBhvr>
                                      <p:tavLst>
                                        <p:tav tm="0">
                                          <p:val>
                                            <p:strVal val="#ppt_y+#ppt_h*1.125000"/>
                                          </p:val>
                                        </p:tav>
                                        <p:tav tm="100000">
                                          <p:val>
                                            <p:strVal val="#ppt_y"/>
                                          </p:val>
                                        </p:tav>
                                      </p:tavLst>
                                    </p:anim>
                                    <p:animEffect transition="in" filter="wipe(up)">
                                      <p:cBhvr>
                                        <p:cTn id="83" dur="500"/>
                                        <p:tgtEl>
                                          <p:spTgt spid="13"/>
                                        </p:tgtEl>
                                      </p:cBhvr>
                                    </p:animEffect>
                                  </p:childTnLst>
                                </p:cTn>
                              </p:par>
                              <p:par>
                                <p:cTn id="84" presetID="12" presetClass="entr" presetSubtype="4" fill="hold"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p:tgtEl>
                                          <p:spTgt spid="16"/>
                                        </p:tgtEl>
                                        <p:attrNameLst>
                                          <p:attrName>ppt_y</p:attrName>
                                        </p:attrNameLst>
                                      </p:cBhvr>
                                      <p:tavLst>
                                        <p:tav tm="0">
                                          <p:val>
                                            <p:strVal val="#ppt_y+#ppt_h*1.125000"/>
                                          </p:val>
                                        </p:tav>
                                        <p:tav tm="100000">
                                          <p:val>
                                            <p:strVal val="#ppt_y"/>
                                          </p:val>
                                        </p:tav>
                                      </p:tavLst>
                                    </p:anim>
                                    <p:animEffect transition="in" filter="wipe(up)">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C58DB-2B86-49D3-FEE8-6730D16E7CB8}"/>
              </a:ext>
            </a:extLst>
          </p:cNvPr>
          <p:cNvSpPr>
            <a:spLocks noGrp="1"/>
          </p:cNvSpPr>
          <p:nvPr>
            <p:ph type="title"/>
          </p:nvPr>
        </p:nvSpPr>
        <p:spPr/>
        <p:txBody>
          <a:bodyPr/>
          <a:lstStyle/>
          <a:p>
            <a:r>
              <a:rPr lang="en-GB" dirty="0"/>
              <a:t>Set up of the assembly line at CERN: Building 180</a:t>
            </a:r>
          </a:p>
        </p:txBody>
      </p:sp>
      <p:sp>
        <p:nvSpPr>
          <p:cNvPr id="4" name="Footer Placeholder 3">
            <a:extLst>
              <a:ext uri="{FF2B5EF4-FFF2-40B4-BE49-F238E27FC236}">
                <a16:creationId xmlns:a16="http://schemas.microsoft.com/office/drawing/2014/main" id="{650AB9F1-783B-D721-EF9D-DA2627DA8A09}"/>
              </a:ext>
            </a:extLst>
          </p:cNvPr>
          <p:cNvSpPr>
            <a:spLocks noGrp="1"/>
          </p:cNvSpPr>
          <p:nvPr>
            <p:ph type="ftr" sz="quarter" idx="3"/>
          </p:nvPr>
        </p:nvSpPr>
        <p:spPr/>
        <p:txBody>
          <a:bodyPr/>
          <a:lstStyle/>
          <a:p>
            <a:r>
              <a:rPr lang="en-GB"/>
              <a:t>JC. Perez – 7th October 2024</a:t>
            </a:r>
            <a:endParaRPr lang="en-GB" dirty="0"/>
          </a:p>
        </p:txBody>
      </p:sp>
      <p:pic>
        <p:nvPicPr>
          <p:cNvPr id="5" name="Picture 4">
            <a:extLst>
              <a:ext uri="{FF2B5EF4-FFF2-40B4-BE49-F238E27FC236}">
                <a16:creationId xmlns:a16="http://schemas.microsoft.com/office/drawing/2014/main" id="{CB01114F-DC27-0390-38AB-B494D4EEEC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76065" y="1059582"/>
            <a:ext cx="6978607" cy="3646120"/>
          </a:xfrm>
          <a:prstGeom prst="rect">
            <a:avLst/>
          </a:prstGeom>
        </p:spPr>
      </p:pic>
      <p:sp>
        <p:nvSpPr>
          <p:cNvPr id="6" name="Content Placeholder 6">
            <a:extLst>
              <a:ext uri="{FF2B5EF4-FFF2-40B4-BE49-F238E27FC236}">
                <a16:creationId xmlns:a16="http://schemas.microsoft.com/office/drawing/2014/main" id="{00E97EAA-7860-EF4A-F109-85F382129534}"/>
              </a:ext>
            </a:extLst>
          </p:cNvPr>
          <p:cNvSpPr txBox="1">
            <a:spLocks/>
          </p:cNvSpPr>
          <p:nvPr/>
        </p:nvSpPr>
        <p:spPr>
          <a:xfrm>
            <a:off x="677157" y="539563"/>
            <a:ext cx="7920000" cy="3544355"/>
          </a:xfrm>
          <a:prstGeom prst="rect">
            <a:avLst/>
          </a:prstGeom>
        </p:spPr>
        <p:txBody>
          <a:bodyPr vert="horz" lIns="0" tIns="0" rIns="0" bIns="0" rtlCol="0">
            <a:norm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r>
              <a:rPr lang="en-GB" sz="1400" dirty="0"/>
              <a:t>All assembly operations but the Collaring are performed in building 180: 3 zones for MCBXF</a:t>
            </a:r>
          </a:p>
          <a:p>
            <a:pPr lvl="1"/>
            <a:endParaRPr lang="en-GB" dirty="0"/>
          </a:p>
          <a:p>
            <a:pPr lvl="1"/>
            <a:endParaRPr lang="en-GB" sz="1300" dirty="0">
              <a:solidFill>
                <a:srgbClr val="FF0000"/>
              </a:solidFill>
            </a:endParaRPr>
          </a:p>
          <a:p>
            <a:pPr lvl="1"/>
            <a:endParaRPr lang="en-GB" sz="1300" dirty="0"/>
          </a:p>
        </p:txBody>
      </p:sp>
      <p:sp>
        <p:nvSpPr>
          <p:cNvPr id="7" name="Rectangle: Rounded Corners 15">
            <a:extLst>
              <a:ext uri="{FF2B5EF4-FFF2-40B4-BE49-F238E27FC236}">
                <a16:creationId xmlns:a16="http://schemas.microsoft.com/office/drawing/2014/main" id="{E273B7CB-AC9A-8A60-6920-C3DA18E73E4F}"/>
              </a:ext>
            </a:extLst>
          </p:cNvPr>
          <p:cNvSpPr/>
          <p:nvPr/>
        </p:nvSpPr>
        <p:spPr>
          <a:xfrm>
            <a:off x="5426635" y="1236092"/>
            <a:ext cx="2232248" cy="1368152"/>
          </a:xfrm>
          <a:prstGeom prst="round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Rounded Corners 16">
            <a:extLst>
              <a:ext uri="{FF2B5EF4-FFF2-40B4-BE49-F238E27FC236}">
                <a16:creationId xmlns:a16="http://schemas.microsoft.com/office/drawing/2014/main" id="{71F8F07B-E6BF-B0DC-56E9-8B4BFB98FF44}"/>
              </a:ext>
            </a:extLst>
          </p:cNvPr>
          <p:cNvSpPr/>
          <p:nvPr/>
        </p:nvSpPr>
        <p:spPr>
          <a:xfrm>
            <a:off x="3069294" y="1203598"/>
            <a:ext cx="1296144" cy="1368152"/>
          </a:xfrm>
          <a:prstGeom prst="round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Content Placeholder 2">
            <a:extLst>
              <a:ext uri="{FF2B5EF4-FFF2-40B4-BE49-F238E27FC236}">
                <a16:creationId xmlns:a16="http://schemas.microsoft.com/office/drawing/2014/main" id="{2CB91B95-25F6-972E-A935-9807FE6B930B}"/>
              </a:ext>
            </a:extLst>
          </p:cNvPr>
          <p:cNvSpPr txBox="1">
            <a:spLocks/>
          </p:cNvSpPr>
          <p:nvPr/>
        </p:nvSpPr>
        <p:spPr>
          <a:xfrm>
            <a:off x="509245" y="1543291"/>
            <a:ext cx="2586831" cy="436247"/>
          </a:xfrm>
          <a:prstGeom prst="rect">
            <a:avLst/>
          </a:prstGeom>
          <a:solidFill>
            <a:schemeClr val="bg1"/>
          </a:solidFill>
          <a:ln w="15875">
            <a:solidFill>
              <a:schemeClr val="tx1"/>
            </a:solidFill>
          </a:ln>
        </p:spPr>
        <p:txBody>
          <a:bodyPr vert="horz" lIns="19289" tIns="0" rIns="19289" bIns="0" anchor="ctr"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192877">
              <a:buClrTx/>
              <a:buSzTx/>
            </a:pPr>
            <a:r>
              <a:rPr lang="en-GB" sz="1000" b="1" dirty="0">
                <a:solidFill>
                  <a:srgbClr val="C00000"/>
                </a:solidFill>
                <a:latin typeface="Century Gothic" panose="020B0502020202020204" pitchFamily="34" charset="0"/>
              </a:rPr>
              <a:t>ZONE 1: Ground insulation and collar-packs preparation area</a:t>
            </a:r>
          </a:p>
        </p:txBody>
      </p:sp>
      <p:sp>
        <p:nvSpPr>
          <p:cNvPr id="10" name="Content Placeholder 2">
            <a:extLst>
              <a:ext uri="{FF2B5EF4-FFF2-40B4-BE49-F238E27FC236}">
                <a16:creationId xmlns:a16="http://schemas.microsoft.com/office/drawing/2014/main" id="{371A2BA5-48DC-CC48-DAB1-7CABDF43875E}"/>
              </a:ext>
            </a:extLst>
          </p:cNvPr>
          <p:cNvSpPr txBox="1">
            <a:spLocks/>
          </p:cNvSpPr>
          <p:nvPr/>
        </p:nvSpPr>
        <p:spPr>
          <a:xfrm>
            <a:off x="7536936" y="1315000"/>
            <a:ext cx="1292951" cy="540001"/>
          </a:xfrm>
          <a:prstGeom prst="rect">
            <a:avLst/>
          </a:prstGeom>
          <a:solidFill>
            <a:schemeClr val="bg1"/>
          </a:solidFill>
          <a:ln w="15875">
            <a:solidFill>
              <a:schemeClr val="tx1"/>
            </a:solidFill>
          </a:ln>
        </p:spPr>
        <p:txBody>
          <a:bodyPr vert="horz" lIns="19289" tIns="0" rIns="19289" bIns="0" anchor="ctr"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192877">
              <a:buClrTx/>
              <a:buSzTx/>
            </a:pPr>
            <a:r>
              <a:rPr lang="en-GB" sz="1000" b="1" dirty="0">
                <a:solidFill>
                  <a:srgbClr val="C00000"/>
                </a:solidFill>
                <a:latin typeface="Century Gothic" panose="020B0502020202020204" pitchFamily="34" charset="0"/>
              </a:rPr>
              <a:t>ZONE 2: Collared coil assembly hall</a:t>
            </a:r>
          </a:p>
        </p:txBody>
      </p:sp>
      <p:cxnSp>
        <p:nvCxnSpPr>
          <p:cNvPr id="11" name="Straight Connector 10">
            <a:extLst>
              <a:ext uri="{FF2B5EF4-FFF2-40B4-BE49-F238E27FC236}">
                <a16:creationId xmlns:a16="http://schemas.microsoft.com/office/drawing/2014/main" id="{1D885B8C-8EC8-54B1-76CE-90472D7D9579}"/>
              </a:ext>
            </a:extLst>
          </p:cNvPr>
          <p:cNvCxnSpPr/>
          <p:nvPr/>
        </p:nvCxnSpPr>
        <p:spPr>
          <a:xfrm>
            <a:off x="3131840" y="1059582"/>
            <a:ext cx="0" cy="1839912"/>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7AA631F0-B424-034F-D456-C14FE075E420}"/>
              </a:ext>
            </a:extLst>
          </p:cNvPr>
          <p:cNvCxnSpPr>
            <a:cxnSpLocks/>
          </p:cNvCxnSpPr>
          <p:nvPr/>
        </p:nvCxnSpPr>
        <p:spPr>
          <a:xfrm flipH="1">
            <a:off x="3126576" y="2873603"/>
            <a:ext cx="4600128" cy="3596"/>
          </a:xfrm>
          <a:prstGeom prst="line">
            <a:avLst/>
          </a:prstGeom>
          <a:ln>
            <a:solidFill>
              <a:srgbClr val="7030A0"/>
            </a:solidFill>
          </a:ln>
        </p:spPr>
        <p:style>
          <a:lnRef idx="2">
            <a:schemeClr val="accent1"/>
          </a:lnRef>
          <a:fillRef idx="0">
            <a:schemeClr val="accent1"/>
          </a:fillRef>
          <a:effectRef idx="1">
            <a:schemeClr val="accent1"/>
          </a:effectRef>
          <a:fontRef idx="minor">
            <a:schemeClr val="tx1"/>
          </a:fontRef>
        </p:style>
      </p:cxnSp>
      <p:sp>
        <p:nvSpPr>
          <p:cNvPr id="13" name="Content Placeholder 2">
            <a:extLst>
              <a:ext uri="{FF2B5EF4-FFF2-40B4-BE49-F238E27FC236}">
                <a16:creationId xmlns:a16="http://schemas.microsoft.com/office/drawing/2014/main" id="{D0A7E6C7-0B35-089E-2327-8307C6C595A4}"/>
              </a:ext>
            </a:extLst>
          </p:cNvPr>
          <p:cNvSpPr txBox="1">
            <a:spLocks/>
          </p:cNvSpPr>
          <p:nvPr/>
        </p:nvSpPr>
        <p:spPr>
          <a:xfrm>
            <a:off x="4052775" y="2636959"/>
            <a:ext cx="2403988" cy="1799384"/>
          </a:xfrm>
          <a:prstGeom prst="rect">
            <a:avLst/>
          </a:prstGeom>
        </p:spPr>
        <p:txBody>
          <a:bodyPr vert="horz" lIns="19289" tIns="0" rIns="19289"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192877">
              <a:buClrTx/>
              <a:buSzTx/>
            </a:pPr>
            <a:r>
              <a:rPr lang="en-GB" sz="1000" b="1" dirty="0">
                <a:solidFill>
                  <a:srgbClr val="7030A0"/>
                </a:solidFill>
                <a:latin typeface="Century Gothic" panose="020B0502020202020204" pitchFamily="34" charset="0"/>
              </a:rPr>
              <a:t>LMF winding house</a:t>
            </a:r>
          </a:p>
        </p:txBody>
      </p:sp>
      <p:sp>
        <p:nvSpPr>
          <p:cNvPr id="14" name="Rectangle: Rounded Corners 9">
            <a:extLst>
              <a:ext uri="{FF2B5EF4-FFF2-40B4-BE49-F238E27FC236}">
                <a16:creationId xmlns:a16="http://schemas.microsoft.com/office/drawing/2014/main" id="{4B640F0E-353F-A8DC-CD2C-61445251FB3B}"/>
              </a:ext>
            </a:extLst>
          </p:cNvPr>
          <p:cNvSpPr/>
          <p:nvPr/>
        </p:nvSpPr>
        <p:spPr>
          <a:xfrm>
            <a:off x="1866398" y="2859782"/>
            <a:ext cx="3137650" cy="1609276"/>
          </a:xfrm>
          <a:prstGeom prst="round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Content Placeholder 2">
            <a:extLst>
              <a:ext uri="{FF2B5EF4-FFF2-40B4-BE49-F238E27FC236}">
                <a16:creationId xmlns:a16="http://schemas.microsoft.com/office/drawing/2014/main" id="{136B4C84-5C87-0125-D7BD-A6F963E0266A}"/>
              </a:ext>
            </a:extLst>
          </p:cNvPr>
          <p:cNvSpPr txBox="1">
            <a:spLocks/>
          </p:cNvSpPr>
          <p:nvPr/>
        </p:nvSpPr>
        <p:spPr>
          <a:xfrm>
            <a:off x="529793" y="3435846"/>
            <a:ext cx="1364644" cy="540001"/>
          </a:xfrm>
          <a:prstGeom prst="rect">
            <a:avLst/>
          </a:prstGeom>
          <a:solidFill>
            <a:schemeClr val="bg1"/>
          </a:solidFill>
          <a:ln w="15875">
            <a:solidFill>
              <a:schemeClr val="tx1"/>
            </a:solidFill>
          </a:ln>
        </p:spPr>
        <p:txBody>
          <a:bodyPr vert="horz" lIns="19289" tIns="0" rIns="19289" bIns="0" anchor="ctr"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192877">
              <a:buClrTx/>
              <a:buSzTx/>
            </a:pPr>
            <a:r>
              <a:rPr lang="en-GB" sz="1000" b="1" dirty="0">
                <a:solidFill>
                  <a:srgbClr val="C00000"/>
                </a:solidFill>
                <a:latin typeface="Century Gothic" panose="020B0502020202020204" pitchFamily="34" charset="0"/>
              </a:rPr>
              <a:t>ZONE 3: Yoking, WMM and auxiliary workshop</a:t>
            </a:r>
          </a:p>
        </p:txBody>
      </p:sp>
      <p:grpSp>
        <p:nvGrpSpPr>
          <p:cNvPr id="34" name="Group 33">
            <a:extLst>
              <a:ext uri="{FF2B5EF4-FFF2-40B4-BE49-F238E27FC236}">
                <a16:creationId xmlns:a16="http://schemas.microsoft.com/office/drawing/2014/main" id="{68C1C8C7-3B1D-E32C-5B29-52A9B2E58325}"/>
              </a:ext>
            </a:extLst>
          </p:cNvPr>
          <p:cNvGrpSpPr/>
          <p:nvPr/>
        </p:nvGrpSpPr>
        <p:grpSpPr>
          <a:xfrm>
            <a:off x="97987" y="529557"/>
            <a:ext cx="9029768" cy="4575396"/>
            <a:chOff x="97987" y="529557"/>
            <a:chExt cx="9029768" cy="4575396"/>
          </a:xfrm>
        </p:grpSpPr>
        <p:grpSp>
          <p:nvGrpSpPr>
            <p:cNvPr id="32" name="Group 31">
              <a:extLst>
                <a:ext uri="{FF2B5EF4-FFF2-40B4-BE49-F238E27FC236}">
                  <a16:creationId xmlns:a16="http://schemas.microsoft.com/office/drawing/2014/main" id="{7B551FE8-2F3D-29D6-AB45-D3456FDEC06C}"/>
                </a:ext>
              </a:extLst>
            </p:cNvPr>
            <p:cNvGrpSpPr/>
            <p:nvPr/>
          </p:nvGrpSpPr>
          <p:grpSpPr>
            <a:xfrm>
              <a:off x="97987" y="529557"/>
              <a:ext cx="9029768" cy="4575396"/>
              <a:chOff x="97987" y="529557"/>
              <a:chExt cx="9029768" cy="4575396"/>
            </a:xfrm>
          </p:grpSpPr>
          <p:pic>
            <p:nvPicPr>
              <p:cNvPr id="25" name="Picture 24" descr="A large room with a machine&#10;&#10;Description automatically generated with medium confidence">
                <a:extLst>
                  <a:ext uri="{FF2B5EF4-FFF2-40B4-BE49-F238E27FC236}">
                    <a16:creationId xmlns:a16="http://schemas.microsoft.com/office/drawing/2014/main" id="{DB0FF714-0665-7DAB-B04F-3EA26A4C93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74758" y="2400585"/>
                <a:ext cx="2152997" cy="1614748"/>
              </a:xfrm>
              <a:prstGeom prst="ellipse">
                <a:avLst/>
              </a:prstGeom>
              <a:ln>
                <a:noFill/>
              </a:ln>
              <a:effectLst>
                <a:softEdge rad="112500"/>
              </a:effectLst>
            </p:spPr>
          </p:pic>
          <p:pic>
            <p:nvPicPr>
              <p:cNvPr id="18" name="Picture 17" descr="A group of people in a factory&#10;&#10;Description automatically generated">
                <a:extLst>
                  <a:ext uri="{FF2B5EF4-FFF2-40B4-BE49-F238E27FC236}">
                    <a16:creationId xmlns:a16="http://schemas.microsoft.com/office/drawing/2014/main" id="{41C74BD0-F80C-B274-1A1F-7EE239B75AB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09013" y="2840664"/>
                <a:ext cx="2573663" cy="1930247"/>
              </a:xfrm>
              <a:prstGeom prst="ellipse">
                <a:avLst/>
              </a:prstGeom>
              <a:ln>
                <a:noFill/>
              </a:ln>
              <a:effectLst>
                <a:softEdge rad="112500"/>
              </a:effectLst>
            </p:spPr>
          </p:pic>
          <p:pic>
            <p:nvPicPr>
              <p:cNvPr id="19" name="Picture 18" descr="A person working on a machine&#10;&#10;Description automatically generated">
                <a:extLst>
                  <a:ext uri="{FF2B5EF4-FFF2-40B4-BE49-F238E27FC236}">
                    <a16:creationId xmlns:a16="http://schemas.microsoft.com/office/drawing/2014/main" id="{1F01C102-A8A0-EC44-F5A1-BEAC464E1F2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3989966" y="1178368"/>
                <a:ext cx="2626403" cy="1969802"/>
              </a:xfrm>
              <a:prstGeom prst="ellipse">
                <a:avLst/>
              </a:prstGeom>
              <a:ln>
                <a:noFill/>
              </a:ln>
              <a:effectLst>
                <a:softEdge rad="112500"/>
              </a:effectLst>
            </p:spPr>
          </p:pic>
          <p:pic>
            <p:nvPicPr>
              <p:cNvPr id="20" name="Picture 19" descr="A room with a large metal structure&#10;&#10;Description automatically generated with medium confidence">
                <a:extLst>
                  <a:ext uri="{FF2B5EF4-FFF2-40B4-BE49-F238E27FC236}">
                    <a16:creationId xmlns:a16="http://schemas.microsoft.com/office/drawing/2014/main" id="{3D5E81E8-FD8B-0E58-8F21-EADEEB637E2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0800000">
                <a:off x="6063536" y="641327"/>
                <a:ext cx="2763707" cy="2072779"/>
              </a:xfrm>
              <a:prstGeom prst="ellipse">
                <a:avLst/>
              </a:prstGeom>
              <a:ln>
                <a:noFill/>
              </a:ln>
              <a:effectLst>
                <a:softEdge rad="112500"/>
              </a:effectLst>
            </p:spPr>
          </p:pic>
          <p:pic>
            <p:nvPicPr>
              <p:cNvPr id="16" name="Picture 15" descr="A person working on a machine&#10;&#10;Description automatically generated">
                <a:extLst>
                  <a:ext uri="{FF2B5EF4-FFF2-40B4-BE49-F238E27FC236}">
                    <a16:creationId xmlns:a16="http://schemas.microsoft.com/office/drawing/2014/main" id="{B6505AE9-DF66-1002-2AD8-5B99D333844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199583" y="2846606"/>
                <a:ext cx="2380563" cy="1785423"/>
              </a:xfrm>
              <a:prstGeom prst="ellipse">
                <a:avLst/>
              </a:prstGeom>
              <a:ln>
                <a:noFill/>
              </a:ln>
              <a:effectLst>
                <a:softEdge rad="112500"/>
              </a:effectLst>
            </p:spPr>
          </p:pic>
          <p:pic>
            <p:nvPicPr>
              <p:cNvPr id="17" name="Picture 16" descr="A machine in a factory&#10;&#10;Description automatically generated">
                <a:extLst>
                  <a:ext uri="{FF2B5EF4-FFF2-40B4-BE49-F238E27FC236}">
                    <a16:creationId xmlns:a16="http://schemas.microsoft.com/office/drawing/2014/main" id="{4190A7F7-EB9E-136B-56FB-4F3C49E50FAE}"/>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665778" y="3339139"/>
                <a:ext cx="2354418" cy="1765814"/>
              </a:xfrm>
              <a:prstGeom prst="ellipse">
                <a:avLst/>
              </a:prstGeom>
              <a:ln>
                <a:noFill/>
              </a:ln>
              <a:effectLst>
                <a:softEdge rad="112500"/>
              </a:effectLst>
            </p:spPr>
          </p:pic>
          <p:pic>
            <p:nvPicPr>
              <p:cNvPr id="22" name="Picture 21" descr="A person working on a machine&#10;&#10;Description automatically generated">
                <a:extLst>
                  <a:ext uri="{FF2B5EF4-FFF2-40B4-BE49-F238E27FC236}">
                    <a16:creationId xmlns:a16="http://schemas.microsoft.com/office/drawing/2014/main" id="{224DE6E8-4D1E-8B27-F81F-5AB60887A8A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5400000">
                <a:off x="1365659" y="1815951"/>
                <a:ext cx="2132757" cy="1599568"/>
              </a:xfrm>
              <a:prstGeom prst="ellipse">
                <a:avLst/>
              </a:prstGeom>
              <a:ln>
                <a:noFill/>
              </a:ln>
              <a:effectLst>
                <a:softEdge rad="112500"/>
              </a:effectLst>
            </p:spPr>
          </p:pic>
          <p:pic>
            <p:nvPicPr>
              <p:cNvPr id="28" name="Picture 27">
                <a:extLst>
                  <a:ext uri="{FF2B5EF4-FFF2-40B4-BE49-F238E27FC236}">
                    <a16:creationId xmlns:a16="http://schemas.microsoft.com/office/drawing/2014/main" id="{E3BF6F8C-8C3C-0FAB-0150-3E270EED3DD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04214" y="694034"/>
                <a:ext cx="1722708" cy="2296944"/>
              </a:xfrm>
              <a:prstGeom prst="ellipse">
                <a:avLst/>
              </a:prstGeom>
              <a:ln>
                <a:noFill/>
              </a:ln>
              <a:effectLst>
                <a:softEdge rad="112500"/>
              </a:effectLst>
            </p:spPr>
          </p:pic>
          <p:pic>
            <p:nvPicPr>
              <p:cNvPr id="30" name="Picture 29" descr="A group of men in white coats in a factory&#10;&#10;Description automatically generated">
                <a:extLst>
                  <a:ext uri="{FF2B5EF4-FFF2-40B4-BE49-F238E27FC236}">
                    <a16:creationId xmlns:a16="http://schemas.microsoft.com/office/drawing/2014/main" id="{77097857-968D-5A53-FC9B-2100BB15F0F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453645" y="529557"/>
                <a:ext cx="2183512" cy="1637634"/>
              </a:xfrm>
              <a:prstGeom prst="ellipse">
                <a:avLst/>
              </a:prstGeom>
              <a:ln>
                <a:noFill/>
              </a:ln>
              <a:effectLst>
                <a:softEdge rad="112500"/>
              </a:effectLst>
            </p:spPr>
          </p:pic>
          <p:pic>
            <p:nvPicPr>
              <p:cNvPr id="31" name="Picture 30" descr="Two men in white coats standing in a factory&#10;&#10;Description automatically generated">
                <a:extLst>
                  <a:ext uri="{FF2B5EF4-FFF2-40B4-BE49-F238E27FC236}">
                    <a16:creationId xmlns:a16="http://schemas.microsoft.com/office/drawing/2014/main" id="{578230CB-216C-E126-A636-B065E63FA393}"/>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700273" y="2157110"/>
                <a:ext cx="2294397" cy="1720798"/>
              </a:xfrm>
              <a:prstGeom prst="ellipse">
                <a:avLst/>
              </a:prstGeom>
              <a:ln>
                <a:noFill/>
              </a:ln>
              <a:effectLst>
                <a:softEdge rad="112500"/>
              </a:effectLst>
            </p:spPr>
          </p:pic>
        </p:grpSp>
        <p:pic>
          <p:nvPicPr>
            <p:cNvPr id="33" name="Picture 32" descr="A large round machine with wires&#10;&#10;Description automatically generated">
              <a:extLst>
                <a:ext uri="{FF2B5EF4-FFF2-40B4-BE49-F238E27FC236}">
                  <a16:creationId xmlns:a16="http://schemas.microsoft.com/office/drawing/2014/main" id="{5673229C-B5AF-F3ED-0899-E3648539723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rot="5400000">
              <a:off x="3711814" y="3418927"/>
              <a:ext cx="1607429" cy="1390248"/>
            </a:xfrm>
            <a:prstGeom prst="ellipse">
              <a:avLst/>
            </a:prstGeom>
            <a:ln>
              <a:noFill/>
            </a:ln>
            <a:effectLst>
              <a:softEdge rad="112500"/>
            </a:effectLst>
          </p:spPr>
        </p:pic>
      </p:grpSp>
    </p:spTree>
    <p:extLst>
      <p:ext uri="{BB962C8B-B14F-4D97-AF65-F5344CB8AC3E}">
        <p14:creationId xmlns:p14="http://schemas.microsoft.com/office/powerpoint/2010/main" val="360339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dissolv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2713</Words>
  <Application>Microsoft Macintosh PowerPoint</Application>
  <PresentationFormat>On-screen Show (16:9)</PresentationFormat>
  <Paragraphs>1188</Paragraphs>
  <Slides>20</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Century Gothic</vt:lpstr>
      <vt:lpstr>CMU Bright</vt:lpstr>
      <vt:lpstr>Wingdings</vt:lpstr>
      <vt:lpstr>Thème Office</vt:lpstr>
      <vt:lpstr>MCBXF magnet assembly and powering tests results at CERN</vt:lpstr>
      <vt:lpstr>Outline</vt:lpstr>
      <vt:lpstr>Spanish in-kind contribution for HL-LHC</vt:lpstr>
      <vt:lpstr>MCBXF combined dipole orbit correctors for HL-LHC</vt:lpstr>
      <vt:lpstr>MCBXF series magnet production</vt:lpstr>
      <vt:lpstr>Magnet production planning presented in January 2024</vt:lpstr>
      <vt:lpstr>The team </vt:lpstr>
      <vt:lpstr>Magnet assembly life cycle</vt:lpstr>
      <vt:lpstr>Set up of the assembly line at CERN: Building 180</vt:lpstr>
      <vt:lpstr>Set up of the assembly line at CERN: Building 927</vt:lpstr>
      <vt:lpstr>Quality Control Measurements</vt:lpstr>
      <vt:lpstr>MCBXF Cold Powering</vt:lpstr>
      <vt:lpstr>MCBXFB05 powering test results</vt:lpstr>
      <vt:lpstr>MCBXFA1 powering test results</vt:lpstr>
      <vt:lpstr>Documentation status</vt:lpstr>
      <vt:lpstr>CERN assembly activities timeline</vt:lpstr>
      <vt:lpstr>Summary</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2016-04-21T14:50:33Z</dcterms:created>
  <dcterms:modified xsi:type="dcterms:W3CDTF">2024-10-07T04:53:45Z</dcterms:modified>
</cp:coreProperties>
</file>