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</p:sldMasterIdLst>
  <p:notesMasterIdLst>
    <p:notesMasterId r:id="rId13"/>
  </p:notesMasterIdLst>
  <p:handoutMasterIdLst>
    <p:handoutMasterId r:id="rId14"/>
  </p:handoutMasterIdLst>
  <p:sldIdLst>
    <p:sldId id="386" r:id="rId3"/>
    <p:sldId id="383" r:id="rId4"/>
    <p:sldId id="394" r:id="rId5"/>
    <p:sldId id="390" r:id="rId6"/>
    <p:sldId id="328" r:id="rId7"/>
    <p:sldId id="329" r:id="rId8"/>
    <p:sldId id="391" r:id="rId9"/>
    <p:sldId id="392" r:id="rId10"/>
    <p:sldId id="384" r:id="rId11"/>
    <p:sldId id="393" r:id="rId1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85" autoAdjust="0"/>
    <p:restoredTop sz="94900"/>
  </p:normalViewPr>
  <p:slideViewPr>
    <p:cSldViewPr snapToObjects="1" showGuides="1">
      <p:cViewPr varScale="1">
        <p:scale>
          <a:sx n="130" d="100"/>
          <a:sy n="130" d="100"/>
        </p:scale>
        <p:origin x="1288" y="176"/>
      </p:cViewPr>
      <p:guideLst>
        <p:guide orient="horz" pos="1620"/>
        <p:guide pos="2880"/>
      </p:guideLst>
    </p:cSldViewPr>
  </p:slideViewPr>
  <p:notesTextViewPr>
    <p:cViewPr>
      <p:scale>
        <a:sx n="140" d="100"/>
        <a:sy n="14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236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700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98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55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56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899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867707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327389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6412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71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Emmanuel Tsesmelis - 14th HL-LHC Collaboration Meeting – Genoa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Lars K. Jensen - HL-LHC Collaboration Board - Vancouver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14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tiff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hyperlink" Target="http://www.iconarchive.com/show/flag-icons-by-gosquared/United-Kingdom-icon.html" TargetMode="External"/><Relationship Id="rId5" Type="http://schemas.openxmlformats.org/officeDocument/2006/relationships/hyperlink" Target="http://www.iconarchive.com/show/flag-icons-by-gosquared/Spain-icon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hyperlink" Target="http://www.iconarchive.com/show/flag-icons-by-gosquared/Japan-icon.html" TargetMode="External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://www.iconarchive.com/show/flag-icons-by-gosquared/United-Kingdom-icon.html" TargetMode="External"/><Relationship Id="rId3" Type="http://schemas.openxmlformats.org/officeDocument/2006/relationships/image" Target="../media/image16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5.png"/><Relationship Id="rId15" Type="http://schemas.openxmlformats.org/officeDocument/2006/relationships/image" Target="../media/image10.tiff"/><Relationship Id="rId10" Type="http://schemas.openxmlformats.org/officeDocument/2006/relationships/image" Target="../media/image7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United-States-icon.html" TargetMode="External"/><Relationship Id="rId13" Type="http://schemas.openxmlformats.org/officeDocument/2006/relationships/hyperlink" Target="http://www.iconarchive.com/show/flag-icons-by-gosquared/Japan-icon.html" TargetMode="External"/><Relationship Id="rId3" Type="http://schemas.openxmlformats.org/officeDocument/2006/relationships/image" Target="../media/image17.emf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conarchive.com/show/flag-icons-by-gosquared/United-Kingdom-icon.html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4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image" Target="../media/image5.png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hyperlink" Target="https://hlcb-newsletter.web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0584" y="2165666"/>
            <a:ext cx="5100990" cy="864096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Summary and Status of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93635" y="2932917"/>
            <a:ext cx="6480000" cy="1358364"/>
          </a:xfrm>
        </p:spPr>
        <p:txBody>
          <a:bodyPr/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From the HL-LHC Collaboration Office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Zerlauth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on behalf of the Collaboration Office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755576" y="4470052"/>
            <a:ext cx="6480000" cy="26193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HL-LHC Collaboration Meeting – Genoa – 7-10 October 2024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8">
            <a:extLst>
              <a:ext uri="{FF2B5EF4-FFF2-40B4-BE49-F238E27FC236}">
                <a16:creationId xmlns:a16="http://schemas.microsoft.com/office/drawing/2014/main" id="{78190B5B-5FF5-C24F-9B5F-55C2C30E1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24" y="4023168"/>
            <a:ext cx="206977" cy="20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CC831E8E-F7F8-4B4C-8396-F5180209D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7070" y="4005810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2" descr="Spain icon">
            <a:hlinkClick r:id="rId5"/>
            <a:extLst>
              <a:ext uri="{FF2B5EF4-FFF2-40B4-BE49-F238E27FC236}">
                <a16:creationId xmlns:a16="http://schemas.microsoft.com/office/drawing/2014/main" id="{A954DC79-900A-0543-AADE-5685F0021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408" y="3991714"/>
            <a:ext cx="289746" cy="2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4" descr="Italy icon">
            <a:hlinkClick r:id="rId7"/>
            <a:extLst>
              <a:ext uri="{FF2B5EF4-FFF2-40B4-BE49-F238E27FC236}">
                <a16:creationId xmlns:a16="http://schemas.microsoft.com/office/drawing/2014/main" id="{BA90BD5D-8FD3-F64D-A18D-956724969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3257" y="4002776"/>
            <a:ext cx="274301" cy="27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9"/>
            <a:extLst>
              <a:ext uri="{FF2B5EF4-FFF2-40B4-BE49-F238E27FC236}">
                <a16:creationId xmlns:a16="http://schemas.microsoft.com/office/drawing/2014/main" id="{F8A9A710-F8BD-5C4A-AEA2-A77A32F2B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1986" y="3995798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2" descr="United Kingdom icon">
            <a:hlinkClick r:id="rId11"/>
            <a:extLst>
              <a:ext uri="{FF2B5EF4-FFF2-40B4-BE49-F238E27FC236}">
                <a16:creationId xmlns:a16="http://schemas.microsoft.com/office/drawing/2014/main" id="{6A040976-A049-AD40-84A7-4A70908DA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1760" y="3995638"/>
            <a:ext cx="281897" cy="28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22660E-5CB1-3A41-B3BD-834B595DB47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525" y="4043946"/>
            <a:ext cx="282897" cy="1885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1B4F22-9EA6-9D48-A891-5E75A335C96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543" y="4047990"/>
            <a:ext cx="325684" cy="1628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531DC8-B00B-B040-9619-38AF6218F0A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25" y="4043946"/>
            <a:ext cx="278163" cy="1856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BD41A-5ABA-4983-4214-929F00B1B7C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393" y="0"/>
            <a:ext cx="2712203" cy="37958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68FEAE-2B1D-5A61-83DF-D048755E531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457" y="0"/>
            <a:ext cx="3675088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43558"/>
            <a:ext cx="8723272" cy="3823073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International collaborations continue to play a vital role for the HL-LHC project.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Series production in full swing for all existing collaboration agreements.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Detailed status of collaborations will be presented throughout this HL-LHC Collaboration Week. 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Some Amendments to Agreements are being prepared for schedule reasons to cover extensions.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Finalised contributions (in kind and financial) from Japan / KEK.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Steering Committee meetings being planned for the next 7 months.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Highlights of HL-LHC collaborations recorded in newsletter.</a:t>
            </a:r>
          </a:p>
          <a:p>
            <a:pPr marL="0" indent="0"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Collaboration Office is available to provide support across WPs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51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9D1B-B561-E04F-902A-71EA38CF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Agreements and Procurement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AE08E-CF33-8B4D-9CD8-57F44CCE7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977" y="675000"/>
            <a:ext cx="8085823" cy="4201006"/>
          </a:xfrm>
        </p:spPr>
        <p:txBody>
          <a:bodyPr>
            <a:no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All collaboration agreements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signed and are being executed.</a:t>
            </a:r>
            <a:endParaRPr lang="en-GB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Procurement being prepared </a:t>
            </a:r>
            <a:r>
              <a:rPr lang="en-GB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(see presentation from H. Garcia </a:t>
            </a:r>
            <a:r>
              <a:rPr lang="en-GB" sz="1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Gavela</a:t>
            </a:r>
            <a:r>
              <a:rPr lang="en-GB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Since last HL-LHC Collaboration Meeting (in 2023)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KN5175/TE/HL-LHC ADD.22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INFN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September 2023 (Extension).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Amendment 2 to KE3297/BE/HL-LHC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UNIMAN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September 2023 (Extension).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KR5708/TE/HL-LHC ADD.4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KEK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December 2023 (QHPS contribution).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Amendment 2 to KE3797/TE/HL-LHC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CIEMAT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January 2024 (updated production baseline).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Amendment 1 to KE5162/TE/HL-LHC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Uppsala University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February 2024 (updated invoicing).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KR5904/SY/HL-LHC ADD.5 with 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KEK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May 2024 (High Power RF contribution).</a:t>
            </a:r>
          </a:p>
          <a:p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Notes on Invoices </a:t>
            </a:r>
          </a:p>
          <a:p>
            <a:pPr lvl="1"/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CERN-UK Phase 1: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invoice missing (RFD repair).</a:t>
            </a:r>
          </a:p>
          <a:p>
            <a:pPr lvl="1"/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CERN-UK Phase 2: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invoices yet.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7A492-86E2-7541-924F-307ABA49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31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66335-8329-CDCE-CC16-8017A2346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D657C-3AB4-9B3B-123A-894E15D51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Agreements and Procurement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59288-F7FE-F3E7-EC5B-9D81AA65F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15566"/>
            <a:ext cx="8712968" cy="3679057"/>
          </a:xfrm>
        </p:spPr>
        <p:txBody>
          <a:bodyPr>
            <a:no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Deliberations for 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 additional future contributions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Following 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Brazil’s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accession to CERN Associate Membership, interest from CNPEM-Brazil for possible personnel contributions to HL-LHC.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Expression of interest from 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Greece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for personnel contribution to HL-LHC.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Project has already shared some 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 areas of contributions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incl. IT String operation, electro-mechanical assemblies and SAT, (de-)installation activities.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10BC3-1CA2-E6E4-07EA-FF52568C2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03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FEEAB-99F9-374D-79EC-D83ECB376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64542"/>
          </a:xfrm>
        </p:spPr>
        <p:txBody>
          <a:bodyPr/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with Japan / KEK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5BBDC-82F6-3F7C-09CC-E6DB85FE3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848" y="800218"/>
            <a:ext cx="8568952" cy="4075788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At its 218th Session on 26 September 2024, CERN Council decided to grant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Japan Observer status in respect of the HL-LHC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project, for the duration of the construction and operation of the HL-LHC, in addition to the Observer status Japan already holds in respect of LHC.</a:t>
            </a:r>
          </a:p>
          <a:p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Contributions to the HL-LHC project 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In-kind contributions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amounting to total estimated core value of 23 MCHF: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Financial contribution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with a core value of 2 MCHF to be paid fully in cash (Agreement to be signed).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AE4E8-4A91-2DA8-A1F4-84D2E35FD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372B90-4E07-1A34-FBB6-2040A2606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715766"/>
            <a:ext cx="6217980" cy="12009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21B1C2-75B0-6B74-0FAC-05FE96CC8B23}"/>
              </a:ext>
            </a:extLst>
          </p:cNvPr>
          <p:cNvSpPr txBox="1"/>
          <p:nvPr/>
        </p:nvSpPr>
        <p:spPr>
          <a:xfrm>
            <a:off x="7560840" y="348810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KR5904</a:t>
            </a:r>
            <a:endParaRPr lang="en-F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5D7A7E-F6EA-B236-99AC-B3CAB6FC5746}"/>
              </a:ext>
            </a:extLst>
          </p:cNvPr>
          <p:cNvSpPr txBox="1"/>
          <p:nvPr/>
        </p:nvSpPr>
        <p:spPr>
          <a:xfrm>
            <a:off x="7560840" y="3056061"/>
            <a:ext cx="6175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KR5708</a:t>
            </a:r>
            <a:endParaRPr lang="en-FR" sz="1400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A0A7586-B554-6F10-4148-E86BC3C17273}"/>
              </a:ext>
            </a:extLst>
          </p:cNvPr>
          <p:cNvSpPr/>
          <p:nvPr/>
        </p:nvSpPr>
        <p:spPr>
          <a:xfrm>
            <a:off x="7441100" y="2931790"/>
            <a:ext cx="83228" cy="43209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769CFE89-9A78-141A-FAD9-83AF5BC59C4A}"/>
              </a:ext>
            </a:extLst>
          </p:cNvPr>
          <p:cNvSpPr/>
          <p:nvPr/>
        </p:nvSpPr>
        <p:spPr>
          <a:xfrm>
            <a:off x="7441100" y="3435845"/>
            <a:ext cx="83228" cy="44493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6641A9-17C0-B997-0C76-C7D826494F98}"/>
              </a:ext>
            </a:extLst>
          </p:cNvPr>
          <p:cNvSpPr txBox="1"/>
          <p:nvPr/>
        </p:nvSpPr>
        <p:spPr>
          <a:xfrm>
            <a:off x="7452320" y="2696021"/>
            <a:ext cx="69788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fr-CH" sz="140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ICA-JP-010+KN4074</a:t>
            </a:r>
            <a:endParaRPr lang="fr-CH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62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2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Inner Triplet Region: Collaborations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15" y="614691"/>
            <a:ext cx="7920000" cy="3999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2408" y="2551075"/>
            <a:ext cx="6822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Links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2503537" y="2775650"/>
            <a:ext cx="0" cy="55374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2006161" y="2814995"/>
            <a:ext cx="322836" cy="47397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77872" y="354197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D1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9752" y="3685986"/>
            <a:ext cx="4058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DFX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2262" y="3372167"/>
            <a:ext cx="3273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9526" y="3253938"/>
            <a:ext cx="3465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Q3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00926" y="3145209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Q2b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8355" y="3043919"/>
            <a:ext cx="4122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Q2a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47897" y="2962823"/>
            <a:ext cx="3465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Q1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2764" y="1762604"/>
            <a:ext cx="14581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</a:t>
            </a:r>
            <a:r>
              <a:rPr lang="fr-CH" sz="105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gallery</a:t>
            </a:r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5576" y="1599642"/>
            <a:ext cx="15170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Connection to LHC (UL)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688" y="1807391"/>
            <a:ext cx="0" cy="3101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96212" y="3830002"/>
            <a:ext cx="4491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DFM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897" y="2627465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337" y="2692901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127" y="2744146"/>
            <a:ext cx="289746" cy="2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784" y="2787885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175" y="2882133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669" y="2931790"/>
            <a:ext cx="289746" cy="2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187" y="2986148"/>
            <a:ext cx="288197" cy="28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6" descr="Japa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109922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2" descr="United Kingdom icon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211601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2" descr="United Kingdom icon">
            <a:hlinkClick r:id="rId13"/>
            <a:extLst>
              <a:ext uri="{FF2B5EF4-FFF2-40B4-BE49-F238E27FC236}">
                <a16:creationId xmlns:a16="http://schemas.microsoft.com/office/drawing/2014/main" id="{63FFA5D5-11A4-2840-82BD-779B3E59C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78928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AF41FC-3F07-A347-9315-89E214B8416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065" y="1854810"/>
            <a:ext cx="282897" cy="18859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0E7F436-1FCC-C548-A57E-563FA95CDD6C}"/>
              </a:ext>
            </a:extLst>
          </p:cNvPr>
          <p:cNvSpPr txBox="1"/>
          <p:nvPr/>
        </p:nvSpPr>
        <p:spPr>
          <a:xfrm>
            <a:off x="3275856" y="2029802"/>
            <a:ext cx="4908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DFHX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058AB03-82B4-A147-A918-FBB82FAC4F7D}"/>
              </a:ext>
            </a:extLst>
          </p:cNvPr>
          <p:cNvSpPr txBox="1"/>
          <p:nvPr/>
        </p:nvSpPr>
        <p:spPr>
          <a:xfrm>
            <a:off x="2483768" y="2029802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DFHM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FE955FB-AD97-204A-8D72-06BE2B43813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583" y="1854810"/>
            <a:ext cx="282897" cy="188598"/>
          </a:xfrm>
          <a:prstGeom prst="rect">
            <a:avLst/>
          </a:prstGeom>
        </p:spPr>
      </p:pic>
      <p:pic>
        <p:nvPicPr>
          <p:cNvPr id="47" name="Picture 28">
            <a:extLst>
              <a:ext uri="{FF2B5EF4-FFF2-40B4-BE49-F238E27FC236}">
                <a16:creationId xmlns:a16="http://schemas.microsoft.com/office/drawing/2014/main" id="{6B493AFE-36AA-6B47-A34F-850E97BC3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339" y="1840627"/>
            <a:ext cx="216435" cy="21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6" descr="Japan icon">
            <a:hlinkClick r:id="rId11"/>
            <a:extLst>
              <a:ext uri="{FF2B5EF4-FFF2-40B4-BE49-F238E27FC236}">
                <a16:creationId xmlns:a16="http://schemas.microsoft.com/office/drawing/2014/main" id="{58BD942C-4DEA-B9A5-87F2-A86B3C1A3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115" y="1779662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C582F0-18EC-36C1-860F-AB4B6CFEFA0F}"/>
              </a:ext>
            </a:extLst>
          </p:cNvPr>
          <p:cNvSpPr txBox="1"/>
          <p:nvPr/>
        </p:nvSpPr>
        <p:spPr>
          <a:xfrm>
            <a:off x="3995936" y="2038035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QHPS</a:t>
            </a:r>
            <a:endParaRPr lang="en-GB" sz="105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02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MS (Matching Section) Region: Collaborations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574" y="837625"/>
            <a:ext cx="7406850" cy="36783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99204" y="2703651"/>
            <a:ext cx="987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Crab</a:t>
            </a:r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0832" y="2893494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D2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76157" y="3165816"/>
            <a:ext cx="912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Collimators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6525" y="857198"/>
            <a:ext cx="1098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</a:t>
            </a:r>
            <a:r>
              <a:rPr lang="fr-CH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13433" y="848706"/>
            <a:ext cx="837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 </a:t>
            </a:r>
            <a:r>
              <a:rPr lang="fr-CH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gallery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7664" y="2355726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Q4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873" y="2211710"/>
            <a:ext cx="288197" cy="28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2" descr="United Kingdom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7884" y="1995686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316" y="1995686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503" y="2005283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632" y="2052525"/>
            <a:ext cx="325684" cy="16284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642" y="2355726"/>
            <a:ext cx="331470" cy="221171"/>
          </a:xfrm>
          <a:prstGeom prst="rect">
            <a:avLst/>
          </a:prstGeom>
        </p:spPr>
      </p:pic>
      <p:pic>
        <p:nvPicPr>
          <p:cNvPr id="6" name="Picture 46" descr="Japan icon">
            <a:hlinkClick r:id="rId13"/>
            <a:extLst>
              <a:ext uri="{FF2B5EF4-FFF2-40B4-BE49-F238E27FC236}">
                <a16:creationId xmlns:a16="http://schemas.microsoft.com/office/drawing/2014/main" id="{B698E513-100D-6054-070C-C0F49D61D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089" y="883168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18B3FE-BD06-2186-0995-1BDA63432BA1}"/>
              </a:ext>
            </a:extLst>
          </p:cNvPr>
          <p:cNvSpPr txBox="1"/>
          <p:nvPr/>
        </p:nvSpPr>
        <p:spPr>
          <a:xfrm>
            <a:off x="2244402" y="1121940"/>
            <a:ext cx="1312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 High Power RF</a:t>
            </a:r>
          </a:p>
          <a:p>
            <a:r>
              <a:rPr lang="fr-CH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distribution</a:t>
            </a:r>
            <a:endParaRPr lang="en-GB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69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FEEAB-99F9-374D-79EC-D83ECB376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64542"/>
          </a:xfrm>
        </p:spPr>
        <p:txBody>
          <a:bodyPr/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Steering Committee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5BBDC-82F6-3F7C-09CC-E6DB85FE3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95081"/>
          </a:xfrm>
        </p:spPr>
        <p:txBody>
          <a:bodyPr>
            <a:noAutofit/>
          </a:bodyPr>
          <a:lstStyle/>
          <a:p>
            <a:pPr marL="342900" lvl="1" indent="0">
              <a:buNone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the 2023 HL-LHC Collaboration Meeting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Steering Committee meetings held (AUP, CIEMAT, IHEP, INFN, KEK, TRIUMF, UNIMAN, UPPSALA)</a:t>
            </a:r>
          </a:p>
          <a:p>
            <a:pPr lvl="2"/>
            <a:endParaRPr lang="en-US" sz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HL-LHC Collaboration Meeting (Genoa, 7-10 October 2024)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INFN / Italy 			  9 October 2024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CIEMAT / Spain 		10 October 2024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FNAL / US 			10 October 2024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TRIUMF / Canada 		10 October 2024</a:t>
            </a:r>
          </a:p>
          <a:p>
            <a:pPr lvl="2"/>
            <a:endParaRPr lang="en-US" sz="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 HL-LHC Collaboration Meeting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IHEP / China 			December 2024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KEK / Japan  			Q1 2025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UNIMAN / UK 			April 2025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Uppsala / Sweden 		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AE4E8-4A91-2DA8-A1F4-84D2E35FD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BF5D05-9911-9022-9CA2-9DAE30198CD8}"/>
              </a:ext>
            </a:extLst>
          </p:cNvPr>
          <p:cNvSpPr txBox="1"/>
          <p:nvPr/>
        </p:nvSpPr>
        <p:spPr>
          <a:xfrm>
            <a:off x="1691680" y="4587974"/>
            <a:ext cx="65527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Numerous other recurrent technical meetings within the work-packages!</a:t>
            </a:r>
          </a:p>
        </p:txBody>
      </p:sp>
    </p:spTree>
    <p:extLst>
      <p:ext uri="{BB962C8B-B14F-4D97-AF65-F5344CB8AC3E}">
        <p14:creationId xmlns:p14="http://schemas.microsoft.com/office/powerpoint/2010/main" val="38835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31550"/>
            <a:ext cx="8003232" cy="54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kern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n-kind Contributions (September 2024)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BFDCA1C4-9514-7B4F-976F-D92F7E296653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5775072-F876-161D-E1F9-43E5D9DDA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107662"/>
              </p:ext>
            </p:extLst>
          </p:nvPr>
        </p:nvGraphicFramePr>
        <p:xfrm>
          <a:off x="1964893" y="771550"/>
          <a:ext cx="6416756" cy="36724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04928">
                  <a:extLst>
                    <a:ext uri="{9D8B030D-6E8A-4147-A177-3AD203B41FA5}">
                      <a16:colId xmlns:a16="http://schemas.microsoft.com/office/drawing/2014/main" val="2583357392"/>
                    </a:ext>
                  </a:extLst>
                </a:gridCol>
                <a:gridCol w="740396">
                  <a:extLst>
                    <a:ext uri="{9D8B030D-6E8A-4147-A177-3AD203B41FA5}">
                      <a16:colId xmlns:a16="http://schemas.microsoft.com/office/drawing/2014/main" val="3207304375"/>
                    </a:ext>
                  </a:extLst>
                </a:gridCol>
                <a:gridCol w="1151723">
                  <a:extLst>
                    <a:ext uri="{9D8B030D-6E8A-4147-A177-3AD203B41FA5}">
                      <a16:colId xmlns:a16="http://schemas.microsoft.com/office/drawing/2014/main" val="4236109660"/>
                    </a:ext>
                  </a:extLst>
                </a:gridCol>
                <a:gridCol w="852350">
                  <a:extLst>
                    <a:ext uri="{9D8B030D-6E8A-4147-A177-3AD203B41FA5}">
                      <a16:colId xmlns:a16="http://schemas.microsoft.com/office/drawing/2014/main" val="3014842863"/>
                    </a:ext>
                  </a:extLst>
                </a:gridCol>
                <a:gridCol w="2767359">
                  <a:extLst>
                    <a:ext uri="{9D8B030D-6E8A-4147-A177-3AD203B41FA5}">
                      <a16:colId xmlns:a16="http://schemas.microsoft.com/office/drawing/2014/main" val="1467112357"/>
                    </a:ext>
                  </a:extLst>
                </a:gridCol>
              </a:tblGrid>
              <a:tr h="207695">
                <a:tc>
                  <a:txBody>
                    <a:bodyPr/>
                    <a:lstStyle/>
                    <a:p>
                      <a:pPr algn="l" fontAlgn="ctr"/>
                      <a:endParaRPr lang="en-CH" sz="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Country</a:t>
                      </a:r>
                      <a:endParaRPr lang="fr-CH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Agreement</a:t>
                      </a:r>
                      <a:endParaRPr lang="fr-CH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Institute</a:t>
                      </a:r>
                      <a:endParaRPr lang="fr-CH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Brief description of the collaboration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05010"/>
                  </a:ext>
                </a:extLst>
              </a:tr>
              <a:tr h="235423">
                <a:tc rowSpan="4">
                  <a:txBody>
                    <a:bodyPr/>
                    <a:lstStyle/>
                    <a:p>
                      <a:pPr algn="ctr" fontAlgn="t"/>
                      <a:r>
                        <a:rPr lang="fr-CH" sz="8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R&amp;D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8000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France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KE2736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CEA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Thermal Design of Superconducting High Field Magnets at CERN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37646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KE3298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Manchester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instrumentation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541426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KE3299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Manchester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Cold 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powering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DFBX for String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363632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KN3362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ASTeC+Dundee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treatment prototype (LESS)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606936"/>
                  </a:ext>
                </a:extLst>
              </a:tr>
              <a:tr h="212473">
                <a:tc rowSpan="21">
                  <a:txBody>
                    <a:bodyPr/>
                    <a:lstStyle/>
                    <a:p>
                      <a:pPr algn="ctr" fontAlgn="t"/>
                      <a:r>
                        <a:rPr lang="fr-CH" sz="8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Prototypes and BASELINE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8000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KE3085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High-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order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corrector magnets + prototypes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534029"/>
                  </a:ext>
                </a:extLst>
              </a:tr>
              <a:tr h="126119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Spain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KE2292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CIEMAT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Nested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orbit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correctors + prototypes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197975"/>
                  </a:ext>
                </a:extLst>
              </a:tr>
              <a:tr h="126119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Spain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KE3797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CIEMAT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Nested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orbit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correctors + prototypes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582636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China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KN4154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IHEP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D2 Correctors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672994"/>
                  </a:ext>
                </a:extLst>
              </a:tr>
              <a:tr h="126119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Sweden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KE3082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Uppsala Univ.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Cold testing of corrector magnets and crab cavities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337051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Japan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ICA-JP-010+KN4074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KEK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D1 magnet model and cold mass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675133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KE2291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D2 model + prototype + magnet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701742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KE3084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D2 model + prototype + magnet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641834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KE4417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D2 model + prototype + magnet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472554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USA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P131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Several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Crab Cavities + HOM Couplers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825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USA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P131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Several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Triplet magnets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824547"/>
                  </a:ext>
                </a:extLst>
              </a:tr>
              <a:tr h="1416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Canada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P095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TRIUMF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RFD Crab-cavities cryomodules (including TE-VSC contribution)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878876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Sweden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KE5162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Uppsala Univ.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DFHM and DFHX 8+2 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309846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KE5170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SOTO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DFM and DFX 7+2 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153213"/>
                  </a:ext>
                </a:extLst>
              </a:tr>
              <a:tr h="132624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KE5168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ASTeC+Lancaster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DQW Crab-cavities cryomodules (including TE-VSC contribution)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322838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KE5169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LIV+RHUL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instrumentation EO-BPM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133904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KE5169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Liverpool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Instr. For Hollow e-lens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841038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KR5171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Dundee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treatment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final (LESS)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358637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Serbia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contract num 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Ministry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Magnets and CC jacks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541533"/>
                  </a:ext>
                </a:extLst>
              </a:tr>
              <a:tr h="13151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Japan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KR5708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KEK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CH" sz="8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Heater</a:t>
                      </a:r>
                      <a:r>
                        <a:rPr lang="fr-CH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Power supplies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260145"/>
                  </a:ext>
                </a:extLst>
              </a:tr>
              <a:tr h="128451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Japan</a:t>
                      </a:r>
                      <a:endParaRPr lang="fr-CH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KR5904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KEK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 Power RF and distribution system for Crab cavities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58525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212205F-A62A-BA5A-1243-C37D351B8920}"/>
              </a:ext>
            </a:extLst>
          </p:cNvPr>
          <p:cNvSpPr txBox="1"/>
          <p:nvPr/>
        </p:nvSpPr>
        <p:spPr>
          <a:xfrm>
            <a:off x="179512" y="2275007"/>
            <a:ext cx="1792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contributions </a:t>
            </a:r>
            <a:endParaRPr lang="en-CH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</a:t>
            </a:r>
            <a:r>
              <a:rPr lang="en-US" sz="1600" kern="1200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or ~107 MCHF</a:t>
            </a:r>
            <a:endParaRPr lang="en-CH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419230-5BFB-7309-0321-FA48A13EABF1}"/>
              </a:ext>
            </a:extLst>
          </p:cNvPr>
          <p:cNvSpPr txBox="1"/>
          <p:nvPr/>
        </p:nvSpPr>
        <p:spPr>
          <a:xfrm>
            <a:off x="2411760" y="4614623"/>
            <a:ext cx="626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Incoming: Japan financial contribution with a core value of 2 MCHF to be paid fully in cash</a:t>
            </a:r>
          </a:p>
        </p:txBody>
      </p:sp>
    </p:spTree>
    <p:extLst>
      <p:ext uri="{BB962C8B-B14F-4D97-AF65-F5344CB8AC3E}">
        <p14:creationId xmlns:p14="http://schemas.microsoft.com/office/powerpoint/2010/main" val="282360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F91B-61E9-3466-84D8-086917524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5328152" cy="540000"/>
          </a:xfrm>
        </p:spPr>
        <p:txBody>
          <a:bodyPr/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CB Newsletter Highlights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F04AD-34E1-5C85-0398-6E23D2B1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9</a:t>
            </a:fld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FF3C04-8127-DE2B-1E70-911D7C3DA939}"/>
              </a:ext>
            </a:extLst>
          </p:cNvPr>
          <p:cNvSpPr txBox="1"/>
          <p:nvPr/>
        </p:nvSpPr>
        <p:spPr>
          <a:xfrm>
            <a:off x="290861" y="2473687"/>
            <a:ext cx="2264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 Board Members at Vancouver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A9F787-D766-7500-4F44-69DCD276DE9F}"/>
              </a:ext>
            </a:extLst>
          </p:cNvPr>
          <p:cNvSpPr txBox="1"/>
          <p:nvPr/>
        </p:nvSpPr>
        <p:spPr>
          <a:xfrm>
            <a:off x="2411760" y="2487200"/>
            <a:ext cx="2399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First US inner triplet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cryoassembly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connected to CERN test station</a:t>
            </a:r>
          </a:p>
        </p:txBody>
      </p:sp>
      <p:pic>
        <p:nvPicPr>
          <p:cNvPr id="6" name="Picture 5" descr="A screenshot of a video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3DFFA9EA-A1CA-A316-260C-AEDDC9A935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1243" y="106976"/>
            <a:ext cx="2825557" cy="8170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18CA614-FCCD-91A1-177C-3C93FD210E26}"/>
              </a:ext>
            </a:extLst>
          </p:cNvPr>
          <p:cNvSpPr txBox="1"/>
          <p:nvPr/>
        </p:nvSpPr>
        <p:spPr>
          <a:xfrm>
            <a:off x="1656184" y="555526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https://hlcb-newsletter.web.cern.ch/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8" name="Picture 4" descr="Collaboration Board members">
            <a:extLst>
              <a:ext uri="{FF2B5EF4-FFF2-40B4-BE49-F238E27FC236}">
                <a16:creationId xmlns:a16="http://schemas.microsoft.com/office/drawing/2014/main" id="{EC5CE109-8E25-59E1-E7B1-5FA7D9F10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374" y="1134654"/>
            <a:ext cx="2198305" cy="135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7C108A-2AE1-D698-F080-CF514A0DCA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065" y="1125897"/>
            <a:ext cx="2415011" cy="13961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BB2C7A-18B6-C50A-7D4A-BE794186B7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476" y="1134654"/>
            <a:ext cx="1393388" cy="140484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1F7605C-52E5-1572-E289-B552678AA33E}"/>
              </a:ext>
            </a:extLst>
          </p:cNvPr>
          <p:cNvSpPr txBox="1"/>
          <p:nvPr/>
        </p:nvSpPr>
        <p:spPr>
          <a:xfrm>
            <a:off x="4716016" y="2508731"/>
            <a:ext cx="1972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MCBXFA1 (CIEMAT)</a:t>
            </a:r>
          </a:p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at CERN 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ED11251-9EC6-235D-8930-164B50F616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557" y="1127340"/>
            <a:ext cx="1893904" cy="142200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6793E8E-5066-591A-6422-28B5FD8062AD}"/>
              </a:ext>
            </a:extLst>
          </p:cNvPr>
          <p:cNvSpPr txBox="1"/>
          <p:nvPr/>
        </p:nvSpPr>
        <p:spPr>
          <a:xfrm>
            <a:off x="6516216" y="2522075"/>
            <a:ext cx="2169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KEK D1 prototype under test</a:t>
            </a:r>
          </a:p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at CERN.</a:t>
            </a: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02B50F6-1988-14FD-5A77-E2632E2BA68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329" y="3054643"/>
            <a:ext cx="1221447" cy="15952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663CC64-27C0-90C4-7C13-D17D7C13F440}"/>
              </a:ext>
            </a:extLst>
          </p:cNvPr>
          <p:cNvSpPr txBox="1"/>
          <p:nvPr/>
        </p:nvSpPr>
        <p:spPr>
          <a:xfrm>
            <a:off x="0" y="3224192"/>
            <a:ext cx="14041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First series magnet </a:t>
            </a:r>
            <a:b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MBRD1 (INFN-Genoa) at CERN, with two D2 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correctors from IHEP in background 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2052315-EAA6-6E2B-709A-3CC23F933AB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864" y="3032582"/>
            <a:ext cx="1404150" cy="158355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50B2CC0-3A00-982E-F495-A8EB339A01C0}"/>
              </a:ext>
            </a:extLst>
          </p:cNvPr>
          <p:cNvSpPr txBox="1"/>
          <p:nvPr/>
        </p:nvSpPr>
        <p:spPr>
          <a:xfrm>
            <a:off x="2339752" y="4555102"/>
            <a:ext cx="2280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Magnetic shields &amp; helium tank materials ready for first two bare RFD cavities (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Zanon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IT)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3FCBC96-928C-586F-4AFE-3AA533C48DB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084" y="2988094"/>
            <a:ext cx="1198100" cy="159988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B03C2FE-EA7B-329C-0BF4-8AE4BEC53556}"/>
              </a:ext>
            </a:extLst>
          </p:cNvPr>
          <p:cNvSpPr txBox="1"/>
          <p:nvPr/>
        </p:nvSpPr>
        <p:spPr>
          <a:xfrm>
            <a:off x="4644008" y="4557398"/>
            <a:ext cx="2110503" cy="710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Electro-Optical BPM prototype (RHUL, UK) installed on SPS beamline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74C3AC8-AE9E-0293-EA78-2A8C712BC0B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33861" y="3094998"/>
            <a:ext cx="2169311" cy="139135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62008FA-1B58-5354-39DD-C7CA97E925DF}"/>
              </a:ext>
            </a:extLst>
          </p:cNvPr>
          <p:cNvSpPr txBox="1"/>
          <p:nvPr/>
        </p:nvSpPr>
        <p:spPr>
          <a:xfrm>
            <a:off x="6586509" y="4486349"/>
            <a:ext cx="22802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QHDS pre-series units (Japan)</a:t>
            </a:r>
          </a:p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delivered to CERN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949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25535</TotalTime>
  <Words>1015</Words>
  <Application>Microsoft Macintosh PowerPoint</Application>
  <PresentationFormat>On-screen Show (16:9)</PresentationFormat>
  <Paragraphs>222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1_Thème Office</vt:lpstr>
      <vt:lpstr>Summary and Status of  HL-LHC Collaborations</vt:lpstr>
      <vt:lpstr>Collaboration Agreements and Procurement I</vt:lpstr>
      <vt:lpstr>Collaboration Agreements and Procurement II</vt:lpstr>
      <vt:lpstr>Collaboration with Japan / KEK</vt:lpstr>
      <vt:lpstr>The Inner Triplet Region: Collaborations</vt:lpstr>
      <vt:lpstr>The MS (Matching Section) Region: Collaborations</vt:lpstr>
      <vt:lpstr>Collaboration Steering Committee Meetings</vt:lpstr>
      <vt:lpstr>In-kind Contributions (September 2024)</vt:lpstr>
      <vt:lpstr>HL-LHC CB Newsletter Highlights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Lars Jensen</dc:creator>
  <cp:lastModifiedBy>Markus Zerlauth</cp:lastModifiedBy>
  <cp:revision>616</cp:revision>
  <cp:lastPrinted>2019-08-26T16:20:02Z</cp:lastPrinted>
  <dcterms:created xsi:type="dcterms:W3CDTF">2016-01-11T14:38:10Z</dcterms:created>
  <dcterms:modified xsi:type="dcterms:W3CDTF">2024-10-06T16:36:47Z</dcterms:modified>
</cp:coreProperties>
</file>