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308" r:id="rId6"/>
    <p:sldId id="302" r:id="rId7"/>
    <p:sldId id="309" r:id="rId8"/>
    <p:sldId id="283" r:id="rId9"/>
    <p:sldId id="298" r:id="rId10"/>
    <p:sldId id="284" r:id="rId11"/>
    <p:sldId id="278" r:id="rId12"/>
    <p:sldId id="304" r:id="rId13"/>
    <p:sldId id="272" r:id="rId14"/>
    <p:sldId id="292" r:id="rId15"/>
    <p:sldId id="282" r:id="rId16"/>
    <p:sldId id="299" r:id="rId17"/>
    <p:sldId id="303" r:id="rId18"/>
    <p:sldId id="289" r:id="rId19"/>
    <p:sldId id="281" r:id="rId20"/>
    <p:sldId id="296" r:id="rId21"/>
    <p:sldId id="274" r:id="rId22"/>
    <p:sldId id="287" r:id="rId23"/>
    <p:sldId id="305" r:id="rId24"/>
    <p:sldId id="306" r:id="rId25"/>
    <p:sldId id="295" r:id="rId26"/>
    <p:sldId id="290" r:id="rId27"/>
    <p:sldId id="300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81"/>
  </p:normalViewPr>
  <p:slideViewPr>
    <p:cSldViewPr snapToObjects="1" showGuides="1">
      <p:cViewPr varScale="1">
        <p:scale>
          <a:sx n="87" d="100"/>
          <a:sy n="87" d="100"/>
        </p:scale>
        <p:origin x="520" y="1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195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115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453376"/>
            <a:ext cx="66270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32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453376"/>
            <a:ext cx="65508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453376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7983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9289/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9289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5663/" TargetMode="External"/><Relationship Id="rId7" Type="http://schemas.openxmlformats.org/officeDocument/2006/relationships/hyperlink" Target="https://accelconf.web.cern.ch/hb2023/papers/thbp21.pdf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indico.cern.ch/event/1350057/" TargetMode="External"/><Relationship Id="rId4" Type="http://schemas.openxmlformats.org/officeDocument/2006/relationships/hyperlink" Target="https://indico.cern.ch/event/1367983/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0244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42572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30777/" TargetMode="Externa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02691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29289/" TargetMode="Externa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ds.cern.ch/record/2803611/files/CERN-ACC-2022-0001.pdf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opscience.iop.org/article/10.1088/1748-0221/19/05/T05016" TargetMode="External"/><Relationship Id="rId3" Type="http://schemas.openxmlformats.org/officeDocument/2006/relationships/image" Target="../media/image23.png"/><Relationship Id="rId7" Type="http://schemas.openxmlformats.org/officeDocument/2006/relationships/hyperlink" Target="https://indico.cern.ch/event/1430777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s://indico.cern.ch/event/1343931/contributions/5672977/attachments/2790268/4865830/2024-01-31_collectiveEffects.pdf" TargetMode="Externa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https://indico.cern.ch/event/1430777/" TargetMode="External"/><Relationship Id="rId7" Type="http://schemas.openxmlformats.org/officeDocument/2006/relationships/hyperlink" Target="https://iopscience.iop.org/article/10.1088/1748-0221/19/05/T05016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82591/" TargetMode="External"/><Relationship Id="rId5" Type="http://schemas.openxmlformats.org/officeDocument/2006/relationships/hyperlink" Target="https://indico.cern.ch/event/1355706/" TargetMode="External"/><Relationship Id="rId4" Type="http://schemas.openxmlformats.org/officeDocument/2006/relationships/image" Target="../media/image4.jpeg"/><Relationship Id="rId9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430777/" TargetMode="External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emf"/><Relationship Id="rId5" Type="http://schemas.openxmlformats.org/officeDocument/2006/relationships/hyperlink" Target="https://iopscience.iop.org/article/10.1088/1748-0221/19/05/P05046/pdf" TargetMode="Externa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8429/jacow-ipac2023-wepa021" TargetMode="External"/><Relationship Id="rId3" Type="http://schemas.openxmlformats.org/officeDocument/2006/relationships/hyperlink" Target="https://doi.org/10.18429/jacow-ipac2023-mopl034" TargetMode="External"/><Relationship Id="rId7" Type="http://schemas.openxmlformats.org/officeDocument/2006/relationships/hyperlink" Target="https://doi.org/10.18429/jacow-ipac2023-wepa148" TargetMode="External"/><Relationship Id="rId2" Type="http://schemas.openxmlformats.org/officeDocument/2006/relationships/hyperlink" Target="https://doi.org/10.18429/jacow-ipac2023-mopl00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8429/jacow-ipac2023-wepl119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doi.org/10.18429/jacow-ipac2023-wepl103" TargetMode="External"/><Relationship Id="rId10" Type="http://schemas.openxmlformats.org/officeDocument/2006/relationships/hyperlink" Target="https://doi.org/10.18429/JACoW-HB2023-TUC4C2" TargetMode="External"/><Relationship Id="rId4" Type="http://schemas.openxmlformats.org/officeDocument/2006/relationships/hyperlink" Target="https://doi.org/10.18429/jacow-ipac2023-wepl102" TargetMode="External"/><Relationship Id="rId9" Type="http://schemas.openxmlformats.org/officeDocument/2006/relationships/hyperlink" Target="https://doi.org/10.18429/jacow-ipac2023-wepa022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jacow.org/ipac2024/doi/jacow-ipac2024-thpc63/index.html" TargetMode="External"/><Relationship Id="rId3" Type="http://schemas.openxmlformats.org/officeDocument/2006/relationships/hyperlink" Target="https://iopscience.iop.org/article/10.1088/1748-0221/19/05/P05046/pdf" TargetMode="External"/><Relationship Id="rId7" Type="http://schemas.openxmlformats.org/officeDocument/2006/relationships/hyperlink" Target="https://www.jacow.org/ipac2024/doi/jacow-ipac2024-thpc57/index.html" TargetMode="External"/><Relationship Id="rId2" Type="http://schemas.openxmlformats.org/officeDocument/2006/relationships/hyperlink" Target="https://doi.org/10.18429/JACoW-HB2023-THBP2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acow.org/ipac2024/doi/jacow-ipac2024-thpc77/index.html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www.jacow.org/ipac2024/doi/jacow-ipac2024-thpc16/index.html" TargetMode="External"/><Relationship Id="rId10" Type="http://schemas.openxmlformats.org/officeDocument/2006/relationships/hyperlink" Target="https://www.jacow.org/ipac2024/doi/jacow-ipac2024-wepr57/index.html" TargetMode="External"/><Relationship Id="rId4" Type="http://schemas.openxmlformats.org/officeDocument/2006/relationships/hyperlink" Target="http://dx.doi.org/10.1088/1748-0221/19/05/T05016" TargetMode="External"/><Relationship Id="rId9" Type="http://schemas.openxmlformats.org/officeDocument/2006/relationships/hyperlink" Target="https://www.jacow.org/ipac2024/doi/jacow-ipac2024-wezd2/index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02691/0.9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vent/1429289/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437020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51293/" TargetMode="External"/><Relationship Id="rId7" Type="http://schemas.openxmlformats.org/officeDocument/2006/relationships/hyperlink" Target="https://indico.cern.ch/event/1348635/" TargetMode="External"/><Relationship Id="rId2" Type="http://schemas.openxmlformats.org/officeDocument/2006/relationships/hyperlink" Target="https://indico.cern.ch/event/140654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acow.org/ipac2024/doi/jacow-ipac2024-thpc16/index.html" TargetMode="External"/><Relationship Id="rId5" Type="http://schemas.openxmlformats.org/officeDocument/2006/relationships/hyperlink" Target="https://indico.cern.ch/event/1411279/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opscience.iop.org/article/10.1088/1748-0221/19/05/P05046/pdf" TargetMode="External"/><Relationship Id="rId4" Type="http://schemas.openxmlformats.org/officeDocument/2006/relationships/hyperlink" Target="https://iopscience.iop.org/article/10.1088/1748-0221/19/05/T05016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0777/" TargetMode="Externa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hyperlink" Target="https://www.jacow.org/ipac2024/pdf/THPC77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492896"/>
            <a:ext cx="7200000" cy="897632"/>
          </a:xfrm>
        </p:spPr>
        <p:txBody>
          <a:bodyPr/>
          <a:lstStyle/>
          <a:p>
            <a:r>
              <a:rPr lang="en-US" dirty="0"/>
              <a:t>Run 4 operational scenario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5616" y="3240019"/>
            <a:ext cx="7056784" cy="3131283"/>
          </a:xfrm>
        </p:spPr>
        <p:txBody>
          <a:bodyPr>
            <a:noAutofit/>
          </a:bodyPr>
          <a:lstStyle/>
          <a:p>
            <a:r>
              <a:rPr lang="en-GB" dirty="0"/>
              <a:t>Nicolas Mounet and Rogelio Tomás, for WP2</a:t>
            </a:r>
            <a:br>
              <a:rPr lang="en-GB" dirty="0"/>
            </a:br>
            <a:endParaRPr lang="en-GB" dirty="0"/>
          </a:p>
          <a:p>
            <a:r>
              <a:rPr lang="en-GB" sz="1600" dirty="0"/>
              <a:t>With lots of input from C. </a:t>
            </a:r>
            <a:r>
              <a:rPr lang="en-GB" sz="1600" dirty="0" err="1"/>
              <a:t>Accettura</a:t>
            </a:r>
            <a:r>
              <a:rPr lang="en-GB" sz="1600" dirty="0"/>
              <a:t>, D. Amorim, C. </a:t>
            </a:r>
            <a:r>
              <a:rPr lang="en-GB" sz="1600" dirty="0" err="1"/>
              <a:t>Antuono</a:t>
            </a:r>
            <a:r>
              <a:rPr lang="en-GB" sz="1600" dirty="0"/>
              <a:t>, G. </a:t>
            </a:r>
            <a:r>
              <a:rPr lang="en-GB" sz="1600" dirty="0" err="1"/>
              <a:t>Arduini</a:t>
            </a:r>
            <a:r>
              <a:rPr lang="en-GB" sz="1600" dirty="0"/>
              <a:t>, H. </a:t>
            </a:r>
            <a:r>
              <a:rPr lang="en-GB" sz="1600" dirty="0" err="1"/>
              <a:t>Bartosik</a:t>
            </a:r>
            <a:r>
              <a:rPr lang="en-GB" sz="1600" dirty="0"/>
              <a:t>, P. </a:t>
            </a:r>
            <a:r>
              <a:rPr lang="en-GB" sz="1600" dirty="0" err="1"/>
              <a:t>Baudrenghien</a:t>
            </a:r>
            <a:r>
              <a:rPr lang="en-GB" sz="1600" dirty="0"/>
              <a:t>, B. </a:t>
            </a:r>
            <a:r>
              <a:rPr lang="en-GB" sz="1600" dirty="0" err="1"/>
              <a:t>Bradu</a:t>
            </a:r>
            <a:r>
              <a:rPr lang="en-GB" sz="1600" dirty="0"/>
              <a:t>, R. Bruce, O. </a:t>
            </a:r>
            <a:r>
              <a:rPr lang="en-GB" sz="1600" dirty="0" err="1"/>
              <a:t>Brüning</a:t>
            </a:r>
            <a:r>
              <a:rPr lang="en-GB" sz="1600" dirty="0"/>
              <a:t>, X. </a:t>
            </a:r>
            <a:r>
              <a:rPr lang="en-GB" sz="1600" dirty="0" err="1"/>
              <a:t>Buffat</a:t>
            </a:r>
            <a:r>
              <a:rPr lang="en-GB" sz="1600" dirty="0"/>
              <a:t>, R. </a:t>
            </a:r>
            <a:r>
              <a:rPr lang="en-GB" sz="1600" dirty="0" err="1"/>
              <a:t>Calaga</a:t>
            </a:r>
            <a:r>
              <a:rPr lang="en-GB" sz="1600" dirty="0"/>
              <a:t>, R. De Maria, J. Dilly, C. </a:t>
            </a:r>
            <a:r>
              <a:rPr lang="en-GB" sz="1600" dirty="0" err="1"/>
              <a:t>Droin</a:t>
            </a:r>
            <a:r>
              <a:rPr lang="en-GB" sz="1600" dirty="0"/>
              <a:t>, I. </a:t>
            </a:r>
            <a:r>
              <a:rPr lang="en-GB" sz="1600" dirty="0" err="1"/>
              <a:t>Efthymiopoulos</a:t>
            </a:r>
            <a:r>
              <a:rPr lang="en-GB" sz="1600" dirty="0"/>
              <a:t>, L. </a:t>
            </a:r>
            <a:r>
              <a:rPr lang="en-GB" sz="1600" dirty="0" err="1"/>
              <a:t>Fiscarelli</a:t>
            </a:r>
            <a:r>
              <a:rPr lang="en-GB" sz="1600" dirty="0"/>
              <a:t>, A. </a:t>
            </a:r>
            <a:r>
              <a:rPr lang="en-GB" sz="1600" dirty="0" err="1"/>
              <a:t>Foussat</a:t>
            </a:r>
            <a:r>
              <a:rPr lang="en-GB" sz="1600" dirty="0"/>
              <a:t>, L. </a:t>
            </a:r>
            <a:r>
              <a:rPr lang="en-GB" sz="1600" dirty="0" err="1"/>
              <a:t>Giacomel</a:t>
            </a:r>
            <a:r>
              <a:rPr lang="en-GB" sz="1600" dirty="0"/>
              <a:t>, M. </a:t>
            </a:r>
            <a:r>
              <a:rPr lang="en-GB" sz="1600" dirty="0" err="1"/>
              <a:t>Giovannozzi</a:t>
            </a:r>
            <a:r>
              <a:rPr lang="en-GB" sz="1600" dirty="0"/>
              <a:t>, G. </a:t>
            </a:r>
            <a:r>
              <a:rPr lang="en-GB" sz="1600" dirty="0" err="1"/>
              <a:t>Iadarola</a:t>
            </a:r>
            <a:r>
              <a:rPr lang="en-GB" sz="1600" dirty="0"/>
              <a:t>, P. Hermes, S. </a:t>
            </a:r>
            <a:r>
              <a:rPr lang="en-GB" sz="1600" dirty="0" err="1"/>
              <a:t>Izquierdo</a:t>
            </a:r>
            <a:r>
              <a:rPr lang="en-GB" sz="1600" dirty="0"/>
              <a:t> Bermudez, I. </a:t>
            </a:r>
            <a:r>
              <a:rPr lang="en-GB" sz="1600" dirty="0" err="1"/>
              <a:t>Karpov</a:t>
            </a:r>
            <a:r>
              <a:rPr lang="en-GB" sz="1600" dirty="0"/>
              <a:t>, S. </a:t>
            </a:r>
            <a:r>
              <a:rPr lang="en-GB" sz="1600" dirty="0" err="1"/>
              <a:t>Kostoglou</a:t>
            </a:r>
            <a:r>
              <a:rPr lang="en-GB" sz="1600" dirty="0"/>
              <a:t>, B. </a:t>
            </a:r>
            <a:r>
              <a:rPr lang="en-GB" sz="1600" dirty="0" err="1"/>
              <a:t>Lindström</a:t>
            </a:r>
            <a:r>
              <a:rPr lang="en-GB" sz="1600" dirty="0"/>
              <a:t>, E. Maclean, L. </a:t>
            </a:r>
            <a:r>
              <a:rPr lang="en-GB" sz="1600" dirty="0" err="1"/>
              <a:t>Mether</a:t>
            </a:r>
            <a:r>
              <a:rPr lang="en-GB" sz="1600" dirty="0"/>
              <a:t>, E. </a:t>
            </a:r>
            <a:r>
              <a:rPr lang="en-GB" sz="1600" dirty="0" err="1"/>
              <a:t>Métral</a:t>
            </a:r>
            <a:r>
              <a:rPr lang="en-GB" sz="1600" dirty="0"/>
              <a:t>, F.‑X. </a:t>
            </a:r>
            <a:r>
              <a:rPr lang="en-GB" sz="1600" dirty="0" err="1"/>
              <a:t>Nuiry</a:t>
            </a:r>
            <a:r>
              <a:rPr lang="en-GB" sz="1600" dirty="0"/>
              <a:t>, Y. </a:t>
            </a:r>
            <a:r>
              <a:rPr lang="en-GB" sz="1600" dirty="0" err="1"/>
              <a:t>Papaphilippou</a:t>
            </a:r>
            <a:r>
              <a:rPr lang="en-GB" sz="1600" dirty="0"/>
              <a:t>, K. </a:t>
            </a:r>
            <a:r>
              <a:rPr lang="en-GB" sz="1600" dirty="0" err="1"/>
              <a:t>Paraschou</a:t>
            </a:r>
            <a:r>
              <a:rPr lang="en-GB" sz="1600" dirty="0"/>
              <a:t>, T. </a:t>
            </a:r>
            <a:r>
              <a:rPr lang="en-GB" sz="1600" dirty="0" err="1"/>
              <a:t>Pugnat</a:t>
            </a:r>
            <a:r>
              <a:rPr lang="en-GB" sz="1600" dirty="0"/>
              <a:t>, S. </a:t>
            </a:r>
            <a:r>
              <a:rPr lang="en-GB" sz="1600" dirty="0" err="1"/>
              <a:t>Redaelli</a:t>
            </a:r>
            <a:r>
              <a:rPr lang="en-GB" sz="1600" dirty="0"/>
              <a:t>, G. </a:t>
            </a:r>
            <a:r>
              <a:rPr lang="en-GB" sz="1600" dirty="0" err="1"/>
              <a:t>Rumolo</a:t>
            </a:r>
            <a:r>
              <a:rPr lang="en-GB" sz="1600" dirty="0"/>
              <a:t>, B. </a:t>
            </a:r>
            <a:r>
              <a:rPr lang="en-GB" sz="1600" dirty="0" err="1"/>
              <a:t>Salvant</a:t>
            </a:r>
            <a:r>
              <a:rPr lang="en-GB" sz="1600" dirty="0"/>
              <a:t>, L. </a:t>
            </a:r>
            <a:r>
              <a:rPr lang="en-GB" sz="1600" dirty="0" err="1"/>
              <a:t>Sito</a:t>
            </a:r>
            <a:r>
              <a:rPr lang="en-GB" sz="1600" dirty="0"/>
              <a:t>, G. </a:t>
            </a:r>
            <a:r>
              <a:rPr lang="en-GB" sz="1600" dirty="0" err="1"/>
              <a:t>Sterbini</a:t>
            </a:r>
            <a:r>
              <a:rPr lang="en-GB" sz="1600" dirty="0"/>
              <a:t>, H. Timko, E. </a:t>
            </a:r>
            <a:r>
              <a:rPr lang="en-GB" sz="1600" dirty="0" err="1"/>
              <a:t>Todesco</a:t>
            </a:r>
            <a:r>
              <a:rPr lang="en-GB" sz="1600" dirty="0"/>
              <a:t>, F. Van der </a:t>
            </a:r>
            <a:r>
              <a:rPr lang="en-GB" sz="1600" dirty="0" err="1"/>
              <a:t>Veken</a:t>
            </a:r>
            <a:r>
              <a:rPr lang="en-GB" sz="1600" dirty="0"/>
              <a:t>, A. </a:t>
            </a:r>
            <a:r>
              <a:rPr lang="en-GB" sz="1600" dirty="0" err="1"/>
              <a:t>Wegscheider</a:t>
            </a:r>
            <a:r>
              <a:rPr lang="en-GB" sz="1600" dirty="0"/>
              <a:t>, J. </a:t>
            </a:r>
            <a:r>
              <a:rPr lang="en-GB" sz="1600" dirty="0" err="1"/>
              <a:t>Wenninger</a:t>
            </a:r>
            <a:r>
              <a:rPr lang="en-GB" sz="1600" dirty="0"/>
              <a:t>, M. </a:t>
            </a:r>
            <a:r>
              <a:rPr lang="en-GB" sz="1600" dirty="0" err="1"/>
              <a:t>Zampetakis</a:t>
            </a:r>
            <a:r>
              <a:rPr lang="en-GB" sz="1600" dirty="0"/>
              <a:t>, C. </a:t>
            </a:r>
            <a:r>
              <a:rPr lang="en-GB" sz="1600" dirty="0" err="1"/>
              <a:t>Zannini</a:t>
            </a:r>
            <a:r>
              <a:rPr lang="en-GB" sz="1600" dirty="0"/>
              <a:t>, M. </a:t>
            </a:r>
            <a:r>
              <a:rPr lang="en-GB" sz="1600" dirty="0" err="1"/>
              <a:t>Zerlauth</a:t>
            </a:r>
            <a:r>
              <a:rPr lang="en-GB" sz="1600" dirty="0"/>
              <a:t>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464126"/>
            <a:ext cx="6480000" cy="349250"/>
          </a:xfrm>
        </p:spPr>
        <p:txBody>
          <a:bodyPr/>
          <a:lstStyle/>
          <a:p>
            <a:pPr algn="ctr"/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HL-LHC collaboration meeting – 07/10/2024 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e-cloud: LHC news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434800" cy="4906963"/>
          </a:xfrm>
        </p:spPr>
        <p:txBody>
          <a:bodyPr>
            <a:normAutofit/>
          </a:bodyPr>
          <a:lstStyle/>
          <a:p>
            <a:r>
              <a:rPr lang="en-GB" sz="1800" b="1" dirty="0"/>
              <a:t>E-cloud situation degraded during LS1/LS2</a:t>
            </a:r>
            <a:r>
              <a:rPr lang="en-GB" sz="1800" dirty="0"/>
              <a:t>, leading to </a:t>
            </a:r>
            <a:r>
              <a:rPr lang="en-GB" sz="1800" b="1" dirty="0">
                <a:solidFill>
                  <a:srgbClr val="FF0000"/>
                </a:solidFill>
              </a:rPr>
              <a:t>increased heat load.</a:t>
            </a:r>
            <a:endParaRPr lang="en-GB" sz="1800" dirty="0">
              <a:solidFill>
                <a:srgbClr val="FF0000"/>
              </a:solidFill>
            </a:endParaRPr>
          </a:p>
          <a:p>
            <a:r>
              <a:rPr lang="en-GB" sz="1800" b="1" dirty="0" err="1"/>
              <a:t>Cryo</a:t>
            </a:r>
            <a:r>
              <a:rPr lang="en-GB" sz="1800" b="1" dirty="0"/>
              <a:t> capacity estimates in several sectors have been lowered </a:t>
            </a:r>
            <a:r>
              <a:rPr lang="en-GB" sz="1800" dirty="0"/>
              <a:t>(operation in S78 more limited than estimated in heaters measurements) </a:t>
            </a:r>
            <a:br>
              <a:rPr lang="en-GB" sz="1800" dirty="0"/>
            </a:br>
            <a:r>
              <a:rPr lang="en-GB" sz="1800" dirty="0"/>
              <a:t>⟶ moved to </a:t>
            </a:r>
            <a:r>
              <a:rPr lang="en-GB" sz="1800" b="1" dirty="0">
                <a:solidFill>
                  <a:srgbClr val="FF0000"/>
                </a:solidFill>
              </a:rPr>
              <a:t>3x36 bunches </a:t>
            </a:r>
            <a:r>
              <a:rPr lang="en-GB" sz="1800" dirty="0"/>
              <a:t>per train (2350 bunches with ~1.6 x 10</a:t>
            </a:r>
            <a:r>
              <a:rPr lang="en-GB" sz="1800" baseline="30000" dirty="0"/>
              <a:t>11</a:t>
            </a:r>
            <a:r>
              <a:rPr lang="en-GB" sz="1800" dirty="0"/>
              <a:t> p+/b).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r>
              <a:rPr lang="en-GB" sz="1800" b="1" dirty="0"/>
              <a:t>Negative octupole polarity </a:t>
            </a:r>
            <a:r>
              <a:rPr lang="en-GB" sz="1800" dirty="0"/>
              <a:t>remains to be tested at injection in the LHC.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DC7E05C-DA31-B34A-A1F9-E8957B6B095C}"/>
              </a:ext>
            </a:extLst>
          </p:cNvPr>
          <p:cNvSpPr txBox="1"/>
          <p:nvPr/>
        </p:nvSpPr>
        <p:spPr>
          <a:xfrm>
            <a:off x="3596174" y="5814315"/>
            <a:ext cx="5305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Mether</a:t>
            </a:r>
            <a:r>
              <a:rPr lang="en-GB" sz="1400" i="1" dirty="0"/>
              <a:t>, </a:t>
            </a:r>
            <a:r>
              <a:rPr lang="en-GB" sz="1400" dirty="0">
                <a:hlinkClick r:id="rId3"/>
              </a:rPr>
              <a:t>HiLumi special joint WP2/WP3 Meeting</a:t>
            </a:r>
            <a:r>
              <a:rPr lang="en-GB" sz="1400" i="1" dirty="0"/>
              <a:t>,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23/01/2024,</a:t>
            </a:r>
            <a:b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WP2/5/7/10 session, Wed. 9/10 3:20 pm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53D818D2-444C-8444-9E52-4986CFC8AA9C}"/>
              </a:ext>
            </a:extLst>
          </p:cNvPr>
          <p:cNvSpPr txBox="1">
            <a:spLocks/>
          </p:cNvSpPr>
          <p:nvPr/>
        </p:nvSpPr>
        <p:spPr>
          <a:xfrm>
            <a:off x="612000" y="2568810"/>
            <a:ext cx="4352445" cy="23723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Still, some good news:</a:t>
            </a:r>
          </a:p>
          <a:p>
            <a:pPr lvl="1"/>
            <a:r>
              <a:rPr lang="en-GB" sz="1800" dirty="0"/>
              <a:t>stability improvement with high bunch intensity</a:t>
            </a:r>
            <a:br>
              <a:rPr lang="en-GB" sz="1800" dirty="0"/>
            </a:br>
            <a:r>
              <a:rPr lang="en-GB" sz="1800" b="1" dirty="0"/>
              <a:t>→</a:t>
            </a:r>
            <a:r>
              <a:rPr lang="en-GB" sz="1800" dirty="0"/>
              <a:t> </a:t>
            </a:r>
            <a:r>
              <a:rPr lang="en-GB" sz="1800" b="1" dirty="0"/>
              <a:t>lower Q’ / octupole</a:t>
            </a:r>
            <a:r>
              <a:rPr lang="en-GB" sz="1800" dirty="0"/>
              <a:t> at injection  for HL intensity.</a:t>
            </a:r>
          </a:p>
          <a:p>
            <a:pPr lvl="1"/>
            <a:r>
              <a:rPr lang="en-GB" sz="1800" b="1" dirty="0">
                <a:solidFill>
                  <a:srgbClr val="FF0000"/>
                </a:solidFill>
              </a:rPr>
              <a:t>Conditioning observed in 2024</a:t>
            </a:r>
            <a:br>
              <a:rPr lang="en-GB" sz="1800" b="1" dirty="0"/>
            </a:br>
            <a:r>
              <a:rPr lang="en-GB" sz="1800" b="1" dirty="0"/>
              <a:t>→ </a:t>
            </a:r>
            <a:r>
              <a:rPr lang="en-GB" sz="1800" dirty="0"/>
              <a:t>we may be able to </a:t>
            </a:r>
            <a:r>
              <a:rPr lang="en-GB" sz="1800" b="1" dirty="0"/>
              <a:t>increase the number of bunches.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F9011-7B3F-CB4A-B858-CB72C48094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862" t="5331" b="8797"/>
          <a:stretch/>
        </p:blipFill>
        <p:spPr>
          <a:xfrm>
            <a:off x="4964445" y="2564904"/>
            <a:ext cx="3722355" cy="248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6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e-cloud: filling scheme mitigation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33150"/>
            <a:ext cx="8352488" cy="509301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e-cloud situation in run 4 remains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largely unknown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(degradation in LS3).</a:t>
            </a:r>
          </a:p>
          <a:p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Filing schemes containing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8b+4e trains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(“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hybrid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”) are an effective means to reduce e-cloud: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absolutely necessary without beam screen treatment (BST)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could be necessary with BST if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significant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further degradation occurs in sectors with little margin</a:t>
            </a:r>
          </a:p>
          <a:p>
            <a:pPr marL="0" indent="0">
              <a:buNone/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→ </a:t>
            </a:r>
            <a:r>
              <a:rPr lang="en-GB" sz="1800" b="1" dirty="0">
                <a:solidFill>
                  <a:srgbClr val="FF0000"/>
                </a:solidFill>
              </a:rPr>
              <a:t>depending on the situation, various options are envisaged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with different impact on luminosity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F22165-24B9-1F44-8369-247E6A7E2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110" y="3468529"/>
            <a:ext cx="8356362" cy="254404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25232DC-1E2B-5B4A-A733-D6C2B1C61836}"/>
              </a:ext>
            </a:extLst>
          </p:cNvPr>
          <p:cNvSpPr txBox="1"/>
          <p:nvPr/>
        </p:nvSpPr>
        <p:spPr>
          <a:xfrm>
            <a:off x="2399185" y="6109180"/>
            <a:ext cx="5264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Mether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228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 WP2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02/07/2024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07A86C-D779-1A41-86E0-D59315F9EC7F}"/>
              </a:ext>
            </a:extLst>
          </p:cNvPr>
          <p:cNvSpPr txBox="1"/>
          <p:nvPr/>
        </p:nvSpPr>
        <p:spPr>
          <a:xfrm>
            <a:off x="7246640" y="5225595"/>
            <a:ext cx="1768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See also </a:t>
            </a:r>
            <a:r>
              <a:rPr lang="en-GB" sz="1600" b="1" i="1" dirty="0"/>
              <a:t>L. </a:t>
            </a:r>
            <a:r>
              <a:rPr lang="en-GB" sz="1600" b="1" i="1" dirty="0" err="1"/>
              <a:t>Mether</a:t>
            </a:r>
            <a:r>
              <a:rPr lang="en-GB" sz="1600" i="1" dirty="0"/>
              <a:t>, WP2/5/7/10 session, Wed. 9/10 3:20 pm</a:t>
            </a:r>
            <a:r>
              <a:rPr lang="en-GB" sz="16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94094E-465E-E74E-9683-0006195A6E10}"/>
              </a:ext>
            </a:extLst>
          </p:cNvPr>
          <p:cNvSpPr txBox="1"/>
          <p:nvPr/>
        </p:nvSpPr>
        <p:spPr>
          <a:xfrm>
            <a:off x="2572259" y="3903560"/>
            <a:ext cx="504056" cy="252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2760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E5C9B3-4A70-0948-AD32-6EBEF33CE989}"/>
              </a:ext>
            </a:extLst>
          </p:cNvPr>
          <p:cNvSpPr txBox="1"/>
          <p:nvPr/>
        </p:nvSpPr>
        <p:spPr>
          <a:xfrm>
            <a:off x="1805038" y="3893950"/>
            <a:ext cx="623205" cy="2616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100" dirty="0"/>
              <a:t>4x72b</a:t>
            </a:r>
          </a:p>
        </p:txBody>
      </p:sp>
    </p:spTree>
    <p:extLst>
      <p:ext uri="{BB962C8B-B14F-4D97-AF65-F5344CB8AC3E}">
        <p14:creationId xmlns:p14="http://schemas.microsoft.com/office/powerpoint/2010/main" val="306171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9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434800" cy="5265304"/>
          </a:xfrm>
        </p:spPr>
        <p:txBody>
          <a:bodyPr>
            <a:normAutofit lnSpcReduction="10000"/>
          </a:bodyPr>
          <a:lstStyle/>
          <a:p>
            <a:r>
              <a:rPr lang="en-GB" sz="2000" b="1" dirty="0"/>
              <a:t>Aperture</a:t>
            </a:r>
            <a:r>
              <a:rPr lang="en-GB" sz="2000" dirty="0"/>
              <a:t> updates with round and flat optics: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br>
              <a:rPr lang="en-GB" sz="2000" dirty="0"/>
            </a:br>
            <a:br>
              <a:rPr lang="en-GB" sz="2000" dirty="0"/>
            </a:br>
            <a:endParaRPr lang="en-GB" sz="2000" dirty="0"/>
          </a:p>
          <a:p>
            <a:pPr lvl="0">
              <a:spcBef>
                <a:spcPts val="1800"/>
              </a:spcBef>
              <a:buFont typeface="Wingdings" pitchFamily="2" charset="2"/>
              <a:buChar char="§"/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choice of the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VH optics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implies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inverting the crab cavities</a:t>
            </a:r>
            <a:r>
              <a:rPr lang="en-GB" sz="1800" i="1" dirty="0"/>
              <a:t>.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Such an inversion was always assumed to be possible, even after LS3, but should be decided sufficiently well in advance.</a:t>
            </a:r>
            <a:endParaRPr lang="en-GB" sz="1800" b="1" dirty="0">
              <a:solidFill>
                <a:srgbClr val="00B05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7656021" y="4140849"/>
            <a:ext cx="1390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De Maria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91CD5C1-3C9D-3649-B92B-15B2FF0235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626544"/>
              </p:ext>
            </p:extLst>
          </p:nvPr>
        </p:nvGraphicFramePr>
        <p:xfrm>
          <a:off x="395536" y="1397000"/>
          <a:ext cx="7128695" cy="2944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802">
                  <a:extLst>
                    <a:ext uri="{9D8B030D-6E8A-4147-A177-3AD203B41FA5}">
                      <a16:colId xmlns:a16="http://schemas.microsoft.com/office/drawing/2014/main" val="3810370437"/>
                    </a:ext>
                  </a:extLst>
                </a:gridCol>
                <a:gridCol w="1011866">
                  <a:extLst>
                    <a:ext uri="{9D8B030D-6E8A-4147-A177-3AD203B41FA5}">
                      <a16:colId xmlns:a16="http://schemas.microsoft.com/office/drawing/2014/main" val="340416549"/>
                    </a:ext>
                  </a:extLst>
                </a:gridCol>
                <a:gridCol w="865747">
                  <a:extLst>
                    <a:ext uri="{9D8B030D-6E8A-4147-A177-3AD203B41FA5}">
                      <a16:colId xmlns:a16="http://schemas.microsoft.com/office/drawing/2014/main" val="48867195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50009867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58492744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718774253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650387140"/>
                    </a:ext>
                  </a:extLst>
                </a:gridCol>
              </a:tblGrid>
              <a:tr h="434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TDR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Round</a:t>
                      </a: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New</a:t>
                      </a:r>
                      <a:endParaRPr sz="1200" dirty="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Round</a:t>
                      </a: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Flat CC HV</a:t>
                      </a:r>
                      <a:endParaRPr sz="20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/>
                        <a:t>Flat CC HV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Flat CC VH</a:t>
                      </a: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/>
                        <a:t>Flat CC VH</a:t>
                      </a:r>
                      <a:endParaRPr sz="1200" dirty="0"/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1473455070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/>
                        <a:t>β* Xing/Sep [cm]</a:t>
                      </a: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15/15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15/15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18/9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18/7.5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18/7.5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18/</a:t>
                      </a:r>
                      <a:r>
                        <a:rPr lang="en" sz="1200" dirty="0"/>
                        <a:t>8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3115578413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/>
                        <a:t>Xing angle [μrad]</a:t>
                      </a:r>
                      <a:endParaRPr sz="12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±2</a:t>
                      </a:r>
                      <a:r>
                        <a:rPr lang="en" sz="1200"/>
                        <a:t>95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±250</a:t>
                      </a:r>
                      <a:endParaRPr sz="20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±240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±240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±240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±240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2091896174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Crossing plane IP5</a:t>
                      </a:r>
                      <a:endParaRPr sz="12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V (or H)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V (or H)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V</a:t>
                      </a:r>
                      <a:endParaRPr sz="20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V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H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H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2370987529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Aperture in </a:t>
                      </a:r>
                      <a:r>
                        <a:rPr lang="en" sz="1200"/>
                        <a:t>Pt. 5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en" sz="1200"/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.</a:t>
                      </a:r>
                      <a:r>
                        <a:rPr lang="en" sz="1200"/>
                        <a:t>5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13.1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13.</a:t>
                      </a:r>
                      <a:r>
                        <a:rPr lang="en" sz="1200" dirty="0"/>
                        <a:t>7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12.</a:t>
                      </a:r>
                      <a:r>
                        <a:rPr lang="en" sz="1200" dirty="0"/>
                        <a:t>6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12.</a:t>
                      </a:r>
                      <a:r>
                        <a:rPr lang="en" sz="1200"/>
                        <a:t>4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12.</a:t>
                      </a:r>
                      <a:r>
                        <a:rPr lang="en" sz="1200"/>
                        <a:t>8  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2117705989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MKD-TCT [°] IP5 [B1/B2]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30/31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30/31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>
                          <a:solidFill>
                            <a:srgbClr val="000000"/>
                          </a:solidFill>
                        </a:rPr>
                        <a:t>40/45</a:t>
                      </a:r>
                      <a:endParaRPr sz="1200" u="none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dirty="0">
                          <a:solidFill>
                            <a:srgbClr val="000000"/>
                          </a:solidFill>
                        </a:rPr>
                        <a:t>51/54</a:t>
                      </a:r>
                      <a:endParaRPr sz="1200" u="none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27/25</a:t>
                      </a:r>
                      <a:endParaRPr sz="1200" u="none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27/25</a:t>
                      </a:r>
                      <a:endParaRPr sz="1200" u="none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1465499480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H Ap. Protected</a:t>
                      </a:r>
                      <a:r>
                        <a:rPr lang="en" sz="1200"/>
                        <a:t> Ti./Re.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11.9/12.</a:t>
                      </a:r>
                      <a:r>
                        <a:rPr lang="en" sz="1200"/>
                        <a:t>9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11.9/12.9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13.3/14.3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14.1/15.1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11.7/12.7</a:t>
                      </a:r>
                      <a:endParaRPr sz="120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11.7/12.7</a:t>
                      </a:r>
                      <a:endParaRPr sz="1200" dirty="0">
                        <a:solidFill>
                          <a:srgbClr val="000000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1446535069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</a:rPr>
                        <a:t>Ap. Margin [σ], </a:t>
                      </a:r>
                      <a:r>
                        <a:rPr lang="en" sz="1200"/>
                        <a:t>Tight</a:t>
                      </a:r>
                      <a:endParaRPr sz="120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38761D"/>
                          </a:solidFill>
                        </a:rPr>
                        <a:t>0.6</a:t>
                      </a:r>
                      <a:endParaRPr sz="120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38761D"/>
                          </a:solidFill>
                        </a:rPr>
                        <a:t>1.2</a:t>
                      </a:r>
                      <a:endParaRPr sz="200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38761D"/>
                          </a:solidFill>
                        </a:rPr>
                        <a:t>0.4</a:t>
                      </a:r>
                      <a:endParaRPr sz="120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-1.5</a:t>
                      </a:r>
                      <a:endParaRPr sz="1200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38761D"/>
                          </a:solidFill>
                        </a:rPr>
                        <a:t>0.7</a:t>
                      </a:r>
                      <a:endParaRPr sz="1200" dirty="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38761D"/>
                          </a:solidFill>
                        </a:rPr>
                        <a:t>1.1</a:t>
                      </a:r>
                      <a:endParaRPr sz="1200" dirty="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3799989324"/>
                  </a:ext>
                </a:extLst>
              </a:tr>
              <a:tr h="313803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Ap. Margin </a:t>
                      </a:r>
                      <a:r>
                        <a:rPr lang="en" sz="1200" dirty="0"/>
                        <a:t>[</a:t>
                      </a:r>
                      <a:r>
                        <a:rPr lang="en" sz="1200" dirty="0" err="1"/>
                        <a:t>σ</a:t>
                      </a:r>
                      <a:r>
                        <a:rPr lang="en" sz="1200" dirty="0"/>
                        <a:t>]</a:t>
                      </a:r>
                      <a:r>
                        <a:rPr lang="en" sz="1200" dirty="0">
                          <a:solidFill>
                            <a:srgbClr val="000000"/>
                          </a:solidFill>
                        </a:rPr>
                        <a:t>, </a:t>
                      </a:r>
                      <a:r>
                        <a:rPr lang="en" sz="1200" dirty="0"/>
                        <a:t>Relaxed</a:t>
                      </a:r>
                      <a:endParaRPr sz="1200" dirty="0"/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FF0000"/>
                          </a:solidFill>
                        </a:rPr>
                        <a:t>-0.4</a:t>
                      </a:r>
                      <a:endParaRPr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38761D"/>
                          </a:solidFill>
                        </a:rPr>
                        <a:t>0.2</a:t>
                      </a:r>
                      <a:endParaRPr sz="200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-0.6</a:t>
                      </a:r>
                      <a:endParaRPr sz="1200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rgbClr val="FF0000"/>
                          </a:solidFill>
                        </a:rPr>
                        <a:t>-2.5</a:t>
                      </a:r>
                      <a:endParaRPr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FF0000"/>
                          </a:solidFill>
                        </a:rPr>
                        <a:t>-0.3</a:t>
                      </a:r>
                      <a:endParaRPr sz="1200" dirty="0">
                        <a:solidFill>
                          <a:srgbClr val="FF0000"/>
                        </a:solidFill>
                      </a:endParaRPr>
                    </a:p>
                  </a:txBody>
                  <a:tcPr marL="68575" marR="68575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dirty="0">
                          <a:solidFill>
                            <a:srgbClr val="38761D"/>
                          </a:solidFill>
                        </a:rPr>
                        <a:t>0.1</a:t>
                      </a:r>
                      <a:endParaRPr sz="1200" dirty="0">
                        <a:solidFill>
                          <a:srgbClr val="38761D"/>
                        </a:solidFill>
                      </a:endParaRPr>
                    </a:p>
                  </a:txBody>
                  <a:tcPr marL="68575" marR="68575" marT="34300" marB="34300"/>
                </a:tc>
                <a:extLst>
                  <a:ext uri="{0D108BD9-81ED-4DB2-BD59-A6C34878D82A}">
                    <a16:rowId xmlns:a16="http://schemas.microsoft.com/office/drawing/2014/main" val="2691593147"/>
                  </a:ext>
                </a:extLst>
              </a:tr>
            </a:tbl>
          </a:graphicData>
        </a:graphic>
      </p:graphicFrame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844EA8AF-1197-4847-85D1-282992352E8F}"/>
              </a:ext>
            </a:extLst>
          </p:cNvPr>
          <p:cNvSpPr/>
          <p:nvPr/>
        </p:nvSpPr>
        <p:spPr>
          <a:xfrm>
            <a:off x="6660327" y="1397000"/>
            <a:ext cx="864000" cy="294479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7A57ADF-F150-4945-A65E-6005AB06EFF0}"/>
              </a:ext>
            </a:extLst>
          </p:cNvPr>
          <p:cNvSpPr/>
          <p:nvPr/>
        </p:nvSpPr>
        <p:spPr>
          <a:xfrm>
            <a:off x="3300031" y="1393677"/>
            <a:ext cx="798155" cy="294479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22C063-F990-F445-B9C3-A4FD3D1F553B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7281047" y="995973"/>
            <a:ext cx="556408" cy="40540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4D22622-24F6-3A46-8FB9-30A7F5470E6F}"/>
              </a:ext>
            </a:extLst>
          </p:cNvPr>
          <p:cNvSpPr txBox="1"/>
          <p:nvPr/>
        </p:nvSpPr>
        <p:spPr>
          <a:xfrm>
            <a:off x="7159423" y="411198"/>
            <a:ext cx="135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2"/>
                </a:solidFill>
              </a:rPr>
              <a:t>Crossing: V IP1 / H IP5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63E4A8E-B9F6-8041-9A87-F421C53EE0D5}"/>
              </a:ext>
            </a:extLst>
          </p:cNvPr>
          <p:cNvSpPr txBox="1"/>
          <p:nvPr/>
        </p:nvSpPr>
        <p:spPr>
          <a:xfrm>
            <a:off x="5076056" y="4645935"/>
            <a:ext cx="4036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Round and flat (VH) are similar for aperture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874B14A-75F7-E749-A64D-3F502F9A41EC}"/>
              </a:ext>
            </a:extLst>
          </p:cNvPr>
          <p:cNvCxnSpPr>
            <a:cxnSpLocks/>
          </p:cNvCxnSpPr>
          <p:nvPr/>
        </p:nvCxnSpPr>
        <p:spPr>
          <a:xfrm flipH="1" flipV="1">
            <a:off x="4164032" y="4338477"/>
            <a:ext cx="1271568" cy="3859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E83088C-BF91-7040-8C9D-BF49C6A508F5}"/>
              </a:ext>
            </a:extLst>
          </p:cNvPr>
          <p:cNvCxnSpPr>
            <a:cxnSpLocks/>
          </p:cNvCxnSpPr>
          <p:nvPr/>
        </p:nvCxnSpPr>
        <p:spPr>
          <a:xfrm flipV="1">
            <a:off x="6654800" y="4338477"/>
            <a:ext cx="504623" cy="3605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ight Brace 36">
            <a:extLst>
              <a:ext uri="{FF2B5EF4-FFF2-40B4-BE49-F238E27FC236}">
                <a16:creationId xmlns:a16="http://schemas.microsoft.com/office/drawing/2014/main" id="{B438FF85-6A6D-D243-9B57-923AE80239F0}"/>
              </a:ext>
            </a:extLst>
          </p:cNvPr>
          <p:cNvSpPr/>
          <p:nvPr/>
        </p:nvSpPr>
        <p:spPr>
          <a:xfrm>
            <a:off x="7524328" y="3140968"/>
            <a:ext cx="156923" cy="516632"/>
          </a:xfrm>
          <a:prstGeom prst="rightBrace">
            <a:avLst>
              <a:gd name="adj1" fmla="val 3261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B22F93-12DB-794F-A5B1-169B6DAFE512}"/>
              </a:ext>
            </a:extLst>
          </p:cNvPr>
          <p:cNvSpPr txBox="1"/>
          <p:nvPr/>
        </p:nvSpPr>
        <p:spPr>
          <a:xfrm>
            <a:off x="7668344" y="2640095"/>
            <a:ext cx="15116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2"/>
                </a:solidFill>
              </a:rPr>
              <a:t>TCT-TCDQ retraction (thus protected ap.) closely linked to MKD-TCT phase advance</a:t>
            </a:r>
          </a:p>
        </p:txBody>
      </p:sp>
    </p:spTree>
    <p:extLst>
      <p:ext uri="{BB962C8B-B14F-4D97-AF65-F5344CB8AC3E}">
        <p14:creationId xmlns:p14="http://schemas.microsoft.com/office/powerpoint/2010/main" val="399289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1"/>
      <p:bldP spid="11" grpId="0" animBg="1"/>
      <p:bldP spid="21" grpId="0" animBg="1"/>
      <p:bldP spid="19" grpId="0"/>
      <p:bldP spid="27" grpId="0"/>
      <p:bldP spid="37" grpId="0" animBg="1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Performance estimates for various options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5103276"/>
          </a:xfrm>
        </p:spPr>
        <p:txBody>
          <a:bodyPr>
            <a:normAutofit/>
          </a:bodyPr>
          <a:lstStyle/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In addition, if the </a:t>
            </a:r>
            <a:r>
              <a:rPr lang="en-GB" sz="1800" b="1" dirty="0"/>
              <a:t>crossing angle is reduced </a:t>
            </a:r>
            <a:r>
              <a:rPr lang="en-GB" sz="1800" dirty="0"/>
              <a:t>one would gain 1.6% with round optics (220 </a:t>
            </a:r>
            <a:r>
              <a:rPr lang="en-GB" sz="1800" dirty="0" err="1"/>
              <a:t>μrad</a:t>
            </a:r>
            <a:r>
              <a:rPr lang="en-GB" sz="1800" dirty="0"/>
              <a:t>), or 1% with flat optics (210 </a:t>
            </a:r>
            <a:r>
              <a:rPr lang="en-GB" sz="1800" dirty="0" err="1"/>
              <a:t>μrad</a:t>
            </a:r>
            <a:r>
              <a:rPr lang="en-GB" sz="1800" dirty="0"/>
              <a:t>).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Summary of the luminosity options: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b="1" dirty="0"/>
              <a:t>Slight increase </a:t>
            </a:r>
            <a:r>
              <a:rPr lang="en-GB" sz="1800" dirty="0"/>
              <a:t>with</a:t>
            </a:r>
            <a:r>
              <a:rPr lang="en-GB" sz="1800" b="1" dirty="0"/>
              <a:t> BCMS (+1% in IP1 &amp; 5)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b="1" dirty="0">
                <a:solidFill>
                  <a:srgbClr val="FF0000"/>
                </a:solidFill>
              </a:rPr>
              <a:t>+3% </a:t>
            </a:r>
            <a:r>
              <a:rPr lang="en-GB" sz="1800" dirty="0">
                <a:solidFill>
                  <a:srgbClr val="FF0000"/>
                </a:solidFill>
              </a:rPr>
              <a:t>with</a:t>
            </a:r>
            <a:r>
              <a:rPr lang="en-GB" sz="1800" b="1" dirty="0">
                <a:solidFill>
                  <a:srgbClr val="FF0000"/>
                </a:solidFill>
              </a:rPr>
              <a:t> flat optics </a:t>
            </a:r>
            <a:r>
              <a:rPr lang="en-GB" sz="1800" dirty="0">
                <a:solidFill>
                  <a:srgbClr val="FF0000"/>
                </a:solidFill>
              </a:rPr>
              <a:t>(</a:t>
            </a:r>
            <a:r>
              <a:rPr lang="en-GB" sz="1800" b="1" dirty="0">
                <a:solidFill>
                  <a:srgbClr val="FF0000"/>
                </a:solidFill>
              </a:rPr>
              <a:t>+4% </a:t>
            </a:r>
            <a:r>
              <a:rPr lang="en-GB" sz="1800" dirty="0">
                <a:solidFill>
                  <a:srgbClr val="FF0000"/>
                </a:solidFill>
              </a:rPr>
              <a:t>with </a:t>
            </a:r>
            <a:r>
              <a:rPr lang="en-GB" sz="1800" b="1" dirty="0">
                <a:solidFill>
                  <a:srgbClr val="FF0000"/>
                </a:solidFill>
              </a:rPr>
              <a:t>reduced crossing angle</a:t>
            </a:r>
            <a:r>
              <a:rPr lang="en-GB" sz="1800" dirty="0">
                <a:solidFill>
                  <a:srgbClr val="FF0000"/>
                </a:solidFill>
              </a:rPr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b="1" dirty="0"/>
              <a:t>-9% </a:t>
            </a:r>
            <a:r>
              <a:rPr lang="en-GB" sz="1800" dirty="0"/>
              <a:t>with</a:t>
            </a:r>
            <a:r>
              <a:rPr lang="en-GB" sz="1800" b="1" dirty="0"/>
              <a:t> ions beyond run 4</a:t>
            </a:r>
          </a:p>
          <a:p>
            <a:pPr lvl="1">
              <a:buFont typeface="Wingdings" pitchFamily="2" charset="2"/>
              <a:buChar char="Ø"/>
            </a:pPr>
            <a:r>
              <a:rPr lang="en-GB" sz="1800" b="1" dirty="0"/>
              <a:t>-6 to -12% </a:t>
            </a:r>
            <a:r>
              <a:rPr lang="en-GB" sz="1800" dirty="0"/>
              <a:t>with</a:t>
            </a:r>
            <a:r>
              <a:rPr lang="en-GB" sz="1800" b="1" dirty="0"/>
              <a:t> hybrid scheme</a:t>
            </a:r>
          </a:p>
          <a:p>
            <a:pPr>
              <a:buFont typeface="Wingdings" pitchFamily="2" charset="2"/>
              <a:buChar char="Ø"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4067944" y="2716784"/>
            <a:ext cx="5558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228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 WP2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02/07/2024,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WP2/5/7 session, Tu. 8/10 4 pm this meeting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B507F24-B8A4-A146-AF24-9F73347C4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437273"/>
              </p:ext>
            </p:extLst>
          </p:nvPr>
        </p:nvGraphicFramePr>
        <p:xfrm>
          <a:off x="539548" y="926748"/>
          <a:ext cx="8366376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5797">
                  <a:extLst>
                    <a:ext uri="{9D8B030D-6E8A-4147-A177-3AD203B41FA5}">
                      <a16:colId xmlns:a16="http://schemas.microsoft.com/office/drawing/2014/main" val="2081118767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993644975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3749355086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1417051840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1832102683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2845724092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522834377"/>
                    </a:ext>
                  </a:extLst>
                </a:gridCol>
                <a:gridCol w="1045797">
                  <a:extLst>
                    <a:ext uri="{9D8B030D-6E8A-4147-A177-3AD203B41FA5}">
                      <a16:colId xmlns:a16="http://schemas.microsoft.com/office/drawing/2014/main" val="36140633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Baseline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(fb</a:t>
                      </a:r>
                      <a:r>
                        <a:rPr lang="en-GB" sz="1200" baseline="300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hybrid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BCMS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8/18 cm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Vbaseline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hybrid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Round BCMS extended 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8/18 cm extended 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2328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ysClr val="windowText" lastClr="0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2478.5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-10.55%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-8.85%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-18.45%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-8.13%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-5.79%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4354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7024B25-9F36-CC48-8A4F-424128725A94}"/>
              </a:ext>
            </a:extLst>
          </p:cNvPr>
          <p:cNvSpPr txBox="1"/>
          <p:nvPr/>
        </p:nvSpPr>
        <p:spPr>
          <a:xfrm>
            <a:off x="1665584" y="129370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(2440 coll.)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9C36D99-509A-ED4E-BDF7-279BD210F4B5}"/>
              </a:ext>
            </a:extLst>
          </p:cNvPr>
          <p:cNvSpPr/>
          <p:nvPr/>
        </p:nvSpPr>
        <p:spPr>
          <a:xfrm>
            <a:off x="3635896" y="900000"/>
            <a:ext cx="1080120" cy="10376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676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071376"/>
            <a:ext cx="8229600" cy="502192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Current baseline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robust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terms of stability, magnets field quality (</a:t>
            </a:r>
            <a:r>
              <a:rPr lang="en-US" sz="1800" dirty="0"/>
              <a:t>studies on-going)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aperture, and to some extent DA.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Large unknowns remain regarding the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e-cloud issue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with a possible impact on the filling scheme.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few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open questions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studied, including the comb filter for the crab cavities (to be tested), and the blow up at injection and ramp.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Optimisations can be done: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stability and DA risk mitigation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2">
              <a:spcBef>
                <a:spcPts val="300"/>
              </a:spcBef>
            </a:pPr>
            <a:r>
              <a:rPr lang="en-GB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rematched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optics and/or IR3 collimator optimisation,</a:t>
            </a:r>
          </a:p>
          <a:p>
            <a:pPr lvl="2">
              <a:spcBef>
                <a:spcPts val="300"/>
              </a:spcBef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optics for crab cavity impedance,</a:t>
            </a:r>
          </a:p>
          <a:p>
            <a:pPr lvl="2">
              <a:spcBef>
                <a:spcPts val="300"/>
              </a:spcBef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negative octupoles &amp; low chromaticity,</a:t>
            </a:r>
          </a:p>
          <a:p>
            <a:pPr lvl="1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luminosity improvement (in IP1 and 5)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2">
              <a:spcBef>
                <a:spcPts val="300"/>
              </a:spcBef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Flat VH optics,</a:t>
            </a:r>
          </a:p>
          <a:p>
            <a:pPr lvl="2">
              <a:spcBef>
                <a:spcPts val="300"/>
              </a:spcBef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BCMS beam,</a:t>
            </a:r>
          </a:p>
          <a:p>
            <a:pPr lvl="2">
              <a:spcBef>
                <a:spcPts val="300"/>
              </a:spcBef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crossing angle reduction.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96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40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03B2E98-CFE8-9D49-9BCF-DD47F097A9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481"/>
          <a:stretch/>
        </p:blipFill>
        <p:spPr>
          <a:xfrm>
            <a:off x="2267744" y="2840806"/>
            <a:ext cx="2448272" cy="174032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Aperture: various investigations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4509120"/>
            <a:ext cx="8434800" cy="23042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dirty="0"/>
              <a:t>Single-particle DA with </a:t>
            </a:r>
            <a:r>
              <a:rPr lang="en-GB" sz="1600" b="1" dirty="0"/>
              <a:t>flat optics and magnet errors </a:t>
            </a:r>
            <a:r>
              <a:rPr lang="en-GB" sz="1600" dirty="0"/>
              <a:t>(</a:t>
            </a:r>
            <a:r>
              <a:rPr lang="en-GB" sz="1200" i="1" dirty="0"/>
              <a:t>T. </a:t>
            </a:r>
            <a:r>
              <a:rPr lang="en-GB" sz="1200" i="1" dirty="0" err="1"/>
              <a:t>Pugnat</a:t>
            </a:r>
            <a:r>
              <a:rPr lang="en-GB" sz="1200" i="1" dirty="0"/>
              <a:t>, </a:t>
            </a:r>
            <a:r>
              <a:rPr lang="en-GB" sz="1200" i="1" dirty="0">
                <a:hlinkClick r:id="rId3"/>
              </a:rPr>
              <a:t>220</a:t>
            </a:r>
            <a:r>
              <a:rPr lang="en-GB" sz="1200" i="1" baseline="30000" dirty="0">
                <a:hlinkClick r:id="rId3"/>
              </a:rPr>
              <a:t>th</a:t>
            </a:r>
            <a:r>
              <a:rPr lang="en-GB" sz="1200" i="1" dirty="0">
                <a:hlinkClick r:id="rId3"/>
              </a:rPr>
              <a:t> WP2 meeting</a:t>
            </a:r>
            <a:r>
              <a:rPr lang="en-GB" sz="1200" i="1" dirty="0"/>
              <a:t>, 17/11/2023</a:t>
            </a:r>
            <a:r>
              <a:rPr lang="en-GB" sz="1600" dirty="0"/>
              <a:t>) – marginally worse with flat, correction performance to investigate.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b="1" dirty="0"/>
              <a:t>Impact of new IR3/IR7 optics </a:t>
            </a:r>
            <a:r>
              <a:rPr lang="en-GB" sz="1600" dirty="0"/>
              <a:t>(see below) – DA minimally affected (</a:t>
            </a:r>
            <a:r>
              <a:rPr lang="en-GB" sz="1400" b="1" i="1" dirty="0"/>
              <a:t>C. </a:t>
            </a:r>
            <a:r>
              <a:rPr lang="en-GB" sz="1400" b="1" i="1" dirty="0" err="1"/>
              <a:t>Droin</a:t>
            </a:r>
            <a:r>
              <a:rPr lang="en-GB" sz="1400" dirty="0"/>
              <a:t>, </a:t>
            </a:r>
            <a:r>
              <a:rPr lang="en-GB" sz="1400" dirty="0">
                <a:hlinkClick r:id="rId4"/>
              </a:rPr>
              <a:t>WP2/WP3 meeting</a:t>
            </a:r>
            <a:r>
              <a:rPr lang="en-GB" sz="1400" dirty="0"/>
              <a:t>, </a:t>
            </a:r>
            <a:r>
              <a:rPr lang="en-GB" sz="1400" i="1" dirty="0"/>
              <a:t>23/01/2024</a:t>
            </a:r>
            <a:r>
              <a:rPr lang="en-GB" sz="1600" dirty="0"/>
              <a:t>).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dirty="0"/>
              <a:t>Assessing DA reproducibility (Xsuite) / exploring alternatives to min DA.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b="1" dirty="0"/>
              <a:t>Beam-beam wire compensation: </a:t>
            </a:r>
            <a:r>
              <a:rPr lang="en-GB" sz="1200" b="1" dirty="0"/>
              <a:t>review</a:t>
            </a:r>
            <a:r>
              <a:rPr lang="en-GB" sz="1200" dirty="0"/>
              <a:t> to take place on Oct. 14-15 (CERN), paper by </a:t>
            </a:r>
            <a:r>
              <a:rPr lang="en-GB" sz="1200" b="1" dirty="0"/>
              <a:t>C. E. </a:t>
            </a:r>
            <a:r>
              <a:rPr lang="en-GB" sz="1200" b="1" dirty="0" err="1"/>
              <a:t>Montanari</a:t>
            </a:r>
            <a:r>
              <a:rPr lang="en-GB" sz="1200" dirty="0"/>
              <a:t>, “Measurement of the nonlinear diffusion of the proton beam halo at the CERN LHC”, under review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1244996" y="1962731"/>
            <a:ext cx="3973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Droin</a:t>
            </a:r>
            <a:r>
              <a:rPr lang="en-GB" sz="1600" i="1" dirty="0"/>
              <a:t>, </a:t>
            </a:r>
            <a:r>
              <a:rPr lang="en-GB" sz="1600" i="1" dirty="0">
                <a:hlinkClick r:id="rId5"/>
              </a:rPr>
              <a:t>223</a:t>
            </a:r>
            <a:r>
              <a:rPr lang="en-GB" sz="1600" i="1" baseline="30000" dirty="0">
                <a:hlinkClick r:id="rId5"/>
              </a:rPr>
              <a:t>rd</a:t>
            </a:r>
            <a:r>
              <a:rPr lang="en-GB" sz="1600" i="1" dirty="0">
                <a:hlinkClick r:id="rId5"/>
              </a:rPr>
              <a:t> WP2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28/11/2023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50D06F-11FB-F342-8708-67B0B7524A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1973" y="895064"/>
            <a:ext cx="3780011" cy="3553372"/>
          </a:xfrm>
          <a:prstGeom prst="rect">
            <a:avLst/>
          </a:prstGeom>
        </p:spPr>
      </p:pic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76D9771B-4853-9D44-8B20-69E0C74C93CC}"/>
              </a:ext>
            </a:extLst>
          </p:cNvPr>
          <p:cNvSpPr txBox="1">
            <a:spLocks/>
          </p:cNvSpPr>
          <p:nvPr/>
        </p:nvSpPr>
        <p:spPr>
          <a:xfrm>
            <a:off x="432000" y="1205136"/>
            <a:ext cx="5004096" cy="18638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Injection: </a:t>
            </a:r>
            <a:r>
              <a:rPr lang="en-GB" sz="1800" b="1" dirty="0"/>
              <a:t>phase knob octupole compensation </a:t>
            </a:r>
            <a:r>
              <a:rPr lang="en-GB" sz="1800" dirty="0"/>
              <a:t>(DA difference vs. oct.)</a:t>
            </a:r>
          </a:p>
          <a:p>
            <a:endParaRPr lang="en-GB" sz="1800" dirty="0"/>
          </a:p>
          <a:p>
            <a:endParaRPr lang="en-GB" sz="1800" b="1" dirty="0"/>
          </a:p>
          <a:p>
            <a:r>
              <a:rPr lang="en-GB" sz="1800" b="1" dirty="0"/>
              <a:t>Optimisation vs. phase advance </a:t>
            </a:r>
            <a:r>
              <a:rPr lang="en-GB" sz="1800" dirty="0"/>
              <a:t>(start of levelling)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AABBDC-BEF2-C541-B458-CD4CD3952C9E}"/>
              </a:ext>
            </a:extLst>
          </p:cNvPr>
          <p:cNvSpPr txBox="1"/>
          <p:nvPr/>
        </p:nvSpPr>
        <p:spPr>
          <a:xfrm>
            <a:off x="260027" y="335720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De Maria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 </a:t>
            </a:r>
            <a:r>
              <a:rPr lang="en-GB" sz="1600" i="1" dirty="0">
                <a:hlinkClick r:id="rId7"/>
              </a:rPr>
              <a:t>THBP21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HB’23</a:t>
            </a:r>
          </a:p>
        </p:txBody>
      </p:sp>
    </p:spTree>
    <p:extLst>
      <p:ext uri="{BB962C8B-B14F-4D97-AF65-F5344CB8AC3E}">
        <p14:creationId xmlns:p14="http://schemas.microsoft.com/office/powerpoint/2010/main" val="303334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6C9470F-B555-D240-B979-CA20516BB3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418" y="3654336"/>
            <a:ext cx="4571572" cy="295232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and layout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676456" cy="4906963"/>
          </a:xfrm>
        </p:spPr>
        <p:txBody>
          <a:bodyPr>
            <a:normAutofit/>
          </a:bodyPr>
          <a:lstStyle/>
          <a:p>
            <a:r>
              <a:rPr lang="en-GB" sz="1800" b="1" dirty="0"/>
              <a:t>New optics/layout version </a:t>
            </a:r>
            <a:r>
              <a:rPr lang="en-GB" sz="1800" dirty="0"/>
              <a:t>(v1.8) – </a:t>
            </a:r>
            <a:r>
              <a:rPr lang="en-GB" sz="1800" b="1" i="1" dirty="0"/>
              <a:t>R. De Maria &amp; Y. Angelis</a:t>
            </a:r>
            <a:r>
              <a:rPr lang="en-GB" sz="1800" dirty="0"/>
              <a:t>, </a:t>
            </a:r>
            <a:r>
              <a:rPr lang="en-GB" sz="1800" dirty="0">
                <a:hlinkClick r:id="rId3"/>
              </a:rPr>
              <a:t>227</a:t>
            </a:r>
            <a:r>
              <a:rPr lang="en-GB" sz="1800" baseline="30000" dirty="0">
                <a:hlinkClick r:id="rId3"/>
              </a:rPr>
              <a:t>th</a:t>
            </a:r>
            <a:r>
              <a:rPr lang="en-GB" sz="1800" dirty="0">
                <a:hlinkClick r:id="rId3"/>
              </a:rPr>
              <a:t> WP2 meeting</a:t>
            </a:r>
            <a:r>
              <a:rPr lang="en-GB" sz="1800" dirty="0"/>
              <a:t>, </a:t>
            </a:r>
            <a:r>
              <a:rPr lang="en-GB" sz="1800" i="1" dirty="0"/>
              <a:t>28/05/2024.</a:t>
            </a:r>
          </a:p>
          <a:p>
            <a:pPr lvl="1"/>
            <a:r>
              <a:rPr lang="en-GB" sz="1800" dirty="0"/>
              <a:t>PPS2 added</a:t>
            </a:r>
          </a:p>
          <a:p>
            <a:pPr lvl="1"/>
            <a:r>
              <a:rPr lang="en-GB" sz="1800" dirty="0"/>
              <a:t>first layout using only layout</a:t>
            </a:r>
            <a:br>
              <a:rPr lang="en-GB" sz="1800" dirty="0"/>
            </a:br>
            <a:r>
              <a:rPr lang="en-GB" sz="1800" dirty="0"/>
              <a:t>database data</a:t>
            </a:r>
          </a:p>
          <a:p>
            <a:pPr lvl="1"/>
            <a:r>
              <a:rPr lang="en-GB" sz="1800" dirty="0"/>
              <a:t>layout approval in ~September.</a:t>
            </a:r>
            <a:endParaRPr lang="en-GB" sz="1400" dirty="0"/>
          </a:p>
          <a:p>
            <a:endParaRPr lang="en-GB" sz="1800" b="1" dirty="0"/>
          </a:p>
          <a:p>
            <a:r>
              <a:rPr lang="en-GB" sz="1800" b="1" dirty="0"/>
              <a:t>IR3/7 new optics </a:t>
            </a:r>
            <a:r>
              <a:rPr lang="en-GB" sz="1800" dirty="0"/>
              <a:t>– </a:t>
            </a:r>
            <a:r>
              <a:rPr lang="en-GB" sz="1800" b="1" i="1" dirty="0"/>
              <a:t>B. </a:t>
            </a:r>
            <a:r>
              <a:rPr lang="en-GB" sz="1800" b="1" i="1" dirty="0" err="1"/>
              <a:t>Lindström</a:t>
            </a:r>
            <a:r>
              <a:rPr lang="en-GB" sz="1800" dirty="0"/>
              <a:t> (see next talk)</a:t>
            </a:r>
            <a:endParaRPr lang="en-GB" sz="1800" b="1" dirty="0"/>
          </a:p>
          <a:p>
            <a:pPr lvl="1"/>
            <a:r>
              <a:rPr lang="en-GB" sz="1400" b="1" dirty="0"/>
              <a:t>tested in MDs</a:t>
            </a:r>
          </a:p>
          <a:p>
            <a:pPr lvl="1"/>
            <a:r>
              <a:rPr lang="en-GB" sz="1400" dirty="0"/>
              <a:t>promising impedance mitigation (see below)</a:t>
            </a:r>
          </a:p>
          <a:p>
            <a:endParaRPr lang="en-GB" sz="1800" dirty="0"/>
          </a:p>
          <a:p>
            <a:r>
              <a:rPr lang="en-GB" sz="1800" b="1" dirty="0"/>
              <a:t>New cycle proposal</a:t>
            </a:r>
            <a:r>
              <a:rPr lang="en-GB" sz="1800" dirty="0"/>
              <a:t>:</a:t>
            </a:r>
          </a:p>
          <a:p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5B223C-033D-4740-ADB2-E8C664253A2F}"/>
              </a:ext>
            </a:extLst>
          </p:cNvPr>
          <p:cNvGrpSpPr/>
          <p:nvPr/>
        </p:nvGrpSpPr>
        <p:grpSpPr>
          <a:xfrm>
            <a:off x="4506796" y="1599748"/>
            <a:ext cx="4347800" cy="1498265"/>
            <a:chOff x="4699000" y="1461390"/>
            <a:chExt cx="4347800" cy="149826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6D59126-B7D8-784B-98BD-1DC954DE6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6016" y="1461390"/>
              <a:ext cx="4330784" cy="1498265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814E034-A236-E84F-8EC9-467F2D7BFC55}"/>
                </a:ext>
              </a:extLst>
            </p:cNvPr>
            <p:cNvSpPr/>
            <p:nvPr/>
          </p:nvSpPr>
          <p:spPr>
            <a:xfrm>
              <a:off x="4699000" y="2636543"/>
              <a:ext cx="744754" cy="2971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5798271-1040-CC42-AE8D-CC1F971C4BD8}"/>
              </a:ext>
            </a:extLst>
          </p:cNvPr>
          <p:cNvSpPr txBox="1"/>
          <p:nvPr/>
        </p:nvSpPr>
        <p:spPr>
          <a:xfrm>
            <a:off x="6689204" y="3680291"/>
            <a:ext cx="9481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Proposed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C7C90D-CFB7-4540-9A5A-C586A7765CED}"/>
              </a:ext>
            </a:extLst>
          </p:cNvPr>
          <p:cNvSpPr txBox="1"/>
          <p:nvPr/>
        </p:nvSpPr>
        <p:spPr>
          <a:xfrm>
            <a:off x="6732240" y="6159650"/>
            <a:ext cx="17259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757D402-B701-954E-9686-A830986D54DD}"/>
              </a:ext>
            </a:extLst>
          </p:cNvPr>
          <p:cNvSpPr txBox="1"/>
          <p:nvPr/>
        </p:nvSpPr>
        <p:spPr>
          <a:xfrm>
            <a:off x="7984951" y="6160533"/>
            <a:ext cx="172591" cy="15388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41AC75-CAFB-D940-BB28-5648D9A1334F}"/>
              </a:ext>
            </a:extLst>
          </p:cNvPr>
          <p:cNvSpPr txBox="1"/>
          <p:nvPr/>
        </p:nvSpPr>
        <p:spPr>
          <a:xfrm>
            <a:off x="7975426" y="6431111"/>
            <a:ext cx="672554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alternative</a:t>
            </a:r>
          </a:p>
        </p:txBody>
      </p:sp>
    </p:spTree>
    <p:extLst>
      <p:ext uri="{BB962C8B-B14F-4D97-AF65-F5344CB8AC3E}">
        <p14:creationId xmlns:p14="http://schemas.microsoft.com/office/powerpoint/2010/main" val="58930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Crabbing measurements &amp; commissioning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434800" cy="5183888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MDs in the LHC (2024) with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residual crabbing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from head-on beam-beam (inj.):</a:t>
            </a: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</a:pPr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Commissioning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conditioning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plans reviewed (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De Maria / R. </a:t>
            </a:r>
            <a:r>
              <a:rPr lang="en-GB" sz="18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Calaga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(WP4) / D. </a:t>
            </a:r>
            <a:r>
              <a:rPr lang="en-GB" sz="18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Wollmann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(WP7)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WP2/WP4/WP7 joint meeting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25/06/2024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):</a:t>
            </a:r>
          </a:p>
          <a:p>
            <a:pPr lvl="1">
              <a:spcBef>
                <a:spcPts val="300"/>
              </a:spcBef>
              <a:buFont typeface="Wingdings" pitchFamily="2" charset="2"/>
              <a:buChar char="Ø"/>
            </a:pP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Conditioning during hardware commissioning, continuing in operation</a:t>
            </a:r>
          </a:p>
          <a:p>
            <a:pPr lvl="1">
              <a:spcBef>
                <a:spcPts val="300"/>
              </a:spcBef>
              <a:buFont typeface="Wingdings" pitchFamily="2" charset="2"/>
              <a:buChar char="Ø"/>
            </a:pPr>
            <a:r>
              <a:rPr lang="en-GB" sz="1600" dirty="0"/>
              <a:t>Proposal: first year with 1 MV, counter phased.</a:t>
            </a:r>
          </a:p>
          <a:p>
            <a:pPr lvl="1">
              <a:spcBef>
                <a:spcPts val="300"/>
              </a:spcBef>
              <a:buFont typeface="Wingdings" pitchFamily="2" charset="2"/>
              <a:buChar char="Ø"/>
            </a:pPr>
            <a:r>
              <a:rPr lang="en-GB" sz="1600" dirty="0"/>
              <a:t>Impedance &amp; noise measurements almost parasitically obtained</a:t>
            </a:r>
          </a:p>
          <a:p>
            <a:pPr lvl="1">
              <a:spcBef>
                <a:spcPts val="300"/>
              </a:spcBef>
              <a:buFont typeface="Wingdings" pitchFamily="2" charset="2"/>
              <a:buChar char="Ø"/>
            </a:pPr>
            <a:r>
              <a:rPr lang="en-GB" sz="1600" dirty="0"/>
              <a:t>MD (or beam commissioning) tests to check full RF-ON sequence + CC-specific machine protection tests foreseen: interlocks, switch off cavities on one IP side, etc.</a:t>
            </a:r>
          </a:p>
          <a:p>
            <a:endParaRPr lang="en-GB" sz="16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394E8D6-6013-DA42-A06E-C705B14B78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79" b="2722"/>
          <a:stretch/>
        </p:blipFill>
        <p:spPr>
          <a:xfrm>
            <a:off x="280764" y="1412776"/>
            <a:ext cx="5245100" cy="244827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7B7466E-CF30-C74D-935C-8930850B1E7C}"/>
              </a:ext>
            </a:extLst>
          </p:cNvPr>
          <p:cNvSpPr txBox="1"/>
          <p:nvPr/>
        </p:nvSpPr>
        <p:spPr>
          <a:xfrm>
            <a:off x="5525864" y="3336940"/>
            <a:ext cx="363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Fornara</a:t>
            </a:r>
            <a:r>
              <a:rPr lang="en-GB" sz="1600" i="1" dirty="0"/>
              <a:t>, </a:t>
            </a:r>
            <a:r>
              <a:rPr lang="en-GB" sz="1600" dirty="0">
                <a:hlinkClick r:id="rId5"/>
              </a:rPr>
              <a:t>LSWG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02/07/2024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041E1C-3F7A-B34B-8F84-A0DE59EFF415}"/>
              </a:ext>
            </a:extLst>
          </p:cNvPr>
          <p:cNvSpPr txBox="1"/>
          <p:nvPr/>
        </p:nvSpPr>
        <p:spPr>
          <a:xfrm>
            <a:off x="5525864" y="2012032"/>
            <a:ext cx="3520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LHC residual crabbing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measurable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 conform to expectations</a:t>
            </a:r>
          </a:p>
        </p:txBody>
      </p:sp>
    </p:spTree>
    <p:extLst>
      <p:ext uri="{BB962C8B-B14F-4D97-AF65-F5344CB8AC3E}">
        <p14:creationId xmlns:p14="http://schemas.microsoft.com/office/powerpoint/2010/main" val="705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E275FF0-8804-F04B-A000-A772B71F0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91660"/>
            <a:ext cx="9144000" cy="302464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GB" dirty="0"/>
              <a:t>Update of performance estimates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074800" cy="5103276"/>
          </a:xfrm>
        </p:spPr>
        <p:txBody>
          <a:bodyPr>
            <a:normAutofit/>
          </a:bodyPr>
          <a:lstStyle/>
          <a:p>
            <a:r>
              <a:rPr lang="en-GB" sz="1800" dirty="0"/>
              <a:t>Baseline assumptions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/>
              <a:t>intensity ramp-up included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b="1" dirty="0"/>
              <a:t>physics days </a:t>
            </a:r>
            <a:r>
              <a:rPr lang="en-GB" sz="1600" dirty="0"/>
              <a:t>(</a:t>
            </a:r>
            <a:r>
              <a:rPr lang="en-GB" sz="1600" b="1" i="1" dirty="0"/>
              <a:t>M. </a:t>
            </a:r>
            <a:r>
              <a:rPr lang="en-GB" sz="1600" b="1" i="1" dirty="0" err="1"/>
              <a:t>Zerlauth</a:t>
            </a:r>
            <a:r>
              <a:rPr lang="en-GB" sz="1600" b="1" i="1" dirty="0"/>
              <a:t> </a:t>
            </a:r>
            <a:r>
              <a:rPr lang="en-GB" sz="1600" dirty="0"/>
              <a:t>et al, </a:t>
            </a:r>
            <a:r>
              <a:rPr lang="en-GB" sz="1600" dirty="0">
                <a:hlinkClick r:id="rId3"/>
              </a:rPr>
              <a:t>EDMS 2902691</a:t>
            </a:r>
            <a:r>
              <a:rPr lang="en-GB" sz="1600" dirty="0"/>
              <a:t>, in preparation):</a:t>
            </a:r>
          </a:p>
          <a:p>
            <a:pPr>
              <a:buFont typeface="Wingdings" pitchFamily="2" charset="2"/>
              <a:buChar char="Ø"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4251848" y="6173135"/>
            <a:ext cx="4509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228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 WP2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02/07/2024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1F5D5B-C597-8F4D-AEE0-26AB4D592ABE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5554712" y="5210370"/>
            <a:ext cx="686511" cy="2124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D4CAF1-206E-CB45-A3BE-E07CA1CE20D7}"/>
              </a:ext>
            </a:extLst>
          </p:cNvPr>
          <p:cNvSpPr txBox="1"/>
          <p:nvPr/>
        </p:nvSpPr>
        <p:spPr>
          <a:xfrm>
            <a:off x="4834632" y="5446965"/>
            <a:ext cx="234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</a:rPr>
              <a:t>Hybrid</a:t>
            </a:r>
            <a:r>
              <a:rPr lang="en-GB" dirty="0">
                <a:solidFill>
                  <a:schemeClr val="bg2"/>
                </a:solidFill>
              </a:rPr>
              <a:t>: 2440 / 2240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b="1" dirty="0">
                <a:solidFill>
                  <a:schemeClr val="bg2"/>
                </a:solidFill>
              </a:rPr>
              <a:t>BCMS</a:t>
            </a:r>
            <a:r>
              <a:rPr lang="en-GB" dirty="0">
                <a:solidFill>
                  <a:schemeClr val="bg2"/>
                </a:solidFill>
              </a:rPr>
              <a:t>: 2736 / 2370 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E214DB96-814F-4B4F-8101-FE2BA8B10E76}"/>
              </a:ext>
            </a:extLst>
          </p:cNvPr>
          <p:cNvSpPr/>
          <p:nvPr/>
        </p:nvSpPr>
        <p:spPr>
          <a:xfrm rot="16200000">
            <a:off x="6119853" y="4623382"/>
            <a:ext cx="242738" cy="931237"/>
          </a:xfrm>
          <a:prstGeom prst="leftBrace">
            <a:avLst>
              <a:gd name="adj1" fmla="val 4360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7277A78-087D-D54A-95BC-A135A9EADE19}"/>
              </a:ext>
            </a:extLst>
          </p:cNvPr>
          <p:cNvCxnSpPr>
            <a:cxnSpLocks/>
          </p:cNvCxnSpPr>
          <p:nvPr/>
        </p:nvCxnSpPr>
        <p:spPr>
          <a:xfrm flipH="1" flipV="1">
            <a:off x="7164288" y="5016304"/>
            <a:ext cx="622672" cy="4306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F05E6AA-229E-2542-B022-666E49CF3BD4}"/>
              </a:ext>
            </a:extLst>
          </p:cNvPr>
          <p:cNvSpPr txBox="1"/>
          <p:nvPr/>
        </p:nvSpPr>
        <p:spPr>
          <a:xfrm>
            <a:off x="7468096" y="543372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2"/>
                </a:solidFill>
              </a:rPr>
              <a:t>BCMS</a:t>
            </a:r>
            <a:r>
              <a:rPr lang="en-GB" dirty="0">
                <a:solidFill>
                  <a:schemeClr val="bg2"/>
                </a:solidFill>
              </a:rPr>
              <a:t>: 2.2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6FDBEA75-D6EB-F943-853E-E89FB03BC077}"/>
              </a:ext>
            </a:extLst>
          </p:cNvPr>
          <p:cNvSpPr/>
          <p:nvPr/>
        </p:nvSpPr>
        <p:spPr>
          <a:xfrm>
            <a:off x="5220072" y="3488321"/>
            <a:ext cx="406028" cy="147222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5A62F6-7618-6B49-B6A3-1F0F439D0561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3286461" y="4860711"/>
            <a:ext cx="1933611" cy="5862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91887CD-E170-E84E-953F-656D9F48C3F9}"/>
              </a:ext>
            </a:extLst>
          </p:cNvPr>
          <p:cNvSpPr txBox="1"/>
          <p:nvPr/>
        </p:nvSpPr>
        <p:spPr>
          <a:xfrm>
            <a:off x="1835697" y="5446965"/>
            <a:ext cx="2901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Extended ions </a:t>
            </a:r>
            <a:r>
              <a:rPr lang="en-GB" dirty="0">
                <a:solidFill>
                  <a:srgbClr val="FF0000"/>
                </a:solidFill>
              </a:rPr>
              <a:t>after run 4 ⟶ 22-24 less days</a:t>
            </a:r>
          </a:p>
        </p:txBody>
      </p:sp>
    </p:spTree>
    <p:extLst>
      <p:ext uri="{BB962C8B-B14F-4D97-AF65-F5344CB8AC3E}">
        <p14:creationId xmlns:p14="http://schemas.microsoft.com/office/powerpoint/2010/main" val="116641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4" grpId="0"/>
      <p:bldP spid="17" grpId="0" animBg="1"/>
      <p:bldP spid="22" grpId="0"/>
      <p:bldP spid="26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4 operational scenario: current baseline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02400" y="5949280"/>
            <a:ext cx="8229600" cy="2880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700" b="1" i="1" dirty="0"/>
              <a:t>R. Tomás et al</a:t>
            </a:r>
            <a:r>
              <a:rPr lang="en-GB" sz="1700" dirty="0"/>
              <a:t>, </a:t>
            </a:r>
            <a:r>
              <a:rPr lang="en-GB" sz="1700" i="1" dirty="0"/>
              <a:t>HL-LHC Run 4 proton operational scenario</a:t>
            </a:r>
            <a:r>
              <a:rPr lang="en-GB" sz="1700" dirty="0"/>
              <a:t>, </a:t>
            </a:r>
            <a:r>
              <a:rPr lang="en-GB" sz="1700" dirty="0">
                <a:hlinkClick r:id="rId2"/>
              </a:rPr>
              <a:t>CERN-ACC-2022-0001</a:t>
            </a:r>
            <a:endParaRPr lang="en-GB" sz="17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DD2C3E-3E84-FB44-8894-5CAA4BDF6C1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9824" y="764704"/>
            <a:ext cx="4259557" cy="5218515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7941621-71BA-DA41-AFA9-9D949C193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117322"/>
              </p:ext>
            </p:extLst>
          </p:nvPr>
        </p:nvGraphicFramePr>
        <p:xfrm>
          <a:off x="488298" y="854520"/>
          <a:ext cx="4135629" cy="5069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9365">
                  <a:extLst>
                    <a:ext uri="{9D8B030D-6E8A-4147-A177-3AD203B41FA5}">
                      <a16:colId xmlns:a16="http://schemas.microsoft.com/office/drawing/2014/main" val="465176674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577890209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885237588"/>
                    </a:ext>
                  </a:extLst>
                </a:gridCol>
              </a:tblGrid>
              <a:tr h="346318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Standard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BCMS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8017197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r>
                        <a:rPr lang="en-GB" sz="1400" dirty="0"/>
                        <a:t>Number of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92108861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Pile 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8811368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Emittances [</a:t>
                      </a:r>
                      <a:r>
                        <a:rPr lang="en-GB" sz="1400" dirty="0" err="1"/>
                        <a:t>μm</a:t>
                      </a:r>
                      <a:r>
                        <a:rPr lang="en-GB" sz="1400" dirty="0"/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2.3/2.1</a:t>
                      </a:r>
                    </a:p>
                    <a:p>
                      <a:pPr algn="ctr"/>
                      <a:r>
                        <a:rPr lang="en-GB" sz="1400" dirty="0"/>
                        <a:t>(2.5 in coll.)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2/1.7</a:t>
                      </a:r>
                    </a:p>
                    <a:p>
                      <a:pPr algn="ctr"/>
                      <a:r>
                        <a:rPr lang="en-GB" sz="1400" dirty="0"/>
                        <a:t>(2.2 in coll.)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2713640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Octupole current [A]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380  (120 in coll.)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460 (120 in coll.)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723799"/>
                  </a:ext>
                </a:extLst>
              </a:tr>
              <a:tr h="346318"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/>
                        <a:t>β</a:t>
                      </a:r>
                      <a:r>
                        <a:rPr lang="en-GB" sz="1400" b="1" dirty="0"/>
                        <a:t>* [m]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1 → 0.2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889889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Intensity [10</a:t>
                      </a:r>
                      <a:r>
                        <a:rPr lang="en-GB" sz="1400" baseline="30000" dirty="0"/>
                        <a:t>11</a:t>
                      </a:r>
                      <a:r>
                        <a:rPr lang="en-GB" sz="1400" dirty="0"/>
                        <a:t> protons/bunch]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2.3 (2.2 in collisions)</a:t>
                      </a:r>
                      <a:endParaRPr lang="en-GB" sz="1400" baseline="30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653222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Levelled luminosity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5.10</a:t>
                      </a:r>
                      <a:r>
                        <a:rPr lang="en-GB" sz="1400" b="1" baseline="30000" dirty="0"/>
                        <a:t>34</a:t>
                      </a:r>
                      <a:r>
                        <a:rPr lang="en-GB" sz="1400" b="1" baseline="0" dirty="0"/>
                        <a:t> </a:t>
                      </a:r>
                      <a:r>
                        <a:rPr lang="en-GB" sz="1400" b="1" dirty="0"/>
                        <a:t>cm</a:t>
                      </a:r>
                      <a:r>
                        <a:rPr lang="en-GB" sz="1400" b="1" baseline="30000" dirty="0"/>
                        <a:t>-2</a:t>
                      </a:r>
                      <a:r>
                        <a:rPr lang="en-GB" sz="1400" b="1" dirty="0"/>
                        <a:t>s</a:t>
                      </a:r>
                      <a:r>
                        <a:rPr lang="en-GB" sz="1400" b="1" baseline="30000" dirty="0"/>
                        <a:t>-1</a:t>
                      </a:r>
                      <a:endParaRPr lang="en-GB" sz="1400" b="1" baseline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2345924"/>
                  </a:ext>
                </a:extLst>
              </a:tr>
              <a:tr h="457516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Collimators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Relaxed</a:t>
                      </a:r>
                      <a:r>
                        <a:rPr lang="en-GB" sz="1400" dirty="0"/>
                        <a:t> (TCP IR7 8.5σ)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6390033"/>
                  </a:ext>
                </a:extLst>
              </a:tr>
              <a:tr h="34631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Chromaticity Q’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7863144"/>
                  </a:ext>
                </a:extLst>
              </a:tr>
              <a:tr h="645905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Half crossing </a:t>
                      </a:r>
                      <a:r>
                        <a:rPr lang="en-GB" sz="1400" dirty="0" err="1"/>
                        <a:t>anfle</a:t>
                      </a:r>
                      <a:r>
                        <a:rPr lang="en-GB" sz="1400" dirty="0"/>
                        <a:t> (crabbing angle)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250 </a:t>
                      </a:r>
                      <a:r>
                        <a:rPr lang="en-GB" sz="1400" dirty="0" err="1"/>
                        <a:t>μrad</a:t>
                      </a:r>
                      <a:r>
                        <a:rPr lang="en-GB" sz="1400" dirty="0"/>
                        <a:t> (-190 </a:t>
                      </a:r>
                      <a:r>
                        <a:rPr lang="en-GB" sz="1400" dirty="0" err="1"/>
                        <a:t>μrad</a:t>
                      </a:r>
                      <a:r>
                        <a:rPr lang="en-GB" sz="1400" dirty="0"/>
                        <a:t>) 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Hor. in  IP1 / Ver. in IP5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6788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776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F962012F-CA55-264A-88BC-43A3DEA57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141346"/>
            <a:ext cx="3683430" cy="25183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12F4C8F-6BA8-9C4B-BB06-4DA0FAC20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382266"/>
            <a:ext cx="3017011" cy="226275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impedance &amp;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434800" cy="5059699"/>
          </a:xfrm>
        </p:spPr>
        <p:txBody>
          <a:bodyPr>
            <a:normAutofit/>
          </a:bodyPr>
          <a:lstStyle/>
          <a:p>
            <a:r>
              <a:rPr lang="en-GB" sz="1800" b="1" dirty="0"/>
              <a:t>LHC MDs on octupole threshold: </a:t>
            </a:r>
            <a:r>
              <a:rPr lang="en-GB" sz="1800" dirty="0"/>
              <a:t>potential large improvement at very high Q’ from non-linear longitudinal motion</a:t>
            </a:r>
          </a:p>
          <a:p>
            <a:endParaRPr lang="en-GB" sz="1800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endParaRPr lang="en-GB" sz="1800" b="1" dirty="0"/>
          </a:p>
          <a:p>
            <a:r>
              <a:rPr lang="en-GB" sz="1800" b="1" dirty="0"/>
              <a:t>Stability limits revised</a:t>
            </a:r>
            <a:r>
              <a:rPr lang="en-GB" sz="1800" dirty="0"/>
              <a:t>: octupole threshold vs Q’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38152-926B-B14F-9EAD-D9F0ACAA3070}"/>
              </a:ext>
            </a:extLst>
          </p:cNvPr>
          <p:cNvSpPr/>
          <p:nvPr/>
        </p:nvSpPr>
        <p:spPr>
          <a:xfrm>
            <a:off x="8405530" y="4420595"/>
            <a:ext cx="358671" cy="1110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5D01FD-3E32-8B4D-B421-E8311DA7734C}"/>
              </a:ext>
            </a:extLst>
          </p:cNvPr>
          <p:cNvSpPr txBox="1"/>
          <p:nvPr/>
        </p:nvSpPr>
        <p:spPr>
          <a:xfrm>
            <a:off x="26200" y="3539199"/>
            <a:ext cx="6562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2024 LHC Chamonix workshop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31/01/2024,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meeting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669D5B9-8C02-B24D-92D2-33A94B3E9D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5600" y="1375916"/>
            <a:ext cx="4521200" cy="2197100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B075E68-D1A8-B141-A954-5E62DC4AB91C}"/>
              </a:ext>
            </a:extLst>
          </p:cNvPr>
          <p:cNvSpPr/>
          <p:nvPr/>
        </p:nvSpPr>
        <p:spPr>
          <a:xfrm>
            <a:off x="2771800" y="2673630"/>
            <a:ext cx="1008112" cy="592041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7FFF15B-4F73-1341-AEF9-E1A573DF2F9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779912" y="2871141"/>
            <a:ext cx="659099" cy="985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9DC70FE-F028-464E-8452-9762C7B5911B}"/>
              </a:ext>
            </a:extLst>
          </p:cNvPr>
          <p:cNvSpPr txBox="1"/>
          <p:nvPr/>
        </p:nvSpPr>
        <p:spPr>
          <a:xfrm>
            <a:off x="1422000" y="2871140"/>
            <a:ext cx="134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MD 2023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9DB434A-8710-9342-8FCA-BAC5259BFE73}"/>
              </a:ext>
            </a:extLst>
          </p:cNvPr>
          <p:cNvSpPr txBox="1"/>
          <p:nvPr/>
        </p:nvSpPr>
        <p:spPr>
          <a:xfrm>
            <a:off x="4924715" y="2623299"/>
            <a:ext cx="134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MD 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56D4F6-28F4-3746-BBD2-DFE2274FD281}"/>
              </a:ext>
            </a:extLst>
          </p:cNvPr>
          <p:cNvSpPr txBox="1"/>
          <p:nvPr/>
        </p:nvSpPr>
        <p:spPr>
          <a:xfrm>
            <a:off x="5249036" y="1469246"/>
            <a:ext cx="363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i="1" dirty="0"/>
              <a:t>, </a:t>
            </a:r>
            <a:r>
              <a:rPr lang="en-GB" sz="1600" dirty="0">
                <a:hlinkClick r:id="rId7"/>
              </a:rPr>
              <a:t>LSWG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02/07/2024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3AB6A3-E8F1-C141-8745-D345AB542B26}"/>
              </a:ext>
            </a:extLst>
          </p:cNvPr>
          <p:cNvSpPr txBox="1"/>
          <p:nvPr/>
        </p:nvSpPr>
        <p:spPr>
          <a:xfrm>
            <a:off x="7461291" y="2572999"/>
            <a:ext cx="1585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Latency effect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not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included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5D78BE-5BA3-3942-80B9-6963EC5796A4}"/>
              </a:ext>
            </a:extLst>
          </p:cNvPr>
          <p:cNvSpPr txBox="1"/>
          <p:nvPr/>
        </p:nvSpPr>
        <p:spPr>
          <a:xfrm>
            <a:off x="4753838" y="4217020"/>
            <a:ext cx="42929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Assumptions: Gaussian transverse </a:t>
            </a:r>
            <a:r>
              <a:rPr lang="en-GB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tails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positive octupole polarity, latency effect included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 depends on CC and its mitigation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(flat optics, comb filter)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A few factors might help and are studied: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optics + non-linear RF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CE4847-43FF-6745-B4CA-EB0DD0680522}"/>
              </a:ext>
            </a:extLst>
          </p:cNvPr>
          <p:cNvSpPr txBox="1"/>
          <p:nvPr/>
        </p:nvSpPr>
        <p:spPr>
          <a:xfrm>
            <a:off x="1406608" y="5246648"/>
            <a:ext cx="334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NM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8"/>
              </a:rPr>
              <a:t>JINST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8"/>
              </a:rPr>
              <a:t> 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8"/>
              </a:rPr>
              <a:t>19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8"/>
              </a:rPr>
              <a:t> T05016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(2024)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B1D797-B713-5E49-829B-60C69C0A91FB}"/>
              </a:ext>
            </a:extLst>
          </p:cNvPr>
          <p:cNvSpPr txBox="1"/>
          <p:nvPr/>
        </p:nvSpPr>
        <p:spPr>
          <a:xfrm>
            <a:off x="4829400" y="6226150"/>
            <a:ext cx="382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also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this meeting</a:t>
            </a:r>
          </a:p>
        </p:txBody>
      </p:sp>
    </p:spTree>
    <p:extLst>
      <p:ext uri="{BB962C8B-B14F-4D97-AF65-F5344CB8AC3E}">
        <p14:creationId xmlns:p14="http://schemas.microsoft.com/office/powerpoint/2010/main" val="271913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 animBg="1"/>
      <p:bldP spid="24" grpId="0"/>
      <p:bldP spid="25" grpId="0"/>
      <p:bldP spid="20" grpId="0"/>
      <p:bldP spid="21" grpId="0"/>
      <p:bldP spid="17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1C2165B-889A-204C-AA36-DB5684DCE2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78" y="1425464"/>
            <a:ext cx="5398531" cy="257529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impedance &amp; stability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434800" cy="4906963"/>
          </a:xfrm>
        </p:spPr>
        <p:txBody>
          <a:bodyPr>
            <a:normAutofit/>
          </a:bodyPr>
          <a:lstStyle/>
          <a:p>
            <a:r>
              <a:rPr lang="en-GB" sz="1800" b="1" dirty="0"/>
              <a:t>Collimators </a:t>
            </a:r>
            <a:r>
              <a:rPr lang="en-GB" sz="1800" dirty="0"/>
              <a:t>dominate transverse impedance ⟹ coll. upgrade beneficial: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>
              <a:spcBef>
                <a:spcPts val="1200"/>
              </a:spcBef>
            </a:pPr>
            <a:r>
              <a:rPr lang="en-GB" sz="1800" b="1" dirty="0"/>
              <a:t>New optics for IR7 </a:t>
            </a:r>
            <a:r>
              <a:rPr lang="en-GB" sz="1800" dirty="0"/>
              <a:t>(see </a:t>
            </a:r>
            <a:r>
              <a:rPr lang="en-GB" sz="1800" b="1" i="1" dirty="0"/>
              <a:t>B. </a:t>
            </a:r>
            <a:r>
              <a:rPr lang="en-GB" sz="1800" b="1" i="1" dirty="0" err="1"/>
              <a:t>Lindström</a:t>
            </a:r>
            <a:r>
              <a:rPr lang="en-GB" sz="1800" dirty="0"/>
              <a:t>, next talk), and in </a:t>
            </a:r>
            <a:r>
              <a:rPr lang="en-GB" sz="1800" b="1" dirty="0"/>
              <a:t>IR3,</a:t>
            </a:r>
            <a:r>
              <a:rPr lang="en-GB" sz="1800" dirty="0"/>
              <a:t> would decrease even further the impedance: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en-GB" sz="1400" dirty="0"/>
              <a:t>⟹ IR3 &amp; IR7 optics validated in MD (see R. De</a:t>
            </a:r>
            <a:br>
              <a:rPr lang="en-GB" sz="1400" dirty="0"/>
            </a:br>
            <a:r>
              <a:rPr lang="en-GB" sz="1400" dirty="0"/>
              <a:t>Maria and B. </a:t>
            </a:r>
            <a:r>
              <a:rPr lang="en-GB" sz="1400" dirty="0" err="1"/>
              <a:t>Lindström</a:t>
            </a:r>
            <a:r>
              <a:rPr lang="en-GB" sz="1400" dirty="0"/>
              <a:t>, </a:t>
            </a:r>
            <a:r>
              <a:rPr lang="en-GB" sz="1400" dirty="0">
                <a:hlinkClick r:id="rId3"/>
              </a:rPr>
              <a:t>LSWG</a:t>
            </a:r>
            <a:r>
              <a:rPr lang="en-GB" sz="1400" dirty="0"/>
              <a:t>, 02/07/2024)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420B09-B1F9-2C42-82C3-696F8E77F365}"/>
              </a:ext>
            </a:extLst>
          </p:cNvPr>
          <p:cNvSpPr txBox="1"/>
          <p:nvPr/>
        </p:nvSpPr>
        <p:spPr>
          <a:xfrm>
            <a:off x="301573" y="5431253"/>
            <a:ext cx="47024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hlinkClick r:id="rId5"/>
              </a:rPr>
              <a:t>224</a:t>
            </a:r>
            <a:r>
              <a:rPr lang="en-GB" sz="1600" i="1" baseline="30000" dirty="0">
                <a:hlinkClick r:id="rId5"/>
              </a:rPr>
              <a:t>th</a:t>
            </a:r>
            <a:r>
              <a:rPr lang="en-GB" sz="1600" i="1" dirty="0">
                <a:hlinkClick r:id="rId5"/>
              </a:rPr>
              <a:t> WP2 meeting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11/12/2023</a:t>
            </a:r>
            <a:b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B. 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Lindström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WP2/WP5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27/02/2024; this meeting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CE4847-43FF-6745-B4CA-EB0DD0680522}"/>
              </a:ext>
            </a:extLst>
          </p:cNvPr>
          <p:cNvSpPr txBox="1"/>
          <p:nvPr/>
        </p:nvSpPr>
        <p:spPr>
          <a:xfrm>
            <a:off x="5218500" y="3734448"/>
            <a:ext cx="3347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NM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7"/>
              </a:rPr>
              <a:t>JINST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7"/>
              </a:rPr>
              <a:t>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7"/>
              </a:rPr>
              <a:t>19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7"/>
              </a:rPr>
              <a:t> T05016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(2024)</a:t>
            </a:r>
            <a:endParaRPr lang="en-GB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7307DCD-583A-E641-826E-3618D10593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79" t="11016" r="8636"/>
          <a:stretch/>
        </p:blipFill>
        <p:spPr>
          <a:xfrm>
            <a:off x="5774621" y="1396571"/>
            <a:ext cx="3197127" cy="24002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DAF761-60D6-2A46-8835-2443E9EF92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4048" y="4383007"/>
            <a:ext cx="3180986" cy="2463705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F5683C8-1659-AF47-81D9-04DB8123BFC1}"/>
              </a:ext>
            </a:extLst>
          </p:cNvPr>
          <p:cNvCxnSpPr/>
          <p:nvPr/>
        </p:nvCxnSpPr>
        <p:spPr>
          <a:xfrm>
            <a:off x="7740352" y="4564728"/>
            <a:ext cx="0" cy="73648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18A5F80-B76B-CA4F-B6C4-9F65405EB035}"/>
              </a:ext>
            </a:extLst>
          </p:cNvPr>
          <p:cNvSpPr txBox="1"/>
          <p:nvPr/>
        </p:nvSpPr>
        <p:spPr>
          <a:xfrm>
            <a:off x="7740352" y="4653136"/>
            <a:ext cx="1403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Impedance decrease</a:t>
            </a:r>
          </a:p>
        </p:txBody>
      </p:sp>
    </p:spTree>
    <p:extLst>
      <p:ext uri="{BB962C8B-B14F-4D97-AF65-F5344CB8AC3E}">
        <p14:creationId xmlns:p14="http://schemas.microsoft.com/office/powerpoint/2010/main" val="25498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C26893-5B84-D149-8BE7-CD9495914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421" y="1398679"/>
            <a:ext cx="3960000" cy="288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cavities (with WP4) – impedance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8720"/>
            <a:ext cx="8208472" cy="5183888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rgbClr val="FF0000"/>
                </a:solidFill>
              </a:rPr>
              <a:t>Fundamental mode </a:t>
            </a:r>
            <a:r>
              <a:rPr lang="en-GB" sz="1800" dirty="0"/>
              <a:t>has a strong effect on transverse impedance: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spcAft>
                <a:spcPts val="1200"/>
              </a:spcAft>
              <a:buNone/>
            </a:pPr>
            <a:br>
              <a:rPr lang="en-GB" sz="1800" dirty="0"/>
            </a:br>
            <a:endParaRPr lang="en-GB" sz="1800" dirty="0"/>
          </a:p>
          <a:p>
            <a:r>
              <a:rPr lang="en-GB" sz="1800" dirty="0"/>
              <a:t>Mitigations: </a:t>
            </a:r>
            <a:r>
              <a:rPr lang="en-GB" sz="1800" b="1" dirty="0"/>
              <a:t>RF</a:t>
            </a:r>
            <a:r>
              <a:rPr lang="en-GB" sz="1800" dirty="0"/>
              <a:t> </a:t>
            </a:r>
            <a:r>
              <a:rPr lang="en-GB" sz="1800" b="1" dirty="0"/>
              <a:t>feedbacks</a:t>
            </a:r>
            <a:r>
              <a:rPr lang="en-GB" sz="1800" dirty="0"/>
              <a:t> (</a:t>
            </a:r>
            <a:r>
              <a:rPr lang="en-GB" sz="1800" dirty="0" err="1"/>
              <a:t>std</a:t>
            </a:r>
            <a:r>
              <a:rPr lang="en-GB" sz="1800" dirty="0"/>
              <a:t>, </a:t>
            </a:r>
            <a:r>
              <a:rPr lang="en-GB" sz="1800" b="1" dirty="0" err="1">
                <a:solidFill>
                  <a:srgbClr val="FF0000"/>
                </a:solidFill>
              </a:rPr>
              <a:t>betatron</a:t>
            </a:r>
            <a:r>
              <a:rPr lang="en-GB" sz="1800" b="1" dirty="0">
                <a:solidFill>
                  <a:srgbClr val="FF0000"/>
                </a:solidFill>
              </a:rPr>
              <a:t> comb filter</a:t>
            </a:r>
            <a:r>
              <a:rPr lang="en-GB" sz="1800" dirty="0"/>
              <a:t>), </a:t>
            </a:r>
            <a:r>
              <a:rPr lang="en-GB" sz="1800" b="1" dirty="0"/>
              <a:t>optics</a:t>
            </a:r>
            <a:r>
              <a:rPr lang="en-GB" sz="1800" dirty="0"/>
              <a:t> (</a:t>
            </a:r>
            <a:r>
              <a:rPr lang="en-GB" sz="1800" dirty="0">
                <a:solidFill>
                  <a:srgbClr val="FF0000"/>
                </a:solidFill>
              </a:rPr>
              <a:t>flat</a:t>
            </a:r>
            <a:r>
              <a:rPr lang="en-GB" sz="1800" dirty="0"/>
              <a:t>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38210-09EE-FC44-BD7F-D6293F7F3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21" y="4691913"/>
            <a:ext cx="2582599" cy="188338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718756" y="1548081"/>
            <a:ext cx="24850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JINST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19 P05046 (2024)</a:t>
            </a:r>
            <a:endParaRPr lang="en-GB" sz="105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2603EC-3894-EE48-81B0-41C1F3DECB39}"/>
              </a:ext>
            </a:extLst>
          </p:cNvPr>
          <p:cNvCxnSpPr>
            <a:cxnSpLocks/>
          </p:cNvCxnSpPr>
          <p:nvPr/>
        </p:nvCxnSpPr>
        <p:spPr>
          <a:xfrm>
            <a:off x="2720020" y="1223456"/>
            <a:ext cx="511808" cy="40534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01AAE7-356F-C146-963E-6FCFECE9DA20}"/>
              </a:ext>
            </a:extLst>
          </p:cNvPr>
          <p:cNvCxnSpPr>
            <a:cxnSpLocks/>
          </p:cNvCxnSpPr>
          <p:nvPr/>
        </p:nvCxnSpPr>
        <p:spPr>
          <a:xfrm flipH="1">
            <a:off x="2697278" y="4585560"/>
            <a:ext cx="1742434" cy="66624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Brace 14">
            <a:extLst>
              <a:ext uri="{FF2B5EF4-FFF2-40B4-BE49-F238E27FC236}">
                <a16:creationId xmlns:a16="http://schemas.microsoft.com/office/drawing/2014/main" id="{A2DD8ADE-6B7D-1448-90FA-572E8FF7C7E5}"/>
              </a:ext>
            </a:extLst>
          </p:cNvPr>
          <p:cNvSpPr/>
          <p:nvPr/>
        </p:nvSpPr>
        <p:spPr>
          <a:xfrm>
            <a:off x="2519164" y="5474111"/>
            <a:ext cx="128733" cy="331153"/>
          </a:xfrm>
          <a:prstGeom prst="rightBrace">
            <a:avLst>
              <a:gd name="adj1" fmla="val 36993"/>
              <a:gd name="adj2" fmla="val 50000"/>
            </a:avLst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0CABE2-BCBC-A443-A375-08C0C18901DD}"/>
              </a:ext>
            </a:extLst>
          </p:cNvPr>
          <p:cNvSpPr txBox="1"/>
          <p:nvPr/>
        </p:nvSpPr>
        <p:spPr>
          <a:xfrm>
            <a:off x="2697278" y="5342759"/>
            <a:ext cx="13095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2"/>
                </a:solidFill>
              </a:rPr>
              <a:t>Lowering impedance at </a:t>
            </a:r>
            <a:r>
              <a:rPr lang="en-GB" sz="1600" dirty="0" err="1">
                <a:solidFill>
                  <a:schemeClr val="bg2"/>
                </a:solidFill>
              </a:rPr>
              <a:t>betatron</a:t>
            </a:r>
            <a:r>
              <a:rPr lang="en-GB" sz="1600" dirty="0">
                <a:solidFill>
                  <a:schemeClr val="bg2"/>
                </a:solidFill>
              </a:rPr>
              <a:t> frequencies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E099C8A-B02F-984F-8C4F-FA5CA9A4029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50" t="3800" r="2750" b="3800"/>
          <a:stretch/>
        </p:blipFill>
        <p:spPr>
          <a:xfrm>
            <a:off x="4486954" y="1253220"/>
            <a:ext cx="3968105" cy="29099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CD12A09-35FB-D148-AFDB-79696D9043F5}"/>
              </a:ext>
            </a:extLst>
          </p:cNvPr>
          <p:cNvSpPr txBox="1"/>
          <p:nvPr/>
        </p:nvSpPr>
        <p:spPr>
          <a:xfrm>
            <a:off x="7598295" y="2004851"/>
            <a:ext cx="1222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Betatron</a:t>
            </a:r>
            <a:r>
              <a:rPr lang="en-GB" sz="1600" dirty="0"/>
              <a:t> frequency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3938519-394C-454A-8BCB-5CC8CCFE79BC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7367613" y="2297239"/>
            <a:ext cx="230682" cy="192911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F966FBF-6BB5-FB4B-90E0-5BC6828C5CFA}"/>
              </a:ext>
            </a:extLst>
          </p:cNvPr>
          <p:cNvSpPr txBox="1"/>
          <p:nvPr/>
        </p:nvSpPr>
        <p:spPr>
          <a:xfrm>
            <a:off x="5148064" y="2512830"/>
            <a:ext cx="1990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Growth rates in the SPS (MD 2023)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7663BBC9-1675-9541-8BC3-761C3F4D589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" b="7195"/>
          <a:stretch/>
        </p:blipFill>
        <p:spPr>
          <a:xfrm>
            <a:off x="4027185" y="5192282"/>
            <a:ext cx="5058984" cy="1189046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520693A-0732-3B4B-960D-01DB1E45B183}"/>
              </a:ext>
            </a:extLst>
          </p:cNvPr>
          <p:cNvCxnSpPr>
            <a:cxnSpLocks/>
          </p:cNvCxnSpPr>
          <p:nvPr/>
        </p:nvCxnSpPr>
        <p:spPr>
          <a:xfrm flipV="1">
            <a:off x="3612193" y="4941168"/>
            <a:ext cx="599767" cy="482014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09778E07-C503-034D-8EB5-0ECBD2FF613C}"/>
              </a:ext>
            </a:extLst>
          </p:cNvPr>
          <p:cNvSpPr txBox="1"/>
          <p:nvPr/>
        </p:nvSpPr>
        <p:spPr>
          <a:xfrm>
            <a:off x="4232306" y="4585555"/>
            <a:ext cx="4853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Tune acceptance (~5 10</a:t>
            </a:r>
            <a:r>
              <a:rPr lang="en-GB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-3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be an issue.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⟶ Need to check </a:t>
            </a:r>
            <a:r>
              <a:rPr lang="en-GB" dirty="0" err="1">
                <a:solidFill>
                  <a:srgbClr val="FF0000"/>
                </a:solidFill>
              </a:rPr>
              <a:t>multibunch</a:t>
            </a:r>
            <a:r>
              <a:rPr lang="en-GB" dirty="0">
                <a:solidFill>
                  <a:srgbClr val="FF0000"/>
                </a:solidFill>
              </a:rPr>
              <a:t> tune shifts.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3CB1253-8DC0-1447-9FD1-E4BFDB39F214}"/>
              </a:ext>
            </a:extLst>
          </p:cNvPr>
          <p:cNvSpPr txBox="1"/>
          <p:nvPr/>
        </p:nvSpPr>
        <p:spPr>
          <a:xfrm>
            <a:off x="5508104" y="6267831"/>
            <a:ext cx="3635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i="1" dirty="0"/>
              <a:t>, </a:t>
            </a:r>
            <a:r>
              <a:rPr lang="en-GB" sz="1600" dirty="0">
                <a:hlinkClick r:id="rId8"/>
              </a:rPr>
              <a:t>LSWG</a:t>
            </a:r>
            <a:r>
              <a:rPr lang="en-GB" sz="1600" i="1" dirty="0"/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02/07/2024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4DC6460-9B05-AF4D-BB1F-FC2050F73B36}"/>
              </a:ext>
            </a:extLst>
          </p:cNvPr>
          <p:cNvSpPr txBox="1"/>
          <p:nvPr/>
        </p:nvSpPr>
        <p:spPr>
          <a:xfrm>
            <a:off x="4899014" y="5158093"/>
            <a:ext cx="39708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Encouraging results from MD 2024: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E94D00C-82E3-C449-86AD-C4600107D465}"/>
              </a:ext>
            </a:extLst>
          </p:cNvPr>
          <p:cNvCxnSpPr/>
          <p:nvPr/>
        </p:nvCxnSpPr>
        <p:spPr>
          <a:xfrm flipV="1">
            <a:off x="4550454" y="5527425"/>
            <a:ext cx="0" cy="565183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BF48DE1B-00A7-AB46-9B32-E7F0E9B6824D}"/>
              </a:ext>
            </a:extLst>
          </p:cNvPr>
          <p:cNvSpPr txBox="1"/>
          <p:nvPr/>
        </p:nvSpPr>
        <p:spPr>
          <a:xfrm>
            <a:off x="3891299" y="6171684"/>
            <a:ext cx="1793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within 1.5x10</a:t>
            </a:r>
            <a:r>
              <a:rPr lang="en-GB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398849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5" grpId="0" animBg="1"/>
      <p:bldP spid="16" grpId="0"/>
      <p:bldP spid="19" grpId="0"/>
      <p:bldP spid="17" grpId="0"/>
      <p:bldP spid="38" grpId="0"/>
      <p:bldP spid="44" grpId="0"/>
      <p:bldP spid="47" grpId="0" animBg="1"/>
      <p:bldP spid="5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Reports, publications and proceedings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280480" cy="522926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sz="1400" dirty="0"/>
              <a:t>M. </a:t>
            </a:r>
            <a:r>
              <a:rPr lang="en-US" sz="1400" dirty="0" err="1"/>
              <a:t>Carlà</a:t>
            </a:r>
            <a:r>
              <a:rPr lang="en-US" sz="1400" dirty="0"/>
              <a:t>, F. </a:t>
            </a:r>
            <a:r>
              <a:rPr lang="en-US" sz="1400" dirty="0" err="1"/>
              <a:t>Carlier</a:t>
            </a:r>
            <a:r>
              <a:rPr lang="en-US" sz="1400" dirty="0"/>
              <a:t>, R. </a:t>
            </a:r>
            <a:r>
              <a:rPr lang="en-US" sz="1400" dirty="0" err="1"/>
              <a:t>Calaga</a:t>
            </a:r>
            <a:r>
              <a:rPr lang="en-US" sz="1400" dirty="0"/>
              <a:t>, R. Tomás, S. </a:t>
            </a:r>
            <a:r>
              <a:rPr lang="en-US" sz="1400" dirty="0" err="1"/>
              <a:t>Kostoglou</a:t>
            </a:r>
            <a:r>
              <a:rPr lang="en-US" sz="1400" dirty="0"/>
              <a:t>, H. </a:t>
            </a:r>
            <a:r>
              <a:rPr lang="en-US" sz="1400" dirty="0" err="1"/>
              <a:t>Bartosik</a:t>
            </a:r>
            <a:r>
              <a:rPr lang="en-US" sz="1400" dirty="0"/>
              <a:t>, </a:t>
            </a:r>
            <a:r>
              <a:rPr lang="en-US" sz="1400" i="1" dirty="0"/>
              <a:t>Status of the Beam-based Measurement of the Skew-</a:t>
            </a:r>
            <a:r>
              <a:rPr lang="en-US" sz="1400" i="1" dirty="0" err="1"/>
              <a:t>sextupolar</a:t>
            </a:r>
            <a:r>
              <a:rPr lang="en-US" sz="1400" i="1" dirty="0"/>
              <a:t> Component of the Radio Frequency Field of a HL-LHC-type Crab-Cavity</a:t>
            </a:r>
            <a:r>
              <a:rPr lang="en-US" sz="1400" dirty="0"/>
              <a:t>, IPAC’23, MOPL001, </a:t>
            </a:r>
            <a:r>
              <a:rPr lang="en-US" sz="1400" dirty="0">
                <a:hlinkClick r:id="rId2"/>
              </a:rPr>
              <a:t>https://doi.org/10.18429/jacow-ipac2023-mopl001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R. De Maria, R. Bruce, X. </a:t>
            </a:r>
            <a:r>
              <a:rPr lang="en-US" sz="1400" dirty="0" err="1"/>
              <a:t>Buffat</a:t>
            </a:r>
            <a:r>
              <a:rPr lang="en-US" sz="1400" dirty="0"/>
              <a:t>, G. </a:t>
            </a:r>
            <a:r>
              <a:rPr lang="en-US" sz="1400" dirty="0" err="1"/>
              <a:t>Iadarola</a:t>
            </a:r>
            <a:r>
              <a:rPr lang="en-US" sz="1400" dirty="0"/>
              <a:t>, S. </a:t>
            </a:r>
            <a:r>
              <a:rPr lang="en-US" sz="1400" dirty="0" err="1"/>
              <a:t>Kostoglou</a:t>
            </a:r>
            <a:r>
              <a:rPr lang="en-US" sz="1400" dirty="0"/>
              <a:t>, M. </a:t>
            </a:r>
            <a:r>
              <a:rPr lang="en-US" sz="1400" dirty="0" err="1"/>
              <a:t>Giovannozzi</a:t>
            </a:r>
            <a:r>
              <a:rPr lang="en-US" sz="1400" dirty="0"/>
              <a:t>, B. </a:t>
            </a:r>
            <a:r>
              <a:rPr lang="en-US" sz="1400" dirty="0" err="1"/>
              <a:t>Lindström</a:t>
            </a:r>
            <a:r>
              <a:rPr lang="en-US" sz="1400" dirty="0"/>
              <a:t>, L. </a:t>
            </a:r>
            <a:r>
              <a:rPr lang="en-US" sz="1400" dirty="0" err="1"/>
              <a:t>Mether</a:t>
            </a:r>
            <a:r>
              <a:rPr lang="en-US" sz="1400" dirty="0"/>
              <a:t>, E. </a:t>
            </a:r>
            <a:r>
              <a:rPr lang="en-US" sz="1400" dirty="0" err="1"/>
              <a:t>Métral</a:t>
            </a:r>
            <a:r>
              <a:rPr lang="en-US" sz="1400" dirty="0"/>
              <a:t>, N. Mounet, S. </a:t>
            </a:r>
            <a:r>
              <a:rPr lang="en-US" sz="1400" dirty="0" err="1"/>
              <a:t>Redaelli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R. Tomás, </a:t>
            </a:r>
            <a:r>
              <a:rPr lang="en-US" sz="1400" i="1" dirty="0"/>
              <a:t>High Luminosity LHC Optics Scenarios for Run 4</a:t>
            </a:r>
            <a:r>
              <a:rPr lang="en-US" sz="1400" dirty="0"/>
              <a:t>, IPAC’23, MOPL034, </a:t>
            </a:r>
            <a:r>
              <a:rPr lang="en-US" sz="1400" dirty="0">
                <a:hlinkClick r:id="rId3"/>
              </a:rPr>
              <a:t>https://doi.org/10.18429/jacow-ipac2023-mopl034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S. </a:t>
            </a:r>
            <a:r>
              <a:rPr lang="en-US" sz="1400" dirty="0" err="1"/>
              <a:t>Kostoglou</a:t>
            </a:r>
            <a:r>
              <a:rPr lang="en-US" sz="1400" dirty="0"/>
              <a:t>, H. </a:t>
            </a:r>
            <a:r>
              <a:rPr lang="en-US" sz="1400" dirty="0" err="1"/>
              <a:t>Bartosik</a:t>
            </a:r>
            <a:r>
              <a:rPr lang="en-US" sz="1400" dirty="0"/>
              <a:t>, R. De Maria, G. </a:t>
            </a:r>
            <a:r>
              <a:rPr lang="en-US" sz="1400" dirty="0" err="1"/>
              <a:t>Iadarola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R. Tomás, </a:t>
            </a:r>
            <a:r>
              <a:rPr lang="en-US" sz="1400" i="1" dirty="0"/>
              <a:t>Dynamic aperture studies for the first run of High Luminosity LHC</a:t>
            </a:r>
            <a:r>
              <a:rPr lang="en-US" sz="1400" dirty="0"/>
              <a:t>, IPAC’23, WEPL102, </a:t>
            </a:r>
            <a:r>
              <a:rPr lang="en-US" sz="1400" dirty="0">
                <a:hlinkClick r:id="rId4"/>
              </a:rPr>
              <a:t>https://doi.org/10.18429/jacow-ipac2023-wepl102</a:t>
            </a:r>
            <a:r>
              <a:rPr lang="en-US" sz="1400" dirty="0"/>
              <a:t>.</a:t>
            </a:r>
            <a:endParaRPr lang="en-US" sz="1400" i="1" dirty="0"/>
          </a:p>
          <a:p>
            <a:pPr>
              <a:spcBef>
                <a:spcPts val="600"/>
              </a:spcBef>
            </a:pPr>
            <a:r>
              <a:rPr lang="en-US" sz="1400" dirty="0"/>
              <a:t>G. </a:t>
            </a:r>
            <a:r>
              <a:rPr lang="en-US" sz="1400" dirty="0" err="1"/>
              <a:t>Sterbini</a:t>
            </a:r>
            <a:r>
              <a:rPr lang="en-US" sz="1400" dirty="0"/>
              <a:t>, A. Bertarelli, Y. </a:t>
            </a:r>
            <a:r>
              <a:rPr lang="en-US" sz="1400" dirty="0" err="1"/>
              <a:t>Papaphilippou</a:t>
            </a:r>
            <a:r>
              <a:rPr lang="en-US" sz="1400" dirty="0"/>
              <a:t>, A. </a:t>
            </a:r>
            <a:r>
              <a:rPr lang="en-US" sz="1400" dirty="0" err="1"/>
              <a:t>Poyet</a:t>
            </a:r>
            <a:r>
              <a:rPr lang="en-US" sz="1400" dirty="0"/>
              <a:t>, A. Rossi, P. </a:t>
            </a:r>
            <a:r>
              <a:rPr lang="en-US" sz="1400" dirty="0" err="1"/>
              <a:t>Bélanger</a:t>
            </a:r>
            <a:r>
              <a:rPr lang="en-US" sz="1400" dirty="0"/>
              <a:t>, </a:t>
            </a:r>
            <a:r>
              <a:rPr lang="en-US" sz="1400" i="1" dirty="0"/>
              <a:t>Potential and Constraints of a Beam-Beam Wire Compensator in the HL-LHC Era</a:t>
            </a:r>
            <a:r>
              <a:rPr lang="en-US" sz="1400" dirty="0"/>
              <a:t>, IPAC’23, WEPL103, </a:t>
            </a:r>
            <a:r>
              <a:rPr lang="en-US" sz="1400" dirty="0">
                <a:hlinkClick r:id="rId5"/>
              </a:rPr>
              <a:t>https://doi.org/10.18429/jacow-ipac2023-wepl103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A. </a:t>
            </a:r>
            <a:r>
              <a:rPr lang="en-US" sz="1400" dirty="0" err="1"/>
              <a:t>Fornara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R. Appleby, Impact of Crab Cavity RF noise on the transverse beam profiles in the HL-LHC, IPAC’23, WEPL119, </a:t>
            </a:r>
            <a:r>
              <a:rPr lang="en-US" sz="1400" dirty="0">
                <a:hlinkClick r:id="rId6"/>
              </a:rPr>
              <a:t>https://doi.org/10.18429/jacow-ipac2023-wepl119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C. </a:t>
            </a:r>
            <a:r>
              <a:rPr lang="en-US" sz="1400" dirty="0" err="1"/>
              <a:t>Accettura</a:t>
            </a:r>
            <a:r>
              <a:rPr lang="en-US" sz="1400" dirty="0"/>
              <a:t>, N. </a:t>
            </a:r>
            <a:r>
              <a:rPr lang="en-US" sz="1400" dirty="0" err="1"/>
              <a:t>Biancacci</a:t>
            </a:r>
            <a:r>
              <a:rPr lang="en-US" sz="1400" dirty="0"/>
              <a:t>, R. Bruce, F. </a:t>
            </a:r>
            <a:r>
              <a:rPr lang="en-US" sz="1400" dirty="0" err="1"/>
              <a:t>Carra</a:t>
            </a:r>
            <a:r>
              <a:rPr lang="en-US" sz="1400" dirty="0"/>
              <a:t>, N. Mounet, A. </a:t>
            </a:r>
            <a:r>
              <a:rPr lang="en-US" sz="1400" dirty="0" err="1"/>
              <a:t>Kurtulus</a:t>
            </a:r>
            <a:r>
              <a:rPr lang="en-US" sz="1400" dirty="0"/>
              <a:t>, F.-X. </a:t>
            </a:r>
            <a:r>
              <a:rPr lang="en-US" sz="1400" dirty="0" err="1"/>
              <a:t>Nuiry</a:t>
            </a:r>
            <a:r>
              <a:rPr lang="en-US" sz="1400" dirty="0"/>
              <a:t>, A. </a:t>
            </a:r>
            <a:r>
              <a:rPr lang="en-US" sz="1400" dirty="0" err="1"/>
              <a:t>Perillo</a:t>
            </a:r>
            <a:r>
              <a:rPr lang="en-US" sz="1400" dirty="0"/>
              <a:t> </a:t>
            </a:r>
            <a:r>
              <a:rPr lang="en-US" sz="1400" dirty="0" err="1"/>
              <a:t>Marcone</a:t>
            </a:r>
            <a:r>
              <a:rPr lang="en-US" sz="1400" dirty="0"/>
              <a:t>, S. </a:t>
            </a:r>
            <a:r>
              <a:rPr lang="en-US" sz="1400" dirty="0" err="1"/>
              <a:t>Redaelli</a:t>
            </a:r>
            <a:r>
              <a:rPr lang="en-US" sz="1400" dirty="0"/>
              <a:t>, Overview of Material Choices for HL-LHC Collimators, IPAC’23, WEPA148, </a:t>
            </a:r>
            <a:r>
              <a:rPr lang="en-US" sz="1400" dirty="0">
                <a:hlinkClick r:id="rId7"/>
              </a:rPr>
              <a:t>https://doi.org/10.18429/jacow-ipac2023-wepa148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C.E. </a:t>
            </a:r>
            <a:r>
              <a:rPr lang="en-US" sz="1400" dirty="0" err="1"/>
              <a:t>Montanari</a:t>
            </a:r>
            <a:r>
              <a:rPr lang="en-US" sz="1400" dirty="0"/>
              <a:t>, A. </a:t>
            </a:r>
            <a:r>
              <a:rPr lang="en-US" sz="1400" dirty="0" err="1"/>
              <a:t>Bazzani</a:t>
            </a:r>
            <a:r>
              <a:rPr lang="en-US" sz="1400" dirty="0"/>
              <a:t>, M. </a:t>
            </a:r>
            <a:r>
              <a:rPr lang="en-US" sz="1400" dirty="0" err="1"/>
              <a:t>Giovannozzi</a:t>
            </a:r>
            <a:r>
              <a:rPr lang="en-US" sz="1400" dirty="0"/>
              <a:t>, A. </a:t>
            </a:r>
            <a:r>
              <a:rPr lang="en-US" sz="1400" dirty="0" err="1"/>
              <a:t>Poyet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</a:t>
            </a:r>
            <a:r>
              <a:rPr lang="en-US" sz="1400" i="1" dirty="0"/>
              <a:t>Modelling the Experimental Data for Long-Range Beam-Beam Wire Compensators at the CERN LHC with Diffusive Models</a:t>
            </a:r>
            <a:r>
              <a:rPr lang="en-US" sz="1400" dirty="0"/>
              <a:t>, IPAC’23, WEPA021, </a:t>
            </a:r>
            <a:r>
              <a:rPr lang="en-US" sz="1400" dirty="0">
                <a:hlinkClick r:id="rId8"/>
              </a:rPr>
              <a:t>https://doi.org/10.18429/jacow-ipac2023-wepa021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C.E. </a:t>
            </a:r>
            <a:r>
              <a:rPr lang="en-US" sz="1400" dirty="0" err="1"/>
              <a:t>Montanari</a:t>
            </a:r>
            <a:r>
              <a:rPr lang="en-US" sz="1400" dirty="0"/>
              <a:t>, A. </a:t>
            </a:r>
            <a:r>
              <a:rPr lang="en-US" sz="1400" dirty="0" err="1"/>
              <a:t>Bazzani</a:t>
            </a:r>
            <a:r>
              <a:rPr lang="en-US" sz="1400" dirty="0"/>
              <a:t>, M. </a:t>
            </a:r>
            <a:r>
              <a:rPr lang="en-US" sz="1400" dirty="0" err="1"/>
              <a:t>Giovannozzi</a:t>
            </a:r>
            <a:r>
              <a:rPr lang="en-US" sz="1400" dirty="0"/>
              <a:t>, P. Hermes, S. </a:t>
            </a:r>
            <a:r>
              <a:rPr lang="en-US" sz="1400" dirty="0" err="1"/>
              <a:t>Redaelli</a:t>
            </a:r>
            <a:r>
              <a:rPr lang="en-US" sz="1400" dirty="0"/>
              <a:t>, </a:t>
            </a:r>
            <a:r>
              <a:rPr lang="en-US" sz="1400" i="1" dirty="0"/>
              <a:t>Recent Measurements and Analyses of the Beam-Halo Dynamics at the CERN LHC using Collimator Scans</a:t>
            </a:r>
            <a:r>
              <a:rPr lang="en-US" sz="1400" dirty="0"/>
              <a:t>, IPAC’23, WEPA022, </a:t>
            </a:r>
            <a:r>
              <a:rPr lang="en-US" sz="1400" dirty="0">
                <a:hlinkClick r:id="rId9"/>
              </a:rPr>
              <a:t>https://doi.org/10.18429/jacow-ipac2023-wepa022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B. </a:t>
            </a:r>
            <a:r>
              <a:rPr lang="en-US" sz="1400" dirty="0" err="1"/>
              <a:t>Lindström</a:t>
            </a:r>
            <a:r>
              <a:rPr lang="en-US" sz="1400" dirty="0"/>
              <a:t>, R. Bruce, X. </a:t>
            </a:r>
            <a:r>
              <a:rPr lang="en-US" sz="1400" dirty="0" err="1"/>
              <a:t>Buffat</a:t>
            </a:r>
            <a:r>
              <a:rPr lang="en-US" sz="1400" dirty="0"/>
              <a:t>, R. De Maria, L. </a:t>
            </a:r>
            <a:r>
              <a:rPr lang="en-US" sz="1400" dirty="0" err="1"/>
              <a:t>Giacomel</a:t>
            </a:r>
            <a:r>
              <a:rPr lang="en-US" sz="1400" dirty="0"/>
              <a:t>, P.D. Hermes, D. </a:t>
            </a:r>
            <a:r>
              <a:rPr lang="en-US" sz="1400" dirty="0" err="1"/>
              <a:t>Mirarchi</a:t>
            </a:r>
            <a:r>
              <a:rPr lang="en-US" sz="1400" dirty="0"/>
              <a:t>, N. Mounet, T.H.B. Persson, S. </a:t>
            </a:r>
            <a:r>
              <a:rPr lang="en-US" sz="1400" dirty="0" err="1"/>
              <a:t>Redaelli</a:t>
            </a:r>
            <a:r>
              <a:rPr lang="en-US" sz="1400" dirty="0"/>
              <a:t>, R. Tomás García, F.F. Van der </a:t>
            </a:r>
            <a:r>
              <a:rPr lang="en-US" sz="1400" dirty="0" err="1"/>
              <a:t>Veken</a:t>
            </a:r>
            <a:r>
              <a:rPr lang="en-US" sz="1400" dirty="0"/>
              <a:t>, A. </a:t>
            </a:r>
            <a:r>
              <a:rPr lang="en-US" sz="1400" dirty="0" err="1"/>
              <a:t>Wegscheider</a:t>
            </a:r>
            <a:r>
              <a:rPr lang="en-US" sz="1400" dirty="0"/>
              <a:t>, </a:t>
            </a:r>
            <a:r>
              <a:rPr lang="en-US" sz="1400" i="1" dirty="0"/>
              <a:t>Mitigating Collimation Impedance and Improving Halo Cleaning with New Optics and Settings Strategy of the HL-LHC </a:t>
            </a:r>
            <a:r>
              <a:rPr lang="en-US" sz="1400" i="1" dirty="0" err="1"/>
              <a:t>Betatron</a:t>
            </a:r>
            <a:r>
              <a:rPr lang="en-US" sz="1400" i="1" dirty="0"/>
              <a:t> Collimation System</a:t>
            </a:r>
            <a:r>
              <a:rPr lang="en-US" sz="1400" dirty="0"/>
              <a:t>, HB’23, TUC4C2, </a:t>
            </a:r>
            <a:r>
              <a:rPr lang="en-US" sz="1400" dirty="0">
                <a:hlinkClick r:id="rId10"/>
              </a:rPr>
              <a:t>https://doi.org/10.18429/JACoW-HB2023-TUC4C2</a:t>
            </a:r>
            <a:r>
              <a:rPr lang="en-US" sz="1400" dirty="0"/>
              <a:t>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590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Reports, publications and proceedings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8280480" cy="5229264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US" sz="1400" dirty="0"/>
              <a:t>R. De Maria, Y. Angelis, C.N. </a:t>
            </a:r>
            <a:r>
              <a:rPr lang="en-US" sz="1400" dirty="0" err="1"/>
              <a:t>Droin</a:t>
            </a:r>
            <a:r>
              <a:rPr lang="en-US" sz="1400" dirty="0"/>
              <a:t>, S. </a:t>
            </a:r>
            <a:r>
              <a:rPr lang="en-US" sz="1400" dirty="0" err="1"/>
              <a:t>Kostoglou</a:t>
            </a:r>
            <a:r>
              <a:rPr lang="en-US" sz="1400" dirty="0"/>
              <a:t>, F. </a:t>
            </a:r>
            <a:r>
              <a:rPr lang="en-US" sz="1400" dirty="0" err="1"/>
              <a:t>Plassard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R. Tomás, </a:t>
            </a:r>
            <a:r>
              <a:rPr lang="en-US" sz="1400" i="1" dirty="0"/>
              <a:t>Increasing High Luminosity LHC Dynamic Aperture Using Optics Optimizations</a:t>
            </a:r>
            <a:r>
              <a:rPr lang="en-US" sz="1400" dirty="0"/>
              <a:t>, HB’23, THBP21, </a:t>
            </a:r>
            <a:r>
              <a:rPr lang="en-US" sz="1400" dirty="0">
                <a:hlinkClick r:id="rId2"/>
              </a:rPr>
              <a:t>https://doi.org/10.18429/JACoW-HB2023-THBP21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L. </a:t>
            </a:r>
            <a:r>
              <a:rPr lang="en-US" sz="1400" dirty="0" err="1"/>
              <a:t>Giacomel</a:t>
            </a:r>
            <a:r>
              <a:rPr lang="en-US" sz="1400" dirty="0"/>
              <a:t>, P. </a:t>
            </a:r>
            <a:r>
              <a:rPr lang="en-US" sz="1400" dirty="0" err="1"/>
              <a:t>Baudrenghien</a:t>
            </a:r>
            <a:r>
              <a:rPr lang="en-US" sz="1400" dirty="0"/>
              <a:t>, R. </a:t>
            </a:r>
            <a:r>
              <a:rPr lang="en-US" sz="1400" dirty="0" err="1"/>
              <a:t>Calaga</a:t>
            </a:r>
            <a:r>
              <a:rPr lang="en-US" sz="1400" dirty="0"/>
              <a:t>, X. </a:t>
            </a:r>
            <a:r>
              <a:rPr lang="en-US" sz="1400" dirty="0" err="1"/>
              <a:t>Buffat</a:t>
            </a:r>
            <a:r>
              <a:rPr lang="en-US" sz="1400" dirty="0"/>
              <a:t>, N. Mounet, </a:t>
            </a:r>
            <a:r>
              <a:rPr lang="en-US" sz="1400" i="1" dirty="0"/>
              <a:t>Mitigation strategies for the instabilities induced by the fundamental mode of the HL-LHC Crab Cavities</a:t>
            </a:r>
            <a:r>
              <a:rPr lang="en-US" sz="1400" dirty="0"/>
              <a:t>, 2024 JINST 19 P05046, </a:t>
            </a:r>
            <a:r>
              <a:rPr lang="en-US" sz="1400" dirty="0">
                <a:hlinkClick r:id="rId3"/>
              </a:rPr>
              <a:t>https://iopscience.iop.org/article/10.1088/1748-0221/19/05/P05046/pdf</a:t>
            </a:r>
            <a:r>
              <a:rPr lang="en-US" sz="1400" dirty="0"/>
              <a:t>.</a:t>
            </a:r>
            <a:endParaRPr lang="en-US" sz="1400" i="1" dirty="0"/>
          </a:p>
          <a:p>
            <a:pPr>
              <a:spcBef>
                <a:spcPts val="600"/>
              </a:spcBef>
            </a:pPr>
            <a:r>
              <a:rPr lang="en-US" sz="1400" dirty="0"/>
              <a:t>N. Mounet at al, </a:t>
            </a:r>
            <a:r>
              <a:rPr lang="en-US" sz="1400" i="1" dirty="0"/>
              <a:t>High intensity beam dynamics assessment and challenges for HL-LHC</a:t>
            </a:r>
            <a:r>
              <a:rPr lang="en-US" sz="1400" dirty="0"/>
              <a:t>, 2024 JINST 19 T05016, </a:t>
            </a:r>
            <a:r>
              <a:rPr lang="en-US" sz="1400" dirty="0">
                <a:hlinkClick r:id="rId4"/>
              </a:rPr>
              <a:t>http://dx.doi.org/10.1088/1748-0221/19/05/T05016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T. </a:t>
            </a:r>
            <a:r>
              <a:rPr lang="en-US" sz="1400" dirty="0" err="1"/>
              <a:t>Pugnat</a:t>
            </a:r>
            <a:r>
              <a:rPr lang="en-US" sz="1400" dirty="0"/>
              <a:t>, A. </a:t>
            </a:r>
            <a:r>
              <a:rPr lang="en-US" sz="1400" dirty="0" err="1"/>
              <a:t>Wegscheider</a:t>
            </a:r>
            <a:r>
              <a:rPr lang="en-US" sz="1400" dirty="0"/>
              <a:t>, E. </a:t>
            </a:r>
            <a:r>
              <a:rPr lang="en-US" sz="1400" dirty="0" err="1"/>
              <a:t>Todesco</a:t>
            </a:r>
            <a:r>
              <a:rPr lang="en-US" sz="1400" dirty="0"/>
              <a:t>, M. </a:t>
            </a:r>
            <a:r>
              <a:rPr lang="en-US" sz="1400" dirty="0" err="1"/>
              <a:t>Giovannozzi</a:t>
            </a:r>
            <a:r>
              <a:rPr lang="en-US" sz="1400" dirty="0"/>
              <a:t>, R. Tomás, </a:t>
            </a:r>
            <a:r>
              <a:rPr lang="en-US" sz="1400" i="1" dirty="0"/>
              <a:t>Sorting strategies for the new superconducting magnets for the CERN HL-LHC</a:t>
            </a:r>
            <a:r>
              <a:rPr lang="en-US" sz="1400" dirty="0"/>
              <a:t>, IPAC’24,THPC16, </a:t>
            </a:r>
            <a:r>
              <a:rPr lang="en-US" sz="1400" dirty="0">
                <a:hlinkClick r:id="rId5"/>
              </a:rPr>
              <a:t>https://www.jacow.org/ipac2024/doi/jacow-ipac2024-thpc16/index.html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C. </a:t>
            </a:r>
            <a:r>
              <a:rPr lang="en-US" sz="1400" dirty="0" err="1"/>
              <a:t>Droin</a:t>
            </a:r>
            <a:r>
              <a:rPr lang="en-US" sz="1400" dirty="0"/>
              <a:t>, G. </a:t>
            </a:r>
            <a:r>
              <a:rPr lang="en-US" sz="1400" dirty="0" err="1"/>
              <a:t>Sterbini</a:t>
            </a:r>
            <a:r>
              <a:rPr lang="en-US" sz="1400" dirty="0"/>
              <a:t>, I. </a:t>
            </a:r>
            <a:r>
              <a:rPr lang="en-US" sz="1400" dirty="0" err="1"/>
              <a:t>Efthymiopoulos</a:t>
            </a:r>
            <a:r>
              <a:rPr lang="en-US" sz="1400" dirty="0"/>
              <a:t>, N. Mounet, R. De Maria, R. Tomás, S. </a:t>
            </a:r>
            <a:r>
              <a:rPr lang="en-US" sz="1400" dirty="0" err="1"/>
              <a:t>Kostoglou</a:t>
            </a:r>
            <a:r>
              <a:rPr lang="en-US" sz="1400" dirty="0"/>
              <a:t>, </a:t>
            </a:r>
            <a:r>
              <a:rPr lang="en-US" sz="1400" i="1" dirty="0"/>
              <a:t>Status of beam-beam studies for the high-luminosity LHC</a:t>
            </a:r>
            <a:r>
              <a:rPr lang="en-US" sz="1400" dirty="0"/>
              <a:t>, IPAC’24, THPC77, </a:t>
            </a:r>
            <a:r>
              <a:rPr lang="en-US" sz="1400" dirty="0">
                <a:hlinkClick r:id="rId6"/>
              </a:rPr>
              <a:t>https://www.jacow.org/ipac2024/doi/jacow-ipac2024-thpc77/index.html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L. </a:t>
            </a:r>
            <a:r>
              <a:rPr lang="en-US" sz="1400" dirty="0" err="1"/>
              <a:t>Giacomel</a:t>
            </a:r>
            <a:r>
              <a:rPr lang="en-US" sz="1400" dirty="0"/>
              <a:t>, B. Lindstrom, G. </a:t>
            </a:r>
            <a:r>
              <a:rPr lang="en-US" sz="1400" dirty="0" err="1"/>
              <a:t>Iadarola</a:t>
            </a:r>
            <a:r>
              <a:rPr lang="en-US" sz="1400" dirty="0"/>
              <a:t>, G. </a:t>
            </a:r>
            <a:r>
              <a:rPr lang="en-US" sz="1400" dirty="0" err="1"/>
              <a:t>Rumolo</a:t>
            </a:r>
            <a:r>
              <a:rPr lang="en-US" sz="1400" dirty="0"/>
              <a:t>, N. Mounet, R. Bruce, X. </a:t>
            </a:r>
            <a:r>
              <a:rPr lang="en-US" sz="1400" dirty="0" err="1"/>
              <a:t>Buffat</a:t>
            </a:r>
            <a:r>
              <a:rPr lang="en-US" sz="1400" dirty="0"/>
              <a:t>, </a:t>
            </a:r>
            <a:r>
              <a:rPr lang="en-US" sz="1400" i="1" dirty="0"/>
              <a:t>Assessment of the real part of the impedance of the LHC collimators with instability growth rate measurements</a:t>
            </a:r>
            <a:r>
              <a:rPr lang="en-US" sz="1400" dirty="0"/>
              <a:t>, IPAC’24, THPC57, </a:t>
            </a:r>
            <a:r>
              <a:rPr lang="en-US" sz="1400" dirty="0">
                <a:hlinkClick r:id="rId7"/>
              </a:rPr>
              <a:t>https://www.jacow.org/ipac2024/doi/jacow-ipac2024-thpc57/index.html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A. </a:t>
            </a:r>
            <a:r>
              <a:rPr lang="en-US" sz="1400" dirty="0" err="1"/>
              <a:t>Fornara</a:t>
            </a:r>
            <a:r>
              <a:rPr lang="en-US" sz="1400" dirty="0"/>
              <a:t>, G. Trad, G. </a:t>
            </a:r>
            <a:r>
              <a:rPr lang="en-US" sz="1400" dirty="0" err="1"/>
              <a:t>Sterbini</a:t>
            </a:r>
            <a:r>
              <a:rPr lang="en-US" sz="1400" dirty="0"/>
              <a:t>, H. </a:t>
            </a:r>
            <a:r>
              <a:rPr lang="en-US" sz="1400" dirty="0" err="1"/>
              <a:t>Bartosik</a:t>
            </a:r>
            <a:r>
              <a:rPr lang="en-US" sz="1400" dirty="0"/>
              <a:t>, N. </a:t>
            </a:r>
            <a:r>
              <a:rPr lang="en-US" sz="1400" dirty="0" err="1"/>
              <a:t>Triantafyllou</a:t>
            </a:r>
            <a:r>
              <a:rPr lang="en-US" sz="1400" dirty="0"/>
              <a:t>, P. </a:t>
            </a:r>
            <a:r>
              <a:rPr lang="en-US" sz="1400" dirty="0" err="1"/>
              <a:t>Baudrenghien</a:t>
            </a:r>
            <a:r>
              <a:rPr lang="en-US" sz="1400" dirty="0"/>
              <a:t>, R. </a:t>
            </a:r>
            <a:r>
              <a:rPr lang="en-US" sz="1400" dirty="0" err="1"/>
              <a:t>Calaga</a:t>
            </a:r>
            <a:r>
              <a:rPr lang="en-US" sz="1400" dirty="0"/>
              <a:t>, S. </a:t>
            </a:r>
            <a:r>
              <a:rPr lang="en-US" sz="1400" dirty="0" err="1"/>
              <a:t>Kostoglou</a:t>
            </a:r>
            <a:r>
              <a:rPr lang="en-US" sz="1400" dirty="0"/>
              <a:t>, T. </a:t>
            </a:r>
            <a:r>
              <a:rPr lang="en-US" sz="1400" dirty="0" err="1"/>
              <a:t>Levens</a:t>
            </a:r>
            <a:r>
              <a:rPr lang="en-US" sz="1400" dirty="0"/>
              <a:t>, X. </a:t>
            </a:r>
            <a:r>
              <a:rPr lang="en-US" sz="1400" dirty="0" err="1"/>
              <a:t>Buffat</a:t>
            </a:r>
            <a:r>
              <a:rPr lang="en-US" sz="1400" dirty="0"/>
              <a:t>, R. Appleby, Emittance growth studies due to Crab Cavity induced amplitude noise in the SPS, IPAC’24, THPC63, </a:t>
            </a:r>
            <a:r>
              <a:rPr lang="en-US" sz="1400" dirty="0">
                <a:hlinkClick r:id="rId8"/>
              </a:rPr>
              <a:t>https://www.jacow.org/ipac2024/doi/jacow-ipac2024-thpc63/index.html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L. </a:t>
            </a:r>
            <a:r>
              <a:rPr lang="en-US" sz="1400" dirty="0" err="1"/>
              <a:t>Mether</a:t>
            </a:r>
            <a:r>
              <a:rPr lang="en-US" sz="1400" dirty="0"/>
              <a:t>, G. </a:t>
            </a:r>
            <a:r>
              <a:rPr lang="en-US" sz="1400" dirty="0" err="1"/>
              <a:t>Iadarola</a:t>
            </a:r>
            <a:r>
              <a:rPr lang="en-US" sz="1400" dirty="0"/>
              <a:t>, G. </a:t>
            </a:r>
            <a:r>
              <a:rPr lang="en-US" sz="1400" dirty="0" err="1"/>
              <a:t>Rumolo</a:t>
            </a:r>
            <a:r>
              <a:rPr lang="en-US" sz="1400" dirty="0"/>
              <a:t>, K. </a:t>
            </a:r>
            <a:r>
              <a:rPr lang="en-US" sz="1400" dirty="0" err="1"/>
              <a:t>Paraschou</a:t>
            </a:r>
            <a:r>
              <a:rPr lang="en-US" sz="1400" dirty="0"/>
              <a:t>, L. Sabato, S. </a:t>
            </a:r>
            <a:r>
              <a:rPr lang="en-US" sz="1400" dirty="0" err="1"/>
              <a:t>Johannesson</a:t>
            </a:r>
            <a:r>
              <a:rPr lang="en-US" sz="1400" dirty="0"/>
              <a:t>, </a:t>
            </a:r>
            <a:r>
              <a:rPr lang="en-US" sz="1400" i="1" dirty="0"/>
              <a:t>The electron cloud and its impact on LHC and future colliders</a:t>
            </a:r>
            <a:r>
              <a:rPr lang="en-US" sz="1400" dirty="0"/>
              <a:t>, IPAC’24, WEZD2, </a:t>
            </a:r>
            <a:r>
              <a:rPr lang="en-US" sz="1400" dirty="0">
                <a:hlinkClick r:id="rId9"/>
              </a:rPr>
              <a:t>https://www.jacow.org/ipac2024/doi/jacow-ipac2024-wezd2/index.html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K. </a:t>
            </a:r>
            <a:r>
              <a:rPr lang="en-US" sz="1400" dirty="0" err="1"/>
              <a:t>Paraschou</a:t>
            </a:r>
            <a:r>
              <a:rPr lang="en-US" sz="1400" dirty="0"/>
              <a:t>, G. </a:t>
            </a:r>
            <a:r>
              <a:rPr lang="en-US" sz="1400" dirty="0" err="1"/>
              <a:t>Iadarola</a:t>
            </a:r>
            <a:r>
              <a:rPr lang="en-US" sz="1400" dirty="0"/>
              <a:t>, L. </a:t>
            </a:r>
            <a:r>
              <a:rPr lang="en-US" sz="1400" dirty="0" err="1"/>
              <a:t>Mether</a:t>
            </a:r>
            <a:r>
              <a:rPr lang="en-US" sz="1400" dirty="0"/>
              <a:t>, </a:t>
            </a:r>
            <a:r>
              <a:rPr lang="en-US" sz="1400" i="1" dirty="0"/>
              <a:t>Simulations of incoherent effects driven by electron clouds forming in the inner triplets of the Large Hadron Collider</a:t>
            </a:r>
            <a:r>
              <a:rPr lang="en-US" sz="1400" dirty="0"/>
              <a:t>, IPAC’24, WEPR57, </a:t>
            </a:r>
            <a:r>
              <a:rPr lang="en-US" sz="1400" dirty="0">
                <a:hlinkClick r:id="rId10"/>
              </a:rPr>
              <a:t>https://www.jacow.org/ipac2024/doi/jacow-ipac2024-wepr57/index.html</a:t>
            </a:r>
            <a:r>
              <a:rPr lang="en-US" sz="1400" dirty="0"/>
              <a:t>.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…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755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88C0C3D-DBCC-B34B-A76A-92392DCD1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0" y="1242013"/>
            <a:ext cx="9144000" cy="106478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 4 operational scenario: current baseline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954363"/>
            <a:ext cx="8074800" cy="4896544"/>
          </a:xfrm>
        </p:spPr>
        <p:txBody>
          <a:bodyPr>
            <a:noAutofit/>
          </a:bodyPr>
          <a:lstStyle/>
          <a:p>
            <a:r>
              <a:rPr lang="en-GB" sz="1800" dirty="0"/>
              <a:t>Assumptions on operational days (M. </a:t>
            </a:r>
            <a:r>
              <a:rPr lang="en-GB" sz="1800" dirty="0" err="1"/>
              <a:t>Zerlauth</a:t>
            </a:r>
            <a:r>
              <a:rPr lang="en-GB" sz="1800" dirty="0"/>
              <a:t> et al, </a:t>
            </a:r>
            <a:r>
              <a:rPr lang="en-GB" sz="1800" dirty="0">
                <a:hlinkClick r:id="rId3"/>
              </a:rPr>
              <a:t>EDMS 2902691</a:t>
            </a:r>
            <a:r>
              <a:rPr lang="en-GB" sz="1800" dirty="0"/>
              <a:t>):</a:t>
            </a:r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b="1" dirty="0"/>
          </a:p>
          <a:p>
            <a:pPr marL="0" indent="0">
              <a:buNone/>
            </a:pPr>
            <a:r>
              <a:rPr lang="en-GB" sz="1800" b="1" dirty="0"/>
              <a:t>Recent change of schedule </a:t>
            </a:r>
            <a:r>
              <a:rPr lang="en-GB" sz="1800" dirty="0"/>
              <a:t>shifts everything by one year (and removes one long shutdown) </a:t>
            </a:r>
            <a:r>
              <a:rPr lang="en-GB" sz="1800" b="1" dirty="0"/>
              <a:t>→ no change in integrated luminosity </a:t>
            </a:r>
            <a:r>
              <a:rPr lang="en-GB" sz="1800" dirty="0"/>
              <a:t>(running 10 years)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4DA99E2-1162-2A47-88ED-1BDBC2270524}"/>
              </a:ext>
            </a:extLst>
          </p:cNvPr>
          <p:cNvSpPr/>
          <p:nvPr/>
        </p:nvSpPr>
        <p:spPr>
          <a:xfrm>
            <a:off x="6084168" y="1452592"/>
            <a:ext cx="1459233" cy="2139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609116-BBF5-284D-A1B2-FB47AEF8EF38}"/>
              </a:ext>
            </a:extLst>
          </p:cNvPr>
          <p:cNvSpPr txBox="1"/>
          <p:nvPr/>
        </p:nvSpPr>
        <p:spPr>
          <a:xfrm>
            <a:off x="3549392" y="6009281"/>
            <a:ext cx="4869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228</a:t>
            </a:r>
            <a:r>
              <a:rPr lang="en-GB" sz="1600" i="1" baseline="300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th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 WP2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02/07/2024, and WP2/5/7 session, Tu. 8/10 4 pm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F1D079-17C7-2A49-BD00-1EBA0E5EC1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94600" y="3236212"/>
            <a:ext cx="4206104" cy="27553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320740-2E4D-9D44-AF82-A2E44FE0D6BA}"/>
              </a:ext>
            </a:extLst>
          </p:cNvPr>
          <p:cNvSpPr txBox="1"/>
          <p:nvPr/>
        </p:nvSpPr>
        <p:spPr>
          <a:xfrm>
            <a:off x="298666" y="3659239"/>
            <a:ext cx="4254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Total integrated luminosity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estimate: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+1%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BCMS (IP1 &amp; 5)</a:t>
            </a:r>
            <a:b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(also depending on several unknowns, e.g. emittance growth, transverse tails).</a:t>
            </a:r>
            <a:b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~460 fb</a:t>
            </a:r>
            <a:r>
              <a:rPr lang="en-GB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-1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should be added for the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LHC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runs.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FFC29E9-4D16-6448-B4FA-E2CE52DE66A0}"/>
              </a:ext>
            </a:extLst>
          </p:cNvPr>
          <p:cNvCxnSpPr>
            <a:cxnSpLocks/>
          </p:cNvCxnSpPr>
          <p:nvPr/>
        </p:nvCxnSpPr>
        <p:spPr>
          <a:xfrm>
            <a:off x="6539420" y="4290327"/>
            <a:ext cx="761032" cy="6044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33F90C3-AF88-F548-8B27-0B6E8B618125}"/>
              </a:ext>
            </a:extLst>
          </p:cNvPr>
          <p:cNvSpPr txBox="1"/>
          <p:nvPr/>
        </p:nvSpPr>
        <p:spPr>
          <a:xfrm>
            <a:off x="5292080" y="4041938"/>
            <a:ext cx="1477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7030A0"/>
                </a:solidFill>
              </a:rPr>
              <a:t>No ion runs beyond run 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9F82FC-9BB3-4147-BE11-905EDCC45863}"/>
              </a:ext>
            </a:extLst>
          </p:cNvPr>
          <p:cNvSpPr txBox="1"/>
          <p:nvPr/>
        </p:nvSpPr>
        <p:spPr>
          <a:xfrm>
            <a:off x="6947546" y="4710854"/>
            <a:ext cx="147742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/>
                </a:solidFill>
              </a:rPr>
              <a:t>With ion runs beyond run 4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04BFDD0-1BFF-5147-BA96-BC1D4E9BA73F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7630142" y="4347410"/>
            <a:ext cx="56119" cy="36344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97E2678-751A-084C-8AAF-268963174146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6710516" y="1666568"/>
            <a:ext cx="103269" cy="6931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02C1D2B-1AF8-7B45-962E-A4E24FEFFB95}"/>
              </a:ext>
            </a:extLst>
          </p:cNvPr>
          <p:cNvSpPr txBox="1"/>
          <p:nvPr/>
        </p:nvSpPr>
        <p:spPr>
          <a:xfrm>
            <a:off x="3549392" y="2276872"/>
            <a:ext cx="563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Insufficient for the bunch intensity ramp up in 1</a:t>
            </a:r>
            <a:r>
              <a:rPr lang="en-GB" baseline="30000" dirty="0">
                <a:solidFill>
                  <a:srgbClr val="FF0000"/>
                </a:solidFill>
              </a:rPr>
              <a:t>st</a:t>
            </a:r>
            <a:r>
              <a:rPr lang="en-GB" dirty="0">
                <a:solidFill>
                  <a:srgbClr val="FF0000"/>
                </a:solidFill>
              </a:rPr>
              <a:t> year</a:t>
            </a:r>
          </a:p>
        </p:txBody>
      </p:sp>
    </p:spTree>
    <p:extLst>
      <p:ext uri="{BB962C8B-B14F-4D97-AF65-F5344CB8AC3E}">
        <p14:creationId xmlns:p14="http://schemas.microsoft.com/office/powerpoint/2010/main" val="164928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robust is the current baseline?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908720"/>
            <a:ext cx="8589600" cy="5021920"/>
          </a:xfrm>
        </p:spPr>
        <p:txBody>
          <a:bodyPr>
            <a:noAutofit/>
          </a:bodyPr>
          <a:lstStyle/>
          <a:p>
            <a:r>
              <a:rPr lang="en-US" sz="2000" b="1" dirty="0"/>
              <a:t>Recent</a:t>
            </a:r>
            <a:r>
              <a:rPr lang="en-US" sz="2000" dirty="0"/>
              <a:t> </a:t>
            </a:r>
            <a:r>
              <a:rPr lang="en-US" sz="2000" b="1" dirty="0"/>
              <a:t>LHC achievements</a:t>
            </a:r>
            <a:r>
              <a:rPr lang="en-US" sz="2000" dirty="0"/>
              <a:t>: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b="1" dirty="0">
                <a:solidFill>
                  <a:srgbClr val="FF0000"/>
                </a:solidFill>
              </a:rPr>
              <a:t>348 bunches of 2.3 10</a:t>
            </a:r>
            <a:r>
              <a:rPr lang="en-US" sz="1800" b="1" baseline="30000" dirty="0">
                <a:solidFill>
                  <a:srgbClr val="FF0000"/>
                </a:solidFill>
              </a:rPr>
              <a:t>11</a:t>
            </a:r>
            <a:r>
              <a:rPr lang="en-US" sz="1800" b="1" dirty="0">
                <a:solidFill>
                  <a:srgbClr val="FF0000"/>
                </a:solidFill>
              </a:rPr>
              <a:t> protons injected </a:t>
            </a: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LHC</a:t>
            </a:r>
            <a:r>
              <a:rPr lang="en-US" sz="1800" dirty="0"/>
              <a:t>,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b="1" dirty="0">
                <a:solidFill>
                  <a:srgbClr val="FF0000"/>
                </a:solidFill>
              </a:rPr>
              <a:t>full cycle (with collisions) for one train with 1.8 10</a:t>
            </a:r>
            <a:r>
              <a:rPr lang="en-US" sz="1800" b="1" baseline="30000" dirty="0">
                <a:solidFill>
                  <a:srgbClr val="FF0000"/>
                </a:solidFill>
              </a:rPr>
              <a:t>11</a:t>
            </a:r>
            <a:r>
              <a:rPr lang="en-US" sz="1800" b="1" dirty="0">
                <a:solidFill>
                  <a:srgbClr val="FF0000"/>
                </a:solidFill>
              </a:rPr>
              <a:t> protons </a:t>
            </a:r>
            <a:r>
              <a:rPr lang="en-US" sz="1800" dirty="0"/>
              <a:t>with 8σ long-range separation (beyond the requirements of HL-LHC) –even smaller separation achievable with wire compensation</a:t>
            </a:r>
            <a:br>
              <a:rPr lang="en-US" sz="1800" dirty="0"/>
            </a:br>
            <a:r>
              <a:rPr lang="en-US" sz="1800" dirty="0"/>
              <a:t>(see </a:t>
            </a:r>
            <a:r>
              <a:rPr lang="en-US" sz="1800" b="1" i="1" dirty="0"/>
              <a:t>X. </a:t>
            </a:r>
            <a:r>
              <a:rPr lang="en-US" sz="1800" b="1" i="1" dirty="0" err="1"/>
              <a:t>Buffat</a:t>
            </a:r>
            <a:r>
              <a:rPr lang="en-US" sz="1800" i="1" dirty="0"/>
              <a:t>, WP2/5/7/10 session, Wed. 9/10 3pm</a:t>
            </a:r>
            <a:r>
              <a:rPr lang="en-US" sz="1800" dirty="0"/>
              <a:t>, and </a:t>
            </a:r>
            <a:r>
              <a:rPr lang="en-US" sz="1800" b="1" i="1" dirty="0">
                <a:hlinkClick r:id="rId2"/>
              </a:rPr>
              <a:t>Long-range beam-beam wire compensation review</a:t>
            </a:r>
            <a:r>
              <a:rPr lang="en-US" sz="1800" b="1" i="1" dirty="0"/>
              <a:t> </a:t>
            </a:r>
            <a:r>
              <a:rPr lang="en-US" sz="1800" i="1" dirty="0"/>
              <a:t>on Oct. 14-15</a:t>
            </a:r>
            <a:r>
              <a:rPr lang="en-US" sz="1800" i="1" baseline="30000" dirty="0"/>
              <a:t>th </a:t>
            </a:r>
            <a:r>
              <a:rPr lang="en-US" sz="1800" i="1" dirty="0"/>
              <a:t>at CERN</a:t>
            </a:r>
            <a:r>
              <a:rPr lang="en-US" sz="1800" dirty="0"/>
              <a:t>)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Still, a number of LHC observations require more studies:</a:t>
            </a:r>
          </a:p>
          <a:p>
            <a:pPr lvl="1"/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Hierarchy breakage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end of squeeze</a:t>
            </a:r>
            <a:b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(see 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 Maclean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WP2/5/7 session, Tu. 8/10 5:40 pm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and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E. </a:t>
            </a:r>
            <a:r>
              <a:rPr lang="en-GB" sz="18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Montanari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WP2/5/7/10 session, Wed. 9/10 2:40 pm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/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Unexplained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blow-up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(injection, ramp) – see 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8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WP2/5/7 session, Tu. 8/10, 4 pm.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Losses at injection (</a:t>
            </a:r>
            <a:r>
              <a:rPr lang="en-US" sz="1800" dirty="0"/>
              <a:t>see </a:t>
            </a:r>
            <a:r>
              <a:rPr lang="en-US" sz="1800" b="1" i="1" dirty="0"/>
              <a:t>S. Morales Vigo</a:t>
            </a:r>
            <a:r>
              <a:rPr lang="en-US" sz="1800" i="1" dirty="0"/>
              <a:t>, WP13 session, Wed. 9/10 9:30am)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sz="1800" dirty="0"/>
              <a:t>Increased IBS for BCMS, and losses at start of ramp (see </a:t>
            </a:r>
            <a:r>
              <a:rPr lang="en-US" sz="1800" b="1" i="1" dirty="0"/>
              <a:t>B. E. Karlsen-</a:t>
            </a:r>
            <a:r>
              <a:rPr lang="en-US" sz="1800" b="1" i="1" dirty="0" err="1"/>
              <a:t>Bæck</a:t>
            </a:r>
            <a:r>
              <a:rPr lang="en-US" sz="1800" i="1" dirty="0"/>
              <a:t>, WP2/WP4 session, Th. 10/10 9:10 am</a:t>
            </a:r>
            <a:r>
              <a:rPr lang="en-US" sz="1800" dirty="0"/>
              <a:t>)</a:t>
            </a:r>
            <a:endParaRPr lang="en-GB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2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robust is the current baseline?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5697352"/>
          </a:xfrm>
        </p:spPr>
        <p:txBody>
          <a:bodyPr>
            <a:normAutofit/>
          </a:bodyPr>
          <a:lstStyle/>
          <a:p>
            <a:r>
              <a:rPr lang="en-GB" sz="1800" b="1" dirty="0"/>
              <a:t>Magnets field quality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b="1" dirty="0"/>
              <a:t>Voltage spikes </a:t>
            </a:r>
            <a:r>
              <a:rPr lang="en-GB" sz="1600" dirty="0"/>
              <a:t>on MQXFAs</a:t>
            </a:r>
            <a:r>
              <a:rPr lang="en-GB" sz="1600" b="1" dirty="0"/>
              <a:t>: </a:t>
            </a:r>
            <a:r>
              <a:rPr lang="en-GB" sz="1600" dirty="0"/>
              <a:t>not too worrying (not occurring at steady nominal current), but field measurements ongoing at CERN (see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 Ambrosio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al, </a:t>
            </a:r>
            <a:r>
              <a:rPr lang="en-GB" sz="1600" i="1" dirty="0">
                <a:solidFill>
                  <a:schemeClr val="bg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WP2/WP3 meeting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24/04/2024,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J. Dilly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WP2/3 session, Wed. 9/10 10 am)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dirty="0"/>
              <a:t>Impact of </a:t>
            </a:r>
            <a:r>
              <a:rPr lang="en-GB" sz="1600" b="1" dirty="0"/>
              <a:t>D2 multipole errors</a:t>
            </a:r>
            <a:r>
              <a:rPr lang="en-GB" sz="1600" dirty="0"/>
              <a:t>:</a:t>
            </a:r>
          </a:p>
          <a:p>
            <a:pPr lvl="2">
              <a:buFont typeface="Wingdings" pitchFamily="2" charset="2"/>
              <a:buChar char="§"/>
            </a:pPr>
            <a:r>
              <a:rPr lang="en-GB" sz="1600" dirty="0"/>
              <a:t>b2 not problematic, a2 can be corrected but needs to be more studied (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J. Dilly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WP2/3 session, Wed. 9/10 10 am</a:t>
            </a:r>
            <a:r>
              <a:rPr lang="en-GB" sz="1600" dirty="0"/>
              <a:t>),</a:t>
            </a:r>
          </a:p>
          <a:p>
            <a:pPr lvl="2">
              <a:buFont typeface="Wingdings" pitchFamily="2" charset="2"/>
              <a:buChar char="§"/>
            </a:pPr>
            <a:r>
              <a:rPr lang="en-GB" sz="1600" b="1" dirty="0"/>
              <a:t>Dynamic aperture (DA) from b3 in D2 is ok </a:t>
            </a:r>
            <a:r>
              <a:rPr lang="en-GB" sz="1600" dirty="0"/>
              <a:t>(</a:t>
            </a:r>
            <a:r>
              <a:rPr lang="en-GB" sz="1600" b="1" i="1" dirty="0"/>
              <a:t>T. </a:t>
            </a:r>
            <a:r>
              <a:rPr lang="en-GB" sz="1600" b="1" i="1" dirty="0" err="1"/>
              <a:t>Pugnat</a:t>
            </a:r>
            <a:r>
              <a:rPr lang="en-GB" sz="1600" dirty="0"/>
              <a:t>, </a:t>
            </a:r>
            <a:r>
              <a:rPr lang="en-GB" sz="1600" i="1" dirty="0">
                <a:hlinkClick r:id="rId3"/>
              </a:rPr>
              <a:t>230</a:t>
            </a:r>
            <a:r>
              <a:rPr lang="en-GB" sz="1600" i="1" baseline="30000" dirty="0">
                <a:hlinkClick r:id="rId3"/>
              </a:rPr>
              <a:t>th</a:t>
            </a:r>
            <a:r>
              <a:rPr lang="en-GB" sz="1600" i="1" dirty="0">
                <a:hlinkClick r:id="rId3"/>
              </a:rPr>
              <a:t> WP2 meeting</a:t>
            </a:r>
            <a:r>
              <a:rPr lang="en-GB" sz="1600" i="1" dirty="0"/>
              <a:t>, 03/09/2024)</a:t>
            </a:r>
          </a:p>
          <a:p>
            <a:pPr lvl="1">
              <a:buFont typeface="Wingdings" pitchFamily="2" charset="2"/>
              <a:buChar char="Ø"/>
            </a:pPr>
            <a:r>
              <a:rPr lang="en-GB" sz="1600" b="1" dirty="0"/>
              <a:t>MQXF sorting: </a:t>
            </a:r>
            <a:r>
              <a:rPr lang="en-US" sz="1600" dirty="0"/>
              <a:t>promising results on </a:t>
            </a:r>
            <a:r>
              <a:rPr lang="en-US" sz="1600" b="1" dirty="0"/>
              <a:t>beta-beating:</a:t>
            </a:r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lvl="1">
              <a:buFont typeface="Wingdings" pitchFamily="2" charset="2"/>
              <a:buChar char="Ø"/>
            </a:pPr>
            <a:endParaRPr lang="en-US" sz="1600" b="1" dirty="0"/>
          </a:p>
          <a:p>
            <a:pPr marL="457200" lvl="1" indent="0">
              <a:spcBef>
                <a:spcPts val="1200"/>
              </a:spcBef>
              <a:buNone/>
            </a:pPr>
            <a:r>
              <a:rPr lang="en-US" sz="1800" b="1" dirty="0"/>
              <a:t>⟹ Good progress with field quality </a:t>
            </a:r>
            <a:r>
              <a:rPr lang="en-US" sz="1800" dirty="0"/>
              <a:t>(more studies needed)</a:t>
            </a:r>
            <a:r>
              <a:rPr lang="en-US" sz="1800" b="1" dirty="0"/>
              <a:t>.</a:t>
            </a:r>
            <a:endParaRPr lang="en-US" sz="16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1A84D1-3C6F-584B-AF41-42E9A21C11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3811"/>
          <a:stretch/>
        </p:blipFill>
        <p:spPr>
          <a:xfrm>
            <a:off x="180716" y="3702450"/>
            <a:ext cx="4678204" cy="200965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19096D-2F0E-E449-96B5-4F8B28BB76AD}"/>
              </a:ext>
            </a:extLst>
          </p:cNvPr>
          <p:cNvSpPr/>
          <p:nvPr/>
        </p:nvSpPr>
        <p:spPr>
          <a:xfrm>
            <a:off x="4858920" y="3808489"/>
            <a:ext cx="40552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lvl="2"/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T. </a:t>
            </a:r>
            <a:r>
              <a:rPr lang="en-US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Pugnat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600" i="1" dirty="0">
                <a:hlinkClick r:id="rId5"/>
              </a:rPr>
              <a:t>WP2/WP3 meeting</a:t>
            </a:r>
            <a:r>
              <a:rPr lang="en-US" sz="1600" i="1" dirty="0"/>
              <a:t>, 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30/04/2024, and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THPC16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IPAC’24</a:t>
            </a:r>
            <a:b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en-US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Wegscheider</a:t>
            </a:r>
            <a:r>
              <a:rPr lang="en-US" sz="1600" i="1" dirty="0"/>
              <a:t>, </a:t>
            </a:r>
            <a:r>
              <a:rPr lang="en-US" sz="1600" i="1" dirty="0">
                <a:hlinkClick r:id="rId7"/>
              </a:rPr>
              <a:t>222</a:t>
            </a:r>
            <a:r>
              <a:rPr lang="en-US" sz="1600" i="1" baseline="30000" dirty="0">
                <a:hlinkClick r:id="rId7"/>
              </a:rPr>
              <a:t>nd</a:t>
            </a:r>
            <a:r>
              <a:rPr lang="en-US" sz="1600" i="1" dirty="0">
                <a:hlinkClick r:id="rId7"/>
              </a:rPr>
              <a:t> WP2 meeting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21/11/2023</a:t>
            </a:r>
            <a:b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M. Giovannozzi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,WP2/3 session, Wed. 9/10, 9:30 am</a:t>
            </a:r>
          </a:p>
        </p:txBody>
      </p:sp>
    </p:spTree>
    <p:extLst>
      <p:ext uri="{BB962C8B-B14F-4D97-AF65-F5344CB8AC3E}">
        <p14:creationId xmlns:p14="http://schemas.microsoft.com/office/powerpoint/2010/main" val="264246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F962012F-CA55-264A-88BC-43A3DEA57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72" y="2998849"/>
            <a:ext cx="3941978" cy="26951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impedance &amp; stability (1/2)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8152201" cy="5059699"/>
          </a:xfrm>
        </p:spPr>
        <p:txBody>
          <a:bodyPr>
            <a:normAutofit/>
          </a:bodyPr>
          <a:lstStyle/>
          <a:p>
            <a:r>
              <a:rPr lang="en-GB" sz="1800" dirty="0"/>
              <a:t>In general, </a:t>
            </a:r>
            <a:r>
              <a:rPr lang="en-GB" sz="1800" b="1" dirty="0"/>
              <a:t>transverse stability is less critical </a:t>
            </a:r>
            <a:r>
              <a:rPr lang="en-GB" sz="1800" dirty="0"/>
              <a:t>than past predictions, as </a:t>
            </a:r>
            <a:r>
              <a:rPr lang="en-GB" sz="1800" b="1" dirty="0"/>
              <a:t>LIU beams </a:t>
            </a:r>
            <a:r>
              <a:rPr lang="en-GB" sz="1800" dirty="0"/>
              <a:t>were observed to have </a:t>
            </a:r>
            <a:r>
              <a:rPr lang="en-GB" sz="1800" b="1" dirty="0"/>
              <a:t>tails</a:t>
            </a:r>
            <a:r>
              <a:rPr lang="en-GB" sz="1800" dirty="0"/>
              <a:t> (past predictions considered no tails)</a:t>
            </a:r>
            <a:br>
              <a:rPr lang="en-GB" sz="1800" dirty="0"/>
            </a:br>
            <a:r>
              <a:rPr lang="en-GB" sz="1800" dirty="0"/>
              <a:t>and </a:t>
            </a:r>
            <a:r>
              <a:rPr lang="en-GB" sz="1800" b="1" dirty="0"/>
              <a:t>tails are beneficial for stability</a:t>
            </a:r>
            <a:r>
              <a:rPr lang="en-GB" sz="1800" dirty="0"/>
              <a:t>. </a:t>
            </a:r>
          </a:p>
          <a:p>
            <a:r>
              <a:rPr lang="en-GB" sz="1800" dirty="0"/>
              <a:t>On the other hand, the fundamental mode of the crab cavity became a concern → a </a:t>
            </a:r>
            <a:r>
              <a:rPr lang="en-GB" sz="1800" b="1" dirty="0"/>
              <a:t>comb filter </a:t>
            </a:r>
            <a:r>
              <a:rPr lang="en-GB" sz="1800" dirty="0"/>
              <a:t>is required to mitigate it</a:t>
            </a:r>
          </a:p>
          <a:p>
            <a:r>
              <a:rPr lang="en-GB" sz="1800" b="1" dirty="0"/>
              <a:t>Tight collimator </a:t>
            </a:r>
            <a:r>
              <a:rPr lang="en-GB" sz="1800" dirty="0"/>
              <a:t>settings are also still on the table </a:t>
            </a:r>
            <a:r>
              <a:rPr lang="en-GB" sz="1800" b="1" dirty="0"/>
              <a:t>→ impedance increase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Stability limits revised</a:t>
            </a:r>
            <a:r>
              <a:rPr lang="en-GB" sz="1800" dirty="0"/>
              <a:t>: octupole threshold vs Q’ (positive octupole polarity)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4138152-926B-B14F-9EAD-D9F0ACAA3070}"/>
              </a:ext>
            </a:extLst>
          </p:cNvPr>
          <p:cNvSpPr/>
          <p:nvPr/>
        </p:nvSpPr>
        <p:spPr>
          <a:xfrm>
            <a:off x="8405530" y="4420595"/>
            <a:ext cx="358671" cy="11107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E5D78BE-5BA3-3942-80B9-6963EC5796A4}"/>
              </a:ext>
            </a:extLst>
          </p:cNvPr>
          <p:cNvSpPr txBox="1"/>
          <p:nvPr/>
        </p:nvSpPr>
        <p:spPr>
          <a:xfrm>
            <a:off x="4367134" y="4206285"/>
            <a:ext cx="4830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Limit depends on CC and its mitigation </a:t>
            </a:r>
            <a:b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case comb filter has issues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flat optics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is an efficient backup mitigation.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CE4847-43FF-6745-B4CA-EB0DD0680522}"/>
              </a:ext>
            </a:extLst>
          </p:cNvPr>
          <p:cNvSpPr txBox="1"/>
          <p:nvPr/>
        </p:nvSpPr>
        <p:spPr>
          <a:xfrm>
            <a:off x="845198" y="4112818"/>
            <a:ext cx="33472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NM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JINST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 </a:t>
            </a:r>
            <a:r>
              <a:rPr 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19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 T05016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(2024)</a:t>
            </a:r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B1D797-B713-5E49-829B-60C69C0A91FB}"/>
              </a:ext>
            </a:extLst>
          </p:cNvPr>
          <p:cNvSpPr txBox="1"/>
          <p:nvPr/>
        </p:nvSpPr>
        <p:spPr>
          <a:xfrm>
            <a:off x="4345632" y="5694003"/>
            <a:ext cx="4690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 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5"/>
              </a:rPr>
              <a:t>JINST 19 P05046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(2024)</a:t>
            </a:r>
          </a:p>
          <a:p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well as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WP2/5/7 session, Tu. 8/10 5 pm,</a:t>
            </a:r>
            <a:r>
              <a:rPr lang="en-GB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WP2/4 session, Th. 10/10 9:50 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9C29F4-FFF7-EB4D-AFF8-B6459E782BD3}"/>
              </a:ext>
            </a:extLst>
          </p:cNvPr>
          <p:cNvSpPr txBox="1"/>
          <p:nvPr/>
        </p:nvSpPr>
        <p:spPr>
          <a:xfrm>
            <a:off x="4596542" y="3104562"/>
            <a:ext cx="429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Tight collimator settings, no comb filter for crab cavities but </a:t>
            </a:r>
            <a:r>
              <a:rPr lang="en-GB" b="1" dirty="0">
                <a:solidFill>
                  <a:srgbClr val="0070C0"/>
                </a:solidFill>
              </a:rPr>
              <a:t>flat optics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235D171-9D2C-904A-B4AB-99FC5776D22E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3642852" y="3427728"/>
            <a:ext cx="953690" cy="6764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E5AD009-CF02-7C43-BED3-AC2B52B3A66D}"/>
              </a:ext>
            </a:extLst>
          </p:cNvPr>
          <p:cNvSpPr txBox="1"/>
          <p:nvPr/>
        </p:nvSpPr>
        <p:spPr>
          <a:xfrm>
            <a:off x="157487" y="5710019"/>
            <a:ext cx="429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Baseline: </a:t>
            </a:r>
            <a:r>
              <a:rPr lang="en-GB" b="1" dirty="0">
                <a:solidFill>
                  <a:schemeClr val="accent6"/>
                </a:solidFill>
              </a:rPr>
              <a:t>relaxed</a:t>
            </a:r>
            <a:r>
              <a:rPr lang="en-GB" dirty="0">
                <a:solidFill>
                  <a:schemeClr val="accent6"/>
                </a:solidFill>
              </a:rPr>
              <a:t> collimator settings, </a:t>
            </a:r>
            <a:r>
              <a:rPr lang="en-GB" b="1" dirty="0">
                <a:solidFill>
                  <a:schemeClr val="accent6"/>
                </a:solidFill>
              </a:rPr>
              <a:t>comb filter </a:t>
            </a:r>
            <a:r>
              <a:rPr lang="en-GB" dirty="0">
                <a:solidFill>
                  <a:schemeClr val="accent6"/>
                </a:solidFill>
              </a:rPr>
              <a:t>for crab cavities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C84388E-C1A7-F445-B585-C7FBDF6A37AC}"/>
              </a:ext>
            </a:extLst>
          </p:cNvPr>
          <p:cNvCxnSpPr>
            <a:cxnSpLocks/>
          </p:cNvCxnSpPr>
          <p:nvPr/>
        </p:nvCxnSpPr>
        <p:spPr>
          <a:xfrm flipV="1">
            <a:off x="486697" y="3923071"/>
            <a:ext cx="412955" cy="182880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67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7" grpId="0"/>
      <p:bldP spid="8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C68E54-311A-3B4F-9190-8E9BE914EE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899" y="1646323"/>
            <a:ext cx="7234202" cy="29348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impedance &amp; stability (2/2)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898301"/>
            <a:ext cx="8434800" cy="5001054"/>
          </a:xfrm>
        </p:spPr>
        <p:txBody>
          <a:bodyPr>
            <a:normAutofit fontScale="92500" lnSpcReduction="10000"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Negative octupole polarity </a:t>
            </a:r>
            <a:r>
              <a:rPr lang="en-GB" sz="1800" b="1" dirty="0"/>
              <a:t>can help </a:t>
            </a:r>
            <a:r>
              <a:rPr lang="en-GB" sz="1800" dirty="0"/>
              <a:t>(particularly true with tails) → </a:t>
            </a:r>
            <a:r>
              <a:rPr lang="en-GB" sz="1800" b="1" dirty="0"/>
              <a:t>tested</a:t>
            </a:r>
            <a:r>
              <a:rPr lang="en-GB" sz="1800" dirty="0"/>
              <a:t> in MD</a:t>
            </a:r>
          </a:p>
          <a:p>
            <a:r>
              <a:rPr lang="en-GB" sz="1800" b="1" dirty="0"/>
              <a:t>Collimator impedance</a:t>
            </a:r>
            <a:r>
              <a:rPr lang="en-GB" sz="1800" dirty="0"/>
              <a:t> can be further optimised with </a:t>
            </a:r>
            <a:r>
              <a:rPr lang="en-GB" sz="1800" b="1" dirty="0" err="1">
                <a:solidFill>
                  <a:srgbClr val="FF0000"/>
                </a:solidFill>
              </a:rPr>
              <a:t>rematched</a:t>
            </a:r>
            <a:r>
              <a:rPr lang="en-GB" sz="1800" dirty="0">
                <a:solidFill>
                  <a:srgbClr val="FF0000"/>
                </a:solidFill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optics </a:t>
            </a:r>
            <a:r>
              <a:rPr lang="en-GB" sz="1800" dirty="0"/>
              <a:t>(IR7 + IR3 with the option to relax IR3 settings instead of </a:t>
            </a:r>
            <a:r>
              <a:rPr lang="en-GB" sz="1800" dirty="0" err="1"/>
              <a:t>rematching</a:t>
            </a:r>
            <a:r>
              <a:rPr lang="en-GB" sz="1800" dirty="0"/>
              <a:t> IR3)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br>
              <a:rPr lang="en-GB" sz="1800" dirty="0"/>
            </a:br>
            <a:endParaRPr lang="en-GB" sz="1800" dirty="0"/>
          </a:p>
          <a:p>
            <a:endParaRPr lang="en-GB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1800" dirty="0"/>
              <a:t>→  </a:t>
            </a:r>
            <a:r>
              <a:rPr lang="en-GB" sz="1800" b="1" dirty="0">
                <a:solidFill>
                  <a:srgbClr val="FF0000"/>
                </a:solidFill>
              </a:rPr>
              <a:t>IR3 &amp; IR7 optics validated in MD </a:t>
            </a:r>
            <a:r>
              <a:rPr lang="en-GB" sz="1800" dirty="0"/>
              <a:t>(</a:t>
            </a:r>
            <a:r>
              <a:rPr lang="en-GB" sz="1700" dirty="0"/>
              <a:t>see </a:t>
            </a:r>
            <a:r>
              <a:rPr lang="en-GB" sz="1700" b="1" i="1" dirty="0"/>
              <a:t>R. De Maria </a:t>
            </a:r>
            <a:r>
              <a:rPr lang="en-GB" sz="1700" i="1" dirty="0"/>
              <a:t>and</a:t>
            </a:r>
            <a:r>
              <a:rPr lang="en-GB" sz="1700" b="1" i="1" dirty="0"/>
              <a:t> B. </a:t>
            </a:r>
            <a:r>
              <a:rPr lang="en-GB" sz="1700" b="1" i="1" dirty="0" err="1"/>
              <a:t>Lindström</a:t>
            </a:r>
            <a:r>
              <a:rPr lang="en-GB" sz="1700" dirty="0"/>
              <a:t>, </a:t>
            </a:r>
            <a:r>
              <a:rPr lang="en-GB" sz="1700" i="1" dirty="0">
                <a:hlinkClick r:id="rId3"/>
              </a:rPr>
              <a:t>LSWG</a:t>
            </a:r>
            <a:r>
              <a:rPr lang="en-GB" sz="1700" i="1" dirty="0"/>
              <a:t>, 02/07/2024</a:t>
            </a:r>
            <a:r>
              <a:rPr lang="en-GB" sz="1700" dirty="0"/>
              <a:t>, and </a:t>
            </a:r>
            <a:r>
              <a:rPr lang="en-GB" sz="1700" i="1" dirty="0"/>
              <a:t>WP2/5/7 session, Tu. 8/10, 4:20 &amp; 4:40 pm</a:t>
            </a:r>
            <a:r>
              <a:rPr lang="en-GB" sz="1800" dirty="0"/>
              <a:t>)</a:t>
            </a:r>
            <a:br>
              <a:rPr lang="en-GB" sz="1800" dirty="0"/>
            </a:br>
            <a:endParaRPr lang="en-GB" sz="1800" dirty="0"/>
          </a:p>
          <a:p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Another potential reduction: </a:t>
            </a: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“sweet spot” found in MD, around Q’=20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(see </a:t>
            </a:r>
            <a:r>
              <a:rPr lang="en-GB" sz="18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X. </a:t>
            </a:r>
            <a:r>
              <a:rPr lang="en-GB" sz="18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Buffat</a:t>
            </a:r>
            <a:r>
              <a:rPr lang="en-GB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WP2/5/7/10 session, Wed. 9/10 3pm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420B09-B1F9-2C42-82C3-696F8E77F365}"/>
              </a:ext>
            </a:extLst>
          </p:cNvPr>
          <p:cNvSpPr txBox="1"/>
          <p:nvPr/>
        </p:nvSpPr>
        <p:spPr>
          <a:xfrm>
            <a:off x="5436096" y="2276872"/>
            <a:ext cx="2939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Giacomel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WP2/5/7 session, Tu. 8/10 5 pm.</a:t>
            </a:r>
          </a:p>
        </p:txBody>
      </p:sp>
    </p:spTree>
    <p:extLst>
      <p:ext uri="{BB962C8B-B14F-4D97-AF65-F5344CB8AC3E}">
        <p14:creationId xmlns:p14="http://schemas.microsoft.com/office/powerpoint/2010/main" val="399044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DA9AC0-A612-7E4B-B96B-13D318E9A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44" y="1737691"/>
            <a:ext cx="3788088" cy="38422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potential bottlenecks (1/2)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52736"/>
            <a:ext cx="4097272" cy="5400640"/>
          </a:xfrm>
        </p:spPr>
        <p:txBody>
          <a:bodyPr>
            <a:normAutofit/>
          </a:bodyPr>
          <a:lstStyle/>
          <a:p>
            <a:r>
              <a:rPr lang="en-GB" sz="2000" b="1" dirty="0"/>
              <a:t>End of collapse</a:t>
            </a:r>
            <a:r>
              <a:rPr lang="en-GB" sz="2000" dirty="0"/>
              <a:t>, scanning octupole current: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96B5B9-8A2B-B744-A61D-87EECFC908C9}"/>
              </a:ext>
            </a:extLst>
          </p:cNvPr>
          <p:cNvSpPr txBox="1"/>
          <p:nvPr/>
        </p:nvSpPr>
        <p:spPr>
          <a:xfrm>
            <a:off x="3419872" y="6119739"/>
            <a:ext cx="5266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Droin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et al, </a:t>
            </a:r>
            <a:r>
              <a:rPr lang="en-GB" sz="1400" i="1" dirty="0">
                <a:hlinkClick r:id="rId4"/>
              </a:rPr>
              <a:t>THPC77</a:t>
            </a:r>
            <a:r>
              <a:rPr lang="en-GB" sz="1400" i="1" dirty="0"/>
              <a:t>, 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IPAC’24, and 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Droin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G. </a:t>
            </a:r>
            <a:r>
              <a:rPr lang="en-GB" sz="14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Sterbini</a:t>
            </a:r>
            <a:r>
              <a:rPr lang="en-GB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sz="14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WP2/5/7/10 session, Wed. 9/10 2pm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F6E51-69D5-8A4D-8635-B9135BAE4AD9}"/>
              </a:ext>
            </a:extLst>
          </p:cNvPr>
          <p:cNvSpPr txBox="1"/>
          <p:nvPr/>
        </p:nvSpPr>
        <p:spPr>
          <a:xfrm>
            <a:off x="1669092" y="2825314"/>
            <a:ext cx="1520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Round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A1B043-B829-844D-9374-31EEA2A92612}"/>
              </a:ext>
            </a:extLst>
          </p:cNvPr>
          <p:cNvSpPr txBox="1"/>
          <p:nvPr/>
        </p:nvSpPr>
        <p:spPr>
          <a:xfrm>
            <a:off x="612000" y="5517232"/>
            <a:ext cx="720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DA remains tight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octupoles &gt;300 A (needed for stability).</a:t>
            </a: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but </a:t>
            </a:r>
            <a:r>
              <a:rPr lang="en-GB" b="1" dirty="0">
                <a:solidFill>
                  <a:srgbClr val="FF0000"/>
                </a:solidFill>
              </a:rPr>
              <a:t>negative octupole polarity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can help.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2F6FE4-9D53-684D-B45D-FAA674037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9833" y="1312620"/>
            <a:ext cx="4106967" cy="413835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54F46C-5F7F-9847-9C8D-68E13F3058F4}"/>
              </a:ext>
            </a:extLst>
          </p:cNvPr>
          <p:cNvSpPr txBox="1"/>
          <p:nvPr/>
        </p:nvSpPr>
        <p:spPr>
          <a:xfrm>
            <a:off x="5201960" y="2209761"/>
            <a:ext cx="28373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Flat</a:t>
            </a:r>
            <a:r>
              <a:rPr lang="en-GB" dirty="0">
                <a:solidFill>
                  <a:srgbClr val="FFFF00"/>
                </a:solidFill>
              </a:rPr>
              <a:t> </a:t>
            </a:r>
            <a:r>
              <a:rPr lang="en-GB" sz="1600" dirty="0">
                <a:solidFill>
                  <a:srgbClr val="FFFF00"/>
                </a:solidFill>
              </a:rPr>
              <a:t>(but octupoles are more effective – ATS optics)</a:t>
            </a:r>
          </a:p>
        </p:txBody>
      </p:sp>
    </p:spTree>
    <p:extLst>
      <p:ext uri="{BB962C8B-B14F-4D97-AF65-F5344CB8AC3E}">
        <p14:creationId xmlns:p14="http://schemas.microsoft.com/office/powerpoint/2010/main" val="32055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2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potential bottlenecks (2/2)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52736"/>
            <a:ext cx="8579256" cy="5400640"/>
          </a:xfrm>
        </p:spPr>
        <p:txBody>
          <a:bodyPr>
            <a:normAutofit/>
          </a:bodyPr>
          <a:lstStyle/>
          <a:p>
            <a:r>
              <a:rPr lang="en-GB" sz="1800" b="1" dirty="0"/>
              <a:t>End of levelling</a:t>
            </a:r>
            <a:r>
              <a:rPr lang="en-GB" sz="1800" dirty="0"/>
              <a:t>, scanning crossing angle (</a:t>
            </a:r>
            <a:r>
              <a:rPr lang="en-GB" sz="1800" b="1" dirty="0"/>
              <a:t>flat optics</a:t>
            </a:r>
            <a:r>
              <a:rPr lang="en-GB" sz="1800" dirty="0"/>
              <a:t> with β*=7.5/18 cm)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 Mounet et al - Run 4 operational scenario - 14th HL-LHC meeting 07/10/2024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4A1B043-B829-844D-9374-31EEA2A92612}"/>
              </a:ext>
            </a:extLst>
          </p:cNvPr>
          <p:cNvSpPr txBox="1"/>
          <p:nvPr/>
        </p:nvSpPr>
        <p:spPr>
          <a:xfrm>
            <a:off x="159326" y="5477274"/>
            <a:ext cx="8853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⟹ With </a:t>
            </a:r>
            <a:r>
              <a:rPr lang="en-GB" b="1" dirty="0">
                <a:solidFill>
                  <a:srgbClr val="FF0000"/>
                </a:solidFill>
              </a:rPr>
              <a:t>low Q’ and negative octupoles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one could reduce further the crossing-angle.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Q’=6 is already operational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the LHC during levelling.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24FB16-F9B4-DE4F-A2F7-C18409B1CB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51"/>
          <a:stretch/>
        </p:blipFill>
        <p:spPr>
          <a:xfrm>
            <a:off x="107504" y="1419963"/>
            <a:ext cx="3800779" cy="40001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062ED6-1114-F241-B57A-BC4619014E7A}"/>
              </a:ext>
            </a:extLst>
          </p:cNvPr>
          <p:cNvSpPr txBox="1"/>
          <p:nvPr/>
        </p:nvSpPr>
        <p:spPr>
          <a:xfrm>
            <a:off x="1216348" y="2592018"/>
            <a:ext cx="121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I = 60 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7B68272-DD33-0744-A1BB-2C3BE1C11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8592" y="1437748"/>
            <a:ext cx="3779912" cy="40037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B13E3D-7387-0F48-A254-144AEA9D0D95}"/>
              </a:ext>
            </a:extLst>
          </p:cNvPr>
          <p:cNvSpPr txBox="1"/>
          <p:nvPr/>
        </p:nvSpPr>
        <p:spPr>
          <a:xfrm>
            <a:off x="6467706" y="2407352"/>
            <a:ext cx="1214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FF00"/>
                </a:solidFill>
              </a:rPr>
              <a:t>I = - 60 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897D0D-80F1-304B-AED8-E83B9CBEBA24}"/>
              </a:ext>
            </a:extLst>
          </p:cNvPr>
          <p:cNvSpPr/>
          <p:nvPr/>
        </p:nvSpPr>
        <p:spPr>
          <a:xfrm>
            <a:off x="3438542" y="3679661"/>
            <a:ext cx="23597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Droin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Kostoglou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&amp; G. </a:t>
            </a:r>
            <a:r>
              <a:rPr lang="en-GB" sz="16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Sterbini</a:t>
            </a:r>
            <a:r>
              <a:rPr lang="en-GB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WP2/5/7/10 session, Wed. 9/10 2pm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8636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6" grpId="0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88A1618-99FF-464E-A2B8-A046B0EABBF0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24411</TotalTime>
  <Words>4214</Words>
  <Application>Microsoft Macintosh PowerPoint</Application>
  <PresentationFormat>On-screen Show (4:3)</PresentationFormat>
  <Paragraphs>505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Thème Office</vt:lpstr>
      <vt:lpstr>Run 4 operational scenario</vt:lpstr>
      <vt:lpstr>Run 4 operational scenario: current baseline</vt:lpstr>
      <vt:lpstr>Run 4 operational scenario: current baseline</vt:lpstr>
      <vt:lpstr>How robust is the current baseline?</vt:lpstr>
      <vt:lpstr>How robust is the current baseline?</vt:lpstr>
      <vt:lpstr>Transverse impedance &amp; stability (1/2)</vt:lpstr>
      <vt:lpstr>Transverse impedance &amp; stability (2/2)</vt:lpstr>
      <vt:lpstr>DA potential bottlenecks (1/2)</vt:lpstr>
      <vt:lpstr>DA potential bottlenecks (2/2)</vt:lpstr>
      <vt:lpstr>e-cloud: LHC news</vt:lpstr>
      <vt:lpstr>e-cloud: filling scheme mitigation</vt:lpstr>
      <vt:lpstr>Aperture</vt:lpstr>
      <vt:lpstr>Performance estimates for various options</vt:lpstr>
      <vt:lpstr>Conclusions</vt:lpstr>
      <vt:lpstr>Backup</vt:lpstr>
      <vt:lpstr>Dynamic Aperture: various investigations</vt:lpstr>
      <vt:lpstr>Optics and layout</vt:lpstr>
      <vt:lpstr>Crabbing measurements &amp; commissioning</vt:lpstr>
      <vt:lpstr>Update of performance estimates</vt:lpstr>
      <vt:lpstr>Transverse impedance &amp; stability</vt:lpstr>
      <vt:lpstr>Transverse impedance &amp; stability</vt:lpstr>
      <vt:lpstr>Crab cavities (with WP4) – impedance</vt:lpstr>
      <vt:lpstr>Reports, publications and proceedings</vt:lpstr>
      <vt:lpstr>Reports, publications and proceedings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Nicolas Mounet</cp:lastModifiedBy>
  <cp:revision>506</cp:revision>
  <cp:lastPrinted>2024-10-07T11:35:41Z</cp:lastPrinted>
  <dcterms:created xsi:type="dcterms:W3CDTF">2016-02-12T10:02:27Z</dcterms:created>
  <dcterms:modified xsi:type="dcterms:W3CDTF">2024-10-07T11:45:27Z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