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91" r:id="rId2"/>
    <p:sldId id="1827" r:id="rId3"/>
    <p:sldId id="1823" r:id="rId4"/>
    <p:sldId id="1777" r:id="rId5"/>
    <p:sldId id="1749" r:id="rId6"/>
    <p:sldId id="1837" r:id="rId7"/>
    <p:sldId id="1824" r:id="rId8"/>
    <p:sldId id="1792" r:id="rId9"/>
    <p:sldId id="1825" r:id="rId10"/>
    <p:sldId id="1826" r:id="rId11"/>
    <p:sldId id="1816" r:id="rId12"/>
    <p:sldId id="1829" r:id="rId13"/>
    <p:sldId id="1834" r:id="rId14"/>
    <p:sldId id="1814" r:id="rId15"/>
    <p:sldId id="1813" r:id="rId16"/>
    <p:sldId id="1796" r:id="rId17"/>
    <p:sldId id="1818" r:id="rId18"/>
    <p:sldId id="1740" r:id="rId19"/>
    <p:sldId id="1797" r:id="rId20"/>
    <p:sldId id="1835" r:id="rId21"/>
    <p:sldId id="1798" r:id="rId22"/>
    <p:sldId id="350" r:id="rId23"/>
    <p:sldId id="1836" r:id="rId24"/>
    <p:sldId id="1838" r:id="rId25"/>
    <p:sldId id="1839" r:id="rId26"/>
    <p:sldId id="1820" r:id="rId27"/>
    <p:sldId id="1784" r:id="rId28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bert Laxdal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FF"/>
    <a:srgbClr val="DAEADD"/>
    <a:srgbClr val="16D6EA"/>
    <a:srgbClr val="00AAFF"/>
    <a:srgbClr val="009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BA8545-4681-49DF-97D0-45622741AEC8}" v="4" dt="2024-10-06T23:32:53.002"/>
    <p1510:client id="{53A67EE9-AA05-9606-5A6D-6003DA098794}" v="62" dt="2024-10-07T03:19:01.787"/>
    <p1510:client id="{71084369-2A1C-6080-2494-2F074FE3312D}" v="43" dt="2024-10-07T03:41:53.4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840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b Laxdal" userId="S::lax@triumf.ca::64c737b3-87cf-410d-aa6b-4807a52003f7" providerId="AD" clId="Web-{53A67EE9-AA05-9606-5A6D-6003DA098794}"/>
    <pc:docChg chg="delSld modSld">
      <pc:chgData name="Bob Laxdal" userId="S::lax@triumf.ca::64c737b3-87cf-410d-aa6b-4807a52003f7" providerId="AD" clId="Web-{53A67EE9-AA05-9606-5A6D-6003DA098794}" dt="2024-10-07T03:18:47.240" v="45"/>
      <pc:docMkLst>
        <pc:docMk/>
      </pc:docMkLst>
      <pc:sldChg chg="modSp">
        <pc:chgData name="Bob Laxdal" userId="S::lax@triumf.ca::64c737b3-87cf-410d-aa6b-4807a52003f7" providerId="AD" clId="Web-{53A67EE9-AA05-9606-5A6D-6003DA098794}" dt="2024-10-07T03:18:47.240" v="45"/>
        <pc:sldMkLst>
          <pc:docMk/>
          <pc:sldMk cId="0" sldId="1797"/>
        </pc:sldMkLst>
        <pc:graphicFrameChg chg="mod modGraphic">
          <ac:chgData name="Bob Laxdal" userId="S::lax@triumf.ca::64c737b3-87cf-410d-aa6b-4807a52003f7" providerId="AD" clId="Web-{53A67EE9-AA05-9606-5A6D-6003DA098794}" dt="2024-10-07T03:18:47.240" v="45"/>
          <ac:graphicFrameMkLst>
            <pc:docMk/>
            <pc:sldMk cId="0" sldId="1797"/>
            <ac:graphicFrameMk id="3" creationId="{E21C0905-221E-46CE-B4A9-F4D5FF0CB6B6}"/>
          </ac:graphicFrameMkLst>
        </pc:graphicFrameChg>
      </pc:sldChg>
      <pc:sldChg chg="del">
        <pc:chgData name="Bob Laxdal" userId="S::lax@triumf.ca::64c737b3-87cf-410d-aa6b-4807a52003f7" providerId="AD" clId="Web-{53A67EE9-AA05-9606-5A6D-6003DA098794}" dt="2024-10-07T03:09:03.296" v="15"/>
        <pc:sldMkLst>
          <pc:docMk/>
          <pc:sldMk cId="3117719828" sldId="1812"/>
        </pc:sldMkLst>
      </pc:sldChg>
      <pc:sldChg chg="modSp">
        <pc:chgData name="Bob Laxdal" userId="S::lax@triumf.ca::64c737b3-87cf-410d-aa6b-4807a52003f7" providerId="AD" clId="Web-{53A67EE9-AA05-9606-5A6D-6003DA098794}" dt="2024-10-07T03:13:42.987" v="17" actId="20577"/>
        <pc:sldMkLst>
          <pc:docMk/>
          <pc:sldMk cId="1807993696" sldId="1818"/>
        </pc:sldMkLst>
        <pc:spChg chg="mod">
          <ac:chgData name="Bob Laxdal" userId="S::lax@triumf.ca::64c737b3-87cf-410d-aa6b-4807a52003f7" providerId="AD" clId="Web-{53A67EE9-AA05-9606-5A6D-6003DA098794}" dt="2024-10-07T03:13:42.987" v="17" actId="20577"/>
          <ac:spMkLst>
            <pc:docMk/>
            <pc:sldMk cId="1807993696" sldId="1818"/>
            <ac:spMk id="7" creationId="{5E437FC1-17A3-E0A9-819F-173B350CD5D6}"/>
          </ac:spMkLst>
        </pc:spChg>
      </pc:sldChg>
      <pc:sldChg chg="modSp">
        <pc:chgData name="Bob Laxdal" userId="S::lax@triumf.ca::64c737b3-87cf-410d-aa6b-4807a52003f7" providerId="AD" clId="Web-{53A67EE9-AA05-9606-5A6D-6003DA098794}" dt="2024-10-07T03:06:23.540" v="14" actId="20577"/>
        <pc:sldMkLst>
          <pc:docMk/>
          <pc:sldMk cId="0" sldId="1819"/>
        </pc:sldMkLst>
        <pc:spChg chg="mod">
          <ac:chgData name="Bob Laxdal" userId="S::lax@triumf.ca::64c737b3-87cf-410d-aa6b-4807a52003f7" providerId="AD" clId="Web-{53A67EE9-AA05-9606-5A6D-6003DA098794}" dt="2024-10-07T03:06:23.540" v="14" actId="20577"/>
          <ac:spMkLst>
            <pc:docMk/>
            <pc:sldMk cId="0" sldId="1819"/>
            <ac:spMk id="13320" creationId="{7D0822F7-F0F5-A56D-2331-7352A2A6190F}"/>
          </ac:spMkLst>
        </pc:spChg>
      </pc:sldChg>
    </pc:docChg>
  </pc:docChgLst>
  <pc:docChgLst>
    <pc:chgData name="Bob Laxdal" userId="S::lax@triumf.ca::64c737b3-87cf-410d-aa6b-4807a52003f7" providerId="AD" clId="Web-{71084369-2A1C-6080-2494-2F074FE3312D}"/>
    <pc:docChg chg="addSld delSld modSld">
      <pc:chgData name="Bob Laxdal" userId="S::lax@triumf.ca::64c737b3-87cf-410d-aa6b-4807a52003f7" providerId="AD" clId="Web-{71084369-2A1C-6080-2494-2F074FE3312D}" dt="2024-10-07T03:41:53.419" v="29" actId="1076"/>
      <pc:docMkLst>
        <pc:docMk/>
      </pc:docMkLst>
      <pc:sldChg chg="modSp">
        <pc:chgData name="Bob Laxdal" userId="S::lax@triumf.ca::64c737b3-87cf-410d-aa6b-4807a52003f7" providerId="AD" clId="Web-{71084369-2A1C-6080-2494-2F074FE3312D}" dt="2024-10-07T03:29:54.020" v="10" actId="20577"/>
        <pc:sldMkLst>
          <pc:docMk/>
          <pc:sldMk cId="1946656145" sldId="1784"/>
        </pc:sldMkLst>
        <pc:spChg chg="mod">
          <ac:chgData name="Bob Laxdal" userId="S::lax@triumf.ca::64c737b3-87cf-410d-aa6b-4807a52003f7" providerId="AD" clId="Web-{71084369-2A1C-6080-2494-2F074FE3312D}" dt="2024-10-07T03:29:54.020" v="10" actId="20577"/>
          <ac:spMkLst>
            <pc:docMk/>
            <pc:sldMk cId="1946656145" sldId="1784"/>
            <ac:spMk id="4" creationId="{4D494748-B545-4948-B0B4-392386EB4A11}"/>
          </ac:spMkLst>
        </pc:spChg>
      </pc:sldChg>
      <pc:sldChg chg="del">
        <pc:chgData name="Bob Laxdal" userId="S::lax@triumf.ca::64c737b3-87cf-410d-aa6b-4807a52003f7" providerId="AD" clId="Web-{71084369-2A1C-6080-2494-2F074FE3312D}" dt="2024-10-07T03:37:12.297" v="12"/>
        <pc:sldMkLst>
          <pc:docMk/>
          <pc:sldMk cId="0" sldId="1819"/>
        </pc:sldMkLst>
      </pc:sldChg>
      <pc:sldChg chg="modSp">
        <pc:chgData name="Bob Laxdal" userId="S::lax@triumf.ca::64c737b3-87cf-410d-aa6b-4807a52003f7" providerId="AD" clId="Web-{71084369-2A1C-6080-2494-2F074FE3312D}" dt="2024-10-07T03:28:34.490" v="5" actId="20577"/>
        <pc:sldMkLst>
          <pc:docMk/>
          <pc:sldMk cId="2506692772" sldId="1820"/>
        </pc:sldMkLst>
        <pc:spChg chg="mod">
          <ac:chgData name="Bob Laxdal" userId="S::lax@triumf.ca::64c737b3-87cf-410d-aa6b-4807a52003f7" providerId="AD" clId="Web-{71084369-2A1C-6080-2494-2F074FE3312D}" dt="2024-10-07T03:28:34.490" v="5" actId="20577"/>
          <ac:spMkLst>
            <pc:docMk/>
            <pc:sldMk cId="2506692772" sldId="1820"/>
            <ac:spMk id="4" creationId="{BFCCDA25-F701-4CA1-8A55-1EAC8AC0C04D}"/>
          </ac:spMkLst>
        </pc:spChg>
      </pc:sldChg>
      <pc:sldChg chg="modSp">
        <pc:chgData name="Bob Laxdal" userId="S::lax@triumf.ca::64c737b3-87cf-410d-aa6b-4807a52003f7" providerId="AD" clId="Web-{71084369-2A1C-6080-2494-2F074FE3312D}" dt="2024-10-07T03:23:42.508" v="4" actId="20577"/>
        <pc:sldMkLst>
          <pc:docMk/>
          <pc:sldMk cId="0" sldId="1824"/>
        </pc:sldMkLst>
        <pc:spChg chg="mod">
          <ac:chgData name="Bob Laxdal" userId="S::lax@triumf.ca::64c737b3-87cf-410d-aa6b-4807a52003f7" providerId="AD" clId="Web-{71084369-2A1C-6080-2494-2F074FE3312D}" dt="2024-10-07T03:23:42.508" v="4" actId="20577"/>
          <ac:spMkLst>
            <pc:docMk/>
            <pc:sldMk cId="0" sldId="1824"/>
            <ac:spMk id="19" creationId="{B2154C88-45E5-441E-9DFC-7B043B9D6421}"/>
          </ac:spMkLst>
        </pc:spChg>
      </pc:sldChg>
      <pc:sldChg chg="addSp delSp modSp add mod replId modClrScheme modShow chgLayout">
        <pc:chgData name="Bob Laxdal" userId="S::lax@triumf.ca::64c737b3-87cf-410d-aa6b-4807a52003f7" providerId="AD" clId="Web-{71084369-2A1C-6080-2494-2F074FE3312D}" dt="2024-10-07T03:40:59.872" v="24"/>
        <pc:sldMkLst>
          <pc:docMk/>
          <pc:sldMk cId="1135859574" sldId="1838"/>
        </pc:sldMkLst>
        <pc:spChg chg="add del mod ord">
          <ac:chgData name="Bob Laxdal" userId="S::lax@triumf.ca::64c737b3-87cf-410d-aa6b-4807a52003f7" providerId="AD" clId="Web-{71084369-2A1C-6080-2494-2F074FE3312D}" dt="2024-10-07T03:38:49.186" v="14"/>
          <ac:spMkLst>
            <pc:docMk/>
            <pc:sldMk cId="1135859574" sldId="1838"/>
            <ac:spMk id="2" creationId="{175BB620-C06B-3511-D95A-CFF25913D7D7}"/>
          </ac:spMkLst>
        </pc:spChg>
        <pc:spChg chg="add del mod ord">
          <ac:chgData name="Bob Laxdal" userId="S::lax@triumf.ca::64c737b3-87cf-410d-aa6b-4807a52003f7" providerId="AD" clId="Web-{71084369-2A1C-6080-2494-2F074FE3312D}" dt="2024-10-07T03:38:49.186" v="14"/>
          <ac:spMkLst>
            <pc:docMk/>
            <pc:sldMk cId="1135859574" sldId="1838"/>
            <ac:spMk id="3" creationId="{7BB3DF65-600F-D85F-9630-C0B7E35C1AFB}"/>
          </ac:spMkLst>
        </pc:spChg>
      </pc:sldChg>
      <pc:sldChg chg="addSp modSp new del">
        <pc:chgData name="Bob Laxdal" userId="S::lax@triumf.ca::64c737b3-87cf-410d-aa6b-4807a52003f7" providerId="AD" clId="Web-{71084369-2A1C-6080-2494-2F074FE3312D}" dt="2024-10-07T03:40:28.341" v="22"/>
        <pc:sldMkLst>
          <pc:docMk/>
          <pc:sldMk cId="611841480" sldId="1839"/>
        </pc:sldMkLst>
        <pc:spChg chg="mod">
          <ac:chgData name="Bob Laxdal" userId="S::lax@triumf.ca::64c737b3-87cf-410d-aa6b-4807a52003f7" providerId="AD" clId="Web-{71084369-2A1C-6080-2494-2F074FE3312D}" dt="2024-10-07T03:40:14.248" v="21" actId="20577"/>
          <ac:spMkLst>
            <pc:docMk/>
            <pc:sldMk cId="611841480" sldId="1839"/>
            <ac:spMk id="2" creationId="{B3D08AA6-2874-B589-A15E-D2EEF7ED5020}"/>
          </ac:spMkLst>
        </pc:spChg>
        <pc:spChg chg="mod">
          <ac:chgData name="Bob Laxdal" userId="S::lax@triumf.ca::64c737b3-87cf-410d-aa6b-4807a52003f7" providerId="AD" clId="Web-{71084369-2A1C-6080-2494-2F074FE3312D}" dt="2024-10-07T03:39:59.514" v="20" actId="20577"/>
          <ac:spMkLst>
            <pc:docMk/>
            <pc:sldMk cId="611841480" sldId="1839"/>
            <ac:spMk id="3" creationId="{F4416E57-A66C-8390-1586-ACFD7A37E824}"/>
          </ac:spMkLst>
        </pc:spChg>
        <pc:spChg chg="add mod">
          <ac:chgData name="Bob Laxdal" userId="S::lax@triumf.ca::64c737b3-87cf-410d-aa6b-4807a52003f7" providerId="AD" clId="Web-{71084369-2A1C-6080-2494-2F074FE3312D}" dt="2024-10-07T03:39:55.764" v="18" actId="20577"/>
          <ac:spMkLst>
            <pc:docMk/>
            <pc:sldMk cId="611841480" sldId="1839"/>
            <ac:spMk id="4" creationId="{2DAC7D5A-7C17-C57C-5C99-938211DD5F00}"/>
          </ac:spMkLst>
        </pc:spChg>
      </pc:sldChg>
      <pc:sldChg chg="modSp new">
        <pc:chgData name="Bob Laxdal" userId="S::lax@triumf.ca::64c737b3-87cf-410d-aa6b-4807a52003f7" providerId="AD" clId="Web-{71084369-2A1C-6080-2494-2F074FE3312D}" dt="2024-10-07T03:41:53.419" v="29" actId="1076"/>
        <pc:sldMkLst>
          <pc:docMk/>
          <pc:sldMk cId="3394321602" sldId="1839"/>
        </pc:sldMkLst>
        <pc:spChg chg="mod">
          <ac:chgData name="Bob Laxdal" userId="S::lax@triumf.ca::64c737b3-87cf-410d-aa6b-4807a52003f7" providerId="AD" clId="Web-{71084369-2A1C-6080-2494-2F074FE3312D}" dt="2024-10-07T03:41:53.419" v="29" actId="1076"/>
          <ac:spMkLst>
            <pc:docMk/>
            <pc:sldMk cId="3394321602" sldId="1839"/>
            <ac:spMk id="2" creationId="{195E0A37-F472-704B-515A-26464B060077}"/>
          </ac:spMkLst>
        </pc:spChg>
      </pc:sldChg>
    </pc:docChg>
  </pc:docChgLst>
  <pc:docChgLst>
    <pc:chgData name="Bob Laxdal" userId="64c737b3-87cf-410d-aa6b-4807a52003f7" providerId="ADAL" clId="{4ABA8545-4681-49DF-97D0-45622741AEC8}"/>
    <pc:docChg chg="addSld delSld modSld">
      <pc:chgData name="Bob Laxdal" userId="64c737b3-87cf-410d-aa6b-4807a52003f7" providerId="ADAL" clId="{4ABA8545-4681-49DF-97D0-45622741AEC8}" dt="2024-10-06T23:33:21.341" v="82" actId="255"/>
      <pc:docMkLst>
        <pc:docMk/>
      </pc:docMkLst>
      <pc:sldChg chg="del">
        <pc:chgData name="Bob Laxdal" userId="64c737b3-87cf-410d-aa6b-4807a52003f7" providerId="ADAL" clId="{4ABA8545-4681-49DF-97D0-45622741AEC8}" dt="2024-10-06T23:18:12.107" v="18" actId="47"/>
        <pc:sldMkLst>
          <pc:docMk/>
          <pc:sldMk cId="0" sldId="306"/>
        </pc:sldMkLst>
      </pc:sldChg>
      <pc:sldChg chg="modSp add mod">
        <pc:chgData name="Bob Laxdal" userId="64c737b3-87cf-410d-aa6b-4807a52003f7" providerId="ADAL" clId="{4ABA8545-4681-49DF-97D0-45622741AEC8}" dt="2024-10-06T23:33:21.341" v="82" actId="255"/>
        <pc:sldMkLst>
          <pc:docMk/>
          <pc:sldMk cId="3981776541" sldId="350"/>
        </pc:sldMkLst>
        <pc:spChg chg="mod">
          <ac:chgData name="Bob Laxdal" userId="64c737b3-87cf-410d-aa6b-4807a52003f7" providerId="ADAL" clId="{4ABA8545-4681-49DF-97D0-45622741AEC8}" dt="2024-10-06T23:33:08.142" v="80" actId="1076"/>
          <ac:spMkLst>
            <pc:docMk/>
            <pc:sldMk cId="3981776541" sldId="350"/>
            <ac:spMk id="2" creationId="{00000000-0000-0000-0000-000000000000}"/>
          </ac:spMkLst>
        </pc:spChg>
        <pc:graphicFrameChg chg="mod modGraphic">
          <ac:chgData name="Bob Laxdal" userId="64c737b3-87cf-410d-aa6b-4807a52003f7" providerId="ADAL" clId="{4ABA8545-4681-49DF-97D0-45622741AEC8}" dt="2024-10-06T23:33:21.341" v="82" actId="255"/>
          <ac:graphicFrameMkLst>
            <pc:docMk/>
            <pc:sldMk cId="3981776541" sldId="350"/>
            <ac:graphicFrameMk id="11" creationId="{F9FDA070-8B39-A17C-ABE2-91E3708D1604}"/>
          </ac:graphicFrameMkLst>
        </pc:graphicFrameChg>
      </pc:sldChg>
      <pc:sldChg chg="modSp mod">
        <pc:chgData name="Bob Laxdal" userId="64c737b3-87cf-410d-aa6b-4807a52003f7" providerId="ADAL" clId="{4ABA8545-4681-49DF-97D0-45622741AEC8}" dt="2024-10-06T23:07:47.404" v="4" actId="1076"/>
        <pc:sldMkLst>
          <pc:docMk/>
          <pc:sldMk cId="0" sldId="1740"/>
        </pc:sldMkLst>
        <pc:spChg chg="mod">
          <ac:chgData name="Bob Laxdal" userId="64c737b3-87cf-410d-aa6b-4807a52003f7" providerId="ADAL" clId="{4ABA8545-4681-49DF-97D0-45622741AEC8}" dt="2024-10-06T23:07:32.174" v="1" actId="1076"/>
          <ac:spMkLst>
            <pc:docMk/>
            <pc:sldMk cId="0" sldId="1740"/>
            <ac:spMk id="4" creationId="{75DAA536-CCAF-40C5-ACAD-EBFC80132B42}"/>
          </ac:spMkLst>
        </pc:spChg>
        <pc:picChg chg="mod">
          <ac:chgData name="Bob Laxdal" userId="64c737b3-87cf-410d-aa6b-4807a52003f7" providerId="ADAL" clId="{4ABA8545-4681-49DF-97D0-45622741AEC8}" dt="2024-10-06T23:07:45.551" v="3" actId="14100"/>
          <ac:picMkLst>
            <pc:docMk/>
            <pc:sldMk cId="0" sldId="1740"/>
            <ac:picMk id="7" creationId="{F98D6230-5D43-1C65-9D93-6125A55E2A97}"/>
          </ac:picMkLst>
        </pc:picChg>
        <pc:picChg chg="mod">
          <ac:chgData name="Bob Laxdal" userId="64c737b3-87cf-410d-aa6b-4807a52003f7" providerId="ADAL" clId="{4ABA8545-4681-49DF-97D0-45622741AEC8}" dt="2024-10-06T23:07:25.817" v="0" actId="14100"/>
          <ac:picMkLst>
            <pc:docMk/>
            <pc:sldMk cId="0" sldId="1740"/>
            <ac:picMk id="11" creationId="{5DDBA5D3-FD7E-16AA-3256-85F8BC28FD81}"/>
          </ac:picMkLst>
        </pc:picChg>
        <pc:picChg chg="mod">
          <ac:chgData name="Bob Laxdal" userId="64c737b3-87cf-410d-aa6b-4807a52003f7" providerId="ADAL" clId="{4ABA8545-4681-49DF-97D0-45622741AEC8}" dt="2024-10-06T23:07:47.404" v="4" actId="1076"/>
          <ac:picMkLst>
            <pc:docMk/>
            <pc:sldMk cId="0" sldId="1740"/>
            <ac:picMk id="12" creationId="{3A1C2043-92C0-47A5-5981-70AE90D56CA3}"/>
          </ac:picMkLst>
        </pc:picChg>
      </pc:sldChg>
      <pc:sldChg chg="addSp modSp mod">
        <pc:chgData name="Bob Laxdal" userId="64c737b3-87cf-410d-aa6b-4807a52003f7" providerId="ADAL" clId="{4ABA8545-4681-49DF-97D0-45622741AEC8}" dt="2024-10-06T23:17:35.438" v="17" actId="1076"/>
        <pc:sldMkLst>
          <pc:docMk/>
          <pc:sldMk cId="3128245053" sldId="1798"/>
        </pc:sldMkLst>
        <pc:picChg chg="mod">
          <ac:chgData name="Bob Laxdal" userId="64c737b3-87cf-410d-aa6b-4807a52003f7" providerId="ADAL" clId="{4ABA8545-4681-49DF-97D0-45622741AEC8}" dt="2024-10-06T23:17:33.380" v="16" actId="1076"/>
          <ac:picMkLst>
            <pc:docMk/>
            <pc:sldMk cId="3128245053" sldId="1798"/>
            <ac:picMk id="4" creationId="{28744020-18E5-B9E7-C132-1630D07AF85B}"/>
          </ac:picMkLst>
        </pc:picChg>
        <pc:picChg chg="mod">
          <ac:chgData name="Bob Laxdal" userId="64c737b3-87cf-410d-aa6b-4807a52003f7" providerId="ADAL" clId="{4ABA8545-4681-49DF-97D0-45622741AEC8}" dt="2024-10-06T23:10:06.672" v="10" actId="1076"/>
          <ac:picMkLst>
            <pc:docMk/>
            <pc:sldMk cId="3128245053" sldId="1798"/>
            <ac:picMk id="5" creationId="{2DE79C85-99EB-C0C6-D1AA-B48D0683405F}"/>
          </ac:picMkLst>
        </pc:picChg>
        <pc:picChg chg="mod">
          <ac:chgData name="Bob Laxdal" userId="64c737b3-87cf-410d-aa6b-4807a52003f7" providerId="ADAL" clId="{4ABA8545-4681-49DF-97D0-45622741AEC8}" dt="2024-10-06T23:17:35.438" v="17" actId="1076"/>
          <ac:picMkLst>
            <pc:docMk/>
            <pc:sldMk cId="3128245053" sldId="1798"/>
            <ac:picMk id="9" creationId="{7BB0F1FA-76A5-D918-F907-929F9ABF3CF0}"/>
          </ac:picMkLst>
        </pc:picChg>
        <pc:picChg chg="add mod">
          <ac:chgData name="Bob Laxdal" userId="64c737b3-87cf-410d-aa6b-4807a52003f7" providerId="ADAL" clId="{4ABA8545-4681-49DF-97D0-45622741AEC8}" dt="2024-10-06T23:10:13.206" v="11" actId="1076"/>
          <ac:picMkLst>
            <pc:docMk/>
            <pc:sldMk cId="3128245053" sldId="1798"/>
            <ac:picMk id="11" creationId="{AE717BCD-3E69-17BD-948B-37DF0D0C157E}"/>
          </ac:picMkLst>
        </pc:picChg>
        <pc:picChg chg="add mod">
          <ac:chgData name="Bob Laxdal" userId="64c737b3-87cf-410d-aa6b-4807a52003f7" providerId="ADAL" clId="{4ABA8545-4681-49DF-97D0-45622741AEC8}" dt="2024-10-06T23:17:26.607" v="15" actId="1076"/>
          <ac:picMkLst>
            <pc:docMk/>
            <pc:sldMk cId="3128245053" sldId="1798"/>
            <ac:picMk id="12" creationId="{A7466A02-AC1B-4F1C-1DDA-16B3E48F7C77}"/>
          </ac:picMkLst>
        </pc:picChg>
      </pc:sldChg>
      <pc:sldChg chg="modSp mod">
        <pc:chgData name="Bob Laxdal" userId="64c737b3-87cf-410d-aa6b-4807a52003f7" providerId="ADAL" clId="{4ABA8545-4681-49DF-97D0-45622741AEC8}" dt="2024-10-06T23:23:25.649" v="20" actId="14100"/>
        <pc:sldMkLst>
          <pc:docMk/>
          <pc:sldMk cId="929654742" sldId="1825"/>
        </pc:sldMkLst>
        <pc:spChg chg="mod">
          <ac:chgData name="Bob Laxdal" userId="64c737b3-87cf-410d-aa6b-4807a52003f7" providerId="ADAL" clId="{4ABA8545-4681-49DF-97D0-45622741AEC8}" dt="2024-10-06T23:23:25.649" v="20" actId="14100"/>
          <ac:spMkLst>
            <pc:docMk/>
            <pc:sldMk cId="929654742" sldId="1825"/>
            <ac:spMk id="8" creationId="{135275C8-194E-841C-A09D-31A0D2419539}"/>
          </ac:spMkLst>
        </pc:spChg>
      </pc:sldChg>
      <pc:sldChg chg="addSp modSp new mod">
        <pc:chgData name="Bob Laxdal" userId="64c737b3-87cf-410d-aa6b-4807a52003f7" providerId="ADAL" clId="{4ABA8545-4681-49DF-97D0-45622741AEC8}" dt="2024-10-06T23:26:47.449" v="78" actId="1076"/>
        <pc:sldMkLst>
          <pc:docMk/>
          <pc:sldMk cId="3875242309" sldId="1837"/>
        </pc:sldMkLst>
        <pc:spChg chg="add mod">
          <ac:chgData name="Bob Laxdal" userId="64c737b3-87cf-410d-aa6b-4807a52003f7" providerId="ADAL" clId="{4ABA8545-4681-49DF-97D0-45622741AEC8}" dt="2024-10-06T23:26:47.449" v="78" actId="1076"/>
          <ac:spMkLst>
            <pc:docMk/>
            <pc:sldMk cId="3875242309" sldId="1837"/>
            <ac:spMk id="6" creationId="{8EDBD90E-E8D2-DED7-1156-91D7D6279D52}"/>
          </ac:spMkLst>
        </pc:spChg>
        <pc:picChg chg="add mod modCrop">
          <ac:chgData name="Bob Laxdal" userId="64c737b3-87cf-410d-aa6b-4807a52003f7" providerId="ADAL" clId="{4ABA8545-4681-49DF-97D0-45622741AEC8}" dt="2024-10-06T23:24:37.591" v="29" actId="14100"/>
          <ac:picMkLst>
            <pc:docMk/>
            <pc:sldMk cId="3875242309" sldId="1837"/>
            <ac:picMk id="5" creationId="{0F3C9DDE-16F7-F8F2-DEA1-8D25DF85AAE1}"/>
          </ac:picMkLst>
        </pc:picChg>
      </pc:sldChg>
      <pc:sldMasterChg chg="delSldLayout">
        <pc:chgData name="Bob Laxdal" userId="64c737b3-87cf-410d-aa6b-4807a52003f7" providerId="ADAL" clId="{4ABA8545-4681-49DF-97D0-45622741AEC8}" dt="2024-10-06T23:18:12.107" v="18" actId="47"/>
        <pc:sldMasterMkLst>
          <pc:docMk/>
          <pc:sldMasterMk cId="0" sldId="2147483648"/>
        </pc:sldMasterMkLst>
        <pc:sldLayoutChg chg="del">
          <pc:chgData name="Bob Laxdal" userId="64c737b3-87cf-410d-aa6b-4807a52003f7" providerId="ADAL" clId="{4ABA8545-4681-49DF-97D0-45622741AEC8}" dt="2024-10-06T23:18:12.107" v="18" actId="47"/>
          <pc:sldLayoutMkLst>
            <pc:docMk/>
            <pc:sldMasterMk cId="0" sldId="2147483648"/>
            <pc:sldLayoutMk cId="3202412620" sldId="2147483698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C97075D-49AE-44A1-81B8-230D6E0B15E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34C89F-AB56-426C-AACC-63312FF433D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ABF0040-E7CA-483B-9F8C-F316FCA355D4}" type="datetimeFigureOut">
              <a:rPr lang="en-US"/>
              <a:pPr>
                <a:defRPr/>
              </a:pPr>
              <a:t>10/6/2024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A71CAB-702F-4383-A621-DB1FCCCC856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AEA22A-DCBE-49C0-8160-D24955D66E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DB7BCE2-A710-42F0-A00B-CC0A0FFF48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DBCF771-6CC3-4295-8942-41DE47A7E7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1CAFFF-7E64-4BF3-BF6B-787315E098B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2E43D60-A77D-4172-B06D-D55118CEE9EC}" type="datetimeFigureOut">
              <a:rPr lang="en-US"/>
              <a:pPr>
                <a:defRPr/>
              </a:pPr>
              <a:t>10/6/2024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4AF2FAD-C16D-46FC-97C2-C03DDA9056A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16948503-61DE-46D9-8168-56A20DC530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87A52E-6C1A-4ABD-8F19-5E421F340E4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DEDE69-9DD2-4304-ADA4-7B480F26DD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41D245D-F05A-4EDB-A818-5604128C81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FA6A82-C43D-0E45-8BBC-3BA89641B41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8715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>
            <a:extLst>
              <a:ext uri="{FF2B5EF4-FFF2-40B4-BE49-F238E27FC236}">
                <a16:creationId xmlns:a16="http://schemas.microsoft.com/office/drawing/2014/main" id="{B67A44B5-6635-1627-6AFD-D0DD7247FF7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>
            <a:extLst>
              <a:ext uri="{FF2B5EF4-FFF2-40B4-BE49-F238E27FC236}">
                <a16:creationId xmlns:a16="http://schemas.microsoft.com/office/drawing/2014/main" id="{FF60B3B9-EF00-4B5E-D85A-3EEC5AB31EC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CA" altLang="en-US"/>
          </a:p>
        </p:txBody>
      </p:sp>
      <p:sp>
        <p:nvSpPr>
          <p:cNvPr id="14340" name="Slide Number Placeholder 3">
            <a:extLst>
              <a:ext uri="{FF2B5EF4-FFF2-40B4-BE49-F238E27FC236}">
                <a16:creationId xmlns:a16="http://schemas.microsoft.com/office/drawing/2014/main" id="{7DFBE0B1-943F-B788-5839-7F90CA5DBCA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7063990-57B3-4338-94A4-C163CFD3EF2B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940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8DD189D-BD31-4A4F-AE56-F66FB17A7E6E}"/>
              </a:ext>
            </a:extLst>
          </p:cNvPr>
          <p:cNvCxnSpPr/>
          <p:nvPr userDrawn="1"/>
        </p:nvCxnSpPr>
        <p:spPr>
          <a:xfrm>
            <a:off x="1270000" y="4906963"/>
            <a:ext cx="10083800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3980FFBA-2153-48E8-A8AE-AE4B6F73B15E}"/>
              </a:ext>
            </a:extLst>
          </p:cNvPr>
          <p:cNvSpPr/>
          <p:nvPr userDrawn="1"/>
        </p:nvSpPr>
        <p:spPr>
          <a:xfrm>
            <a:off x="0" y="-11113"/>
            <a:ext cx="12192000" cy="10334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C68DF339-95D2-4FA5-A54D-2BEC2640298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312738"/>
            <a:ext cx="1784350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1270000" y="1641818"/>
            <a:ext cx="10083800" cy="301004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3200" b="0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2pPr>
            <a:lvl3pPr marL="9144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3pPr>
            <a:lvl4pPr marL="13716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4pPr>
            <a:lvl5pPr marL="18288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7"/>
          </p:nvPr>
        </p:nvSpPr>
        <p:spPr>
          <a:xfrm>
            <a:off x="1270000" y="5110646"/>
            <a:ext cx="10083800" cy="742466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16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6B4A3905-A60D-4D94-B4AE-94EA8062ADEB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1270000" y="6346825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900" b="0" i="1" smtClean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FD9D9710-2073-47CE-B7F8-EEEC651C3C25}" type="datetime1">
              <a:rPr lang="en-US"/>
              <a:pPr>
                <a:defRPr/>
              </a:pPr>
              <a:t>10/6/2024</a:t>
            </a:fld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802A2BD-4C85-490E-806A-DF9FC66C2BD2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8610600" y="6311900"/>
            <a:ext cx="2743200" cy="365125"/>
          </a:xfrm>
          <a:prstGeom prst="rect">
            <a:avLst/>
          </a:prstGeom>
        </p:spPr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 smtClean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6105D77A-44EF-4EF3-92E7-B16B2ED124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851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0D56CF-35E8-42F5-974B-5167C3F7D1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FB45A4F-4A69-4D76-BA82-E1EC94C2D1BF}" type="datetime1">
              <a:rPr lang="en-US"/>
              <a:pPr>
                <a:defRPr/>
              </a:pPr>
              <a:t>10/6/2024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E4BCE2-B7A9-4298-97EA-7F148EC11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r>
              <a:rPr lang="en-CA"/>
              <a:t>Hi-Lumi FNAL Oct. 2019 - Laxdal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066A8E-AFEB-4233-86C5-2A8DA5F9A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2F77F29-BB8D-452C-80B3-22A6B4B5C01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39954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A49D042B-BA3C-491F-999B-956C1705EA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403013" y="0"/>
            <a:ext cx="788987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771D96F-486E-44AA-89BA-B53031EB992F}"/>
              </a:ext>
            </a:extLst>
          </p:cNvPr>
          <p:cNvSpPr txBox="1">
            <a:spLocks/>
          </p:cNvSpPr>
          <p:nvPr userDrawn="1"/>
        </p:nvSpPr>
        <p:spPr>
          <a:xfrm>
            <a:off x="11428413" y="979488"/>
            <a:ext cx="636587" cy="322262"/>
          </a:xfrm>
          <a:prstGeom prst="rect">
            <a:avLst/>
          </a:prstGeom>
        </p:spPr>
        <p:txBody>
          <a:bodyPr rIns="4572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2E6B4214-BBE9-4C2B-A04E-C97DF239011D}" type="slidenum">
              <a:rPr lang="en-US" smtClean="0">
                <a:solidFill>
                  <a:schemeClr val="bg2">
                    <a:lumMod val="10000"/>
                  </a:scheme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60825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81471" y="979687"/>
            <a:ext cx="8953827" cy="65032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81471" y="2032777"/>
            <a:ext cx="8953827" cy="393939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21771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0374FEB-0E2F-4F5C-8469-29386A4CE882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8610600" y="6311900"/>
            <a:ext cx="2743200" cy="365125"/>
          </a:xfrm>
          <a:prstGeom prst="rect">
            <a:avLst/>
          </a:prstGeom>
        </p:spPr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 smtClean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FF5101DD-9994-4C08-B6E0-7CD1E5C89A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06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822325" y="1495425"/>
            <a:ext cx="4686300" cy="69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5"/>
          </p:nvPr>
        </p:nvSpPr>
        <p:spPr>
          <a:xfrm>
            <a:off x="6573838" y="1495425"/>
            <a:ext cx="4686300" cy="69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822325" y="2570162"/>
            <a:ext cx="4968875" cy="36234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6573838" y="2570161"/>
            <a:ext cx="4968875" cy="36234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D198385-40F4-425B-820C-1D8408EFED4C}"/>
              </a:ext>
            </a:extLst>
          </p:cNvPr>
          <p:cNvSpPr>
            <a:spLocks noGrp="1"/>
          </p:cNvSpPr>
          <p:nvPr>
            <p:ph type="sldNum" sz="quarter" idx="30"/>
          </p:nvPr>
        </p:nvSpPr>
        <p:spPr>
          <a:xfrm>
            <a:off x="8610600" y="6311900"/>
            <a:ext cx="2743200" cy="365125"/>
          </a:xfrm>
          <a:prstGeom prst="rect">
            <a:avLst/>
          </a:prstGeom>
        </p:spPr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 smtClean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B540CB7A-0720-431B-8A5D-DDC8E8F922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28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822325" y="6469063"/>
            <a:ext cx="3302966" cy="3889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900" b="0" i="1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25"/>
          </p:nvPr>
        </p:nvSpPr>
        <p:spPr>
          <a:xfrm>
            <a:off x="6573838" y="1316183"/>
            <a:ext cx="4686300" cy="69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26"/>
          </p:nvPr>
        </p:nvSpPr>
        <p:spPr>
          <a:xfrm>
            <a:off x="822325" y="1316183"/>
            <a:ext cx="5075238" cy="5045027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6573838" y="2214976"/>
            <a:ext cx="4968875" cy="36234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1247B01-9516-462F-9157-14A051C7292D}"/>
              </a:ext>
            </a:extLst>
          </p:cNvPr>
          <p:cNvSpPr>
            <a:spLocks noGrp="1"/>
          </p:cNvSpPr>
          <p:nvPr>
            <p:ph type="sldNum" sz="quarter" idx="30"/>
          </p:nvPr>
        </p:nvSpPr>
        <p:spPr>
          <a:xfrm>
            <a:off x="8704263" y="6480175"/>
            <a:ext cx="2743200" cy="365125"/>
          </a:xfrm>
          <a:prstGeom prst="rect">
            <a:avLst/>
          </a:prstGeom>
        </p:spPr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 smtClean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2B2F8628-60FD-48A1-A4F5-2D50CFC9BB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569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822325" y="6469063"/>
            <a:ext cx="2795518" cy="3889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900" b="0" i="1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16"/>
          <p:cNvSpPr>
            <a:spLocks noGrp="1"/>
          </p:cNvSpPr>
          <p:nvPr>
            <p:ph sz="quarter" idx="26"/>
          </p:nvPr>
        </p:nvSpPr>
        <p:spPr>
          <a:xfrm>
            <a:off x="836214" y="1590784"/>
            <a:ext cx="2387539" cy="242189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16"/>
          <p:cNvSpPr>
            <a:spLocks noGrp="1"/>
          </p:cNvSpPr>
          <p:nvPr>
            <p:ph sz="quarter" idx="32"/>
          </p:nvPr>
        </p:nvSpPr>
        <p:spPr>
          <a:xfrm>
            <a:off x="9123108" y="1590784"/>
            <a:ext cx="2387539" cy="4652855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16"/>
          <p:cNvSpPr>
            <a:spLocks noGrp="1"/>
          </p:cNvSpPr>
          <p:nvPr>
            <p:ph sz="quarter" idx="34"/>
          </p:nvPr>
        </p:nvSpPr>
        <p:spPr>
          <a:xfrm>
            <a:off x="6346062" y="3730001"/>
            <a:ext cx="2387539" cy="2513638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38"/>
          </p:nvPr>
        </p:nvSpPr>
        <p:spPr>
          <a:xfrm>
            <a:off x="3598511" y="1590783"/>
            <a:ext cx="2387539" cy="91631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FontTx/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3598511" y="2732526"/>
            <a:ext cx="2387539" cy="351111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39"/>
          </p:nvPr>
        </p:nvSpPr>
        <p:spPr>
          <a:xfrm>
            <a:off x="836212" y="4234195"/>
            <a:ext cx="2387539" cy="200944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40"/>
          </p:nvPr>
        </p:nvSpPr>
        <p:spPr>
          <a:xfrm>
            <a:off x="6346060" y="1561078"/>
            <a:ext cx="2387539" cy="189345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B086311D-2416-431B-B98A-208D95BBE69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>
          <a:xfrm>
            <a:off x="8704263" y="6480175"/>
            <a:ext cx="2743200" cy="365125"/>
          </a:xfrm>
          <a:prstGeom prst="rect">
            <a:avLst/>
          </a:prstGeom>
        </p:spPr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 smtClean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8FC1D243-2770-43A8-9BFD-34AE0BB30C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574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3A3763E-D59A-4D7C-9D14-E4D5C1132E6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8704263" y="6480175"/>
            <a:ext cx="2743200" cy="365125"/>
          </a:xfrm>
          <a:prstGeom prst="rect">
            <a:avLst/>
          </a:prstGeom>
        </p:spPr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 smtClean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E424C763-53D3-479D-B369-AB09A101A0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87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1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8603EE21-5D94-4B3E-88B6-397A54E3820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92075" y="-15875"/>
            <a:ext cx="5957888" cy="689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B9D38825-466C-482F-A44E-F5F571FBF92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403013" y="0"/>
            <a:ext cx="788987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A64DB94-422A-48E6-8054-4E43476182A3}"/>
              </a:ext>
            </a:extLst>
          </p:cNvPr>
          <p:cNvSpPr txBox="1">
            <a:spLocks/>
          </p:cNvSpPr>
          <p:nvPr userDrawn="1"/>
        </p:nvSpPr>
        <p:spPr>
          <a:xfrm>
            <a:off x="661988" y="6497638"/>
            <a:ext cx="1304925" cy="144462"/>
          </a:xfrm>
          <a:prstGeom prst="rect">
            <a:avLst/>
          </a:prstGeom>
        </p:spPr>
        <p:txBody>
          <a:bodyPr tIns="18288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chemeClr val="bg2">
                    <a:lumMod val="10000"/>
                  </a:schemeClr>
                </a:solidFill>
              </a:rPr>
              <a:t>2019-04-08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CB45D87-C200-4FFA-8ED7-E0342CA671A9}"/>
              </a:ext>
            </a:extLst>
          </p:cNvPr>
          <p:cNvSpPr txBox="1">
            <a:spLocks/>
          </p:cNvSpPr>
          <p:nvPr userDrawn="1"/>
        </p:nvSpPr>
        <p:spPr>
          <a:xfrm>
            <a:off x="11428413" y="979488"/>
            <a:ext cx="636587" cy="322262"/>
          </a:xfrm>
          <a:prstGeom prst="rect">
            <a:avLst/>
          </a:prstGeom>
        </p:spPr>
        <p:txBody>
          <a:bodyPr rIns="4572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3F31E85-291C-453A-A4B4-EA082C9540A5}" type="slidenum">
              <a:rPr lang="en-US" smtClean="0">
                <a:solidFill>
                  <a:schemeClr val="bg2">
                    <a:lumMod val="10000"/>
                  </a:scheme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DC684FE7-F57B-4123-B119-33E375169F45}"/>
              </a:ext>
            </a:extLst>
          </p:cNvPr>
          <p:cNvSpPr txBox="1">
            <a:spLocks noChangeArrowheads="1"/>
          </p:cNvSpPr>
          <p:nvPr userDrawn="1"/>
        </p:nvSpPr>
        <p:spPr bwMode="auto">
          <a:xfrm rot="16200000">
            <a:off x="10098881" y="4771232"/>
            <a:ext cx="351472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1563"/>
              </a:lnSpc>
            </a:pPr>
            <a:r>
              <a:rPr lang="en-US" altLang="en-US" b="1">
                <a:solidFill>
                  <a:srgbClr val="00B0F0"/>
                </a:solidFill>
                <a:cs typeface="Arial" panose="020B0604020202020204" pitchFamily="34" charset="0"/>
              </a:rPr>
              <a:t>Discovery,</a:t>
            </a:r>
          </a:p>
          <a:p>
            <a:pPr eaLnBrk="1" hangingPunct="1">
              <a:lnSpc>
                <a:spcPts val="1563"/>
              </a:lnSpc>
            </a:pPr>
            <a:r>
              <a:rPr lang="en-US" altLang="en-US" b="1">
                <a:solidFill>
                  <a:srgbClr val="00B0F0"/>
                </a:solidFill>
                <a:cs typeface="Arial" panose="020B0604020202020204" pitchFamily="34" charset="0"/>
              </a:rPr>
              <a:t>accelerated</a:t>
            </a:r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8040D542-30FB-42C0-8FDB-1C6D1E820B1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8" y="204788"/>
            <a:ext cx="1947862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288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2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4D492EEB-0B5F-4993-ABFB-590543C0455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92075" y="-15875"/>
            <a:ext cx="5957888" cy="689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88BFDF9-7B0E-4933-A1D3-B4DC2E296B9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403013" y="0"/>
            <a:ext cx="788987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8CD370-9057-41EF-B342-DBB70E69B432}"/>
              </a:ext>
            </a:extLst>
          </p:cNvPr>
          <p:cNvSpPr txBox="1">
            <a:spLocks/>
          </p:cNvSpPr>
          <p:nvPr userDrawn="1"/>
        </p:nvSpPr>
        <p:spPr>
          <a:xfrm>
            <a:off x="11428413" y="979488"/>
            <a:ext cx="636587" cy="322262"/>
          </a:xfrm>
          <a:prstGeom prst="rect">
            <a:avLst/>
          </a:prstGeom>
        </p:spPr>
        <p:txBody>
          <a:bodyPr rIns="4572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283F4CF0-7950-4817-92C0-A5FD83B20313}" type="slidenum">
              <a:rPr lang="en-US" smtClean="0">
                <a:solidFill>
                  <a:schemeClr val="bg2">
                    <a:lumMod val="10000"/>
                  </a:scheme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10AC4AAB-2594-4642-8582-5A53BA850D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8" y="204788"/>
            <a:ext cx="1947862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229D37F4-AF15-4858-A02B-B7038B56F839}"/>
              </a:ext>
            </a:extLst>
          </p:cNvPr>
          <p:cNvSpPr txBox="1">
            <a:spLocks noChangeArrowheads="1"/>
          </p:cNvSpPr>
          <p:nvPr userDrawn="1"/>
        </p:nvSpPr>
        <p:spPr bwMode="auto">
          <a:xfrm rot="16200000">
            <a:off x="10098881" y="4771232"/>
            <a:ext cx="351472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1563"/>
              </a:lnSpc>
            </a:pPr>
            <a:r>
              <a:rPr lang="en-US" altLang="en-US" b="1">
                <a:solidFill>
                  <a:srgbClr val="00B0F0"/>
                </a:solidFill>
                <a:cs typeface="Arial" panose="020B0604020202020204" pitchFamily="34" charset="0"/>
              </a:rPr>
              <a:t>Discovery,</a:t>
            </a:r>
          </a:p>
          <a:p>
            <a:pPr eaLnBrk="1" hangingPunct="1">
              <a:lnSpc>
                <a:spcPts val="1563"/>
              </a:lnSpc>
            </a:pPr>
            <a:r>
              <a:rPr lang="en-US" altLang="en-US" b="1">
                <a:solidFill>
                  <a:srgbClr val="00B0F0"/>
                </a:solidFill>
                <a:cs typeface="Arial" panose="020B0604020202020204" pitchFamily="34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24488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02BF6C7-9163-4AD6-9EB1-60ADA0BEEF31}"/>
              </a:ext>
            </a:extLst>
          </p:cNvPr>
          <p:cNvSpPr txBox="1">
            <a:spLocks/>
          </p:cNvSpPr>
          <p:nvPr userDrawn="1"/>
        </p:nvSpPr>
        <p:spPr>
          <a:xfrm>
            <a:off x="11428413" y="979488"/>
            <a:ext cx="636587" cy="322262"/>
          </a:xfrm>
          <a:prstGeom prst="rect">
            <a:avLst/>
          </a:prstGeom>
        </p:spPr>
        <p:txBody>
          <a:bodyPr rIns="4572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C0D5F0E-6826-4F62-B1E0-9718DFF7A291}" type="slidenum">
              <a:rPr lang="en-US" smtClean="0">
                <a:solidFill>
                  <a:schemeClr val="bg2">
                    <a:lumMod val="10000"/>
                  </a:scheme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773410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5968073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59317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4" r:id="rId9"/>
    <p:sldLayoutId id="2147483695" r:id="rId10"/>
    <p:sldLayoutId id="2147483699" r:id="rId11"/>
    <p:sldLayoutId id="2147483700" r:id="rId12"/>
  </p:sldLayoutIdLst>
  <p:hf hdr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3.jpeg"/><Relationship Id="rId7" Type="http://schemas.microsoft.com/office/2007/relationships/hdphoto" Target="../media/hdphoto1.wdp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11" Type="http://schemas.openxmlformats.org/officeDocument/2006/relationships/image" Target="../media/image30.png"/><Relationship Id="rId5" Type="http://schemas.openxmlformats.org/officeDocument/2006/relationships/image" Target="../media/image25.png"/><Relationship Id="rId10" Type="http://schemas.openxmlformats.org/officeDocument/2006/relationships/image" Target="../media/image29.jpeg"/><Relationship Id="rId4" Type="http://schemas.openxmlformats.org/officeDocument/2006/relationships/image" Target="../media/image24.jpeg"/><Relationship Id="rId9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5.png"/><Relationship Id="rId7" Type="http://schemas.openxmlformats.org/officeDocument/2006/relationships/image" Target="../media/image8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7.png"/><Relationship Id="rId7" Type="http://schemas.openxmlformats.org/officeDocument/2006/relationships/image" Target="../media/image3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38.png"/><Relationship Id="rId10" Type="http://schemas.openxmlformats.org/officeDocument/2006/relationships/image" Target="../media/image42.png"/><Relationship Id="rId4" Type="http://schemas.openxmlformats.org/officeDocument/2006/relationships/image" Target="../media/image8.jpeg"/><Relationship Id="rId9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7.png"/><Relationship Id="rId7" Type="http://schemas.openxmlformats.org/officeDocument/2006/relationships/image" Target="../media/image4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8.jpeg"/><Relationship Id="rId9" Type="http://schemas.openxmlformats.org/officeDocument/2006/relationships/image" Target="../media/image4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5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0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8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5" Type="http://schemas.openxmlformats.org/officeDocument/2006/relationships/package" Target="../embeddings/Microsoft_Excel_Worksheet_46FA2789.xlsx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id="{F6C8AFDD-BA74-4D1C-9586-C554410FAD8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714375" y="2366963"/>
            <a:ext cx="5078413" cy="2081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b="1"/>
              <a:t>Status of RFD Cryomodules</a:t>
            </a:r>
            <a:br>
              <a:rPr lang="en-US" b="1"/>
            </a:br>
            <a:br>
              <a:rPr lang="en-GB" altLang="en-US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59" name="Subtitle 2">
            <a:extLst>
              <a:ext uri="{FF2B5EF4-FFF2-40B4-BE49-F238E27FC236}">
                <a16:creationId xmlns:a16="http://schemas.microsoft.com/office/drawing/2014/main" id="{92D054C0-1833-45B1-B348-C634C54C1CB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714375" y="3846513"/>
            <a:ext cx="4607638" cy="12049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en-US" altLang="en-US"/>
              <a:t>Bob Laxdal</a:t>
            </a:r>
          </a:p>
          <a:p>
            <a:r>
              <a:rPr lang="en-US" altLang="en-US"/>
              <a:t>TRIUMF Hi-Lumi Technical Coordinator</a:t>
            </a:r>
          </a:p>
          <a:p>
            <a:r>
              <a:rPr lang="en-US"/>
              <a:t>Oct. 7, 2024</a:t>
            </a:r>
          </a:p>
          <a:p>
            <a:endParaRPr lang="en-US" altLang="en-US" sz="1400"/>
          </a:p>
        </p:txBody>
      </p:sp>
      <p:grpSp>
        <p:nvGrpSpPr>
          <p:cNvPr id="19460" name="Group 13">
            <a:extLst>
              <a:ext uri="{FF2B5EF4-FFF2-40B4-BE49-F238E27FC236}">
                <a16:creationId xmlns:a16="http://schemas.microsoft.com/office/drawing/2014/main" id="{75DF41C9-1D5E-44EA-AC80-F746506B4FC9}"/>
              </a:ext>
            </a:extLst>
          </p:cNvPr>
          <p:cNvGrpSpPr>
            <a:grpSpLocks/>
          </p:cNvGrpSpPr>
          <p:nvPr/>
        </p:nvGrpSpPr>
        <p:grpSpPr bwMode="auto">
          <a:xfrm>
            <a:off x="-52388" y="6248400"/>
            <a:ext cx="1638301" cy="611188"/>
            <a:chOff x="2899741" y="3408765"/>
            <a:chExt cx="3401670" cy="1421594"/>
          </a:xfrm>
        </p:grpSpPr>
        <p:pic>
          <p:nvPicPr>
            <p:cNvPr id="19461" name="Picture 14">
              <a:extLst>
                <a:ext uri="{FF2B5EF4-FFF2-40B4-BE49-F238E27FC236}">
                  <a16:creationId xmlns:a16="http://schemas.microsoft.com/office/drawing/2014/main" id="{B5BF3B47-9847-4351-AB44-530DD5CC68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2" name="Picture 2" descr="Bildergebnis für canadian flag">
              <a:extLst>
                <a:ext uri="{FF2B5EF4-FFF2-40B4-BE49-F238E27FC236}">
                  <a16:creationId xmlns:a16="http://schemas.microsoft.com/office/drawing/2014/main" id="{8FEEDB88-8255-4618-9FE5-1CCE2A5B50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3" name="Picture 1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823E991F-E77F-4C37-9BB7-0FE508E645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821656-44C9-3306-31CB-6F13BD1416D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FD0AD4-02F1-DEE2-A371-21D4644073DB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C4FD13-86FE-4F9A-528E-02BECC69CF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878" y="0"/>
            <a:ext cx="11292244" cy="6858000"/>
          </a:xfrm>
          <a:prstGeom prst="rect">
            <a:avLst/>
          </a:prstGeom>
        </p:spPr>
      </p:pic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9936092C-D709-66F7-C5E1-652F86A0A042}"/>
              </a:ext>
            </a:extLst>
          </p:cNvPr>
          <p:cNvSpPr txBox="1">
            <a:spLocks/>
          </p:cNvSpPr>
          <p:nvPr/>
        </p:nvSpPr>
        <p:spPr>
          <a:xfrm>
            <a:off x="116311" y="31639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CA" sz="2800" b="0"/>
              <a:t>Timeline</a:t>
            </a:r>
          </a:p>
        </p:txBody>
      </p:sp>
    </p:spTree>
    <p:extLst>
      <p:ext uri="{BB962C8B-B14F-4D97-AF65-F5344CB8AC3E}">
        <p14:creationId xmlns:p14="http://schemas.microsoft.com/office/powerpoint/2010/main" val="29766030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63440CA-4812-4E54-B8FA-5E66D0B56BE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9BE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3555" name="Title 1">
            <a:extLst>
              <a:ext uri="{FF2B5EF4-FFF2-40B4-BE49-F238E27FC236}">
                <a16:creationId xmlns:a16="http://schemas.microsoft.com/office/drawing/2014/main" id="{1A5863D8-4E39-4AAC-B10C-721880D787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314324" y="2638425"/>
            <a:ext cx="8213307" cy="15811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CA" altLang="en-US" sz="4400" b="1">
                <a:solidFill>
                  <a:schemeClr val="bg1"/>
                </a:solidFill>
                <a:latin typeface="Arial Unicode MS"/>
                <a:ea typeface="Arial Unicode MS"/>
                <a:cs typeface="Arial Unicode MS"/>
              </a:rPr>
              <a:t>Recent Milestones</a:t>
            </a:r>
          </a:p>
        </p:txBody>
      </p:sp>
    </p:spTree>
    <p:extLst>
      <p:ext uri="{BB962C8B-B14F-4D97-AF65-F5344CB8AC3E}">
        <p14:creationId xmlns:p14="http://schemas.microsoft.com/office/powerpoint/2010/main" val="3540951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A1E58-4690-9057-ED12-DF240E8DAE9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0057F8-B841-9EEC-1638-06DE4D0846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38855914-D389-9EB3-6B25-FCF63302B70B}"/>
              </a:ext>
            </a:extLst>
          </p:cNvPr>
          <p:cNvSpPr txBox="1">
            <a:spLocks/>
          </p:cNvSpPr>
          <p:nvPr/>
        </p:nvSpPr>
        <p:spPr>
          <a:xfrm>
            <a:off x="277588" y="31322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2800" b="0"/>
              <a:t>Recent milestones</a:t>
            </a:r>
            <a:endParaRPr lang="en-CA" sz="2800" b="0"/>
          </a:p>
        </p:txBody>
      </p:sp>
      <p:graphicFrame>
        <p:nvGraphicFramePr>
          <p:cNvPr id="21" name="Table 21">
            <a:extLst>
              <a:ext uri="{FF2B5EF4-FFF2-40B4-BE49-F238E27FC236}">
                <a16:creationId xmlns:a16="http://schemas.microsoft.com/office/drawing/2014/main" id="{3A0CD25B-0D9D-618B-3D1B-A333BEFAD9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702457"/>
              </p:ext>
            </p:extLst>
          </p:nvPr>
        </p:nvGraphicFramePr>
        <p:xfrm>
          <a:off x="400050" y="1008317"/>
          <a:ext cx="10052474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0">
                  <a:extLst>
                    <a:ext uri="{9D8B030D-6E8A-4147-A177-3AD203B41FA5}">
                      <a16:colId xmlns:a16="http://schemas.microsoft.com/office/drawing/2014/main" val="2062239985"/>
                    </a:ext>
                  </a:extLst>
                </a:gridCol>
                <a:gridCol w="2158852">
                  <a:extLst>
                    <a:ext uri="{9D8B030D-6E8A-4147-A177-3AD203B41FA5}">
                      <a16:colId xmlns:a16="http://schemas.microsoft.com/office/drawing/2014/main" val="3602713249"/>
                    </a:ext>
                  </a:extLst>
                </a:gridCol>
                <a:gridCol w="2197672">
                  <a:extLst>
                    <a:ext uri="{9D8B030D-6E8A-4147-A177-3AD203B41FA5}">
                      <a16:colId xmlns:a16="http://schemas.microsoft.com/office/drawing/2014/main" val="34195198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A4FF"/>
                          </a:solidFill>
                        </a:rPr>
                        <a:t>Milestone</a:t>
                      </a:r>
                      <a:endParaRPr lang="en-CA" sz="2400">
                        <a:solidFill>
                          <a:srgbClr val="00A4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A4FF"/>
                          </a:solidFill>
                        </a:rPr>
                        <a:t>Application</a:t>
                      </a:r>
                      <a:endParaRPr lang="en-CA" sz="2400">
                        <a:solidFill>
                          <a:srgbClr val="00A4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A4FF"/>
                          </a:solidFill>
                        </a:rPr>
                        <a:t>Achieved</a:t>
                      </a:r>
                      <a:endParaRPr lang="en-CA" sz="2400">
                        <a:solidFill>
                          <a:srgbClr val="00A4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59102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/>
                        <a:t>Clean room contract issued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Infrastructure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chemeClr val="tx1"/>
                          </a:solidFill>
                        </a:rPr>
                        <a:t>Sep 2023</a:t>
                      </a:r>
                      <a:endParaRPr lang="en-CA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8743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/>
                        <a:t>OVC material order received 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TCM1-5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chemeClr val="tx1"/>
                          </a:solidFill>
                        </a:rPr>
                        <a:t>Feb. 2024</a:t>
                      </a:r>
                      <a:endParaRPr lang="en-CA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1333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/>
                        <a:t>OVC fabrication order issued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TCM1-5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chemeClr val="tx1"/>
                          </a:solidFill>
                        </a:rPr>
                        <a:t>Feb 2024</a:t>
                      </a:r>
                      <a:endParaRPr lang="en-CA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5306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/>
                        <a:t>MLI contract issued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TCM1-5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/>
                        <a:t>Mar. 2024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5228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/>
                        <a:t>Dummy cavity received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Infrastructure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chemeClr val="tx1"/>
                          </a:solidFill>
                        </a:rPr>
                        <a:t>June 2024</a:t>
                      </a:r>
                      <a:endParaRPr lang="en-CA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4589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/>
                        <a:t>Mu-metal received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TCM1-3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chemeClr val="tx1"/>
                          </a:solidFill>
                        </a:rPr>
                        <a:t>Aug. 2024</a:t>
                      </a:r>
                      <a:endParaRPr lang="en-CA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9632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/>
                        <a:t>Top assembly frame received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Infrastructure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chemeClr val="tx1"/>
                          </a:solidFill>
                        </a:rPr>
                        <a:t>Aug. 2024</a:t>
                      </a:r>
                      <a:endParaRPr lang="en-CA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3680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/>
                        <a:t>Tuner frame/flexures fabrication issued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TCM1-5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chemeClr val="tx1"/>
                          </a:solidFill>
                        </a:rPr>
                        <a:t>Sept. 2024</a:t>
                      </a:r>
                      <a:endParaRPr lang="en-CA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0224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/>
                        <a:t>Thermal shield fabrication issued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TCM1-5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chemeClr val="tx1"/>
                          </a:solidFill>
                        </a:rPr>
                        <a:t>Sept. 2024</a:t>
                      </a:r>
                      <a:endParaRPr lang="en-CA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4478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/>
                        <a:t>String assembly cart complete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Infrastructure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/>
                        <a:t>Sept. 2024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64848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58687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A1E58-4690-9057-ED12-DF240E8DAE9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0057F8-B841-9EEC-1638-06DE4D0846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38855914-D389-9EB3-6B25-FCF63302B70B}"/>
              </a:ext>
            </a:extLst>
          </p:cNvPr>
          <p:cNvSpPr txBox="1">
            <a:spLocks/>
          </p:cNvSpPr>
          <p:nvPr/>
        </p:nvSpPr>
        <p:spPr>
          <a:xfrm>
            <a:off x="277588" y="31322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2800" b="0"/>
              <a:t>Recent milestones</a:t>
            </a:r>
            <a:endParaRPr lang="en-CA" sz="2800" b="0"/>
          </a:p>
        </p:txBody>
      </p:sp>
      <p:graphicFrame>
        <p:nvGraphicFramePr>
          <p:cNvPr id="2" name="Table 21">
            <a:extLst>
              <a:ext uri="{FF2B5EF4-FFF2-40B4-BE49-F238E27FC236}">
                <a16:creationId xmlns:a16="http://schemas.microsoft.com/office/drawing/2014/main" id="{ADEBF73D-EEDC-413E-48E1-75D4F72222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6904025"/>
              </p:ext>
            </p:extLst>
          </p:nvPr>
        </p:nvGraphicFramePr>
        <p:xfrm>
          <a:off x="400050" y="1008317"/>
          <a:ext cx="10052474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5950">
                  <a:extLst>
                    <a:ext uri="{9D8B030D-6E8A-4147-A177-3AD203B41FA5}">
                      <a16:colId xmlns:a16="http://schemas.microsoft.com/office/drawing/2014/main" val="2062239985"/>
                    </a:ext>
                  </a:extLst>
                </a:gridCol>
                <a:gridCol w="2158852">
                  <a:extLst>
                    <a:ext uri="{9D8B030D-6E8A-4147-A177-3AD203B41FA5}">
                      <a16:colId xmlns:a16="http://schemas.microsoft.com/office/drawing/2014/main" val="3602713249"/>
                    </a:ext>
                  </a:extLst>
                </a:gridCol>
                <a:gridCol w="2197672">
                  <a:extLst>
                    <a:ext uri="{9D8B030D-6E8A-4147-A177-3AD203B41FA5}">
                      <a16:colId xmlns:a16="http://schemas.microsoft.com/office/drawing/2014/main" val="34195198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A4FF"/>
                          </a:solidFill>
                        </a:rPr>
                        <a:t>Milestone</a:t>
                      </a:r>
                      <a:endParaRPr lang="en-CA" sz="2400">
                        <a:solidFill>
                          <a:srgbClr val="00A4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A4FF"/>
                          </a:solidFill>
                        </a:rPr>
                        <a:t>Application</a:t>
                      </a:r>
                      <a:endParaRPr lang="en-CA" sz="2400">
                        <a:solidFill>
                          <a:srgbClr val="00A4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A4FF"/>
                          </a:solidFill>
                        </a:rPr>
                        <a:t>Achieved</a:t>
                      </a:r>
                      <a:endParaRPr lang="en-CA" sz="2400">
                        <a:solidFill>
                          <a:srgbClr val="00A4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59102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B050"/>
                          </a:solidFill>
                        </a:rPr>
                        <a:t>Clean room contract issued</a:t>
                      </a:r>
                      <a:endParaRPr lang="en-CA" sz="240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B050"/>
                          </a:solidFill>
                        </a:rPr>
                        <a:t>Infrastructure</a:t>
                      </a:r>
                      <a:endParaRPr lang="en-CA" sz="240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B050"/>
                          </a:solidFill>
                        </a:rPr>
                        <a:t>Sep 2023</a:t>
                      </a:r>
                      <a:endParaRPr lang="en-CA" sz="240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8743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/>
                        <a:t>OVC material order received 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TCM1-5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chemeClr val="tx1"/>
                          </a:solidFill>
                        </a:rPr>
                        <a:t>Feb. 2024</a:t>
                      </a:r>
                      <a:endParaRPr lang="en-CA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1333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/>
                        <a:t>OVC fabrication order issued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TCM1-5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chemeClr val="tx1"/>
                          </a:solidFill>
                        </a:rPr>
                        <a:t>Feb 2024</a:t>
                      </a:r>
                      <a:endParaRPr lang="en-CA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5306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/>
                        <a:t>MLI contract issued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TCM1-5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/>
                        <a:t>Mar. 2024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5228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B050"/>
                          </a:solidFill>
                        </a:rPr>
                        <a:t>Dummy cavity received</a:t>
                      </a:r>
                      <a:endParaRPr lang="en-CA" sz="240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B050"/>
                          </a:solidFill>
                        </a:rPr>
                        <a:t>Infrastructure</a:t>
                      </a:r>
                      <a:endParaRPr lang="en-CA" sz="240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B050"/>
                          </a:solidFill>
                        </a:rPr>
                        <a:t>June 2024</a:t>
                      </a:r>
                      <a:endParaRPr lang="en-CA" sz="240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4589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/>
                        <a:t>Mu-metal received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TCM1-3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chemeClr val="tx1"/>
                          </a:solidFill>
                        </a:rPr>
                        <a:t>Aug. 2024</a:t>
                      </a:r>
                      <a:endParaRPr lang="en-CA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9632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B050"/>
                          </a:solidFill>
                        </a:rPr>
                        <a:t>Top assembly frame received</a:t>
                      </a:r>
                      <a:endParaRPr lang="en-CA" sz="240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B050"/>
                          </a:solidFill>
                        </a:rPr>
                        <a:t>Infrastructure</a:t>
                      </a:r>
                      <a:endParaRPr lang="en-CA" sz="240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B050"/>
                          </a:solidFill>
                        </a:rPr>
                        <a:t>Aug. 2024</a:t>
                      </a:r>
                      <a:endParaRPr lang="en-CA" sz="240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3680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/>
                        <a:t>Tuner frame/flexures fabrication issued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TCM1-5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chemeClr val="tx1"/>
                          </a:solidFill>
                        </a:rPr>
                        <a:t>Sept. 2024</a:t>
                      </a:r>
                      <a:endParaRPr lang="en-CA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0224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/>
                        <a:t>Thermal shield fabrication issued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TCM1-5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chemeClr val="tx1"/>
                          </a:solidFill>
                        </a:rPr>
                        <a:t>Sept. 2024</a:t>
                      </a:r>
                      <a:endParaRPr lang="en-CA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4478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B050"/>
                          </a:solidFill>
                        </a:rPr>
                        <a:t>String assembly cart complete</a:t>
                      </a:r>
                      <a:endParaRPr lang="en-CA" sz="240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B050"/>
                          </a:solidFill>
                        </a:rPr>
                        <a:t>Infrastructure</a:t>
                      </a:r>
                      <a:endParaRPr lang="en-CA" sz="240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>
                          <a:solidFill>
                            <a:srgbClr val="00B050"/>
                          </a:solidFill>
                        </a:rPr>
                        <a:t>Sept. 2024</a:t>
                      </a:r>
                      <a:endParaRPr lang="en-CA" sz="240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64848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86692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8CF13E3-8012-41D4-9F93-EF32ABF3451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92632" y="357995"/>
            <a:ext cx="10450005" cy="1014516"/>
          </a:xfrm>
        </p:spPr>
        <p:txBody>
          <a:bodyPr/>
          <a:lstStyle/>
          <a:p>
            <a:r>
              <a:rPr lang="en-US" sz="2800"/>
              <a:t>TRIUMF SRF Facilities – Hi-Lumi Upgrade</a:t>
            </a:r>
            <a:endParaRPr lang="en-CA" sz="280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ACCDC0-79AD-47F2-8107-D45F76ACBDF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3434B75-CFB1-44FF-9F9C-CF49BE591A22}"/>
              </a:ext>
            </a:extLst>
          </p:cNvPr>
          <p:cNvGrpSpPr/>
          <p:nvPr/>
        </p:nvGrpSpPr>
        <p:grpSpPr>
          <a:xfrm>
            <a:off x="0" y="1344200"/>
            <a:ext cx="12192000" cy="5410959"/>
            <a:chOff x="0" y="1344200"/>
            <a:chExt cx="12192000" cy="5410959"/>
          </a:xfrm>
        </p:grpSpPr>
        <p:pic>
          <p:nvPicPr>
            <p:cNvPr id="5" name="Picture 4" descr="ISACIIOVERIVIEW-MARCOnew">
              <a:extLst>
                <a:ext uri="{FF2B5EF4-FFF2-40B4-BE49-F238E27FC236}">
                  <a16:creationId xmlns:a16="http://schemas.microsoft.com/office/drawing/2014/main" id="{CAA3FE52-4D25-49F8-A6E1-B59B9313FB0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54441"/>
            <a:stretch/>
          </p:blipFill>
          <p:spPr bwMode="auto">
            <a:xfrm>
              <a:off x="0" y="1344200"/>
              <a:ext cx="12192000" cy="541095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885623D-0BDB-4335-ACD1-A51867B226D9}"/>
                </a:ext>
              </a:extLst>
            </p:cNvPr>
            <p:cNvSpPr/>
            <p:nvPr/>
          </p:nvSpPr>
          <p:spPr>
            <a:xfrm>
              <a:off x="8750490" y="1548397"/>
              <a:ext cx="2934268" cy="9280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17F4C75-0CC0-4952-820B-A6797AFE0FDC}"/>
                </a:ext>
              </a:extLst>
            </p:cNvPr>
            <p:cNvSpPr/>
            <p:nvPr/>
          </p:nvSpPr>
          <p:spPr>
            <a:xfrm>
              <a:off x="8270853" y="1569493"/>
              <a:ext cx="1606160" cy="789223"/>
            </a:xfrm>
            <a:prstGeom prst="rect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16C4376-1461-431E-86C7-21CFE5FF1164}"/>
                </a:ext>
              </a:extLst>
            </p:cNvPr>
            <p:cNvSpPr/>
            <p:nvPr/>
          </p:nvSpPr>
          <p:spPr>
            <a:xfrm>
              <a:off x="2947916" y="3821373"/>
              <a:ext cx="1446663" cy="79384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E67DE8A-0FD9-4529-B899-8B13C8D83C27}"/>
                </a:ext>
              </a:extLst>
            </p:cNvPr>
            <p:cNvSpPr/>
            <p:nvPr/>
          </p:nvSpPr>
          <p:spPr>
            <a:xfrm>
              <a:off x="5736610" y="3944203"/>
              <a:ext cx="1291987" cy="67101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A0E89B4-6017-4E2F-8469-B5C24EF068FE}"/>
                </a:ext>
              </a:extLst>
            </p:cNvPr>
            <p:cNvSpPr/>
            <p:nvPr/>
          </p:nvSpPr>
          <p:spPr>
            <a:xfrm>
              <a:off x="2172267" y="3330054"/>
              <a:ext cx="775648" cy="128516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A198097-9F45-4C78-8D1F-7A7A10E730C7}"/>
                </a:ext>
              </a:extLst>
            </p:cNvPr>
            <p:cNvSpPr/>
            <p:nvPr/>
          </p:nvSpPr>
          <p:spPr>
            <a:xfrm>
              <a:off x="3914633" y="3330054"/>
              <a:ext cx="1544471" cy="49131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8447D4B-C21E-4AC5-B3E4-D2A106330BAD}"/>
                </a:ext>
              </a:extLst>
            </p:cNvPr>
            <p:cNvSpPr/>
            <p:nvPr/>
          </p:nvSpPr>
          <p:spPr>
            <a:xfrm>
              <a:off x="4394579" y="3821373"/>
              <a:ext cx="1064525" cy="79384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A2F5DC1-EA56-499D-8E60-A7236A265DEE}"/>
                </a:ext>
              </a:extLst>
            </p:cNvPr>
            <p:cNvSpPr/>
            <p:nvPr/>
          </p:nvSpPr>
          <p:spPr>
            <a:xfrm>
              <a:off x="3427861" y="3332329"/>
              <a:ext cx="486771" cy="49131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9D42F36-8AC4-4150-948C-69458601488C}"/>
                </a:ext>
              </a:extLst>
            </p:cNvPr>
            <p:cNvSpPr txBox="1"/>
            <p:nvPr/>
          </p:nvSpPr>
          <p:spPr>
            <a:xfrm>
              <a:off x="4289948" y="3912700"/>
              <a:ext cx="1291987" cy="584775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/>
                <a:t>Clean assembly</a:t>
              </a:r>
              <a:endParaRPr lang="en-CA" sz="1600" b="1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7FAA66C-0DDC-4D81-A8B7-702939CF52DC}"/>
                </a:ext>
              </a:extLst>
            </p:cNvPr>
            <p:cNvSpPr txBox="1"/>
            <p:nvPr/>
          </p:nvSpPr>
          <p:spPr>
            <a:xfrm>
              <a:off x="4010164" y="3427312"/>
              <a:ext cx="1291987" cy="338554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/>
                <a:t>HPWR</a:t>
              </a:r>
              <a:endParaRPr lang="en-CA" sz="1600" b="1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D7BD6B2-0CD5-4CE6-B740-0BFA538C234D}"/>
                </a:ext>
              </a:extLst>
            </p:cNvPr>
            <p:cNvSpPr txBox="1"/>
            <p:nvPr/>
          </p:nvSpPr>
          <p:spPr>
            <a:xfrm>
              <a:off x="5686566" y="4110432"/>
              <a:ext cx="1291987" cy="338554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/>
                <a:t>BCP</a:t>
              </a:r>
              <a:endParaRPr lang="en-CA" sz="1600" b="1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7707861-1046-455D-9502-A8AC8C2F6D3C}"/>
                </a:ext>
              </a:extLst>
            </p:cNvPr>
            <p:cNvSpPr txBox="1"/>
            <p:nvPr/>
          </p:nvSpPr>
          <p:spPr>
            <a:xfrm>
              <a:off x="8417860" y="1693764"/>
              <a:ext cx="1291987" cy="584775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/>
                <a:t>Dirty  assembly</a:t>
              </a:r>
              <a:endParaRPr lang="en-CA" sz="1600" b="1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16C21B2-AB32-40B5-9DA5-EC85BBE9A196}"/>
                </a:ext>
              </a:extLst>
            </p:cNvPr>
            <p:cNvSpPr txBox="1"/>
            <p:nvPr/>
          </p:nvSpPr>
          <p:spPr>
            <a:xfrm>
              <a:off x="3032081" y="3398804"/>
              <a:ext cx="1291987" cy="338554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/>
                <a:t>RF</a:t>
              </a:r>
              <a:endParaRPr lang="en-CA" sz="1600" b="1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E49E9F4-CE85-4A8A-BE92-CF464432273C}"/>
                </a:ext>
              </a:extLst>
            </p:cNvPr>
            <p:cNvSpPr txBox="1"/>
            <p:nvPr/>
          </p:nvSpPr>
          <p:spPr>
            <a:xfrm>
              <a:off x="2047164" y="3735594"/>
              <a:ext cx="1034961" cy="584775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/>
                <a:t>Prep room</a:t>
              </a:r>
              <a:endParaRPr lang="en-CA" sz="1600" b="1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7E7242F-6E0C-4478-8ACD-9B3F0AEA2E73}"/>
                </a:ext>
              </a:extLst>
            </p:cNvPr>
            <p:cNvSpPr/>
            <p:nvPr/>
          </p:nvSpPr>
          <p:spPr>
            <a:xfrm>
              <a:off x="736978" y="4725909"/>
              <a:ext cx="1774210" cy="6257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4C5A6EA-36E8-414F-B7B4-A3CAE5B8AAAA}"/>
                </a:ext>
              </a:extLst>
            </p:cNvPr>
            <p:cNvSpPr/>
            <p:nvPr/>
          </p:nvSpPr>
          <p:spPr>
            <a:xfrm>
              <a:off x="5302150" y="5708646"/>
              <a:ext cx="2449777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2AB0B9D-2D57-4806-984A-9DCBA4D02286}"/>
                </a:ext>
              </a:extLst>
            </p:cNvPr>
            <p:cNvSpPr/>
            <p:nvPr/>
          </p:nvSpPr>
          <p:spPr>
            <a:xfrm>
              <a:off x="1624083" y="5904882"/>
              <a:ext cx="1146413" cy="4686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C4A1D42-8646-43DF-8256-C777CC3A1865}"/>
                </a:ext>
              </a:extLst>
            </p:cNvPr>
            <p:cNvSpPr/>
            <p:nvPr/>
          </p:nvSpPr>
          <p:spPr>
            <a:xfrm>
              <a:off x="10217624" y="5969915"/>
              <a:ext cx="1575181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995DA63-7AE8-473B-BF26-5F034BB9EBB2}"/>
                </a:ext>
              </a:extLst>
            </p:cNvPr>
            <p:cNvSpPr/>
            <p:nvPr/>
          </p:nvSpPr>
          <p:spPr>
            <a:xfrm>
              <a:off x="5454550" y="5861046"/>
              <a:ext cx="2449777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4C6C81ED-FD53-4576-B94E-AC0032780B4A}"/>
              </a:ext>
            </a:extLst>
          </p:cNvPr>
          <p:cNvSpPr/>
          <p:nvPr/>
        </p:nvSpPr>
        <p:spPr>
          <a:xfrm>
            <a:off x="4661425" y="5003359"/>
            <a:ext cx="359613" cy="131978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27D907C-9DB8-4D9C-8B80-6DFD323366AD}"/>
              </a:ext>
            </a:extLst>
          </p:cNvPr>
          <p:cNvSpPr/>
          <p:nvPr/>
        </p:nvSpPr>
        <p:spPr>
          <a:xfrm>
            <a:off x="5050589" y="5005950"/>
            <a:ext cx="359613" cy="130629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12234BF-B2E7-4190-89CD-97DFD1E0B963}"/>
              </a:ext>
            </a:extLst>
          </p:cNvPr>
          <p:cNvSpPr/>
          <p:nvPr/>
        </p:nvSpPr>
        <p:spPr>
          <a:xfrm>
            <a:off x="5427507" y="5002623"/>
            <a:ext cx="438532" cy="130629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44C0CC9-45BB-49B8-BB96-ABF8D63AE0A2}"/>
              </a:ext>
            </a:extLst>
          </p:cNvPr>
          <p:cNvSpPr/>
          <p:nvPr/>
        </p:nvSpPr>
        <p:spPr>
          <a:xfrm>
            <a:off x="4669402" y="504724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2965797-7364-43E0-A330-EBE78A33A94B}"/>
              </a:ext>
            </a:extLst>
          </p:cNvPr>
          <p:cNvSpPr/>
          <p:nvPr/>
        </p:nvSpPr>
        <p:spPr>
          <a:xfrm>
            <a:off x="3219137" y="4721900"/>
            <a:ext cx="5222363" cy="2694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F3E7148-A50E-4A60-A6E2-622421C2B7BF}"/>
              </a:ext>
            </a:extLst>
          </p:cNvPr>
          <p:cNvSpPr/>
          <p:nvPr/>
        </p:nvSpPr>
        <p:spPr>
          <a:xfrm>
            <a:off x="4720911" y="504724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3D7C29C-DF82-4D22-B74A-C30FD03EE8E3}"/>
              </a:ext>
            </a:extLst>
          </p:cNvPr>
          <p:cNvSpPr/>
          <p:nvPr/>
        </p:nvSpPr>
        <p:spPr>
          <a:xfrm>
            <a:off x="4773321" y="5047380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9D722EC-8773-4C67-BC9D-5A2E1F827F7C}"/>
              </a:ext>
            </a:extLst>
          </p:cNvPr>
          <p:cNvSpPr/>
          <p:nvPr/>
        </p:nvSpPr>
        <p:spPr>
          <a:xfrm>
            <a:off x="5126602" y="550444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B49A4A24-60BC-415E-875A-AAA4E98DCCD7}"/>
              </a:ext>
            </a:extLst>
          </p:cNvPr>
          <p:cNvSpPr/>
          <p:nvPr/>
        </p:nvSpPr>
        <p:spPr>
          <a:xfrm>
            <a:off x="5279002" y="565684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26BDB05-F2B7-40A0-BC6B-FD7106430B54}"/>
              </a:ext>
            </a:extLst>
          </p:cNvPr>
          <p:cNvSpPr/>
          <p:nvPr/>
        </p:nvSpPr>
        <p:spPr>
          <a:xfrm>
            <a:off x="4865564" y="5047626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DB2FB38-A28B-4275-8B7E-0E1752CCF84F}"/>
              </a:ext>
            </a:extLst>
          </p:cNvPr>
          <p:cNvSpPr/>
          <p:nvPr/>
        </p:nvSpPr>
        <p:spPr>
          <a:xfrm>
            <a:off x="4917073" y="5047626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AFE787E-61D5-4862-8FBD-B734EA150EEC}"/>
              </a:ext>
            </a:extLst>
          </p:cNvPr>
          <p:cNvSpPr/>
          <p:nvPr/>
        </p:nvSpPr>
        <p:spPr>
          <a:xfrm>
            <a:off x="4967180" y="5047764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A43A6FD2-2BFC-42E4-8EFE-7E8DA7813C66}"/>
              </a:ext>
            </a:extLst>
          </p:cNvPr>
          <p:cNvSpPr/>
          <p:nvPr/>
        </p:nvSpPr>
        <p:spPr>
          <a:xfrm>
            <a:off x="5059041" y="5045321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09A19C89-8EF2-418A-89C5-0471A31F95B5}"/>
              </a:ext>
            </a:extLst>
          </p:cNvPr>
          <p:cNvSpPr/>
          <p:nvPr/>
        </p:nvSpPr>
        <p:spPr>
          <a:xfrm>
            <a:off x="5110550" y="5045321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A72F06C8-B167-40AA-80F9-4859A0E1D00E}"/>
              </a:ext>
            </a:extLst>
          </p:cNvPr>
          <p:cNvSpPr/>
          <p:nvPr/>
        </p:nvSpPr>
        <p:spPr>
          <a:xfrm>
            <a:off x="5162960" y="5045459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FCB9B70-2309-45F0-97F2-1BF16693CA75}"/>
              </a:ext>
            </a:extLst>
          </p:cNvPr>
          <p:cNvSpPr/>
          <p:nvPr/>
        </p:nvSpPr>
        <p:spPr>
          <a:xfrm>
            <a:off x="5255203" y="5045705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6464717F-A368-40C0-B2C6-C247AE94B97D}"/>
              </a:ext>
            </a:extLst>
          </p:cNvPr>
          <p:cNvSpPr/>
          <p:nvPr/>
        </p:nvSpPr>
        <p:spPr>
          <a:xfrm>
            <a:off x="5306712" y="5045705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D933C814-F1F8-4DAB-B518-17907EF6CD14}"/>
              </a:ext>
            </a:extLst>
          </p:cNvPr>
          <p:cNvSpPr/>
          <p:nvPr/>
        </p:nvSpPr>
        <p:spPr>
          <a:xfrm>
            <a:off x="5356819" y="5045843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90EA1FB5-95E5-4E49-B082-6941D1036602}"/>
              </a:ext>
            </a:extLst>
          </p:cNvPr>
          <p:cNvSpPr/>
          <p:nvPr/>
        </p:nvSpPr>
        <p:spPr>
          <a:xfrm>
            <a:off x="5432556" y="5043398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2D5A244D-CF82-4AFF-881A-AD1314BF4B34}"/>
              </a:ext>
            </a:extLst>
          </p:cNvPr>
          <p:cNvSpPr/>
          <p:nvPr/>
        </p:nvSpPr>
        <p:spPr>
          <a:xfrm>
            <a:off x="5484065" y="5043398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D32CD87F-52F9-48CB-A8A8-E45D98BFF7BF}"/>
              </a:ext>
            </a:extLst>
          </p:cNvPr>
          <p:cNvSpPr/>
          <p:nvPr/>
        </p:nvSpPr>
        <p:spPr>
          <a:xfrm>
            <a:off x="5536475" y="5043536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5B62D304-0129-4889-BC81-FE61D14DFEB9}"/>
              </a:ext>
            </a:extLst>
          </p:cNvPr>
          <p:cNvSpPr/>
          <p:nvPr/>
        </p:nvSpPr>
        <p:spPr>
          <a:xfrm>
            <a:off x="5584956" y="504378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FFAE95D8-03C7-4A9A-A786-4E469DE9E232}"/>
              </a:ext>
            </a:extLst>
          </p:cNvPr>
          <p:cNvSpPr/>
          <p:nvPr/>
        </p:nvSpPr>
        <p:spPr>
          <a:xfrm>
            <a:off x="5671015" y="504378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22F52A6C-8CD3-40D4-A30E-55B1EFC06A4A}"/>
              </a:ext>
            </a:extLst>
          </p:cNvPr>
          <p:cNvSpPr/>
          <p:nvPr/>
        </p:nvSpPr>
        <p:spPr>
          <a:xfrm>
            <a:off x="5713938" y="5045563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3D5BF7F-6E32-476B-863E-DE34785C7412}"/>
              </a:ext>
            </a:extLst>
          </p:cNvPr>
          <p:cNvSpPr/>
          <p:nvPr/>
        </p:nvSpPr>
        <p:spPr>
          <a:xfrm>
            <a:off x="5763144" y="5043260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05F6B0A-6C07-4AD2-BA36-17AEB13CF4C4}"/>
              </a:ext>
            </a:extLst>
          </p:cNvPr>
          <p:cNvSpPr/>
          <p:nvPr/>
        </p:nvSpPr>
        <p:spPr>
          <a:xfrm>
            <a:off x="5813251" y="5043398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3C05449-BCB0-491D-9FC9-DC97FBB07954}"/>
              </a:ext>
            </a:extLst>
          </p:cNvPr>
          <p:cNvSpPr/>
          <p:nvPr/>
        </p:nvSpPr>
        <p:spPr>
          <a:xfrm>
            <a:off x="4819040" y="5042210"/>
            <a:ext cx="48878" cy="5565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AFC9B83-5364-4BA9-84F7-5985396867E5}"/>
              </a:ext>
            </a:extLst>
          </p:cNvPr>
          <p:cNvSpPr/>
          <p:nvPr/>
        </p:nvSpPr>
        <p:spPr>
          <a:xfrm>
            <a:off x="5208944" y="5040235"/>
            <a:ext cx="48878" cy="5565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3F6C97FA-D672-4BC7-8D0A-48DD4F41D470}"/>
              </a:ext>
            </a:extLst>
          </p:cNvPr>
          <p:cNvSpPr/>
          <p:nvPr/>
        </p:nvSpPr>
        <p:spPr>
          <a:xfrm>
            <a:off x="5627345" y="5038260"/>
            <a:ext cx="48878" cy="5565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774FBFD-603A-46E0-9FEB-B7BE69311519}"/>
              </a:ext>
            </a:extLst>
          </p:cNvPr>
          <p:cNvSpPr/>
          <p:nvPr/>
        </p:nvSpPr>
        <p:spPr>
          <a:xfrm>
            <a:off x="2984848" y="5142707"/>
            <a:ext cx="4862615" cy="2694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3E45FF1-A44D-65D1-3EB3-3CC6F70AEE6C}"/>
              </a:ext>
            </a:extLst>
          </p:cNvPr>
          <p:cNvSpPr/>
          <p:nvPr/>
        </p:nvSpPr>
        <p:spPr>
          <a:xfrm>
            <a:off x="10259489" y="1675233"/>
            <a:ext cx="867424" cy="577970"/>
          </a:xfrm>
          <a:prstGeom prst="rect">
            <a:avLst/>
          </a:pr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B79794A9-CA2D-C03E-0164-8D73F8796E6E}"/>
              </a:ext>
            </a:extLst>
          </p:cNvPr>
          <p:cNvSpPr/>
          <p:nvPr/>
        </p:nvSpPr>
        <p:spPr>
          <a:xfrm>
            <a:off x="11122759" y="2652330"/>
            <a:ext cx="670045" cy="1062716"/>
          </a:xfrm>
          <a:prstGeom prst="rect">
            <a:avLst/>
          </a:pr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5EEC857-B9D9-1BC8-04F5-F5142CDB41CA}"/>
              </a:ext>
            </a:extLst>
          </p:cNvPr>
          <p:cNvSpPr txBox="1"/>
          <p:nvPr/>
        </p:nvSpPr>
        <p:spPr>
          <a:xfrm>
            <a:off x="673288" y="1136154"/>
            <a:ext cx="7430399" cy="1477328"/>
          </a:xfrm>
          <a:prstGeom prst="rect">
            <a:avLst/>
          </a:prstGeom>
          <a:solidFill>
            <a:srgbClr val="04ADE2"/>
          </a:solidFill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CA" sz="2000">
                <a:solidFill>
                  <a:srgbClr val="FFFFFF"/>
                </a:solidFill>
                <a:effectLst/>
                <a:ea typeface="MS Mincho" panose="02020609040205080304" pitchFamily="49" charset="-128"/>
                <a:cs typeface="Impact" panose="020B0806030902050204" pitchFamily="34" charset="0"/>
              </a:rPr>
              <a:t>To improve the throughput of Hi-</a:t>
            </a:r>
            <a:r>
              <a:rPr lang="en-CA" sz="2000" err="1">
                <a:solidFill>
                  <a:srgbClr val="FFFFFF"/>
                </a:solidFill>
                <a:effectLst/>
                <a:ea typeface="MS Mincho" panose="02020609040205080304" pitchFamily="49" charset="-128"/>
                <a:cs typeface="Impact" panose="020B0806030902050204" pitchFamily="34" charset="0"/>
              </a:rPr>
              <a:t>lumi</a:t>
            </a:r>
            <a:r>
              <a:rPr lang="en-CA" sz="2000">
                <a:solidFill>
                  <a:srgbClr val="FFFFFF"/>
                </a:solidFill>
                <a:effectLst/>
                <a:ea typeface="MS Mincho" panose="02020609040205080304" pitchFamily="49" charset="-128"/>
                <a:cs typeface="Impact" panose="020B0806030902050204" pitchFamily="34" charset="0"/>
              </a:rPr>
              <a:t> CMs we are installing a second clean-room in the ISAC-II experimental hall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CA" sz="2000">
                <a:solidFill>
                  <a:srgbClr val="FFFFFF"/>
                </a:solidFill>
                <a:ea typeface="MS Mincho" panose="02020609040205080304" pitchFamily="49" charset="-128"/>
                <a:cs typeface="Impact" panose="020B0806030902050204" pitchFamily="34" charset="0"/>
              </a:rPr>
              <a:t>The clean room will allow dedicated string assembly over the life of the project – being installed and ready November 2024</a:t>
            </a:r>
            <a:endParaRPr lang="en-CA" sz="2000">
              <a:solidFill>
                <a:srgbClr val="FFFFFF"/>
              </a:solidFill>
              <a:effectLst/>
              <a:ea typeface="MS Mincho" panose="02020609040205080304" pitchFamily="49" charset="-128"/>
              <a:cs typeface="Impact" panose="020B0806030902050204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0CE4110-DB17-A47D-689A-E132C1C01C8E}"/>
              </a:ext>
            </a:extLst>
          </p:cNvPr>
          <p:cNvSpPr txBox="1"/>
          <p:nvPr/>
        </p:nvSpPr>
        <p:spPr>
          <a:xfrm>
            <a:off x="10544306" y="1701888"/>
            <a:ext cx="1291987" cy="58477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/>
              <a:t>Clean assembly</a:t>
            </a:r>
            <a:endParaRPr lang="en-CA" sz="1600" b="1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33428F37-2B16-E93B-A620-F8230C337142}"/>
              </a:ext>
            </a:extLst>
          </p:cNvPr>
          <p:cNvCxnSpPr/>
          <p:nvPr/>
        </p:nvCxnSpPr>
        <p:spPr>
          <a:xfrm>
            <a:off x="10259489" y="1674066"/>
            <a:ext cx="153331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6AD61837-AAFF-C590-FF53-8BA1204D1BB3}"/>
              </a:ext>
            </a:extLst>
          </p:cNvPr>
          <p:cNvCxnSpPr>
            <a:cxnSpLocks/>
          </p:cNvCxnSpPr>
          <p:nvPr/>
        </p:nvCxnSpPr>
        <p:spPr>
          <a:xfrm>
            <a:off x="11119826" y="3715046"/>
            <a:ext cx="67297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3CFE4AF7-E2FD-5FB8-FCF6-F30E1F8DCDC8}"/>
              </a:ext>
            </a:extLst>
          </p:cNvPr>
          <p:cNvCxnSpPr>
            <a:cxnSpLocks/>
          </p:cNvCxnSpPr>
          <p:nvPr/>
        </p:nvCxnSpPr>
        <p:spPr>
          <a:xfrm>
            <a:off x="10702739" y="3105498"/>
            <a:ext cx="41708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4FD3605-E9BA-0A11-AA41-F2AD6C6FBE06}"/>
              </a:ext>
            </a:extLst>
          </p:cNvPr>
          <p:cNvCxnSpPr>
            <a:cxnSpLocks/>
          </p:cNvCxnSpPr>
          <p:nvPr/>
        </p:nvCxnSpPr>
        <p:spPr>
          <a:xfrm flipV="1">
            <a:off x="10259489" y="2252975"/>
            <a:ext cx="443250" cy="2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50DE1800-F9EA-14E9-5722-41AD89FCC5EA}"/>
              </a:ext>
            </a:extLst>
          </p:cNvPr>
          <p:cNvCxnSpPr>
            <a:cxnSpLocks/>
          </p:cNvCxnSpPr>
          <p:nvPr/>
        </p:nvCxnSpPr>
        <p:spPr>
          <a:xfrm flipH="1">
            <a:off x="10259489" y="1657088"/>
            <a:ext cx="6508" cy="60708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AA1EDF18-F1E5-F7D9-8414-F9AB1EE50550}"/>
              </a:ext>
            </a:extLst>
          </p:cNvPr>
          <p:cNvCxnSpPr>
            <a:cxnSpLocks/>
          </p:cNvCxnSpPr>
          <p:nvPr/>
        </p:nvCxnSpPr>
        <p:spPr>
          <a:xfrm>
            <a:off x="10684880" y="2240478"/>
            <a:ext cx="0" cy="88795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5BC71BC2-2945-A7F2-E0A0-5DA5A82EAFD1}"/>
              </a:ext>
            </a:extLst>
          </p:cNvPr>
          <p:cNvCxnSpPr>
            <a:cxnSpLocks/>
          </p:cNvCxnSpPr>
          <p:nvPr/>
        </p:nvCxnSpPr>
        <p:spPr>
          <a:xfrm>
            <a:off x="11792805" y="1657088"/>
            <a:ext cx="0" cy="207850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EF2336FF-B8D6-4E32-69BC-24800C2FF9FF}"/>
              </a:ext>
            </a:extLst>
          </p:cNvPr>
          <p:cNvCxnSpPr>
            <a:cxnSpLocks/>
          </p:cNvCxnSpPr>
          <p:nvPr/>
        </p:nvCxnSpPr>
        <p:spPr>
          <a:xfrm>
            <a:off x="11119825" y="3105498"/>
            <a:ext cx="0" cy="63009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0E74E6A4-F869-7694-76D5-7386A351B20A}"/>
              </a:ext>
            </a:extLst>
          </p:cNvPr>
          <p:cNvCxnSpPr/>
          <p:nvPr/>
        </p:nvCxnSpPr>
        <p:spPr>
          <a:xfrm flipV="1">
            <a:off x="11119825" y="2252975"/>
            <a:ext cx="1" cy="399355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A14D3F0F-EE87-BA1B-3C15-85BD7AAB34AE}"/>
              </a:ext>
            </a:extLst>
          </p:cNvPr>
          <p:cNvCxnSpPr>
            <a:cxnSpLocks/>
          </p:cNvCxnSpPr>
          <p:nvPr/>
        </p:nvCxnSpPr>
        <p:spPr>
          <a:xfrm flipH="1">
            <a:off x="10684880" y="2658808"/>
            <a:ext cx="434945" cy="1464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C8A30DE0-35D4-0A42-D32E-D89BACAC9BAF}"/>
              </a:ext>
            </a:extLst>
          </p:cNvPr>
          <p:cNvSpPr txBox="1"/>
          <p:nvPr/>
        </p:nvSpPr>
        <p:spPr>
          <a:xfrm>
            <a:off x="3073019" y="3912700"/>
            <a:ext cx="13010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/>
              <a:t>Cavity/CM testing</a:t>
            </a:r>
            <a:endParaRPr lang="en-CA" sz="1600" b="1"/>
          </a:p>
        </p:txBody>
      </p:sp>
      <p:grpSp>
        <p:nvGrpSpPr>
          <p:cNvPr id="112" name="Group 15">
            <a:extLst>
              <a:ext uri="{FF2B5EF4-FFF2-40B4-BE49-F238E27FC236}">
                <a16:creationId xmlns:a16="http://schemas.microsoft.com/office/drawing/2014/main" id="{362FBFA2-887A-B63F-C831-F9D80F955EDE}"/>
              </a:ext>
            </a:extLst>
          </p:cNvPr>
          <p:cNvGrpSpPr>
            <a:grpSpLocks/>
          </p:cNvGrpSpPr>
          <p:nvPr/>
        </p:nvGrpSpPr>
        <p:grpSpPr bwMode="auto">
          <a:xfrm>
            <a:off x="10481114" y="134754"/>
            <a:ext cx="1603375" cy="611187"/>
            <a:chOff x="2899741" y="3408765"/>
            <a:chExt cx="3401670" cy="1421594"/>
          </a:xfrm>
        </p:grpSpPr>
        <p:pic>
          <p:nvPicPr>
            <p:cNvPr id="113" name="Picture 16">
              <a:extLst>
                <a:ext uri="{FF2B5EF4-FFF2-40B4-BE49-F238E27FC236}">
                  <a16:creationId xmlns:a16="http://schemas.microsoft.com/office/drawing/2014/main" id="{2C6685F3-B5E7-5F73-17CF-A1C862BAA1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4" name="Picture 2" descr="Bildergebnis für canadian flag">
              <a:extLst>
                <a:ext uri="{FF2B5EF4-FFF2-40B4-BE49-F238E27FC236}">
                  <a16:creationId xmlns:a16="http://schemas.microsoft.com/office/drawing/2014/main" id="{B444ECFD-C989-B2DA-4A3F-2EB013741B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5" name="Picture 1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98B634D2-ACDD-12DC-019A-F9E565D926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6" name="Picture 55" descr="A room with blue walls and a yellow cone&#10;&#10;Description automatically generated with medium confidence">
            <a:extLst>
              <a:ext uri="{FF2B5EF4-FFF2-40B4-BE49-F238E27FC236}">
                <a16:creationId xmlns:a16="http://schemas.microsoft.com/office/drawing/2014/main" id="{989DCCE7-1F50-3F80-3751-0CB5B78E87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72589" y="3767497"/>
            <a:ext cx="4017440" cy="301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9788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8CF13E3-8012-41D4-9F93-EF32ABF3451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92632" y="357995"/>
            <a:ext cx="10450005" cy="1014516"/>
          </a:xfrm>
        </p:spPr>
        <p:txBody>
          <a:bodyPr/>
          <a:lstStyle/>
          <a:p>
            <a:r>
              <a:rPr lang="en-US" sz="2800"/>
              <a:t>TRIUMF SRF Facilities</a:t>
            </a:r>
            <a:endParaRPr lang="en-CA" sz="280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ACCDC0-79AD-47F2-8107-D45F76ACBDF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3434B75-CFB1-44FF-9F9C-CF49BE591A22}"/>
              </a:ext>
            </a:extLst>
          </p:cNvPr>
          <p:cNvGrpSpPr/>
          <p:nvPr/>
        </p:nvGrpSpPr>
        <p:grpSpPr>
          <a:xfrm>
            <a:off x="0" y="1344200"/>
            <a:ext cx="12192000" cy="5410959"/>
            <a:chOff x="0" y="1344200"/>
            <a:chExt cx="12192000" cy="5410959"/>
          </a:xfrm>
        </p:grpSpPr>
        <p:pic>
          <p:nvPicPr>
            <p:cNvPr id="5" name="Picture 4" descr="ISACIIOVERIVIEW-MARCOnew">
              <a:extLst>
                <a:ext uri="{FF2B5EF4-FFF2-40B4-BE49-F238E27FC236}">
                  <a16:creationId xmlns:a16="http://schemas.microsoft.com/office/drawing/2014/main" id="{CAA3FE52-4D25-49F8-A6E1-B59B9313FB0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54441"/>
            <a:stretch/>
          </p:blipFill>
          <p:spPr bwMode="auto">
            <a:xfrm>
              <a:off x="0" y="1344200"/>
              <a:ext cx="12192000" cy="5410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885623D-0BDB-4335-ACD1-A51867B226D9}"/>
                </a:ext>
              </a:extLst>
            </p:cNvPr>
            <p:cNvSpPr/>
            <p:nvPr/>
          </p:nvSpPr>
          <p:spPr>
            <a:xfrm>
              <a:off x="8598090" y="1569493"/>
              <a:ext cx="2934268" cy="9280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16C4376-1461-431E-86C7-21CFE5FF1164}"/>
                </a:ext>
              </a:extLst>
            </p:cNvPr>
            <p:cNvSpPr/>
            <p:nvPr/>
          </p:nvSpPr>
          <p:spPr>
            <a:xfrm>
              <a:off x="2947916" y="3821373"/>
              <a:ext cx="1446663" cy="79384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E67DE8A-0FD9-4529-B899-8B13C8D83C27}"/>
                </a:ext>
              </a:extLst>
            </p:cNvPr>
            <p:cNvSpPr/>
            <p:nvPr/>
          </p:nvSpPr>
          <p:spPr>
            <a:xfrm>
              <a:off x="5770140" y="3944203"/>
              <a:ext cx="1258457" cy="62529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EA4F346-B6BD-4BD9-862E-EAE8CC9173B4}"/>
                </a:ext>
              </a:extLst>
            </p:cNvPr>
            <p:cNvSpPr txBox="1"/>
            <p:nvPr/>
          </p:nvSpPr>
          <p:spPr>
            <a:xfrm>
              <a:off x="3073019" y="3912700"/>
              <a:ext cx="13010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/>
                <a:t>Cavity/CM testing</a:t>
              </a:r>
              <a:endParaRPr lang="en-CA" sz="1600" b="1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A0E89B4-6017-4E2F-8469-B5C24EF068FE}"/>
                </a:ext>
              </a:extLst>
            </p:cNvPr>
            <p:cNvSpPr/>
            <p:nvPr/>
          </p:nvSpPr>
          <p:spPr>
            <a:xfrm>
              <a:off x="2172267" y="3330054"/>
              <a:ext cx="775648" cy="128516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A198097-9F45-4C78-8D1F-7A7A10E730C7}"/>
                </a:ext>
              </a:extLst>
            </p:cNvPr>
            <p:cNvSpPr/>
            <p:nvPr/>
          </p:nvSpPr>
          <p:spPr>
            <a:xfrm>
              <a:off x="3914633" y="3330054"/>
              <a:ext cx="1544471" cy="49131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8447D4B-C21E-4AC5-B3E4-D2A106330BAD}"/>
                </a:ext>
              </a:extLst>
            </p:cNvPr>
            <p:cNvSpPr/>
            <p:nvPr/>
          </p:nvSpPr>
          <p:spPr>
            <a:xfrm>
              <a:off x="4394579" y="3821373"/>
              <a:ext cx="1064525" cy="79384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A2F5DC1-EA56-499D-8E60-A7236A265DEE}"/>
                </a:ext>
              </a:extLst>
            </p:cNvPr>
            <p:cNvSpPr/>
            <p:nvPr/>
          </p:nvSpPr>
          <p:spPr>
            <a:xfrm>
              <a:off x="3427861" y="3332329"/>
              <a:ext cx="486771" cy="49131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9D42F36-8AC4-4150-948C-69458601488C}"/>
                </a:ext>
              </a:extLst>
            </p:cNvPr>
            <p:cNvSpPr txBox="1"/>
            <p:nvPr/>
          </p:nvSpPr>
          <p:spPr>
            <a:xfrm>
              <a:off x="4289948" y="3912700"/>
              <a:ext cx="129198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/>
                <a:t>Clean assembly</a:t>
              </a:r>
              <a:endParaRPr lang="en-CA" sz="1600" b="1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7FAA66C-0DDC-4D81-A8B7-702939CF52DC}"/>
                </a:ext>
              </a:extLst>
            </p:cNvPr>
            <p:cNvSpPr txBox="1"/>
            <p:nvPr/>
          </p:nvSpPr>
          <p:spPr>
            <a:xfrm>
              <a:off x="4010164" y="3427312"/>
              <a:ext cx="12919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/>
                <a:t>HPWR</a:t>
              </a:r>
              <a:endParaRPr lang="en-CA" sz="1600" b="1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D7BD6B2-0CD5-4CE6-B740-0BFA538C234D}"/>
                </a:ext>
              </a:extLst>
            </p:cNvPr>
            <p:cNvSpPr txBox="1"/>
            <p:nvPr/>
          </p:nvSpPr>
          <p:spPr>
            <a:xfrm>
              <a:off x="5686566" y="4110432"/>
              <a:ext cx="12919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/>
                <a:t>BCP</a:t>
              </a:r>
              <a:endParaRPr lang="en-CA" sz="1600" b="1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16C21B2-AB32-40B5-9DA5-EC85BBE9A196}"/>
                </a:ext>
              </a:extLst>
            </p:cNvPr>
            <p:cNvSpPr txBox="1"/>
            <p:nvPr/>
          </p:nvSpPr>
          <p:spPr>
            <a:xfrm>
              <a:off x="3032081" y="3398804"/>
              <a:ext cx="12919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/>
                <a:t>RF</a:t>
              </a:r>
              <a:endParaRPr lang="en-CA" sz="1600" b="1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E49E9F4-CE85-4A8A-BE92-CF464432273C}"/>
                </a:ext>
              </a:extLst>
            </p:cNvPr>
            <p:cNvSpPr txBox="1"/>
            <p:nvPr/>
          </p:nvSpPr>
          <p:spPr>
            <a:xfrm>
              <a:off x="2047164" y="3735594"/>
              <a:ext cx="10349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/>
                <a:t>Prep room</a:t>
              </a:r>
              <a:endParaRPr lang="en-CA" sz="1600" b="1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7E7242F-6E0C-4478-8ACD-9B3F0AEA2E73}"/>
                </a:ext>
              </a:extLst>
            </p:cNvPr>
            <p:cNvSpPr/>
            <p:nvPr/>
          </p:nvSpPr>
          <p:spPr>
            <a:xfrm>
              <a:off x="736978" y="4725909"/>
              <a:ext cx="1774210" cy="6257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4C5A6EA-36E8-414F-B7B4-A3CAE5B8AAAA}"/>
                </a:ext>
              </a:extLst>
            </p:cNvPr>
            <p:cNvSpPr/>
            <p:nvPr/>
          </p:nvSpPr>
          <p:spPr>
            <a:xfrm>
              <a:off x="5302150" y="5708646"/>
              <a:ext cx="2449777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2AB0B9D-2D57-4806-984A-9DCBA4D02286}"/>
                </a:ext>
              </a:extLst>
            </p:cNvPr>
            <p:cNvSpPr/>
            <p:nvPr/>
          </p:nvSpPr>
          <p:spPr>
            <a:xfrm>
              <a:off x="1624083" y="5904882"/>
              <a:ext cx="1146413" cy="4686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C4A1D42-8646-43DF-8256-C777CC3A1865}"/>
                </a:ext>
              </a:extLst>
            </p:cNvPr>
            <p:cNvSpPr/>
            <p:nvPr/>
          </p:nvSpPr>
          <p:spPr>
            <a:xfrm>
              <a:off x="10217624" y="5969915"/>
              <a:ext cx="1575181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995DA63-7AE8-473B-BF26-5F034BB9EBB2}"/>
                </a:ext>
              </a:extLst>
            </p:cNvPr>
            <p:cNvSpPr/>
            <p:nvPr/>
          </p:nvSpPr>
          <p:spPr>
            <a:xfrm>
              <a:off x="5454550" y="5861046"/>
              <a:ext cx="2449777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4C6C81ED-FD53-4576-B94E-AC0032780B4A}"/>
              </a:ext>
            </a:extLst>
          </p:cNvPr>
          <p:cNvSpPr/>
          <p:nvPr/>
        </p:nvSpPr>
        <p:spPr>
          <a:xfrm>
            <a:off x="4661425" y="5003359"/>
            <a:ext cx="359613" cy="131978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27D907C-9DB8-4D9C-8B80-6DFD323366AD}"/>
              </a:ext>
            </a:extLst>
          </p:cNvPr>
          <p:cNvSpPr/>
          <p:nvPr/>
        </p:nvSpPr>
        <p:spPr>
          <a:xfrm>
            <a:off x="5050589" y="5005950"/>
            <a:ext cx="359613" cy="130629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12234BF-B2E7-4190-89CD-97DFD1E0B963}"/>
              </a:ext>
            </a:extLst>
          </p:cNvPr>
          <p:cNvSpPr/>
          <p:nvPr/>
        </p:nvSpPr>
        <p:spPr>
          <a:xfrm>
            <a:off x="5427507" y="5002623"/>
            <a:ext cx="438532" cy="130629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44C0CC9-45BB-49B8-BB96-ABF8D63AE0A2}"/>
              </a:ext>
            </a:extLst>
          </p:cNvPr>
          <p:cNvSpPr/>
          <p:nvPr/>
        </p:nvSpPr>
        <p:spPr>
          <a:xfrm>
            <a:off x="4669402" y="504724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2965797-7364-43E0-A330-EBE78A33A94B}"/>
              </a:ext>
            </a:extLst>
          </p:cNvPr>
          <p:cNvSpPr/>
          <p:nvPr/>
        </p:nvSpPr>
        <p:spPr>
          <a:xfrm>
            <a:off x="3219137" y="4721900"/>
            <a:ext cx="5222363" cy="2694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F3E7148-A50E-4A60-A6E2-622421C2B7BF}"/>
              </a:ext>
            </a:extLst>
          </p:cNvPr>
          <p:cNvSpPr/>
          <p:nvPr/>
        </p:nvSpPr>
        <p:spPr>
          <a:xfrm>
            <a:off x="4720911" y="504724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3D7C29C-DF82-4D22-B74A-C30FD03EE8E3}"/>
              </a:ext>
            </a:extLst>
          </p:cNvPr>
          <p:cNvSpPr/>
          <p:nvPr/>
        </p:nvSpPr>
        <p:spPr>
          <a:xfrm>
            <a:off x="4773321" y="5047380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9D722EC-8773-4C67-BC9D-5A2E1F827F7C}"/>
              </a:ext>
            </a:extLst>
          </p:cNvPr>
          <p:cNvSpPr/>
          <p:nvPr/>
        </p:nvSpPr>
        <p:spPr>
          <a:xfrm>
            <a:off x="5126602" y="550444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B49A4A24-60BC-415E-875A-AAA4E98DCCD7}"/>
              </a:ext>
            </a:extLst>
          </p:cNvPr>
          <p:cNvSpPr/>
          <p:nvPr/>
        </p:nvSpPr>
        <p:spPr>
          <a:xfrm>
            <a:off x="5279002" y="565684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26BDB05-F2B7-40A0-BC6B-FD7106430B54}"/>
              </a:ext>
            </a:extLst>
          </p:cNvPr>
          <p:cNvSpPr/>
          <p:nvPr/>
        </p:nvSpPr>
        <p:spPr>
          <a:xfrm>
            <a:off x="4865564" y="5047626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DB2FB38-A28B-4275-8B7E-0E1752CCF84F}"/>
              </a:ext>
            </a:extLst>
          </p:cNvPr>
          <p:cNvSpPr/>
          <p:nvPr/>
        </p:nvSpPr>
        <p:spPr>
          <a:xfrm>
            <a:off x="4917073" y="5047626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AFE787E-61D5-4862-8FBD-B734EA150EEC}"/>
              </a:ext>
            </a:extLst>
          </p:cNvPr>
          <p:cNvSpPr/>
          <p:nvPr/>
        </p:nvSpPr>
        <p:spPr>
          <a:xfrm>
            <a:off x="4967180" y="5047764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A43A6FD2-2BFC-42E4-8EFE-7E8DA7813C66}"/>
              </a:ext>
            </a:extLst>
          </p:cNvPr>
          <p:cNvSpPr/>
          <p:nvPr/>
        </p:nvSpPr>
        <p:spPr>
          <a:xfrm>
            <a:off x="5059041" y="5045321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09A19C89-8EF2-418A-89C5-0471A31F95B5}"/>
              </a:ext>
            </a:extLst>
          </p:cNvPr>
          <p:cNvSpPr/>
          <p:nvPr/>
        </p:nvSpPr>
        <p:spPr>
          <a:xfrm>
            <a:off x="5110550" y="5045321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A72F06C8-B167-40AA-80F9-4859A0E1D00E}"/>
              </a:ext>
            </a:extLst>
          </p:cNvPr>
          <p:cNvSpPr/>
          <p:nvPr/>
        </p:nvSpPr>
        <p:spPr>
          <a:xfrm>
            <a:off x="5162960" y="5045459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FCB9B70-2309-45F0-97F2-1BF16693CA75}"/>
              </a:ext>
            </a:extLst>
          </p:cNvPr>
          <p:cNvSpPr/>
          <p:nvPr/>
        </p:nvSpPr>
        <p:spPr>
          <a:xfrm>
            <a:off x="5255203" y="5045705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6464717F-A368-40C0-B2C6-C247AE94B97D}"/>
              </a:ext>
            </a:extLst>
          </p:cNvPr>
          <p:cNvSpPr/>
          <p:nvPr/>
        </p:nvSpPr>
        <p:spPr>
          <a:xfrm>
            <a:off x="5306712" y="5045705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D933C814-F1F8-4DAB-B518-17907EF6CD14}"/>
              </a:ext>
            </a:extLst>
          </p:cNvPr>
          <p:cNvSpPr/>
          <p:nvPr/>
        </p:nvSpPr>
        <p:spPr>
          <a:xfrm>
            <a:off x="5356819" y="5045843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90EA1FB5-95E5-4E49-B082-6941D1036602}"/>
              </a:ext>
            </a:extLst>
          </p:cNvPr>
          <p:cNvSpPr/>
          <p:nvPr/>
        </p:nvSpPr>
        <p:spPr>
          <a:xfrm>
            <a:off x="5432556" y="5043398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2D5A244D-CF82-4AFF-881A-AD1314BF4B34}"/>
              </a:ext>
            </a:extLst>
          </p:cNvPr>
          <p:cNvSpPr/>
          <p:nvPr/>
        </p:nvSpPr>
        <p:spPr>
          <a:xfrm>
            <a:off x="5484065" y="5043398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D32CD87F-52F9-48CB-A8A8-E45D98BFF7BF}"/>
              </a:ext>
            </a:extLst>
          </p:cNvPr>
          <p:cNvSpPr/>
          <p:nvPr/>
        </p:nvSpPr>
        <p:spPr>
          <a:xfrm>
            <a:off x="5536475" y="5043536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5B62D304-0129-4889-BC81-FE61D14DFEB9}"/>
              </a:ext>
            </a:extLst>
          </p:cNvPr>
          <p:cNvSpPr/>
          <p:nvPr/>
        </p:nvSpPr>
        <p:spPr>
          <a:xfrm>
            <a:off x="5584956" y="504378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FFAE95D8-03C7-4A9A-A786-4E469DE9E232}"/>
              </a:ext>
            </a:extLst>
          </p:cNvPr>
          <p:cNvSpPr/>
          <p:nvPr/>
        </p:nvSpPr>
        <p:spPr>
          <a:xfrm>
            <a:off x="5671015" y="504378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22F52A6C-8CD3-40D4-A30E-55B1EFC06A4A}"/>
              </a:ext>
            </a:extLst>
          </p:cNvPr>
          <p:cNvSpPr/>
          <p:nvPr/>
        </p:nvSpPr>
        <p:spPr>
          <a:xfrm>
            <a:off x="5713938" y="5045563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3D5BF7F-6E32-476B-863E-DE34785C7412}"/>
              </a:ext>
            </a:extLst>
          </p:cNvPr>
          <p:cNvSpPr/>
          <p:nvPr/>
        </p:nvSpPr>
        <p:spPr>
          <a:xfrm>
            <a:off x="5763144" y="5043260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05F6B0A-6C07-4AD2-BA36-17AEB13CF4C4}"/>
              </a:ext>
            </a:extLst>
          </p:cNvPr>
          <p:cNvSpPr/>
          <p:nvPr/>
        </p:nvSpPr>
        <p:spPr>
          <a:xfrm>
            <a:off x="5813251" y="5043398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3C05449-BCB0-491D-9FC9-DC97FBB07954}"/>
              </a:ext>
            </a:extLst>
          </p:cNvPr>
          <p:cNvSpPr/>
          <p:nvPr/>
        </p:nvSpPr>
        <p:spPr>
          <a:xfrm>
            <a:off x="4819040" y="5042210"/>
            <a:ext cx="48878" cy="5565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AFC9B83-5364-4BA9-84F7-5985396867E5}"/>
              </a:ext>
            </a:extLst>
          </p:cNvPr>
          <p:cNvSpPr/>
          <p:nvPr/>
        </p:nvSpPr>
        <p:spPr>
          <a:xfrm>
            <a:off x="5208944" y="5040235"/>
            <a:ext cx="48878" cy="5565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3F6C97FA-D672-4BC7-8D0A-48DD4F41D470}"/>
              </a:ext>
            </a:extLst>
          </p:cNvPr>
          <p:cNvSpPr/>
          <p:nvPr/>
        </p:nvSpPr>
        <p:spPr>
          <a:xfrm>
            <a:off x="5627345" y="5038260"/>
            <a:ext cx="48878" cy="5565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774FBFD-603A-46E0-9FEB-B7BE69311519}"/>
              </a:ext>
            </a:extLst>
          </p:cNvPr>
          <p:cNvSpPr/>
          <p:nvPr/>
        </p:nvSpPr>
        <p:spPr>
          <a:xfrm>
            <a:off x="2984848" y="5142707"/>
            <a:ext cx="4862615" cy="2694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3529BAD8-19D2-4D82-9738-02E17ACA38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093" y="1246751"/>
            <a:ext cx="1996063" cy="1497047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328D627E-7909-464C-A2DD-3CC8BF9528B2}"/>
              </a:ext>
            </a:extLst>
          </p:cNvPr>
          <p:cNvCxnSpPr/>
          <p:nvPr/>
        </p:nvCxnSpPr>
        <p:spPr>
          <a:xfrm>
            <a:off x="3032081" y="2776802"/>
            <a:ext cx="395780" cy="56649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4" descr="SRF09-mindy-SCC1">
            <a:extLst>
              <a:ext uri="{FF2B5EF4-FFF2-40B4-BE49-F238E27FC236}">
                <a16:creationId xmlns:a16="http://schemas.microsoft.com/office/drawing/2014/main" id="{E70E80CE-C4B1-431B-805A-05FF19EE3A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789" y="5144037"/>
            <a:ext cx="1524463" cy="1484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BD44CA7A-4A32-4C0E-9DD8-9A9B21D2D3EF}"/>
              </a:ext>
            </a:extLst>
          </p:cNvPr>
          <p:cNvCxnSpPr>
            <a:cxnSpLocks/>
            <a:stCxn id="58" idx="0"/>
          </p:cNvCxnSpPr>
          <p:nvPr/>
        </p:nvCxnSpPr>
        <p:spPr>
          <a:xfrm flipV="1">
            <a:off x="1635021" y="4478655"/>
            <a:ext cx="1922668" cy="66538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" name="Picture 2">
            <a:extLst>
              <a:ext uri="{FF2B5EF4-FFF2-40B4-BE49-F238E27FC236}">
                <a16:creationId xmlns:a16="http://schemas.microsoft.com/office/drawing/2014/main" id="{D7B11C32-0F61-43E3-9E70-802356B175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7072" y="4907851"/>
            <a:ext cx="1027897" cy="1743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B12519F8-C64E-40B8-84BA-3F3B430FDAC4}"/>
              </a:ext>
            </a:extLst>
          </p:cNvPr>
          <p:cNvCxnSpPr>
            <a:cxnSpLocks/>
          </p:cNvCxnSpPr>
          <p:nvPr/>
        </p:nvCxnSpPr>
        <p:spPr>
          <a:xfrm flipH="1" flipV="1">
            <a:off x="3859365" y="4491432"/>
            <a:ext cx="1375561" cy="42336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4" name="Picture 93">
            <a:extLst>
              <a:ext uri="{FF2B5EF4-FFF2-40B4-BE49-F238E27FC236}">
                <a16:creationId xmlns:a16="http://schemas.microsoft.com/office/drawing/2014/main" id="{2F35DD33-E33D-4042-97C0-A2D8F36058C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869" y="163765"/>
            <a:ext cx="1554644" cy="2072859"/>
          </a:xfrm>
          <a:prstGeom prst="rect">
            <a:avLst/>
          </a:prstGeom>
        </p:spPr>
      </p:pic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5035933E-8CE8-43FC-9671-3589E6D67342}"/>
              </a:ext>
            </a:extLst>
          </p:cNvPr>
          <p:cNvCxnSpPr>
            <a:cxnSpLocks/>
          </p:cNvCxnSpPr>
          <p:nvPr/>
        </p:nvCxnSpPr>
        <p:spPr>
          <a:xfrm flipH="1">
            <a:off x="4686869" y="2236624"/>
            <a:ext cx="812654" cy="10934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DFBF220E-6BD5-4A94-B537-D5F10A139677}"/>
              </a:ext>
            </a:extLst>
          </p:cNvPr>
          <p:cNvCxnSpPr>
            <a:cxnSpLocks/>
            <a:stCxn id="98" idx="2"/>
            <a:endCxn id="9" idx="0"/>
          </p:cNvCxnSpPr>
          <p:nvPr/>
        </p:nvCxnSpPr>
        <p:spPr>
          <a:xfrm flipH="1">
            <a:off x="6399369" y="3679664"/>
            <a:ext cx="80807" cy="26453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6A6F36E0-9400-5CC4-C203-12B72028F0D8}"/>
              </a:ext>
            </a:extLst>
          </p:cNvPr>
          <p:cNvSpPr/>
          <p:nvPr/>
        </p:nvSpPr>
        <p:spPr>
          <a:xfrm>
            <a:off x="8270853" y="1569493"/>
            <a:ext cx="1606160" cy="789223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FE4ADD6-92A3-9984-4936-548F6C953CDD}"/>
              </a:ext>
            </a:extLst>
          </p:cNvPr>
          <p:cNvSpPr txBox="1"/>
          <p:nvPr/>
        </p:nvSpPr>
        <p:spPr>
          <a:xfrm>
            <a:off x="8417860" y="1693764"/>
            <a:ext cx="12919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/>
              <a:t>Dirty  assembly</a:t>
            </a:r>
            <a:endParaRPr lang="en-CA" sz="1600" b="1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9D0E06B-5C20-9C27-1020-8517E87C4327}"/>
              </a:ext>
            </a:extLst>
          </p:cNvPr>
          <p:cNvSpPr/>
          <p:nvPr/>
        </p:nvSpPr>
        <p:spPr>
          <a:xfrm>
            <a:off x="8270853" y="3765866"/>
            <a:ext cx="3184169" cy="25809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98" name="Picture 97" descr="SRF09-mindy-etching">
            <a:extLst>
              <a:ext uri="{FF2B5EF4-FFF2-40B4-BE49-F238E27FC236}">
                <a16:creationId xmlns:a16="http://schemas.microsoft.com/office/drawing/2014/main" id="{5D5C997C-A210-4A18-9B04-67475F4874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63469" y="2586234"/>
            <a:ext cx="1633413" cy="1093430"/>
          </a:xfrm>
          <a:prstGeom prst="rect">
            <a:avLst/>
          </a:prstGeo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id="{3492288F-22E7-2120-9936-1C0F61F15772}"/>
              </a:ext>
            </a:extLst>
          </p:cNvPr>
          <p:cNvSpPr/>
          <p:nvPr/>
        </p:nvSpPr>
        <p:spPr>
          <a:xfrm>
            <a:off x="8447156" y="2913343"/>
            <a:ext cx="1836236" cy="15423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00" name="Picture 99">
            <a:extLst>
              <a:ext uri="{FF2B5EF4-FFF2-40B4-BE49-F238E27FC236}">
                <a16:creationId xmlns:a16="http://schemas.microsoft.com/office/drawing/2014/main" id="{9B07CFF0-6154-431F-BB06-7A8231FBBF3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660" y="2884823"/>
            <a:ext cx="1697680" cy="1551984"/>
          </a:xfrm>
          <a:prstGeom prst="rect">
            <a:avLst/>
          </a:prstGeom>
        </p:spPr>
      </p:pic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E49096DC-0286-7AA6-AF0C-4893878D29DC}"/>
              </a:ext>
            </a:extLst>
          </p:cNvPr>
          <p:cNvCxnSpPr>
            <a:cxnSpLocks/>
            <a:stCxn id="100" idx="0"/>
          </p:cNvCxnSpPr>
          <p:nvPr/>
        </p:nvCxnSpPr>
        <p:spPr>
          <a:xfrm flipV="1">
            <a:off x="8441500" y="2358716"/>
            <a:ext cx="413552" cy="52610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6" name="Picture 59">
            <a:extLst>
              <a:ext uri="{FF2B5EF4-FFF2-40B4-BE49-F238E27FC236}">
                <a16:creationId xmlns:a16="http://schemas.microsoft.com/office/drawing/2014/main" id="{BAAE1A16-C5E0-41F9-8370-909C986DBD9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3842" y="4203250"/>
            <a:ext cx="1697679" cy="1995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A88C00CD-8398-823D-A728-3B2B88F0F6B4}"/>
              </a:ext>
            </a:extLst>
          </p:cNvPr>
          <p:cNvSpPr/>
          <p:nvPr/>
        </p:nvSpPr>
        <p:spPr>
          <a:xfrm>
            <a:off x="10259489" y="1675233"/>
            <a:ext cx="867424" cy="577970"/>
          </a:xfrm>
          <a:prstGeom prst="rect">
            <a:avLst/>
          </a:pr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F2F94AA-F7BF-A6CD-8030-0A5E1A45029C}"/>
              </a:ext>
            </a:extLst>
          </p:cNvPr>
          <p:cNvSpPr/>
          <p:nvPr/>
        </p:nvSpPr>
        <p:spPr>
          <a:xfrm>
            <a:off x="11122759" y="2652330"/>
            <a:ext cx="670045" cy="1062716"/>
          </a:xfrm>
          <a:prstGeom prst="rect">
            <a:avLst/>
          </a:pr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1634824-8775-F9E0-17E5-187CAA805D64}"/>
              </a:ext>
            </a:extLst>
          </p:cNvPr>
          <p:cNvSpPr txBox="1"/>
          <p:nvPr/>
        </p:nvSpPr>
        <p:spPr>
          <a:xfrm>
            <a:off x="10544306" y="1701888"/>
            <a:ext cx="1291987" cy="58477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/>
              <a:t>Clean assembly</a:t>
            </a:r>
            <a:endParaRPr lang="en-CA" sz="1600" b="1"/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FAE673C-E3FE-40D9-D71A-351EC57389BD}"/>
              </a:ext>
            </a:extLst>
          </p:cNvPr>
          <p:cNvCxnSpPr/>
          <p:nvPr/>
        </p:nvCxnSpPr>
        <p:spPr>
          <a:xfrm>
            <a:off x="10259489" y="1674066"/>
            <a:ext cx="153331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8AF676FD-312E-1217-88B0-D3961EEBACA6}"/>
              </a:ext>
            </a:extLst>
          </p:cNvPr>
          <p:cNvCxnSpPr>
            <a:cxnSpLocks/>
          </p:cNvCxnSpPr>
          <p:nvPr/>
        </p:nvCxnSpPr>
        <p:spPr>
          <a:xfrm>
            <a:off x="11119826" y="3715046"/>
            <a:ext cx="67297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05237EF1-AD57-8F32-697F-7A82C1B52ADC}"/>
              </a:ext>
            </a:extLst>
          </p:cNvPr>
          <p:cNvCxnSpPr>
            <a:cxnSpLocks/>
          </p:cNvCxnSpPr>
          <p:nvPr/>
        </p:nvCxnSpPr>
        <p:spPr>
          <a:xfrm>
            <a:off x="10702739" y="3105498"/>
            <a:ext cx="41708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68ECCE95-515D-6A92-3C59-FC3089F3BEED}"/>
              </a:ext>
            </a:extLst>
          </p:cNvPr>
          <p:cNvCxnSpPr>
            <a:cxnSpLocks/>
          </p:cNvCxnSpPr>
          <p:nvPr/>
        </p:nvCxnSpPr>
        <p:spPr>
          <a:xfrm flipV="1">
            <a:off x="10259489" y="2252975"/>
            <a:ext cx="443250" cy="2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239E2BAB-9658-65B7-1D08-20749DB08918}"/>
              </a:ext>
            </a:extLst>
          </p:cNvPr>
          <p:cNvCxnSpPr>
            <a:cxnSpLocks/>
          </p:cNvCxnSpPr>
          <p:nvPr/>
        </p:nvCxnSpPr>
        <p:spPr>
          <a:xfrm flipH="1">
            <a:off x="10259489" y="1657088"/>
            <a:ext cx="6508" cy="60708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6762E7E6-4D48-36D6-B677-D24C31D624B0}"/>
              </a:ext>
            </a:extLst>
          </p:cNvPr>
          <p:cNvCxnSpPr>
            <a:cxnSpLocks/>
          </p:cNvCxnSpPr>
          <p:nvPr/>
        </p:nvCxnSpPr>
        <p:spPr>
          <a:xfrm>
            <a:off x="10684880" y="2240478"/>
            <a:ext cx="0" cy="88795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AB250D19-3742-B35D-AA98-40C5A98A856D}"/>
              </a:ext>
            </a:extLst>
          </p:cNvPr>
          <p:cNvCxnSpPr>
            <a:cxnSpLocks/>
          </p:cNvCxnSpPr>
          <p:nvPr/>
        </p:nvCxnSpPr>
        <p:spPr>
          <a:xfrm>
            <a:off x="11792805" y="1657088"/>
            <a:ext cx="0" cy="207850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5A4E4340-A1DF-DB9F-4C78-86A799CDD172}"/>
              </a:ext>
            </a:extLst>
          </p:cNvPr>
          <p:cNvCxnSpPr>
            <a:cxnSpLocks/>
          </p:cNvCxnSpPr>
          <p:nvPr/>
        </p:nvCxnSpPr>
        <p:spPr>
          <a:xfrm>
            <a:off x="11119825" y="3105498"/>
            <a:ext cx="0" cy="63009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97FBA9D4-C494-0DD6-6A24-681EDE344FC1}"/>
              </a:ext>
            </a:extLst>
          </p:cNvPr>
          <p:cNvCxnSpPr/>
          <p:nvPr/>
        </p:nvCxnSpPr>
        <p:spPr>
          <a:xfrm flipV="1">
            <a:off x="11119825" y="2252975"/>
            <a:ext cx="1" cy="399355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73358F4C-4D26-345E-F646-3513CF74A17C}"/>
              </a:ext>
            </a:extLst>
          </p:cNvPr>
          <p:cNvCxnSpPr>
            <a:cxnSpLocks/>
          </p:cNvCxnSpPr>
          <p:nvPr/>
        </p:nvCxnSpPr>
        <p:spPr>
          <a:xfrm flipH="1">
            <a:off x="10684880" y="2658808"/>
            <a:ext cx="434945" cy="1464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E69D396E-4565-E6AA-7758-520D48BDCC17}"/>
              </a:ext>
            </a:extLst>
          </p:cNvPr>
          <p:cNvCxnSpPr>
            <a:cxnSpLocks/>
          </p:cNvCxnSpPr>
          <p:nvPr/>
        </p:nvCxnSpPr>
        <p:spPr>
          <a:xfrm flipV="1">
            <a:off x="10402824" y="2538465"/>
            <a:ext cx="623323" cy="165926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 Placeholder 1">
            <a:extLst>
              <a:ext uri="{FF2B5EF4-FFF2-40B4-BE49-F238E27FC236}">
                <a16:creationId xmlns:a16="http://schemas.microsoft.com/office/drawing/2014/main" id="{700908F5-AE19-3958-43EA-08DAF7AA3F32}"/>
              </a:ext>
            </a:extLst>
          </p:cNvPr>
          <p:cNvSpPr txBox="1">
            <a:spLocks/>
          </p:cNvSpPr>
          <p:nvPr/>
        </p:nvSpPr>
        <p:spPr>
          <a:xfrm>
            <a:off x="7848451" y="402207"/>
            <a:ext cx="4231526" cy="1014516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2800"/>
              <a:t>New Hi-Lumi Area</a:t>
            </a:r>
            <a:endParaRPr lang="en-CA" sz="2800"/>
          </a:p>
        </p:txBody>
      </p: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3FC1ACFB-1B76-4ACD-BEF9-CF668625307A}"/>
              </a:ext>
            </a:extLst>
          </p:cNvPr>
          <p:cNvCxnSpPr>
            <a:cxnSpLocks/>
            <a:stCxn id="96" idx="1"/>
          </p:cNvCxnSpPr>
          <p:nvPr/>
        </p:nvCxnSpPr>
        <p:spPr>
          <a:xfrm flipH="1" flipV="1">
            <a:off x="5459104" y="4635113"/>
            <a:ext cx="4064738" cy="56579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8" name="Picture 107">
            <a:extLst>
              <a:ext uri="{FF2B5EF4-FFF2-40B4-BE49-F238E27FC236}">
                <a16:creationId xmlns:a16="http://schemas.microsoft.com/office/drawing/2014/main" id="{E1EB6963-FDD6-4A6D-1552-751B495217E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44410" y="9378"/>
            <a:ext cx="1454421" cy="1377612"/>
          </a:xfrm>
          <a:prstGeom prst="rect">
            <a:avLst/>
          </a:prstGeom>
        </p:spPr>
      </p:pic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EE0DF06E-8AB0-8F5A-FE63-16DA4747CC81}"/>
              </a:ext>
            </a:extLst>
          </p:cNvPr>
          <p:cNvCxnSpPr>
            <a:cxnSpLocks/>
          </p:cNvCxnSpPr>
          <p:nvPr/>
        </p:nvCxnSpPr>
        <p:spPr>
          <a:xfrm>
            <a:off x="8022908" y="1129920"/>
            <a:ext cx="541960" cy="4365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96270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7CC91E-4F9F-63A6-9F80-510C87E49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2890513-E58D-2644-ACDB-E89B1349FCE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7122D1-BA06-E851-D5F1-EEC1EC6504A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25B91923-F38E-1E95-2B73-F65F5F7FA0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811" t="9504" r="12508"/>
          <a:stretch/>
        </p:blipFill>
        <p:spPr>
          <a:xfrm>
            <a:off x="7924800" y="980468"/>
            <a:ext cx="2069676" cy="5286157"/>
          </a:xfrm>
          <a:prstGeom prst="rect">
            <a:avLst/>
          </a:prstGeom>
        </p:spPr>
      </p:pic>
      <p:pic>
        <p:nvPicPr>
          <p:cNvPr id="10" name="Picture 9" descr="A picture containing indoor, dirty&#10;&#10;Description automatically generated">
            <a:extLst>
              <a:ext uri="{FF2B5EF4-FFF2-40B4-BE49-F238E27FC236}">
                <a16:creationId xmlns:a16="http://schemas.microsoft.com/office/drawing/2014/main" id="{2BB69E51-5AE9-FA75-84F1-59841E6C3C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981" r="27439"/>
          <a:stretch/>
        </p:blipFill>
        <p:spPr>
          <a:xfrm>
            <a:off x="10167197" y="970164"/>
            <a:ext cx="1853912" cy="5306766"/>
          </a:xfrm>
          <a:prstGeom prst="rect">
            <a:avLst/>
          </a:prstGeom>
        </p:spPr>
      </p:pic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27D49281-D423-3607-4980-307AB5DB1BE2}"/>
              </a:ext>
            </a:extLst>
          </p:cNvPr>
          <p:cNvSpPr txBox="1">
            <a:spLocks/>
          </p:cNvSpPr>
          <p:nvPr/>
        </p:nvSpPr>
        <p:spPr>
          <a:xfrm>
            <a:off x="309634" y="308365"/>
            <a:ext cx="10450005" cy="101451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>
                <a:solidFill>
                  <a:srgbClr val="00AAFF"/>
                </a:solidFill>
              </a:rPr>
              <a:t>Preparation for cavity testing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57C01D-55AF-BF03-3FCC-8277FB307BAA}"/>
              </a:ext>
            </a:extLst>
          </p:cNvPr>
          <p:cNvSpPr txBox="1"/>
          <p:nvPr/>
        </p:nvSpPr>
        <p:spPr>
          <a:xfrm>
            <a:off x="169895" y="1110669"/>
            <a:ext cx="3453583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000">
                <a:latin typeface="+mn-lt"/>
              </a:rPr>
              <a:t>TRIUMF will requalify the AUP cavities upon delivery from </a:t>
            </a:r>
            <a:r>
              <a:rPr lang="en-CA" sz="2000" err="1">
                <a:latin typeface="+mn-lt"/>
              </a:rPr>
              <a:t>JLab</a:t>
            </a:r>
            <a:endParaRPr lang="en-CA" sz="2000">
              <a:latin typeface="+mn-lt"/>
            </a:endParaRPr>
          </a:p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000">
                <a:latin typeface="+mn-lt"/>
              </a:rPr>
              <a:t>TRIUMF has upgraded the cavity test facility </a:t>
            </a:r>
          </a:p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000">
                <a:latin typeface="+mn-lt"/>
              </a:rPr>
              <a:t>Prepared and qualified cryo-insert for multi-purpose cryostat to test dressed cavities at 2K in jacketed mode</a:t>
            </a:r>
          </a:p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000">
                <a:latin typeface="+mn-lt"/>
              </a:rPr>
              <a:t>Worked with AUP to draft cavity requalification test criteria</a:t>
            </a:r>
          </a:p>
        </p:txBody>
      </p:sp>
      <p:grpSp>
        <p:nvGrpSpPr>
          <p:cNvPr id="4" name="Group 15">
            <a:extLst>
              <a:ext uri="{FF2B5EF4-FFF2-40B4-BE49-F238E27FC236}">
                <a16:creationId xmlns:a16="http://schemas.microsoft.com/office/drawing/2014/main" id="{50144ED3-A327-15DF-BD62-FB642FCACC8A}"/>
              </a:ext>
            </a:extLst>
          </p:cNvPr>
          <p:cNvGrpSpPr>
            <a:grpSpLocks/>
          </p:cNvGrpSpPr>
          <p:nvPr/>
        </p:nvGrpSpPr>
        <p:grpSpPr bwMode="auto">
          <a:xfrm>
            <a:off x="0" y="6234113"/>
            <a:ext cx="1603375" cy="611187"/>
            <a:chOff x="2899741" y="3408765"/>
            <a:chExt cx="3401670" cy="1421594"/>
          </a:xfrm>
        </p:grpSpPr>
        <p:pic>
          <p:nvPicPr>
            <p:cNvPr id="7" name="Picture 16">
              <a:extLst>
                <a:ext uri="{FF2B5EF4-FFF2-40B4-BE49-F238E27FC236}">
                  <a16:creationId xmlns:a16="http://schemas.microsoft.com/office/drawing/2014/main" id="{0BAC9FFE-EFA7-D78E-6CAF-0D6CB52296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" descr="Bildergebnis für canadian flag">
              <a:extLst>
                <a:ext uri="{FF2B5EF4-FFF2-40B4-BE49-F238E27FC236}">
                  <a16:creationId xmlns:a16="http://schemas.microsoft.com/office/drawing/2014/main" id="{1DEFE777-7455-1314-1C98-4999CAD1FC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E3A0F8B-9EFF-8071-CD4F-F8215B77B0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665CC6F6-0F11-337A-59F3-42AE9ECEDA2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4869" y="1504268"/>
            <a:ext cx="3026021" cy="39306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21359999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200913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D04F823-29FB-76C7-74A8-63DC4FA6D3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5757" y="3790210"/>
            <a:ext cx="2575597" cy="268905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E64908-A6F7-C9BC-07FD-0B6F47339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2890513-E58D-2644-ACDB-E89B1349FCE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C37B59-E08C-101B-CC22-43F426AF3A9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F6F44F-E70B-379B-2F4E-3C22600C56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305" t="42779" r="25064"/>
          <a:stretch/>
        </p:blipFill>
        <p:spPr>
          <a:xfrm>
            <a:off x="4561307" y="774316"/>
            <a:ext cx="2095728" cy="3723172"/>
          </a:xfrm>
          <a:prstGeom prst="rect">
            <a:avLst/>
          </a:prstGeom>
        </p:spPr>
      </p:pic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DCD18B5D-98DF-DCFC-3722-C84310A3BBCE}"/>
              </a:ext>
            </a:extLst>
          </p:cNvPr>
          <p:cNvSpPr txBox="1">
            <a:spLocks/>
          </p:cNvSpPr>
          <p:nvPr/>
        </p:nvSpPr>
        <p:spPr>
          <a:xfrm>
            <a:off x="390755" y="267058"/>
            <a:ext cx="10450005" cy="101451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>
                <a:solidFill>
                  <a:srgbClr val="00AAFF"/>
                </a:solidFill>
              </a:rPr>
              <a:t>Dummy cavity for TCM0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437FC1-17A3-E0A9-819F-173B350CD5D6}"/>
              </a:ext>
            </a:extLst>
          </p:cNvPr>
          <p:cNvSpPr txBox="1"/>
          <p:nvPr/>
        </p:nvSpPr>
        <p:spPr>
          <a:xfrm>
            <a:off x="97820" y="1011384"/>
            <a:ext cx="4126057" cy="46789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457200" lvl="0" indent="-457200">
              <a:lnSpc>
                <a:spcPct val="107000"/>
              </a:lnSpc>
              <a:buFont typeface="Arial"/>
              <a:buChar char="•"/>
            </a:pPr>
            <a:r>
              <a:rPr lang="en-CA" sz="20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AUP anticipates only one TCM0 cavity in Feb. 2025</a:t>
            </a:r>
            <a:endParaRPr lang="en-US"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Arial"/>
              <a:buChar char="•"/>
            </a:pPr>
            <a:r>
              <a:rPr lang="en-CA" sz="20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TRIUMF has designed and fabricated a dummy cavity to replicate the RFD cavity</a:t>
            </a:r>
            <a:endParaRPr lang="en-CA" sz="200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CA" sz="20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Identical </a:t>
            </a:r>
            <a:r>
              <a:rPr lang="en-CA" sz="200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LHe</a:t>
            </a:r>
            <a:r>
              <a:rPr lang="en-CA" sz="20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volume and mass as the actual cavity</a:t>
            </a:r>
          </a:p>
          <a:p>
            <a:pPr marL="800100" lvl="1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CA" sz="20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Identical beam and helium interfaces as the RFD cavity</a:t>
            </a:r>
          </a:p>
          <a:p>
            <a:pPr marL="800100" lvl="1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CA" sz="20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Identical support interfaces</a:t>
            </a:r>
          </a:p>
          <a:p>
            <a:pPr marL="342900" indent="-342900">
              <a:lnSpc>
                <a:spcPct val="107000"/>
              </a:lnSpc>
              <a:buFont typeface="Arial"/>
              <a:buChar char="•"/>
            </a:pPr>
            <a:r>
              <a:rPr lang="en-CA" sz="20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Will be used for testing prior to cavity delivery and during assembly of TCM0 cavity string</a:t>
            </a:r>
            <a:endParaRPr lang="en-CA" sz="2000"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057422-4A03-7392-BB4D-F559ACF6D2F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219" t="2368" r="1410" b="2124"/>
          <a:stretch/>
        </p:blipFill>
        <p:spPr>
          <a:xfrm>
            <a:off x="6807531" y="146931"/>
            <a:ext cx="4639774" cy="3723173"/>
          </a:xfrm>
          <a:prstGeom prst="rect">
            <a:avLst/>
          </a:prstGeom>
        </p:spPr>
      </p:pic>
      <p:grpSp>
        <p:nvGrpSpPr>
          <p:cNvPr id="10" name="Group 16">
            <a:extLst>
              <a:ext uri="{FF2B5EF4-FFF2-40B4-BE49-F238E27FC236}">
                <a16:creationId xmlns:a16="http://schemas.microsoft.com/office/drawing/2014/main" id="{3AD943DC-6DC1-D17A-1CA2-B5E3FE3CAE8A}"/>
              </a:ext>
            </a:extLst>
          </p:cNvPr>
          <p:cNvGrpSpPr>
            <a:grpSpLocks/>
          </p:cNvGrpSpPr>
          <p:nvPr/>
        </p:nvGrpSpPr>
        <p:grpSpPr bwMode="auto">
          <a:xfrm>
            <a:off x="0" y="6234113"/>
            <a:ext cx="1603375" cy="611187"/>
            <a:chOff x="2899741" y="3408765"/>
            <a:chExt cx="3401670" cy="1421594"/>
          </a:xfrm>
        </p:grpSpPr>
        <p:pic>
          <p:nvPicPr>
            <p:cNvPr id="11" name="Picture 17">
              <a:extLst>
                <a:ext uri="{FF2B5EF4-FFF2-40B4-BE49-F238E27FC236}">
                  <a16:creationId xmlns:a16="http://schemas.microsoft.com/office/drawing/2014/main" id="{6923A01D-2BFC-5E38-82C9-AC789AF862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2" descr="Bildergebnis für canadian flag">
              <a:extLst>
                <a:ext uri="{FF2B5EF4-FFF2-40B4-BE49-F238E27FC236}">
                  <a16:creationId xmlns:a16="http://schemas.microsoft.com/office/drawing/2014/main" id="{199F448D-600A-D2A8-B7AD-6359B0188E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9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0CE93D5D-06DD-A517-8564-2D90462A6C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" name="Picture 3" descr="A large metal container on a red cart&#10;&#10;Description automatically generated">
            <a:extLst>
              <a:ext uri="{FF2B5EF4-FFF2-40B4-BE49-F238E27FC236}">
                <a16:creationId xmlns:a16="http://schemas.microsoft.com/office/drawing/2014/main" id="{121C1127-C3F9-B5FC-E9C4-A7C9E69B942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469" t="17674" r="11399" b="15227"/>
          <a:stretch/>
        </p:blipFill>
        <p:spPr>
          <a:xfrm>
            <a:off x="8858764" y="4207956"/>
            <a:ext cx="3235416" cy="1935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9936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5DAA536-CCAF-40C5-ACAD-EBFC80132B42}"/>
              </a:ext>
            </a:extLst>
          </p:cNvPr>
          <p:cNvSpPr txBox="1"/>
          <p:nvPr/>
        </p:nvSpPr>
        <p:spPr>
          <a:xfrm>
            <a:off x="390755" y="855696"/>
            <a:ext cx="7599362" cy="493981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400">
                <a:latin typeface="+mn-lt"/>
              </a:rPr>
              <a:t>String assembly frame received</a:t>
            </a:r>
          </a:p>
          <a:p>
            <a:pPr marL="742950" lvl="1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000">
                <a:latin typeface="+mn-lt"/>
              </a:rPr>
              <a:t>Based on UK design</a:t>
            </a:r>
          </a:p>
          <a:p>
            <a:pPr marL="742950" lvl="1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000">
                <a:latin typeface="+mn-lt"/>
              </a:rPr>
              <a:t>Ready for assembly</a:t>
            </a:r>
          </a:p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400">
                <a:latin typeface="+mn-lt"/>
              </a:rPr>
              <a:t>Top assembly frame</a:t>
            </a:r>
          </a:p>
          <a:p>
            <a:pPr marL="742950" lvl="1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000">
                <a:latin typeface="+mn-lt"/>
              </a:rPr>
              <a:t>Assembled and ready for TCM0</a:t>
            </a:r>
          </a:p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400">
                <a:latin typeface="+mn-lt"/>
              </a:rPr>
              <a:t>Cavity manipulation/rinsing tooling</a:t>
            </a:r>
          </a:p>
          <a:p>
            <a:pPr marL="742950" lvl="1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000">
                <a:latin typeface="+mn-lt"/>
              </a:rPr>
              <a:t>Received </a:t>
            </a:r>
          </a:p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400">
                <a:latin typeface="+mn-lt"/>
              </a:rPr>
              <a:t>Pumping/Venting stand</a:t>
            </a:r>
          </a:p>
          <a:p>
            <a:pPr marL="742950" lvl="1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000">
                <a:latin typeface="+mn-lt"/>
              </a:rPr>
              <a:t>Ready for commissioning</a:t>
            </a:r>
          </a:p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CA" sz="2000">
              <a:latin typeface="+mn-lt"/>
            </a:endParaRPr>
          </a:p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CA" sz="2000">
              <a:latin typeface="+mn-lt"/>
            </a:endParaRPr>
          </a:p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CA" sz="2000">
              <a:latin typeface="+mn-lt"/>
            </a:endParaRPr>
          </a:p>
        </p:txBody>
      </p:sp>
      <p:grpSp>
        <p:nvGrpSpPr>
          <p:cNvPr id="29700" name="Group 16">
            <a:extLst>
              <a:ext uri="{FF2B5EF4-FFF2-40B4-BE49-F238E27FC236}">
                <a16:creationId xmlns:a16="http://schemas.microsoft.com/office/drawing/2014/main" id="{14EFFB15-BD06-4A36-8CEA-74B3C0FBDED7}"/>
              </a:ext>
            </a:extLst>
          </p:cNvPr>
          <p:cNvGrpSpPr>
            <a:grpSpLocks/>
          </p:cNvGrpSpPr>
          <p:nvPr/>
        </p:nvGrpSpPr>
        <p:grpSpPr bwMode="auto">
          <a:xfrm>
            <a:off x="0" y="6234113"/>
            <a:ext cx="1603375" cy="611187"/>
            <a:chOff x="2899741" y="3408765"/>
            <a:chExt cx="3401670" cy="1421594"/>
          </a:xfrm>
        </p:grpSpPr>
        <p:pic>
          <p:nvPicPr>
            <p:cNvPr id="29705" name="Picture 17">
              <a:extLst>
                <a:ext uri="{FF2B5EF4-FFF2-40B4-BE49-F238E27FC236}">
                  <a16:creationId xmlns:a16="http://schemas.microsoft.com/office/drawing/2014/main" id="{E0982CD1-AA1C-4EBC-8FB0-70E9667314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6" name="Picture 2" descr="Bildergebnis für canadian flag">
              <a:extLst>
                <a:ext uri="{FF2B5EF4-FFF2-40B4-BE49-F238E27FC236}">
                  <a16:creationId xmlns:a16="http://schemas.microsoft.com/office/drawing/2014/main" id="{AD540D9E-7CCB-4FEA-953C-E9BB3954B6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7" name="Picture 19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23752865-A31D-4E4E-B7B3-A1935E7D60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A1EBF73-CACC-7658-0AFF-D7B9FA05622C}"/>
              </a:ext>
            </a:extLst>
          </p:cNvPr>
          <p:cNvSpPr txBox="1">
            <a:spLocks/>
          </p:cNvSpPr>
          <p:nvPr/>
        </p:nvSpPr>
        <p:spPr>
          <a:xfrm>
            <a:off x="323187" y="300920"/>
            <a:ext cx="10450005" cy="101451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>
                <a:solidFill>
                  <a:srgbClr val="00AAFF"/>
                </a:solidFill>
              </a:rPr>
              <a:t>Other Infrastructure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66F7F0-1CA7-4121-BEF0-97CDE0C1C6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8618" y="678755"/>
            <a:ext cx="3248920" cy="22150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98D6230-5D43-1C65-9D93-6125A55E2A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58635" y="3414704"/>
            <a:ext cx="2782040" cy="2635118"/>
          </a:xfrm>
          <a:prstGeom prst="rect">
            <a:avLst/>
          </a:prstGeom>
        </p:spPr>
      </p:pic>
      <p:pic>
        <p:nvPicPr>
          <p:cNvPr id="9" name="Picture 8" descr="A metal machine in a factory&#10;&#10;Description automatically generated">
            <a:extLst>
              <a:ext uri="{FF2B5EF4-FFF2-40B4-BE49-F238E27FC236}">
                <a16:creationId xmlns:a16="http://schemas.microsoft.com/office/drawing/2014/main" id="{CE5164CC-356F-9916-4540-8B712C8D08D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4509" r="6826"/>
          <a:stretch/>
        </p:blipFill>
        <p:spPr>
          <a:xfrm>
            <a:off x="9297949" y="374650"/>
            <a:ext cx="2570864" cy="2777260"/>
          </a:xfrm>
          <a:prstGeom prst="rect">
            <a:avLst/>
          </a:prstGeom>
        </p:spPr>
      </p:pic>
      <p:pic>
        <p:nvPicPr>
          <p:cNvPr id="10" name="Picture 9" descr="A group of yellow metal beams&#10;&#10;Description automatically generated">
            <a:extLst>
              <a:ext uri="{FF2B5EF4-FFF2-40B4-BE49-F238E27FC236}">
                <a16:creationId xmlns:a16="http://schemas.microsoft.com/office/drawing/2014/main" id="{6C9545BA-0327-D24A-AD02-EE7EE74AC62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2564" r="6789"/>
          <a:stretch/>
        </p:blipFill>
        <p:spPr>
          <a:xfrm>
            <a:off x="9287538" y="3872054"/>
            <a:ext cx="2575429" cy="18118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DDBA5D3-FD7E-16AA-3256-85F8BC28FD8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0743" r="19000"/>
          <a:stretch/>
        </p:blipFill>
        <p:spPr>
          <a:xfrm>
            <a:off x="1245870" y="4675554"/>
            <a:ext cx="2177115" cy="203233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A1C2043-92C0-47A5-5981-70AE90D56CA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21247" y="3872054"/>
            <a:ext cx="2090525" cy="3050553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Placeholder 1">
            <a:extLst>
              <a:ext uri="{FF2B5EF4-FFF2-40B4-BE49-F238E27FC236}">
                <a16:creationId xmlns:a16="http://schemas.microsoft.com/office/drawing/2014/main" id="{FB857E6D-540E-41D4-A427-9FE8A1D0C292}"/>
              </a:ext>
            </a:extLst>
          </p:cNvPr>
          <p:cNvSpPr>
            <a:spLocks noGrp="1" noChangeArrowheads="1"/>
          </p:cNvSpPr>
          <p:nvPr>
            <p:ph type="body" sz="quarter" idx="21"/>
          </p:nvPr>
        </p:nvSpPr>
        <p:spPr bwMode="auto">
          <a:xfrm>
            <a:off x="657225" y="307975"/>
            <a:ext cx="10450513" cy="10144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altLang="en-US" sz="2800" b="0">
                <a:latin typeface="Arial" panose="020B0604020202020204" pitchFamily="34" charset="0"/>
                <a:cs typeface="Arial" panose="020B0604020202020204" pitchFamily="34" charset="0"/>
              </a:rPr>
              <a:t>Infrastructure upgrade status </a:t>
            </a:r>
          </a:p>
        </p:txBody>
      </p:sp>
      <p:grpSp>
        <p:nvGrpSpPr>
          <p:cNvPr id="30723" name="Group 16">
            <a:extLst>
              <a:ext uri="{FF2B5EF4-FFF2-40B4-BE49-F238E27FC236}">
                <a16:creationId xmlns:a16="http://schemas.microsoft.com/office/drawing/2014/main" id="{3FF48B5A-8A87-4B06-98FA-924AA1D60FA1}"/>
              </a:ext>
            </a:extLst>
          </p:cNvPr>
          <p:cNvGrpSpPr>
            <a:grpSpLocks/>
          </p:cNvGrpSpPr>
          <p:nvPr/>
        </p:nvGrpSpPr>
        <p:grpSpPr bwMode="auto">
          <a:xfrm>
            <a:off x="0" y="6234113"/>
            <a:ext cx="1603375" cy="611187"/>
            <a:chOff x="2899741" y="3408765"/>
            <a:chExt cx="3401670" cy="1421594"/>
          </a:xfrm>
        </p:grpSpPr>
        <p:pic>
          <p:nvPicPr>
            <p:cNvPr id="30829" name="Picture 17">
              <a:extLst>
                <a:ext uri="{FF2B5EF4-FFF2-40B4-BE49-F238E27FC236}">
                  <a16:creationId xmlns:a16="http://schemas.microsoft.com/office/drawing/2014/main" id="{0ED84832-6A32-433D-AF4D-6C5E0A5168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30" name="Picture 2" descr="Bildergebnis für canadian flag">
              <a:extLst>
                <a:ext uri="{FF2B5EF4-FFF2-40B4-BE49-F238E27FC236}">
                  <a16:creationId xmlns:a16="http://schemas.microsoft.com/office/drawing/2014/main" id="{3F8673B4-FCE1-4DAF-B7ED-62BA5CF6E2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31" name="Picture 19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ED74DC84-99B4-4DAD-916F-F024180F69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E21C0905-221E-46CE-B4A9-F4D5FF0CB6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2926151"/>
              </p:ext>
            </p:extLst>
          </p:nvPr>
        </p:nvGraphicFramePr>
        <p:xfrm>
          <a:off x="996400" y="1014387"/>
          <a:ext cx="10450514" cy="48197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99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16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15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75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04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393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753"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specified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designed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ordered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received</a:t>
                      </a:r>
                      <a:endParaRPr lang="en-CA" sz="180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Clean room upgrade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New clean room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Nov 2024</a:t>
                      </a:r>
                      <a:endParaRPr lang="en-CA" sz="180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1714870676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Rinse facility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Nov 2024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Jan 2024</a:t>
                      </a:r>
                      <a:endParaRPr lang="en-CA" sz="180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2855342105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Pumping/venting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endParaRPr lang="en-CA" sz="180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3689942585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r>
                        <a:rPr lang="en-US" sz="1800"/>
                        <a:t>Cavity testing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4k/2k insert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endParaRPr lang="en-CA" sz="180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Test diagnostics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Clean venting system</a:t>
                      </a:r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Oct. 2024</a:t>
                      </a:r>
                      <a:endParaRPr lang="en-CA" sz="180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Qualification (dummy cavity)</a:t>
                      </a:r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Nov 2024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Dec 2024</a:t>
                      </a:r>
                      <a:endParaRPr lang="en-CA" sz="180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832690602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r>
                        <a:rPr lang="en-US" sz="1800"/>
                        <a:t>Assembly fixtures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Hermetic string</a:t>
                      </a:r>
                      <a:r>
                        <a:rPr lang="en-CA" sz="1800"/>
                        <a:t> cart</a:t>
                      </a:r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endParaRPr lang="en-CA" sz="180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Dummy cavity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Cavity handling tooling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Top down assembly stand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Cryomodule trolley</a:t>
                      </a:r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498588515"/>
                  </a:ext>
                </a:extLst>
              </a:tr>
            </a:tbl>
          </a:graphicData>
        </a:graphic>
      </p:graphicFrame>
      <p:sp>
        <p:nvSpPr>
          <p:cNvPr id="5" name="Freeform: Shape 4">
            <a:extLst>
              <a:ext uri="{FF2B5EF4-FFF2-40B4-BE49-F238E27FC236}">
                <a16:creationId xmlns:a16="http://schemas.microsoft.com/office/drawing/2014/main" id="{5936E0D9-A08E-4D8C-9D80-BF47708826DC}"/>
              </a:ext>
            </a:extLst>
          </p:cNvPr>
          <p:cNvSpPr/>
          <p:nvPr/>
        </p:nvSpPr>
        <p:spPr>
          <a:xfrm>
            <a:off x="7073583" y="1426370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B59A0F4-EA31-4698-90AC-5A8F9BF9F578}"/>
              </a:ext>
            </a:extLst>
          </p:cNvPr>
          <p:cNvSpPr/>
          <p:nvPr/>
        </p:nvSpPr>
        <p:spPr>
          <a:xfrm>
            <a:off x="9380538" y="1415258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3103C569-1389-4F6D-8952-3F1FB3CD9CA2}"/>
              </a:ext>
            </a:extLst>
          </p:cNvPr>
          <p:cNvSpPr/>
          <p:nvPr/>
        </p:nvSpPr>
        <p:spPr>
          <a:xfrm>
            <a:off x="7052945" y="1772445"/>
            <a:ext cx="204788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62A409-E1EE-4D76-9125-91B6F1494FBE}"/>
              </a:ext>
            </a:extLst>
          </p:cNvPr>
          <p:cNvSpPr/>
          <p:nvPr/>
        </p:nvSpPr>
        <p:spPr>
          <a:xfrm>
            <a:off x="7043420" y="2153445"/>
            <a:ext cx="204788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2D9821A1-56BC-4EDE-83C7-82EDE724B5C5}"/>
              </a:ext>
            </a:extLst>
          </p:cNvPr>
          <p:cNvSpPr/>
          <p:nvPr/>
        </p:nvSpPr>
        <p:spPr>
          <a:xfrm>
            <a:off x="9344025" y="2183608"/>
            <a:ext cx="204788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D272B517-F32A-4162-80EC-6D78519FD130}"/>
              </a:ext>
            </a:extLst>
          </p:cNvPr>
          <p:cNvSpPr/>
          <p:nvPr/>
        </p:nvSpPr>
        <p:spPr>
          <a:xfrm>
            <a:off x="10529888" y="2183608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B197036-9638-4B78-B94E-6963F5D0ACA7}"/>
              </a:ext>
            </a:extLst>
          </p:cNvPr>
          <p:cNvSpPr/>
          <p:nvPr/>
        </p:nvSpPr>
        <p:spPr>
          <a:xfrm>
            <a:off x="6979920" y="2927395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48900B9A-509A-40EC-89F3-14492586FFE0}"/>
              </a:ext>
            </a:extLst>
          </p:cNvPr>
          <p:cNvSpPr/>
          <p:nvPr/>
        </p:nvSpPr>
        <p:spPr>
          <a:xfrm>
            <a:off x="8287703" y="2925807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A3C07BA-2D01-4813-87FB-18A6841D4FA7}"/>
              </a:ext>
            </a:extLst>
          </p:cNvPr>
          <p:cNvSpPr/>
          <p:nvPr/>
        </p:nvSpPr>
        <p:spPr>
          <a:xfrm>
            <a:off x="9359900" y="2944857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F9F667E-8B4B-44D0-99DF-D9E1AF267FCB}"/>
              </a:ext>
            </a:extLst>
          </p:cNvPr>
          <p:cNvSpPr/>
          <p:nvPr/>
        </p:nvSpPr>
        <p:spPr>
          <a:xfrm>
            <a:off x="6968808" y="3275057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3E02307-7993-4A44-BB77-3E57380FF70E}"/>
              </a:ext>
            </a:extLst>
          </p:cNvPr>
          <p:cNvSpPr/>
          <p:nvPr/>
        </p:nvSpPr>
        <p:spPr>
          <a:xfrm>
            <a:off x="8276590" y="3297282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7E9E07C-6359-4F1F-B442-98B107E9B77F}"/>
              </a:ext>
            </a:extLst>
          </p:cNvPr>
          <p:cNvSpPr/>
          <p:nvPr/>
        </p:nvSpPr>
        <p:spPr>
          <a:xfrm>
            <a:off x="9359900" y="3297282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977C2D77-B7C9-4897-A43C-7C019A1103C6}"/>
              </a:ext>
            </a:extLst>
          </p:cNvPr>
          <p:cNvSpPr/>
          <p:nvPr/>
        </p:nvSpPr>
        <p:spPr>
          <a:xfrm>
            <a:off x="6960870" y="3668757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A3D41EAA-0274-4CF8-883D-7FC5D97A8FEC}"/>
              </a:ext>
            </a:extLst>
          </p:cNvPr>
          <p:cNvSpPr/>
          <p:nvPr/>
        </p:nvSpPr>
        <p:spPr>
          <a:xfrm>
            <a:off x="8287703" y="3657645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7C6E4608-7A47-4A54-9B52-FBACFA874B19}"/>
              </a:ext>
            </a:extLst>
          </p:cNvPr>
          <p:cNvSpPr/>
          <p:nvPr/>
        </p:nvSpPr>
        <p:spPr>
          <a:xfrm>
            <a:off x="6951345" y="4022770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A53C670C-53EA-4749-A967-3AEE857558F1}"/>
              </a:ext>
            </a:extLst>
          </p:cNvPr>
          <p:cNvSpPr/>
          <p:nvPr/>
        </p:nvSpPr>
        <p:spPr>
          <a:xfrm>
            <a:off x="6971983" y="4422820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ACDD157-4507-A464-0CC8-E83031D4177A}"/>
              </a:ext>
            </a:extLst>
          </p:cNvPr>
          <p:cNvSpPr/>
          <p:nvPr/>
        </p:nvSpPr>
        <p:spPr>
          <a:xfrm>
            <a:off x="10521951" y="2935749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6CE948E-D03E-9698-11F9-3964FF6E0286}"/>
              </a:ext>
            </a:extLst>
          </p:cNvPr>
          <p:cNvSpPr/>
          <p:nvPr/>
        </p:nvSpPr>
        <p:spPr>
          <a:xfrm>
            <a:off x="6998553" y="2509936"/>
            <a:ext cx="204788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EC30281-71D1-620E-852D-E9E14FD3C26C}"/>
              </a:ext>
            </a:extLst>
          </p:cNvPr>
          <p:cNvSpPr/>
          <p:nvPr/>
        </p:nvSpPr>
        <p:spPr>
          <a:xfrm>
            <a:off x="9344025" y="2528279"/>
            <a:ext cx="204788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1F1C27B-EE58-D251-08DB-C3D61D822866}"/>
              </a:ext>
            </a:extLst>
          </p:cNvPr>
          <p:cNvSpPr/>
          <p:nvPr/>
        </p:nvSpPr>
        <p:spPr>
          <a:xfrm>
            <a:off x="8276590" y="3976671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07FABD9-5E7F-FD70-2718-2E4006F7ED96}"/>
              </a:ext>
            </a:extLst>
          </p:cNvPr>
          <p:cNvSpPr/>
          <p:nvPr/>
        </p:nvSpPr>
        <p:spPr>
          <a:xfrm>
            <a:off x="8254407" y="4361685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62559B7-ED29-FB57-A4C8-B5359A285A94}"/>
              </a:ext>
            </a:extLst>
          </p:cNvPr>
          <p:cNvSpPr/>
          <p:nvPr/>
        </p:nvSpPr>
        <p:spPr>
          <a:xfrm>
            <a:off x="6939231" y="4745037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E97BC01-B159-8D85-778A-7AE50050BD00}"/>
              </a:ext>
            </a:extLst>
          </p:cNvPr>
          <p:cNvSpPr/>
          <p:nvPr/>
        </p:nvSpPr>
        <p:spPr>
          <a:xfrm>
            <a:off x="6939230" y="5136403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3C27F830-5267-4D8F-4CB1-6B3AF30FB079}"/>
              </a:ext>
            </a:extLst>
          </p:cNvPr>
          <p:cNvSpPr/>
          <p:nvPr/>
        </p:nvSpPr>
        <p:spPr>
          <a:xfrm>
            <a:off x="6947670" y="5493685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2B3E164-3F53-206A-B252-57F959070EDB}"/>
              </a:ext>
            </a:extLst>
          </p:cNvPr>
          <p:cNvSpPr/>
          <p:nvPr/>
        </p:nvSpPr>
        <p:spPr>
          <a:xfrm>
            <a:off x="9344025" y="4044995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74D62B95-94D9-00B4-BED0-9E2E94A3EC34}"/>
              </a:ext>
            </a:extLst>
          </p:cNvPr>
          <p:cNvSpPr/>
          <p:nvPr/>
        </p:nvSpPr>
        <p:spPr>
          <a:xfrm>
            <a:off x="10496634" y="4033866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0B81A83-AA99-E709-9C93-3B561CD1780B}"/>
              </a:ext>
            </a:extLst>
          </p:cNvPr>
          <p:cNvSpPr/>
          <p:nvPr/>
        </p:nvSpPr>
        <p:spPr>
          <a:xfrm>
            <a:off x="9293622" y="4409328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400C5C8-4866-640F-F9AA-88CB12E1B30D}"/>
              </a:ext>
            </a:extLst>
          </p:cNvPr>
          <p:cNvSpPr/>
          <p:nvPr/>
        </p:nvSpPr>
        <p:spPr>
          <a:xfrm>
            <a:off x="10485082" y="4398198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A5118A4-37BF-11BF-F25C-8860C621B555}"/>
              </a:ext>
            </a:extLst>
          </p:cNvPr>
          <p:cNvSpPr/>
          <p:nvPr/>
        </p:nvSpPr>
        <p:spPr>
          <a:xfrm>
            <a:off x="8254406" y="4752897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E0E613B-77F5-3BE9-AD78-59B85E821023}"/>
              </a:ext>
            </a:extLst>
          </p:cNvPr>
          <p:cNvSpPr/>
          <p:nvPr/>
        </p:nvSpPr>
        <p:spPr>
          <a:xfrm>
            <a:off x="8254405" y="5157224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A1426508-F03C-9E95-EF90-C9FF6EA8CD42}"/>
              </a:ext>
            </a:extLst>
          </p:cNvPr>
          <p:cNvSpPr/>
          <p:nvPr/>
        </p:nvSpPr>
        <p:spPr>
          <a:xfrm>
            <a:off x="9280799" y="5136403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369276B9-9BD5-4A3D-BE28-C44785CACABC}"/>
              </a:ext>
            </a:extLst>
          </p:cNvPr>
          <p:cNvSpPr/>
          <p:nvPr/>
        </p:nvSpPr>
        <p:spPr>
          <a:xfrm>
            <a:off x="10479568" y="5136403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266B0B75-D522-9D53-4AB6-694D41A16415}"/>
              </a:ext>
            </a:extLst>
          </p:cNvPr>
          <p:cNvSpPr/>
          <p:nvPr/>
        </p:nvSpPr>
        <p:spPr>
          <a:xfrm>
            <a:off x="9278938" y="4764157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78CCE3C8-B12F-257B-33E2-A7C1F2E590D6}"/>
              </a:ext>
            </a:extLst>
          </p:cNvPr>
          <p:cNvSpPr/>
          <p:nvPr/>
        </p:nvSpPr>
        <p:spPr>
          <a:xfrm>
            <a:off x="10463966" y="4752897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6643BA57-7103-28A4-F153-8567DBDA1ADE}"/>
              </a:ext>
            </a:extLst>
          </p:cNvPr>
          <p:cNvSpPr/>
          <p:nvPr/>
        </p:nvSpPr>
        <p:spPr>
          <a:xfrm>
            <a:off x="8254404" y="5493685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E36F7FDA-8542-F4A2-BCA6-D1BE18B1D3EC}"/>
              </a:ext>
            </a:extLst>
          </p:cNvPr>
          <p:cNvSpPr/>
          <p:nvPr/>
        </p:nvSpPr>
        <p:spPr>
          <a:xfrm>
            <a:off x="9278144" y="5493685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FB12EAB3-8257-F7F0-95D0-4E3D150058C6}"/>
              </a:ext>
            </a:extLst>
          </p:cNvPr>
          <p:cNvSpPr/>
          <p:nvPr/>
        </p:nvSpPr>
        <p:spPr>
          <a:xfrm>
            <a:off x="10467141" y="5505774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DDA410D7-9628-74D3-EDE6-C398DFBCD875}"/>
              </a:ext>
            </a:extLst>
          </p:cNvPr>
          <p:cNvSpPr/>
          <p:nvPr/>
        </p:nvSpPr>
        <p:spPr>
          <a:xfrm>
            <a:off x="8297019" y="2547952"/>
            <a:ext cx="204788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8C381B89-DEB7-131F-4B90-5B372B50C834}"/>
              </a:ext>
            </a:extLst>
          </p:cNvPr>
          <p:cNvSpPr/>
          <p:nvPr/>
        </p:nvSpPr>
        <p:spPr>
          <a:xfrm>
            <a:off x="8254407" y="1426370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0445ED63-04C8-F133-C838-E47BBC4E5621}"/>
              </a:ext>
            </a:extLst>
          </p:cNvPr>
          <p:cNvSpPr/>
          <p:nvPr/>
        </p:nvSpPr>
        <p:spPr>
          <a:xfrm>
            <a:off x="8232933" y="1768450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2EDE2978-4218-A8D0-DA75-FF1B137245C3}"/>
              </a:ext>
            </a:extLst>
          </p:cNvPr>
          <p:cNvSpPr/>
          <p:nvPr/>
        </p:nvSpPr>
        <p:spPr>
          <a:xfrm>
            <a:off x="8278177" y="2152822"/>
            <a:ext cx="204788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2EEFB2F5-D685-D01C-C9CE-135E4F3527F8}"/>
              </a:ext>
            </a:extLst>
          </p:cNvPr>
          <p:cNvSpPr/>
          <p:nvPr/>
        </p:nvSpPr>
        <p:spPr>
          <a:xfrm>
            <a:off x="10521950" y="2526882"/>
            <a:ext cx="204788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B4C307-3AD9-63A7-24C2-6C99A5FBCF2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C1A81C-FEE5-F204-7982-8E00D2D4D5A2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5" name="Picture 4" descr="SRF09-mindy-SCC1">
            <a:extLst>
              <a:ext uri="{FF2B5EF4-FFF2-40B4-BE49-F238E27FC236}">
                <a16:creationId xmlns:a16="http://schemas.microsoft.com/office/drawing/2014/main" id="{D700F718-DC55-B3AD-C254-45D067359C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2946" y="-7927"/>
            <a:ext cx="9379054" cy="686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F349C7F-D21B-8D96-4270-CBA76817DA41}"/>
              </a:ext>
            </a:extLst>
          </p:cNvPr>
          <p:cNvSpPr/>
          <p:nvPr/>
        </p:nvSpPr>
        <p:spPr bwMode="auto">
          <a:xfrm>
            <a:off x="0" y="-15037"/>
            <a:ext cx="2812946" cy="6865927"/>
          </a:xfrm>
          <a:prstGeom prst="rect">
            <a:avLst/>
          </a:prstGeom>
          <a:solidFill>
            <a:srgbClr val="04ADE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E188D3-44C1-76C6-3199-C9B3388CC88A}"/>
              </a:ext>
            </a:extLst>
          </p:cNvPr>
          <p:cNvSpPr txBox="1"/>
          <p:nvPr/>
        </p:nvSpPr>
        <p:spPr>
          <a:xfrm>
            <a:off x="111292" y="218893"/>
            <a:ext cx="2439403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en-CA" altLang="en-US" sz="3200" b="1">
                <a:solidFill>
                  <a:schemeClr val="bg1"/>
                </a:solidFill>
                <a:latin typeface="Arial Unicode MS"/>
                <a:ea typeface="Arial Unicode MS"/>
                <a:cs typeface="Arial Unicode MS"/>
              </a:rPr>
              <a:t>TRIUMF is Canada’s particle accelerator centre</a:t>
            </a:r>
          </a:p>
        </p:txBody>
      </p:sp>
    </p:spTree>
    <p:extLst>
      <p:ext uri="{BB962C8B-B14F-4D97-AF65-F5344CB8AC3E}">
        <p14:creationId xmlns:p14="http://schemas.microsoft.com/office/powerpoint/2010/main" val="28316268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A1E58-4690-9057-ED12-DF240E8DAE9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0057F8-B841-9EEC-1638-06DE4D0846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38855914-D389-9EB3-6B25-FCF63302B70B}"/>
              </a:ext>
            </a:extLst>
          </p:cNvPr>
          <p:cNvSpPr txBox="1">
            <a:spLocks/>
          </p:cNvSpPr>
          <p:nvPr/>
        </p:nvSpPr>
        <p:spPr>
          <a:xfrm>
            <a:off x="277588" y="31322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2800" b="0"/>
              <a:t>Recent milestones - Cryomodules</a:t>
            </a:r>
            <a:endParaRPr lang="en-CA" sz="2800" b="0"/>
          </a:p>
        </p:txBody>
      </p:sp>
      <p:graphicFrame>
        <p:nvGraphicFramePr>
          <p:cNvPr id="21" name="Table 21">
            <a:extLst>
              <a:ext uri="{FF2B5EF4-FFF2-40B4-BE49-F238E27FC236}">
                <a16:creationId xmlns:a16="http://schemas.microsoft.com/office/drawing/2014/main" id="{3A0CD25B-0D9D-618B-3D1B-A333BEFAD9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244275"/>
              </p:ext>
            </p:extLst>
          </p:nvPr>
        </p:nvGraphicFramePr>
        <p:xfrm>
          <a:off x="672232" y="1008317"/>
          <a:ext cx="10450005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1200">
                  <a:extLst>
                    <a:ext uri="{9D8B030D-6E8A-4147-A177-3AD203B41FA5}">
                      <a16:colId xmlns:a16="http://schemas.microsoft.com/office/drawing/2014/main" val="2062239985"/>
                    </a:ext>
                  </a:extLst>
                </a:gridCol>
                <a:gridCol w="2244225">
                  <a:extLst>
                    <a:ext uri="{9D8B030D-6E8A-4147-A177-3AD203B41FA5}">
                      <a16:colId xmlns:a16="http://schemas.microsoft.com/office/drawing/2014/main" val="3602713249"/>
                    </a:ext>
                  </a:extLst>
                </a:gridCol>
                <a:gridCol w="2284580">
                  <a:extLst>
                    <a:ext uri="{9D8B030D-6E8A-4147-A177-3AD203B41FA5}">
                      <a16:colId xmlns:a16="http://schemas.microsoft.com/office/drawing/2014/main" val="34195198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A4FF"/>
                          </a:solidFill>
                        </a:rPr>
                        <a:t>Milestone</a:t>
                      </a:r>
                      <a:endParaRPr lang="en-CA" sz="2400">
                        <a:solidFill>
                          <a:srgbClr val="00A4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A4FF"/>
                          </a:solidFill>
                        </a:rPr>
                        <a:t>Application</a:t>
                      </a:r>
                      <a:endParaRPr lang="en-CA" sz="2400">
                        <a:solidFill>
                          <a:srgbClr val="00A4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A4FF"/>
                          </a:solidFill>
                        </a:rPr>
                        <a:t>Achieved</a:t>
                      </a:r>
                      <a:endParaRPr lang="en-CA" sz="2400">
                        <a:solidFill>
                          <a:srgbClr val="00A4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59102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/>
                        <a:t>Clean room contract issued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Infrastructure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chemeClr val="tx1"/>
                          </a:solidFill>
                        </a:rPr>
                        <a:t>Sep 2023</a:t>
                      </a:r>
                      <a:endParaRPr lang="en-CA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08743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B050"/>
                          </a:solidFill>
                        </a:rPr>
                        <a:t>OVC material order received </a:t>
                      </a:r>
                      <a:endParaRPr lang="en-CA" sz="240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B050"/>
                          </a:solidFill>
                        </a:rPr>
                        <a:t>TCM1-5</a:t>
                      </a:r>
                      <a:endParaRPr lang="en-CA" sz="240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B050"/>
                          </a:solidFill>
                        </a:rPr>
                        <a:t>Feb. 2024</a:t>
                      </a:r>
                      <a:endParaRPr lang="en-CA" sz="240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1333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B050"/>
                          </a:solidFill>
                        </a:rPr>
                        <a:t>OVC fabrication order launched</a:t>
                      </a:r>
                      <a:endParaRPr lang="en-CA" sz="240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B050"/>
                          </a:solidFill>
                        </a:rPr>
                        <a:t>TCM1-5</a:t>
                      </a:r>
                      <a:endParaRPr lang="en-CA" sz="240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B050"/>
                          </a:solidFill>
                        </a:rPr>
                        <a:t>Feb 2024</a:t>
                      </a:r>
                      <a:endParaRPr lang="en-CA" sz="240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5306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B050"/>
                          </a:solidFill>
                        </a:rPr>
                        <a:t>MLI contract issued</a:t>
                      </a:r>
                      <a:endParaRPr lang="en-CA" sz="240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B050"/>
                          </a:solidFill>
                        </a:rPr>
                        <a:t>TCM1-5</a:t>
                      </a:r>
                      <a:endParaRPr lang="en-CA" sz="240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>
                          <a:solidFill>
                            <a:srgbClr val="00B050"/>
                          </a:solidFill>
                        </a:rPr>
                        <a:t>Mar. 2024</a:t>
                      </a:r>
                      <a:endParaRPr lang="en-CA" sz="240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5228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/>
                        <a:t>Dummy cavity received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Infrastructure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chemeClr val="tx1"/>
                          </a:solidFill>
                        </a:rPr>
                        <a:t>June 2024</a:t>
                      </a:r>
                      <a:endParaRPr lang="en-CA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45892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B050"/>
                          </a:solidFill>
                        </a:rPr>
                        <a:t>Mu-metal received</a:t>
                      </a:r>
                      <a:endParaRPr lang="en-CA" sz="240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B050"/>
                          </a:solidFill>
                        </a:rPr>
                        <a:t>TCM1-3</a:t>
                      </a:r>
                      <a:endParaRPr lang="en-CA" sz="240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B050"/>
                          </a:solidFill>
                        </a:rPr>
                        <a:t>Aug. 2024</a:t>
                      </a:r>
                      <a:endParaRPr lang="en-CA" sz="240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9632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/>
                        <a:t>Top assembly frame received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Infrastructure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chemeClr val="tx1"/>
                          </a:solidFill>
                        </a:rPr>
                        <a:t>Aug. 2024</a:t>
                      </a:r>
                      <a:endParaRPr lang="en-CA" sz="2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3680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B050"/>
                          </a:solidFill>
                        </a:rPr>
                        <a:t>Tuner frame/flexures fabrication launched</a:t>
                      </a:r>
                      <a:endParaRPr lang="en-CA" sz="240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B050"/>
                          </a:solidFill>
                        </a:rPr>
                        <a:t>TCM1-5</a:t>
                      </a:r>
                      <a:endParaRPr lang="en-CA" sz="240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B050"/>
                          </a:solidFill>
                        </a:rPr>
                        <a:t>Sept. 2024</a:t>
                      </a:r>
                      <a:endParaRPr lang="en-CA" sz="240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0224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B050"/>
                          </a:solidFill>
                        </a:rPr>
                        <a:t>Thermal shield fabrication launched</a:t>
                      </a:r>
                      <a:endParaRPr lang="en-CA" sz="240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B050"/>
                          </a:solidFill>
                        </a:rPr>
                        <a:t>TCM1-5</a:t>
                      </a:r>
                      <a:endParaRPr lang="en-CA" sz="240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solidFill>
                            <a:srgbClr val="00B050"/>
                          </a:solidFill>
                        </a:rPr>
                        <a:t>Sept. 2024</a:t>
                      </a:r>
                      <a:endParaRPr lang="en-CA" sz="240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4478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/>
                        <a:t>String assembly cart complete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Infrastructure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/>
                        <a:t>Sept. 2024</a:t>
                      </a:r>
                      <a:endParaRPr lang="en-CA" sz="2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64848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05868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2FBB758-0C91-4335-A53C-D7BD2E36F37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57732" y="308365"/>
            <a:ext cx="10450005" cy="1014516"/>
          </a:xfrm>
        </p:spPr>
        <p:txBody>
          <a:bodyPr/>
          <a:lstStyle/>
          <a:p>
            <a:r>
              <a:rPr lang="en-CA" sz="2800" b="0"/>
              <a:t>Cryomodule fabrication milestones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420F2F3-17B5-4D0E-BC42-5F3CB1717D5F}"/>
              </a:ext>
            </a:extLst>
          </p:cNvPr>
          <p:cNvGrpSpPr/>
          <p:nvPr/>
        </p:nvGrpSpPr>
        <p:grpSpPr>
          <a:xfrm>
            <a:off x="0" y="6233678"/>
            <a:ext cx="1602862" cy="611622"/>
            <a:chOff x="2899741" y="3408765"/>
            <a:chExt cx="3401670" cy="1421594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2AD6363-7460-4347-8547-4611B5568C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" descr="Bildergebnis für canadian flag">
              <a:extLst>
                <a:ext uri="{FF2B5EF4-FFF2-40B4-BE49-F238E27FC236}">
                  <a16:creationId xmlns:a16="http://schemas.microsoft.com/office/drawing/2014/main" id="{7902B3AC-D005-455A-AF76-B8EE76B108A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8" r="28419" b="22799"/>
            <a:stretch/>
          </p:blipFill>
          <p:spPr bwMode="auto">
            <a:xfrm rot="19695849">
              <a:off x="2926840" y="3435876"/>
              <a:ext cx="622100" cy="51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19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3A0C93A9-561B-4925-A7F4-7CEF88CB6B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43417" y="4302845"/>
              <a:ext cx="486874" cy="486874"/>
            </a:xfrm>
            <a:prstGeom prst="rect">
              <a:avLst/>
            </a:prstGeom>
          </p:spPr>
        </p:pic>
      </p:grpSp>
      <p:pic>
        <p:nvPicPr>
          <p:cNvPr id="13" name="Content Placeholder 5">
            <a:extLst>
              <a:ext uri="{FF2B5EF4-FFF2-40B4-BE49-F238E27FC236}">
                <a16:creationId xmlns:a16="http://schemas.microsoft.com/office/drawing/2014/main" id="{17C8AAD7-BDC1-88A7-76D0-7815EB200BC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671771" y="0"/>
            <a:ext cx="2202181" cy="2066244"/>
          </a:xfrm>
          <a:prstGeom prst="rect">
            <a:avLst/>
          </a:prstGeom>
          <a:ln w="28575"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E166962-D9F1-0544-BD4E-C35B4F5B8B9F}"/>
              </a:ext>
            </a:extLst>
          </p:cNvPr>
          <p:cNvSpPr txBox="1"/>
          <p:nvPr/>
        </p:nvSpPr>
        <p:spPr>
          <a:xfrm>
            <a:off x="457199" y="940584"/>
            <a:ext cx="6935918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A" sz="2000" b="1"/>
              <a:t>Outer vacuum chamber (OVC)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/>
              <a:t>TCM0 and Series contract issued to Axton (Vancouver)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/>
              <a:t>Material for five OVCs received</a:t>
            </a:r>
            <a:endParaRPr lang="en-CA" sz="2000" u="sng"/>
          </a:p>
          <a:p>
            <a:pPr>
              <a:spcBef>
                <a:spcPts val="600"/>
              </a:spcBef>
            </a:pPr>
            <a:r>
              <a:rPr lang="en-CA" sz="2000" b="1"/>
              <a:t>Mu-metal series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/>
              <a:t>Three articles received with all expected by Dec. 2024</a:t>
            </a:r>
          </a:p>
          <a:p>
            <a:pPr>
              <a:spcBef>
                <a:spcPts val="600"/>
              </a:spcBef>
            </a:pPr>
            <a:r>
              <a:rPr lang="en-CA" sz="2000" b="1"/>
              <a:t>Thermal shield - series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/>
              <a:t>Material in hand and major fabrication contracts launched</a:t>
            </a:r>
          </a:p>
          <a:p>
            <a:pPr>
              <a:spcBef>
                <a:spcPts val="600"/>
              </a:spcBef>
            </a:pPr>
            <a:r>
              <a:rPr lang="en-CA" sz="2000" b="1"/>
              <a:t>Tuner - series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/>
              <a:t>Tuner frame fabrication launched </a:t>
            </a:r>
          </a:p>
          <a:p>
            <a:pPr>
              <a:spcBef>
                <a:spcPts val="600"/>
              </a:spcBef>
            </a:pPr>
            <a:r>
              <a:rPr lang="en-CA" sz="2000" b="1"/>
              <a:t>Bi-phase lines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/>
              <a:t>Production well advanced at CERN with first article for TCM1 delivered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744020-18E5-B9E7-C132-1630D07AF85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5833" t="36284" r="37500" b="21586"/>
          <a:stretch/>
        </p:blipFill>
        <p:spPr>
          <a:xfrm>
            <a:off x="9911375" y="667362"/>
            <a:ext cx="2065695" cy="17348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DE79C85-99EB-C0C6-D1AA-B48D0683405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6477" t="3027" r="16819" b="5694"/>
          <a:stretch/>
        </p:blipFill>
        <p:spPr>
          <a:xfrm>
            <a:off x="7822715" y="2254926"/>
            <a:ext cx="1745342" cy="15803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BB0F1FA-76A5-D918-F907-929F9ABF3CF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2719" t="69684" r="57906" b="13344"/>
          <a:stretch/>
        </p:blipFill>
        <p:spPr>
          <a:xfrm>
            <a:off x="9997656" y="2727749"/>
            <a:ext cx="1737145" cy="1670837"/>
          </a:xfrm>
          <a:prstGeom prst="rect">
            <a:avLst/>
          </a:prstGeom>
        </p:spPr>
      </p:pic>
      <p:pic>
        <p:nvPicPr>
          <p:cNvPr id="11" name="Picture 10" descr="A person standing next to a large white object&#10;&#10;Description automatically generated">
            <a:extLst>
              <a:ext uri="{FF2B5EF4-FFF2-40B4-BE49-F238E27FC236}">
                <a16:creationId xmlns:a16="http://schemas.microsoft.com/office/drawing/2014/main" id="{AE717BCD-3E69-17BD-948B-37DF0D0C157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22715" y="4131555"/>
            <a:ext cx="1813560" cy="2418080"/>
          </a:xfrm>
          <a:prstGeom prst="rect">
            <a:avLst/>
          </a:prstGeom>
        </p:spPr>
      </p:pic>
      <p:pic>
        <p:nvPicPr>
          <p:cNvPr id="12" name="Picture 11" descr="A drawing of a machine&#10;&#10;Description automatically generated">
            <a:extLst>
              <a:ext uri="{FF2B5EF4-FFF2-40B4-BE49-F238E27FC236}">
                <a16:creationId xmlns:a16="http://schemas.microsoft.com/office/drawing/2014/main" id="{A7466A02-AC1B-4F1C-1DDA-16B3E48F7C77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882079" y="4784208"/>
            <a:ext cx="2065695" cy="1834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282450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445" y="333645"/>
            <a:ext cx="8953827" cy="446602"/>
          </a:xfrm>
        </p:spPr>
        <p:txBody>
          <a:bodyPr>
            <a:normAutofit/>
          </a:bodyPr>
          <a:lstStyle/>
          <a:p>
            <a:r>
              <a:rPr lang="en-US" sz="2400"/>
              <a:t>OVC Status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4805203-B814-3EB8-36C0-289273B902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786" y="0"/>
            <a:ext cx="4599214" cy="885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F9FDA070-8B39-A17C-ABE2-91E3708D16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3432787"/>
              </p:ext>
            </p:extLst>
          </p:nvPr>
        </p:nvGraphicFramePr>
        <p:xfrm>
          <a:off x="2146853" y="1113892"/>
          <a:ext cx="7181758" cy="5245649"/>
        </p:xfrm>
        <a:graphic>
          <a:graphicData uri="http://schemas.openxmlformats.org/drawingml/2006/table">
            <a:tbl>
              <a:tblPr/>
              <a:tblGrid>
                <a:gridCol w="3623495">
                  <a:extLst>
                    <a:ext uri="{9D8B030D-6E8A-4147-A177-3AD203B41FA5}">
                      <a16:colId xmlns:a16="http://schemas.microsoft.com/office/drawing/2014/main" val="863636671"/>
                    </a:ext>
                  </a:extLst>
                </a:gridCol>
                <a:gridCol w="942874">
                  <a:extLst>
                    <a:ext uri="{9D8B030D-6E8A-4147-A177-3AD203B41FA5}">
                      <a16:colId xmlns:a16="http://schemas.microsoft.com/office/drawing/2014/main" val="236300013"/>
                    </a:ext>
                  </a:extLst>
                </a:gridCol>
                <a:gridCol w="1309655">
                  <a:extLst>
                    <a:ext uri="{9D8B030D-6E8A-4147-A177-3AD203B41FA5}">
                      <a16:colId xmlns:a16="http://schemas.microsoft.com/office/drawing/2014/main" val="893605830"/>
                    </a:ext>
                  </a:extLst>
                </a:gridCol>
                <a:gridCol w="1305734">
                  <a:extLst>
                    <a:ext uri="{9D8B030D-6E8A-4147-A177-3AD203B41FA5}">
                      <a16:colId xmlns:a16="http://schemas.microsoft.com/office/drawing/2014/main" val="4287348989"/>
                    </a:ext>
                  </a:extLst>
                </a:gridCol>
              </a:tblGrid>
              <a:tr h="282473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Document Name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Action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Status 2023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Status 2024</a:t>
                      </a:r>
                      <a:endParaRPr lang="en-CA" sz="16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8753870"/>
                  </a:ext>
                </a:extLst>
              </a:tr>
              <a:tr h="21505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3D Models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  <a:endParaRPr lang="en-C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5608525"/>
                  </a:ext>
                </a:extLst>
              </a:tr>
              <a:tr h="21505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2D Drawings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  <a:endParaRPr lang="en-C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3492280"/>
                  </a:ext>
                </a:extLst>
              </a:tr>
              <a:tr h="43011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 drawings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TRIUMF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5925683"/>
                  </a:ext>
                </a:extLst>
              </a:tr>
              <a:tr h="43011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 and Inspection Plan (MIP)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Axton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  <a:endParaRPr lang="en-C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4912028"/>
                  </a:ext>
                </a:extLst>
              </a:tr>
              <a:tr h="21505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Welder Certification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Axton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  <a:endParaRPr lang="en-C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7419340"/>
                  </a:ext>
                </a:extLst>
              </a:tr>
              <a:tr h="43011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Welding Procedure Specifications (WPS)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Axton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  <a:endParaRPr lang="en-C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1838312"/>
                  </a:ext>
                </a:extLst>
              </a:tr>
              <a:tr h="645167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Welding Procedure Qualifications Records (WPQR)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Axton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  <a:endParaRPr lang="en-C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4800560"/>
                  </a:ext>
                </a:extLst>
              </a:tr>
              <a:tr h="43011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Raw material certificates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TRIUMF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  <a:endParaRPr lang="en-C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610423"/>
                  </a:ext>
                </a:extLst>
              </a:tr>
              <a:tr h="43011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Filler material certificates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  <a:endParaRPr lang="en-C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8292096"/>
                  </a:ext>
                </a:extLst>
              </a:tr>
              <a:tr h="21505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 samples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TRIUMF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  <a:endParaRPr lang="en-C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0838546"/>
                  </a:ext>
                </a:extLst>
              </a:tr>
              <a:tr h="43011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Scheduling (incl. preliminary dates)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Axton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  <a:endParaRPr lang="en-C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9625603"/>
                  </a:ext>
                </a:extLst>
              </a:tr>
              <a:tr h="247162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Traceability procedure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Axton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  <a:endParaRPr lang="en-C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1427008"/>
                  </a:ext>
                </a:extLst>
              </a:tr>
              <a:tr h="21505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Cleaning procedure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TRIUMF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  <a:endParaRPr lang="en-C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978525"/>
                  </a:ext>
                </a:extLst>
              </a:tr>
              <a:tr h="215056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Leak test procedure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TRIUMF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  <a:endParaRPr lang="en-C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51" marR="4351" marT="43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9428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17765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0A710A-1301-24EB-A813-D010AE3E9B2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86109F-FC23-24B3-984D-3EB7DA5EB0B7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5" name="Picture 4" descr="A person in a white protective suit working on a machine&#10;&#10;Description automatically generated">
            <a:extLst>
              <a:ext uri="{FF2B5EF4-FFF2-40B4-BE49-F238E27FC236}">
                <a16:creationId xmlns:a16="http://schemas.microsoft.com/office/drawing/2014/main" id="{CBCC84B8-A174-5E72-92F8-CB4A8F5B31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25"/>
          <a:stretch/>
        </p:blipFill>
        <p:spPr>
          <a:xfrm rot="5400000">
            <a:off x="5715000" y="381000"/>
            <a:ext cx="6858000" cy="6096000"/>
          </a:xfrm>
          <a:prstGeom prst="rect">
            <a:avLst/>
          </a:prstGeom>
        </p:spPr>
      </p:pic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3495D9D9-22CC-8F89-1DF5-455F28CC6C3C}"/>
              </a:ext>
            </a:extLst>
          </p:cNvPr>
          <p:cNvSpPr txBox="1">
            <a:spLocks/>
          </p:cNvSpPr>
          <p:nvPr/>
        </p:nvSpPr>
        <p:spPr>
          <a:xfrm>
            <a:off x="440562" y="351862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CA" sz="2800" b="0"/>
              <a:t>First PIMs received from CERN</a:t>
            </a:r>
          </a:p>
        </p:txBody>
      </p:sp>
      <p:pic>
        <p:nvPicPr>
          <p:cNvPr id="7" name="Picture 6" descr="A close up of a metal object&#10;&#10;Description automatically generated">
            <a:extLst>
              <a:ext uri="{FF2B5EF4-FFF2-40B4-BE49-F238E27FC236}">
                <a16:creationId xmlns:a16="http://schemas.microsoft.com/office/drawing/2014/main" id="{157C2486-3C1E-821E-AE79-AB1ABEE556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47" b="-2"/>
          <a:stretch/>
        </p:blipFill>
        <p:spPr>
          <a:xfrm rot="5400000">
            <a:off x="2926680" y="3644498"/>
            <a:ext cx="2967492" cy="2732438"/>
          </a:xfrm>
          <a:prstGeom prst="rect">
            <a:avLst/>
          </a:prstGeom>
        </p:spPr>
      </p:pic>
      <p:pic>
        <p:nvPicPr>
          <p:cNvPr id="8" name="Picture 7" descr="A close up of a machine&#10;&#10;Description automatically generated">
            <a:extLst>
              <a:ext uri="{FF2B5EF4-FFF2-40B4-BE49-F238E27FC236}">
                <a16:creationId xmlns:a16="http://schemas.microsoft.com/office/drawing/2014/main" id="{E8507FB2-ECF2-4F7E-4900-40210A279D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47" b="-2"/>
          <a:stretch/>
        </p:blipFill>
        <p:spPr>
          <a:xfrm rot="5400000">
            <a:off x="47962" y="3644498"/>
            <a:ext cx="2967492" cy="273243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69BC202-A00F-720E-110C-87B2ABDD460B}"/>
              </a:ext>
            </a:extLst>
          </p:cNvPr>
          <p:cNvSpPr txBox="1"/>
          <p:nvPr/>
        </p:nvSpPr>
        <p:spPr>
          <a:xfrm>
            <a:off x="320634" y="1128156"/>
            <a:ext cx="5456011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/>
              <a:t>Components for first string assembly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/>
              <a:t>Tested in clean room for particulate</a:t>
            </a:r>
            <a:endParaRPr lang="en-CA" sz="2400"/>
          </a:p>
        </p:txBody>
      </p:sp>
    </p:spTree>
    <p:extLst>
      <p:ext uri="{BB962C8B-B14F-4D97-AF65-F5344CB8AC3E}">
        <p14:creationId xmlns:p14="http://schemas.microsoft.com/office/powerpoint/2010/main" val="13685027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Related image">
            <a:extLst>
              <a:ext uri="{FF2B5EF4-FFF2-40B4-BE49-F238E27FC236}">
                <a16:creationId xmlns:a16="http://schemas.microsoft.com/office/drawing/2014/main" id="{D4D38480-4FB9-EC45-EE71-4895CB0B6C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575" y="0"/>
            <a:ext cx="5940425" cy="333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4">
            <a:extLst>
              <a:ext uri="{FF2B5EF4-FFF2-40B4-BE49-F238E27FC236}">
                <a16:creationId xmlns:a16="http://schemas.microsoft.com/office/drawing/2014/main" id="{92CFA30F-1BC3-E7CC-E96B-61824DC2DB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575" y="3403600"/>
            <a:ext cx="5946775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6">
            <a:extLst>
              <a:ext uri="{FF2B5EF4-FFF2-40B4-BE49-F238E27FC236}">
                <a16:creationId xmlns:a16="http://schemas.microsoft.com/office/drawing/2014/main" id="{84435A47-7447-826B-6DAE-94E7E91A75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7600" y="6096000"/>
            <a:ext cx="219075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7">
            <a:extLst>
              <a:ext uri="{FF2B5EF4-FFF2-40B4-BE49-F238E27FC236}">
                <a16:creationId xmlns:a16="http://schemas.microsoft.com/office/drawing/2014/main" id="{DA38F4BD-716E-DFFD-1036-514304A876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0800" y="0"/>
            <a:ext cx="1981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Title 2">
            <a:extLst>
              <a:ext uri="{FF2B5EF4-FFF2-40B4-BE49-F238E27FC236}">
                <a16:creationId xmlns:a16="http://schemas.microsoft.com/office/drawing/2014/main" id="{950E4218-322E-6355-AAF1-910F8C1883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125" y="214313"/>
            <a:ext cx="7686675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en-US" sz="2800">
                <a:solidFill>
                  <a:srgbClr val="039BE7"/>
                </a:solidFill>
                <a:latin typeface="Arial Unicode MS"/>
                <a:ea typeface="Arial Unicode MS"/>
                <a:cs typeface="Arial Unicode MS"/>
              </a:rPr>
              <a:t>Summary</a:t>
            </a:r>
          </a:p>
        </p:txBody>
      </p:sp>
      <p:grpSp>
        <p:nvGrpSpPr>
          <p:cNvPr id="13319" name="Group 15">
            <a:extLst>
              <a:ext uri="{FF2B5EF4-FFF2-40B4-BE49-F238E27FC236}">
                <a16:creationId xmlns:a16="http://schemas.microsoft.com/office/drawing/2014/main" id="{5AD53F42-C65D-EA32-CDC9-5B67A0B837FA}"/>
              </a:ext>
            </a:extLst>
          </p:cNvPr>
          <p:cNvGrpSpPr>
            <a:grpSpLocks/>
          </p:cNvGrpSpPr>
          <p:nvPr/>
        </p:nvGrpSpPr>
        <p:grpSpPr bwMode="auto">
          <a:xfrm>
            <a:off x="6268721" y="6246813"/>
            <a:ext cx="1603375" cy="611187"/>
            <a:chOff x="2899741" y="3408765"/>
            <a:chExt cx="3401670" cy="1421594"/>
          </a:xfrm>
        </p:grpSpPr>
        <p:pic>
          <p:nvPicPr>
            <p:cNvPr id="13321" name="Picture 16">
              <a:extLst>
                <a:ext uri="{FF2B5EF4-FFF2-40B4-BE49-F238E27FC236}">
                  <a16:creationId xmlns:a16="http://schemas.microsoft.com/office/drawing/2014/main" id="{3A7256A0-EC43-FB98-2139-A755CD0CB0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2" name="Picture 2" descr="Bildergebnis für canadian flag">
              <a:extLst>
                <a:ext uri="{FF2B5EF4-FFF2-40B4-BE49-F238E27FC236}">
                  <a16:creationId xmlns:a16="http://schemas.microsoft.com/office/drawing/2014/main" id="{3272666F-8929-9880-7105-361035FBEB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3" name="Picture 1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59130215-AC09-D072-8505-A3B375BF0D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320" name="TextBox 12">
            <a:extLst>
              <a:ext uri="{FF2B5EF4-FFF2-40B4-BE49-F238E27FC236}">
                <a16:creationId xmlns:a16="http://schemas.microsoft.com/office/drawing/2014/main" id="{7D0822F7-F0F5-A56D-2331-7352A2A619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575" y="759207"/>
            <a:ext cx="5946775" cy="670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 eaLnBrk="1" hangingPunct="1">
              <a:spcBef>
                <a:spcPts val="600"/>
              </a:spcBef>
              <a:buFont typeface="Arial"/>
              <a:buChar char="•"/>
            </a:pPr>
            <a:r>
              <a:rPr lang="en-GB" altLang="en-US">
                <a:latin typeface="Arial"/>
                <a:cs typeface="Arial"/>
              </a:rPr>
              <a:t>2024 strategy addresses finite time window for available funds</a:t>
            </a:r>
            <a:endParaRPr lang="en-US">
              <a:latin typeface="Arial"/>
              <a:cs typeface="Arial"/>
            </a:endParaRPr>
          </a:p>
          <a:p>
            <a:pPr lvl="1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>
                <a:latin typeface="Arial"/>
                <a:cs typeface="Arial"/>
              </a:rPr>
              <a:t>Requires timely delivery from </a:t>
            </a:r>
            <a:r>
              <a:rPr lang="en-GB">
                <a:latin typeface="Arial"/>
                <a:cs typeface="Arial"/>
              </a:rPr>
              <a:t>vendors (and CERN) </a:t>
            </a:r>
            <a:r>
              <a:rPr lang="en-GB" sz="1800">
                <a:latin typeface="Arial"/>
                <a:cs typeface="Arial"/>
              </a:rPr>
              <a:t>of agreed deliverables in order to make payments</a:t>
            </a:r>
            <a:endParaRPr lang="en-GB" altLang="en-US">
              <a:latin typeface="Arial"/>
              <a:cs typeface="Arial"/>
            </a:endParaRP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/>
              <a:t>Preparing TCM0 and series production CMs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/>
              <a:t>OVC production launched – series</a:t>
            </a:r>
          </a:p>
          <a:p>
            <a:pPr lvl="1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/>
              <a:t>OVC material received - series</a:t>
            </a:r>
          </a:p>
          <a:p>
            <a:pPr lvl="1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/>
              <a:t>Mu-metal – 3 articles received</a:t>
            </a:r>
          </a:p>
          <a:p>
            <a:pPr lvl="1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/>
              <a:t>First out of scope fabricated parts received from CERN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/>
              <a:t>Cavity testing infrastructure</a:t>
            </a:r>
          </a:p>
          <a:p>
            <a:pPr lvl="1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/>
              <a:t>4k/2k assembly tested and meets all specs</a:t>
            </a:r>
          </a:p>
          <a:p>
            <a:pPr lvl="1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/>
              <a:t>Pumping station installed</a:t>
            </a:r>
          </a:p>
          <a:p>
            <a:pPr lvl="1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/>
              <a:t>Ready for 2k testing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/>
              <a:t>New clean room being installed for Nov. 2024 commissioning 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/>
              <a:t>Major assembly infrastructure in hand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altLang="en-US"/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358595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95E0A37-F472-704B-515A-26464B06007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120326" y="2040950"/>
            <a:ext cx="10450005" cy="1014516"/>
          </a:xfrm>
        </p:spPr>
        <p:txBody>
          <a:bodyPr lIns="91440" tIns="45720" rIns="91440" bIns="45720" anchor="t"/>
          <a:lstStyle/>
          <a:p>
            <a:r>
              <a:rPr lang="en-US"/>
              <a:t>Backup slides</a:t>
            </a:r>
          </a:p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596B98-F06B-68A0-6EFB-B52DB9EEED8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824516-FE49-54E3-5CE6-F6C1618DF904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3216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2FBB758-0C91-4335-A53C-D7BD2E36F37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57732" y="308365"/>
            <a:ext cx="10450005" cy="1014516"/>
          </a:xfrm>
        </p:spPr>
        <p:txBody>
          <a:bodyPr/>
          <a:lstStyle/>
          <a:p>
            <a:r>
              <a:rPr lang="en-CA" sz="2800" b="0"/>
              <a:t>Cavity Re-qualification at TRIUMF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CCDA25-F701-4CA1-8A55-1EAC8AC0C04D}"/>
              </a:ext>
            </a:extLst>
          </p:cNvPr>
          <p:cNvSpPr txBox="1"/>
          <p:nvPr/>
        </p:nvSpPr>
        <p:spPr>
          <a:xfrm>
            <a:off x="854512" y="959093"/>
            <a:ext cx="5306603" cy="432426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spcBef>
                <a:spcPts val="600"/>
              </a:spcBef>
              <a:buClr>
                <a:srgbClr val="00A4FF"/>
              </a:buClr>
              <a:buFont typeface="Arial"/>
              <a:buChar char="•"/>
            </a:pPr>
            <a:r>
              <a:rPr lang="en-CA" sz="2000"/>
              <a:t>CERN acceptance of AUP cavities will happen at TRIUMF</a:t>
            </a:r>
            <a:endParaRPr lang="en-US"/>
          </a:p>
          <a:p>
            <a:pPr marL="342900" indent="-342900">
              <a:spcBef>
                <a:spcPts val="600"/>
              </a:spcBef>
              <a:buClr>
                <a:srgbClr val="00A4FF"/>
              </a:buClr>
              <a:buFont typeface="Arial"/>
              <a:buChar char="•"/>
            </a:pPr>
            <a:r>
              <a:rPr lang="en-CA" sz="2000"/>
              <a:t>Acceptance criteria are established in a document from AUP following CERNs engineering specification</a:t>
            </a:r>
            <a:endParaRPr lang="en-CA" sz="2000">
              <a:cs typeface="Arial" panose="020B0604020202020204" pitchFamily="34" charset="0"/>
            </a:endParaRPr>
          </a:p>
          <a:p>
            <a:pPr marL="342900" indent="-342900">
              <a:spcBef>
                <a:spcPts val="600"/>
              </a:spcBef>
              <a:buClr>
                <a:srgbClr val="00A4FF"/>
              </a:buClr>
              <a:buFont typeface="Arial"/>
              <a:buChar char="•"/>
            </a:pPr>
            <a:r>
              <a:rPr lang="en-CA" sz="2000"/>
              <a:t>TRIUMF will receive qualified cavities under vacuum and with test coupler and vacuum diagnostic on board </a:t>
            </a:r>
            <a:endParaRPr lang="en-CA" sz="2000">
              <a:cs typeface="Arial" panose="020B0604020202020204" pitchFamily="34" charset="0"/>
            </a:endParaRPr>
          </a:p>
          <a:p>
            <a:pPr marL="342900" indent="-342900">
              <a:spcBef>
                <a:spcPts val="600"/>
              </a:spcBef>
              <a:buClr>
                <a:srgbClr val="00A4FF"/>
              </a:buClr>
              <a:buFont typeface="Arial"/>
              <a:buChar char="•"/>
            </a:pPr>
            <a:r>
              <a:rPr lang="en-CA" sz="2000"/>
              <a:t>The acceptance document itemizes a series of warm and cold measurements to confirm that the cavity has not been degraded during transport and is acceptable to be installed in the CM.</a:t>
            </a:r>
            <a:endParaRPr lang="en-CA" sz="2000">
              <a:cs typeface="Arial" panose="020B0604020202020204" pitchFamily="34" charset="0"/>
            </a:endParaRPr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5F6F2F0E-FCE6-4C49-B3C5-89DFD509168A}"/>
              </a:ext>
            </a:extLst>
          </p:cNvPr>
          <p:cNvSpPr txBox="1">
            <a:spLocks/>
          </p:cNvSpPr>
          <p:nvPr/>
        </p:nvSpPr>
        <p:spPr>
          <a:xfrm>
            <a:off x="9067800" y="6581001"/>
            <a:ext cx="2844800" cy="27699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420971A8-BAEC-4833-8872-3B095E36DD2F}" type="slidenum">
              <a:rPr lang="en-US" sz="1200" smtClean="0">
                <a:solidFill>
                  <a:srgbClr val="00A4FF"/>
                </a:solidFill>
              </a:rPr>
              <a:pPr algn="r">
                <a:defRPr/>
              </a:pPr>
              <a:t>26</a:t>
            </a:fld>
            <a:endParaRPr lang="en-US" sz="1200">
              <a:solidFill>
                <a:srgbClr val="00A4FF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79F6113-6551-759B-D7E5-04306F823F1D}"/>
              </a:ext>
            </a:extLst>
          </p:cNvPr>
          <p:cNvGrpSpPr/>
          <p:nvPr/>
        </p:nvGrpSpPr>
        <p:grpSpPr>
          <a:xfrm>
            <a:off x="10490200" y="113759"/>
            <a:ext cx="1602862" cy="611622"/>
            <a:chOff x="2899741" y="3408765"/>
            <a:chExt cx="3401670" cy="142159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9A31E35-B05C-818F-9522-AB87E3A2A5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" descr="Bildergebnis für canadian flag">
              <a:extLst>
                <a:ext uri="{FF2B5EF4-FFF2-40B4-BE49-F238E27FC236}">
                  <a16:creationId xmlns:a16="http://schemas.microsoft.com/office/drawing/2014/main" id="{B46A7CEE-E06E-0C46-E611-D435400675B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8" r="28419" b="22799"/>
            <a:stretch/>
          </p:blipFill>
          <p:spPr bwMode="auto">
            <a:xfrm rot="19695849">
              <a:off x="2926840" y="3435876"/>
              <a:ext cx="622100" cy="51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9428699C-1DAA-251C-5B83-33710ECE1A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43417" y="4302845"/>
              <a:ext cx="486874" cy="486874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F5398922-706F-DA7C-3DC2-391E43F0D6E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5443" y="845251"/>
            <a:ext cx="3832294" cy="49779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5066927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38938" y="992463"/>
            <a:ext cx="5790229" cy="5616918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/>
              <a:t>To verify as many performance requirements as possible in cold test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/>
              <a:t>Requirements can be found in CM engineering specification (EDMS 2043014)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/>
              <a:t>Vacuum cycles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/>
              <a:t>Warm RF checks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/>
              <a:t>Cooldown to 77K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/>
              <a:t>Cooldown to 4K</a:t>
            </a:r>
          </a:p>
          <a:p>
            <a:pPr marL="12001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/>
              <a:t>Heat loads at 4K</a:t>
            </a:r>
          </a:p>
          <a:p>
            <a:pPr marL="12001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/>
              <a:t>RF tests at 4K</a:t>
            </a:r>
          </a:p>
          <a:p>
            <a:pPr marL="12001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/>
              <a:t>alignment check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FF0000"/>
                </a:solidFill>
              </a:rPr>
              <a:t>No 2K test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8938" y="293662"/>
            <a:ext cx="10368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>
                <a:solidFill>
                  <a:srgbClr val="00A4FF"/>
                </a:solidFill>
              </a:rPr>
              <a:t>Cryomodule Qualification/Commissioning at TRIUMF</a:t>
            </a:r>
            <a:endParaRPr lang="en-CA" sz="32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494748-B545-4948-B0B4-392386EB4A11}"/>
              </a:ext>
            </a:extLst>
          </p:cNvPr>
          <p:cNvSpPr txBox="1"/>
          <p:nvPr/>
        </p:nvSpPr>
        <p:spPr>
          <a:xfrm>
            <a:off x="6635178" y="4542001"/>
            <a:ext cx="5277422" cy="178510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Bef>
                <a:spcPts val="600"/>
              </a:spcBef>
            </a:pPr>
            <a:r>
              <a:rPr lang="en-CA" sz="2000">
                <a:latin typeface="Arial"/>
                <a:cs typeface="Arial"/>
              </a:rPr>
              <a:t>A test plan is being drafted.</a:t>
            </a:r>
          </a:p>
          <a:p>
            <a:pPr>
              <a:spcBef>
                <a:spcPts val="600"/>
              </a:spcBef>
            </a:pPr>
            <a:r>
              <a:rPr lang="en-CA" sz="2000">
                <a:latin typeface="Arial"/>
                <a:cs typeface="Arial"/>
              </a:rPr>
              <a:t>A CM test is expected to take 4 weeks with 1 week of preparation, 2 weeks of testing and 1 week of warm-up and removal.</a:t>
            </a:r>
          </a:p>
          <a:p>
            <a:pPr>
              <a:spcBef>
                <a:spcPts val="600"/>
              </a:spcBef>
            </a:pPr>
            <a:r>
              <a:rPr lang="en-CA" sz="2000">
                <a:latin typeface="Arial"/>
                <a:cs typeface="Arial"/>
              </a:rPr>
              <a:t>The amplifier will be supplied by CERN</a:t>
            </a:r>
          </a:p>
        </p:txBody>
      </p: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F32013BD-AF78-EE16-6CF1-56D764B060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67800" y="6581775"/>
            <a:ext cx="2844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fld id="{3E09994E-2FB2-4519-A561-FB011D747029}" type="slidenum">
              <a:rPr lang="en-US" altLang="en-US" sz="1200">
                <a:solidFill>
                  <a:srgbClr val="00A4FF"/>
                </a:solidFill>
              </a:rPr>
              <a:pPr algn="r" eaLnBrk="1" hangingPunct="1"/>
              <a:t>27</a:t>
            </a:fld>
            <a:endParaRPr lang="en-US" altLang="en-US" sz="1200">
              <a:solidFill>
                <a:srgbClr val="00A4FF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E0BC155-F207-E8E7-9D11-A716CE909A37}"/>
              </a:ext>
            </a:extLst>
          </p:cNvPr>
          <p:cNvGrpSpPr/>
          <p:nvPr/>
        </p:nvGrpSpPr>
        <p:grpSpPr>
          <a:xfrm>
            <a:off x="10490200" y="113759"/>
            <a:ext cx="1602862" cy="611622"/>
            <a:chOff x="2899741" y="3408765"/>
            <a:chExt cx="3401670" cy="142159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41FE890-B715-6197-9A55-63885160B5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" descr="Bildergebnis für canadian flag">
              <a:extLst>
                <a:ext uri="{FF2B5EF4-FFF2-40B4-BE49-F238E27FC236}">
                  <a16:creationId xmlns:a16="http://schemas.microsoft.com/office/drawing/2014/main" id="{CABD54B8-E04E-CF08-FFB1-096C6C3A3DE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8" r="28419" b="22799"/>
            <a:stretch/>
          </p:blipFill>
          <p:spPr bwMode="auto">
            <a:xfrm rot="19695849">
              <a:off x="2926840" y="3435876"/>
              <a:ext cx="622100" cy="51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0CE08EC-128C-2E75-5158-0E80B7714B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43417" y="4302845"/>
              <a:ext cx="486874" cy="486874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7E7B3121-477F-654A-A78D-5E997CEFBB0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6428" y="954239"/>
            <a:ext cx="5202744" cy="3333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56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63440CA-4812-4E54-B8FA-5E66D0B56BE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9BE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3555" name="Title 1">
            <a:extLst>
              <a:ext uri="{FF2B5EF4-FFF2-40B4-BE49-F238E27FC236}">
                <a16:creationId xmlns:a16="http://schemas.microsoft.com/office/drawing/2014/main" id="{1A5863D8-4E39-4AAC-B10C-721880D787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989346" y="2678029"/>
            <a:ext cx="8213307" cy="15811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CA" altLang="en-US" sz="4400" b="1">
                <a:solidFill>
                  <a:schemeClr val="bg1"/>
                </a:solidFill>
                <a:latin typeface="Arial Unicode MS"/>
                <a:ea typeface="Arial Unicode MS"/>
                <a:cs typeface="Arial Unicode MS"/>
              </a:rPr>
              <a:t>Scope and constraints</a:t>
            </a:r>
          </a:p>
        </p:txBody>
      </p:sp>
    </p:spTree>
    <p:extLst>
      <p:ext uri="{BB962C8B-B14F-4D97-AF65-F5344CB8AC3E}">
        <p14:creationId xmlns:p14="http://schemas.microsoft.com/office/powerpoint/2010/main" val="2785700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1" r="27993" b="37571"/>
          <a:stretch/>
        </p:blipFill>
        <p:spPr bwMode="auto">
          <a:xfrm>
            <a:off x="-3941" y="273801"/>
            <a:ext cx="8782181" cy="3916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250751" y="6346825"/>
            <a:ext cx="3987800" cy="330200"/>
          </a:xfrm>
        </p:spPr>
        <p:txBody>
          <a:bodyPr/>
          <a:lstStyle/>
          <a:p>
            <a:endParaRPr lang="en-CA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05F89A9-8741-4B22-A6BA-D38FF32655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65" y="4047670"/>
            <a:ext cx="8009025" cy="279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3F1B769-2815-441C-A6B9-2025C0C5E1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6929" y="4047670"/>
            <a:ext cx="4171642" cy="284253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4C68EEB-98D1-4979-AB5C-463F1A3A9D22}"/>
              </a:ext>
            </a:extLst>
          </p:cNvPr>
          <p:cNvSpPr/>
          <p:nvPr/>
        </p:nvSpPr>
        <p:spPr>
          <a:xfrm>
            <a:off x="0" y="-38150"/>
            <a:ext cx="10525850" cy="1133024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/>
              <a:t>TRIUMF is part of global collaboration (CERN, USA, UK) that will deliver RFD Crab Cavity modules as a Canadian contribution to Hi-Lumi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99921BE-59A1-43BC-8C97-CF7173398B2F}"/>
              </a:ext>
            </a:extLst>
          </p:cNvPr>
          <p:cNvSpPr/>
          <p:nvPr/>
        </p:nvSpPr>
        <p:spPr>
          <a:xfrm>
            <a:off x="6371352" y="4565983"/>
            <a:ext cx="179515" cy="1651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7E12216-8CE9-4BFB-91E6-F5CF082F4A97}"/>
              </a:ext>
            </a:extLst>
          </p:cNvPr>
          <p:cNvSpPr/>
          <p:nvPr/>
        </p:nvSpPr>
        <p:spPr>
          <a:xfrm>
            <a:off x="6969590" y="4753071"/>
            <a:ext cx="179515" cy="1651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D29481F-BA53-4BB3-AAAC-CF2324DBEEF9}"/>
              </a:ext>
            </a:extLst>
          </p:cNvPr>
          <p:cNvSpPr/>
          <p:nvPr/>
        </p:nvSpPr>
        <p:spPr>
          <a:xfrm>
            <a:off x="596599" y="5364132"/>
            <a:ext cx="179515" cy="1651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5FA46DA-E037-4578-A4D1-B7A4332D93BC}"/>
              </a:ext>
            </a:extLst>
          </p:cNvPr>
          <p:cNvSpPr/>
          <p:nvPr/>
        </p:nvSpPr>
        <p:spPr>
          <a:xfrm>
            <a:off x="883634" y="4931385"/>
            <a:ext cx="179515" cy="1651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7FBF5CA-AEA7-4FCA-A9D9-F2A8B7527F37}"/>
              </a:ext>
            </a:extLst>
          </p:cNvPr>
          <p:cNvSpPr/>
          <p:nvPr/>
        </p:nvSpPr>
        <p:spPr>
          <a:xfrm>
            <a:off x="985298" y="4987685"/>
            <a:ext cx="179515" cy="1651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FF55951-28DF-48FA-B6EE-5AB425D045BB}"/>
              </a:ext>
            </a:extLst>
          </p:cNvPr>
          <p:cNvSpPr/>
          <p:nvPr/>
        </p:nvSpPr>
        <p:spPr>
          <a:xfrm>
            <a:off x="727008" y="5398176"/>
            <a:ext cx="179515" cy="1651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3073E48-752C-4F59-BBBF-67595D2B3397}"/>
              </a:ext>
            </a:extLst>
          </p:cNvPr>
          <p:cNvSpPr/>
          <p:nvPr/>
        </p:nvSpPr>
        <p:spPr>
          <a:xfrm>
            <a:off x="6910789" y="4822585"/>
            <a:ext cx="179515" cy="1651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6948CAD-6AD5-4645-A40E-5497749D0A08}"/>
              </a:ext>
            </a:extLst>
          </p:cNvPr>
          <p:cNvSpPr/>
          <p:nvPr/>
        </p:nvSpPr>
        <p:spPr>
          <a:xfrm>
            <a:off x="6382656" y="4492051"/>
            <a:ext cx="179515" cy="1651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E31D7DB-FF11-9B50-58CA-89A7524795B9}"/>
              </a:ext>
            </a:extLst>
          </p:cNvPr>
          <p:cNvGrpSpPr/>
          <p:nvPr/>
        </p:nvGrpSpPr>
        <p:grpSpPr>
          <a:xfrm>
            <a:off x="10582641" y="-38150"/>
            <a:ext cx="1602862" cy="611622"/>
            <a:chOff x="2899741" y="3408765"/>
            <a:chExt cx="3401670" cy="1421594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ABB79AE8-C961-B624-763C-62234C6203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" descr="Bildergebnis für canadian flag">
              <a:extLst>
                <a:ext uri="{FF2B5EF4-FFF2-40B4-BE49-F238E27FC236}">
                  <a16:creationId xmlns:a16="http://schemas.microsoft.com/office/drawing/2014/main" id="{5A64C691-15B9-1628-B7C6-E6BCCDABC8B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8" r="28419" b="22799"/>
            <a:stretch/>
          </p:blipFill>
          <p:spPr bwMode="auto">
            <a:xfrm rot="19695849">
              <a:off x="2926840" y="3435876"/>
              <a:ext cx="622100" cy="51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0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35F66CF-61A0-975F-39CE-6F3CF9E48E6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43417" y="4302845"/>
              <a:ext cx="486874" cy="486874"/>
            </a:xfrm>
            <a:prstGeom prst="rect">
              <a:avLst/>
            </a:prstGeom>
          </p:spPr>
        </p:pic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B6A0CD9A-8C95-E5AA-A67B-5450302D5859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557" r="9257" b="3840"/>
          <a:stretch/>
        </p:blipFill>
        <p:spPr bwMode="auto">
          <a:xfrm>
            <a:off x="8943823" y="1292372"/>
            <a:ext cx="3164053" cy="2036398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628F2E4-4EBD-5310-B87B-4200495230A8}"/>
              </a:ext>
            </a:extLst>
          </p:cNvPr>
          <p:cNvCxnSpPr>
            <a:cxnSpLocks/>
          </p:cNvCxnSpPr>
          <p:nvPr/>
        </p:nvCxnSpPr>
        <p:spPr>
          <a:xfrm flipH="1">
            <a:off x="7579895" y="2457586"/>
            <a:ext cx="1198345" cy="437744"/>
          </a:xfrm>
          <a:prstGeom prst="straightConnector1">
            <a:avLst/>
          </a:prstGeom>
          <a:ln w="76200">
            <a:solidFill>
              <a:srgbClr val="DAEAD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7E0090A-D2EC-1F1E-B0CA-7FE3EF970B87}"/>
              </a:ext>
            </a:extLst>
          </p:cNvPr>
          <p:cNvCxnSpPr>
            <a:cxnSpLocks/>
          </p:cNvCxnSpPr>
          <p:nvPr/>
        </p:nvCxnSpPr>
        <p:spPr>
          <a:xfrm flipH="1">
            <a:off x="7572751" y="2802408"/>
            <a:ext cx="1198345" cy="152856"/>
          </a:xfrm>
          <a:prstGeom prst="straightConnector1">
            <a:avLst/>
          </a:prstGeom>
          <a:ln w="76200">
            <a:solidFill>
              <a:srgbClr val="DAEAD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420E4AD-BC31-880A-BEEB-FC995308E7EF}"/>
              </a:ext>
            </a:extLst>
          </p:cNvPr>
          <p:cNvCxnSpPr>
            <a:cxnSpLocks/>
          </p:cNvCxnSpPr>
          <p:nvPr/>
        </p:nvCxnSpPr>
        <p:spPr>
          <a:xfrm flipH="1">
            <a:off x="7606902" y="2540009"/>
            <a:ext cx="1139190" cy="392602"/>
          </a:xfrm>
          <a:prstGeom prst="straightConnector1">
            <a:avLst/>
          </a:prstGeom>
          <a:ln w="76200">
            <a:solidFill>
              <a:srgbClr val="DAEAD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BD9083E-C15E-33DD-2E96-8E62186FA7A4}"/>
              </a:ext>
            </a:extLst>
          </p:cNvPr>
          <p:cNvCxnSpPr>
            <a:cxnSpLocks/>
          </p:cNvCxnSpPr>
          <p:nvPr/>
        </p:nvCxnSpPr>
        <p:spPr>
          <a:xfrm flipH="1">
            <a:off x="7886700" y="2619705"/>
            <a:ext cx="891540" cy="265477"/>
          </a:xfrm>
          <a:prstGeom prst="straightConnector1">
            <a:avLst/>
          </a:prstGeom>
          <a:ln w="76200">
            <a:solidFill>
              <a:srgbClr val="DAEAD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D44AB56D-E405-B720-D401-96572BDBA5CA}"/>
              </a:ext>
            </a:extLst>
          </p:cNvPr>
          <p:cNvSpPr/>
          <p:nvPr/>
        </p:nvSpPr>
        <p:spPr>
          <a:xfrm>
            <a:off x="8238551" y="2386013"/>
            <a:ext cx="539689" cy="543026"/>
          </a:xfrm>
          <a:prstGeom prst="rect">
            <a:avLst/>
          </a:prstGeom>
          <a:solidFill>
            <a:srgbClr val="DAEADD"/>
          </a:solidFill>
          <a:ln>
            <a:solidFill>
              <a:srgbClr val="DAEAD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21936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:a16="http://schemas.microsoft.com/office/drawing/2014/main" id="{B9CECCE2-3F49-4835-840B-E57D6D9330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27038" y="274638"/>
            <a:ext cx="10972800" cy="56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altLang="en-US" sz="2800">
                <a:solidFill>
                  <a:srgbClr val="00A4FF"/>
                </a:solidFill>
              </a:rPr>
              <a:t>Scope of Canadian Contribution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0323FE7-4594-45FA-91D2-C99ACA4A206A}"/>
              </a:ext>
            </a:extLst>
          </p:cNvPr>
          <p:cNvSpPr/>
          <p:nvPr/>
        </p:nvSpPr>
        <p:spPr>
          <a:xfrm>
            <a:off x="427038" y="1151453"/>
            <a:ext cx="51621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6000" indent="-21600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00A4FF"/>
              </a:buClr>
              <a:buFont typeface="Arial" panose="020B0604020202020204" pitchFamily="34" charset="0"/>
              <a:buChar char="•"/>
              <a:defRPr/>
            </a:pPr>
            <a:r>
              <a:rPr lang="en-CA" sz="2000">
                <a:latin typeface="+mn-lt"/>
              </a:rPr>
              <a:t>TRIUMF to work with CERN and UK colleagues to develop RFD cryomodule design and tooling</a:t>
            </a:r>
          </a:p>
          <a:p>
            <a:pPr marL="216000" indent="-21600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00A4FF"/>
              </a:buClr>
              <a:buFont typeface="Arial" panose="020B0604020202020204" pitchFamily="34" charset="0"/>
              <a:buChar char="•"/>
              <a:defRPr/>
            </a:pPr>
            <a:r>
              <a:rPr lang="en-CA" sz="2000">
                <a:latin typeface="+mn-lt"/>
              </a:rPr>
              <a:t>TRIUMF to receive and re-qualify 10 dressed RFD resonators (US-AUP scope)</a:t>
            </a:r>
          </a:p>
          <a:p>
            <a:pPr marL="216000" indent="-21600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00A4FF"/>
              </a:buClr>
              <a:buFont typeface="Arial" panose="020B0604020202020204" pitchFamily="34" charset="0"/>
              <a:buChar char="•"/>
              <a:defRPr/>
            </a:pPr>
            <a:r>
              <a:rPr lang="en-CA" sz="2000">
                <a:latin typeface="+mn-lt"/>
              </a:rPr>
              <a:t>TRIUMF to install the fundamental power coupler (CERN scope) and to assemble each pair of RFDs into five hermetic strings</a:t>
            </a:r>
          </a:p>
          <a:p>
            <a:pPr marL="216000" indent="-21600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00A4FF"/>
              </a:buClr>
              <a:buFont typeface="Arial" panose="020B0604020202020204" pitchFamily="34" charset="0"/>
              <a:buChar char="•"/>
              <a:defRPr/>
            </a:pPr>
            <a:r>
              <a:rPr lang="en-CA" sz="2000">
                <a:latin typeface="+mn-lt"/>
              </a:rPr>
              <a:t>TRIUMF to assemble hermetic strings into five </a:t>
            </a:r>
            <a:r>
              <a:rPr lang="en-CA" sz="2000" err="1">
                <a:latin typeface="+mn-lt"/>
              </a:rPr>
              <a:t>crymodules</a:t>
            </a:r>
            <a:r>
              <a:rPr lang="en-CA" sz="2000">
                <a:latin typeface="+mn-lt"/>
              </a:rPr>
              <a:t> and qualify performance</a:t>
            </a:r>
          </a:p>
          <a:p>
            <a:pPr marL="216000" indent="-21600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00A4FF"/>
              </a:buClr>
              <a:buFont typeface="Arial" panose="020B0604020202020204" pitchFamily="34" charset="0"/>
              <a:buChar char="•"/>
              <a:defRPr/>
            </a:pPr>
            <a:r>
              <a:rPr lang="en-CA" sz="2000">
                <a:latin typeface="+mn-lt"/>
              </a:rPr>
              <a:t>TRIUMF to package and ship cryomodules to CERN</a:t>
            </a:r>
          </a:p>
        </p:txBody>
      </p:sp>
      <p:pic>
        <p:nvPicPr>
          <p:cNvPr id="25604" name="Picture 3">
            <a:extLst>
              <a:ext uri="{FF2B5EF4-FFF2-40B4-BE49-F238E27FC236}">
                <a16:creationId xmlns:a16="http://schemas.microsoft.com/office/drawing/2014/main" id="{641BB878-B7E7-41C7-B927-7A04B8FD87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332" y="1481982"/>
            <a:ext cx="5604267" cy="343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A0EA140-7799-B805-CE35-399C237B0E1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2D5565E-0EFC-DFAA-6699-0A6D0AE979C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E424C763-53D3-479D-B369-AB09A101A0C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3C9DDE-16F7-F8F2-DEA1-8D25DF85AA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34" t="23593" r="15646" b="2398"/>
          <a:stretch/>
        </p:blipFill>
        <p:spPr>
          <a:xfrm>
            <a:off x="31854" y="883578"/>
            <a:ext cx="12108220" cy="57934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EDBD90E-E8D2-DED7-1156-91D7D6279D52}"/>
              </a:ext>
            </a:extLst>
          </p:cNvPr>
          <p:cNvSpPr txBox="1"/>
          <p:nvPr/>
        </p:nvSpPr>
        <p:spPr>
          <a:xfrm>
            <a:off x="31854" y="180975"/>
            <a:ext cx="76747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rgbClr val="00A4FF"/>
                </a:solidFill>
              </a:rPr>
              <a:t>The RF Dipole Cryomodule- Step by step</a:t>
            </a:r>
            <a:endParaRPr lang="en-CA" sz="2800">
              <a:solidFill>
                <a:srgbClr val="00A4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242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Placeholder 1">
            <a:extLst>
              <a:ext uri="{FF2B5EF4-FFF2-40B4-BE49-F238E27FC236}">
                <a16:creationId xmlns:a16="http://schemas.microsoft.com/office/drawing/2014/main" id="{932045EE-F0AB-4725-8FA5-63743590ED43}"/>
              </a:ext>
            </a:extLst>
          </p:cNvPr>
          <p:cNvSpPr>
            <a:spLocks noGrp="1" noChangeArrowheads="1"/>
          </p:cNvSpPr>
          <p:nvPr>
            <p:ph type="body" sz="quarter" idx="21"/>
          </p:nvPr>
        </p:nvSpPr>
        <p:spPr bwMode="auto">
          <a:xfrm>
            <a:off x="406400" y="257175"/>
            <a:ext cx="10450513" cy="7699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altLang="en-US" sz="3200" b="0">
                <a:latin typeface="Arial" panose="020B0604020202020204" pitchFamily="34" charset="0"/>
                <a:cs typeface="Arial" panose="020B0604020202020204" pitchFamily="34" charset="0"/>
              </a:rPr>
              <a:t>Project Strategy</a:t>
            </a:r>
          </a:p>
        </p:txBody>
      </p:sp>
      <p:sp>
        <p:nvSpPr>
          <p:cNvPr id="28707" name="Slide Number Placeholder 4">
            <a:extLst>
              <a:ext uri="{FF2B5EF4-FFF2-40B4-BE49-F238E27FC236}">
                <a16:creationId xmlns:a16="http://schemas.microsoft.com/office/drawing/2014/main" id="{60C5EC4A-1DEA-463C-BA7F-544E4245F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67800" y="6581775"/>
            <a:ext cx="2844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fld id="{3E09994E-2FB2-4519-A561-FB011D747029}" type="slidenum">
              <a:rPr lang="en-US" altLang="en-US" sz="1200">
                <a:solidFill>
                  <a:srgbClr val="00A4FF"/>
                </a:solidFill>
              </a:rPr>
              <a:pPr algn="r" eaLnBrk="1" hangingPunct="1"/>
              <a:t>7</a:t>
            </a:fld>
            <a:endParaRPr lang="en-US" altLang="en-US" sz="1200">
              <a:solidFill>
                <a:srgbClr val="00A4FF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16427AF-8EB8-4F32-B938-CC1454AE6612}"/>
              </a:ext>
            </a:extLst>
          </p:cNvPr>
          <p:cNvGrpSpPr/>
          <p:nvPr/>
        </p:nvGrpSpPr>
        <p:grpSpPr>
          <a:xfrm>
            <a:off x="10490200" y="113759"/>
            <a:ext cx="1602862" cy="611622"/>
            <a:chOff x="2899741" y="3408765"/>
            <a:chExt cx="3401670" cy="1421594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33F8204-55C8-475E-B81D-3647BE0658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" descr="Bildergebnis für canadian flag">
              <a:extLst>
                <a:ext uri="{FF2B5EF4-FFF2-40B4-BE49-F238E27FC236}">
                  <a16:creationId xmlns:a16="http://schemas.microsoft.com/office/drawing/2014/main" id="{C29FA5BA-DEF0-408A-B5A6-9DC398D8049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8" r="28419" b="22799"/>
            <a:stretch/>
          </p:blipFill>
          <p:spPr bwMode="auto">
            <a:xfrm rot="19695849">
              <a:off x="2926840" y="3435876"/>
              <a:ext cx="622100" cy="51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3FCAE9B7-79A8-4473-9137-54CC9D5599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43417" y="4302845"/>
              <a:ext cx="486874" cy="486874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B2154C88-45E5-441E-9DFC-7B043B9D6421}"/>
              </a:ext>
            </a:extLst>
          </p:cNvPr>
          <p:cNvSpPr txBox="1"/>
          <p:nvPr/>
        </p:nvSpPr>
        <p:spPr>
          <a:xfrm>
            <a:off x="279401" y="958436"/>
            <a:ext cx="6254964" cy="644022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>
                <a:latin typeface="Arial"/>
                <a:cs typeface="Arial"/>
              </a:rPr>
              <a:t>The project strategy calls for procurement of parts for a single cryomodule, TCM0, followed by procurement of parts for the production series TCM1-4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>
                <a:latin typeface="Arial"/>
                <a:cs typeface="Arial"/>
              </a:rPr>
              <a:t>Project slippages due to Covid and other forces vs. boundary conditions on project funds are having an impact on this strategy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000">
                <a:latin typeface="Arial"/>
                <a:cs typeface="Arial"/>
              </a:rPr>
              <a:t>Shifting timelines for  </a:t>
            </a:r>
          </a:p>
          <a:p>
            <a:pPr marL="1200150" lvl="2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000">
                <a:latin typeface="Arial"/>
                <a:cs typeface="Arial"/>
              </a:rPr>
              <a:t>TCM0 cavities from AUP </a:t>
            </a:r>
          </a:p>
          <a:p>
            <a:pPr marL="1200150" lvl="2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000">
                <a:latin typeface="Arial"/>
                <a:cs typeface="Arial"/>
              </a:rPr>
              <a:t>Released drawings, deliverables and parts lists from CERN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>
                <a:latin typeface="Arial"/>
                <a:cs typeface="Arial"/>
              </a:rPr>
              <a:t>Fixed timeline for spending the funds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>
                <a:latin typeface="Arial"/>
                <a:cs typeface="Arial"/>
              </a:rPr>
              <a:t>The present strategy has been to procure series components as soon as drawings are released and strategically assign some scope to CERN in order to spend $$ within fixed timeline</a:t>
            </a:r>
          </a:p>
          <a:p>
            <a:pPr>
              <a:spcBef>
                <a:spcPts val="600"/>
              </a:spcBef>
            </a:pPr>
            <a:br>
              <a:rPr lang="en-US" sz="2000"/>
            </a:br>
            <a:endParaRPr lang="en-US" sz="2000"/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2000"/>
          </a:p>
        </p:txBody>
      </p:sp>
      <p:pic>
        <p:nvPicPr>
          <p:cNvPr id="4" name="Picture 3" descr="Wooden puzzle">
            <a:extLst>
              <a:ext uri="{FF2B5EF4-FFF2-40B4-BE49-F238E27FC236}">
                <a16:creationId xmlns:a16="http://schemas.microsoft.com/office/drawing/2014/main" id="{507AC6A6-2B13-6C47-1F88-486112893D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53555" y="1731959"/>
            <a:ext cx="4691288" cy="312676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Placeholder 1">
            <a:extLst>
              <a:ext uri="{FF2B5EF4-FFF2-40B4-BE49-F238E27FC236}">
                <a16:creationId xmlns:a16="http://schemas.microsoft.com/office/drawing/2014/main" id="{932045EE-F0AB-4725-8FA5-63743590ED43}"/>
              </a:ext>
            </a:extLst>
          </p:cNvPr>
          <p:cNvSpPr>
            <a:spLocks noGrp="1" noChangeArrowheads="1"/>
          </p:cNvSpPr>
          <p:nvPr>
            <p:ph type="body" sz="quarter" idx="21"/>
          </p:nvPr>
        </p:nvSpPr>
        <p:spPr bwMode="auto">
          <a:xfrm>
            <a:off x="514684" y="239703"/>
            <a:ext cx="10450513" cy="7699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altLang="en-US" sz="2800" b="0">
                <a:latin typeface="Arial" panose="020B0604020202020204" pitchFamily="34" charset="0"/>
                <a:cs typeface="Arial" panose="020B0604020202020204" pitchFamily="34" charset="0"/>
              </a:rPr>
              <a:t>Funding and priorities</a:t>
            </a:r>
          </a:p>
        </p:txBody>
      </p:sp>
      <p:sp>
        <p:nvSpPr>
          <p:cNvPr id="28675" name="TextBox 4">
            <a:extLst>
              <a:ext uri="{FF2B5EF4-FFF2-40B4-BE49-F238E27FC236}">
                <a16:creationId xmlns:a16="http://schemas.microsoft.com/office/drawing/2014/main" id="{96A5C534-0F71-49CE-9C49-6F7B2BB925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999" y="987555"/>
            <a:ext cx="5647835" cy="4785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altLang="en-US" sz="2000"/>
              <a:t>Due to the nature of the funding agreement ALL funds for the project must be spent and all parts received (to trigger payment) before April 2025</a:t>
            </a:r>
          </a:p>
          <a:p>
            <a:pPr marL="285750" indent="-285750" eaLnBrk="1" hangingPunct="1">
              <a:spcBef>
                <a:spcPts val="6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CA" altLang="en-US" sz="2000"/>
              <a:t>Over 5M$ has been committed over the last year - TRIUMF has presently spent or committed 97% of the funds </a:t>
            </a:r>
          </a:p>
          <a:p>
            <a:pPr marL="285750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altLang="en-US" sz="2000"/>
              <a:t>Present risks</a:t>
            </a:r>
          </a:p>
          <a:p>
            <a:pPr marL="792000" lvl="1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altLang="en-US" sz="2000"/>
              <a:t>Over 50% of funds are encumbered including 19% from CERN that need delivery to TRIUMF before April 2025 </a:t>
            </a:r>
          </a:p>
          <a:p>
            <a:pPr marL="792000" lvl="1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altLang="en-US" sz="2000"/>
              <a:t>Some drawing packages and procured parts lists are still not released</a:t>
            </a:r>
          </a:p>
          <a:p>
            <a:pPr marL="285750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A" altLang="en-US" sz="2000" b="1">
              <a:solidFill>
                <a:srgbClr val="00A4FF"/>
              </a:solidFill>
            </a:endParaRPr>
          </a:p>
        </p:txBody>
      </p:sp>
      <p:sp>
        <p:nvSpPr>
          <p:cNvPr id="28707" name="Slide Number Placeholder 4">
            <a:extLst>
              <a:ext uri="{FF2B5EF4-FFF2-40B4-BE49-F238E27FC236}">
                <a16:creationId xmlns:a16="http://schemas.microsoft.com/office/drawing/2014/main" id="{60C5EC4A-1DEA-463C-BA7F-544E4245F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67800" y="6581775"/>
            <a:ext cx="2844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fld id="{3E09994E-2FB2-4519-A561-FB011D747029}" type="slidenum">
              <a:rPr lang="en-US" altLang="en-US" sz="1200">
                <a:solidFill>
                  <a:srgbClr val="00A4FF"/>
                </a:solidFill>
              </a:rPr>
              <a:pPr algn="r" eaLnBrk="1" hangingPunct="1"/>
              <a:t>8</a:t>
            </a:fld>
            <a:endParaRPr lang="en-US" altLang="en-US" sz="1200">
              <a:solidFill>
                <a:srgbClr val="00A4FF"/>
              </a:solidFill>
            </a:endParaRPr>
          </a:p>
        </p:txBody>
      </p:sp>
      <p:grpSp>
        <p:nvGrpSpPr>
          <p:cNvPr id="28708" name="Group 15">
            <a:extLst>
              <a:ext uri="{FF2B5EF4-FFF2-40B4-BE49-F238E27FC236}">
                <a16:creationId xmlns:a16="http://schemas.microsoft.com/office/drawing/2014/main" id="{467B4980-5071-4A8B-AB71-297D94AF3900}"/>
              </a:ext>
            </a:extLst>
          </p:cNvPr>
          <p:cNvGrpSpPr>
            <a:grpSpLocks/>
          </p:cNvGrpSpPr>
          <p:nvPr/>
        </p:nvGrpSpPr>
        <p:grpSpPr bwMode="auto">
          <a:xfrm>
            <a:off x="0" y="6234113"/>
            <a:ext cx="1603375" cy="611187"/>
            <a:chOff x="2899741" y="3408765"/>
            <a:chExt cx="3401670" cy="1421594"/>
          </a:xfrm>
        </p:grpSpPr>
        <p:pic>
          <p:nvPicPr>
            <p:cNvPr id="28712" name="Picture 16">
              <a:extLst>
                <a:ext uri="{FF2B5EF4-FFF2-40B4-BE49-F238E27FC236}">
                  <a16:creationId xmlns:a16="http://schemas.microsoft.com/office/drawing/2014/main" id="{DA2BBF37-C812-431E-83FD-F2768B01E2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713" name="Picture 2" descr="Bildergebnis für canadian flag">
              <a:extLst>
                <a:ext uri="{FF2B5EF4-FFF2-40B4-BE49-F238E27FC236}">
                  <a16:creationId xmlns:a16="http://schemas.microsoft.com/office/drawing/2014/main" id="{8714FDD3-EB74-4C5E-94B4-C6EDC2E9C4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714" name="Picture 1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9A7C4115-FBF1-4486-8510-E55E0391A6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E099D199-7CDF-BDE4-B370-470CB24DD9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6192478"/>
              </p:ext>
            </p:extLst>
          </p:nvPr>
        </p:nvGraphicFramePr>
        <p:xfrm>
          <a:off x="6724684" y="772835"/>
          <a:ext cx="5187916" cy="9423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5" imgW="3181362" imgH="577975" progId="Excel.Sheet.12">
                  <p:embed/>
                </p:oleObj>
              </mc:Choice>
              <mc:Fallback>
                <p:oleObj name="Worksheet" r:id="rId5" imgW="3181362" imgH="577975" progId="Excel.Sheet.12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E099D199-7CDF-BDE4-B370-470CB24DD9F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724684" y="772835"/>
                        <a:ext cx="5187916" cy="9423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1527F557-F36F-3F10-76CF-CD1A8B68B92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24684" y="2027862"/>
            <a:ext cx="5187916" cy="369484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A1E58-4690-9057-ED12-DF240E8DAE9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0057F8-B841-9EEC-1638-06DE4D0846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38855914-D389-9EB3-6B25-FCF63302B70B}"/>
              </a:ext>
            </a:extLst>
          </p:cNvPr>
          <p:cNvSpPr txBox="1">
            <a:spLocks/>
          </p:cNvSpPr>
          <p:nvPr/>
        </p:nvSpPr>
        <p:spPr>
          <a:xfrm>
            <a:off x="412603" y="320131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CA" sz="2800" b="0"/>
              <a:t>Cryomodule Assembly Boundary Conditions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5275C8-194E-841C-A09D-31A0D2419539}"/>
              </a:ext>
            </a:extLst>
          </p:cNvPr>
          <p:cNvSpPr txBox="1"/>
          <p:nvPr/>
        </p:nvSpPr>
        <p:spPr>
          <a:xfrm>
            <a:off x="412603" y="1102838"/>
            <a:ext cx="5683397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altLang="en-US" sz="2000"/>
              <a:t>CM string assembly requires cavities from AUP, FPCs and beamline assemblies from CERN – first articles are required to assemble TCM0 and TCM1</a:t>
            </a:r>
            <a:endParaRPr lang="en-US" sz="200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/>
              <a:t>TRIUMF also requires delivery of CM parts from CERN for both </a:t>
            </a:r>
            <a:r>
              <a:rPr lang="en-US" sz="2000" i="1"/>
              <a:t>in scope </a:t>
            </a:r>
            <a:r>
              <a:rPr lang="en-US" sz="2000"/>
              <a:t>articles and </a:t>
            </a:r>
            <a:r>
              <a:rPr lang="en-US" sz="2000" i="1"/>
              <a:t>added scope </a:t>
            </a:r>
            <a:r>
              <a:rPr lang="en-US" sz="2000"/>
              <a:t>articles (at least for first units):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/>
              <a:t>TRIUMF site planning calls for a long shutdown in 2026 to help concentrate effort on the ARIEL project – all cavity qualification tests will be completed but a slowdown in Hi-Lumi CM assembly is foreseen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2000"/>
          </a:p>
          <a:p>
            <a:endParaRPr lang="en-CA" sz="2000"/>
          </a:p>
        </p:txBody>
      </p:sp>
      <p:grpSp>
        <p:nvGrpSpPr>
          <p:cNvPr id="9" name="Group 11">
            <a:extLst>
              <a:ext uri="{FF2B5EF4-FFF2-40B4-BE49-F238E27FC236}">
                <a16:creationId xmlns:a16="http://schemas.microsoft.com/office/drawing/2014/main" id="{259F2DF8-21E7-6099-04CB-E235B79EA8F0}"/>
              </a:ext>
            </a:extLst>
          </p:cNvPr>
          <p:cNvGrpSpPr>
            <a:grpSpLocks/>
          </p:cNvGrpSpPr>
          <p:nvPr/>
        </p:nvGrpSpPr>
        <p:grpSpPr bwMode="auto">
          <a:xfrm>
            <a:off x="7516679" y="942898"/>
            <a:ext cx="3967305" cy="2425795"/>
            <a:chOff x="8498340" y="3612497"/>
            <a:chExt cx="2830286" cy="1620715"/>
          </a:xfrm>
        </p:grpSpPr>
        <p:pic>
          <p:nvPicPr>
            <p:cNvPr id="10" name="Picture 6" descr="A close up of text on a white surface&#10;&#10;Description automatically generated">
              <a:extLst>
                <a:ext uri="{FF2B5EF4-FFF2-40B4-BE49-F238E27FC236}">
                  <a16:creationId xmlns:a16="http://schemas.microsoft.com/office/drawing/2014/main" id="{634D9412-E7DC-84C6-4644-ACD2CAE606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333" t="31296" r="17546" b="32037"/>
            <a:stretch>
              <a:fillRect/>
            </a:stretch>
          </p:blipFill>
          <p:spPr bwMode="auto">
            <a:xfrm>
              <a:off x="8498340" y="3614738"/>
              <a:ext cx="2830286" cy="16184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31B44215-D623-64BB-B3B2-0C4163AAF1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3660000">
              <a:off x="8635208" y="4116899"/>
              <a:ext cx="1293204" cy="284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CA" altLang="en-US" sz="1600" b="1">
                  <a:solidFill>
                    <a:schemeClr val="bg1"/>
                  </a:solidFill>
                </a:rPr>
                <a:t>AUP, CERN</a:t>
              </a:r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id="{13C9E7DF-AF3E-5AB8-CF78-389D5451ED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4080000">
              <a:off x="10152295" y="4063556"/>
              <a:ext cx="910401" cy="284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CA" altLang="en-US" sz="1600" b="1">
                  <a:solidFill>
                    <a:schemeClr val="bg1"/>
                  </a:solidFill>
                </a:rPr>
                <a:t>TRIUMF</a:t>
              </a:r>
            </a:p>
          </p:txBody>
        </p:sp>
      </p:grp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E2D1C376-20E8-AD0F-505B-329FAEE151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8663607"/>
              </p:ext>
            </p:extLst>
          </p:nvPr>
        </p:nvGraphicFramePr>
        <p:xfrm>
          <a:off x="7263830" y="4029845"/>
          <a:ext cx="4387868" cy="20297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5904">
                  <a:extLst>
                    <a:ext uri="{9D8B030D-6E8A-4147-A177-3AD203B41FA5}">
                      <a16:colId xmlns:a16="http://schemas.microsoft.com/office/drawing/2014/main" val="379018934"/>
                    </a:ext>
                  </a:extLst>
                </a:gridCol>
                <a:gridCol w="957055">
                  <a:extLst>
                    <a:ext uri="{9D8B030D-6E8A-4147-A177-3AD203B41FA5}">
                      <a16:colId xmlns:a16="http://schemas.microsoft.com/office/drawing/2014/main" val="3102701896"/>
                    </a:ext>
                  </a:extLst>
                </a:gridCol>
                <a:gridCol w="1619633">
                  <a:extLst>
                    <a:ext uri="{9D8B030D-6E8A-4147-A177-3AD203B41FA5}">
                      <a16:colId xmlns:a16="http://schemas.microsoft.com/office/drawing/2014/main" val="3958858028"/>
                    </a:ext>
                  </a:extLst>
                </a:gridCol>
                <a:gridCol w="45276">
                  <a:extLst>
                    <a:ext uri="{9D8B030D-6E8A-4147-A177-3AD203B41FA5}">
                      <a16:colId xmlns:a16="http://schemas.microsoft.com/office/drawing/2014/main" val="3664030140"/>
                    </a:ext>
                  </a:extLst>
                </a:gridCol>
              </a:tblGrid>
              <a:tr h="341332">
                <a:tc>
                  <a:txBody>
                    <a:bodyPr/>
                    <a:lstStyle/>
                    <a:p>
                      <a:pPr algn="l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Cavity Pair </a:t>
                      </a:r>
                      <a:endParaRPr lang="en-CA" sz="18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Module</a:t>
                      </a:r>
                      <a:endParaRPr lang="en-CA" sz="18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</a:t>
                      </a:r>
                      <a:r>
                        <a:rPr lang="en-CA" sz="1800" b="1" i="0" u="none" strike="noStrike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elivery</a:t>
                      </a:r>
                      <a:endParaRPr lang="en-CA" sz="18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CA" sz="16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3321572"/>
                  </a:ext>
                </a:extLst>
              </a:tr>
              <a:tr h="25746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</a:t>
                      </a:r>
                      <a:r>
                        <a:rPr lang="en-CA" sz="1800" b="0" i="0" u="none" strike="noStrike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rototype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TCM0 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Feb</a:t>
                      </a:r>
                      <a:r>
                        <a:rPr lang="en-CA" sz="18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2025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CA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391794"/>
                  </a:ext>
                </a:extLst>
              </a:tr>
              <a:tr h="2828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CA" sz="1800" u="none" strike="noStrike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Caviies</a:t>
                      </a:r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1 and 2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TCM1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May 2025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7089062"/>
                  </a:ext>
                </a:extLst>
              </a:tr>
              <a:tr h="2828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CA" sz="1800" u="none" strike="noStrike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Caviies</a:t>
                      </a:r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3 and 4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TCM2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Jun 2025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1548555"/>
                  </a:ext>
                </a:extLst>
              </a:tr>
              <a:tr h="2828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CA" sz="1800" u="none" strike="noStrike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Caviies</a:t>
                      </a:r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5 and 6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TCM3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Jul 2024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8541829"/>
                  </a:ext>
                </a:extLst>
              </a:tr>
              <a:tr h="2828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CA" sz="1800" u="none" strike="noStrike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Caviies</a:t>
                      </a:r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7 and 8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TCM4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Aug 2025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628168"/>
                  </a:ext>
                </a:extLst>
              </a:tr>
              <a:tr h="2828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CA" sz="1800" u="none" strike="noStrike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Caviies</a:t>
                      </a:r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9 and 10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TCM5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8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Sep 2025</a:t>
                      </a:r>
                      <a:endParaRPr lang="en-CA" sz="18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1671530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6D928FEB-1145-6BF5-9B90-C325082FB8D8}"/>
              </a:ext>
            </a:extLst>
          </p:cNvPr>
          <p:cNvSpPr txBox="1"/>
          <p:nvPr/>
        </p:nvSpPr>
        <p:spPr>
          <a:xfrm>
            <a:off x="7263830" y="3655931"/>
            <a:ext cx="4367373" cy="3769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b="1"/>
              <a:t>AUP Delivery Projection </a:t>
            </a:r>
          </a:p>
        </p:txBody>
      </p:sp>
    </p:spTree>
    <p:extLst>
      <p:ext uri="{BB962C8B-B14F-4D97-AF65-F5344CB8AC3E}">
        <p14:creationId xmlns:p14="http://schemas.microsoft.com/office/powerpoint/2010/main" val="929654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FF5D14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UMF_Scientific_Presentation_02" id="{C6E3CFC5-42D0-D84D-8CA2-7369E6D9B4BD}" vid="{5122411F-217A-8C42-B94E-36C0DAABB6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TRIUMF_Scientific_Presentation_02</Template>
  <Application>Microsoft Office PowerPoint</Application>
  <PresentationFormat>Widescreen</PresentationFormat>
  <Slides>27</Slides>
  <Notes>2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Status of RFD Cryomodules  </vt:lpstr>
      <vt:lpstr>PowerPoint Presentation</vt:lpstr>
      <vt:lpstr>Scope and constraints</vt:lpstr>
      <vt:lpstr>PowerPoint Presentation</vt:lpstr>
      <vt:lpstr>Scope of Canadian Contribution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Recent Milestones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OVC Status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Castaneda</dc:creator>
  <cp:revision>1</cp:revision>
  <dcterms:created xsi:type="dcterms:W3CDTF">2018-01-11T22:22:35Z</dcterms:created>
  <dcterms:modified xsi:type="dcterms:W3CDTF">2024-10-07T03:42:45Z</dcterms:modified>
</cp:coreProperties>
</file>