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68" r:id="rId3"/>
  </p:sldMasterIdLst>
  <p:notesMasterIdLst>
    <p:notesMasterId r:id="rId26"/>
  </p:notesMasterIdLst>
  <p:handoutMasterIdLst>
    <p:handoutMasterId r:id="rId27"/>
  </p:handoutMasterIdLst>
  <p:sldIdLst>
    <p:sldId id="3006" r:id="rId4"/>
    <p:sldId id="2995" r:id="rId5"/>
    <p:sldId id="2997" r:id="rId6"/>
    <p:sldId id="258" r:id="rId7"/>
    <p:sldId id="260" r:id="rId8"/>
    <p:sldId id="2998" r:id="rId9"/>
    <p:sldId id="3008" r:id="rId10"/>
    <p:sldId id="264" r:id="rId11"/>
    <p:sldId id="261" r:id="rId12"/>
    <p:sldId id="3002" r:id="rId13"/>
    <p:sldId id="265" r:id="rId14"/>
    <p:sldId id="263" r:id="rId15"/>
    <p:sldId id="267" r:id="rId16"/>
    <p:sldId id="3000" r:id="rId17"/>
    <p:sldId id="3011" r:id="rId18"/>
    <p:sldId id="269" r:id="rId19"/>
    <p:sldId id="3003" r:id="rId20"/>
    <p:sldId id="3009" r:id="rId21"/>
    <p:sldId id="273" r:id="rId22"/>
    <p:sldId id="3010" r:id="rId23"/>
    <p:sldId id="3004" r:id="rId24"/>
    <p:sldId id="301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 varScale="1">
        <p:scale>
          <a:sx n="59" d="100"/>
          <a:sy n="59" d="100"/>
        </p:scale>
        <p:origin x="87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4E3D8F-1FD0-E864-0D01-C7DB5166F6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E43D6F-4C0C-9C92-E754-F8A646A86A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86AAA-3FD5-4C99-B3F4-F120C2B34D68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B8EA3C-ADC0-3239-7DE8-6AECCAD3D0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6C9E25-ACDA-59B0-FA0C-E93293F950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0532A-34B7-4015-9F90-0507B9676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7808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C61FF-BB4A-45C1-BF23-F2614C83A397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1DFC8-0F2B-43B5-A721-7BC579CC2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1435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37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 rollers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9160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20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DD268-6A82-C6A1-035D-86A2CAB52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018590-1A95-B13C-2683-884B9BD483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4EFCD-B1D3-9302-CF2B-6C873893B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596F5-1758-37F3-64FF-288F6FC03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9E887-501D-1CF1-798D-DDA35E706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030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93CF3-CEC5-02C7-5697-732A2E827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852FE9-8612-9580-9A2F-58BAD955F0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B4CBC-BD88-49E2-963B-48D02CB8A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FCB64-0B67-B34B-CF2C-DE5CB1F80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EA7FC-5D1E-E126-B648-CACAAF449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72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348FB1-5655-C187-BE30-B921776145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FEA637-A9E9-AAEC-BD4A-9ED830AF2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5F0AF-7638-DBCC-663E-5BBC53216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438A7-AAC4-4213-20B6-27E950ACB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25015-58E0-443D-1E24-2713F09CB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706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57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A. Ballarino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2241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A. Ballarino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441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A. Ballarino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19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A. Ballarino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50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A. Ballarino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180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GB" noProof="0"/>
              <a:t>A. Ballarino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28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1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4B3C-0838-5C9F-F1C8-3DBB30B95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CDAA79-F2C3-7954-B9E3-3E12778D2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A5675-0001-482E-5F52-6FC014C80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8B70F-D344-8BEB-3DD6-363D1FF37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90557-A411-2CB7-04C5-7643F2052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910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A. Ballarino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63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A. Ballarino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79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0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fr-FR" noProof="0"/>
              <a:t>A. Ballarino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617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fr-FR" noProof="0"/>
              <a:t>A. Ballarino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5697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fr-FR" noProof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95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D24E2-2CC1-5100-DCB0-BFEBF637B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195545-ED34-CB8B-BE07-171A9C6C7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C60F6-9F50-2827-3F48-361F85197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CFBF6-4F10-060D-2CB7-B540EDF3D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CA36E-2E2C-A0B1-0B1A-B485C4B14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67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F1BAD-0FD4-A40C-EC9A-1F3996795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A82F3-4E95-E06E-5748-648D4C8E28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D1B72F-9004-72CF-11F2-8820B97661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155169-45A1-AF3B-BC41-54DE66FAC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490D3-BF2A-1784-89CB-4DD5B540F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59FA0E-E409-F410-FCBE-512DB6726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05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051C9-8464-8658-584C-CF7457F77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4DDB39-E7DB-BD5B-573F-C814E98B2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C8B231-C8C5-FEDB-8ABD-845903D01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270065-2A9F-050F-F26A-A60B378E34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07BE68-A811-448A-62E0-487596EBF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100F15-B1AC-DB93-2ABF-5401DAB28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31A8F0-D336-BF33-5240-BD506ADA6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809C8D-48EE-40FA-8A58-A15B73D3F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5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ECE5-3790-4708-655B-453E7D6E5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F7DB04-9CE9-0574-D949-F49AF46BB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E7E98A-75FD-45D1-BEDC-23BC2EAA8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84D83-8425-B97C-AA6C-CF53667BC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245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5B3305-6E4B-71AF-1996-A6B7734F2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9474D4-A3BF-0F2A-2661-6AEE3E72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B98669-E9F9-BFC5-B61E-B09920DE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10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B6A58-2C35-0000-A47E-857D8C80B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66E7-BBDE-F015-6810-27723102E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108DF-9B5A-1FED-9C34-DB7E07BB2F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0914-3237-113D-4ED4-B47EA354F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97EC88-70D3-0DF9-66BD-C26DD6822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E6670A-391C-17BA-44CB-F694D8D68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83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C7AA-D27C-37A0-75BF-13356253C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2D88D6-0661-E06F-EA1D-9CCB35385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33786-870C-EA36-8EAF-1F66D93EA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B5941-331A-3711-AEBE-86FEBA09D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C1CADD-E14D-9F71-8EE8-5E5772DD1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BF0B4F-4502-B090-19E9-51FF3587C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20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67321A-E463-DCB7-A391-000B4EAEE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813C1D-BA63-E76A-C25F-9203B9056D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FCD51-BA29-276A-EA44-0D9F3A2C29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22/07/2024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564C6-7ED2-243C-8567-47FE3A7C7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8A7BE-DD9C-8F31-0109-CD7C4CF195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C4E2EF-2837-41D6-8BEF-C65CED6ED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67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A. 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7908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fr-FR"/>
              <a:t>A. 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22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04157" y="3130064"/>
            <a:ext cx="10123851" cy="1088800"/>
          </a:xfrm>
        </p:spPr>
        <p:txBody>
          <a:bodyPr/>
          <a:lstStyle/>
          <a:p>
            <a:r>
              <a:rPr lang="en-GB" sz="3200" dirty="0"/>
              <a:t>Qualification of the first Cold Powering System for the HL-LHC triplets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604157" y="4342052"/>
            <a:ext cx="8640000" cy="461665"/>
          </a:xfrm>
        </p:spPr>
        <p:txBody>
          <a:bodyPr/>
          <a:lstStyle/>
          <a:p>
            <a:r>
              <a:rPr lang="en-GB" dirty="0"/>
              <a:t>Amalia Ballarino for the WP6a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79881B-21E7-924E-C4FE-0E9E7B761206}"/>
              </a:ext>
            </a:extLst>
          </p:cNvPr>
          <p:cNvSpPr txBox="1"/>
          <p:nvPr/>
        </p:nvSpPr>
        <p:spPr>
          <a:xfrm>
            <a:off x="2324944" y="6289358"/>
            <a:ext cx="78728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09585"/>
            <a:r>
              <a:rPr lang="en-GB" sz="2400" dirty="0">
                <a:solidFill>
                  <a:srgbClr val="0093BE"/>
                </a:solidFill>
                <a:latin typeface="Arial"/>
              </a:rPr>
              <a:t>Genova (Italy), 7-10 October 2024</a:t>
            </a:r>
            <a:endParaRPr lang="en-US" sz="2400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2" name="Titre 17">
            <a:extLst>
              <a:ext uri="{FF2B5EF4-FFF2-40B4-BE49-F238E27FC236}">
                <a16:creationId xmlns:a16="http://schemas.microsoft.com/office/drawing/2014/main" id="{76857CE2-C51E-171F-3211-DB0309368420}"/>
              </a:ext>
            </a:extLst>
          </p:cNvPr>
          <p:cNvSpPr txBox="1">
            <a:spLocks/>
          </p:cNvSpPr>
          <p:nvPr/>
        </p:nvSpPr>
        <p:spPr>
          <a:xfrm>
            <a:off x="911860" y="2224702"/>
            <a:ext cx="10123851" cy="1088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GB" sz="2933" dirty="0">
                <a:solidFill>
                  <a:srgbClr val="0093BE"/>
                </a:solidFill>
                <a:latin typeface="Arial"/>
              </a:rPr>
              <a:t>14th HL-LHC Collaboration Meeting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966A3F-2625-83A9-33DE-A3BAFF5A43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4021"/>
          <a:stretch/>
        </p:blipFill>
        <p:spPr>
          <a:xfrm>
            <a:off x="8735755" y="48617"/>
            <a:ext cx="3303846" cy="3082107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6A54FE9D-4EBB-DA6A-C359-B7E0E973622A}"/>
              </a:ext>
            </a:extLst>
          </p:cNvPr>
          <p:cNvSpPr txBox="1">
            <a:spLocks/>
          </p:cNvSpPr>
          <p:nvPr/>
        </p:nvSpPr>
        <p:spPr>
          <a:xfrm>
            <a:off x="604157" y="5020825"/>
            <a:ext cx="10983686" cy="8937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667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A. Ballarino, Y. Leclercq, C. Barth, G. Willering, V. Gahier, F.  Pasdeloup, 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W. Bailey*, Y. Yang*</a:t>
            </a:r>
            <a:endParaRPr lang="en-GB" sz="220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69EA149-2AA2-A0D2-03C0-F58DFECDDE2D}"/>
              </a:ext>
            </a:extLst>
          </p:cNvPr>
          <p:cNvSpPr txBox="1">
            <a:spLocks/>
          </p:cNvSpPr>
          <p:nvPr/>
        </p:nvSpPr>
        <p:spPr>
          <a:xfrm>
            <a:off x="1320800" y="5953310"/>
            <a:ext cx="9035143" cy="446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dirty="0"/>
              <a:t>*University of Southampton</a:t>
            </a:r>
            <a:endParaRPr lang="en-GB" sz="2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3518B87-B6D5-5167-685A-942B7B35B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94" y="42168"/>
            <a:ext cx="10852404" cy="6275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4E0B60-5FB5-807A-AB9F-1E0F83DAA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dirty="0">
                <a:solidFill>
                  <a:schemeClr val="tx1"/>
                </a:solidFill>
                <a:latin typeface="Aptos" panose="020B0004020202020204" pitchFamily="34" charset="0"/>
              </a:rPr>
              <a:t>Layout of DFX</a:t>
            </a:r>
            <a:endParaRPr lang="en-GB" sz="4400" b="0" dirty="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137B483D-CBB0-BE52-3B17-B7CD021FB9A2}"/>
              </a:ext>
            </a:extLst>
          </p:cNvPr>
          <p:cNvSpPr/>
          <p:nvPr/>
        </p:nvSpPr>
        <p:spPr>
          <a:xfrm rot="10800000">
            <a:off x="2623457" y="3548744"/>
            <a:ext cx="849085" cy="40277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DEF6F6-29CF-DF67-7957-1017054827BB}"/>
              </a:ext>
            </a:extLst>
          </p:cNvPr>
          <p:cNvSpPr txBox="1"/>
          <p:nvPr/>
        </p:nvSpPr>
        <p:spPr>
          <a:xfrm>
            <a:off x="3472542" y="3565464"/>
            <a:ext cx="1701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MgB</a:t>
            </a:r>
            <a:r>
              <a:rPr lang="en-US" b="1" baseline="-25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to Nb-Ti</a:t>
            </a:r>
            <a:endParaRPr lang="en-GB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006261-001D-823B-282C-4D3CA9011CC6}"/>
              </a:ext>
            </a:extLst>
          </p:cNvPr>
          <p:cNvSpPr txBox="1"/>
          <p:nvPr/>
        </p:nvSpPr>
        <p:spPr>
          <a:xfrm>
            <a:off x="6187596" y="4327463"/>
            <a:ext cx="770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Nb-Ti</a:t>
            </a:r>
            <a:endParaRPr lang="en-GB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1E7E24-0BE6-63BB-867C-70896ED89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07596" y="6455832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z="1200" smtClean="0">
                <a:solidFill>
                  <a:schemeClr val="bg1">
                    <a:lumMod val="65000"/>
                  </a:schemeClr>
                </a:solidFill>
                <a:latin typeface="Aptos" panose="020B0004020202020204" pitchFamily="34" charset="0"/>
              </a:rPr>
              <a:pPr/>
              <a:t>10</a:t>
            </a:fld>
            <a:endParaRPr lang="fr-FR" sz="1200" dirty="0">
              <a:solidFill>
                <a:schemeClr val="bg1">
                  <a:lumMod val="65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72959D-5070-6E2F-E661-E5F2307FD012}"/>
              </a:ext>
            </a:extLst>
          </p:cNvPr>
          <p:cNvSpPr txBox="1"/>
          <p:nvPr/>
        </p:nvSpPr>
        <p:spPr>
          <a:xfrm>
            <a:off x="8868229" y="449942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WP6a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381997-96D0-AB12-E426-EF6002261EEC}"/>
              </a:ext>
            </a:extLst>
          </p:cNvPr>
          <p:cNvSpPr txBox="1"/>
          <p:nvPr/>
        </p:nvSpPr>
        <p:spPr>
          <a:xfrm>
            <a:off x="11172928" y="456474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WP3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250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BC0D8-BA2F-981F-85C6-9F9DE5795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-27214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Dealing with Thermal Contractions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BDEAB2-7D07-36E5-79F0-763BCE2AD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0364" y="734905"/>
            <a:ext cx="8711267" cy="49145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DA43D2-A9B4-A377-1226-630D57CD623A}"/>
              </a:ext>
            </a:extLst>
          </p:cNvPr>
          <p:cNvSpPr txBox="1"/>
          <p:nvPr/>
        </p:nvSpPr>
        <p:spPr>
          <a:xfrm>
            <a:off x="1621973" y="5738374"/>
            <a:ext cx="9179378" cy="769441"/>
          </a:xfrm>
          <a:prstGeom prst="rect">
            <a:avLst/>
          </a:prstGeom>
          <a:solidFill>
            <a:srgbClr val="FFFF00">
              <a:alpha val="35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/>
              <a:t>Two thermal cycles </a:t>
            </a:r>
            <a:r>
              <a:rPr lang="en-US" sz="2200" dirty="0"/>
              <a:t>(from room temperature to cryogenic conditions) </a:t>
            </a:r>
            <a:r>
              <a:rPr lang="en-US" sz="2200" b="1" dirty="0"/>
              <a:t>followed by powering </a:t>
            </a:r>
            <a:r>
              <a:rPr lang="en-US" sz="2200" dirty="0"/>
              <a:t>of all circuits. Repetitive performance </a:t>
            </a:r>
            <a:endParaRPr lang="en-GB" sz="2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A10C7-B4A8-A4B6-8DF9-70502600F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22892" y="6562245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11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D71898-8BD7-F202-6B30-5CF477EDA3C3}"/>
              </a:ext>
            </a:extLst>
          </p:cNvPr>
          <p:cNvSpPr txBox="1"/>
          <p:nvPr/>
        </p:nvSpPr>
        <p:spPr>
          <a:xfrm>
            <a:off x="8591017" y="4635849"/>
            <a:ext cx="160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 = Fixed Point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96B2927-31A5-A0AB-9DB9-5A724ED44820}"/>
              </a:ext>
            </a:extLst>
          </p:cNvPr>
          <p:cNvSpPr/>
          <p:nvPr/>
        </p:nvSpPr>
        <p:spPr>
          <a:xfrm rot="17804093">
            <a:off x="6246312" y="3447157"/>
            <a:ext cx="278949" cy="3156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423A3254-3366-D16F-554D-FB1F6D022B30}"/>
              </a:ext>
            </a:extLst>
          </p:cNvPr>
          <p:cNvSpPr/>
          <p:nvPr/>
        </p:nvSpPr>
        <p:spPr>
          <a:xfrm rot="5400000">
            <a:off x="5275831" y="3379431"/>
            <a:ext cx="278949" cy="3156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F00976E-2F68-2DE9-5C3E-A0B91539304E}"/>
              </a:ext>
            </a:extLst>
          </p:cNvPr>
          <p:cNvSpPr/>
          <p:nvPr/>
        </p:nvSpPr>
        <p:spPr>
          <a:xfrm rot="15340571">
            <a:off x="4352198" y="3816918"/>
            <a:ext cx="278949" cy="3156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1CE2EFF5-5FD3-21BE-A20F-3D9B9D35426B}"/>
              </a:ext>
            </a:extLst>
          </p:cNvPr>
          <p:cNvSpPr/>
          <p:nvPr/>
        </p:nvSpPr>
        <p:spPr>
          <a:xfrm rot="18936441">
            <a:off x="3262588" y="3729266"/>
            <a:ext cx="278949" cy="3156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133C97D-0ACA-CE30-FDD4-591C8C159C83}"/>
              </a:ext>
            </a:extLst>
          </p:cNvPr>
          <p:cNvSpPr/>
          <p:nvPr/>
        </p:nvSpPr>
        <p:spPr>
          <a:xfrm rot="8475983">
            <a:off x="3169342" y="2824555"/>
            <a:ext cx="278949" cy="3156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FC4DC6D5-A023-9F7C-58CF-F1A80C85A6C2}"/>
              </a:ext>
            </a:extLst>
          </p:cNvPr>
          <p:cNvSpPr/>
          <p:nvPr/>
        </p:nvSpPr>
        <p:spPr>
          <a:xfrm rot="20024562">
            <a:off x="2231247" y="3014762"/>
            <a:ext cx="278949" cy="3156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4F8858C-85F8-35BE-4D77-1692E2622336}"/>
              </a:ext>
            </a:extLst>
          </p:cNvPr>
          <p:cNvSpPr/>
          <p:nvPr/>
        </p:nvSpPr>
        <p:spPr>
          <a:xfrm rot="7230752">
            <a:off x="3304883" y="2559729"/>
            <a:ext cx="278949" cy="3156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4770E1D-A08F-4510-3315-F0BF6651A9D2}"/>
              </a:ext>
            </a:extLst>
          </p:cNvPr>
          <p:cNvSpPr/>
          <p:nvPr/>
        </p:nvSpPr>
        <p:spPr>
          <a:xfrm rot="15340571">
            <a:off x="4226407" y="2464332"/>
            <a:ext cx="278949" cy="3156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33404323-0EE9-A69F-A592-EA92BF8B1F46}"/>
              </a:ext>
            </a:extLst>
          </p:cNvPr>
          <p:cNvSpPr/>
          <p:nvPr/>
        </p:nvSpPr>
        <p:spPr>
          <a:xfrm rot="10800000">
            <a:off x="8242645" y="4918233"/>
            <a:ext cx="278949" cy="3156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E6C1AA-86F2-23E4-3147-CD50A718AEDD}"/>
              </a:ext>
            </a:extLst>
          </p:cNvPr>
          <p:cNvSpPr txBox="1"/>
          <p:nvPr/>
        </p:nvSpPr>
        <p:spPr>
          <a:xfrm>
            <a:off x="8591017" y="4884560"/>
            <a:ext cx="1347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Movements</a:t>
            </a:r>
          </a:p>
          <a:p>
            <a:r>
              <a:rPr lang="en-US" dirty="0">
                <a:solidFill>
                  <a:schemeClr val="bg1"/>
                </a:solidFill>
              </a:rPr>
              <a:t>(up to 3 cm)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8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A7687-F34F-4BD3-CD78-F620BF60B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371" y="-33621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Powering Scheme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45A5A9-4D9E-7DFF-1D58-0E9FCD579B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98" r="2968" b="2897"/>
          <a:stretch/>
        </p:blipFill>
        <p:spPr>
          <a:xfrm>
            <a:off x="3535935" y="2559798"/>
            <a:ext cx="8656066" cy="37113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1247C3-A35C-153D-D237-8D2C6D2AF3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73017"/>
            <a:ext cx="5740400" cy="2413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16E1AA-34B8-41EA-CCF4-C3D931454DB1}"/>
              </a:ext>
            </a:extLst>
          </p:cNvPr>
          <p:cNvSpPr txBox="1"/>
          <p:nvPr/>
        </p:nvSpPr>
        <p:spPr>
          <a:xfrm>
            <a:off x="2303351" y="6266813"/>
            <a:ext cx="72750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Maximum current delivered by the power converters: </a:t>
            </a:r>
            <a:r>
              <a:rPr lang="en-US" sz="2200" b="1" dirty="0"/>
              <a:t>94 kA</a:t>
            </a:r>
            <a:endParaRPr lang="en-GB" sz="2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6CBABF-1AE3-42FC-3A4D-66310A1528EF}"/>
              </a:ext>
            </a:extLst>
          </p:cNvPr>
          <p:cNvSpPr txBox="1"/>
          <p:nvPr/>
        </p:nvSpPr>
        <p:spPr>
          <a:xfrm>
            <a:off x="5940885" y="673017"/>
            <a:ext cx="5619744" cy="1918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/>
              <a:t>Four power converters:</a:t>
            </a:r>
          </a:p>
          <a:p>
            <a:r>
              <a:rPr lang="en-US" sz="2200" b="1" dirty="0"/>
              <a:t>18 kA </a:t>
            </a:r>
            <a:r>
              <a:rPr lang="en-US" sz="2200" dirty="0"/>
              <a:t>– I</a:t>
            </a:r>
            <a:r>
              <a:rPr lang="en-US" sz="2200" baseline="-25000" dirty="0"/>
              <a:t>HL-LHC</a:t>
            </a:r>
            <a:r>
              <a:rPr lang="en-US" sz="2200" dirty="0"/>
              <a:t> = 16.23 kA (Nb</a:t>
            </a:r>
            <a:r>
              <a:rPr lang="en-US" sz="2200" baseline="-25000" dirty="0"/>
              <a:t>3</a:t>
            </a:r>
            <a:r>
              <a:rPr lang="en-US" sz="2200" dirty="0"/>
              <a:t>Sn quadrupole)</a:t>
            </a:r>
          </a:p>
          <a:p>
            <a:r>
              <a:rPr lang="en-US" sz="2200" b="1" dirty="0"/>
              <a:t>15 kA </a:t>
            </a:r>
            <a:r>
              <a:rPr lang="en-US" sz="2200" dirty="0"/>
              <a:t>– I</a:t>
            </a:r>
            <a:r>
              <a:rPr lang="en-US" sz="2200" baseline="-25000" dirty="0"/>
              <a:t>HL-LHC</a:t>
            </a:r>
            <a:r>
              <a:rPr lang="en-US" sz="2200" dirty="0"/>
              <a:t> = 12.11 kA (Separation dipole)</a:t>
            </a:r>
          </a:p>
          <a:p>
            <a:r>
              <a:rPr lang="en-US" sz="2200" b="1" dirty="0"/>
              <a:t>2 kA </a:t>
            </a:r>
            <a:r>
              <a:rPr lang="en-US" sz="2200" dirty="0"/>
              <a:t>–   I</a:t>
            </a:r>
            <a:r>
              <a:rPr lang="en-US" sz="2200" baseline="-25000" dirty="0"/>
              <a:t>HL-LHC</a:t>
            </a:r>
            <a:r>
              <a:rPr lang="en-US" sz="2200" dirty="0"/>
              <a:t> = 2 kA (Trim)</a:t>
            </a:r>
          </a:p>
          <a:p>
            <a:r>
              <a:rPr lang="en-US" sz="2200" b="1" dirty="0"/>
              <a:t>2 kA </a:t>
            </a:r>
            <a:r>
              <a:rPr lang="en-US" sz="2200" dirty="0"/>
              <a:t>–   I</a:t>
            </a:r>
            <a:r>
              <a:rPr lang="en-US" sz="2200" baseline="-25000" dirty="0"/>
              <a:t>HL-LHC</a:t>
            </a:r>
            <a:r>
              <a:rPr lang="en-US" sz="2200" dirty="0"/>
              <a:t> = 1.74 kA (Correctors)</a:t>
            </a:r>
            <a:endParaRPr lang="en-GB" sz="2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471E2D-D027-F2F2-0055-C013E0C1D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35935" y="6569567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12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EE1CEF-AFD4-156A-8A73-2BD56C3AB9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135610">
            <a:off x="1646285" y="3516045"/>
            <a:ext cx="2069477" cy="20299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58D151-9174-B4C8-4338-A09A79A840CF}"/>
              </a:ext>
            </a:extLst>
          </p:cNvPr>
          <p:cNvSpPr txBox="1"/>
          <p:nvPr/>
        </p:nvSpPr>
        <p:spPr>
          <a:xfrm>
            <a:off x="7476705" y="4531037"/>
            <a:ext cx="2032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 sensors on MgB</a:t>
            </a:r>
            <a:r>
              <a:rPr lang="en-US" baseline="-25000" dirty="0"/>
              <a:t>2</a:t>
            </a:r>
          </a:p>
          <a:p>
            <a:r>
              <a:rPr lang="en-US" dirty="0"/>
              <a:t>to REBCO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76029B-1487-2DF7-55DB-763B49CFCF3B}"/>
              </a:ext>
            </a:extLst>
          </p:cNvPr>
          <p:cNvSpPr txBox="1"/>
          <p:nvPr/>
        </p:nvSpPr>
        <p:spPr>
          <a:xfrm>
            <a:off x="9392591" y="5487360"/>
            <a:ext cx="225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 sensors on REBCO </a:t>
            </a:r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8C2A69C-58C5-8430-1DD7-3472FB6E3F84}"/>
              </a:ext>
            </a:extLst>
          </p:cNvPr>
          <p:cNvSpPr/>
          <p:nvPr/>
        </p:nvSpPr>
        <p:spPr>
          <a:xfrm>
            <a:off x="9834568" y="3475532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347E0FC-94A5-AEE7-D9E4-DDEEA029AB31}"/>
              </a:ext>
            </a:extLst>
          </p:cNvPr>
          <p:cNvSpPr/>
          <p:nvPr/>
        </p:nvSpPr>
        <p:spPr>
          <a:xfrm>
            <a:off x="11648145" y="5493763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2B4311-FB27-8644-63DB-D0BF64A9A7E0}"/>
              </a:ext>
            </a:extLst>
          </p:cNvPr>
          <p:cNvSpPr/>
          <p:nvPr/>
        </p:nvSpPr>
        <p:spPr>
          <a:xfrm>
            <a:off x="11648145" y="5880737"/>
            <a:ext cx="228600" cy="2503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D27A286-18E3-3A08-F831-A997D56F1C59}"/>
              </a:ext>
            </a:extLst>
          </p:cNvPr>
          <p:cNvSpPr/>
          <p:nvPr/>
        </p:nvSpPr>
        <p:spPr>
          <a:xfrm>
            <a:off x="9168759" y="3844130"/>
            <a:ext cx="228600" cy="2503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FDA4BA-4AD9-0748-E0CB-83AB9D4F2BC8}"/>
              </a:ext>
            </a:extLst>
          </p:cNvPr>
          <p:cNvSpPr txBox="1"/>
          <p:nvPr/>
        </p:nvSpPr>
        <p:spPr>
          <a:xfrm>
            <a:off x="9413257" y="5856692"/>
            <a:ext cx="2032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 sensors on MgB</a:t>
            </a:r>
            <a:r>
              <a:rPr lang="en-US" baseline="-25000" dirty="0"/>
              <a:t>2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80107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C019B-CA40-382F-713D-4F0A14097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793" y="-13385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Cryogenic and Electrical Performance (1/2) 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2DE509B-CE58-E3E2-5132-9BDCFFF0CDA9}"/>
              </a:ext>
            </a:extLst>
          </p:cNvPr>
          <p:cNvGrpSpPr/>
          <p:nvPr/>
        </p:nvGrpSpPr>
        <p:grpSpPr>
          <a:xfrm>
            <a:off x="3461461" y="883443"/>
            <a:ext cx="8907780" cy="5329428"/>
            <a:chOff x="1642110" y="764286"/>
            <a:chExt cx="8907780" cy="532942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878F37A-C83E-AAAE-DFDC-1EC2E4C5A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2110" y="764286"/>
              <a:ext cx="8907780" cy="532942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541FF2F-DA25-4F62-DB8B-EE7E5B30BED2}"/>
                </a:ext>
              </a:extLst>
            </p:cNvPr>
            <p:cNvSpPr txBox="1"/>
            <p:nvPr/>
          </p:nvSpPr>
          <p:spPr>
            <a:xfrm>
              <a:off x="5769429" y="2438401"/>
              <a:ext cx="1152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5"/>
                  </a:solidFill>
                </a:rPr>
                <a:t>4.9  g/s</a:t>
              </a:r>
              <a:endParaRPr lang="en-GB" sz="2400" b="1" dirty="0">
                <a:solidFill>
                  <a:schemeClr val="accent5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0AA7404-7227-49A4-E54A-3C0344A6C3C0}"/>
                </a:ext>
              </a:extLst>
            </p:cNvPr>
            <p:cNvSpPr txBox="1"/>
            <p:nvPr/>
          </p:nvSpPr>
          <p:spPr>
            <a:xfrm>
              <a:off x="8436430" y="2967335"/>
              <a:ext cx="1152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5"/>
                  </a:solidFill>
                </a:rPr>
                <a:t>3.5  g/s</a:t>
              </a:r>
              <a:endParaRPr lang="en-GB" sz="2400" b="1" dirty="0">
                <a:solidFill>
                  <a:schemeClr val="accent5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FF7DDE-053C-2936-8B16-EA2BCC33A542}"/>
                </a:ext>
              </a:extLst>
            </p:cNvPr>
            <p:cNvSpPr txBox="1"/>
            <p:nvPr/>
          </p:nvSpPr>
          <p:spPr>
            <a:xfrm>
              <a:off x="5879234" y="2144069"/>
              <a:ext cx="9332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0070C0"/>
                  </a:solidFill>
                </a:rPr>
                <a:t>94 kA</a:t>
              </a:r>
              <a:endParaRPr lang="en-GB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665D99-E73E-6047-D5CA-53836CFC3B03}"/>
                </a:ext>
              </a:extLst>
            </p:cNvPr>
            <p:cNvSpPr txBox="1"/>
            <p:nvPr/>
          </p:nvSpPr>
          <p:spPr>
            <a:xfrm>
              <a:off x="8711345" y="2736502"/>
              <a:ext cx="6030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0070C0"/>
                  </a:solidFill>
                </a:rPr>
                <a:t>0 A</a:t>
              </a:r>
              <a:endParaRPr lang="en-GB" sz="24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5D527D3-6D4A-7CA7-AE92-20417FDCD16B}"/>
              </a:ext>
            </a:extLst>
          </p:cNvPr>
          <p:cNvSpPr txBox="1"/>
          <p:nvPr/>
        </p:nvSpPr>
        <p:spPr>
          <a:xfrm>
            <a:off x="459606" y="6129565"/>
            <a:ext cx="11272787" cy="437823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Mass flow  rate dominated by requirement of optimized current leads: </a:t>
            </a:r>
            <a:r>
              <a:rPr lang="en-US" sz="2200" b="1" dirty="0">
                <a:sym typeface="Symbol" panose="05050102010706020507" pitchFamily="18" charset="2"/>
              </a:rPr>
              <a:t> 0.05 g/(</a:t>
            </a:r>
            <a:r>
              <a:rPr lang="en-US" sz="2200" b="1" dirty="0" err="1">
                <a:sym typeface="Symbol" panose="05050102010706020507" pitchFamily="18" charset="2"/>
              </a:rPr>
              <a:t>skA</a:t>
            </a:r>
            <a:r>
              <a:rPr lang="en-US" sz="2200" b="1" dirty="0">
                <a:sym typeface="Symbol" panose="05050102010706020507" pitchFamily="18" charset="2"/>
              </a:rPr>
              <a:t>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698FD4C-98E5-7813-D6EF-3208CE294A00}"/>
              </a:ext>
            </a:extLst>
          </p:cNvPr>
          <p:cNvGrpSpPr/>
          <p:nvPr/>
        </p:nvGrpSpPr>
        <p:grpSpPr>
          <a:xfrm>
            <a:off x="205606" y="2120378"/>
            <a:ext cx="3255855" cy="2483347"/>
            <a:chOff x="-9530" y="1315884"/>
            <a:chExt cx="3255855" cy="248334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117A119-2189-20D1-212E-406DAE77C8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45" t="948" r="6146" b="50179"/>
            <a:stretch/>
          </p:blipFill>
          <p:spPr>
            <a:xfrm>
              <a:off x="-9530" y="1315884"/>
              <a:ext cx="3255855" cy="2483347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6BCD4C4-3462-C5A1-3447-9763FC16089F}"/>
                </a:ext>
              </a:extLst>
            </p:cNvPr>
            <p:cNvCxnSpPr>
              <a:cxnSpLocks/>
            </p:cNvCxnSpPr>
            <p:nvPr/>
          </p:nvCxnSpPr>
          <p:spPr>
            <a:xfrm>
              <a:off x="1725965" y="1392286"/>
              <a:ext cx="0" cy="2155871"/>
            </a:xfrm>
            <a:prstGeom prst="line">
              <a:avLst/>
            </a:prstGeom>
            <a:ln>
              <a:solidFill>
                <a:schemeClr val="accent1">
                  <a:alpha val="8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73274B9-7D0D-9C74-0892-0D6C306B1F65}"/>
                </a:ext>
              </a:extLst>
            </p:cNvPr>
            <p:cNvCxnSpPr>
              <a:cxnSpLocks/>
            </p:cNvCxnSpPr>
            <p:nvPr/>
          </p:nvCxnSpPr>
          <p:spPr>
            <a:xfrm>
              <a:off x="2379108" y="1392286"/>
              <a:ext cx="0" cy="2155871"/>
            </a:xfrm>
            <a:prstGeom prst="line">
              <a:avLst/>
            </a:prstGeom>
            <a:ln>
              <a:solidFill>
                <a:schemeClr val="accent1">
                  <a:alpha val="8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E5D4095-0160-AAD5-D40B-5CECBFE80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548922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321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2C7F91-3C87-7CE1-77E9-87659D497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1771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Cryogenic and Electrical Performance (2/2) 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933C27D-DA2B-4394-2829-1240F330072A}"/>
              </a:ext>
            </a:extLst>
          </p:cNvPr>
          <p:cNvGrpSpPr/>
          <p:nvPr/>
        </p:nvGrpSpPr>
        <p:grpSpPr>
          <a:xfrm>
            <a:off x="1500596" y="684972"/>
            <a:ext cx="8907780" cy="5329428"/>
            <a:chOff x="1391739" y="902190"/>
            <a:chExt cx="8907780" cy="532942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1B6D3C0-13E4-4903-6794-3DF4F14F52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1739" y="902190"/>
              <a:ext cx="8907780" cy="532942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2B5BD7D-AF79-2CA1-8B0D-342C9EB751FB}"/>
                </a:ext>
              </a:extLst>
            </p:cNvPr>
            <p:cNvSpPr txBox="1"/>
            <p:nvPr/>
          </p:nvSpPr>
          <p:spPr>
            <a:xfrm>
              <a:off x="5769429" y="2438401"/>
              <a:ext cx="1152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5"/>
                  </a:solidFill>
                </a:rPr>
                <a:t>4.9  g/s</a:t>
              </a:r>
              <a:endParaRPr lang="en-GB" sz="2400" b="1" dirty="0">
                <a:solidFill>
                  <a:schemeClr val="accent5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071AB0F-B640-9BC7-8752-3582979C7093}"/>
                </a:ext>
              </a:extLst>
            </p:cNvPr>
            <p:cNvSpPr txBox="1"/>
            <p:nvPr/>
          </p:nvSpPr>
          <p:spPr>
            <a:xfrm>
              <a:off x="8321251" y="3105239"/>
              <a:ext cx="1152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5"/>
                  </a:solidFill>
                </a:rPr>
                <a:t>3.5  g/s</a:t>
              </a:r>
              <a:endParaRPr lang="en-GB" sz="2400" b="1" dirty="0">
                <a:solidFill>
                  <a:schemeClr val="accent5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0500FC3-0045-EDD3-46C4-F337ADBE51B3}"/>
                </a:ext>
              </a:extLst>
            </p:cNvPr>
            <p:cNvSpPr txBox="1"/>
            <p:nvPr/>
          </p:nvSpPr>
          <p:spPr>
            <a:xfrm>
              <a:off x="5879234" y="2144069"/>
              <a:ext cx="9332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0070C0"/>
                  </a:solidFill>
                </a:rPr>
                <a:t>94 kA</a:t>
              </a:r>
              <a:endParaRPr lang="en-GB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EE29B19-D8D1-B25D-19CA-B7CACBC6DE59}"/>
                </a:ext>
              </a:extLst>
            </p:cNvPr>
            <p:cNvSpPr txBox="1"/>
            <p:nvPr/>
          </p:nvSpPr>
          <p:spPr>
            <a:xfrm>
              <a:off x="8596166" y="2144069"/>
              <a:ext cx="6030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0070C0"/>
                  </a:solidFill>
                </a:rPr>
                <a:t>0 A</a:t>
              </a:r>
              <a:endParaRPr lang="en-GB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F5CF1AF-48C6-2F84-85B6-DF247E7203D4}"/>
                </a:ext>
              </a:extLst>
            </p:cNvPr>
            <p:cNvSpPr txBox="1"/>
            <p:nvPr/>
          </p:nvSpPr>
          <p:spPr>
            <a:xfrm>
              <a:off x="8278496" y="2444516"/>
              <a:ext cx="1152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5"/>
                  </a:solidFill>
                </a:rPr>
                <a:t>4.9  g/s</a:t>
              </a:r>
              <a:endParaRPr lang="en-GB" sz="24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24F9B56B-EB93-1F31-0654-669AC029B543}"/>
              </a:ext>
            </a:extLst>
          </p:cNvPr>
          <p:cNvSpPr txBox="1">
            <a:spLocks/>
          </p:cNvSpPr>
          <p:nvPr/>
        </p:nvSpPr>
        <p:spPr>
          <a:xfrm>
            <a:off x="81642" y="5591522"/>
            <a:ext cx="120287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600" b="1" dirty="0"/>
              <a:t>High voltage tests </a:t>
            </a:r>
            <a:r>
              <a:rPr lang="en-US" sz="2600" dirty="0"/>
              <a:t>(2.3 kV among polarities and between each polarity and the ground) in nominal cryogenic conditions </a:t>
            </a:r>
            <a:r>
              <a:rPr lang="en-US" sz="2600" b="1" dirty="0"/>
              <a:t>successfully performed </a:t>
            </a:r>
            <a:r>
              <a:rPr lang="en-US" sz="2600" dirty="0"/>
              <a:t>(leakage currents &lt; 10 </a:t>
            </a:r>
            <a:r>
              <a:rPr lang="en-US" sz="2600" dirty="0">
                <a:sym typeface="Symbol" panose="05050102010706020507" pitchFamily="18" charset="2"/>
              </a:rPr>
              <a:t>A)</a:t>
            </a:r>
            <a:r>
              <a:rPr lang="en-US" sz="2600" dirty="0"/>
              <a:t>   </a:t>
            </a:r>
            <a:endParaRPr lang="en-GB" sz="26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D54153F-AD69-8D5F-D76F-F2871A32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15578" y="6551960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918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684CC-3222-577E-3330-FCBB6FB09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2" y="-252413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Room Temperature Terminations</a:t>
            </a: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3E4AC-75C8-2C1D-C6D4-2AB5FDEE7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C3F007-F786-9E7D-89C8-4999CB407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567403"/>
            <a:ext cx="3255546" cy="27983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966202-6484-EAE0-4663-8364BB5F9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139" y="1494929"/>
            <a:ext cx="3255546" cy="279830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F570097-7050-DEFA-6DDE-33AE1FB8C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226" y="5095839"/>
            <a:ext cx="10515600" cy="10826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600" dirty="0"/>
              <a:t>Maximum 5 °C increase at maximum current, no condensation during any operating condition (both at zero current and with current)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7CC372-BF8F-A567-60B8-3B9C7B8BC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2181" y="1573500"/>
            <a:ext cx="2950720" cy="279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745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097-06BD-A011-570C-F9BFAD613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90" y="-25953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Splices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73A1DB-3A27-348A-3346-E8FACA52FBC9}"/>
              </a:ext>
            </a:extLst>
          </p:cNvPr>
          <p:cNvSpPr txBox="1"/>
          <p:nvPr/>
        </p:nvSpPr>
        <p:spPr>
          <a:xfrm>
            <a:off x="244663" y="3715282"/>
            <a:ext cx="11702674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200" b="1" dirty="0"/>
              <a:t>Stable performance, no overheating, temperature of splices independent of current (</a:t>
            </a:r>
            <a:r>
              <a:rPr lang="en-US" sz="2200" b="1" dirty="0">
                <a:sym typeface="Symbol" panose="05050102010706020507" pitchFamily="18" charset="2"/>
              </a:rPr>
              <a:t> 1 K)</a:t>
            </a:r>
            <a:r>
              <a:rPr lang="en-US" sz="2200" b="1" dirty="0"/>
              <a:t> </a:t>
            </a:r>
            <a:endParaRPr lang="en-GB" sz="2200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0F8B1AA-1AC7-3AFE-1CA9-FAFF92453A8A}"/>
              </a:ext>
            </a:extLst>
          </p:cNvPr>
          <p:cNvGrpSpPr/>
          <p:nvPr/>
        </p:nvGrpSpPr>
        <p:grpSpPr>
          <a:xfrm>
            <a:off x="440148" y="661747"/>
            <a:ext cx="11027613" cy="2833963"/>
            <a:chOff x="519910" y="941969"/>
            <a:chExt cx="11027613" cy="283396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FA67D54-C72E-877F-0601-C665ACC263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8020"/>
            <a:stretch/>
          </p:blipFill>
          <p:spPr>
            <a:xfrm>
              <a:off x="519910" y="1610632"/>
              <a:ext cx="10868685" cy="198766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2E3CDA2-04F5-4EFD-5ECE-E799E3AB4CC6}"/>
                </a:ext>
              </a:extLst>
            </p:cNvPr>
            <p:cNvSpPr/>
            <p:nvPr/>
          </p:nvSpPr>
          <p:spPr>
            <a:xfrm>
              <a:off x="2680024" y="1283103"/>
              <a:ext cx="3080657" cy="2492829"/>
            </a:xfrm>
            <a:prstGeom prst="rect">
              <a:avLst/>
            </a:prstGeom>
            <a:noFill/>
            <a:ln w="381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49AC6D9-BA50-BC44-26EF-1E17B3CD57D5}"/>
                </a:ext>
              </a:extLst>
            </p:cNvPr>
            <p:cNvSpPr/>
            <p:nvPr/>
          </p:nvSpPr>
          <p:spPr>
            <a:xfrm>
              <a:off x="5760681" y="1292487"/>
              <a:ext cx="2710543" cy="2483445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4E59FE-C03D-999D-CAE3-8CAB1A793119}"/>
                </a:ext>
              </a:extLst>
            </p:cNvPr>
            <p:cNvSpPr txBox="1"/>
            <p:nvPr/>
          </p:nvSpPr>
          <p:spPr>
            <a:xfrm flipH="1">
              <a:off x="2606000" y="941969"/>
              <a:ext cx="31546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70C0"/>
                  </a:solidFill>
                </a:rPr>
                <a:t>REBCO to MgB</a:t>
              </a:r>
              <a:r>
                <a:rPr lang="en-US" b="1" baseline="-25000" dirty="0">
                  <a:solidFill>
                    <a:srgbClr val="0070C0"/>
                  </a:solidFill>
                </a:rPr>
                <a:t>2</a:t>
              </a:r>
              <a:r>
                <a:rPr lang="en-US" b="1" dirty="0">
                  <a:solidFill>
                    <a:srgbClr val="0070C0"/>
                  </a:solidFill>
                </a:rPr>
                <a:t>, </a:t>
              </a:r>
              <a:r>
                <a:rPr lang="en-US" b="1" dirty="0" err="1">
                  <a:solidFill>
                    <a:srgbClr val="0070C0"/>
                  </a:solidFill>
                </a:rPr>
                <a:t>GHe</a:t>
              </a:r>
              <a:r>
                <a:rPr lang="en-US" b="1" dirty="0">
                  <a:solidFill>
                    <a:srgbClr val="0070C0"/>
                  </a:solidFill>
                </a:rPr>
                <a:t> @ 20 K 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28C511C-CBA1-7424-536B-9E97214EF500}"/>
                </a:ext>
              </a:extLst>
            </p:cNvPr>
            <p:cNvSpPr txBox="1"/>
            <p:nvPr/>
          </p:nvSpPr>
          <p:spPr>
            <a:xfrm flipH="1">
              <a:off x="5538611" y="955449"/>
              <a:ext cx="31546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MgB</a:t>
              </a:r>
              <a:r>
                <a:rPr lang="en-US" b="1" baseline="-25000" dirty="0">
                  <a:solidFill>
                    <a:srgbClr val="00B050"/>
                  </a:solidFill>
                </a:rPr>
                <a:t>2 </a:t>
              </a:r>
              <a:r>
                <a:rPr lang="en-US" b="1" dirty="0">
                  <a:solidFill>
                    <a:srgbClr val="00B050"/>
                  </a:solidFill>
                </a:rPr>
                <a:t>to Nb-Ti, </a:t>
              </a:r>
              <a:r>
                <a:rPr lang="en-US" b="1" dirty="0" err="1">
                  <a:solidFill>
                    <a:srgbClr val="00B050"/>
                  </a:solidFill>
                </a:rPr>
                <a:t>LHe</a:t>
              </a:r>
              <a:r>
                <a:rPr lang="en-US" b="1" dirty="0">
                  <a:solidFill>
                    <a:srgbClr val="00B050"/>
                  </a:solidFill>
                </a:rPr>
                <a:t> @ 4.5 K 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043D2F6-A554-2D7E-B104-E91C6B86FF20}"/>
                </a:ext>
              </a:extLst>
            </p:cNvPr>
            <p:cNvSpPr txBox="1"/>
            <p:nvPr/>
          </p:nvSpPr>
          <p:spPr>
            <a:xfrm flipH="1">
              <a:off x="8392842" y="995166"/>
              <a:ext cx="31546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Nb-Ti to Nb-Ti, </a:t>
              </a:r>
              <a:r>
                <a:rPr lang="en-US" b="1" dirty="0" err="1"/>
                <a:t>LHe</a:t>
              </a:r>
              <a:r>
                <a:rPr lang="en-US" b="1" dirty="0"/>
                <a:t> @ 4.5 K </a:t>
              </a:r>
              <a:endParaRPr lang="en-GB" b="1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41001D2-9833-54E6-E73B-A154A626837C}"/>
              </a:ext>
            </a:extLst>
          </p:cNvPr>
          <p:cNvGrpSpPr/>
          <p:nvPr/>
        </p:nvGrpSpPr>
        <p:grpSpPr>
          <a:xfrm>
            <a:off x="508079" y="4361326"/>
            <a:ext cx="2134430" cy="2185193"/>
            <a:chOff x="273607" y="4520196"/>
            <a:chExt cx="2134430" cy="218519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D85EDB7-074E-F82D-6806-2E6BE327E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0148" y="4897883"/>
              <a:ext cx="1738789" cy="180750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2940B38-30DB-4DA8-06D0-7F500E3DE253}"/>
                </a:ext>
              </a:extLst>
            </p:cNvPr>
            <p:cNvSpPr txBox="1"/>
            <p:nvPr/>
          </p:nvSpPr>
          <p:spPr>
            <a:xfrm>
              <a:off x="273607" y="4520196"/>
              <a:ext cx="213443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/>
                <a:t>MgB</a:t>
              </a:r>
              <a:r>
                <a:rPr lang="en-US" sz="2200" b="1" baseline="-25000" dirty="0"/>
                <a:t>2</a:t>
              </a:r>
              <a:r>
                <a:rPr lang="en-US" sz="2200" b="1" dirty="0"/>
                <a:t> to REBCO</a:t>
              </a:r>
              <a:endParaRPr lang="en-GB" sz="2200" b="1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D744BE5-E2CF-EF35-EAD7-DA155BBB4743}"/>
              </a:ext>
            </a:extLst>
          </p:cNvPr>
          <p:cNvGrpSpPr/>
          <p:nvPr/>
        </p:nvGrpSpPr>
        <p:grpSpPr>
          <a:xfrm>
            <a:off x="3180090" y="4381733"/>
            <a:ext cx="7681419" cy="2385211"/>
            <a:chOff x="2971350" y="4566399"/>
            <a:chExt cx="7681419" cy="238521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9F90F3-8CF7-A668-D65E-99404464A53C}"/>
                </a:ext>
              </a:extLst>
            </p:cNvPr>
            <p:cNvGrpSpPr/>
            <p:nvPr/>
          </p:nvGrpSpPr>
          <p:grpSpPr>
            <a:xfrm>
              <a:off x="3186793" y="4571789"/>
              <a:ext cx="3568891" cy="2133600"/>
              <a:chOff x="3186793" y="4571789"/>
              <a:chExt cx="3568891" cy="2133600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C0BED9D3-B91B-5D65-5113-B8D1900B33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6793" y="4571789"/>
                <a:ext cx="3009900" cy="2133600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02930FC-B6AE-6EBA-5789-17D40490864C}"/>
                  </a:ext>
                </a:extLst>
              </p:cNvPr>
              <p:cNvSpPr txBox="1"/>
              <p:nvPr/>
            </p:nvSpPr>
            <p:spPr>
              <a:xfrm>
                <a:off x="4993295" y="5887158"/>
                <a:ext cx="17623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MgB</a:t>
                </a:r>
                <a:r>
                  <a:rPr lang="en-US" sz="1400" baseline="-25000" dirty="0"/>
                  <a:t>2</a:t>
                </a:r>
                <a:r>
                  <a:rPr lang="en-US" sz="1400" dirty="0"/>
                  <a:t> to </a:t>
                </a:r>
              </a:p>
              <a:p>
                <a:r>
                  <a:rPr lang="en-US" sz="1400" dirty="0"/>
                  <a:t>REBCO</a:t>
                </a:r>
                <a:endParaRPr lang="en-GB" sz="1400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F25505B-4B0C-6EC7-71AD-3DBA52445CB6}"/>
                </a:ext>
              </a:extLst>
            </p:cNvPr>
            <p:cNvGrpSpPr/>
            <p:nvPr/>
          </p:nvGrpSpPr>
          <p:grpSpPr>
            <a:xfrm>
              <a:off x="7050007" y="4571789"/>
              <a:ext cx="3602762" cy="2076450"/>
              <a:chOff x="7050007" y="4571789"/>
              <a:chExt cx="3602762" cy="2076450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1E797E9D-6043-3F7D-2257-AD362C48BD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50007" y="4571789"/>
                <a:ext cx="3028950" cy="207645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CF3B8E0-52DC-CF2A-814A-EDD2105D7446}"/>
                  </a:ext>
                </a:extLst>
              </p:cNvPr>
              <p:cNvSpPr txBox="1"/>
              <p:nvPr/>
            </p:nvSpPr>
            <p:spPr>
              <a:xfrm>
                <a:off x="8890380" y="4613502"/>
                <a:ext cx="17623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MgB</a:t>
                </a:r>
                <a:r>
                  <a:rPr lang="en-US" sz="1400" baseline="-25000" dirty="0"/>
                  <a:t>2</a:t>
                </a:r>
                <a:r>
                  <a:rPr lang="en-US" sz="1400" dirty="0"/>
                  <a:t> to </a:t>
                </a:r>
              </a:p>
              <a:p>
                <a:r>
                  <a:rPr lang="en-US" sz="1400" dirty="0"/>
                  <a:t>REBCO</a:t>
                </a:r>
                <a:endParaRPr lang="en-GB" sz="1400" dirty="0"/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B8F72C-A8D3-A5EC-3AFC-F1943081D8DE}"/>
                </a:ext>
              </a:extLst>
            </p:cNvPr>
            <p:cNvSpPr txBox="1"/>
            <p:nvPr/>
          </p:nvSpPr>
          <p:spPr>
            <a:xfrm rot="16200000">
              <a:off x="2283662" y="5333188"/>
              <a:ext cx="180626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/>
                <a:t>Temperature</a:t>
              </a:r>
              <a:endParaRPr lang="en-GB" sz="2200" b="1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CCBB620-9B35-2D70-924C-684BD492E2B7}"/>
                </a:ext>
              </a:extLst>
            </p:cNvPr>
            <p:cNvSpPr txBox="1"/>
            <p:nvPr/>
          </p:nvSpPr>
          <p:spPr>
            <a:xfrm rot="16200000">
              <a:off x="6096137" y="5254087"/>
              <a:ext cx="180626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/>
                <a:t>Temperature</a:t>
              </a:r>
              <a:endParaRPr lang="en-GB" sz="2200" b="1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1565923-D5F3-82A4-3EDC-E0A1B4FBC5D5}"/>
                </a:ext>
              </a:extLst>
            </p:cNvPr>
            <p:cNvSpPr txBox="1"/>
            <p:nvPr/>
          </p:nvSpPr>
          <p:spPr>
            <a:xfrm>
              <a:off x="4374989" y="6520723"/>
              <a:ext cx="76815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/>
                <a:t>time</a:t>
              </a:r>
              <a:endParaRPr lang="en-GB" sz="2200" b="1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6C76B1B-EAAE-81CD-D1C0-691D445A2419}"/>
                </a:ext>
              </a:extLst>
            </p:cNvPr>
            <p:cNvSpPr txBox="1"/>
            <p:nvPr/>
          </p:nvSpPr>
          <p:spPr>
            <a:xfrm>
              <a:off x="8314147" y="6488668"/>
              <a:ext cx="76815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/>
                <a:t>time</a:t>
              </a:r>
              <a:endParaRPr lang="en-GB" sz="2200" b="1" dirty="0"/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1CA18-7280-84D7-A703-19535A45A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28883" y="6546519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8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B3B9D-2648-EBEF-6109-C2A8322AF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8" y="-26624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Transient Behavior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20696B-07B8-0E74-5FC6-5373DCB20F68}"/>
              </a:ext>
            </a:extLst>
          </p:cNvPr>
          <p:cNvSpPr txBox="1"/>
          <p:nvPr/>
        </p:nvSpPr>
        <p:spPr>
          <a:xfrm>
            <a:off x="250180" y="617732"/>
            <a:ext cx="1134329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Successfully validated:</a:t>
            </a:r>
          </a:p>
          <a:p>
            <a:endParaRPr lang="en-US" sz="1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70C0"/>
                </a:solidFill>
              </a:rPr>
              <a:t>Cryogenic requirement during transients</a:t>
            </a:r>
          </a:p>
          <a:p>
            <a:pPr defTabSz="358775">
              <a:tabLst>
                <a:tab pos="358775" algn="l"/>
                <a:tab pos="719138" algn="l"/>
              </a:tabLst>
            </a:pPr>
            <a:r>
              <a:rPr lang="en-US" sz="2600" dirty="0"/>
              <a:t>		Capability of operating </a:t>
            </a:r>
            <a:r>
              <a:rPr lang="en-US" sz="2600" b="1" dirty="0"/>
              <a:t>without liquid helium supply during 10 minutes 	</a:t>
            </a:r>
            <a:r>
              <a:rPr lang="en-US" sz="2600" dirty="0"/>
              <a:t>		with 	MgB</a:t>
            </a:r>
            <a:r>
              <a:rPr lang="en-US" sz="2600" baseline="-25000" dirty="0"/>
              <a:t>2</a:t>
            </a:r>
            <a:r>
              <a:rPr lang="en-US" sz="2600" dirty="0"/>
              <a:t> to Nb-Ti splices immersed in liquid helium. Capability of 					producing  </a:t>
            </a:r>
            <a:r>
              <a:rPr lang="en-US" sz="2600" b="1" dirty="0"/>
              <a:t>up to 10 g/s of </a:t>
            </a:r>
            <a:r>
              <a:rPr lang="en-US" sz="2600" b="1" dirty="0" err="1"/>
              <a:t>GHe</a:t>
            </a:r>
            <a:endParaRPr lang="en-US" sz="2600" b="1" dirty="0"/>
          </a:p>
          <a:p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70C0"/>
                </a:solidFill>
              </a:rPr>
              <a:t>Electrical requirement (cross talks)</a:t>
            </a:r>
          </a:p>
          <a:p>
            <a:pPr defTabSz="719138">
              <a:tabLst>
                <a:tab pos="358775" algn="l"/>
              </a:tabLst>
            </a:pPr>
            <a:r>
              <a:rPr lang="en-US" sz="2600" dirty="0"/>
              <a:t>		</a:t>
            </a:r>
            <a:r>
              <a:rPr lang="en-US" sz="2600" b="1" dirty="0"/>
              <a:t>Absence of cross talk among circuits</a:t>
            </a:r>
            <a:r>
              <a:rPr lang="en-US" sz="2600" dirty="0"/>
              <a:t> – via electro-magnetic coupling. 		Fast discharges (up to 100 A/s) of the 2 kA circuits do not trigger the 			quench protection system of any of the other circuits </a:t>
            </a:r>
          </a:p>
          <a:p>
            <a:pPr defTabSz="719138">
              <a:tabLst>
                <a:tab pos="358775" algn="l"/>
              </a:tabLst>
            </a:pPr>
            <a:endParaRPr lang="en-US" dirty="0"/>
          </a:p>
          <a:p>
            <a:pPr marL="719138" lvl="1" indent="-261938" defTabSz="719138">
              <a:buFont typeface="Arial" panose="020B0604020202020204" pitchFamily="34" charset="0"/>
              <a:buChar char="•"/>
              <a:tabLst>
                <a:tab pos="358775" algn="l"/>
              </a:tabLst>
            </a:pPr>
            <a:r>
              <a:rPr lang="en-GB" sz="2800" b="1" dirty="0">
                <a:solidFill>
                  <a:srgbClr val="0070C0"/>
                </a:solidFill>
              </a:rPr>
              <a:t>High Voltage insulation</a:t>
            </a:r>
          </a:p>
          <a:p>
            <a:pPr lvl="1" defTabSz="719138">
              <a:tabLst>
                <a:tab pos="358775" algn="l"/>
              </a:tabLst>
            </a:pPr>
            <a:r>
              <a:rPr lang="en-GB" sz="2800" b="1" dirty="0"/>
              <a:t>	</a:t>
            </a:r>
            <a:r>
              <a:rPr lang="en-GB" sz="2800" dirty="0"/>
              <a:t>Each circuit tested at </a:t>
            </a:r>
            <a:r>
              <a:rPr lang="en-GB" sz="2800" b="1" dirty="0"/>
              <a:t>5 kV </a:t>
            </a:r>
            <a:r>
              <a:rPr lang="en-GB" sz="2800" dirty="0"/>
              <a:t>in air, </a:t>
            </a:r>
            <a:r>
              <a:rPr lang="en-GB" sz="2800" b="1" dirty="0"/>
              <a:t>2.3 kV </a:t>
            </a:r>
            <a:r>
              <a:rPr lang="en-GB" sz="2800" dirty="0"/>
              <a:t>in nominal cryogenic 	conditions, and </a:t>
            </a:r>
            <a:r>
              <a:rPr lang="en-GB" sz="2800" b="1" dirty="0"/>
              <a:t>1.1 kV </a:t>
            </a:r>
            <a:r>
              <a:rPr lang="en-GB" sz="2800" dirty="0"/>
              <a:t>in </a:t>
            </a:r>
            <a:r>
              <a:rPr lang="en-GB" sz="2800" dirty="0" err="1"/>
              <a:t>GHe</a:t>
            </a:r>
            <a:r>
              <a:rPr lang="en-GB" sz="2800" dirty="0"/>
              <a:t> at room temperature. Measured 	leakage currents 100 times lower than specified limit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A1FA2-E4F1-E634-5646-AC17930F2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37857" y="6562027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501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3C164-E6E0-139E-BA66-075E83DBF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5678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Re-spooling/Transport of SC Link + DFHX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31A217-7E93-68A7-1A2B-4F0787F1E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18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948EE0-0847-0839-E527-D71FC7123FA1}"/>
              </a:ext>
            </a:extLst>
          </p:cNvPr>
          <p:cNvSpPr txBox="1"/>
          <p:nvPr/>
        </p:nvSpPr>
        <p:spPr>
          <a:xfrm>
            <a:off x="1613791" y="5988911"/>
            <a:ext cx="841961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sym typeface="Symbol" panose="05050102010706020507" pitchFamily="18" charset="2"/>
              </a:rPr>
              <a:t>See presentation of Y. Leclercq on Wednesday (WP6a in String) </a:t>
            </a:r>
            <a:endParaRPr lang="en-GB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A1058F-2B9A-AD2B-B7B5-4EC77D9E6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656" y="1837608"/>
            <a:ext cx="5558920" cy="37059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885713-A3E5-5838-E0D8-92D6E2C47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24" y="1806724"/>
            <a:ext cx="5651576" cy="37677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761DEF-7AF8-4C33-0AB0-41C27117D408}"/>
              </a:ext>
            </a:extLst>
          </p:cNvPr>
          <p:cNvSpPr txBox="1"/>
          <p:nvPr/>
        </p:nvSpPr>
        <p:spPr>
          <a:xfrm>
            <a:off x="334715" y="884447"/>
            <a:ext cx="118572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Compactness of DFHX and flexibility of the SC Link enable</a:t>
            </a:r>
            <a:r>
              <a:rPr lang="en-US" sz="2200" b="1" dirty="0"/>
              <a:t> assembly and qualification </a:t>
            </a:r>
            <a:r>
              <a:rPr lang="en-US" sz="2200" dirty="0"/>
              <a:t>of the</a:t>
            </a:r>
          </a:p>
          <a:p>
            <a:r>
              <a:rPr lang="en-US" sz="2200" dirty="0"/>
              <a:t>Systems </a:t>
            </a:r>
            <a:r>
              <a:rPr lang="en-US" sz="2200" b="1" dirty="0"/>
              <a:t>at the surface </a:t>
            </a:r>
            <a:r>
              <a:rPr lang="en-US" sz="2200" dirty="0"/>
              <a:t>(before installation in the LHC underground)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864255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A71D-B5BE-C83D-1FB5-276EEC7E3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27713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E64FA-E621-17F3-B0C4-D66D2BA3B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18129"/>
            <a:ext cx="11451771" cy="5419385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800"/>
              </a:spcAft>
            </a:pPr>
            <a:r>
              <a:rPr lang="en-US" dirty="0"/>
              <a:t>The </a:t>
            </a:r>
            <a:r>
              <a:rPr lang="en-US" b="1" dirty="0">
                <a:solidFill>
                  <a:srgbClr val="0070C0"/>
                </a:solidFill>
              </a:rPr>
              <a:t>first Cold Powering System for the HL-LHC Triplets </a:t>
            </a:r>
            <a:r>
              <a:rPr lang="en-US" dirty="0"/>
              <a:t>has been </a:t>
            </a:r>
            <a:r>
              <a:rPr lang="en-US" b="1" dirty="0">
                <a:solidFill>
                  <a:srgbClr val="0070C0"/>
                </a:solidFill>
              </a:rPr>
              <a:t>successfully validated</a:t>
            </a:r>
            <a:r>
              <a:rPr lang="en-US" dirty="0"/>
              <a:t>: cryogenic, electrical and mechanical performance all met design parameters. </a:t>
            </a:r>
            <a:r>
              <a:rPr lang="en-US" b="1" dirty="0">
                <a:solidFill>
                  <a:srgbClr val="0070C0"/>
                </a:solidFill>
              </a:rPr>
              <a:t>Robustness</a:t>
            </a:r>
            <a:r>
              <a:rPr lang="en-US" dirty="0"/>
              <a:t> of the system in different operating modes was proven   </a:t>
            </a:r>
          </a:p>
          <a:p>
            <a:pPr>
              <a:spcAft>
                <a:spcPts val="800"/>
              </a:spcAft>
            </a:pPr>
            <a:r>
              <a:rPr lang="en-US" dirty="0"/>
              <a:t>The system transferred up to </a:t>
            </a:r>
            <a:r>
              <a:rPr lang="en-US" b="1" dirty="0">
                <a:sym typeface="Symbol" panose="05050102010706020507" pitchFamily="18" charset="2"/>
              </a:rPr>
              <a:t></a:t>
            </a:r>
            <a:r>
              <a:rPr lang="en-US" b="1" dirty="0">
                <a:solidFill>
                  <a:srgbClr val="0070C0"/>
                </a:solidFill>
              </a:rPr>
              <a:t>94</a:t>
            </a:r>
            <a:r>
              <a:rPr lang="en-US" b="1" dirty="0">
                <a:solidFill>
                  <a:srgbClr val="0070C0"/>
                </a:solidFill>
                <a:sym typeface="Symbol" panose="05050102010706020507" pitchFamily="18" charset="2"/>
              </a:rPr>
              <a:t></a:t>
            </a:r>
            <a:r>
              <a:rPr lang="en-US" b="1" dirty="0">
                <a:solidFill>
                  <a:srgbClr val="0070C0"/>
                </a:solidFill>
              </a:rPr>
              <a:t> kA </a:t>
            </a:r>
            <a:r>
              <a:rPr lang="en-US" dirty="0"/>
              <a:t>(maximum current delivered by power converters) </a:t>
            </a:r>
            <a:r>
              <a:rPr lang="en-US" b="1" dirty="0">
                <a:solidFill>
                  <a:srgbClr val="0070C0"/>
                </a:solidFill>
              </a:rPr>
              <a:t>in DC mode </a:t>
            </a:r>
            <a:r>
              <a:rPr lang="en-US" dirty="0"/>
              <a:t>and in nominal cryogenic conditions: </a:t>
            </a:r>
            <a:r>
              <a:rPr lang="en-US" b="1" dirty="0">
                <a:solidFill>
                  <a:srgbClr val="0070C0"/>
                </a:solidFill>
              </a:rPr>
              <a:t>MgB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 @ 20 K </a:t>
            </a:r>
            <a:r>
              <a:rPr lang="en-US" dirty="0"/>
              <a:t>and </a:t>
            </a:r>
            <a:r>
              <a:rPr lang="en-US" b="1" dirty="0">
                <a:solidFill>
                  <a:srgbClr val="0070C0"/>
                </a:solidFill>
              </a:rPr>
              <a:t>REBCO @ 60 K</a:t>
            </a:r>
            <a:r>
              <a:rPr lang="en-US" dirty="0"/>
              <a:t>. Operation of MgB</a:t>
            </a:r>
            <a:r>
              <a:rPr lang="en-US" baseline="-25000" dirty="0"/>
              <a:t>2</a:t>
            </a:r>
            <a:r>
              <a:rPr lang="en-US" dirty="0"/>
              <a:t> is up to 29 K and of REBCO up to 70 K (</a:t>
            </a:r>
            <a:r>
              <a:rPr lang="en-US" b="1" dirty="0">
                <a:sym typeface="Symbol" panose="05050102010706020507" pitchFamily="18" charset="2"/>
              </a:rPr>
              <a:t> 10 K temperature margin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pPr>
              <a:spcAft>
                <a:spcPts val="800"/>
              </a:spcAft>
            </a:pPr>
            <a:r>
              <a:rPr lang="en-US" dirty="0">
                <a:sym typeface="Symbol" panose="05050102010706020507" pitchFamily="18" charset="2"/>
              </a:rPr>
              <a:t>Components of the Cold Powering Systems have been </a:t>
            </a:r>
            <a:r>
              <a:rPr lang="en-US" b="1" dirty="0">
                <a:solidFill>
                  <a:srgbClr val="0070C0"/>
                </a:solidFill>
                <a:sym typeface="Symbol" panose="05050102010706020507" pitchFamily="18" charset="2"/>
              </a:rPr>
              <a:t>industrialized. </a:t>
            </a:r>
            <a:r>
              <a:rPr lang="en-US" dirty="0">
                <a:sym typeface="Symbol" panose="05050102010706020507" pitchFamily="18" charset="2"/>
              </a:rPr>
              <a:t>They are today in an </a:t>
            </a:r>
            <a:r>
              <a:rPr lang="en-US" b="1" dirty="0">
                <a:solidFill>
                  <a:srgbClr val="0070C0"/>
                </a:solidFill>
                <a:sym typeface="Symbol" panose="05050102010706020507" pitchFamily="18" charset="2"/>
              </a:rPr>
              <a:t>advanced phase of series production, </a:t>
            </a:r>
            <a:r>
              <a:rPr lang="en-US" dirty="0">
                <a:sym typeface="Symbol" panose="05050102010706020507" pitchFamily="18" charset="2"/>
              </a:rPr>
              <a:t>and several  series productions are completed (recently DFHX components)</a:t>
            </a:r>
          </a:p>
          <a:p>
            <a:pPr>
              <a:spcAft>
                <a:spcPts val="800"/>
              </a:spcAft>
            </a:pPr>
            <a:r>
              <a:rPr lang="en-US" dirty="0">
                <a:sym typeface="Symbol" panose="05050102010706020507" pitchFamily="18" charset="2"/>
              </a:rPr>
              <a:t>The system has been opened, re-spooled, transported and </a:t>
            </a:r>
            <a:r>
              <a:rPr lang="en-US" b="1" dirty="0">
                <a:solidFill>
                  <a:srgbClr val="0070C0"/>
                </a:solidFill>
                <a:sym typeface="Symbol" panose="05050102010706020507" pitchFamily="18" charset="2"/>
              </a:rPr>
              <a:t>installed in the String. </a:t>
            </a:r>
            <a:r>
              <a:rPr lang="en-US" dirty="0">
                <a:sym typeface="Symbol" panose="05050102010706020507" pitchFamily="18" charset="2"/>
              </a:rPr>
              <a:t>This was also a good exercise for what will have a to done for the tunnel 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7075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E91EB24-1E6C-E20D-4CFB-46EE508011FC}"/>
              </a:ext>
            </a:extLst>
          </p:cNvPr>
          <p:cNvGrpSpPr/>
          <p:nvPr/>
        </p:nvGrpSpPr>
        <p:grpSpPr>
          <a:xfrm>
            <a:off x="1306187" y="808955"/>
            <a:ext cx="9727720" cy="6163519"/>
            <a:chOff x="1197416" y="802615"/>
            <a:chExt cx="9727720" cy="616351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02FC125-C529-7648-7AE9-3F253442A3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592"/>
            <a:stretch/>
          </p:blipFill>
          <p:spPr>
            <a:xfrm>
              <a:off x="1197416" y="802615"/>
              <a:ext cx="9727720" cy="6163519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EB07FAC-90CD-58CC-4EB2-A67DD9098C93}"/>
                </a:ext>
              </a:extLst>
            </p:cNvPr>
            <p:cNvSpPr txBox="1"/>
            <p:nvPr/>
          </p:nvSpPr>
          <p:spPr>
            <a:xfrm>
              <a:off x="5968679" y="3241584"/>
              <a:ext cx="1316386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600" b="1" dirty="0"/>
                <a:t>SC Link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D8539E-EDAF-DE5C-7193-725BFFB3962B}"/>
                </a:ext>
              </a:extLst>
            </p:cNvPr>
            <p:cNvSpPr txBox="1"/>
            <p:nvPr/>
          </p:nvSpPr>
          <p:spPr>
            <a:xfrm>
              <a:off x="4138475" y="3237084"/>
              <a:ext cx="1316386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600" b="1" dirty="0"/>
                <a:t>SC Link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45C47E2-EE4E-BD81-5B5B-69FB94D35D4B}"/>
              </a:ext>
            </a:extLst>
          </p:cNvPr>
          <p:cNvSpPr txBox="1"/>
          <p:nvPr/>
        </p:nvSpPr>
        <p:spPr>
          <a:xfrm>
            <a:off x="4846655" y="738389"/>
            <a:ext cx="2137188" cy="913199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667" b="1" dirty="0"/>
              <a:t>8+2 Systems</a:t>
            </a:r>
          </a:p>
          <a:p>
            <a:pPr algn="ctr"/>
            <a:r>
              <a:rPr lang="en-US" sz="2667" b="1" dirty="0"/>
              <a:t>Two types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2412E3-CEA0-EF42-4AD3-D41FED332BD7}"/>
              </a:ext>
            </a:extLst>
          </p:cNvPr>
          <p:cNvSpPr txBox="1"/>
          <p:nvPr/>
        </p:nvSpPr>
        <p:spPr>
          <a:xfrm>
            <a:off x="6064325" y="3690318"/>
            <a:ext cx="17844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74.5 m long</a:t>
            </a:r>
          </a:p>
          <a:p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117 kA DC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D1FE96-9FB4-0B22-6B17-51CD9233F678}"/>
              </a:ext>
            </a:extLst>
          </p:cNvPr>
          <p:cNvSpPr txBox="1"/>
          <p:nvPr/>
        </p:nvSpPr>
        <p:spPr>
          <a:xfrm>
            <a:off x="3733428" y="3681499"/>
            <a:ext cx="16818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120 m long</a:t>
            </a:r>
          </a:p>
          <a:p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40 kA DC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5A8A01F-05F9-B3F7-550F-745B0A795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47" y="-37085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Powering the HL-LHC magnets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ABAB83-39BB-ACE8-63A3-77C54DC740D2}"/>
              </a:ext>
            </a:extLst>
          </p:cNvPr>
          <p:cNvSpPr txBox="1"/>
          <p:nvPr/>
        </p:nvSpPr>
        <p:spPr>
          <a:xfrm>
            <a:off x="6235460" y="4552082"/>
            <a:ext cx="25461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Vertical path </a:t>
            </a:r>
            <a:r>
              <a:rPr lang="en-US" sz="2200" b="1" dirty="0">
                <a:sym typeface="Symbol" panose="05050102010706020507" pitchFamily="18" charset="2"/>
              </a:rPr>
              <a:t> 8 m</a:t>
            </a:r>
            <a:endParaRPr lang="en-GB" sz="2200" b="1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4F0CF29-E85B-9B5C-1BAD-EB0F935567F2}"/>
              </a:ext>
            </a:extLst>
          </p:cNvPr>
          <p:cNvSpPr/>
          <p:nvPr/>
        </p:nvSpPr>
        <p:spPr>
          <a:xfrm rot="10800000">
            <a:off x="5776107" y="4650160"/>
            <a:ext cx="459353" cy="27001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377729-3C01-66FB-B48F-45F0331B5AA1}"/>
              </a:ext>
            </a:extLst>
          </p:cNvPr>
          <p:cNvSpPr/>
          <p:nvPr/>
        </p:nvSpPr>
        <p:spPr>
          <a:xfrm>
            <a:off x="6064325" y="3243424"/>
            <a:ext cx="1936675" cy="127789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99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6562E-5DD2-0194-376D-68D1CD1F9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20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E00A2C-3DC9-A176-4E8C-32431E0C46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86" t="13016" r="10106" b="4653"/>
          <a:stretch/>
        </p:blipFill>
        <p:spPr>
          <a:xfrm>
            <a:off x="1736272" y="62223"/>
            <a:ext cx="9138557" cy="67957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220490-ABA4-0D9A-5C34-BF05530C20CC}"/>
              </a:ext>
            </a:extLst>
          </p:cNvPr>
          <p:cNvSpPr txBox="1"/>
          <p:nvPr/>
        </p:nvSpPr>
        <p:spPr>
          <a:xfrm>
            <a:off x="4637657" y="5658584"/>
            <a:ext cx="3335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A phantastic team !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448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2BA5-0128-428E-16BE-E0042638F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177" y="8876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i="1" dirty="0"/>
              <a:t>Thanks for your attention !</a:t>
            </a:r>
            <a:endParaRPr lang="en-GB" sz="4800" b="1" i="1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3B1A8AD-1656-7611-A3C1-3A94EC96AFD0}"/>
              </a:ext>
            </a:extLst>
          </p:cNvPr>
          <p:cNvSpPr txBox="1">
            <a:spLocks/>
          </p:cNvSpPr>
          <p:nvPr/>
        </p:nvSpPr>
        <p:spPr>
          <a:xfrm>
            <a:off x="535983" y="2886931"/>
            <a:ext cx="10991988" cy="3437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3400" dirty="0"/>
              <a:t>Acknowledgements:</a:t>
            </a:r>
          </a:p>
          <a:p>
            <a:pPr algn="just"/>
            <a:endParaRPr lang="en-US" sz="2200" dirty="0"/>
          </a:p>
          <a:p>
            <a:pPr algn="just"/>
            <a:endParaRPr lang="en-US" sz="3200" dirty="0"/>
          </a:p>
          <a:p>
            <a:pPr algn="just">
              <a:spcAft>
                <a:spcPts val="500"/>
              </a:spcAft>
            </a:pPr>
            <a:r>
              <a:rPr lang="en-US" sz="3200" dirty="0"/>
              <a:t>O. Pirotte, R. Mauny and J. Gery from the </a:t>
            </a:r>
            <a:r>
              <a:rPr lang="en-US" sz="3200" b="1" dirty="0"/>
              <a:t>TE-CRG</a:t>
            </a:r>
            <a:r>
              <a:rPr lang="en-US" sz="3200" dirty="0"/>
              <a:t> group</a:t>
            </a:r>
          </a:p>
          <a:p>
            <a:pPr algn="just">
              <a:spcAft>
                <a:spcPts val="500"/>
              </a:spcAft>
            </a:pPr>
            <a:r>
              <a:rPr lang="en-US" sz="3200" dirty="0"/>
              <a:t>G. Pichon and S. Juberg form </a:t>
            </a:r>
            <a:r>
              <a:rPr lang="en-US" sz="3200" b="1" dirty="0"/>
              <a:t>SM-18</a:t>
            </a:r>
            <a:r>
              <a:rPr lang="en-US" sz="3200" dirty="0"/>
              <a:t> </a:t>
            </a:r>
            <a:r>
              <a:rPr lang="en-US" sz="3200" b="1" dirty="0"/>
              <a:t>TE-MSC </a:t>
            </a:r>
            <a:r>
              <a:rPr lang="en-US" sz="3200" dirty="0"/>
              <a:t>operating team</a:t>
            </a:r>
          </a:p>
          <a:p>
            <a:pPr algn="just">
              <a:spcAft>
                <a:spcPts val="500"/>
              </a:spcAft>
            </a:pPr>
            <a:r>
              <a:rPr lang="en-US" sz="3200" dirty="0"/>
              <a:t>W. Maan and G. Barlow  from the </a:t>
            </a:r>
            <a:r>
              <a:rPr lang="en-US" sz="3200" b="1" dirty="0"/>
              <a:t>TE-VSC </a:t>
            </a:r>
            <a:r>
              <a:rPr lang="en-US" sz="3200" dirty="0"/>
              <a:t>group</a:t>
            </a:r>
          </a:p>
          <a:p>
            <a:pPr algn="just">
              <a:spcAft>
                <a:spcPts val="500"/>
              </a:spcAft>
            </a:pPr>
            <a:r>
              <a:rPr lang="en-US" sz="3200" dirty="0"/>
              <a:t>P. Moyret and L. </a:t>
            </a:r>
            <a:r>
              <a:rPr lang="en-US" sz="3200" dirty="0" err="1"/>
              <a:t>Deparis</a:t>
            </a:r>
            <a:r>
              <a:rPr lang="en-US" sz="3200" dirty="0"/>
              <a:t> from the </a:t>
            </a:r>
            <a:r>
              <a:rPr lang="en-US" sz="3200" b="1" dirty="0"/>
              <a:t>EN </a:t>
            </a:r>
            <a:r>
              <a:rPr lang="en-US" sz="3200" dirty="0"/>
              <a:t>CERN </a:t>
            </a:r>
            <a:r>
              <a:rPr lang="en-US" sz="3200" b="1" dirty="0"/>
              <a:t>Main Workshop</a:t>
            </a:r>
          </a:p>
          <a:p>
            <a:pPr algn="just">
              <a:spcAft>
                <a:spcPts val="500"/>
              </a:spcAft>
            </a:pPr>
            <a:r>
              <a:rPr lang="en-US" sz="3200" dirty="0"/>
              <a:t>QPS and ELQA teams from the </a:t>
            </a:r>
            <a:r>
              <a:rPr lang="en-US" sz="3200" b="1" dirty="0"/>
              <a:t>TE-MPE group</a:t>
            </a:r>
          </a:p>
          <a:p>
            <a:pPr algn="just">
              <a:spcAft>
                <a:spcPts val="500"/>
              </a:spcAft>
            </a:pPr>
            <a:r>
              <a:rPr lang="en-US" sz="3200" dirty="0"/>
              <a:t>C. Bertone and E. Richards and the </a:t>
            </a:r>
            <a:r>
              <a:rPr lang="en-US" sz="3200" b="1" dirty="0"/>
              <a:t>EN-HE transport team </a:t>
            </a:r>
          </a:p>
          <a:p>
            <a:pPr algn="just"/>
            <a:r>
              <a:rPr lang="en-US" sz="3200" dirty="0"/>
              <a:t>Our collaborators: </a:t>
            </a:r>
            <a:r>
              <a:rPr lang="en-US" sz="3200" b="1" dirty="0"/>
              <a:t>University of Southampton </a:t>
            </a:r>
            <a:r>
              <a:rPr lang="en-US" sz="3200" dirty="0"/>
              <a:t>and </a:t>
            </a:r>
            <a:r>
              <a:rPr lang="en-US" sz="3200" b="1" dirty="0"/>
              <a:t>University of Uppsala </a:t>
            </a:r>
          </a:p>
          <a:p>
            <a:pPr algn="just"/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119472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37B291-AC5C-BFA4-0901-072C3C3E5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2D2D6E-BEDB-0624-DAE9-B298F1915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0260" y="1164139"/>
            <a:ext cx="5730737" cy="452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14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Box 168">
            <a:extLst>
              <a:ext uri="{FF2B5EF4-FFF2-40B4-BE49-F238E27FC236}">
                <a16:creationId xmlns:a16="http://schemas.microsoft.com/office/drawing/2014/main" id="{02C2CD52-455C-0A53-21AB-0640DF058DFF}"/>
              </a:ext>
            </a:extLst>
          </p:cNvPr>
          <p:cNvSpPr txBox="1"/>
          <p:nvPr/>
        </p:nvSpPr>
        <p:spPr>
          <a:xfrm>
            <a:off x="3618379" y="5032169"/>
            <a:ext cx="1236236" cy="430887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 defTabSz="609585"/>
            <a:r>
              <a:rPr lang="en-GB" sz="2200" b="1" dirty="0">
                <a:solidFill>
                  <a:prstClr val="black"/>
                </a:solidFill>
                <a:latin typeface="Arial"/>
              </a:rPr>
              <a:t>SC Link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E9955F1-8E9F-5D0F-8771-5D235DE9C80B}"/>
              </a:ext>
            </a:extLst>
          </p:cNvPr>
          <p:cNvSpPr txBox="1"/>
          <p:nvPr/>
        </p:nvSpPr>
        <p:spPr>
          <a:xfrm>
            <a:off x="3931049" y="3999974"/>
            <a:ext cx="952505" cy="430887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 defTabSz="609585"/>
            <a:r>
              <a:rPr lang="en-GB" sz="2200" b="1" dirty="0">
                <a:solidFill>
                  <a:prstClr val="black"/>
                </a:solidFill>
                <a:latin typeface="Arial"/>
              </a:rPr>
              <a:t>DFHX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622DD8B-0740-8ED8-5453-5183A68F905A}"/>
              </a:ext>
            </a:extLst>
          </p:cNvPr>
          <p:cNvSpPr txBox="1"/>
          <p:nvPr/>
        </p:nvSpPr>
        <p:spPr>
          <a:xfrm>
            <a:off x="3593348" y="2416687"/>
            <a:ext cx="2100255" cy="430887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 defTabSz="609585"/>
            <a:r>
              <a:rPr lang="en-GB" sz="2200" b="1" dirty="0">
                <a:solidFill>
                  <a:prstClr val="black"/>
                </a:solidFill>
                <a:latin typeface="Arial"/>
              </a:rPr>
              <a:t>Current Leads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D8CDB424-C133-F9BF-A97F-1E8666ED0821}"/>
              </a:ext>
            </a:extLst>
          </p:cNvPr>
          <p:cNvSpPr txBox="1"/>
          <p:nvPr/>
        </p:nvSpPr>
        <p:spPr>
          <a:xfrm>
            <a:off x="6011203" y="4789134"/>
            <a:ext cx="748924" cy="430887"/>
          </a:xfrm>
          <a:prstGeom prst="rect">
            <a:avLst/>
          </a:prstGeom>
          <a:solidFill>
            <a:srgbClr val="FFFF00">
              <a:alpha val="28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 defTabSz="609585"/>
            <a:r>
              <a:rPr lang="en-GB" sz="2200" b="1" dirty="0">
                <a:solidFill>
                  <a:prstClr val="black"/>
                </a:solidFill>
                <a:latin typeface="Arial"/>
              </a:rPr>
              <a:t>DFX</a:t>
            </a:r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7B5EF9DB-E340-6283-F8D3-CDAC964DC82A}"/>
              </a:ext>
            </a:extLst>
          </p:cNvPr>
          <p:cNvGrpSpPr/>
          <p:nvPr/>
        </p:nvGrpSpPr>
        <p:grpSpPr>
          <a:xfrm>
            <a:off x="6001517" y="631841"/>
            <a:ext cx="5940776" cy="3819898"/>
            <a:chOff x="5896104" y="403056"/>
            <a:chExt cx="5940776" cy="3819899"/>
          </a:xfrm>
        </p:grpSpPr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9A6CEDF3-DB1F-C5B1-3517-DCF0CE0A56FC}"/>
                </a:ext>
              </a:extLst>
            </p:cNvPr>
            <p:cNvSpPr txBox="1"/>
            <p:nvPr/>
          </p:nvSpPr>
          <p:spPr>
            <a:xfrm>
              <a:off x="5896104" y="403056"/>
              <a:ext cx="4719562" cy="136960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defTabSz="609585"/>
              <a:r>
                <a:rPr lang="en-US" sz="2700" b="1" dirty="0" err="1">
                  <a:solidFill>
                    <a:srgbClr val="0070C0"/>
                  </a:solidFill>
                  <a:latin typeface="Arial"/>
                </a:rPr>
                <a:t>Itot</a:t>
              </a:r>
              <a:r>
                <a:rPr lang="en-US" sz="2700" dirty="0">
                  <a:solidFill>
                    <a:prstClr val="black"/>
                  </a:solidFill>
                  <a:latin typeface="Arial"/>
                </a:rPr>
                <a:t> up to </a:t>
              </a:r>
              <a:r>
                <a:rPr lang="en-US" sz="2700" b="1" dirty="0">
                  <a:solidFill>
                    <a:prstClr val="black"/>
                  </a:solidFill>
                  <a:latin typeface="Arial"/>
                </a:rPr>
                <a:t>117 kA DC</a:t>
              </a:r>
            </a:p>
            <a:p>
              <a:pPr defTabSz="609585"/>
              <a:r>
                <a:rPr lang="en-US" sz="2700" b="1" dirty="0" err="1">
                  <a:solidFill>
                    <a:srgbClr val="0070C0"/>
                  </a:solidFill>
                  <a:latin typeface="Arial"/>
                </a:rPr>
                <a:t>mHe</a:t>
              </a:r>
              <a:r>
                <a:rPr lang="en-US" sz="2700" dirty="0">
                  <a:solidFill>
                    <a:srgbClr val="0070C0"/>
                  </a:solidFill>
                  <a:latin typeface="Arial"/>
                </a:rPr>
                <a:t> </a:t>
              </a:r>
              <a:r>
                <a:rPr lang="en-US" sz="2700" b="1" dirty="0">
                  <a:solidFill>
                    <a:srgbClr val="0070C0"/>
                  </a:solidFill>
                  <a:latin typeface="Arial"/>
                </a:rPr>
                <a:t>by design </a:t>
              </a:r>
              <a:r>
                <a:rPr lang="en-US" sz="2700" b="1" dirty="0">
                  <a:solidFill>
                    <a:prstClr val="black"/>
                  </a:solidFill>
                  <a:latin typeface="Arial"/>
                </a:rPr>
                <a:t> </a:t>
              </a:r>
              <a:r>
                <a:rPr lang="en-US" sz="2700" b="1" dirty="0">
                  <a:solidFill>
                    <a:prstClr val="black"/>
                  </a:solidFill>
                  <a:latin typeface="Arial"/>
                  <a:sym typeface="Symbol" panose="05050102010706020507" pitchFamily="18" charset="2"/>
                </a:rPr>
                <a:t> </a:t>
              </a:r>
              <a:r>
                <a:rPr lang="en-US" sz="2700" b="1" dirty="0">
                  <a:solidFill>
                    <a:prstClr val="black"/>
                  </a:solidFill>
                  <a:latin typeface="Arial"/>
                </a:rPr>
                <a:t>5.5 g/</a:t>
              </a:r>
              <a:r>
                <a:rPr lang="en-US" sz="2800" b="1" dirty="0">
                  <a:solidFill>
                    <a:prstClr val="black"/>
                  </a:solidFill>
                  <a:latin typeface="Arial"/>
                </a:rPr>
                <a:t>s</a:t>
              </a:r>
            </a:p>
            <a:p>
              <a:pPr defTabSz="609585"/>
              <a:r>
                <a:rPr lang="en-US" sz="2700" b="1" dirty="0" err="1">
                  <a:solidFill>
                    <a:srgbClr val="0070C0"/>
                  </a:solidFill>
                  <a:latin typeface="Arial"/>
                </a:rPr>
                <a:t>mHe</a:t>
              </a:r>
              <a:r>
                <a:rPr lang="en-US" sz="2700" b="1" dirty="0">
                  <a:solidFill>
                    <a:prstClr val="black"/>
                  </a:solidFill>
                  <a:latin typeface="Arial"/>
                </a:rPr>
                <a:t> </a:t>
              </a:r>
              <a:r>
                <a:rPr lang="en-US" sz="2700" dirty="0">
                  <a:solidFill>
                    <a:prstClr val="black"/>
                  </a:solidFill>
                  <a:latin typeface="Arial"/>
                </a:rPr>
                <a:t>controlled by </a:t>
              </a:r>
              <a:r>
                <a:rPr lang="en-US" sz="2700" b="1" dirty="0">
                  <a:solidFill>
                    <a:srgbClr val="0070C0"/>
                  </a:solidFill>
                  <a:latin typeface="Arial"/>
                </a:rPr>
                <a:t>TREBCO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F1362327-3F01-18C2-56EC-12C3144B4320}"/>
                </a:ext>
              </a:extLst>
            </p:cNvPr>
            <p:cNvSpPr txBox="1"/>
            <p:nvPr/>
          </p:nvSpPr>
          <p:spPr>
            <a:xfrm>
              <a:off x="5896104" y="1997025"/>
              <a:ext cx="5940776" cy="222593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defTabSz="609585"/>
              <a:r>
                <a:rPr lang="en-US" sz="2533" b="1" dirty="0">
                  <a:solidFill>
                    <a:prstClr val="black"/>
                  </a:solidFill>
                  <a:latin typeface="Arial"/>
                </a:rPr>
                <a:t>He mass flow rate </a:t>
              </a:r>
              <a:r>
                <a:rPr lang="en-US" sz="2533" dirty="0">
                  <a:solidFill>
                    <a:prstClr val="black"/>
                  </a:solidFill>
                  <a:latin typeface="Arial"/>
                </a:rPr>
                <a:t>imposed by the cooling of the </a:t>
              </a:r>
              <a:r>
                <a:rPr lang="en-US" sz="2533" b="1" dirty="0">
                  <a:solidFill>
                    <a:prstClr val="black"/>
                  </a:solidFill>
                  <a:latin typeface="Arial"/>
                </a:rPr>
                <a:t>current leads</a:t>
              </a:r>
            </a:p>
            <a:p>
              <a:pPr defTabSz="609585"/>
              <a:endParaRPr lang="en-US" sz="1200" dirty="0">
                <a:solidFill>
                  <a:prstClr val="black"/>
                </a:solidFill>
                <a:latin typeface="Arial"/>
              </a:endParaRPr>
            </a:p>
            <a:p>
              <a:pPr defTabSz="609585"/>
              <a:r>
                <a:rPr lang="en-US" sz="2533" b="1" dirty="0">
                  <a:solidFill>
                    <a:prstClr val="black"/>
                  </a:solidFill>
                  <a:latin typeface="Arial"/>
                </a:rPr>
                <a:t>SC Link</a:t>
              </a:r>
              <a:r>
                <a:rPr lang="en-US" sz="2533" dirty="0">
                  <a:solidFill>
                    <a:prstClr val="black"/>
                  </a:solidFill>
                  <a:latin typeface="Arial"/>
                </a:rPr>
                <a:t>: </a:t>
              </a:r>
              <a:r>
                <a:rPr lang="en-US" sz="2533" b="1" dirty="0">
                  <a:solidFill>
                    <a:prstClr val="black"/>
                  </a:solidFill>
                  <a:latin typeface="Arial"/>
                </a:rPr>
                <a:t>transfer line for the helium gas </a:t>
              </a:r>
              <a:r>
                <a:rPr lang="en-US" sz="2533" dirty="0">
                  <a:solidFill>
                    <a:prstClr val="black"/>
                  </a:solidFill>
                  <a:latin typeface="Arial"/>
                </a:rPr>
                <a:t>needed</a:t>
              </a:r>
              <a:r>
                <a:rPr lang="en-US" sz="2533" b="1" dirty="0">
                  <a:solidFill>
                    <a:prstClr val="black"/>
                  </a:solidFill>
                  <a:latin typeface="Arial"/>
                </a:rPr>
                <a:t> </a:t>
              </a:r>
              <a:r>
                <a:rPr lang="en-US" sz="2533" dirty="0">
                  <a:solidFill>
                    <a:prstClr val="black"/>
                  </a:solidFill>
                  <a:latin typeface="Arial"/>
                </a:rPr>
                <a:t>for the cooling of the current leads </a:t>
              </a:r>
              <a:r>
                <a:rPr lang="en-US" sz="2533" dirty="0">
                  <a:solidFill>
                    <a:prstClr val="black"/>
                  </a:solidFill>
                  <a:latin typeface="Arial"/>
                  <a:sym typeface="Symbol" panose="05050102010706020507" pitchFamily="18" charset="2"/>
                </a:rPr>
                <a:t></a:t>
              </a:r>
              <a:r>
                <a:rPr lang="en-US" sz="2533" dirty="0">
                  <a:solidFill>
                    <a:prstClr val="black"/>
                  </a:solidFill>
                  <a:latin typeface="Arial"/>
                </a:rPr>
                <a:t> Low heat load cryostat</a:t>
              </a:r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21461183-F225-96D0-49D8-75EAFA4C5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47" y="-370853"/>
            <a:ext cx="10515600" cy="1325563"/>
          </a:xfrm>
        </p:spPr>
        <p:txBody>
          <a:bodyPr/>
          <a:lstStyle/>
          <a:p>
            <a:pPr algn="ctr"/>
            <a:r>
              <a:rPr lang="en-US" sz="4400" b="0" dirty="0">
                <a:solidFill>
                  <a:schemeClr val="tx1"/>
                </a:solidFill>
                <a:latin typeface="Aptos" panose="020B0004020202020204" pitchFamily="34" charset="0"/>
              </a:rPr>
              <a:t>Cold Powering System for HL-LHC Magnets</a:t>
            </a:r>
            <a:endParaRPr lang="en-GB" sz="4400" b="0" dirty="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4BB475-686F-A75E-8E39-16358863AEB6}"/>
              </a:ext>
            </a:extLst>
          </p:cNvPr>
          <p:cNvGrpSpPr/>
          <p:nvPr/>
        </p:nvGrpSpPr>
        <p:grpSpPr>
          <a:xfrm>
            <a:off x="230394" y="793491"/>
            <a:ext cx="8364904" cy="5887784"/>
            <a:chOff x="-9447437" y="928046"/>
            <a:chExt cx="8364904" cy="5887784"/>
          </a:xfrm>
        </p:grpSpPr>
        <p:pic>
          <p:nvPicPr>
            <p:cNvPr id="167" name="Picture 166">
              <a:extLst>
                <a:ext uri="{FF2B5EF4-FFF2-40B4-BE49-F238E27FC236}">
                  <a16:creationId xmlns:a16="http://schemas.microsoft.com/office/drawing/2014/main" id="{AA8E04D1-54DA-03C6-3FC3-723CBD1342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453"/>
            <a:stretch/>
          </p:blipFill>
          <p:spPr>
            <a:xfrm>
              <a:off x="-9406402" y="928046"/>
              <a:ext cx="8323869" cy="588778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83C4231-BA19-3EC6-FD09-771D09EE9707}"/>
                </a:ext>
              </a:extLst>
            </p:cNvPr>
            <p:cNvSpPr txBox="1"/>
            <p:nvPr/>
          </p:nvSpPr>
          <p:spPr>
            <a:xfrm>
              <a:off x="-9447437" y="3061307"/>
              <a:ext cx="19014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609585"/>
              <a:r>
                <a:rPr lang="en-US" b="1" dirty="0">
                  <a:solidFill>
                    <a:srgbClr val="00B050"/>
                  </a:solidFill>
                  <a:latin typeface="Arial"/>
                </a:rPr>
                <a:t>TREBCO </a:t>
              </a:r>
              <a:r>
                <a:rPr lang="en-US" b="1" dirty="0">
                  <a:solidFill>
                    <a:srgbClr val="00B050"/>
                  </a:solidFill>
                  <a:latin typeface="Arial"/>
                  <a:sym typeface="Symbol" panose="05050102010706020507" pitchFamily="18" charset="2"/>
                </a:rPr>
                <a:t></a:t>
              </a:r>
              <a:r>
                <a:rPr lang="en-US" b="1" dirty="0">
                  <a:solidFill>
                    <a:srgbClr val="00B050"/>
                  </a:solidFill>
                  <a:latin typeface="Arial"/>
                </a:rPr>
                <a:t> 60 K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926132E-F69A-517C-0A0C-25CA5804A9E5}"/>
                </a:ext>
              </a:extLst>
            </p:cNvPr>
            <p:cNvSpPr txBox="1"/>
            <p:nvPr/>
          </p:nvSpPr>
          <p:spPr>
            <a:xfrm>
              <a:off x="-9447437" y="4165306"/>
              <a:ext cx="169629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609585"/>
              <a:r>
                <a:rPr lang="en-US" b="1" dirty="0">
                  <a:solidFill>
                    <a:srgbClr val="00B050"/>
                  </a:solidFill>
                  <a:latin typeface="Arial"/>
                </a:rPr>
                <a:t>TMgB</a:t>
              </a:r>
              <a:r>
                <a:rPr lang="en-US" b="1" baseline="-25000" dirty="0">
                  <a:solidFill>
                    <a:srgbClr val="00B050"/>
                  </a:solidFill>
                  <a:latin typeface="Arial"/>
                </a:rPr>
                <a:t>2</a:t>
              </a:r>
              <a:r>
                <a:rPr lang="en-US" b="1" dirty="0">
                  <a:solidFill>
                    <a:srgbClr val="00B050"/>
                  </a:solidFill>
                  <a:latin typeface="Arial"/>
                </a:rPr>
                <a:t> </a:t>
              </a:r>
              <a:r>
                <a:rPr lang="en-US" b="1" dirty="0">
                  <a:solidFill>
                    <a:srgbClr val="00B050"/>
                  </a:solidFill>
                  <a:latin typeface="Arial"/>
                  <a:sym typeface="Symbol" panose="05050102010706020507" pitchFamily="18" charset="2"/>
                </a:rPr>
                <a:t></a:t>
              </a:r>
              <a:r>
                <a:rPr lang="en-US" b="1" dirty="0">
                  <a:solidFill>
                    <a:srgbClr val="00B050"/>
                  </a:solidFill>
                  <a:latin typeface="Arial"/>
                </a:rPr>
                <a:t> 20 K</a:t>
              </a: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11C242-B1B3-7821-972F-9FEB81B3357F}"/>
              </a:ext>
            </a:extLst>
          </p:cNvPr>
          <p:cNvCxnSpPr>
            <a:cxnSpLocks/>
          </p:cNvCxnSpPr>
          <p:nvPr/>
        </p:nvCxnSpPr>
        <p:spPr>
          <a:xfrm>
            <a:off x="2885245" y="4564771"/>
            <a:ext cx="0" cy="144201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BCBAB49-40D4-F9B6-FA8D-8E4A79757F7B}"/>
              </a:ext>
            </a:extLst>
          </p:cNvPr>
          <p:cNvCxnSpPr>
            <a:cxnSpLocks/>
          </p:cNvCxnSpPr>
          <p:nvPr/>
        </p:nvCxnSpPr>
        <p:spPr>
          <a:xfrm>
            <a:off x="2885245" y="6006790"/>
            <a:ext cx="58278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34E4F98-FE15-7A42-2F2B-EFD251785D0A}"/>
              </a:ext>
            </a:extLst>
          </p:cNvPr>
          <p:cNvCxnSpPr>
            <a:cxnSpLocks/>
          </p:cNvCxnSpPr>
          <p:nvPr/>
        </p:nvCxnSpPr>
        <p:spPr>
          <a:xfrm>
            <a:off x="4024825" y="6017941"/>
            <a:ext cx="264152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D05DB08-9CBD-9447-29C3-768BBDA7DDC1}"/>
              </a:ext>
            </a:extLst>
          </p:cNvPr>
          <p:cNvCxnSpPr>
            <a:cxnSpLocks/>
          </p:cNvCxnSpPr>
          <p:nvPr/>
        </p:nvCxnSpPr>
        <p:spPr>
          <a:xfrm>
            <a:off x="6170047" y="6148039"/>
            <a:ext cx="2641526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F46E033-297D-E82B-15A6-E7E2897932E7}"/>
              </a:ext>
            </a:extLst>
          </p:cNvPr>
          <p:cNvCxnSpPr>
            <a:cxnSpLocks/>
          </p:cNvCxnSpPr>
          <p:nvPr/>
        </p:nvCxnSpPr>
        <p:spPr>
          <a:xfrm>
            <a:off x="2236619" y="4557542"/>
            <a:ext cx="119987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F3A4091-24F0-6941-EC19-9BDBE7A0C6F6}"/>
              </a:ext>
            </a:extLst>
          </p:cNvPr>
          <p:cNvCxnSpPr>
            <a:cxnSpLocks/>
          </p:cNvCxnSpPr>
          <p:nvPr/>
        </p:nvCxnSpPr>
        <p:spPr>
          <a:xfrm flipV="1">
            <a:off x="2238496" y="3999974"/>
            <a:ext cx="0" cy="553996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A0A64CD-B34F-7CC7-2928-60BEEFCBC281}"/>
              </a:ext>
            </a:extLst>
          </p:cNvPr>
          <p:cNvCxnSpPr>
            <a:cxnSpLocks/>
          </p:cNvCxnSpPr>
          <p:nvPr/>
        </p:nvCxnSpPr>
        <p:spPr>
          <a:xfrm flipV="1">
            <a:off x="3416602" y="3999974"/>
            <a:ext cx="0" cy="553996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CA8C213-42C4-2953-5496-7AA6338A073F}"/>
              </a:ext>
            </a:extLst>
          </p:cNvPr>
          <p:cNvSpPr/>
          <p:nvPr/>
        </p:nvSpPr>
        <p:spPr>
          <a:xfrm>
            <a:off x="6138515" y="6017941"/>
            <a:ext cx="553946" cy="13009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895F8AA7-6403-2B22-4E6B-3F4C72D05789}"/>
              </a:ext>
            </a:extLst>
          </p:cNvPr>
          <p:cNvSpPr/>
          <p:nvPr/>
        </p:nvSpPr>
        <p:spPr>
          <a:xfrm rot="16200000">
            <a:off x="-25819" y="2935557"/>
            <a:ext cx="359229" cy="3075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316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CEC26-6D0B-ED5D-7EF6-F7A1A1589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929" y="-32242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The Superconducting Link for HL-LHC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9A97C38-17E1-7F6A-A87E-B96051BE3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24" y="598981"/>
            <a:ext cx="4056453" cy="500647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22A039-CF14-4100-AB02-342E027E1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6351" y="578256"/>
            <a:ext cx="3770401" cy="502720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01D9D62-3D76-4246-1A1C-F52BB6487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3751" y="4088825"/>
            <a:ext cx="3363468" cy="217627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03D0654-2143-BBEC-42A8-3F52FD302678}"/>
              </a:ext>
            </a:extLst>
          </p:cNvPr>
          <p:cNvSpPr txBox="1"/>
          <p:nvPr/>
        </p:nvSpPr>
        <p:spPr>
          <a:xfrm>
            <a:off x="8719358" y="603075"/>
            <a:ext cx="2569138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ym typeface="Symbol" panose="05050102010706020507" pitchFamily="18" charset="2"/>
              </a:rPr>
              <a:t> </a:t>
            </a:r>
            <a:r>
              <a:rPr lang="en-GB" b="1" dirty="0">
                <a:sym typeface="Symbol" panose="05050102010706020507" pitchFamily="18" charset="2"/>
              </a:rPr>
              <a:t></a:t>
            </a:r>
            <a:r>
              <a:rPr lang="en-GB" b="1" dirty="0">
                <a:sym typeface="Symbol"/>
              </a:rPr>
              <a:t> 117</a:t>
            </a:r>
            <a:r>
              <a:rPr lang="en-GB" b="1" dirty="0">
                <a:sym typeface="Symbol" panose="05050102010706020507" pitchFamily="18" charset="2"/>
              </a:rPr>
              <a:t> </a:t>
            </a:r>
            <a:r>
              <a:rPr lang="en-GB" b="1" dirty="0">
                <a:sym typeface="Symbol"/>
              </a:rPr>
              <a:t> kA @ 25 K</a:t>
            </a:r>
          </a:p>
          <a:p>
            <a:pPr algn="ctr"/>
            <a:r>
              <a:rPr lang="en-GB" b="1" dirty="0">
                <a:sym typeface="Symbol"/>
              </a:rPr>
              <a:t>   90 mm, </a:t>
            </a:r>
            <a:r>
              <a:rPr lang="en-GB" b="1" dirty="0">
                <a:sym typeface="Symbol" panose="05050102010706020507" pitchFamily="18" charset="2"/>
              </a:rPr>
              <a:t> 25 kg/m</a:t>
            </a:r>
            <a:endParaRPr lang="en-GB" b="1" dirty="0">
              <a:sym typeface="Symbol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349A6BF-A1FF-151C-0183-90D0A2F0B8A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9" t="13208" r="3401" b="6526"/>
          <a:stretch/>
        </p:blipFill>
        <p:spPr>
          <a:xfrm rot="5400000">
            <a:off x="8747435" y="1282928"/>
            <a:ext cx="2601524" cy="279877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0F26CF9-2DB0-B6E2-35FF-7AF3ADDA5A60}"/>
              </a:ext>
            </a:extLst>
          </p:cNvPr>
          <p:cNvSpPr txBox="1"/>
          <p:nvPr/>
        </p:nvSpPr>
        <p:spPr>
          <a:xfrm>
            <a:off x="8654456" y="2752699"/>
            <a:ext cx="1933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  <a:r>
              <a:rPr lang="en-US" b="1" dirty="0">
                <a:solidFill>
                  <a:schemeClr val="bg1"/>
                </a:solidFill>
                <a:sym typeface="Symbol" panose="05050102010706020507" pitchFamily="18" charset="2"/>
              </a:rPr>
              <a:t>18 kA </a:t>
            </a:r>
          </a:p>
          <a:p>
            <a:r>
              <a:rPr lang="en-US" b="1" dirty="0">
                <a:solidFill>
                  <a:schemeClr val="bg1"/>
                </a:solidFill>
                <a:sym typeface="Symbol" panose="05050102010706020507" pitchFamily="18" charset="2"/>
              </a:rPr>
              <a:t>122 kA (coaxial)</a:t>
            </a:r>
          </a:p>
          <a:p>
            <a:r>
              <a:rPr lang="en-US" b="1" dirty="0">
                <a:solidFill>
                  <a:schemeClr val="bg1"/>
                </a:solidFill>
                <a:sym typeface="Symbol" panose="05050102010706020507" pitchFamily="18" charset="2"/>
              </a:rPr>
              <a:t>37 kA</a:t>
            </a:r>
          </a:p>
          <a:p>
            <a:r>
              <a:rPr lang="en-US" b="1" dirty="0">
                <a:solidFill>
                  <a:schemeClr val="bg1"/>
                </a:solidFill>
                <a:sym typeface="Symbol" panose="05050102010706020507" pitchFamily="18" charset="2"/>
              </a:rPr>
              <a:t>19 Polarities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97D892-FDBB-DD95-CB6D-A7EE68A5CFC8}"/>
              </a:ext>
            </a:extLst>
          </p:cNvPr>
          <p:cNvSpPr txBox="1"/>
          <p:nvPr/>
        </p:nvSpPr>
        <p:spPr>
          <a:xfrm>
            <a:off x="8450692" y="4035789"/>
            <a:ext cx="1253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REBCO 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46F0671-F0CD-604F-4416-2A26B4252A24}"/>
              </a:ext>
            </a:extLst>
          </p:cNvPr>
          <p:cNvSpPr txBox="1"/>
          <p:nvPr/>
        </p:nvSpPr>
        <p:spPr>
          <a:xfrm>
            <a:off x="8687528" y="1381554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MgB</a:t>
            </a:r>
            <a:r>
              <a:rPr lang="en-US" sz="2400" b="1" baseline="-25000" dirty="0">
                <a:solidFill>
                  <a:schemeClr val="accent5"/>
                </a:solidFill>
              </a:rPr>
              <a:t>2</a:t>
            </a:r>
            <a:r>
              <a:rPr lang="en-US" sz="2400" b="1" dirty="0">
                <a:solidFill>
                  <a:schemeClr val="accent5"/>
                </a:solidFill>
              </a:rPr>
              <a:t> 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9359A59-D49A-B2B2-6581-1BD61EB65C63}"/>
              </a:ext>
            </a:extLst>
          </p:cNvPr>
          <p:cNvSpPr txBox="1">
            <a:spLocks/>
          </p:cNvSpPr>
          <p:nvPr/>
        </p:nvSpPr>
        <p:spPr>
          <a:xfrm>
            <a:off x="9644841" y="656344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A. Ballarino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8BAFEB-030E-A1FD-B541-E2881C254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494315" y="6527147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0FE2ED-76C1-0F56-811E-4BE79DC35F38}"/>
              </a:ext>
            </a:extLst>
          </p:cNvPr>
          <p:cNvSpPr txBox="1"/>
          <p:nvPr/>
        </p:nvSpPr>
        <p:spPr>
          <a:xfrm>
            <a:off x="242950" y="5531439"/>
            <a:ext cx="64022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MgB</a:t>
            </a:r>
            <a:r>
              <a:rPr lang="en-US" sz="2000" b="1" baseline="-25000" dirty="0"/>
              <a:t>2</a:t>
            </a:r>
            <a:r>
              <a:rPr lang="en-US" sz="2000" b="1" dirty="0"/>
              <a:t> wire </a:t>
            </a:r>
            <a:r>
              <a:rPr lang="en-US" sz="2000" dirty="0"/>
              <a:t>produced at </a:t>
            </a:r>
            <a:r>
              <a:rPr lang="en-US" sz="2000" b="1" dirty="0"/>
              <a:t>ASG Superconductors </a:t>
            </a:r>
            <a:endParaRPr lang="en-GB" sz="2000" b="1" dirty="0"/>
          </a:p>
          <a:p>
            <a:r>
              <a:rPr lang="en-US" sz="2000" b="1" dirty="0"/>
              <a:t>Superconducting Link cryostat </a:t>
            </a:r>
            <a:r>
              <a:rPr lang="en-US" sz="2000" dirty="0"/>
              <a:t>produced at </a:t>
            </a:r>
            <a:r>
              <a:rPr lang="en-US" sz="2000" b="1" dirty="0" err="1"/>
              <a:t>Cryoworld</a:t>
            </a:r>
            <a:endParaRPr lang="en-US" sz="2000" b="1" dirty="0"/>
          </a:p>
          <a:p>
            <a:r>
              <a:rPr lang="en-US" sz="2000" b="1" dirty="0"/>
              <a:t>MgB</a:t>
            </a:r>
            <a:r>
              <a:rPr lang="en-US" sz="2000" b="1" baseline="-25000" dirty="0"/>
              <a:t>2</a:t>
            </a:r>
            <a:r>
              <a:rPr lang="en-US" sz="2000" b="1" dirty="0"/>
              <a:t> cabling </a:t>
            </a:r>
            <a:r>
              <a:rPr lang="en-US" sz="2000" dirty="0"/>
              <a:t>performed at </a:t>
            </a:r>
            <a:r>
              <a:rPr lang="en-US" sz="2000" b="1" dirty="0"/>
              <a:t>ICAS/TRATOS</a:t>
            </a:r>
          </a:p>
          <a:p>
            <a:r>
              <a:rPr lang="en-US" sz="2000" b="1" dirty="0"/>
              <a:t>REBCO cabling at CERN</a:t>
            </a:r>
          </a:p>
        </p:txBody>
      </p:sp>
    </p:spTree>
    <p:extLst>
      <p:ext uri="{BB962C8B-B14F-4D97-AF65-F5344CB8AC3E}">
        <p14:creationId xmlns:p14="http://schemas.microsoft.com/office/powerpoint/2010/main" val="845733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F21FF-B135-13A5-2C85-B558DCE7C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686" y="-23714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Cold Powering System in the SM-18 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50F5CAF-AEA1-6755-95CD-FB6EAF39F55D}"/>
              </a:ext>
            </a:extLst>
          </p:cNvPr>
          <p:cNvGrpSpPr/>
          <p:nvPr/>
        </p:nvGrpSpPr>
        <p:grpSpPr>
          <a:xfrm>
            <a:off x="1012371" y="1184049"/>
            <a:ext cx="10695440" cy="5283057"/>
            <a:chOff x="4392064" y="464871"/>
            <a:chExt cx="4702667" cy="232290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199CF05-62BB-CE38-B152-1CBB49E60850}"/>
                </a:ext>
              </a:extLst>
            </p:cNvPr>
            <p:cNvGrpSpPr/>
            <p:nvPr/>
          </p:nvGrpSpPr>
          <p:grpSpPr>
            <a:xfrm>
              <a:off x="4392064" y="464871"/>
              <a:ext cx="4702667" cy="2322903"/>
              <a:chOff x="4392064" y="393246"/>
              <a:chExt cx="4702667" cy="2322903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47E5E31-D6AF-A0EA-9D86-F60B75EBDF22}"/>
                  </a:ext>
                </a:extLst>
              </p:cNvPr>
              <p:cNvGrpSpPr/>
              <p:nvPr/>
            </p:nvGrpSpPr>
            <p:grpSpPr>
              <a:xfrm>
                <a:off x="4392064" y="393246"/>
                <a:ext cx="4702667" cy="2322903"/>
                <a:chOff x="4579191" y="433761"/>
                <a:chExt cx="4444829" cy="2195543"/>
              </a:xfrm>
            </p:grpSpPr>
            <p:pic>
              <p:nvPicPr>
                <p:cNvPr id="14" name="Picture 13" descr="Diagram&#10;&#10;Description automatically generated">
                  <a:extLst>
                    <a:ext uri="{FF2B5EF4-FFF2-40B4-BE49-F238E27FC236}">
                      <a16:creationId xmlns:a16="http://schemas.microsoft.com/office/drawing/2014/main" id="{38CB06C0-A198-547E-EE40-230675C32B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579191" y="433761"/>
                  <a:ext cx="4425614" cy="2195543"/>
                </a:xfrm>
                <a:prstGeom prst="rect">
                  <a:avLst/>
                </a:prstGeom>
                <a:solidFill>
                  <a:sysClr val="windowText" lastClr="000000"/>
                </a:solidFill>
                <a:ln>
                  <a:solidFill>
                    <a:srgbClr val="005F8C"/>
                  </a:solidFill>
                </a:ln>
                <a:effectLst/>
              </p:spPr>
            </p:pic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F8DE36C7-E92F-51BB-A0BD-BC5F6C764C86}"/>
                    </a:ext>
                  </a:extLst>
                </p:cNvPr>
                <p:cNvSpPr txBox="1"/>
                <p:nvPr/>
              </p:nvSpPr>
              <p:spPr>
                <a:xfrm>
                  <a:off x="7807105" y="570762"/>
                  <a:ext cx="222677" cy="1856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400" kern="0" dirty="0" err="1">
                      <a:latin typeface="Arial"/>
                    </a:rPr>
                    <a:t>LHe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A372C70-5405-13C5-DB04-28BE73DFBEF0}"/>
                    </a:ext>
                  </a:extLst>
                </p:cNvPr>
                <p:cNvSpPr txBox="1"/>
                <p:nvPr/>
              </p:nvSpPr>
              <p:spPr>
                <a:xfrm>
                  <a:off x="6743695" y="655203"/>
                  <a:ext cx="350914" cy="2105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DFX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578DF97-340D-B1B0-F8E5-6CC2ECD9A0B7}"/>
                    </a:ext>
                  </a:extLst>
                </p:cNvPr>
                <p:cNvSpPr txBox="1"/>
                <p:nvPr/>
              </p:nvSpPr>
              <p:spPr>
                <a:xfrm>
                  <a:off x="4805534" y="1853981"/>
                  <a:ext cx="1017441" cy="1856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Superconducting Link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67348175-7FA1-44E4-9B9D-F08D7589E312}"/>
                    </a:ext>
                  </a:extLst>
                </p:cNvPr>
                <p:cNvSpPr txBox="1"/>
                <p:nvPr/>
              </p:nvSpPr>
              <p:spPr>
                <a:xfrm>
                  <a:off x="7345806" y="1727488"/>
                  <a:ext cx="421546" cy="1856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DFHX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A41B0BA-FEE3-E64B-9C87-6B1CB783DF94}"/>
                    </a:ext>
                  </a:extLst>
                </p:cNvPr>
                <p:cNvSpPr txBox="1"/>
                <p:nvPr/>
              </p:nvSpPr>
              <p:spPr>
                <a:xfrm>
                  <a:off x="8508359" y="1419791"/>
                  <a:ext cx="515661" cy="2522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GHe</a:t>
                  </a: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recovery</a:t>
                  </a:r>
                </a:p>
              </p:txBody>
            </p:sp>
          </p:grpSp>
          <p:sp>
            <p:nvSpPr>
              <p:cNvPr id="10" name="Arrow: Right 9">
                <a:extLst>
                  <a:ext uri="{FF2B5EF4-FFF2-40B4-BE49-F238E27FC236}">
                    <a16:creationId xmlns:a16="http://schemas.microsoft.com/office/drawing/2014/main" id="{BEDAFBA0-F319-5F2D-6050-372C5A85D7C2}"/>
                  </a:ext>
                </a:extLst>
              </p:cNvPr>
              <p:cNvSpPr/>
              <p:nvPr/>
            </p:nvSpPr>
            <p:spPr>
              <a:xfrm rot="20472681">
                <a:off x="5499611" y="2290371"/>
                <a:ext cx="196479" cy="129460"/>
              </a:xfrm>
              <a:prstGeom prst="rightArrow">
                <a:avLst/>
              </a:prstGeom>
              <a:gradFill rotWithShape="1">
                <a:gsLst>
                  <a:gs pos="0">
                    <a:srgbClr val="64BCD9">
                      <a:tint val="100000"/>
                      <a:shade val="100000"/>
                      <a:satMod val="130000"/>
                    </a:srgbClr>
                  </a:gs>
                  <a:gs pos="100000">
                    <a:srgbClr val="64BCD9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64BCD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FB6DFA-BB04-ED73-EC26-3DF523585C44}"/>
                  </a:ext>
                </a:extLst>
              </p:cNvPr>
              <p:cNvSpPr txBox="1"/>
              <p:nvPr/>
            </p:nvSpPr>
            <p:spPr>
              <a:xfrm>
                <a:off x="7082020" y="2541259"/>
                <a:ext cx="1921596" cy="148859"/>
              </a:xfrm>
              <a:prstGeom prst="rect">
                <a:avLst/>
              </a:prstGeom>
              <a:solidFill>
                <a:srgbClr val="FFFFFF">
                  <a:alpha val="89804"/>
                </a:srgbClr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</a:rPr>
                  <a:t>Powering 18 kA, 15 kA, 2 kA, 2 kA</a:t>
                </a:r>
                <a:endParaRPr kumimoji="0" lang="en-GB" sz="2200" b="0" i="1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48863D82-F900-2033-637C-19D0B018D984}"/>
                  </a:ext>
                </a:extLst>
              </p:cNvPr>
              <p:cNvCxnSpPr/>
              <p:nvPr/>
            </p:nvCxnSpPr>
            <p:spPr>
              <a:xfrm flipH="1" flipV="1">
                <a:off x="8100392" y="1554697"/>
                <a:ext cx="288032" cy="459159"/>
              </a:xfrm>
              <a:prstGeom prst="line">
                <a:avLst/>
              </a:prstGeom>
              <a:noFill/>
              <a:ln w="3175" cap="flat" cmpd="sng" algn="ctr">
                <a:solidFill>
                  <a:srgbClr val="64BCD9"/>
                </a:solidFill>
                <a:prstDash val="solid"/>
                <a:tailEnd type="oval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45A1BAE1-FCCD-DB30-1595-A2915F17FD66}"/>
                </a:ext>
              </a:extLst>
            </p:cNvPr>
            <p:cNvSpPr/>
            <p:nvPr/>
          </p:nvSpPr>
          <p:spPr>
            <a:xfrm rot="9900000">
              <a:off x="7463108" y="727351"/>
              <a:ext cx="196479" cy="129460"/>
            </a:xfrm>
            <a:prstGeom prst="rightArrow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DC67AEAC-AEF1-330A-80BA-4CB112B8E0DE}"/>
                </a:ext>
              </a:extLst>
            </p:cNvPr>
            <p:cNvSpPr/>
            <p:nvPr/>
          </p:nvSpPr>
          <p:spPr>
            <a:xfrm rot="8783273">
              <a:off x="5848361" y="1212505"/>
              <a:ext cx="196479" cy="129460"/>
            </a:xfrm>
            <a:prstGeom prst="rightArrow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6E364C5B-1315-C683-3DA3-D39A5FABA0C0}"/>
                </a:ext>
              </a:extLst>
            </p:cNvPr>
            <p:cNvSpPr/>
            <p:nvPr/>
          </p:nvSpPr>
          <p:spPr>
            <a:xfrm rot="20685115">
              <a:off x="8226535" y="1665093"/>
              <a:ext cx="196479" cy="129460"/>
            </a:xfrm>
            <a:prstGeom prst="rightArrow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97B12E03-B808-DED2-C08B-80F6919E5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421" y="3246104"/>
            <a:ext cx="4115157" cy="365792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9F4ACC0-15C7-1FC6-54DD-EFAC4EB65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484913" y="6562737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166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50F71E3-EBF4-810D-782E-8A77171A6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4999" y="743219"/>
            <a:ext cx="3106058" cy="23295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EECE30B-53EC-767F-3363-34E952CD8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915" y="-38099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Cold Powering System in the SM-18 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AEF02F6-B54D-DEA5-E5A0-62D5E7AA3306}"/>
              </a:ext>
            </a:extLst>
          </p:cNvPr>
          <p:cNvGrpSpPr/>
          <p:nvPr/>
        </p:nvGrpSpPr>
        <p:grpSpPr>
          <a:xfrm>
            <a:off x="124367" y="703684"/>
            <a:ext cx="8890000" cy="5723429"/>
            <a:chOff x="1651000" y="895348"/>
            <a:chExt cx="8890000" cy="57234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69FBD2F-CBCF-D457-8A35-8DAEDF670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1000" y="895348"/>
              <a:ext cx="8890000" cy="572342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B599117-3EFB-C47D-2044-B53F44A6F31C}"/>
                </a:ext>
              </a:extLst>
            </p:cNvPr>
            <p:cNvSpPr txBox="1"/>
            <p:nvPr/>
          </p:nvSpPr>
          <p:spPr>
            <a:xfrm>
              <a:off x="5258053" y="5229227"/>
              <a:ext cx="224728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Bending radius </a:t>
              </a:r>
              <a:r>
                <a:rPr lang="en-US" dirty="0">
                  <a:sym typeface="Symbol" panose="05050102010706020507" pitchFamily="18" charset="2"/>
                </a:rPr>
                <a:t> 2 m</a:t>
              </a:r>
            </a:p>
            <a:p>
              <a:r>
                <a:rPr lang="en-US" dirty="0">
                  <a:sym typeface="Symbol" panose="05050102010706020507" pitchFamily="18" charset="2"/>
                </a:rPr>
                <a:t>Q  1.6 W/m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075B6EC-01C9-DBD1-F898-2B0EAD8CAD2F}"/>
              </a:ext>
            </a:extLst>
          </p:cNvPr>
          <p:cNvSpPr txBox="1"/>
          <p:nvPr/>
        </p:nvSpPr>
        <p:spPr>
          <a:xfrm>
            <a:off x="124367" y="6427113"/>
            <a:ext cx="898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Instrumentation signals</a:t>
            </a:r>
            <a:r>
              <a:rPr lang="en-US" sz="2200" dirty="0"/>
              <a:t>: 304 voltage taps and 105 temperature sensors</a:t>
            </a:r>
            <a:endParaRPr lang="en-GB" sz="2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B6DC0A-5403-BB19-2627-7386534492A2}"/>
              </a:ext>
            </a:extLst>
          </p:cNvPr>
          <p:cNvSpPr txBox="1"/>
          <p:nvPr/>
        </p:nvSpPr>
        <p:spPr>
          <a:xfrm>
            <a:off x="3731420" y="5858523"/>
            <a:ext cx="5000087" cy="430887"/>
          </a:xfrm>
          <a:prstGeom prst="rect">
            <a:avLst/>
          </a:prstGeom>
          <a:noFill/>
          <a:ln w="3492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b="1" dirty="0"/>
              <a:t>Cooling with </a:t>
            </a:r>
            <a:r>
              <a:rPr lang="en-US" sz="2200" b="1" dirty="0" err="1"/>
              <a:t>GHe</a:t>
            </a:r>
            <a:r>
              <a:rPr lang="en-US" sz="2200" b="1" dirty="0"/>
              <a:t>: no thermal shields </a:t>
            </a:r>
            <a:endParaRPr lang="en-GB" sz="22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368680-1CD0-CF76-F36E-E03D079C0AB2}"/>
              </a:ext>
            </a:extLst>
          </p:cNvPr>
          <p:cNvSpPr txBox="1"/>
          <p:nvPr/>
        </p:nvSpPr>
        <p:spPr>
          <a:xfrm>
            <a:off x="10139753" y="327119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DFHX</a:t>
            </a:r>
            <a:endParaRPr lang="en-GB" sz="24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012C71-CF11-7928-ED45-2F4734C61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4999" y="2835090"/>
            <a:ext cx="3117001" cy="12394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2DC5106-E4B2-3A62-9E41-0483BE7AB152}"/>
              </a:ext>
            </a:extLst>
          </p:cNvPr>
          <p:cNvSpPr txBox="1"/>
          <p:nvPr/>
        </p:nvSpPr>
        <p:spPr>
          <a:xfrm>
            <a:off x="10489753" y="2273916"/>
            <a:ext cx="17884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sym typeface="Symbol" panose="05050102010706020507" pitchFamily="18" charset="2"/>
              </a:rPr>
              <a:t></a:t>
            </a:r>
            <a:r>
              <a:rPr lang="en-US" sz="2200" b="1" dirty="0" err="1">
                <a:solidFill>
                  <a:schemeClr val="bg1"/>
                </a:solidFill>
                <a:sym typeface="Symbol" panose="05050102010706020507" pitchFamily="18" charset="2"/>
              </a:rPr>
              <a:t>ext</a:t>
            </a:r>
            <a:r>
              <a:rPr lang="en-US" sz="2200" b="1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sz="2200" b="1" dirty="0">
                <a:solidFill>
                  <a:schemeClr val="bg1"/>
                </a:solidFill>
              </a:rPr>
              <a:t> </a:t>
            </a:r>
            <a:r>
              <a:rPr lang="en-US" sz="2200" b="1" dirty="0">
                <a:solidFill>
                  <a:schemeClr val="bg1"/>
                </a:solidFill>
                <a:sym typeface="Symbol" panose="05050102010706020507" pitchFamily="18" charset="2"/>
              </a:rPr>
              <a:t></a:t>
            </a:r>
            <a:r>
              <a:rPr lang="en-US" sz="2200" b="1" dirty="0">
                <a:solidFill>
                  <a:schemeClr val="bg1"/>
                </a:solidFill>
              </a:rPr>
              <a:t>  1 m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35567F-D1B5-6965-B4D9-CCC538CDD84B}"/>
              </a:ext>
            </a:extLst>
          </p:cNvPr>
          <p:cNvSpPr txBox="1"/>
          <p:nvPr/>
        </p:nvSpPr>
        <p:spPr>
          <a:xfrm>
            <a:off x="9384551" y="663782"/>
            <a:ext cx="24869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sym typeface="Symbol" panose="05050102010706020507" pitchFamily="18" charset="2"/>
              </a:rPr>
              <a:t>19 Current Leads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1CF9E-9878-ADB1-5E54-9066431C4DCD}"/>
              </a:ext>
            </a:extLst>
          </p:cNvPr>
          <p:cNvSpPr txBox="1"/>
          <p:nvPr/>
        </p:nvSpPr>
        <p:spPr>
          <a:xfrm>
            <a:off x="206828" y="743219"/>
            <a:ext cx="59606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= System assembly in the SM-18</a:t>
            </a:r>
          </a:p>
          <a:p>
            <a:r>
              <a:rPr lang="en-US" sz="2200" b="1" dirty="0">
                <a:solidFill>
                  <a:schemeClr val="bg1"/>
                </a:solidFill>
              </a:rPr>
              <a:t>- Not a “Prototype” – spare system for HL-LHC</a:t>
            </a:r>
          </a:p>
          <a:p>
            <a:r>
              <a:rPr lang="en-US" sz="2200" b="1" dirty="0">
                <a:solidFill>
                  <a:schemeClr val="bg1"/>
                </a:solidFill>
              </a:rPr>
              <a:t>- Many “first time” – </a:t>
            </a:r>
            <a:r>
              <a:rPr lang="en-US" sz="2200" b="1" dirty="0" err="1">
                <a:solidFill>
                  <a:schemeClr val="bg1"/>
                </a:solidFill>
              </a:rPr>
              <a:t>cryo,vacuum</a:t>
            </a:r>
            <a:r>
              <a:rPr lang="en-US" sz="2200" b="1" dirty="0">
                <a:solidFill>
                  <a:schemeClr val="bg1"/>
                </a:solidFill>
              </a:rPr>
              <a:t>, </a:t>
            </a:r>
          </a:p>
          <a:p>
            <a:pPr>
              <a:tabLst>
                <a:tab pos="174625" algn="l"/>
              </a:tabLst>
            </a:pPr>
            <a:r>
              <a:rPr lang="en-US" sz="2200" b="1" dirty="0">
                <a:solidFill>
                  <a:schemeClr val="bg1"/>
                </a:solidFill>
              </a:rPr>
              <a:t>	mechanical, electrical..</a:t>
            </a:r>
            <a:endParaRPr lang="en-GB" sz="22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A machine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7510E463-2248-3C7B-E97D-33146A9410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186" y="4257518"/>
            <a:ext cx="2879130" cy="215934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1766DEC-81F5-0E48-F6D4-E2205A7B9A9E}"/>
              </a:ext>
            </a:extLst>
          </p:cNvPr>
          <p:cNvSpPr txBox="1"/>
          <p:nvPr/>
        </p:nvSpPr>
        <p:spPr>
          <a:xfrm>
            <a:off x="10433600" y="2503458"/>
            <a:ext cx="17884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>
                <a:solidFill>
                  <a:schemeClr val="bg1"/>
                </a:solidFill>
              </a:rPr>
              <a:t>Ltot</a:t>
            </a:r>
            <a:r>
              <a:rPr lang="en-US" sz="2200" b="1" dirty="0">
                <a:solidFill>
                  <a:schemeClr val="bg1"/>
                </a:solidFill>
              </a:rPr>
              <a:t>  = 5.5 m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EB732F-1F04-799E-16ED-97DF62AB3FA9}"/>
              </a:ext>
            </a:extLst>
          </p:cNvPr>
          <p:cNvSpPr/>
          <p:nvPr/>
        </p:nvSpPr>
        <p:spPr>
          <a:xfrm>
            <a:off x="5932715" y="1262743"/>
            <a:ext cx="1850571" cy="1442060"/>
          </a:xfrm>
          <a:prstGeom prst="ellipse">
            <a:avLst/>
          </a:prstGeom>
          <a:noFill/>
          <a:ln w="412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0FAC654-24B4-E527-DB63-6A646D0CF940}"/>
              </a:ext>
            </a:extLst>
          </p:cNvPr>
          <p:cNvCxnSpPr/>
          <p:nvPr/>
        </p:nvCxnSpPr>
        <p:spPr>
          <a:xfrm flipV="1">
            <a:off x="7772343" y="1511854"/>
            <a:ext cx="2144485" cy="29391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34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08FF11-06D6-01CD-F596-E85EF03CA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E2EF-2837-41D6-8BEF-C65CED6ED73A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49BDAA-C3ED-C1F0-9712-E771A5D792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9" y="978017"/>
            <a:ext cx="4835652" cy="253288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7D2B8D8-F30F-8EC6-B9E3-8ABB7077B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313" y="-295194"/>
            <a:ext cx="10515600" cy="1340751"/>
          </a:xfrm>
        </p:spPr>
        <p:txBody>
          <a:bodyPr/>
          <a:lstStyle/>
          <a:p>
            <a:pPr algn="ctr"/>
            <a:r>
              <a:rPr lang="en-US" dirty="0"/>
              <a:t>Contributions from our collaborators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676B55-53D1-A35C-8D88-C963642B3D6B}"/>
              </a:ext>
            </a:extLst>
          </p:cNvPr>
          <p:cNvSpPr txBox="1"/>
          <p:nvPr/>
        </p:nvSpPr>
        <p:spPr>
          <a:xfrm>
            <a:off x="3008151" y="6321215"/>
            <a:ext cx="5455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 successful collaborative effort</a:t>
            </a:r>
            <a:endParaRPr lang="en-GB" sz="28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E52C3A-A3AB-45E2-492A-52581AB59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214" y="912474"/>
            <a:ext cx="5007428" cy="26639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1126FB1-5CA9-62FD-FD16-D9E79294329F}"/>
              </a:ext>
            </a:extLst>
          </p:cNvPr>
          <p:cNvSpPr txBox="1"/>
          <p:nvPr/>
        </p:nvSpPr>
        <p:spPr>
          <a:xfrm>
            <a:off x="392480" y="568535"/>
            <a:ext cx="43119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6"/>
                </a:solidFill>
              </a:rPr>
              <a:t>University of Southampton </a:t>
            </a:r>
            <a:r>
              <a:rPr lang="en-US" sz="2200" dirty="0">
                <a:solidFill>
                  <a:schemeClr val="accent6"/>
                </a:solidFill>
              </a:rPr>
              <a:t>- DFX</a:t>
            </a:r>
            <a:endParaRPr lang="en-GB" sz="2200" dirty="0">
              <a:solidFill>
                <a:schemeClr val="accent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2217E8-79F6-5348-295A-7795A96A0EA9}"/>
              </a:ext>
            </a:extLst>
          </p:cNvPr>
          <p:cNvSpPr txBox="1"/>
          <p:nvPr/>
        </p:nvSpPr>
        <p:spPr>
          <a:xfrm>
            <a:off x="5260342" y="600340"/>
            <a:ext cx="68010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6"/>
                </a:solidFill>
              </a:rPr>
              <a:t>Uppsala University/RFR </a:t>
            </a:r>
            <a:r>
              <a:rPr lang="en-US" sz="2200" dirty="0">
                <a:solidFill>
                  <a:schemeClr val="accent6"/>
                </a:solidFill>
              </a:rPr>
              <a:t>– Three components of DFHX</a:t>
            </a:r>
            <a:endParaRPr lang="en-GB" sz="2200" dirty="0">
              <a:solidFill>
                <a:schemeClr val="accent6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A760E-42BD-92BA-279B-7C4C7626A263}"/>
              </a:ext>
            </a:extLst>
          </p:cNvPr>
          <p:cNvSpPr txBox="1"/>
          <p:nvPr/>
        </p:nvSpPr>
        <p:spPr>
          <a:xfrm>
            <a:off x="7346203" y="4147726"/>
            <a:ext cx="29753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6"/>
                </a:solidFill>
              </a:rPr>
              <a:t>CERN Main Workshop</a:t>
            </a:r>
            <a:endParaRPr lang="en-GB" sz="2200" b="1" dirty="0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2C7FAD-CC5D-AAEC-82CF-24AC4B209ED3}"/>
              </a:ext>
            </a:extLst>
          </p:cNvPr>
          <p:cNvSpPr txBox="1"/>
          <p:nvPr/>
        </p:nvSpPr>
        <p:spPr>
          <a:xfrm>
            <a:off x="5889301" y="4467208"/>
            <a:ext cx="588917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Manufacturing/assembly of resistive parts of </a:t>
            </a:r>
          </a:p>
          <a:p>
            <a:pPr>
              <a:tabLst>
                <a:tab pos="358775" algn="l"/>
              </a:tabLst>
            </a:pPr>
            <a:r>
              <a:rPr lang="en-US" sz="2200" dirty="0"/>
              <a:t>	current leads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Manufacturing of mechanical components of DFHX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Welds in the SM-18</a:t>
            </a:r>
            <a:endParaRPr lang="en-GB" sz="2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B8DB0C-7B63-23CF-74C6-8D82C0EB9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252" y="2474301"/>
            <a:ext cx="1515722" cy="1725444"/>
          </a:xfrm>
          <a:prstGeom prst="rect">
            <a:avLst/>
          </a:prstGeom>
        </p:spPr>
      </p:pic>
      <p:pic>
        <p:nvPicPr>
          <p:cNvPr id="17" name="Picture 16" descr="A group of people standing in a factory&#10;&#10;Description automatically generated">
            <a:extLst>
              <a:ext uri="{FF2B5EF4-FFF2-40B4-BE49-F238E27FC236}">
                <a16:creationId xmlns:a16="http://schemas.microsoft.com/office/drawing/2014/main" id="{6E40C365-8E22-4085-F0E6-03B069516C9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21"/>
          <a:stretch/>
        </p:blipFill>
        <p:spPr>
          <a:xfrm>
            <a:off x="297085" y="3674550"/>
            <a:ext cx="4267200" cy="269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49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BC760-B7DF-180C-EB21-FE7441FF2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8857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Vertical Path of Superconducting Link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8598D5-FC03-58C0-534B-293A17CA2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69" y="1136990"/>
            <a:ext cx="7036420" cy="5277313"/>
          </a:xfrm>
          <a:prstGeom prst="rect">
            <a:avLst/>
          </a:prstGeom>
        </p:spPr>
      </p:pic>
      <p:pic>
        <p:nvPicPr>
          <p:cNvPr id="6" name="Picture 5" descr="A blue and silver pipes in a factory&#10;&#10;Description automatically generated">
            <a:extLst>
              <a:ext uri="{FF2B5EF4-FFF2-40B4-BE49-F238E27FC236}">
                <a16:creationId xmlns:a16="http://schemas.microsoft.com/office/drawing/2014/main" id="{A66D0C8B-611E-934E-3A15-933B1E0C80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2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24567" y="1799965"/>
            <a:ext cx="5273529" cy="39551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6EAD9C-9FD7-900F-7A16-15BF31A19C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0117" y="878467"/>
            <a:ext cx="2244614" cy="2376493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23536-66CD-4557-70F6-B636078F6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472543" y="6579963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E85399-B054-6091-3DDC-DFC2DDF62D48}"/>
              </a:ext>
            </a:extLst>
          </p:cNvPr>
          <p:cNvSpPr txBox="1"/>
          <p:nvPr/>
        </p:nvSpPr>
        <p:spPr>
          <a:xfrm rot="808831">
            <a:off x="9063215" y="3690785"/>
            <a:ext cx="996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SOTON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12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55A96-46FE-3459-0696-000341CF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8302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Cool-down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20F702-5A33-4ED2-4419-347D4B772468}"/>
              </a:ext>
            </a:extLst>
          </p:cNvPr>
          <p:cNvSpPr txBox="1"/>
          <p:nvPr/>
        </p:nvSpPr>
        <p:spPr>
          <a:xfrm>
            <a:off x="707572" y="627036"/>
            <a:ext cx="11136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After the </a:t>
            </a:r>
            <a:r>
              <a:rPr lang="en-US" sz="2400" b="1" dirty="0"/>
              <a:t>pressure test </a:t>
            </a:r>
            <a:r>
              <a:rPr lang="en-US" sz="2400" dirty="0"/>
              <a:t>(4.6 bara) and the </a:t>
            </a:r>
            <a:r>
              <a:rPr lang="en-US" sz="2400" b="1" dirty="0"/>
              <a:t>leak test </a:t>
            </a:r>
            <a:r>
              <a:rPr lang="en-US" sz="2400" dirty="0"/>
              <a:t>(helium leak rate better </a:t>
            </a:r>
            <a:r>
              <a:rPr lang="en-GB" sz="2400" dirty="0"/>
              <a:t>than </a:t>
            </a:r>
          </a:p>
          <a:p>
            <a:r>
              <a:rPr lang="en-GB" sz="2400" dirty="0"/>
              <a:t>1.0 × 10</a:t>
            </a:r>
            <a:r>
              <a:rPr lang="en-GB" sz="2400" baseline="30000" dirty="0"/>
              <a:t>-8</a:t>
            </a:r>
            <a:r>
              <a:rPr lang="en-GB" sz="2400" dirty="0"/>
              <a:t> mbar·l·s</a:t>
            </a:r>
            <a:r>
              <a:rPr lang="en-GB" sz="2400" baseline="30000" dirty="0"/>
              <a:t>-1</a:t>
            </a:r>
            <a:r>
              <a:rPr lang="en-GB" sz="2400" dirty="0"/>
              <a:t>)</a:t>
            </a:r>
            <a:r>
              <a:rPr lang="en-US" sz="2400" dirty="0"/>
              <a:t>, </a:t>
            </a:r>
            <a:r>
              <a:rPr lang="en-US" sz="2400" b="1" dirty="0"/>
              <a:t>cool-down</a:t>
            </a:r>
            <a:r>
              <a:rPr lang="en-US" sz="2400" dirty="0"/>
              <a:t> to nominal cryogenic conditions was performed</a:t>
            </a:r>
            <a:endParaRPr lang="en-GB" sz="24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C70C02-D32C-A184-BD73-CB3290E7D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32414" y="6561035"/>
            <a:ext cx="2743200" cy="365125"/>
          </a:xfrm>
        </p:spPr>
        <p:txBody>
          <a:bodyPr/>
          <a:lstStyle/>
          <a:p>
            <a:fld id="{3EC4E2EF-2837-41D6-8BEF-C65CED6ED73A}" type="slidenum">
              <a:rPr lang="en-GB" smtClean="0"/>
              <a:t>9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DA7334-CEC2-C7F1-59F1-1192F701E716}"/>
              </a:ext>
            </a:extLst>
          </p:cNvPr>
          <p:cNvSpPr txBox="1"/>
          <p:nvPr/>
        </p:nvSpPr>
        <p:spPr>
          <a:xfrm>
            <a:off x="136207" y="2677184"/>
            <a:ext cx="178536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T  50 K</a:t>
            </a:r>
          </a:p>
          <a:p>
            <a:r>
              <a:rPr lang="en-GB" dirty="0">
                <a:sym typeface="Symbol" panose="05050102010706020507" pitchFamily="18" charset="2"/>
              </a:rPr>
              <a:t>from RT to 160 K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845DE-0B6B-A787-1E57-E0B909D124FC}"/>
              </a:ext>
            </a:extLst>
          </p:cNvPr>
          <p:cNvSpPr txBox="1"/>
          <p:nvPr/>
        </p:nvSpPr>
        <p:spPr>
          <a:xfrm>
            <a:off x="136207" y="4206693"/>
            <a:ext cx="169591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m = 2 g/s - 3 g/s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E9CE68-2F94-00CE-7A87-50FE5A895D6B}"/>
              </a:ext>
            </a:extLst>
          </p:cNvPr>
          <p:cNvSpPr txBox="1"/>
          <p:nvPr/>
        </p:nvSpPr>
        <p:spPr>
          <a:xfrm>
            <a:off x="8948057" y="4920343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 K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F4457E-F112-3C55-9129-68AA986E8C12}"/>
              </a:ext>
            </a:extLst>
          </p:cNvPr>
          <p:cNvSpPr txBox="1"/>
          <p:nvPr/>
        </p:nvSpPr>
        <p:spPr>
          <a:xfrm>
            <a:off x="136207" y="3429000"/>
            <a:ext cx="196451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T  70 K</a:t>
            </a:r>
          </a:p>
          <a:p>
            <a:r>
              <a:rPr lang="en-GB" dirty="0">
                <a:sym typeface="Symbol" panose="05050102010706020507" pitchFamily="18" charset="2"/>
              </a:rPr>
              <a:t>from 160 K to 15 K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5E20C57-AEDE-680C-E61C-A638D7078F47}"/>
              </a:ext>
            </a:extLst>
          </p:cNvPr>
          <p:cNvGrpSpPr/>
          <p:nvPr/>
        </p:nvGrpSpPr>
        <p:grpSpPr>
          <a:xfrm>
            <a:off x="2471057" y="1448339"/>
            <a:ext cx="7725229" cy="4930815"/>
            <a:chOff x="2471057" y="1448339"/>
            <a:chExt cx="7725229" cy="4930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490A09-F274-5EC3-0E32-23BF309B8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71057" y="1448339"/>
              <a:ext cx="7725229" cy="493081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9C9FEB2-3473-318F-4925-F288BBE246C2}"/>
                </a:ext>
              </a:extLst>
            </p:cNvPr>
            <p:cNvSpPr txBox="1"/>
            <p:nvPr/>
          </p:nvSpPr>
          <p:spPr>
            <a:xfrm>
              <a:off x="5205726" y="2018717"/>
              <a:ext cx="1824089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DFHX Temperature</a:t>
              </a:r>
              <a:endParaRPr lang="en-GB" sz="15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DB0A797-AF2D-76F8-2015-D7CC87A990F1}"/>
                </a:ext>
              </a:extLst>
            </p:cNvPr>
            <p:cNvSpPr txBox="1"/>
            <p:nvPr/>
          </p:nvSpPr>
          <p:spPr>
            <a:xfrm>
              <a:off x="5432986" y="3662838"/>
              <a:ext cx="1824089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2"/>
                  </a:solidFill>
                </a:rPr>
                <a:t>DFX Temperature</a:t>
              </a:r>
              <a:endParaRPr lang="en-GB" sz="1500" b="1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7915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3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2486</TotalTime>
  <Words>1217</Words>
  <Application>Microsoft Office PowerPoint</Application>
  <PresentationFormat>Widescreen</PresentationFormat>
  <Paragraphs>186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Symbol</vt:lpstr>
      <vt:lpstr>Wingdings</vt:lpstr>
      <vt:lpstr>Office Theme</vt:lpstr>
      <vt:lpstr>Thème Office</vt:lpstr>
      <vt:lpstr>1_Thème Office</vt:lpstr>
      <vt:lpstr>Qualification of the first Cold Powering System for the HL-LHC triplets </vt:lpstr>
      <vt:lpstr>Powering the HL-LHC magnets</vt:lpstr>
      <vt:lpstr>Cold Powering System for HL-LHC Magnets</vt:lpstr>
      <vt:lpstr>The Superconducting Link for HL-LHC</vt:lpstr>
      <vt:lpstr>Cold Powering System in the SM-18 </vt:lpstr>
      <vt:lpstr>Cold Powering System in the SM-18 </vt:lpstr>
      <vt:lpstr>Contributions from our collaborators</vt:lpstr>
      <vt:lpstr>Vertical Path of Superconducting Link </vt:lpstr>
      <vt:lpstr>Cool-down</vt:lpstr>
      <vt:lpstr>Layout of DFX</vt:lpstr>
      <vt:lpstr>Dealing with Thermal Contractions</vt:lpstr>
      <vt:lpstr>Powering Scheme </vt:lpstr>
      <vt:lpstr>Cryogenic and Electrical Performance (1/2) </vt:lpstr>
      <vt:lpstr>Cryogenic and Electrical Performance (2/2) </vt:lpstr>
      <vt:lpstr>Room Temperature Terminations</vt:lpstr>
      <vt:lpstr>Splices</vt:lpstr>
      <vt:lpstr>Transient Behavior</vt:lpstr>
      <vt:lpstr>Re-spooling/Transport of SC Link + DFHX</vt:lpstr>
      <vt:lpstr>Conclusions</vt:lpstr>
      <vt:lpstr>PowerPoint Presentation</vt:lpstr>
      <vt:lpstr>Thanks for your attention !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Amalia Ballarino</dc:creator>
  <cp:lastModifiedBy>Amalia Ballarino</cp:lastModifiedBy>
  <cp:revision>190</cp:revision>
  <dcterms:created xsi:type="dcterms:W3CDTF">2024-07-18T17:53:19Z</dcterms:created>
  <dcterms:modified xsi:type="dcterms:W3CDTF">2024-10-08T11:23:14Z</dcterms:modified>
</cp:coreProperties>
</file>