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8"/>
  </p:notesMasterIdLst>
  <p:sldIdLst>
    <p:sldId id="257" r:id="rId2"/>
    <p:sldId id="369" r:id="rId3"/>
    <p:sldId id="423" r:id="rId4"/>
    <p:sldId id="405" r:id="rId5"/>
    <p:sldId id="409" r:id="rId6"/>
    <p:sldId id="429" r:id="rId7"/>
    <p:sldId id="410" r:id="rId8"/>
    <p:sldId id="411" r:id="rId9"/>
    <p:sldId id="412" r:id="rId10"/>
    <p:sldId id="421" r:id="rId11"/>
    <p:sldId id="422" r:id="rId12"/>
    <p:sldId id="413" r:id="rId13"/>
    <p:sldId id="417" r:id="rId14"/>
    <p:sldId id="430" r:id="rId15"/>
    <p:sldId id="414" r:id="rId16"/>
    <p:sldId id="418" r:id="rId17"/>
    <p:sldId id="428" r:id="rId18"/>
    <p:sldId id="415" r:id="rId19"/>
    <p:sldId id="416" r:id="rId20"/>
    <p:sldId id="420" r:id="rId21"/>
    <p:sldId id="431" r:id="rId22"/>
    <p:sldId id="425" r:id="rId23"/>
    <p:sldId id="419" r:id="rId24"/>
    <p:sldId id="427" r:id="rId25"/>
    <p:sldId id="426" r:id="rId26"/>
    <p:sldId id="406" r:id="rId2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96">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E9AD"/>
    <a:srgbClr val="92D050"/>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823" autoAdjust="0"/>
    <p:restoredTop sz="94660"/>
  </p:normalViewPr>
  <p:slideViewPr>
    <p:cSldViewPr snapToGrid="0" snapToObjects="1">
      <p:cViewPr>
        <p:scale>
          <a:sx n="150" d="100"/>
          <a:sy n="150" d="100"/>
        </p:scale>
        <p:origin x="378" y="78"/>
      </p:cViewPr>
      <p:guideLst>
        <p:guide orient="horz" pos="1620"/>
        <p:guide pos="289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D7D16DA-180C-4907-8393-4F29015517BD}" type="datetimeFigureOut">
              <a:rPr lang="nl-NL" smtClean="0"/>
              <a:t>7-10-2024</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C12A5E-F3F3-403B-A812-AB1B48182099}" type="slidenum">
              <a:rPr lang="nl-NL" smtClean="0"/>
              <a:t>‹#›</a:t>
            </a:fld>
            <a:endParaRPr lang="nl-NL"/>
          </a:p>
        </p:txBody>
      </p:sp>
    </p:spTree>
    <p:extLst>
      <p:ext uri="{BB962C8B-B14F-4D97-AF65-F5344CB8AC3E}">
        <p14:creationId xmlns:p14="http://schemas.microsoft.com/office/powerpoint/2010/main" val="3104682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10/08/2024</a:t>
            </a:r>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SM18 Magnet Test Facility</a:t>
            </a:r>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en-US"/>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10/08/2024</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SM18 Magnet Test Facility</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en-US"/>
              <a:t>Click to edit Master title style</a:t>
            </a:r>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a:t>Click icon to add picture</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10/08/2024</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SM18 Magnet Test Facility</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96267" y="1833334"/>
            <a:ext cx="1172455" cy="1467041"/>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959440" y="1805119"/>
            <a:ext cx="1221946" cy="1535841"/>
          </a:xfrm>
          <a:prstGeom prst="rect">
            <a:avLst/>
          </a:prstGeom>
        </p:spPr>
      </p:pic>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10/08/2024</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SM18 Magnet Test Facility</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en-US"/>
              <a:t>Click to edit Master title style</a:t>
            </a:r>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10/08/2024</a:t>
            </a:r>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SM18 Magnet Test Facility</a:t>
            </a:r>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en-US"/>
              <a:t>Click to edit Master title style</a:t>
            </a:r>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10/08/2024</a:t>
            </a:r>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SM18 Magnet Test Facility</a:t>
            </a:r>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en-US"/>
              <a:t>Click to edit Master title style</a:t>
            </a:r>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10/08/2024</a:t>
            </a:r>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SM18 Magnet Test Facility</a:t>
            </a:r>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2"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10/08/2024</a:t>
            </a:r>
            <a:endParaRPr lang="en-US" dirty="0"/>
          </a:p>
        </p:txBody>
      </p:sp>
      <p:sp>
        <p:nvSpPr>
          <p:cNvPr id="3"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Gerard Willering, CERN – SM18 Magnet Test Facility</a:t>
            </a:r>
            <a:endParaRPr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png"/><Relationship Id="rId1" Type="http://schemas.openxmlformats.org/officeDocument/2006/relationships/slideLayout" Target="../slideLayouts/slideLayout5.xml"/><Relationship Id="rId4" Type="http://schemas.openxmlformats.org/officeDocument/2006/relationships/image" Target="../media/image23.jpg"/></Relationships>
</file>

<file path=ppt/slides/_rels/slide15.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jp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emf"/><Relationship Id="rId1" Type="http://schemas.openxmlformats.org/officeDocument/2006/relationships/slideLayout" Target="../slideLayouts/slideLayout5.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8.emf"/><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image" Target="../media/image8.emf"/><Relationship Id="rId1" Type="http://schemas.openxmlformats.org/officeDocument/2006/relationships/slideLayout" Target="../slideLayouts/slideLayout5.xml"/><Relationship Id="rId5" Type="http://schemas.openxmlformats.org/officeDocument/2006/relationships/image" Target="../media/image16.jpg"/><Relationship Id="rId4" Type="http://schemas.openxmlformats.org/officeDocument/2006/relationships/image" Target="../media/image1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4698F2-19C9-E6D2-6DB1-FD3BB26FF70B}"/>
              </a:ext>
            </a:extLst>
          </p:cNvPr>
          <p:cNvSpPr>
            <a:spLocks noGrp="1"/>
          </p:cNvSpPr>
          <p:nvPr>
            <p:ph type="title"/>
          </p:nvPr>
        </p:nvSpPr>
        <p:spPr>
          <a:xfrm>
            <a:off x="457199" y="694666"/>
            <a:ext cx="5187951" cy="705332"/>
          </a:xfrm>
        </p:spPr>
        <p:txBody>
          <a:bodyPr>
            <a:noAutofit/>
          </a:bodyPr>
          <a:lstStyle/>
          <a:p>
            <a:r>
              <a:rPr lang="en-GB" sz="2400" dirty="0"/>
              <a:t>Progress on qualification tests and status of benches</a:t>
            </a:r>
          </a:p>
        </p:txBody>
      </p:sp>
      <p:sp>
        <p:nvSpPr>
          <p:cNvPr id="3" name="Text Placeholder 2">
            <a:extLst>
              <a:ext uri="{FF2B5EF4-FFF2-40B4-BE49-F238E27FC236}">
                <a16:creationId xmlns:a16="http://schemas.microsoft.com/office/drawing/2014/main" id="{EAECFDA4-75F9-7AED-E578-94EEDF451E56}"/>
              </a:ext>
            </a:extLst>
          </p:cNvPr>
          <p:cNvSpPr>
            <a:spLocks noGrp="1"/>
          </p:cNvSpPr>
          <p:nvPr>
            <p:ph type="body" idx="10"/>
          </p:nvPr>
        </p:nvSpPr>
        <p:spPr>
          <a:xfrm>
            <a:off x="457199" y="1921160"/>
            <a:ext cx="2743200" cy="314740"/>
          </a:xfrm>
        </p:spPr>
        <p:txBody>
          <a:bodyPr>
            <a:normAutofit/>
          </a:bodyPr>
          <a:lstStyle/>
          <a:p>
            <a:r>
              <a:rPr lang="nl-NL" sz="1800" dirty="0"/>
              <a:t>Gerard Willering</a:t>
            </a:r>
            <a:endParaRPr lang="en-GB" sz="1800" dirty="0"/>
          </a:p>
        </p:txBody>
      </p:sp>
      <p:sp>
        <p:nvSpPr>
          <p:cNvPr id="4" name="Text Placeholder 2">
            <a:extLst>
              <a:ext uri="{FF2B5EF4-FFF2-40B4-BE49-F238E27FC236}">
                <a16:creationId xmlns:a16="http://schemas.microsoft.com/office/drawing/2014/main" id="{1C64B928-A5F8-1F38-AADE-DC683FFB79D4}"/>
              </a:ext>
            </a:extLst>
          </p:cNvPr>
          <p:cNvSpPr txBox="1">
            <a:spLocks/>
          </p:cNvSpPr>
          <p:nvPr/>
        </p:nvSpPr>
        <p:spPr>
          <a:xfrm>
            <a:off x="457199" y="2788474"/>
            <a:ext cx="4739115" cy="539913"/>
          </a:xfrm>
          <a:prstGeom prst="rect">
            <a:avLst/>
          </a:prstGeom>
        </p:spPr>
        <p:txBody>
          <a:bodyPr vert="horz" lIns="45720" tIns="0" rIns="45720" bIns="0" anchor="b">
            <a:normAutofit fontScale="85000" lnSpcReduction="20000"/>
          </a:bodyPr>
          <a:lstStyle>
            <a:lvl1pPr marL="0" indent="0" algn="l" rtl="0" eaLnBrk="1" latinLnBrk="0" hangingPunct="1">
              <a:spcBef>
                <a:spcPct val="20000"/>
              </a:spcBef>
              <a:buClr>
                <a:schemeClr val="tx1"/>
              </a:buClr>
              <a:buSzPct val="80000"/>
              <a:buFont typeface="Arial"/>
              <a:buNone/>
              <a:defRPr kumimoji="0" sz="14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None/>
              <a:defRPr kumimoji="0" sz="1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None/>
              <a:defRPr kumimoji="0" sz="1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None/>
              <a:defRPr kumimoji="0" sz="9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None/>
              <a:defRPr kumimoji="0" sz="9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nl-NL" dirty="0"/>
              <a:t>8 </a:t>
            </a:r>
            <a:r>
              <a:rPr lang="nl-NL" dirty="0" err="1"/>
              <a:t>October</a:t>
            </a:r>
            <a:r>
              <a:rPr lang="nl-NL" dirty="0"/>
              <a:t> 2024</a:t>
            </a:r>
          </a:p>
          <a:p>
            <a:r>
              <a:rPr lang="nl-NL" dirty="0"/>
              <a:t>14th HL-LHC </a:t>
            </a:r>
            <a:r>
              <a:rPr lang="nl-NL" dirty="0" err="1"/>
              <a:t>Collaboration</a:t>
            </a:r>
            <a:r>
              <a:rPr lang="nl-NL" dirty="0"/>
              <a:t> Meeting</a:t>
            </a:r>
          </a:p>
          <a:p>
            <a:r>
              <a:rPr lang="nl-NL" dirty="0" err="1"/>
              <a:t>Genoa</a:t>
            </a:r>
            <a:r>
              <a:rPr lang="nl-NL" dirty="0"/>
              <a:t>, Italy</a:t>
            </a:r>
          </a:p>
          <a:p>
            <a:endParaRPr lang="en-GB" dirty="0"/>
          </a:p>
        </p:txBody>
      </p:sp>
      <p:sp>
        <p:nvSpPr>
          <p:cNvPr id="7" name="Tijdelijke aanduiding voor datum 6">
            <a:extLst>
              <a:ext uri="{FF2B5EF4-FFF2-40B4-BE49-F238E27FC236}">
                <a16:creationId xmlns:a16="http://schemas.microsoft.com/office/drawing/2014/main" id="{CD25B888-FCC2-A07B-9D3E-F7A14954E00E}"/>
              </a:ext>
            </a:extLst>
          </p:cNvPr>
          <p:cNvSpPr>
            <a:spLocks noGrp="1"/>
          </p:cNvSpPr>
          <p:nvPr>
            <p:ph type="dt" sz="half" idx="2"/>
          </p:nvPr>
        </p:nvSpPr>
        <p:spPr/>
        <p:txBody>
          <a:bodyPr/>
          <a:lstStyle/>
          <a:p>
            <a:r>
              <a:rPr lang="en-US"/>
              <a:t>10/08/2024</a:t>
            </a:r>
            <a:endParaRPr lang="en-US" dirty="0"/>
          </a:p>
        </p:txBody>
      </p:sp>
      <p:sp>
        <p:nvSpPr>
          <p:cNvPr id="8" name="Tijdelijke aanduiding voor voettekst 7">
            <a:extLst>
              <a:ext uri="{FF2B5EF4-FFF2-40B4-BE49-F238E27FC236}">
                <a16:creationId xmlns:a16="http://schemas.microsoft.com/office/drawing/2014/main" id="{C8F26670-3D68-901C-D0B0-5BCE8A09DB2A}"/>
              </a:ext>
            </a:extLst>
          </p:cNvPr>
          <p:cNvSpPr>
            <a:spLocks noGrp="1"/>
          </p:cNvSpPr>
          <p:nvPr>
            <p:ph type="ftr" sz="quarter" idx="3"/>
          </p:nvPr>
        </p:nvSpPr>
        <p:spPr/>
        <p:txBody>
          <a:bodyPr/>
          <a:lstStyle/>
          <a:p>
            <a:r>
              <a:rPr lang="en-GB"/>
              <a:t>Gerard Willering, CERN – SM18 Magnet Test Facility</a:t>
            </a:r>
            <a:endParaRPr lang="en-US" dirty="0"/>
          </a:p>
        </p:txBody>
      </p:sp>
      <p:sp>
        <p:nvSpPr>
          <p:cNvPr id="9" name="Tijdelijke aanduiding voor dianummer 8">
            <a:extLst>
              <a:ext uri="{FF2B5EF4-FFF2-40B4-BE49-F238E27FC236}">
                <a16:creationId xmlns:a16="http://schemas.microsoft.com/office/drawing/2014/main" id="{55C615BE-6794-C2F9-5432-0FE60323B552}"/>
              </a:ext>
            </a:extLst>
          </p:cNvPr>
          <p:cNvSpPr>
            <a:spLocks noGrp="1"/>
          </p:cNvSpPr>
          <p:nvPr>
            <p:ph type="sldNum" sz="quarter" idx="4"/>
          </p:nvPr>
        </p:nvSpPr>
        <p:spPr/>
        <p:txBody>
          <a:bodyPr/>
          <a:lstStyle/>
          <a:p>
            <a:fld id="{17918391-D411-FE40-AAD7-861AE5233E0E}" type="slidenum">
              <a:rPr lang="en-US" smtClean="0"/>
              <a:pPr/>
              <a:t>1</a:t>
            </a:fld>
            <a:endParaRPr lang="en-US" dirty="0"/>
          </a:p>
        </p:txBody>
      </p:sp>
      <p:sp>
        <p:nvSpPr>
          <p:cNvPr id="10" name="TextBox 9">
            <a:extLst>
              <a:ext uri="{FF2B5EF4-FFF2-40B4-BE49-F238E27FC236}">
                <a16:creationId xmlns:a16="http://schemas.microsoft.com/office/drawing/2014/main" id="{9FB9C306-D098-7A35-14F8-BE68604EB174}"/>
              </a:ext>
            </a:extLst>
          </p:cNvPr>
          <p:cNvSpPr txBox="1"/>
          <p:nvPr/>
        </p:nvSpPr>
        <p:spPr>
          <a:xfrm>
            <a:off x="392951" y="3372770"/>
            <a:ext cx="5129308" cy="1107996"/>
          </a:xfrm>
          <a:prstGeom prst="rect">
            <a:avLst/>
          </a:prstGeom>
          <a:noFill/>
        </p:spPr>
        <p:txBody>
          <a:bodyPr wrap="square" rtlCol="0">
            <a:spAutoFit/>
          </a:bodyPr>
          <a:lstStyle/>
          <a:p>
            <a:r>
              <a:rPr lang="nl-NL" sz="1100" dirty="0"/>
              <a:t>Franco Mangiarotti, Gaëlle Ninet, Guillaume Pichon, Stian Juberg, Jerome Feuvrier, Patrick </a:t>
            </a:r>
            <a:r>
              <a:rPr lang="nl-NL" sz="1100" dirty="0" err="1"/>
              <a:t>Viret</a:t>
            </a:r>
            <a:r>
              <a:rPr lang="nl-NL" sz="1100" dirty="0"/>
              <a:t>, Marco Buzio, Stephan Russenschuck </a:t>
            </a:r>
            <a:r>
              <a:rPr lang="nl-NL" sz="1100" dirty="0" err="1"/>
              <a:t>and</a:t>
            </a:r>
            <a:r>
              <a:rPr lang="nl-NL" sz="1100" dirty="0"/>
              <a:t> </a:t>
            </a:r>
            <a:r>
              <a:rPr lang="nl-NL" sz="1100" dirty="0" err="1"/>
              <a:t>all</a:t>
            </a:r>
            <a:r>
              <a:rPr lang="nl-NL" sz="1100" dirty="0"/>
              <a:t> </a:t>
            </a:r>
            <a:r>
              <a:rPr lang="nl-NL" sz="1100" dirty="0" err="1"/>
              <a:t>other</a:t>
            </a:r>
            <a:r>
              <a:rPr lang="nl-NL" sz="1100" dirty="0"/>
              <a:t> members of </a:t>
            </a:r>
            <a:r>
              <a:rPr lang="nl-NL" sz="1100" dirty="0" err="1"/>
              <a:t>the</a:t>
            </a:r>
            <a:r>
              <a:rPr lang="nl-NL" sz="1100" dirty="0"/>
              <a:t> team.</a:t>
            </a:r>
          </a:p>
          <a:p>
            <a:r>
              <a:rPr lang="nl-NL" sz="1100" dirty="0" err="1"/>
              <a:t>With</a:t>
            </a:r>
            <a:r>
              <a:rPr lang="nl-NL" sz="1100" dirty="0"/>
              <a:t> </a:t>
            </a:r>
            <a:r>
              <a:rPr lang="nl-NL" sz="1100" dirty="0" err="1"/>
              <a:t>many</a:t>
            </a:r>
            <a:r>
              <a:rPr lang="nl-NL" sz="1100" dirty="0"/>
              <a:t> </a:t>
            </a:r>
            <a:r>
              <a:rPr lang="nl-NL" sz="1100" dirty="0" err="1"/>
              <a:t>thanks</a:t>
            </a:r>
            <a:r>
              <a:rPr lang="nl-NL" sz="1100" dirty="0"/>
              <a:t> </a:t>
            </a:r>
            <a:r>
              <a:rPr lang="nl-NL" sz="1100" dirty="0" err="1"/>
              <a:t>to</a:t>
            </a:r>
            <a:r>
              <a:rPr lang="nl-NL" sz="1100" dirty="0"/>
              <a:t> FSU support </a:t>
            </a:r>
            <a:r>
              <a:rPr lang="nl-NL" sz="1100" dirty="0" err="1"/>
              <a:t>and</a:t>
            </a:r>
            <a:r>
              <a:rPr lang="nl-NL" sz="1100" dirty="0"/>
              <a:t> </a:t>
            </a:r>
            <a:r>
              <a:rPr lang="nl-NL" sz="1100" dirty="0" err="1"/>
              <a:t>all</a:t>
            </a:r>
            <a:r>
              <a:rPr lang="nl-NL" sz="1100" dirty="0"/>
              <a:t> </a:t>
            </a:r>
            <a:r>
              <a:rPr lang="nl-NL" sz="1100" dirty="0" err="1"/>
              <a:t>other</a:t>
            </a:r>
            <a:r>
              <a:rPr lang="nl-NL" sz="1100" dirty="0"/>
              <a:t> teams </a:t>
            </a:r>
            <a:r>
              <a:rPr lang="nl-NL" sz="1100" dirty="0" err="1"/>
              <a:t>involved</a:t>
            </a:r>
            <a:r>
              <a:rPr lang="nl-NL" sz="1100" dirty="0"/>
              <a:t>.</a:t>
            </a:r>
          </a:p>
          <a:p>
            <a:endParaRPr lang="nl-NL" sz="1100" dirty="0"/>
          </a:p>
          <a:p>
            <a:r>
              <a:rPr lang="nl-NL" sz="1100" dirty="0" err="1"/>
              <a:t>Acknowledgements</a:t>
            </a:r>
            <a:r>
              <a:rPr lang="nl-NL" sz="1100" dirty="0"/>
              <a:t> </a:t>
            </a:r>
            <a:r>
              <a:rPr lang="nl-NL" sz="1100" dirty="0" err="1"/>
              <a:t>to</a:t>
            </a:r>
            <a:r>
              <a:rPr lang="nl-NL" sz="1100" dirty="0"/>
              <a:t> WP3, WP6a </a:t>
            </a:r>
            <a:r>
              <a:rPr lang="nl-NL" sz="1100" dirty="0" err="1"/>
              <a:t>and</a:t>
            </a:r>
            <a:r>
              <a:rPr lang="nl-NL" sz="1100" dirty="0"/>
              <a:t> </a:t>
            </a:r>
            <a:r>
              <a:rPr lang="nl-NL" sz="1100" dirty="0" err="1"/>
              <a:t>all</a:t>
            </a:r>
            <a:r>
              <a:rPr lang="nl-NL" sz="1100" dirty="0"/>
              <a:t> </a:t>
            </a:r>
            <a:r>
              <a:rPr lang="nl-NL" sz="1100" dirty="0" err="1"/>
              <a:t>supporting</a:t>
            </a:r>
            <a:r>
              <a:rPr lang="nl-NL" sz="1100" dirty="0"/>
              <a:t> teams. </a:t>
            </a:r>
          </a:p>
        </p:txBody>
      </p:sp>
      <p:pic>
        <p:nvPicPr>
          <p:cNvPr id="12" name="Picture 2">
            <a:extLst>
              <a:ext uri="{FF2B5EF4-FFF2-40B4-BE49-F238E27FC236}">
                <a16:creationId xmlns:a16="http://schemas.microsoft.com/office/drawing/2014/main" id="{1EB83E1A-4228-5121-9EEE-1EB8B5D427E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02400" y="2455302"/>
            <a:ext cx="2641600"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a:extLst>
              <a:ext uri="{FF2B5EF4-FFF2-40B4-BE49-F238E27FC236}">
                <a16:creationId xmlns:a16="http://schemas.microsoft.com/office/drawing/2014/main" id="{622DBD02-D975-F4C1-781C-2CA95C3D66DF}"/>
              </a:ext>
            </a:extLst>
          </p:cNvPr>
          <p:cNvPicPr>
            <a:picLocks noChangeAspect="1"/>
          </p:cNvPicPr>
          <p:nvPr/>
        </p:nvPicPr>
        <p:blipFill>
          <a:blip r:embed="rId3"/>
          <a:stretch>
            <a:fillRect/>
          </a:stretch>
        </p:blipFill>
        <p:spPr>
          <a:xfrm>
            <a:off x="6502400" y="0"/>
            <a:ext cx="2641600" cy="2429424"/>
          </a:xfrm>
          <a:prstGeom prst="rect">
            <a:avLst/>
          </a:prstGeom>
        </p:spPr>
      </p:pic>
    </p:spTree>
    <p:extLst>
      <p:ext uri="{BB962C8B-B14F-4D97-AF65-F5344CB8AC3E}">
        <p14:creationId xmlns:p14="http://schemas.microsoft.com/office/powerpoint/2010/main" val="33225981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64E47502-BBE5-9D6C-5DBF-0761E8647D3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7C7AE632-AC50-9FC0-13CB-65E0705E0BFC}"/>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185A2327-1199-85A6-BBB9-699C43F47043}"/>
              </a:ext>
            </a:extLst>
          </p:cNvPr>
          <p:cNvSpPr>
            <a:spLocks noGrp="1"/>
          </p:cNvSpPr>
          <p:nvPr>
            <p:ph type="sldNum" sz="quarter" idx="4"/>
          </p:nvPr>
        </p:nvSpPr>
        <p:spPr/>
        <p:txBody>
          <a:bodyPr/>
          <a:lstStyle/>
          <a:p>
            <a:fld id="{17918391-D411-FE40-AAD7-861AE5233E0E}" type="slidenum">
              <a:rPr lang="en-US" smtClean="0"/>
              <a:pPr/>
              <a:t>10</a:t>
            </a:fld>
            <a:endParaRPr lang="en-US" dirty="0"/>
          </a:p>
        </p:txBody>
      </p:sp>
      <p:sp>
        <p:nvSpPr>
          <p:cNvPr id="7" name="TextBox 6">
            <a:extLst>
              <a:ext uri="{FF2B5EF4-FFF2-40B4-BE49-F238E27FC236}">
                <a16:creationId xmlns:a16="http://schemas.microsoft.com/office/drawing/2014/main" id="{5F98EF43-11B3-FA33-3FA5-0AADA9D9B4F3}"/>
              </a:ext>
            </a:extLst>
          </p:cNvPr>
          <p:cNvSpPr txBox="1"/>
          <p:nvPr/>
        </p:nvSpPr>
        <p:spPr>
          <a:xfrm>
            <a:off x="234950" y="97873"/>
            <a:ext cx="4572000" cy="369332"/>
          </a:xfrm>
          <a:prstGeom prst="rect">
            <a:avLst/>
          </a:prstGeom>
          <a:noFill/>
        </p:spPr>
        <p:txBody>
          <a:bodyPr wrap="square">
            <a:spAutoFit/>
          </a:bodyPr>
          <a:lstStyle/>
          <a:p>
            <a:r>
              <a:rPr lang="nl-NL" dirty="0"/>
              <a:t>Cluster D</a:t>
            </a:r>
          </a:p>
        </p:txBody>
      </p:sp>
      <p:sp>
        <p:nvSpPr>
          <p:cNvPr id="10" name="TextBox 9">
            <a:extLst>
              <a:ext uri="{FF2B5EF4-FFF2-40B4-BE49-F238E27FC236}">
                <a16:creationId xmlns:a16="http://schemas.microsoft.com/office/drawing/2014/main" id="{6EE66D71-2C40-52FD-461E-2D372ECF2062}"/>
              </a:ext>
            </a:extLst>
          </p:cNvPr>
          <p:cNvSpPr txBox="1"/>
          <p:nvPr/>
        </p:nvSpPr>
        <p:spPr>
          <a:xfrm>
            <a:off x="234950" y="562746"/>
            <a:ext cx="4664822" cy="3416320"/>
          </a:xfrm>
          <a:prstGeom prst="rect">
            <a:avLst/>
          </a:prstGeom>
          <a:noFill/>
        </p:spPr>
        <p:txBody>
          <a:bodyPr wrap="square" rtlCol="0">
            <a:spAutoFit/>
          </a:bodyPr>
          <a:lstStyle/>
          <a:p>
            <a:r>
              <a:rPr lang="en-US" sz="1200" dirty="0"/>
              <a:t>Cluster D is the work horse for HL-LHC magnets. It is the only cryostat that fits MCBXFA and MQML magnets, and it is the only station optimized for the 2*2 kA circuits for MCBXFA/B and MCBRD magnets. </a:t>
            </a:r>
          </a:p>
          <a:p>
            <a:endParaRPr lang="en-US" sz="1200" dirty="0"/>
          </a:p>
          <a:p>
            <a:endParaRPr lang="en-US" sz="1200" dirty="0"/>
          </a:p>
          <a:p>
            <a:r>
              <a:rPr lang="en-US" sz="1200" dirty="0"/>
              <a:t>Test efficiency is very important: </a:t>
            </a:r>
          </a:p>
          <a:p>
            <a:pPr marL="171450" indent="-171450">
              <a:buFontTx/>
              <a:buChar char="-"/>
            </a:pPr>
            <a:r>
              <a:rPr lang="en-US" sz="1200" dirty="0"/>
              <a:t>Recently cryogenics operation fully automated cool down, warm up and thermal cycle processes. Recent re-commissioning of the  25000 liter dewar increased cryo-efficiency. </a:t>
            </a:r>
          </a:p>
          <a:p>
            <a:pPr marL="171450" indent="-171450">
              <a:buFontTx/>
              <a:buChar char="-"/>
            </a:pPr>
            <a:r>
              <a:rPr lang="en-US" sz="1200" dirty="0"/>
              <a:t>Since one year overnight powering reduced test time by 1-2 days per cool down for MCBXF and MCBRD magnets.</a:t>
            </a:r>
          </a:p>
          <a:p>
            <a:pPr marL="171450" indent="-171450">
              <a:buFontTx/>
              <a:buChar char="-"/>
            </a:pPr>
            <a:endParaRPr lang="en-US" sz="1200" dirty="0"/>
          </a:p>
          <a:p>
            <a:r>
              <a:rPr lang="en-US" sz="1200" dirty="0"/>
              <a:t>Still 21 magnets to test. Critical test facility for HL-LHC as MCBXF magnets need to be delivered for Q2 and CP production. </a:t>
            </a:r>
          </a:p>
          <a:p>
            <a:r>
              <a:rPr lang="en-US" sz="1200" dirty="0"/>
              <a:t>Large volume of helium needed, and it has a rather large cryogenic consumption. </a:t>
            </a:r>
          </a:p>
          <a:p>
            <a:endParaRPr lang="en-US" sz="1200" dirty="0"/>
          </a:p>
        </p:txBody>
      </p:sp>
      <p:sp>
        <p:nvSpPr>
          <p:cNvPr id="12" name="TextBox 11">
            <a:extLst>
              <a:ext uri="{FF2B5EF4-FFF2-40B4-BE49-F238E27FC236}">
                <a16:creationId xmlns:a16="http://schemas.microsoft.com/office/drawing/2014/main" id="{C7D64190-196C-48D6-9AF1-8CDBCBAB5C9A}"/>
              </a:ext>
            </a:extLst>
          </p:cNvPr>
          <p:cNvSpPr txBox="1"/>
          <p:nvPr/>
        </p:nvSpPr>
        <p:spPr>
          <a:xfrm>
            <a:off x="2942449" y="3794400"/>
            <a:ext cx="3180638" cy="523220"/>
          </a:xfrm>
          <a:prstGeom prst="rect">
            <a:avLst/>
          </a:prstGeom>
          <a:noFill/>
        </p:spPr>
        <p:txBody>
          <a:bodyPr wrap="square" rtlCol="0">
            <a:spAutoFit/>
          </a:bodyPr>
          <a:lstStyle/>
          <a:p>
            <a:r>
              <a:rPr lang="en-US" sz="1400" dirty="0"/>
              <a:t>Important coactivity between </a:t>
            </a:r>
            <a:r>
              <a:rPr lang="en-US" sz="1400" dirty="0" err="1"/>
              <a:t>cryo</a:t>
            </a:r>
            <a:r>
              <a:rPr lang="en-US" sz="1400" dirty="0"/>
              <a:t> operators and magnet test operators.</a:t>
            </a:r>
          </a:p>
        </p:txBody>
      </p:sp>
      <p:pic>
        <p:nvPicPr>
          <p:cNvPr id="2" name="Picture 1">
            <a:extLst>
              <a:ext uri="{FF2B5EF4-FFF2-40B4-BE49-F238E27FC236}">
                <a16:creationId xmlns:a16="http://schemas.microsoft.com/office/drawing/2014/main" id="{0C4F3724-A5FE-089D-F594-5D0FAB9BBCC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01552" y="242399"/>
            <a:ext cx="2707497" cy="4057015"/>
          </a:xfrm>
          <a:prstGeom prst="rect">
            <a:avLst/>
          </a:prstGeom>
        </p:spPr>
      </p:pic>
    </p:spTree>
    <p:extLst>
      <p:ext uri="{BB962C8B-B14F-4D97-AF65-F5344CB8AC3E}">
        <p14:creationId xmlns:p14="http://schemas.microsoft.com/office/powerpoint/2010/main" val="11840685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7480D-0FE8-C163-796B-07AB803BFDE0}"/>
              </a:ext>
            </a:extLst>
          </p:cNvPr>
          <p:cNvSpPr>
            <a:spLocks noGrp="1"/>
          </p:cNvSpPr>
          <p:nvPr>
            <p:ph type="title"/>
          </p:nvPr>
        </p:nvSpPr>
        <p:spPr/>
        <p:txBody>
          <a:bodyPr>
            <a:normAutofit fontScale="90000"/>
          </a:bodyPr>
          <a:lstStyle/>
          <a:p>
            <a:r>
              <a:rPr lang="en-US" dirty="0"/>
              <a:t>Tests on horizontal benches</a:t>
            </a:r>
          </a:p>
        </p:txBody>
      </p:sp>
      <p:sp>
        <p:nvSpPr>
          <p:cNvPr id="3" name="Date Placeholder 2">
            <a:extLst>
              <a:ext uri="{FF2B5EF4-FFF2-40B4-BE49-F238E27FC236}">
                <a16:creationId xmlns:a16="http://schemas.microsoft.com/office/drawing/2014/main" id="{4B03A0A0-B882-2089-A85F-686441E9E05D}"/>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EEBCC2E7-F6CF-D5BD-BD80-AF335B58A073}"/>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81E16F44-1A5B-A619-1124-FEF36DDEC81E}"/>
              </a:ext>
            </a:extLst>
          </p:cNvPr>
          <p:cNvSpPr>
            <a:spLocks noGrp="1"/>
          </p:cNvSpPr>
          <p:nvPr>
            <p:ph type="sldNum" sz="quarter" idx="4"/>
          </p:nvPr>
        </p:nvSpPr>
        <p:spPr/>
        <p:txBody>
          <a:bodyPr/>
          <a:lstStyle/>
          <a:p>
            <a:fld id="{17918391-D411-FE40-AAD7-861AE5233E0E}" type="slidenum">
              <a:rPr lang="en-US" smtClean="0"/>
              <a:pPr/>
              <a:t>11</a:t>
            </a:fld>
            <a:endParaRPr lang="en-US" dirty="0"/>
          </a:p>
        </p:txBody>
      </p:sp>
    </p:spTree>
    <p:extLst>
      <p:ext uri="{BB962C8B-B14F-4D97-AF65-F5344CB8AC3E}">
        <p14:creationId xmlns:p14="http://schemas.microsoft.com/office/powerpoint/2010/main" val="37554262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12</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a:t>Q1/Q3</a:t>
            </a:r>
          </a:p>
        </p:txBody>
      </p:sp>
      <p:pic>
        <p:nvPicPr>
          <p:cNvPr id="6" name="Picture 5">
            <a:extLst>
              <a:ext uri="{FF2B5EF4-FFF2-40B4-BE49-F238E27FC236}">
                <a16:creationId xmlns:a16="http://schemas.microsoft.com/office/drawing/2014/main" id="{78CC0F50-51E0-6294-9C71-09C5E35DC5BD}"/>
              </a:ext>
            </a:extLst>
          </p:cNvPr>
          <p:cNvPicPr>
            <a:picLocks noChangeAspect="1"/>
          </p:cNvPicPr>
          <p:nvPr/>
        </p:nvPicPr>
        <p:blipFill rotWithShape="1">
          <a:blip r:embed="rId2"/>
          <a:srcRect t="28910" b="63515"/>
          <a:stretch/>
        </p:blipFill>
        <p:spPr>
          <a:xfrm>
            <a:off x="316222" y="419101"/>
            <a:ext cx="6029049" cy="179074"/>
          </a:xfrm>
          <a:prstGeom prst="rect">
            <a:avLst/>
          </a:prstGeom>
        </p:spPr>
      </p:pic>
      <p:pic>
        <p:nvPicPr>
          <p:cNvPr id="7" name="Picture 6">
            <a:extLst>
              <a:ext uri="{FF2B5EF4-FFF2-40B4-BE49-F238E27FC236}">
                <a16:creationId xmlns:a16="http://schemas.microsoft.com/office/drawing/2014/main" id="{2DA6B95F-D8AB-20C4-FB8B-DAB25A91D8D3}"/>
              </a:ext>
            </a:extLst>
          </p:cNvPr>
          <p:cNvPicPr>
            <a:picLocks noChangeAspect="1"/>
          </p:cNvPicPr>
          <p:nvPr/>
        </p:nvPicPr>
        <p:blipFill rotWithShape="1">
          <a:blip r:embed="rId2"/>
          <a:srcRect t="67292" b="26400"/>
          <a:stretch/>
        </p:blipFill>
        <p:spPr>
          <a:xfrm>
            <a:off x="316223" y="586692"/>
            <a:ext cx="6029046" cy="149115"/>
          </a:xfrm>
          <a:prstGeom prst="rect">
            <a:avLst/>
          </a:prstGeom>
        </p:spPr>
      </p:pic>
      <p:sp>
        <p:nvSpPr>
          <p:cNvPr id="2" name="TextBox 1">
            <a:extLst>
              <a:ext uri="{FF2B5EF4-FFF2-40B4-BE49-F238E27FC236}">
                <a16:creationId xmlns:a16="http://schemas.microsoft.com/office/drawing/2014/main" id="{483B3950-19EC-F5C8-2217-F06AE68EC196}"/>
              </a:ext>
            </a:extLst>
          </p:cNvPr>
          <p:cNvSpPr txBox="1"/>
          <p:nvPr/>
        </p:nvSpPr>
        <p:spPr>
          <a:xfrm>
            <a:off x="234950" y="1125200"/>
            <a:ext cx="5000438" cy="1323439"/>
          </a:xfrm>
          <a:prstGeom prst="rect">
            <a:avLst/>
          </a:prstGeom>
          <a:noFill/>
          <a:ln>
            <a:solidFill>
              <a:schemeClr val="tx1"/>
            </a:solidFill>
          </a:ln>
        </p:spPr>
        <p:txBody>
          <a:bodyPr wrap="square" rtlCol="0">
            <a:spAutoFit/>
          </a:bodyPr>
          <a:lstStyle/>
          <a:p>
            <a:r>
              <a:rPr lang="en-US" sz="1000" dirty="0"/>
              <a:t>Test station: 			A2</a:t>
            </a:r>
          </a:p>
          <a:p>
            <a:r>
              <a:rPr lang="en-US" sz="1000" dirty="0"/>
              <a:t>Number of cool downs: 		1 (magnet tested before at FNAL.)</a:t>
            </a:r>
          </a:p>
          <a:p>
            <a:r>
              <a:rPr lang="en-US" sz="1000" dirty="0"/>
              <a:t>Test temperature: 		1.9 and 4.5 K</a:t>
            </a:r>
          </a:p>
          <a:p>
            <a:r>
              <a:rPr lang="en-US" sz="1000" dirty="0"/>
              <a:t>Test station occupation:		5 weeks	 </a:t>
            </a:r>
          </a:p>
          <a:p>
            <a:r>
              <a:rPr lang="en-US" sz="1000" dirty="0"/>
              <a:t>Magnetic measurements: 		Yes</a:t>
            </a:r>
          </a:p>
          <a:p>
            <a:r>
              <a:rPr lang="en-US" sz="1000" dirty="0"/>
              <a:t>Cold phase including powering: 		3 weeks per cool down. </a:t>
            </a:r>
          </a:p>
          <a:p>
            <a:r>
              <a:rPr lang="en-US" sz="1000" dirty="0"/>
              <a:t>Warm up/cool down duration:		~6-7 days per warm up/cool down</a:t>
            </a:r>
          </a:p>
          <a:p>
            <a:r>
              <a:rPr lang="en-US" sz="1000" dirty="0"/>
              <a:t>Units to test: 			1? (under discussion)</a:t>
            </a:r>
          </a:p>
        </p:txBody>
      </p:sp>
      <p:pic>
        <p:nvPicPr>
          <p:cNvPr id="9" name="Picture 8" descr="A large red machine in a factory&#10;&#10;Description automatically generated">
            <a:extLst>
              <a:ext uri="{FF2B5EF4-FFF2-40B4-BE49-F238E27FC236}">
                <a16:creationId xmlns:a16="http://schemas.microsoft.com/office/drawing/2014/main" id="{64E75316-6782-6B4E-970A-E6AD59C7EE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51500" y="561325"/>
            <a:ext cx="3035300" cy="2276475"/>
          </a:xfrm>
          <a:prstGeom prst="rect">
            <a:avLst/>
          </a:prstGeom>
        </p:spPr>
      </p:pic>
      <p:sp>
        <p:nvSpPr>
          <p:cNvPr id="8" name="TextBox 7">
            <a:extLst>
              <a:ext uri="{FF2B5EF4-FFF2-40B4-BE49-F238E27FC236}">
                <a16:creationId xmlns:a16="http://schemas.microsoft.com/office/drawing/2014/main" id="{BD46659D-2821-A1B4-1A19-E00ABCB66CBC}"/>
              </a:ext>
            </a:extLst>
          </p:cNvPr>
          <p:cNvSpPr txBox="1"/>
          <p:nvPr/>
        </p:nvSpPr>
        <p:spPr>
          <a:xfrm>
            <a:off x="234950" y="2837150"/>
            <a:ext cx="6267450" cy="1277273"/>
          </a:xfrm>
          <a:prstGeom prst="rect">
            <a:avLst/>
          </a:prstGeom>
          <a:noFill/>
        </p:spPr>
        <p:txBody>
          <a:bodyPr wrap="square" rtlCol="0">
            <a:spAutoFit/>
          </a:bodyPr>
          <a:lstStyle/>
          <a:p>
            <a:r>
              <a:rPr lang="en-US" sz="1100" dirty="0"/>
              <a:t>The test bench has been completed in April 2024 and the Q3 has undergone 2 cold powering phases. </a:t>
            </a:r>
          </a:p>
          <a:p>
            <a:pPr marL="171450" indent="-171450">
              <a:buFontTx/>
              <a:buChar char="-"/>
            </a:pPr>
            <a:r>
              <a:rPr lang="en-US" sz="1100" dirty="0"/>
              <a:t>Maximum 2 quenches per day. </a:t>
            </a:r>
          </a:p>
          <a:p>
            <a:pPr marL="171450" indent="-171450">
              <a:buFontTx/>
              <a:buChar char="-"/>
            </a:pPr>
            <a:r>
              <a:rPr lang="en-US" sz="1100" dirty="0"/>
              <a:t>Test sequence optimized by day/night and weekend powering. </a:t>
            </a:r>
            <a:r>
              <a:rPr lang="en-US" sz="800" dirty="0"/>
              <a:t>(see presentation G. Willering, Monday)</a:t>
            </a:r>
            <a:endParaRPr lang="en-US" sz="1100" dirty="0"/>
          </a:p>
          <a:p>
            <a:pPr marL="171450" indent="-171450">
              <a:buFontTx/>
              <a:buChar char="-"/>
            </a:pPr>
            <a:r>
              <a:rPr lang="en-US" sz="1100" dirty="0"/>
              <a:t>Stretched wire and alignment measurements are important </a:t>
            </a:r>
            <a:r>
              <a:rPr lang="en-US" sz="800" dirty="0"/>
              <a:t>(see presentation C. Petrone, Thursday).</a:t>
            </a:r>
          </a:p>
          <a:p>
            <a:pPr marL="171450" indent="-171450">
              <a:buFontTx/>
              <a:buChar char="-"/>
            </a:pPr>
            <a:r>
              <a:rPr lang="en-US" sz="1100" dirty="0"/>
              <a:t>Small leak detected from helium to vacuum, but not clear if it is on cold mass side or test bench side. </a:t>
            </a:r>
            <a:r>
              <a:rPr lang="en-US" sz="900" dirty="0"/>
              <a:t>(see presentation by F. Mangiarotti later this session)</a:t>
            </a:r>
            <a:endParaRPr lang="en-US" sz="1100" dirty="0"/>
          </a:p>
        </p:txBody>
      </p:sp>
    </p:spTree>
    <p:extLst>
      <p:ext uri="{BB962C8B-B14F-4D97-AF65-F5344CB8AC3E}">
        <p14:creationId xmlns:p14="http://schemas.microsoft.com/office/powerpoint/2010/main" val="2501119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13</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dirty="0"/>
              <a:t>Corrector Package (CP)</a:t>
            </a:r>
          </a:p>
        </p:txBody>
      </p:sp>
      <p:pic>
        <p:nvPicPr>
          <p:cNvPr id="6" name="Picture 5">
            <a:extLst>
              <a:ext uri="{FF2B5EF4-FFF2-40B4-BE49-F238E27FC236}">
                <a16:creationId xmlns:a16="http://schemas.microsoft.com/office/drawing/2014/main" id="{78CC0F50-51E0-6294-9C71-09C5E35DC5BD}"/>
              </a:ext>
            </a:extLst>
          </p:cNvPr>
          <p:cNvPicPr>
            <a:picLocks noChangeAspect="1"/>
          </p:cNvPicPr>
          <p:nvPr/>
        </p:nvPicPr>
        <p:blipFill rotWithShape="1">
          <a:blip r:embed="rId2"/>
          <a:srcRect t="28910" b="63515"/>
          <a:stretch/>
        </p:blipFill>
        <p:spPr>
          <a:xfrm>
            <a:off x="316222" y="430277"/>
            <a:ext cx="5652777" cy="167898"/>
          </a:xfrm>
          <a:prstGeom prst="rect">
            <a:avLst/>
          </a:prstGeom>
        </p:spPr>
      </p:pic>
      <p:pic>
        <p:nvPicPr>
          <p:cNvPr id="7" name="Picture 6">
            <a:extLst>
              <a:ext uri="{FF2B5EF4-FFF2-40B4-BE49-F238E27FC236}">
                <a16:creationId xmlns:a16="http://schemas.microsoft.com/office/drawing/2014/main" id="{2DA6B95F-D8AB-20C4-FB8B-DAB25A91D8D3}"/>
              </a:ext>
            </a:extLst>
          </p:cNvPr>
          <p:cNvPicPr>
            <a:picLocks noChangeAspect="1"/>
          </p:cNvPicPr>
          <p:nvPr/>
        </p:nvPicPr>
        <p:blipFill rotWithShape="1">
          <a:blip r:embed="rId2"/>
          <a:srcRect t="61184" b="32508"/>
          <a:stretch/>
        </p:blipFill>
        <p:spPr>
          <a:xfrm>
            <a:off x="309872" y="589648"/>
            <a:ext cx="5652777" cy="139809"/>
          </a:xfrm>
          <a:prstGeom prst="rect">
            <a:avLst/>
          </a:prstGeom>
        </p:spPr>
      </p:pic>
      <p:sp>
        <p:nvSpPr>
          <p:cNvPr id="2" name="TextBox 1">
            <a:extLst>
              <a:ext uri="{FF2B5EF4-FFF2-40B4-BE49-F238E27FC236}">
                <a16:creationId xmlns:a16="http://schemas.microsoft.com/office/drawing/2014/main" id="{58DF8A79-CEB8-ECB0-E1ED-EBA8FDC22275}"/>
              </a:ext>
            </a:extLst>
          </p:cNvPr>
          <p:cNvSpPr txBox="1"/>
          <p:nvPr/>
        </p:nvSpPr>
        <p:spPr>
          <a:xfrm>
            <a:off x="234950" y="1125200"/>
            <a:ext cx="5119968" cy="1477328"/>
          </a:xfrm>
          <a:prstGeom prst="rect">
            <a:avLst/>
          </a:prstGeom>
          <a:noFill/>
          <a:ln>
            <a:solidFill>
              <a:schemeClr val="tx1"/>
            </a:solidFill>
          </a:ln>
        </p:spPr>
        <p:txBody>
          <a:bodyPr wrap="square" rtlCol="0">
            <a:spAutoFit/>
          </a:bodyPr>
          <a:lstStyle/>
          <a:p>
            <a:r>
              <a:rPr lang="en-US" sz="1000" dirty="0"/>
              <a:t>Test station: 			A2</a:t>
            </a:r>
          </a:p>
          <a:p>
            <a:r>
              <a:rPr lang="en-US" sz="1000" dirty="0"/>
              <a:t>Number of cool downs: 		1 (MCBXFA magnets tested at CERN, 			HO correctors tests at LASA.)</a:t>
            </a:r>
          </a:p>
          <a:p>
            <a:r>
              <a:rPr lang="en-US" sz="1000" dirty="0"/>
              <a:t>Test temperature: 		1.9 K</a:t>
            </a:r>
          </a:p>
          <a:p>
            <a:r>
              <a:rPr lang="en-US" sz="1000" dirty="0"/>
              <a:t>Test station occupation:		5-6 weeks	 </a:t>
            </a:r>
          </a:p>
          <a:p>
            <a:r>
              <a:rPr lang="en-US" sz="1000" dirty="0"/>
              <a:t>Magnetic measurements: 		Yes</a:t>
            </a:r>
          </a:p>
          <a:p>
            <a:r>
              <a:rPr lang="en-US" sz="1000" dirty="0"/>
              <a:t>Cold phase including powering: 		3 weeks per cool down. </a:t>
            </a:r>
          </a:p>
          <a:p>
            <a:r>
              <a:rPr lang="en-US" sz="1000" dirty="0"/>
              <a:t>Warm up/cool down duration:		TBC</a:t>
            </a:r>
          </a:p>
          <a:p>
            <a:r>
              <a:rPr lang="en-US" sz="1000" dirty="0"/>
              <a:t>Units to test: 			5</a:t>
            </a:r>
          </a:p>
        </p:txBody>
      </p:sp>
      <p:sp>
        <p:nvSpPr>
          <p:cNvPr id="8" name="TextBox 7">
            <a:extLst>
              <a:ext uri="{FF2B5EF4-FFF2-40B4-BE49-F238E27FC236}">
                <a16:creationId xmlns:a16="http://schemas.microsoft.com/office/drawing/2014/main" id="{85E1B7CB-63E6-6EB6-F551-8AAA08BCD43B}"/>
              </a:ext>
            </a:extLst>
          </p:cNvPr>
          <p:cNvSpPr txBox="1"/>
          <p:nvPr/>
        </p:nvSpPr>
        <p:spPr>
          <a:xfrm>
            <a:off x="234950" y="2762909"/>
            <a:ext cx="5583546" cy="1061829"/>
          </a:xfrm>
          <a:prstGeom prst="rect">
            <a:avLst/>
          </a:prstGeom>
          <a:noFill/>
        </p:spPr>
        <p:txBody>
          <a:bodyPr wrap="square" rtlCol="0">
            <a:spAutoFit/>
          </a:bodyPr>
          <a:lstStyle/>
          <a:p>
            <a:r>
              <a:rPr lang="en-US" sz="1050" dirty="0"/>
              <a:t>The first CP will be placed on the test bench this week, following delay due to the second cool down of the Q3. </a:t>
            </a:r>
          </a:p>
          <a:p>
            <a:endParaRPr lang="en-US" sz="1050" dirty="0"/>
          </a:p>
          <a:p>
            <a:r>
              <a:rPr lang="en-US" sz="1050" dirty="0"/>
              <a:t>The bench A2 with shuffling module has been fully commissioned first in stand-alone and then using the Q3 magnet.</a:t>
            </a:r>
          </a:p>
          <a:p>
            <a:endParaRPr lang="en-US" sz="1050" dirty="0"/>
          </a:p>
        </p:txBody>
      </p:sp>
      <p:sp>
        <p:nvSpPr>
          <p:cNvPr id="9" name="TextBox 8">
            <a:extLst>
              <a:ext uri="{FF2B5EF4-FFF2-40B4-BE49-F238E27FC236}">
                <a16:creationId xmlns:a16="http://schemas.microsoft.com/office/drawing/2014/main" id="{179D7F98-C179-82AC-11D9-D834F6A4A42E}"/>
              </a:ext>
            </a:extLst>
          </p:cNvPr>
          <p:cNvSpPr txBox="1"/>
          <p:nvPr/>
        </p:nvSpPr>
        <p:spPr>
          <a:xfrm>
            <a:off x="5862917" y="2762909"/>
            <a:ext cx="3233061" cy="577081"/>
          </a:xfrm>
          <a:prstGeom prst="rect">
            <a:avLst/>
          </a:prstGeom>
          <a:noFill/>
        </p:spPr>
        <p:txBody>
          <a:bodyPr wrap="square" rtlCol="0">
            <a:spAutoFit/>
          </a:bodyPr>
          <a:lstStyle/>
          <a:p>
            <a:r>
              <a:rPr lang="nl-NL" sz="1050" dirty="0"/>
              <a:t>CP is </a:t>
            </a:r>
            <a:r>
              <a:rPr lang="nl-NL" sz="1050" dirty="0" err="1"/>
              <a:t>the</a:t>
            </a:r>
            <a:r>
              <a:rPr lang="nl-NL" sz="1050" dirty="0"/>
              <a:t> last cryo-</a:t>
            </a:r>
            <a:r>
              <a:rPr lang="nl-NL" sz="1050" dirty="0" err="1"/>
              <a:t>assembly</a:t>
            </a:r>
            <a:r>
              <a:rPr lang="nl-NL" sz="1050" dirty="0"/>
              <a:t> </a:t>
            </a:r>
            <a:r>
              <a:rPr lang="nl-NL" sz="1050" dirty="0" err="1"/>
              <a:t>to</a:t>
            </a:r>
            <a:r>
              <a:rPr lang="nl-NL" sz="1050" dirty="0"/>
              <a:t> </a:t>
            </a:r>
            <a:r>
              <a:rPr lang="nl-NL" sz="1050" dirty="0" err="1"/>
              <a:t>be</a:t>
            </a:r>
            <a:r>
              <a:rPr lang="nl-NL" sz="1050" dirty="0"/>
              <a:t> </a:t>
            </a:r>
            <a:r>
              <a:rPr lang="nl-NL" sz="1050" dirty="0" err="1"/>
              <a:t>tested</a:t>
            </a:r>
            <a:r>
              <a:rPr lang="nl-NL" sz="1050" dirty="0"/>
              <a:t> at CERN for </a:t>
            </a:r>
            <a:r>
              <a:rPr lang="nl-NL" sz="1050" dirty="0" err="1"/>
              <a:t>installation</a:t>
            </a:r>
            <a:r>
              <a:rPr lang="nl-NL" sz="1050" dirty="0"/>
              <a:t> in </a:t>
            </a:r>
            <a:r>
              <a:rPr lang="nl-NL" sz="1050" dirty="0" err="1"/>
              <a:t>the</a:t>
            </a:r>
            <a:r>
              <a:rPr lang="nl-NL" sz="1050" dirty="0"/>
              <a:t> IT-String (</a:t>
            </a:r>
            <a:r>
              <a:rPr lang="nl-NL" sz="1050" dirty="0" err="1"/>
              <a:t>following</a:t>
            </a:r>
            <a:r>
              <a:rPr lang="nl-NL" sz="1050" dirty="0"/>
              <a:t> </a:t>
            </a:r>
            <a:r>
              <a:rPr lang="nl-NL" sz="1050" dirty="0" err="1"/>
              <a:t>SC-link</a:t>
            </a:r>
            <a:r>
              <a:rPr lang="nl-NL" sz="1050" dirty="0"/>
              <a:t>, D1, Q2a, Q2b, Q3). </a:t>
            </a:r>
          </a:p>
        </p:txBody>
      </p:sp>
      <p:pic>
        <p:nvPicPr>
          <p:cNvPr id="11" name="Picture 10" descr="A large machine in a factory&#10;&#10;Description automatically generated">
            <a:extLst>
              <a:ext uri="{FF2B5EF4-FFF2-40B4-BE49-F238E27FC236}">
                <a16:creationId xmlns:a16="http://schemas.microsoft.com/office/drawing/2014/main" id="{9CDE1D3B-24D5-7C79-AB87-8BB64E3EF4B2}"/>
              </a:ext>
            </a:extLst>
          </p:cNvPr>
          <p:cNvPicPr>
            <a:picLocks noChangeAspect="1"/>
          </p:cNvPicPr>
          <p:nvPr/>
        </p:nvPicPr>
        <p:blipFill>
          <a:blip r:embed="rId3"/>
          <a:stretch>
            <a:fillRect/>
          </a:stretch>
        </p:blipFill>
        <p:spPr>
          <a:xfrm>
            <a:off x="6064216" y="390498"/>
            <a:ext cx="2510523" cy="1890276"/>
          </a:xfrm>
          <a:prstGeom prst="rect">
            <a:avLst/>
          </a:prstGeom>
        </p:spPr>
      </p:pic>
    </p:spTree>
    <p:extLst>
      <p:ext uri="{BB962C8B-B14F-4D97-AF65-F5344CB8AC3E}">
        <p14:creationId xmlns:p14="http://schemas.microsoft.com/office/powerpoint/2010/main" val="19673461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14</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89415" y="99743"/>
            <a:ext cx="4572000" cy="369332"/>
          </a:xfrm>
          <a:prstGeom prst="rect">
            <a:avLst/>
          </a:prstGeom>
          <a:noFill/>
        </p:spPr>
        <p:txBody>
          <a:bodyPr wrap="square">
            <a:spAutoFit/>
          </a:bodyPr>
          <a:lstStyle/>
          <a:p>
            <a:r>
              <a:rPr lang="nl-NL" dirty="0"/>
              <a:t>Corrector Package</a:t>
            </a:r>
          </a:p>
        </p:txBody>
      </p:sp>
      <p:pic>
        <p:nvPicPr>
          <p:cNvPr id="12" name="Picture 11">
            <a:extLst>
              <a:ext uri="{FF2B5EF4-FFF2-40B4-BE49-F238E27FC236}">
                <a16:creationId xmlns:a16="http://schemas.microsoft.com/office/drawing/2014/main" id="{0A28EDF2-F279-6350-539B-53A656919029}"/>
              </a:ext>
            </a:extLst>
          </p:cNvPr>
          <p:cNvPicPr>
            <a:picLocks noChangeAspect="1"/>
          </p:cNvPicPr>
          <p:nvPr/>
        </p:nvPicPr>
        <p:blipFill>
          <a:blip r:embed="rId2"/>
          <a:stretch>
            <a:fillRect/>
          </a:stretch>
        </p:blipFill>
        <p:spPr>
          <a:xfrm>
            <a:off x="4653494" y="171555"/>
            <a:ext cx="4201091" cy="3049849"/>
          </a:xfrm>
          <a:prstGeom prst="rect">
            <a:avLst/>
          </a:prstGeom>
        </p:spPr>
      </p:pic>
      <p:grpSp>
        <p:nvGrpSpPr>
          <p:cNvPr id="13" name="Group 12">
            <a:extLst>
              <a:ext uri="{FF2B5EF4-FFF2-40B4-BE49-F238E27FC236}">
                <a16:creationId xmlns:a16="http://schemas.microsoft.com/office/drawing/2014/main" id="{CB21BBA3-5B2E-8B0A-FBB5-4547D0FCD3DE}"/>
              </a:ext>
            </a:extLst>
          </p:cNvPr>
          <p:cNvGrpSpPr>
            <a:grpSpLocks noChangeAspect="1"/>
          </p:cNvGrpSpPr>
          <p:nvPr/>
        </p:nvGrpSpPr>
        <p:grpSpPr>
          <a:xfrm>
            <a:off x="2151734" y="3307929"/>
            <a:ext cx="4707515" cy="1099800"/>
            <a:chOff x="-1277511" y="4401499"/>
            <a:chExt cx="9656883" cy="2256103"/>
          </a:xfrm>
        </p:grpSpPr>
        <p:pic>
          <p:nvPicPr>
            <p:cNvPr id="14" name="Picture 13">
              <a:extLst>
                <a:ext uri="{FF2B5EF4-FFF2-40B4-BE49-F238E27FC236}">
                  <a16:creationId xmlns:a16="http://schemas.microsoft.com/office/drawing/2014/main" id="{51927E9B-39E9-A54F-9468-2B8D9AC556D1}"/>
                </a:ext>
              </a:extLst>
            </p:cNvPr>
            <p:cNvPicPr>
              <a:picLocks noChangeAspect="1"/>
            </p:cNvPicPr>
            <p:nvPr/>
          </p:nvPicPr>
          <p:blipFill rotWithShape="1">
            <a:blip r:embed="rId3">
              <a:extLst>
                <a:ext uri="{28A0092B-C50C-407E-A947-70E740481C1C}">
                  <a14:useLocalDpi xmlns:a14="http://schemas.microsoft.com/office/drawing/2010/main" val="0"/>
                </a:ext>
              </a:extLst>
            </a:blip>
            <a:srcRect t="12622" b="14776"/>
            <a:stretch/>
          </p:blipFill>
          <p:spPr>
            <a:xfrm>
              <a:off x="-1277511" y="4450046"/>
              <a:ext cx="9656883" cy="2207556"/>
            </a:xfrm>
            <a:prstGeom prst="rect">
              <a:avLst/>
            </a:prstGeom>
          </p:spPr>
        </p:pic>
        <p:sp>
          <p:nvSpPr>
            <p:cNvPr id="15" name="Rectangle 14">
              <a:extLst>
                <a:ext uri="{FF2B5EF4-FFF2-40B4-BE49-F238E27FC236}">
                  <a16:creationId xmlns:a16="http://schemas.microsoft.com/office/drawing/2014/main" id="{13089999-A751-FB66-54F9-150C27EE87E7}"/>
                </a:ext>
              </a:extLst>
            </p:cNvPr>
            <p:cNvSpPr/>
            <p:nvPr/>
          </p:nvSpPr>
          <p:spPr>
            <a:xfrm>
              <a:off x="1417320" y="4450046"/>
              <a:ext cx="2414016" cy="67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6" name="Rectangle 15">
              <a:extLst>
                <a:ext uri="{FF2B5EF4-FFF2-40B4-BE49-F238E27FC236}">
                  <a16:creationId xmlns:a16="http://schemas.microsoft.com/office/drawing/2014/main" id="{E6CAD41F-AAF7-3F37-35BC-BC1DBB9A7111}"/>
                </a:ext>
              </a:extLst>
            </p:cNvPr>
            <p:cNvSpPr/>
            <p:nvPr/>
          </p:nvSpPr>
          <p:spPr>
            <a:xfrm>
              <a:off x="4680000" y="4433149"/>
              <a:ext cx="2952000" cy="67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7" name="Rectangle 16">
              <a:extLst>
                <a:ext uri="{FF2B5EF4-FFF2-40B4-BE49-F238E27FC236}">
                  <a16:creationId xmlns:a16="http://schemas.microsoft.com/office/drawing/2014/main" id="{657A63BC-E07B-B97A-4FF5-93DC3935C93B}"/>
                </a:ext>
              </a:extLst>
            </p:cNvPr>
            <p:cNvSpPr/>
            <p:nvPr/>
          </p:nvSpPr>
          <p:spPr>
            <a:xfrm>
              <a:off x="7863781" y="4401499"/>
              <a:ext cx="515591" cy="6768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8" name="Rectangle 17">
              <a:extLst>
                <a:ext uri="{FF2B5EF4-FFF2-40B4-BE49-F238E27FC236}">
                  <a16:creationId xmlns:a16="http://schemas.microsoft.com/office/drawing/2014/main" id="{8DCCD232-3AD7-486F-533F-9B3BDB9BC862}"/>
                </a:ext>
              </a:extLst>
            </p:cNvPr>
            <p:cNvSpPr/>
            <p:nvPr/>
          </p:nvSpPr>
          <p:spPr>
            <a:xfrm>
              <a:off x="6812173" y="4450044"/>
              <a:ext cx="1307700" cy="55244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sp>
          <p:nvSpPr>
            <p:cNvPr id="19" name="Rectangle 18">
              <a:extLst>
                <a:ext uri="{FF2B5EF4-FFF2-40B4-BE49-F238E27FC236}">
                  <a16:creationId xmlns:a16="http://schemas.microsoft.com/office/drawing/2014/main" id="{EAAB63B7-111E-751E-5C51-ECE7E6B97DBF}"/>
                </a:ext>
              </a:extLst>
            </p:cNvPr>
            <p:cNvSpPr/>
            <p:nvPr/>
          </p:nvSpPr>
          <p:spPr>
            <a:xfrm>
              <a:off x="-528856" y="4463677"/>
              <a:ext cx="648000" cy="5760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GB"/>
            </a:p>
          </p:txBody>
        </p:sp>
      </p:grpSp>
      <p:pic>
        <p:nvPicPr>
          <p:cNvPr id="20" name="Picture 19" descr="A machine with wires and wires&#10;&#10;Description automatically generated with medium confidence">
            <a:extLst>
              <a:ext uri="{FF2B5EF4-FFF2-40B4-BE49-F238E27FC236}">
                <a16:creationId xmlns:a16="http://schemas.microsoft.com/office/drawing/2014/main" id="{62783780-88C0-29CE-2DB1-06337182FD87}"/>
              </a:ext>
            </a:extLst>
          </p:cNvPr>
          <p:cNvPicPr>
            <a:picLocks noChangeAspect="1"/>
          </p:cNvPicPr>
          <p:nvPr/>
        </p:nvPicPr>
        <p:blipFill>
          <a:blip r:embed="rId4"/>
          <a:stretch>
            <a:fillRect/>
          </a:stretch>
        </p:blipFill>
        <p:spPr>
          <a:xfrm>
            <a:off x="7389400" y="2242951"/>
            <a:ext cx="1591952" cy="1193964"/>
          </a:xfrm>
          <a:prstGeom prst="rect">
            <a:avLst/>
          </a:prstGeom>
        </p:spPr>
      </p:pic>
      <p:sp>
        <p:nvSpPr>
          <p:cNvPr id="21" name="TextBox 20">
            <a:extLst>
              <a:ext uri="{FF2B5EF4-FFF2-40B4-BE49-F238E27FC236}">
                <a16:creationId xmlns:a16="http://schemas.microsoft.com/office/drawing/2014/main" id="{37D3D51E-6D12-FEBA-975A-FFDEA3EC56CD}"/>
              </a:ext>
            </a:extLst>
          </p:cNvPr>
          <p:cNvSpPr txBox="1"/>
          <p:nvPr/>
        </p:nvSpPr>
        <p:spPr>
          <a:xfrm>
            <a:off x="7241893" y="3477882"/>
            <a:ext cx="1810871" cy="646331"/>
          </a:xfrm>
          <a:prstGeom prst="rect">
            <a:avLst/>
          </a:prstGeom>
          <a:noFill/>
        </p:spPr>
        <p:txBody>
          <a:bodyPr wrap="square">
            <a:spAutoFit/>
          </a:bodyPr>
          <a:lstStyle/>
          <a:p>
            <a:r>
              <a:rPr lang="en-US" sz="1200" dirty="0"/>
              <a:t>120 A leads on the side of the cold mass.</a:t>
            </a:r>
          </a:p>
          <a:p>
            <a:r>
              <a:rPr lang="en-US" sz="1200" dirty="0"/>
              <a:t>2 kA leads through CFB</a:t>
            </a:r>
          </a:p>
        </p:txBody>
      </p:sp>
      <p:sp>
        <p:nvSpPr>
          <p:cNvPr id="22" name="TextBox 21">
            <a:extLst>
              <a:ext uri="{FF2B5EF4-FFF2-40B4-BE49-F238E27FC236}">
                <a16:creationId xmlns:a16="http://schemas.microsoft.com/office/drawing/2014/main" id="{B5E2E3AB-B139-A205-187F-40E3F7C51AA8}"/>
              </a:ext>
            </a:extLst>
          </p:cNvPr>
          <p:cNvSpPr txBox="1"/>
          <p:nvPr/>
        </p:nvSpPr>
        <p:spPr>
          <a:xfrm>
            <a:off x="40800" y="540887"/>
            <a:ext cx="4251800" cy="2708434"/>
          </a:xfrm>
          <a:prstGeom prst="rect">
            <a:avLst/>
          </a:prstGeom>
          <a:noFill/>
        </p:spPr>
        <p:txBody>
          <a:bodyPr wrap="square" rtlCol="0">
            <a:spAutoFit/>
          </a:bodyPr>
          <a:lstStyle/>
          <a:p>
            <a:r>
              <a:rPr lang="en-US" sz="1600" dirty="0"/>
              <a:t>11 magnet circuits. Powering sequence: </a:t>
            </a:r>
          </a:p>
          <a:p>
            <a:pPr marL="171450" indent="-171450">
              <a:buFontTx/>
              <a:buChar char="-"/>
            </a:pPr>
            <a:r>
              <a:rPr lang="en-US" sz="1100" dirty="0"/>
              <a:t>Single and combined powering for the 2kA MCBXFA magnets horizontal and vertical nested dipoles. </a:t>
            </a:r>
          </a:p>
          <a:p>
            <a:pPr marL="171450" indent="-171450">
              <a:buFontTx/>
              <a:buChar char="-"/>
            </a:pPr>
            <a:r>
              <a:rPr lang="en-US" sz="1100" dirty="0"/>
              <a:t>The MQSXF skew quadrupole remains always connected to the 600 A PC with the 2 EE systems. It is the only magnet requiring 200 A and has a double lead connection. </a:t>
            </a:r>
          </a:p>
          <a:p>
            <a:pPr marL="171450" indent="-171450">
              <a:buFontTx/>
              <a:buChar char="-"/>
            </a:pPr>
            <a:r>
              <a:rPr lang="en-US" sz="1100" dirty="0"/>
              <a:t>Finally the other 8 circuits, all 100 A, no EE will be powered one by one with another 600 A PC. The lead connection is done on </a:t>
            </a:r>
            <a:r>
              <a:rPr lang="en-US" sz="1100" dirty="0" err="1"/>
              <a:t>on</a:t>
            </a:r>
            <a:r>
              <a:rPr lang="en-US" sz="1100" dirty="0"/>
              <a:t> the outside of the cryostat. </a:t>
            </a:r>
          </a:p>
          <a:p>
            <a:pPr marL="171450" indent="-171450">
              <a:buFontTx/>
              <a:buChar char="-"/>
            </a:pPr>
            <a:r>
              <a:rPr lang="en-US" sz="1100" dirty="0"/>
              <a:t>The 120 A lead heat interception point is cooled by gas at ~ 70 K, the control needs to be commissioned. </a:t>
            </a:r>
          </a:p>
          <a:p>
            <a:pPr marL="171450" indent="-171450">
              <a:buFontTx/>
              <a:buChar char="-"/>
            </a:pPr>
            <a:endParaRPr lang="en-US" sz="1100" dirty="0"/>
          </a:p>
          <a:p>
            <a:pPr marL="171450" indent="-171450">
              <a:buFontTx/>
              <a:buChar char="-"/>
            </a:pPr>
            <a:r>
              <a:rPr lang="en-US" sz="1100" dirty="0"/>
              <a:t>The alignment measurements for each magnet are important. The MQXFS will remain connected for powering and will be the reference for the alignment of the other magnets. </a:t>
            </a:r>
          </a:p>
        </p:txBody>
      </p:sp>
    </p:spTree>
    <p:extLst>
      <p:ext uri="{BB962C8B-B14F-4D97-AF65-F5344CB8AC3E}">
        <p14:creationId xmlns:p14="http://schemas.microsoft.com/office/powerpoint/2010/main" val="795198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15</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dirty="0"/>
              <a:t>Q2</a:t>
            </a:r>
          </a:p>
        </p:txBody>
      </p:sp>
      <p:pic>
        <p:nvPicPr>
          <p:cNvPr id="6" name="Picture 5">
            <a:extLst>
              <a:ext uri="{FF2B5EF4-FFF2-40B4-BE49-F238E27FC236}">
                <a16:creationId xmlns:a16="http://schemas.microsoft.com/office/drawing/2014/main" id="{78CC0F50-51E0-6294-9C71-09C5E35DC5BD}"/>
              </a:ext>
            </a:extLst>
          </p:cNvPr>
          <p:cNvPicPr>
            <a:picLocks noChangeAspect="1"/>
          </p:cNvPicPr>
          <p:nvPr/>
        </p:nvPicPr>
        <p:blipFill rotWithShape="1">
          <a:blip r:embed="rId2"/>
          <a:srcRect t="28910" b="63515"/>
          <a:stretch/>
        </p:blipFill>
        <p:spPr>
          <a:xfrm>
            <a:off x="316222" y="467205"/>
            <a:ext cx="6186189" cy="183741"/>
          </a:xfrm>
          <a:prstGeom prst="rect">
            <a:avLst/>
          </a:prstGeom>
        </p:spPr>
      </p:pic>
      <p:pic>
        <p:nvPicPr>
          <p:cNvPr id="7" name="Picture 6">
            <a:extLst>
              <a:ext uri="{FF2B5EF4-FFF2-40B4-BE49-F238E27FC236}">
                <a16:creationId xmlns:a16="http://schemas.microsoft.com/office/drawing/2014/main" id="{2DA6B95F-D8AB-20C4-FB8B-DAB25A91D8D3}"/>
              </a:ext>
            </a:extLst>
          </p:cNvPr>
          <p:cNvPicPr>
            <a:picLocks noChangeAspect="1"/>
          </p:cNvPicPr>
          <p:nvPr/>
        </p:nvPicPr>
        <p:blipFill rotWithShape="1">
          <a:blip r:embed="rId2"/>
          <a:srcRect t="42452" b="51240"/>
          <a:stretch/>
        </p:blipFill>
        <p:spPr>
          <a:xfrm>
            <a:off x="316223" y="645798"/>
            <a:ext cx="6186177" cy="153001"/>
          </a:xfrm>
          <a:prstGeom prst="rect">
            <a:avLst/>
          </a:prstGeom>
        </p:spPr>
      </p:pic>
      <p:sp>
        <p:nvSpPr>
          <p:cNvPr id="2" name="TextBox 1">
            <a:extLst>
              <a:ext uri="{FF2B5EF4-FFF2-40B4-BE49-F238E27FC236}">
                <a16:creationId xmlns:a16="http://schemas.microsoft.com/office/drawing/2014/main" id="{D78321D4-787B-9AE4-FC67-FC1697BDE1A1}"/>
              </a:ext>
            </a:extLst>
          </p:cNvPr>
          <p:cNvSpPr txBox="1"/>
          <p:nvPr/>
        </p:nvSpPr>
        <p:spPr>
          <a:xfrm>
            <a:off x="234949" y="1125200"/>
            <a:ext cx="5161803" cy="1477328"/>
          </a:xfrm>
          <a:prstGeom prst="rect">
            <a:avLst/>
          </a:prstGeom>
          <a:noFill/>
          <a:ln>
            <a:solidFill>
              <a:schemeClr val="tx1"/>
            </a:solidFill>
          </a:ln>
        </p:spPr>
        <p:txBody>
          <a:bodyPr wrap="square" rtlCol="0">
            <a:spAutoFit/>
          </a:bodyPr>
          <a:lstStyle/>
          <a:p>
            <a:r>
              <a:rPr lang="en-US" sz="1000" dirty="0"/>
              <a:t>Test station: 			F1</a:t>
            </a:r>
          </a:p>
          <a:p>
            <a:r>
              <a:rPr lang="en-US" sz="1000" dirty="0"/>
              <a:t>Number of cool downs: 		2 (magnet tested before at FNAL.)</a:t>
            </a:r>
          </a:p>
          <a:p>
            <a:r>
              <a:rPr lang="en-US" sz="1000" dirty="0"/>
              <a:t>Test temperature: 		1.9 and 4.5 K</a:t>
            </a:r>
          </a:p>
          <a:p>
            <a:r>
              <a:rPr lang="en-US" sz="1000" dirty="0"/>
              <a:t>Test station occupation:		~9 weeks	 </a:t>
            </a:r>
          </a:p>
          <a:p>
            <a:r>
              <a:rPr lang="en-US" sz="1000" dirty="0"/>
              <a:t>Magnetic measurements: 		Yes</a:t>
            </a:r>
          </a:p>
          <a:p>
            <a:r>
              <a:rPr lang="en-US" sz="1000" dirty="0"/>
              <a:t>Cold phase including powering: 		3 weeks first cool down, 2 weeks 			second cool down.</a:t>
            </a:r>
          </a:p>
          <a:p>
            <a:r>
              <a:rPr lang="en-US" sz="1000" dirty="0"/>
              <a:t>Warm up/cool down duration:		5 days per warm up/cool down</a:t>
            </a:r>
          </a:p>
          <a:p>
            <a:r>
              <a:rPr lang="en-US" sz="1000" dirty="0"/>
              <a:t>Units to test: 			7 + 1</a:t>
            </a:r>
          </a:p>
        </p:txBody>
      </p:sp>
      <p:sp>
        <p:nvSpPr>
          <p:cNvPr id="11" name="TextBox 10">
            <a:extLst>
              <a:ext uri="{FF2B5EF4-FFF2-40B4-BE49-F238E27FC236}">
                <a16:creationId xmlns:a16="http://schemas.microsoft.com/office/drawing/2014/main" id="{7DEAC057-2CD0-0E73-CDE3-691F1FD21BEF}"/>
              </a:ext>
            </a:extLst>
          </p:cNvPr>
          <p:cNvSpPr txBox="1"/>
          <p:nvPr/>
        </p:nvSpPr>
        <p:spPr>
          <a:xfrm>
            <a:off x="234950" y="2837150"/>
            <a:ext cx="6267450" cy="969496"/>
          </a:xfrm>
          <a:prstGeom prst="rect">
            <a:avLst/>
          </a:prstGeom>
          <a:noFill/>
        </p:spPr>
        <p:txBody>
          <a:bodyPr wrap="square" rtlCol="0">
            <a:spAutoFit/>
          </a:bodyPr>
          <a:lstStyle/>
          <a:p>
            <a:r>
              <a:rPr lang="en-US" sz="1200" dirty="0"/>
              <a:t>The test bench has been operational since 1 year. 5 cryo-magnets have been tested in 7 cool downs. </a:t>
            </a:r>
          </a:p>
          <a:p>
            <a:pPr marL="171450" indent="-171450">
              <a:buFontTx/>
              <a:buChar char="-"/>
            </a:pPr>
            <a:r>
              <a:rPr lang="en-US" sz="1100" dirty="0"/>
              <a:t>Maximum 2 quenches per day. </a:t>
            </a:r>
          </a:p>
          <a:p>
            <a:pPr marL="171450" indent="-171450">
              <a:buFontTx/>
              <a:buChar char="-"/>
            </a:pPr>
            <a:r>
              <a:rPr lang="en-US" sz="1100" dirty="0"/>
              <a:t>Test sequence optimized by day/night and weekend powering. </a:t>
            </a:r>
            <a:r>
              <a:rPr lang="en-US" sz="800" dirty="0"/>
              <a:t>(see presentation G. Willering, Monday)</a:t>
            </a:r>
            <a:endParaRPr lang="en-US" sz="1100" dirty="0"/>
          </a:p>
          <a:p>
            <a:pPr marL="171450" indent="-171450">
              <a:buFontTx/>
              <a:buChar char="-"/>
            </a:pPr>
            <a:r>
              <a:rPr lang="en-US" sz="1100" dirty="0"/>
              <a:t>Stretched wire and alignment measurements are important </a:t>
            </a:r>
            <a:r>
              <a:rPr lang="en-US" sz="800" dirty="0"/>
              <a:t>(see presentation C. Petrone, Thursday).</a:t>
            </a:r>
          </a:p>
        </p:txBody>
      </p:sp>
    </p:spTree>
    <p:extLst>
      <p:ext uri="{BB962C8B-B14F-4D97-AF65-F5344CB8AC3E}">
        <p14:creationId xmlns:p14="http://schemas.microsoft.com/office/powerpoint/2010/main" val="19217297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16</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a:t>SC-link</a:t>
            </a:r>
          </a:p>
        </p:txBody>
      </p:sp>
      <p:pic>
        <p:nvPicPr>
          <p:cNvPr id="6" name="Picture 5">
            <a:extLst>
              <a:ext uri="{FF2B5EF4-FFF2-40B4-BE49-F238E27FC236}">
                <a16:creationId xmlns:a16="http://schemas.microsoft.com/office/drawing/2014/main" id="{78CC0F50-51E0-6294-9C71-09C5E35DC5BD}"/>
              </a:ext>
            </a:extLst>
          </p:cNvPr>
          <p:cNvPicPr>
            <a:picLocks noChangeAspect="1"/>
          </p:cNvPicPr>
          <p:nvPr/>
        </p:nvPicPr>
        <p:blipFill rotWithShape="1">
          <a:blip r:embed="rId2"/>
          <a:srcRect t="28910" b="63515"/>
          <a:stretch/>
        </p:blipFill>
        <p:spPr>
          <a:xfrm>
            <a:off x="316223" y="467205"/>
            <a:ext cx="4409454" cy="130969"/>
          </a:xfrm>
          <a:prstGeom prst="rect">
            <a:avLst/>
          </a:prstGeom>
        </p:spPr>
      </p:pic>
      <p:pic>
        <p:nvPicPr>
          <p:cNvPr id="7" name="Picture 6">
            <a:extLst>
              <a:ext uri="{FF2B5EF4-FFF2-40B4-BE49-F238E27FC236}">
                <a16:creationId xmlns:a16="http://schemas.microsoft.com/office/drawing/2014/main" id="{2DA6B95F-D8AB-20C4-FB8B-DAB25A91D8D3}"/>
              </a:ext>
            </a:extLst>
          </p:cNvPr>
          <p:cNvPicPr>
            <a:picLocks noChangeAspect="1"/>
          </p:cNvPicPr>
          <p:nvPr/>
        </p:nvPicPr>
        <p:blipFill rotWithShape="1">
          <a:blip r:embed="rId2"/>
          <a:srcRect t="80190" b="7304"/>
          <a:stretch/>
        </p:blipFill>
        <p:spPr>
          <a:xfrm>
            <a:off x="316223" y="588649"/>
            <a:ext cx="4409454" cy="216214"/>
          </a:xfrm>
          <a:prstGeom prst="rect">
            <a:avLst/>
          </a:prstGeom>
        </p:spPr>
      </p:pic>
      <p:sp>
        <p:nvSpPr>
          <p:cNvPr id="2" name="TextBox 1">
            <a:extLst>
              <a:ext uri="{FF2B5EF4-FFF2-40B4-BE49-F238E27FC236}">
                <a16:creationId xmlns:a16="http://schemas.microsoft.com/office/drawing/2014/main" id="{A8D60D58-A391-8DB2-0952-5E5DFFDDFE56}"/>
              </a:ext>
            </a:extLst>
          </p:cNvPr>
          <p:cNvSpPr txBox="1"/>
          <p:nvPr/>
        </p:nvSpPr>
        <p:spPr>
          <a:xfrm>
            <a:off x="123774" y="2521859"/>
            <a:ext cx="5583546" cy="1061829"/>
          </a:xfrm>
          <a:prstGeom prst="rect">
            <a:avLst/>
          </a:prstGeom>
          <a:noFill/>
        </p:spPr>
        <p:txBody>
          <a:bodyPr wrap="square" rtlCol="0">
            <a:spAutoFit/>
          </a:bodyPr>
          <a:lstStyle/>
          <a:p>
            <a:r>
              <a:rPr lang="en-US" sz="1050" dirty="0"/>
              <a:t>The F2 bench has been fully qualified and optimized during the tests early 2024. </a:t>
            </a:r>
          </a:p>
          <a:p>
            <a:r>
              <a:rPr lang="en-US" sz="1050" dirty="0"/>
              <a:t>Important optimization was done of the powering circuits and schemes allows for fast testing. </a:t>
            </a:r>
          </a:p>
          <a:p>
            <a:endParaRPr lang="nl-NL" sz="1050" dirty="0"/>
          </a:p>
          <a:p>
            <a:r>
              <a:rPr lang="nl-NL" sz="1050" dirty="0" err="1"/>
              <a:t>SC-link</a:t>
            </a:r>
            <a:r>
              <a:rPr lang="nl-NL" sz="1050" dirty="0"/>
              <a:t> shares </a:t>
            </a:r>
            <a:r>
              <a:rPr lang="nl-NL" sz="1050" dirty="0" err="1"/>
              <a:t>the</a:t>
            </a:r>
            <a:r>
              <a:rPr lang="nl-NL" sz="1050" dirty="0"/>
              <a:t> </a:t>
            </a:r>
            <a:r>
              <a:rPr lang="nl-NL" sz="1050" dirty="0" err="1"/>
              <a:t>powering</a:t>
            </a:r>
            <a:r>
              <a:rPr lang="nl-NL" sz="1050" dirty="0"/>
              <a:t> circuits </a:t>
            </a:r>
            <a:r>
              <a:rPr lang="nl-NL" sz="1050" dirty="0" err="1"/>
              <a:t>with</a:t>
            </a:r>
            <a:r>
              <a:rPr lang="nl-NL" sz="1050" dirty="0"/>
              <a:t> </a:t>
            </a:r>
            <a:r>
              <a:rPr lang="nl-NL" sz="1050" dirty="0" err="1"/>
              <a:t>the</a:t>
            </a:r>
            <a:r>
              <a:rPr lang="nl-NL" sz="1050" dirty="0"/>
              <a:t> Q2 </a:t>
            </a:r>
            <a:r>
              <a:rPr lang="nl-NL" sz="1050" dirty="0" err="1"/>
              <a:t>magnets</a:t>
            </a:r>
            <a:r>
              <a:rPr lang="nl-NL" sz="1050" dirty="0"/>
              <a:t> in test. The </a:t>
            </a:r>
            <a:r>
              <a:rPr lang="nl-NL" sz="1050" dirty="0" err="1"/>
              <a:t>powering</a:t>
            </a:r>
            <a:r>
              <a:rPr lang="nl-NL" sz="1050" dirty="0"/>
              <a:t> </a:t>
            </a:r>
            <a:r>
              <a:rPr lang="nl-NL" sz="1050" dirty="0" err="1"/>
              <a:t>phase</a:t>
            </a:r>
            <a:r>
              <a:rPr lang="nl-NL" sz="1050" dirty="0"/>
              <a:t> of </a:t>
            </a:r>
            <a:r>
              <a:rPr lang="nl-NL" sz="1050" dirty="0" err="1"/>
              <a:t>the</a:t>
            </a:r>
            <a:r>
              <a:rPr lang="nl-NL" sz="1050" dirty="0"/>
              <a:t> </a:t>
            </a:r>
            <a:r>
              <a:rPr lang="nl-NL" sz="1050" dirty="0" err="1"/>
              <a:t>SC-link</a:t>
            </a:r>
            <a:r>
              <a:rPr lang="nl-NL" sz="1050" dirty="0"/>
              <a:t> is short </a:t>
            </a:r>
            <a:r>
              <a:rPr lang="nl-NL" sz="1050" dirty="0" err="1"/>
              <a:t>can</a:t>
            </a:r>
            <a:r>
              <a:rPr lang="nl-NL" sz="1050" dirty="0"/>
              <a:t> </a:t>
            </a:r>
            <a:r>
              <a:rPr lang="nl-NL" sz="1050" dirty="0" err="1"/>
              <a:t>be</a:t>
            </a:r>
            <a:r>
              <a:rPr lang="nl-NL" sz="1050" dirty="0"/>
              <a:t> </a:t>
            </a:r>
            <a:r>
              <a:rPr lang="nl-NL" sz="1050" dirty="0" err="1"/>
              <a:t>done</a:t>
            </a:r>
            <a:r>
              <a:rPr lang="nl-NL" sz="1050" dirty="0"/>
              <a:t> </a:t>
            </a:r>
            <a:r>
              <a:rPr lang="nl-NL" sz="1050" dirty="0" err="1"/>
              <a:t>during</a:t>
            </a:r>
            <a:r>
              <a:rPr lang="nl-NL" sz="1050" dirty="0"/>
              <a:t> </a:t>
            </a:r>
            <a:r>
              <a:rPr lang="nl-NL" sz="1050" dirty="0" err="1"/>
              <a:t>thermal</a:t>
            </a:r>
            <a:r>
              <a:rPr lang="nl-NL" sz="1050" dirty="0"/>
              <a:t> </a:t>
            </a:r>
            <a:r>
              <a:rPr lang="nl-NL" sz="1050" dirty="0" err="1"/>
              <a:t>cycle</a:t>
            </a:r>
            <a:r>
              <a:rPr lang="nl-NL" sz="1050" dirty="0"/>
              <a:t> or </a:t>
            </a:r>
            <a:r>
              <a:rPr lang="nl-NL" sz="1050" dirty="0" err="1"/>
              <a:t>installation</a:t>
            </a:r>
            <a:r>
              <a:rPr lang="nl-NL" sz="1050" dirty="0"/>
              <a:t> of </a:t>
            </a:r>
            <a:r>
              <a:rPr lang="nl-NL" sz="1050" dirty="0" err="1"/>
              <a:t>the</a:t>
            </a:r>
            <a:r>
              <a:rPr lang="nl-NL" sz="1050" dirty="0"/>
              <a:t> Q2 </a:t>
            </a:r>
            <a:r>
              <a:rPr lang="nl-NL" sz="1050" dirty="0" err="1"/>
              <a:t>magnets</a:t>
            </a:r>
            <a:r>
              <a:rPr lang="nl-NL" sz="1050" dirty="0"/>
              <a:t>. </a:t>
            </a:r>
          </a:p>
        </p:txBody>
      </p:sp>
      <p:sp>
        <p:nvSpPr>
          <p:cNvPr id="8" name="TextBox 7">
            <a:extLst>
              <a:ext uri="{FF2B5EF4-FFF2-40B4-BE49-F238E27FC236}">
                <a16:creationId xmlns:a16="http://schemas.microsoft.com/office/drawing/2014/main" id="{8F1298A6-6CFB-91A1-C56B-268ACB7330E7}"/>
              </a:ext>
            </a:extLst>
          </p:cNvPr>
          <p:cNvSpPr txBox="1"/>
          <p:nvPr/>
        </p:nvSpPr>
        <p:spPr>
          <a:xfrm>
            <a:off x="234949" y="1125200"/>
            <a:ext cx="5161803" cy="1169551"/>
          </a:xfrm>
          <a:prstGeom prst="rect">
            <a:avLst/>
          </a:prstGeom>
          <a:noFill/>
          <a:ln>
            <a:solidFill>
              <a:schemeClr val="tx1"/>
            </a:solidFill>
          </a:ln>
        </p:spPr>
        <p:txBody>
          <a:bodyPr wrap="square" rtlCol="0">
            <a:spAutoFit/>
          </a:bodyPr>
          <a:lstStyle/>
          <a:p>
            <a:r>
              <a:rPr lang="en-US" sz="1000" dirty="0"/>
              <a:t>Test station: 			F2</a:t>
            </a:r>
          </a:p>
          <a:p>
            <a:r>
              <a:rPr lang="en-US" sz="1000" dirty="0"/>
              <a:t>Number of cool downs: 		1</a:t>
            </a:r>
          </a:p>
          <a:p>
            <a:r>
              <a:rPr lang="en-US" sz="1000" dirty="0"/>
              <a:t>Test station occupation:		~4-5 weeks (excluding assembly)</a:t>
            </a:r>
          </a:p>
          <a:p>
            <a:r>
              <a:rPr lang="en-US" sz="1000" dirty="0"/>
              <a:t>Cold phase including powering: 		2 weeks cold test, of which 1 week of 			powering. </a:t>
            </a:r>
          </a:p>
          <a:p>
            <a:r>
              <a:rPr lang="en-US" sz="1000" dirty="0"/>
              <a:t>Warm up/cool down duration:		~ 4-5 days per warm up/cool down</a:t>
            </a:r>
          </a:p>
          <a:p>
            <a:r>
              <a:rPr lang="en-US" sz="1000" dirty="0"/>
              <a:t>Units to test: 			9</a:t>
            </a:r>
          </a:p>
        </p:txBody>
      </p:sp>
      <p:sp>
        <p:nvSpPr>
          <p:cNvPr id="9" name="TextBox 8">
            <a:extLst>
              <a:ext uri="{FF2B5EF4-FFF2-40B4-BE49-F238E27FC236}">
                <a16:creationId xmlns:a16="http://schemas.microsoft.com/office/drawing/2014/main" id="{26EACA38-4321-9078-B154-89A59ED57F8B}"/>
              </a:ext>
            </a:extLst>
          </p:cNvPr>
          <p:cNvSpPr txBox="1"/>
          <p:nvPr/>
        </p:nvSpPr>
        <p:spPr>
          <a:xfrm>
            <a:off x="2374948" y="3756690"/>
            <a:ext cx="4255608" cy="523220"/>
          </a:xfrm>
          <a:prstGeom prst="rect">
            <a:avLst/>
          </a:prstGeom>
          <a:noFill/>
        </p:spPr>
        <p:txBody>
          <a:bodyPr wrap="square" rtlCol="0">
            <a:spAutoFit/>
          </a:bodyPr>
          <a:lstStyle/>
          <a:p>
            <a:r>
              <a:rPr lang="en-US" sz="1400" dirty="0"/>
              <a:t>We expect minimal impact of using the same powering circuits for the SC-link as for the Q2. </a:t>
            </a:r>
          </a:p>
        </p:txBody>
      </p:sp>
    </p:spTree>
    <p:extLst>
      <p:ext uri="{BB962C8B-B14F-4D97-AF65-F5344CB8AC3E}">
        <p14:creationId xmlns:p14="http://schemas.microsoft.com/office/powerpoint/2010/main" val="30290708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1518413-5373-903F-53D0-F1C756BBA142}"/>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4B7C4D1A-F183-A911-ED53-39880CD69D7B}"/>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FC32D09F-2D6D-0799-1154-69DB370FEA2F}"/>
              </a:ext>
            </a:extLst>
          </p:cNvPr>
          <p:cNvSpPr>
            <a:spLocks noGrp="1"/>
          </p:cNvSpPr>
          <p:nvPr>
            <p:ph type="sldNum" sz="quarter" idx="4"/>
          </p:nvPr>
        </p:nvSpPr>
        <p:spPr/>
        <p:txBody>
          <a:bodyPr/>
          <a:lstStyle/>
          <a:p>
            <a:fld id="{17918391-D411-FE40-AAD7-861AE5233E0E}" type="slidenum">
              <a:rPr lang="en-US" smtClean="0"/>
              <a:pPr/>
              <a:t>17</a:t>
            </a:fld>
            <a:endParaRPr lang="en-US" dirty="0"/>
          </a:p>
        </p:txBody>
      </p:sp>
      <p:sp>
        <p:nvSpPr>
          <p:cNvPr id="7" name="TextBox 6">
            <a:extLst>
              <a:ext uri="{FF2B5EF4-FFF2-40B4-BE49-F238E27FC236}">
                <a16:creationId xmlns:a16="http://schemas.microsoft.com/office/drawing/2014/main" id="{EE15BE8F-E49A-12FC-2122-3C1D29794368}"/>
              </a:ext>
            </a:extLst>
          </p:cNvPr>
          <p:cNvSpPr txBox="1"/>
          <p:nvPr/>
        </p:nvSpPr>
        <p:spPr>
          <a:xfrm>
            <a:off x="234950" y="97873"/>
            <a:ext cx="4572000" cy="369332"/>
          </a:xfrm>
          <a:prstGeom prst="rect">
            <a:avLst/>
          </a:prstGeom>
          <a:noFill/>
        </p:spPr>
        <p:txBody>
          <a:bodyPr wrap="square">
            <a:spAutoFit/>
          </a:bodyPr>
          <a:lstStyle/>
          <a:p>
            <a:r>
              <a:rPr lang="nl-NL" dirty="0"/>
              <a:t>Bench F1/F2: Q2 </a:t>
            </a:r>
            <a:r>
              <a:rPr lang="nl-NL" dirty="0" err="1"/>
              <a:t>and</a:t>
            </a:r>
            <a:r>
              <a:rPr lang="nl-NL" dirty="0"/>
              <a:t> </a:t>
            </a:r>
            <a:r>
              <a:rPr lang="nl-NL" dirty="0" err="1"/>
              <a:t>SC-link</a:t>
            </a:r>
            <a:endParaRPr lang="nl-NL" dirty="0"/>
          </a:p>
        </p:txBody>
      </p:sp>
      <p:sp>
        <p:nvSpPr>
          <p:cNvPr id="2" name="TextBox 1">
            <a:extLst>
              <a:ext uri="{FF2B5EF4-FFF2-40B4-BE49-F238E27FC236}">
                <a16:creationId xmlns:a16="http://schemas.microsoft.com/office/drawing/2014/main" id="{9695B9E3-DC20-0787-AA57-CF8650004EE5}"/>
              </a:ext>
            </a:extLst>
          </p:cNvPr>
          <p:cNvSpPr txBox="1"/>
          <p:nvPr/>
        </p:nvSpPr>
        <p:spPr>
          <a:xfrm>
            <a:off x="234950" y="775609"/>
            <a:ext cx="4711700" cy="1569660"/>
          </a:xfrm>
          <a:prstGeom prst="rect">
            <a:avLst/>
          </a:prstGeom>
          <a:noFill/>
        </p:spPr>
        <p:txBody>
          <a:bodyPr wrap="square" rtlCol="0">
            <a:spAutoFit/>
          </a:bodyPr>
          <a:lstStyle/>
          <a:p>
            <a:r>
              <a:rPr lang="en-US" sz="1200" dirty="0"/>
              <a:t>Good experience with UQDS as DAQ. </a:t>
            </a:r>
          </a:p>
          <a:p>
            <a:r>
              <a:rPr lang="en-US" sz="1200" dirty="0"/>
              <a:t>Critical software layers were built around the DAQ, including a GUI user interface, recording all data on Post-Mortem and in the Logging database. </a:t>
            </a:r>
          </a:p>
          <a:p>
            <a:endParaRPr lang="en-US" sz="1200" dirty="0"/>
          </a:p>
          <a:p>
            <a:r>
              <a:rPr lang="en-US" sz="1200" dirty="0"/>
              <a:t>Data extraction tools were made to be able to analyze the data within 5-10 minutes from an event and the analysis software tools were updated to the new file types and analysis. </a:t>
            </a:r>
          </a:p>
        </p:txBody>
      </p:sp>
      <p:pic>
        <p:nvPicPr>
          <p:cNvPr id="9" name="Picture 8" descr="A group of people sitting at a desk with computers&#10;&#10;Description automatically generated">
            <a:extLst>
              <a:ext uri="{FF2B5EF4-FFF2-40B4-BE49-F238E27FC236}">
                <a16:creationId xmlns:a16="http://schemas.microsoft.com/office/drawing/2014/main" id="{3E634DE6-739F-3019-8777-F68B8C294C3B}"/>
              </a:ext>
            </a:extLst>
          </p:cNvPr>
          <p:cNvPicPr>
            <a:picLocks noChangeAspect="1"/>
          </p:cNvPicPr>
          <p:nvPr/>
        </p:nvPicPr>
        <p:blipFill>
          <a:blip r:embed="rId2"/>
          <a:stretch>
            <a:fillRect/>
          </a:stretch>
        </p:blipFill>
        <p:spPr>
          <a:xfrm>
            <a:off x="3828089" y="2266041"/>
            <a:ext cx="2802467" cy="2101850"/>
          </a:xfrm>
          <a:prstGeom prst="rect">
            <a:avLst/>
          </a:prstGeom>
        </p:spPr>
      </p:pic>
      <p:pic>
        <p:nvPicPr>
          <p:cNvPr id="11" name="Picture 10" descr="A factory with many machines&#10;&#10;Description automatically generated with medium confidence">
            <a:extLst>
              <a:ext uri="{FF2B5EF4-FFF2-40B4-BE49-F238E27FC236}">
                <a16:creationId xmlns:a16="http://schemas.microsoft.com/office/drawing/2014/main" id="{4963FB90-5CC3-A1D1-BAF8-829C30A2DA88}"/>
              </a:ext>
            </a:extLst>
          </p:cNvPr>
          <p:cNvPicPr>
            <a:picLocks noChangeAspect="1"/>
          </p:cNvPicPr>
          <p:nvPr/>
        </p:nvPicPr>
        <p:blipFill>
          <a:blip r:embed="rId3"/>
          <a:stretch>
            <a:fillRect/>
          </a:stretch>
        </p:blipFill>
        <p:spPr>
          <a:xfrm>
            <a:off x="6755500" y="97873"/>
            <a:ext cx="2303083" cy="3070777"/>
          </a:xfrm>
          <a:prstGeom prst="rect">
            <a:avLst/>
          </a:prstGeom>
        </p:spPr>
      </p:pic>
    </p:spTree>
    <p:extLst>
      <p:ext uri="{BB962C8B-B14F-4D97-AF65-F5344CB8AC3E}">
        <p14:creationId xmlns:p14="http://schemas.microsoft.com/office/powerpoint/2010/main" val="41853477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18</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a:t>D1</a:t>
            </a:r>
          </a:p>
        </p:txBody>
      </p:sp>
      <p:pic>
        <p:nvPicPr>
          <p:cNvPr id="6" name="Picture 5">
            <a:extLst>
              <a:ext uri="{FF2B5EF4-FFF2-40B4-BE49-F238E27FC236}">
                <a16:creationId xmlns:a16="http://schemas.microsoft.com/office/drawing/2014/main" id="{78CC0F50-51E0-6294-9C71-09C5E35DC5BD}"/>
              </a:ext>
            </a:extLst>
          </p:cNvPr>
          <p:cNvPicPr>
            <a:picLocks noChangeAspect="1"/>
          </p:cNvPicPr>
          <p:nvPr/>
        </p:nvPicPr>
        <p:blipFill rotWithShape="1">
          <a:blip r:embed="rId2"/>
          <a:srcRect t="28910" b="63515"/>
          <a:stretch/>
        </p:blipFill>
        <p:spPr>
          <a:xfrm>
            <a:off x="316222" y="430653"/>
            <a:ext cx="5640077" cy="167521"/>
          </a:xfrm>
          <a:prstGeom prst="rect">
            <a:avLst/>
          </a:prstGeom>
        </p:spPr>
      </p:pic>
      <p:pic>
        <p:nvPicPr>
          <p:cNvPr id="7" name="Picture 6">
            <a:extLst>
              <a:ext uri="{FF2B5EF4-FFF2-40B4-BE49-F238E27FC236}">
                <a16:creationId xmlns:a16="http://schemas.microsoft.com/office/drawing/2014/main" id="{2DA6B95F-D8AB-20C4-FB8B-DAB25A91D8D3}"/>
              </a:ext>
            </a:extLst>
          </p:cNvPr>
          <p:cNvPicPr>
            <a:picLocks noChangeAspect="1"/>
          </p:cNvPicPr>
          <p:nvPr/>
        </p:nvPicPr>
        <p:blipFill rotWithShape="1">
          <a:blip r:embed="rId2"/>
          <a:srcRect t="55123" b="38569"/>
          <a:stretch/>
        </p:blipFill>
        <p:spPr>
          <a:xfrm>
            <a:off x="316222" y="589962"/>
            <a:ext cx="5640077" cy="139495"/>
          </a:xfrm>
          <a:prstGeom prst="rect">
            <a:avLst/>
          </a:prstGeom>
        </p:spPr>
      </p:pic>
      <p:pic>
        <p:nvPicPr>
          <p:cNvPr id="2" name="Picture 1" descr="A large machine in a factory&#10;&#10;Description automatically generated">
            <a:extLst>
              <a:ext uri="{FF2B5EF4-FFF2-40B4-BE49-F238E27FC236}">
                <a16:creationId xmlns:a16="http://schemas.microsoft.com/office/drawing/2014/main" id="{C2B15D1E-3EE2-3022-0B6B-15E7558F4AE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4018" y="0"/>
            <a:ext cx="2689982" cy="3586642"/>
          </a:xfrm>
          <a:prstGeom prst="rect">
            <a:avLst/>
          </a:prstGeom>
        </p:spPr>
      </p:pic>
      <p:sp>
        <p:nvSpPr>
          <p:cNvPr id="8" name="TextBox 7">
            <a:extLst>
              <a:ext uri="{FF2B5EF4-FFF2-40B4-BE49-F238E27FC236}">
                <a16:creationId xmlns:a16="http://schemas.microsoft.com/office/drawing/2014/main" id="{35A6F875-474B-2A16-29A2-9E3AD22EBC5A}"/>
              </a:ext>
            </a:extLst>
          </p:cNvPr>
          <p:cNvSpPr txBox="1"/>
          <p:nvPr/>
        </p:nvSpPr>
        <p:spPr>
          <a:xfrm>
            <a:off x="316223" y="2261030"/>
            <a:ext cx="5583546" cy="1200329"/>
          </a:xfrm>
          <a:prstGeom prst="rect">
            <a:avLst/>
          </a:prstGeom>
          <a:noFill/>
        </p:spPr>
        <p:txBody>
          <a:bodyPr wrap="square" rtlCol="0">
            <a:spAutoFit/>
          </a:bodyPr>
          <a:lstStyle/>
          <a:p>
            <a:r>
              <a:rPr lang="en-US" sz="1200" dirty="0"/>
              <a:t>The test bench B2 is ready, the shuffling module is about to be completed in the next days. It requires a pressure test and cold verification this year. </a:t>
            </a:r>
          </a:p>
          <a:p>
            <a:endParaRPr lang="en-US" sz="1200" dirty="0"/>
          </a:p>
          <a:p>
            <a:r>
              <a:rPr lang="en-US" sz="1200" dirty="0"/>
              <a:t>The powering and protection systems are identical to the LHC type magnets and are in operational condition for the bench. No particular difficulties foreseen.</a:t>
            </a:r>
          </a:p>
          <a:p>
            <a:endParaRPr lang="en-US" sz="1200" dirty="0"/>
          </a:p>
        </p:txBody>
      </p:sp>
      <p:sp>
        <p:nvSpPr>
          <p:cNvPr id="9" name="TextBox 8">
            <a:extLst>
              <a:ext uri="{FF2B5EF4-FFF2-40B4-BE49-F238E27FC236}">
                <a16:creationId xmlns:a16="http://schemas.microsoft.com/office/drawing/2014/main" id="{0F8D59B8-64F6-0618-CE4C-D8514A823677}"/>
              </a:ext>
            </a:extLst>
          </p:cNvPr>
          <p:cNvSpPr txBox="1"/>
          <p:nvPr/>
        </p:nvSpPr>
        <p:spPr>
          <a:xfrm>
            <a:off x="316223" y="836537"/>
            <a:ext cx="5161803" cy="1323439"/>
          </a:xfrm>
          <a:prstGeom prst="rect">
            <a:avLst/>
          </a:prstGeom>
          <a:noFill/>
          <a:ln>
            <a:solidFill>
              <a:schemeClr val="tx1"/>
            </a:solidFill>
          </a:ln>
        </p:spPr>
        <p:txBody>
          <a:bodyPr wrap="square" rtlCol="0">
            <a:spAutoFit/>
          </a:bodyPr>
          <a:lstStyle/>
          <a:p>
            <a:r>
              <a:rPr lang="en-US" sz="1000" dirty="0"/>
              <a:t>Test station: 			B2</a:t>
            </a:r>
          </a:p>
          <a:p>
            <a:r>
              <a:rPr lang="en-US" sz="1000" dirty="0"/>
              <a:t>Number of cool downs: 		1 (magnets tested vertically)</a:t>
            </a:r>
          </a:p>
          <a:p>
            <a:r>
              <a:rPr lang="en-US" sz="1000" dirty="0"/>
              <a:t>Test temperature: 		1.9 only</a:t>
            </a:r>
          </a:p>
          <a:p>
            <a:r>
              <a:rPr lang="en-US" sz="1000" dirty="0"/>
              <a:t>Test station occupation:		~3-4 weeks	 </a:t>
            </a:r>
          </a:p>
          <a:p>
            <a:r>
              <a:rPr lang="en-US" sz="1000" dirty="0"/>
              <a:t>Magnetic measurements: 		Yes</a:t>
            </a:r>
          </a:p>
          <a:p>
            <a:r>
              <a:rPr lang="en-US" sz="1000" dirty="0"/>
              <a:t>Cold phase including powering: 		2.5 week</a:t>
            </a:r>
          </a:p>
          <a:p>
            <a:r>
              <a:rPr lang="en-US" sz="1000" dirty="0"/>
              <a:t>Warm up/cool down duration:		~3? days per warm up/cool down</a:t>
            </a:r>
          </a:p>
          <a:p>
            <a:r>
              <a:rPr lang="en-US" sz="1000" dirty="0"/>
              <a:t>Units to test: 			6</a:t>
            </a:r>
          </a:p>
        </p:txBody>
      </p:sp>
    </p:spTree>
    <p:extLst>
      <p:ext uri="{BB962C8B-B14F-4D97-AF65-F5344CB8AC3E}">
        <p14:creationId xmlns:p14="http://schemas.microsoft.com/office/powerpoint/2010/main" val="187234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19</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a:t>D2</a:t>
            </a:r>
          </a:p>
        </p:txBody>
      </p:sp>
      <p:pic>
        <p:nvPicPr>
          <p:cNvPr id="6" name="Picture 5">
            <a:extLst>
              <a:ext uri="{FF2B5EF4-FFF2-40B4-BE49-F238E27FC236}">
                <a16:creationId xmlns:a16="http://schemas.microsoft.com/office/drawing/2014/main" id="{78CC0F50-51E0-6294-9C71-09C5E35DC5BD}"/>
              </a:ext>
            </a:extLst>
          </p:cNvPr>
          <p:cNvPicPr>
            <a:picLocks noChangeAspect="1"/>
          </p:cNvPicPr>
          <p:nvPr/>
        </p:nvPicPr>
        <p:blipFill rotWithShape="1">
          <a:blip r:embed="rId2"/>
          <a:srcRect t="28910" b="63515"/>
          <a:stretch/>
        </p:blipFill>
        <p:spPr>
          <a:xfrm>
            <a:off x="316222" y="467205"/>
            <a:ext cx="5830577" cy="173179"/>
          </a:xfrm>
          <a:prstGeom prst="rect">
            <a:avLst/>
          </a:prstGeom>
        </p:spPr>
      </p:pic>
      <p:pic>
        <p:nvPicPr>
          <p:cNvPr id="7" name="Picture 6">
            <a:extLst>
              <a:ext uri="{FF2B5EF4-FFF2-40B4-BE49-F238E27FC236}">
                <a16:creationId xmlns:a16="http://schemas.microsoft.com/office/drawing/2014/main" id="{2DA6B95F-D8AB-20C4-FB8B-DAB25A91D8D3}"/>
              </a:ext>
            </a:extLst>
          </p:cNvPr>
          <p:cNvPicPr>
            <a:picLocks noChangeAspect="1"/>
          </p:cNvPicPr>
          <p:nvPr/>
        </p:nvPicPr>
        <p:blipFill rotWithShape="1">
          <a:blip r:embed="rId2"/>
          <a:srcRect t="49449" b="44243"/>
          <a:stretch/>
        </p:blipFill>
        <p:spPr>
          <a:xfrm>
            <a:off x="316222" y="639449"/>
            <a:ext cx="5830577" cy="144206"/>
          </a:xfrm>
          <a:prstGeom prst="rect">
            <a:avLst/>
          </a:prstGeom>
        </p:spPr>
      </p:pic>
      <p:sp>
        <p:nvSpPr>
          <p:cNvPr id="2" name="TextBox 1">
            <a:extLst>
              <a:ext uri="{FF2B5EF4-FFF2-40B4-BE49-F238E27FC236}">
                <a16:creationId xmlns:a16="http://schemas.microsoft.com/office/drawing/2014/main" id="{3A4FDA9F-3CE7-97B4-E535-3EB5D1246A4C}"/>
              </a:ext>
            </a:extLst>
          </p:cNvPr>
          <p:cNvSpPr txBox="1"/>
          <p:nvPr/>
        </p:nvSpPr>
        <p:spPr>
          <a:xfrm>
            <a:off x="234950" y="819151"/>
            <a:ext cx="5708650" cy="1323439"/>
          </a:xfrm>
          <a:prstGeom prst="rect">
            <a:avLst/>
          </a:prstGeom>
          <a:noFill/>
          <a:ln>
            <a:solidFill>
              <a:schemeClr val="tx1"/>
            </a:solidFill>
          </a:ln>
        </p:spPr>
        <p:txBody>
          <a:bodyPr wrap="square" rtlCol="0">
            <a:spAutoFit/>
          </a:bodyPr>
          <a:lstStyle/>
          <a:p>
            <a:r>
              <a:rPr lang="en-US" sz="1000" dirty="0"/>
              <a:t>Test station: 			C2</a:t>
            </a:r>
          </a:p>
          <a:p>
            <a:r>
              <a:rPr lang="en-US" sz="1000" dirty="0"/>
              <a:t>Number of cool downs: 		2 (Main magnet only tested) horizontally)</a:t>
            </a:r>
          </a:p>
          <a:p>
            <a:r>
              <a:rPr lang="en-US" sz="1000" dirty="0"/>
              <a:t>Test temperature: 		1.9 only</a:t>
            </a:r>
          </a:p>
          <a:p>
            <a:r>
              <a:rPr lang="en-US" sz="1000" dirty="0"/>
              <a:t>Test station occupation:		~6-7 weeks	 </a:t>
            </a:r>
          </a:p>
          <a:p>
            <a:r>
              <a:rPr lang="en-US" sz="1000" dirty="0"/>
              <a:t>Magnetic measurements: 		Yes</a:t>
            </a:r>
          </a:p>
          <a:p>
            <a:r>
              <a:rPr lang="en-US" sz="1000" dirty="0"/>
              <a:t>Cold phase including powering: 		3 week - </a:t>
            </a:r>
          </a:p>
          <a:p>
            <a:r>
              <a:rPr lang="en-US" sz="1000" dirty="0"/>
              <a:t>Warm up/cool down duration:		~4? days per warm up/cool down</a:t>
            </a:r>
          </a:p>
          <a:p>
            <a:r>
              <a:rPr lang="en-US" sz="1000" dirty="0"/>
              <a:t>Units to test: 			6</a:t>
            </a:r>
          </a:p>
        </p:txBody>
      </p:sp>
      <p:sp>
        <p:nvSpPr>
          <p:cNvPr id="8" name="TextBox 7">
            <a:extLst>
              <a:ext uri="{FF2B5EF4-FFF2-40B4-BE49-F238E27FC236}">
                <a16:creationId xmlns:a16="http://schemas.microsoft.com/office/drawing/2014/main" id="{5046F082-42B3-09E9-F4EA-13EB98A60CE4}"/>
              </a:ext>
            </a:extLst>
          </p:cNvPr>
          <p:cNvSpPr txBox="1"/>
          <p:nvPr/>
        </p:nvSpPr>
        <p:spPr>
          <a:xfrm>
            <a:off x="234950" y="2277822"/>
            <a:ext cx="5583546" cy="1384995"/>
          </a:xfrm>
          <a:prstGeom prst="rect">
            <a:avLst/>
          </a:prstGeom>
          <a:noFill/>
        </p:spPr>
        <p:txBody>
          <a:bodyPr wrap="square" rtlCol="0">
            <a:spAutoFit/>
          </a:bodyPr>
          <a:lstStyle/>
          <a:p>
            <a:r>
              <a:rPr lang="en-US" sz="1200" dirty="0"/>
              <a:t>The test bench C2 is ready. It requires a pressure test and cold verification this year. </a:t>
            </a:r>
          </a:p>
          <a:p>
            <a:endParaRPr lang="en-US" sz="1200" dirty="0"/>
          </a:p>
          <a:p>
            <a:r>
              <a:rPr lang="en-US" sz="1200" dirty="0"/>
              <a:t>The powering and protection systems were already used for the D2 prototype magnet. No particular difficulties are foreseen, but the commissioning is pending, also including new anti-cryostats.</a:t>
            </a:r>
          </a:p>
          <a:p>
            <a:endParaRPr lang="en-US" sz="1200" dirty="0"/>
          </a:p>
        </p:txBody>
      </p:sp>
    </p:spTree>
    <p:extLst>
      <p:ext uri="{BB962C8B-B14F-4D97-AF65-F5344CB8AC3E}">
        <p14:creationId xmlns:p14="http://schemas.microsoft.com/office/powerpoint/2010/main" val="3497725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EE536025-4C73-41D4-66F6-EE10A884B399}"/>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05A37649-BF55-4B97-6A61-A1ADE29C041B}"/>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681C6E6D-D6F3-EA0C-B693-141902CBA88A}"/>
              </a:ext>
            </a:extLst>
          </p:cNvPr>
          <p:cNvSpPr>
            <a:spLocks noGrp="1"/>
          </p:cNvSpPr>
          <p:nvPr>
            <p:ph type="sldNum" sz="quarter" idx="4"/>
          </p:nvPr>
        </p:nvSpPr>
        <p:spPr/>
        <p:txBody>
          <a:bodyPr/>
          <a:lstStyle/>
          <a:p>
            <a:fld id="{17918391-D411-FE40-AAD7-861AE5233E0E}" type="slidenum">
              <a:rPr lang="en-US" smtClean="0"/>
              <a:pPr/>
              <a:t>2</a:t>
            </a:fld>
            <a:endParaRPr lang="en-US" dirty="0"/>
          </a:p>
        </p:txBody>
      </p:sp>
      <p:sp>
        <p:nvSpPr>
          <p:cNvPr id="10" name="TextBox 9">
            <a:extLst>
              <a:ext uri="{FF2B5EF4-FFF2-40B4-BE49-F238E27FC236}">
                <a16:creationId xmlns:a16="http://schemas.microsoft.com/office/drawing/2014/main" id="{F1EEAC84-D760-0217-EBF3-815A449460F2}"/>
              </a:ext>
            </a:extLst>
          </p:cNvPr>
          <p:cNvSpPr txBox="1"/>
          <p:nvPr/>
        </p:nvSpPr>
        <p:spPr>
          <a:xfrm>
            <a:off x="256303" y="221512"/>
            <a:ext cx="8087597" cy="3816429"/>
          </a:xfrm>
          <a:prstGeom prst="rect">
            <a:avLst/>
          </a:prstGeom>
          <a:noFill/>
        </p:spPr>
        <p:txBody>
          <a:bodyPr wrap="square" rtlCol="0">
            <a:spAutoFit/>
          </a:bodyPr>
          <a:lstStyle/>
          <a:p>
            <a:r>
              <a:rPr lang="nl-NL" sz="2000" dirty="0" err="1"/>
              <a:t>Qualification</a:t>
            </a:r>
            <a:r>
              <a:rPr lang="nl-NL" sz="2000" dirty="0"/>
              <a:t> of </a:t>
            </a:r>
            <a:r>
              <a:rPr lang="nl-NL" sz="2000" dirty="0" err="1"/>
              <a:t>magnets</a:t>
            </a:r>
            <a:r>
              <a:rPr lang="nl-NL" sz="2000" dirty="0"/>
              <a:t> </a:t>
            </a:r>
            <a:r>
              <a:rPr lang="nl-NL" sz="2000" dirty="0" err="1"/>
              <a:t>and</a:t>
            </a:r>
            <a:r>
              <a:rPr lang="nl-NL" sz="2000" dirty="0"/>
              <a:t> status of test </a:t>
            </a:r>
            <a:r>
              <a:rPr lang="nl-NL" sz="2000" dirty="0" err="1"/>
              <a:t>benches</a:t>
            </a:r>
            <a:r>
              <a:rPr lang="nl-NL" sz="2000" dirty="0"/>
              <a:t> in SM18 at CERN </a:t>
            </a:r>
          </a:p>
          <a:p>
            <a:endParaRPr lang="nl-NL" dirty="0"/>
          </a:p>
          <a:p>
            <a:r>
              <a:rPr lang="nl-NL" b="1" dirty="0" err="1"/>
              <a:t>Vertical</a:t>
            </a:r>
            <a:r>
              <a:rPr lang="nl-NL" b="1" dirty="0"/>
              <a:t> </a:t>
            </a:r>
            <a:r>
              <a:rPr lang="nl-NL" b="1" dirty="0" err="1"/>
              <a:t>benches</a:t>
            </a:r>
            <a:endParaRPr lang="nl-NL" b="1" dirty="0"/>
          </a:p>
          <a:p>
            <a:pPr marL="285750" indent="-285750">
              <a:buFontTx/>
              <a:buChar char="-"/>
            </a:pPr>
            <a:r>
              <a:rPr lang="nl-NL" sz="1400" dirty="0"/>
              <a:t>MCBXFA/B</a:t>
            </a:r>
          </a:p>
          <a:p>
            <a:pPr marL="285750" indent="-285750">
              <a:buFontTx/>
              <a:buChar char="-"/>
            </a:pPr>
            <a:r>
              <a:rPr lang="nl-NL" sz="1400" dirty="0"/>
              <a:t>MCBRD</a:t>
            </a:r>
          </a:p>
          <a:p>
            <a:pPr marL="285750" indent="-285750">
              <a:buFontTx/>
              <a:buChar char="-"/>
            </a:pPr>
            <a:r>
              <a:rPr lang="nl-NL" sz="1400" dirty="0"/>
              <a:t>MQML</a:t>
            </a:r>
          </a:p>
          <a:p>
            <a:pPr marL="285750" indent="-285750">
              <a:buFontTx/>
              <a:buChar char="-"/>
            </a:pPr>
            <a:r>
              <a:rPr lang="nl-NL" sz="1400" dirty="0"/>
              <a:t>MSCB</a:t>
            </a:r>
          </a:p>
          <a:p>
            <a:pPr marL="285750" indent="-285750">
              <a:buFontTx/>
              <a:buChar char="-"/>
            </a:pPr>
            <a:endParaRPr lang="nl-NL" sz="1400" dirty="0"/>
          </a:p>
          <a:p>
            <a:r>
              <a:rPr lang="nl-NL" b="1" dirty="0" err="1"/>
              <a:t>Horizontal</a:t>
            </a:r>
            <a:r>
              <a:rPr lang="nl-NL" b="1" dirty="0"/>
              <a:t> </a:t>
            </a:r>
            <a:r>
              <a:rPr lang="nl-NL" b="1" dirty="0" err="1"/>
              <a:t>benches</a:t>
            </a:r>
            <a:endParaRPr lang="nl-NL" b="1" dirty="0"/>
          </a:p>
          <a:p>
            <a:pPr marL="285750" indent="-285750">
              <a:buFontTx/>
              <a:buChar char="-"/>
            </a:pPr>
            <a:r>
              <a:rPr lang="nl-NL" sz="1400" dirty="0"/>
              <a:t>Q2</a:t>
            </a:r>
          </a:p>
          <a:p>
            <a:pPr marL="285750" indent="-285750">
              <a:buFontTx/>
              <a:buChar char="-"/>
            </a:pPr>
            <a:r>
              <a:rPr lang="nl-NL" sz="1400" dirty="0"/>
              <a:t>Q1/Q3</a:t>
            </a:r>
          </a:p>
          <a:p>
            <a:pPr marL="285750" indent="-285750">
              <a:buFontTx/>
              <a:buChar char="-"/>
            </a:pPr>
            <a:r>
              <a:rPr lang="nl-NL" sz="1400" dirty="0"/>
              <a:t>CP</a:t>
            </a:r>
          </a:p>
          <a:p>
            <a:pPr marL="285750" indent="-285750">
              <a:buFontTx/>
              <a:buChar char="-"/>
            </a:pPr>
            <a:r>
              <a:rPr lang="nl-NL" sz="1400" dirty="0"/>
              <a:t>D1</a:t>
            </a:r>
          </a:p>
          <a:p>
            <a:pPr marL="285750" indent="-285750">
              <a:buFontTx/>
              <a:buChar char="-"/>
            </a:pPr>
            <a:r>
              <a:rPr lang="nl-NL" sz="1400" dirty="0"/>
              <a:t>D2</a:t>
            </a:r>
          </a:p>
          <a:p>
            <a:pPr marL="285750" indent="-285750">
              <a:buFontTx/>
              <a:buChar char="-"/>
            </a:pPr>
            <a:r>
              <a:rPr lang="nl-NL" sz="1400" dirty="0" err="1"/>
              <a:t>SC-link</a:t>
            </a:r>
            <a:endParaRPr lang="en-GB" sz="1400" dirty="0"/>
          </a:p>
          <a:p>
            <a:pPr marL="285750" indent="-285750">
              <a:buFontTx/>
              <a:buChar char="-"/>
            </a:pPr>
            <a:r>
              <a:rPr lang="en-GB" sz="1400" dirty="0"/>
              <a:t>Q10</a:t>
            </a:r>
            <a:endParaRPr lang="nl-NL" sz="1400" dirty="0"/>
          </a:p>
        </p:txBody>
      </p:sp>
    </p:spTree>
    <p:extLst>
      <p:ext uri="{BB962C8B-B14F-4D97-AF65-F5344CB8AC3E}">
        <p14:creationId xmlns:p14="http://schemas.microsoft.com/office/powerpoint/2010/main" val="19765791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20</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dirty="0"/>
              <a:t>Q10</a:t>
            </a:r>
          </a:p>
        </p:txBody>
      </p:sp>
      <p:pic>
        <p:nvPicPr>
          <p:cNvPr id="6" name="Picture 5">
            <a:extLst>
              <a:ext uri="{FF2B5EF4-FFF2-40B4-BE49-F238E27FC236}">
                <a16:creationId xmlns:a16="http://schemas.microsoft.com/office/drawing/2014/main" id="{78CC0F50-51E0-6294-9C71-09C5E35DC5BD}"/>
              </a:ext>
            </a:extLst>
          </p:cNvPr>
          <p:cNvPicPr>
            <a:picLocks noChangeAspect="1"/>
          </p:cNvPicPr>
          <p:nvPr/>
        </p:nvPicPr>
        <p:blipFill rotWithShape="1">
          <a:blip r:embed="rId2"/>
          <a:srcRect t="28910" b="63515"/>
          <a:stretch/>
        </p:blipFill>
        <p:spPr>
          <a:xfrm>
            <a:off x="316223" y="467205"/>
            <a:ext cx="5502272" cy="163428"/>
          </a:xfrm>
          <a:prstGeom prst="rect">
            <a:avLst/>
          </a:prstGeom>
        </p:spPr>
      </p:pic>
      <p:pic>
        <p:nvPicPr>
          <p:cNvPr id="7" name="Picture 6">
            <a:extLst>
              <a:ext uri="{FF2B5EF4-FFF2-40B4-BE49-F238E27FC236}">
                <a16:creationId xmlns:a16="http://schemas.microsoft.com/office/drawing/2014/main" id="{2DA6B95F-D8AB-20C4-FB8B-DAB25A91D8D3}"/>
              </a:ext>
            </a:extLst>
          </p:cNvPr>
          <p:cNvPicPr>
            <a:picLocks noChangeAspect="1"/>
          </p:cNvPicPr>
          <p:nvPr/>
        </p:nvPicPr>
        <p:blipFill rotWithShape="1">
          <a:blip r:embed="rId2"/>
          <a:srcRect t="73876" b="20453"/>
          <a:stretch/>
        </p:blipFill>
        <p:spPr>
          <a:xfrm>
            <a:off x="316223" y="620256"/>
            <a:ext cx="5502272" cy="122353"/>
          </a:xfrm>
          <a:prstGeom prst="rect">
            <a:avLst/>
          </a:prstGeom>
        </p:spPr>
      </p:pic>
      <p:sp>
        <p:nvSpPr>
          <p:cNvPr id="8" name="TextBox 7">
            <a:extLst>
              <a:ext uri="{FF2B5EF4-FFF2-40B4-BE49-F238E27FC236}">
                <a16:creationId xmlns:a16="http://schemas.microsoft.com/office/drawing/2014/main" id="{41735969-824F-235F-AB90-359EE0FAFD83}"/>
              </a:ext>
            </a:extLst>
          </p:cNvPr>
          <p:cNvSpPr txBox="1"/>
          <p:nvPr/>
        </p:nvSpPr>
        <p:spPr>
          <a:xfrm>
            <a:off x="234950" y="967506"/>
            <a:ext cx="5161803" cy="1323439"/>
          </a:xfrm>
          <a:prstGeom prst="rect">
            <a:avLst/>
          </a:prstGeom>
          <a:noFill/>
          <a:ln>
            <a:solidFill>
              <a:schemeClr val="tx1"/>
            </a:solidFill>
          </a:ln>
        </p:spPr>
        <p:txBody>
          <a:bodyPr wrap="square" rtlCol="0">
            <a:spAutoFit/>
          </a:bodyPr>
          <a:lstStyle/>
          <a:p>
            <a:r>
              <a:rPr lang="en-US" sz="1000" dirty="0"/>
              <a:t>Test station: 			B1</a:t>
            </a:r>
          </a:p>
          <a:p>
            <a:r>
              <a:rPr lang="en-US" sz="1000" dirty="0"/>
              <a:t>Number of cool downs: 		1 (magnets tested vertically)</a:t>
            </a:r>
          </a:p>
          <a:p>
            <a:r>
              <a:rPr lang="en-US" sz="1000" dirty="0"/>
              <a:t>Test temperature: 		1.9</a:t>
            </a:r>
          </a:p>
          <a:p>
            <a:r>
              <a:rPr lang="en-US" sz="1000" dirty="0"/>
              <a:t>Test station occupation:		~3-4 weeks	 </a:t>
            </a:r>
          </a:p>
          <a:p>
            <a:r>
              <a:rPr lang="en-US" sz="1000" dirty="0"/>
              <a:t>Magnetic measurements: 		?</a:t>
            </a:r>
          </a:p>
          <a:p>
            <a:r>
              <a:rPr lang="en-US" sz="1000" dirty="0"/>
              <a:t>Cold phase including powering: 		1.5-2 weeks</a:t>
            </a:r>
          </a:p>
          <a:p>
            <a:r>
              <a:rPr lang="en-US" sz="1000" dirty="0"/>
              <a:t>Warm up/cool down duration:		~2? days per warm up/cool down</a:t>
            </a:r>
          </a:p>
          <a:p>
            <a:r>
              <a:rPr lang="en-US" sz="1000" dirty="0"/>
              <a:t>Units to test: 			4</a:t>
            </a:r>
          </a:p>
        </p:txBody>
      </p:sp>
      <p:sp>
        <p:nvSpPr>
          <p:cNvPr id="9" name="TextBox 8">
            <a:extLst>
              <a:ext uri="{FF2B5EF4-FFF2-40B4-BE49-F238E27FC236}">
                <a16:creationId xmlns:a16="http://schemas.microsoft.com/office/drawing/2014/main" id="{066E0251-1C2E-1792-D7F3-1B95C974FBFD}"/>
              </a:ext>
            </a:extLst>
          </p:cNvPr>
          <p:cNvSpPr txBox="1"/>
          <p:nvPr/>
        </p:nvSpPr>
        <p:spPr>
          <a:xfrm>
            <a:off x="234949" y="2571750"/>
            <a:ext cx="5583546" cy="1015663"/>
          </a:xfrm>
          <a:prstGeom prst="rect">
            <a:avLst/>
          </a:prstGeom>
          <a:noFill/>
        </p:spPr>
        <p:txBody>
          <a:bodyPr wrap="square" rtlCol="0">
            <a:spAutoFit/>
          </a:bodyPr>
          <a:lstStyle/>
          <a:p>
            <a:r>
              <a:rPr lang="en-US" sz="1200" dirty="0"/>
              <a:t>The Q10 assembly is the assembly that draws the least attention so far. </a:t>
            </a:r>
          </a:p>
          <a:p>
            <a:r>
              <a:rPr lang="en-US" sz="1200" dirty="0"/>
              <a:t> ‘Standard’ LHC configuration, to be tested on bench B1. </a:t>
            </a:r>
          </a:p>
          <a:p>
            <a:endParaRPr lang="en-US" sz="1200" dirty="0"/>
          </a:p>
          <a:p>
            <a:r>
              <a:rPr lang="en-US" sz="1200" dirty="0"/>
              <a:t>Side note: 7 spare MB magnets require retest on the same bench. Some benches will keep their configuration for LHC </a:t>
            </a:r>
            <a:r>
              <a:rPr lang="en-US" sz="1200" dirty="0" err="1"/>
              <a:t>cryo</a:t>
            </a:r>
            <a:r>
              <a:rPr lang="en-US" sz="1200" dirty="0"/>
              <a:t> assemblies. </a:t>
            </a:r>
          </a:p>
        </p:txBody>
      </p:sp>
      <p:pic>
        <p:nvPicPr>
          <p:cNvPr id="2" name="Picture 1">
            <a:extLst>
              <a:ext uri="{FF2B5EF4-FFF2-40B4-BE49-F238E27FC236}">
                <a16:creationId xmlns:a16="http://schemas.microsoft.com/office/drawing/2014/main" id="{08D406B3-FC48-577D-ECFF-B5C2B5A4807F}"/>
              </a:ext>
            </a:extLst>
          </p:cNvPr>
          <p:cNvPicPr>
            <a:picLocks noChangeAspect="1"/>
          </p:cNvPicPr>
          <p:nvPr/>
        </p:nvPicPr>
        <p:blipFill rotWithShape="1">
          <a:blip r:embed="rId2"/>
          <a:srcRect t="93842" b="487"/>
          <a:stretch/>
        </p:blipFill>
        <p:spPr>
          <a:xfrm>
            <a:off x="316223" y="754257"/>
            <a:ext cx="5502272" cy="122353"/>
          </a:xfrm>
          <a:prstGeom prst="rect">
            <a:avLst/>
          </a:prstGeom>
        </p:spPr>
      </p:pic>
    </p:spTree>
    <p:extLst>
      <p:ext uri="{BB962C8B-B14F-4D97-AF65-F5344CB8AC3E}">
        <p14:creationId xmlns:p14="http://schemas.microsoft.com/office/powerpoint/2010/main" val="99727755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26E5FA12-394D-407D-4D51-1E1939849290}"/>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7C537E09-2897-B8DE-FCAC-36FD681FEBAA}"/>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7314DBE5-5E2D-E71D-F82D-4A8304EC518C}"/>
              </a:ext>
            </a:extLst>
          </p:cNvPr>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7" name="Picture 6">
            <a:extLst>
              <a:ext uri="{FF2B5EF4-FFF2-40B4-BE49-F238E27FC236}">
                <a16:creationId xmlns:a16="http://schemas.microsoft.com/office/drawing/2014/main" id="{85C10459-FBF1-B1F8-4B15-E89A8915090D}"/>
              </a:ext>
            </a:extLst>
          </p:cNvPr>
          <p:cNvPicPr>
            <a:picLocks noChangeAspect="1"/>
          </p:cNvPicPr>
          <p:nvPr/>
        </p:nvPicPr>
        <p:blipFill rotWithShape="1">
          <a:blip r:embed="rId2"/>
          <a:srcRect b="42229"/>
          <a:stretch/>
        </p:blipFill>
        <p:spPr>
          <a:xfrm>
            <a:off x="0" y="509054"/>
            <a:ext cx="9144000" cy="1998612"/>
          </a:xfrm>
          <a:prstGeom prst="rect">
            <a:avLst/>
          </a:prstGeom>
        </p:spPr>
      </p:pic>
      <p:sp>
        <p:nvSpPr>
          <p:cNvPr id="8" name="Rectangle 7">
            <a:extLst>
              <a:ext uri="{FF2B5EF4-FFF2-40B4-BE49-F238E27FC236}">
                <a16:creationId xmlns:a16="http://schemas.microsoft.com/office/drawing/2014/main" id="{14721988-F5BB-AD11-8E41-08BB5DCDEE43}"/>
              </a:ext>
            </a:extLst>
          </p:cNvPr>
          <p:cNvSpPr/>
          <p:nvPr/>
        </p:nvSpPr>
        <p:spPr>
          <a:xfrm>
            <a:off x="3240503" y="1229836"/>
            <a:ext cx="186491" cy="1006548"/>
          </a:xfrm>
          <a:prstGeom prst="rect">
            <a:avLst/>
          </a:pr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A461F4D7-E1E2-C03D-51D6-FE71E4007C79}"/>
              </a:ext>
            </a:extLst>
          </p:cNvPr>
          <p:cNvSpPr txBox="1"/>
          <p:nvPr/>
        </p:nvSpPr>
        <p:spPr>
          <a:xfrm>
            <a:off x="1" y="2745859"/>
            <a:ext cx="4616450" cy="1015663"/>
          </a:xfrm>
          <a:prstGeom prst="rect">
            <a:avLst/>
          </a:prstGeom>
          <a:noFill/>
        </p:spPr>
        <p:txBody>
          <a:bodyPr wrap="square" rtlCol="0">
            <a:spAutoFit/>
          </a:bodyPr>
          <a:lstStyle/>
          <a:p>
            <a:r>
              <a:rPr lang="en-US" sz="1200" dirty="0"/>
              <a:t>SC-link powering test during thermal cycle of the Q2. Minimum impact expected, with some flexibility in the test plan, we can obtain maximum efficiency. </a:t>
            </a:r>
          </a:p>
          <a:p>
            <a:r>
              <a:rPr lang="en-US" sz="1200" dirty="0"/>
              <a:t>Insulation and instrumentation checks can be done at cold in parallel to other tests on the </a:t>
            </a:r>
            <a:r>
              <a:rPr lang="en-US" sz="1200" dirty="0" err="1"/>
              <a:t>neigboring</a:t>
            </a:r>
            <a:r>
              <a:rPr lang="en-US" sz="1200" dirty="0"/>
              <a:t> bench. </a:t>
            </a:r>
          </a:p>
        </p:txBody>
      </p:sp>
      <p:cxnSp>
        <p:nvCxnSpPr>
          <p:cNvPr id="13" name="Straight Arrow Connector 12">
            <a:extLst>
              <a:ext uri="{FF2B5EF4-FFF2-40B4-BE49-F238E27FC236}">
                <a16:creationId xmlns:a16="http://schemas.microsoft.com/office/drawing/2014/main" id="{4C644E34-3BDC-3D66-4606-C64900208C9C}"/>
              </a:ext>
            </a:extLst>
          </p:cNvPr>
          <p:cNvCxnSpPr>
            <a:cxnSpLocks/>
          </p:cNvCxnSpPr>
          <p:nvPr/>
        </p:nvCxnSpPr>
        <p:spPr>
          <a:xfrm flipV="1">
            <a:off x="3168649" y="2236384"/>
            <a:ext cx="158750" cy="51928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65828E51-DAE2-D42B-0F85-092E581C8899}"/>
              </a:ext>
            </a:extLst>
          </p:cNvPr>
          <p:cNvSpPr txBox="1"/>
          <p:nvPr/>
        </p:nvSpPr>
        <p:spPr>
          <a:xfrm>
            <a:off x="234950" y="97873"/>
            <a:ext cx="4572000" cy="369332"/>
          </a:xfrm>
          <a:prstGeom prst="rect">
            <a:avLst/>
          </a:prstGeom>
          <a:noFill/>
        </p:spPr>
        <p:txBody>
          <a:bodyPr wrap="square">
            <a:spAutoFit/>
          </a:bodyPr>
          <a:lstStyle/>
          <a:p>
            <a:r>
              <a:rPr lang="nl-NL" dirty="0"/>
              <a:t>Parallel </a:t>
            </a:r>
            <a:r>
              <a:rPr lang="nl-NL" dirty="0" err="1"/>
              <a:t>testing</a:t>
            </a:r>
            <a:endParaRPr lang="nl-NL" dirty="0"/>
          </a:p>
        </p:txBody>
      </p:sp>
      <p:sp>
        <p:nvSpPr>
          <p:cNvPr id="17" name="Rectangle 16">
            <a:extLst>
              <a:ext uri="{FF2B5EF4-FFF2-40B4-BE49-F238E27FC236}">
                <a16:creationId xmlns:a16="http://schemas.microsoft.com/office/drawing/2014/main" id="{EB2DCA44-A0FE-DDB6-DCF1-1BB371C37F82}"/>
              </a:ext>
            </a:extLst>
          </p:cNvPr>
          <p:cNvSpPr/>
          <p:nvPr/>
        </p:nvSpPr>
        <p:spPr>
          <a:xfrm>
            <a:off x="6381411" y="1238775"/>
            <a:ext cx="552789" cy="818625"/>
          </a:xfrm>
          <a:prstGeom prst="rect">
            <a:avLst/>
          </a:prstGeom>
          <a:noFill/>
          <a:ln w="19050">
            <a:solidFill>
              <a:srgbClr val="FF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56ABD441-AD16-4BED-50B1-E23EC8182268}"/>
              </a:ext>
            </a:extLst>
          </p:cNvPr>
          <p:cNvCxnSpPr>
            <a:cxnSpLocks/>
          </p:cNvCxnSpPr>
          <p:nvPr/>
        </p:nvCxnSpPr>
        <p:spPr>
          <a:xfrm flipH="1" flipV="1">
            <a:off x="6654798" y="2149118"/>
            <a:ext cx="107952" cy="70838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AE329C25-CF29-E4BA-F613-F32CE74C1E96}"/>
              </a:ext>
            </a:extLst>
          </p:cNvPr>
          <p:cNvSpPr txBox="1"/>
          <p:nvPr/>
        </p:nvSpPr>
        <p:spPr>
          <a:xfrm>
            <a:off x="5012977" y="2949218"/>
            <a:ext cx="3842445" cy="1015663"/>
          </a:xfrm>
          <a:prstGeom prst="rect">
            <a:avLst/>
          </a:prstGeom>
          <a:noFill/>
        </p:spPr>
        <p:txBody>
          <a:bodyPr wrap="square" rtlCol="0">
            <a:spAutoFit/>
          </a:bodyPr>
          <a:lstStyle/>
          <a:p>
            <a:r>
              <a:rPr lang="en-US" sz="1200" dirty="0"/>
              <a:t>Two magnets tested in parallel on the horizontal bench is about the limit for cryogenics and human resources. As test plans get shorter, the same amount of work (preparation, installation, mechanics, etc.) needs to be done in a shorter amount of time. </a:t>
            </a:r>
          </a:p>
        </p:txBody>
      </p:sp>
    </p:spTree>
    <p:extLst>
      <p:ext uri="{BB962C8B-B14F-4D97-AF65-F5344CB8AC3E}">
        <p14:creationId xmlns:p14="http://schemas.microsoft.com/office/powerpoint/2010/main" val="6302096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49C02B00-314D-95DF-7A32-91B796822B7E}"/>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6DB9BBC9-EED5-A841-EEEB-0046E7CE430F}"/>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C1BFF742-61DA-6C19-7A82-1656B740933B}"/>
              </a:ext>
            </a:extLst>
          </p:cNvPr>
          <p:cNvSpPr>
            <a:spLocks noGrp="1"/>
          </p:cNvSpPr>
          <p:nvPr>
            <p:ph type="sldNum" sz="quarter" idx="4"/>
          </p:nvPr>
        </p:nvSpPr>
        <p:spPr/>
        <p:txBody>
          <a:bodyPr/>
          <a:lstStyle/>
          <a:p>
            <a:fld id="{17918391-D411-FE40-AAD7-861AE5233E0E}" type="slidenum">
              <a:rPr lang="en-US" smtClean="0"/>
              <a:pPr/>
              <a:t>22</a:t>
            </a:fld>
            <a:endParaRPr lang="en-US" dirty="0"/>
          </a:p>
        </p:txBody>
      </p:sp>
      <p:sp>
        <p:nvSpPr>
          <p:cNvPr id="7" name="TextBox 6">
            <a:extLst>
              <a:ext uri="{FF2B5EF4-FFF2-40B4-BE49-F238E27FC236}">
                <a16:creationId xmlns:a16="http://schemas.microsoft.com/office/drawing/2014/main" id="{4FB311A9-4D69-B98E-7309-3EABCC57861C}"/>
              </a:ext>
            </a:extLst>
          </p:cNvPr>
          <p:cNvSpPr txBox="1"/>
          <p:nvPr/>
        </p:nvSpPr>
        <p:spPr>
          <a:xfrm>
            <a:off x="234950" y="97873"/>
            <a:ext cx="4572000" cy="369332"/>
          </a:xfrm>
          <a:prstGeom prst="rect">
            <a:avLst/>
          </a:prstGeom>
          <a:noFill/>
        </p:spPr>
        <p:txBody>
          <a:bodyPr wrap="square">
            <a:spAutoFit/>
          </a:bodyPr>
          <a:lstStyle/>
          <a:p>
            <a:r>
              <a:rPr lang="nl-NL" dirty="0" err="1"/>
              <a:t>Cryogenics</a:t>
            </a:r>
            <a:endParaRPr lang="nl-NL" dirty="0"/>
          </a:p>
        </p:txBody>
      </p:sp>
      <p:sp>
        <p:nvSpPr>
          <p:cNvPr id="8" name="TextBox 7">
            <a:extLst>
              <a:ext uri="{FF2B5EF4-FFF2-40B4-BE49-F238E27FC236}">
                <a16:creationId xmlns:a16="http://schemas.microsoft.com/office/drawing/2014/main" id="{6D4D819C-7601-2712-7788-EEA1BFAC9A89}"/>
              </a:ext>
            </a:extLst>
          </p:cNvPr>
          <p:cNvSpPr txBox="1"/>
          <p:nvPr/>
        </p:nvSpPr>
        <p:spPr>
          <a:xfrm>
            <a:off x="234950" y="638956"/>
            <a:ext cx="7677150" cy="4616648"/>
          </a:xfrm>
          <a:prstGeom prst="rect">
            <a:avLst/>
          </a:prstGeom>
          <a:noFill/>
        </p:spPr>
        <p:txBody>
          <a:bodyPr wrap="square" rtlCol="0">
            <a:spAutoFit/>
          </a:bodyPr>
          <a:lstStyle/>
          <a:p>
            <a:r>
              <a:rPr lang="en-US" sz="1400" dirty="0"/>
              <a:t>Cryogenics is the most important service for testing magnets. </a:t>
            </a:r>
          </a:p>
          <a:p>
            <a:r>
              <a:rPr lang="en-US" sz="1400" dirty="0"/>
              <a:t>Throughout the last years many optimizations have been done</a:t>
            </a:r>
          </a:p>
          <a:p>
            <a:endParaRPr lang="en-US" sz="1400" dirty="0"/>
          </a:p>
          <a:p>
            <a:pPr marL="171450" indent="-171450">
              <a:buFontTx/>
              <a:buChar char="-"/>
            </a:pPr>
            <a:r>
              <a:rPr lang="en-US" sz="1400" dirty="0"/>
              <a:t>Flexibility between using 35 g/s and 25 g/s cold box. </a:t>
            </a:r>
          </a:p>
          <a:p>
            <a:pPr marL="171450" indent="-171450">
              <a:buFontTx/>
              <a:buChar char="-"/>
            </a:pPr>
            <a:r>
              <a:rPr lang="en-US" sz="1400" dirty="0"/>
              <a:t>Re-installing 25.000 liter dewar with improved range. </a:t>
            </a:r>
          </a:p>
          <a:p>
            <a:pPr marL="171450" indent="-171450">
              <a:buFontTx/>
              <a:buChar char="-"/>
            </a:pPr>
            <a:r>
              <a:rPr lang="en-US" sz="1400" dirty="0"/>
              <a:t>Additional automation of cool down and warm up processes for vertical and horizontal benches. </a:t>
            </a:r>
          </a:p>
          <a:p>
            <a:pPr marL="171450" indent="-171450">
              <a:buFontTx/>
              <a:buChar char="-"/>
            </a:pPr>
            <a:r>
              <a:rPr lang="en-US" sz="1400" dirty="0"/>
              <a:t>Direct and daily coordination between test operators and cryogenics operators strongly improves efficiency.</a:t>
            </a:r>
          </a:p>
          <a:p>
            <a:pPr marL="171450" indent="-171450">
              <a:buFontTx/>
              <a:buChar char="-"/>
            </a:pPr>
            <a:endParaRPr lang="en-US" sz="1400" dirty="0"/>
          </a:p>
          <a:p>
            <a:pPr marL="171450" indent="-171450">
              <a:buFontTx/>
              <a:buChar char="-"/>
            </a:pPr>
            <a:endParaRPr lang="en-US" sz="1400" dirty="0"/>
          </a:p>
          <a:p>
            <a:r>
              <a:rPr lang="en-US" sz="1400" dirty="0"/>
              <a:t>After summer 2024, often 3 magnet test stations in test in parallel, while also 2 or 3 RF cavity test stations were in test, always using full capacity.</a:t>
            </a:r>
          </a:p>
          <a:p>
            <a:pPr marL="171450" indent="-171450">
              <a:buFontTx/>
              <a:buChar char="-"/>
            </a:pPr>
            <a:r>
              <a:rPr lang="en-US" sz="1400" dirty="0"/>
              <a:t>1.9 K pumping (2*12 g/s) is the main factor limiting capacity. </a:t>
            </a:r>
          </a:p>
          <a:p>
            <a:pPr marL="171450" indent="-171450">
              <a:buFontTx/>
              <a:buChar char="-"/>
            </a:pPr>
            <a:r>
              <a:rPr lang="en-US" sz="1400" dirty="0"/>
              <a:t>When the IT-string is in operation, it will use one pumping unit of 12 g/s, reducing pumping for magnets and RF to half capacity. This is foreseen to have a major impact on the test operation. </a:t>
            </a:r>
          </a:p>
          <a:p>
            <a:pPr marL="171450" indent="-171450">
              <a:buFontTx/>
              <a:buChar char="-"/>
            </a:pPr>
            <a:endParaRPr lang="en-US" sz="1400" dirty="0"/>
          </a:p>
          <a:p>
            <a:endParaRPr lang="en-US" sz="1400" dirty="0"/>
          </a:p>
          <a:p>
            <a:endParaRPr lang="en-US" sz="1400" dirty="0"/>
          </a:p>
          <a:p>
            <a:endParaRPr lang="en-US" sz="1400" dirty="0"/>
          </a:p>
        </p:txBody>
      </p:sp>
    </p:spTree>
    <p:extLst>
      <p:ext uri="{BB962C8B-B14F-4D97-AF65-F5344CB8AC3E}">
        <p14:creationId xmlns:p14="http://schemas.microsoft.com/office/powerpoint/2010/main" val="191134665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6256459-4800-D739-2FB6-7E005049CB7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FED5ED21-7DD6-A92B-F860-33E5F3E23DC2}"/>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AB9B4DD8-E457-D192-69D2-306B4572B116}"/>
              </a:ext>
            </a:extLst>
          </p:cNvPr>
          <p:cNvSpPr>
            <a:spLocks noGrp="1"/>
          </p:cNvSpPr>
          <p:nvPr>
            <p:ph type="sldNum" sz="quarter" idx="4"/>
          </p:nvPr>
        </p:nvSpPr>
        <p:spPr/>
        <p:txBody>
          <a:bodyPr/>
          <a:lstStyle/>
          <a:p>
            <a:fld id="{17918391-D411-FE40-AAD7-861AE5233E0E}" type="slidenum">
              <a:rPr lang="en-US" smtClean="0"/>
              <a:pPr/>
              <a:t>23</a:t>
            </a:fld>
            <a:endParaRPr lang="en-US" dirty="0"/>
          </a:p>
        </p:txBody>
      </p:sp>
      <p:sp>
        <p:nvSpPr>
          <p:cNvPr id="7" name="TextBox 6">
            <a:extLst>
              <a:ext uri="{FF2B5EF4-FFF2-40B4-BE49-F238E27FC236}">
                <a16:creationId xmlns:a16="http://schemas.microsoft.com/office/drawing/2014/main" id="{05FFD85B-158B-F685-9925-85BE922F3560}"/>
              </a:ext>
            </a:extLst>
          </p:cNvPr>
          <p:cNvSpPr txBox="1"/>
          <p:nvPr/>
        </p:nvSpPr>
        <p:spPr>
          <a:xfrm>
            <a:off x="234950" y="92396"/>
            <a:ext cx="1172116" cy="369332"/>
          </a:xfrm>
          <a:prstGeom prst="rect">
            <a:avLst/>
          </a:prstGeom>
          <a:noFill/>
        </p:spPr>
        <p:txBody>
          <a:bodyPr wrap="none" rtlCol="0">
            <a:spAutoFit/>
          </a:bodyPr>
          <a:lstStyle/>
          <a:p>
            <a:r>
              <a:rPr lang="nl-NL" dirty="0"/>
              <a:t>Summary</a:t>
            </a:r>
            <a:endParaRPr lang="en-GB" dirty="0"/>
          </a:p>
        </p:txBody>
      </p:sp>
      <p:sp>
        <p:nvSpPr>
          <p:cNvPr id="2" name="TextBox 1">
            <a:extLst>
              <a:ext uri="{FF2B5EF4-FFF2-40B4-BE49-F238E27FC236}">
                <a16:creationId xmlns:a16="http://schemas.microsoft.com/office/drawing/2014/main" id="{A7B27F51-D8EC-19B4-9718-029A706B6346}"/>
              </a:ext>
            </a:extLst>
          </p:cNvPr>
          <p:cNvSpPr txBox="1"/>
          <p:nvPr/>
        </p:nvSpPr>
        <p:spPr>
          <a:xfrm>
            <a:off x="234950" y="578850"/>
            <a:ext cx="4800226" cy="4832092"/>
          </a:xfrm>
          <a:prstGeom prst="rect">
            <a:avLst/>
          </a:prstGeom>
          <a:noFill/>
        </p:spPr>
        <p:txBody>
          <a:bodyPr wrap="square" rtlCol="0">
            <a:spAutoFit/>
          </a:bodyPr>
          <a:lstStyle/>
          <a:p>
            <a:r>
              <a:rPr lang="en-US" sz="1400" b="1" dirty="0"/>
              <a:t>Vertical benches </a:t>
            </a:r>
          </a:p>
          <a:p>
            <a:pPr marL="171450" indent="-171450">
              <a:buFontTx/>
              <a:buChar char="-"/>
            </a:pPr>
            <a:r>
              <a:rPr lang="en-US" sz="1400" dirty="0"/>
              <a:t>Smooth test operation</a:t>
            </a:r>
          </a:p>
          <a:p>
            <a:pPr marL="171450" indent="-171450">
              <a:buFontTx/>
              <a:buChar char="-"/>
            </a:pPr>
            <a:r>
              <a:rPr lang="en-US" sz="1400" dirty="0"/>
              <a:t>All test plans well established and most magnets qualify without major issues. (Exception for one MQML magnet.) </a:t>
            </a:r>
          </a:p>
          <a:p>
            <a:pPr marL="171450" indent="-171450">
              <a:buFontTx/>
              <a:buChar char="-"/>
            </a:pPr>
            <a:endParaRPr lang="en-US" sz="1400" dirty="0"/>
          </a:p>
          <a:p>
            <a:r>
              <a:rPr lang="en-US" sz="1400" b="1" dirty="0"/>
              <a:t>Horizontal benches</a:t>
            </a:r>
          </a:p>
          <a:p>
            <a:pPr marL="171450" indent="-171450">
              <a:buFontTx/>
              <a:buChar char="-"/>
            </a:pPr>
            <a:r>
              <a:rPr lang="en-US" sz="1400" dirty="0"/>
              <a:t>Since last year bench F1, F2 and A2 are fully in operation. </a:t>
            </a:r>
          </a:p>
          <a:p>
            <a:pPr marL="171450" indent="-171450">
              <a:buFontTx/>
              <a:buChar char="-"/>
            </a:pPr>
            <a:r>
              <a:rPr lang="en-US" sz="1400" dirty="0"/>
              <a:t>Proven efficient test operation for Q2, Q3, SC-link. </a:t>
            </a:r>
          </a:p>
          <a:p>
            <a:pPr marL="171450" indent="-171450">
              <a:buFontTx/>
              <a:buChar char="-"/>
            </a:pPr>
            <a:r>
              <a:rPr lang="en-US" sz="1400" dirty="0"/>
              <a:t>Bench B2 and C2 have been completed, but not yet commissioned. </a:t>
            </a:r>
          </a:p>
          <a:p>
            <a:pPr marL="171450" indent="-171450">
              <a:buFontTx/>
              <a:buChar char="-"/>
            </a:pPr>
            <a:r>
              <a:rPr lang="en-US" sz="1400" dirty="0"/>
              <a:t>1.9 K pumping capacity could reduce test station throughput when IT-String operation starts, which is foreseen end 2025. </a:t>
            </a:r>
          </a:p>
          <a:p>
            <a:endParaRPr lang="en-US" sz="1400" dirty="0"/>
          </a:p>
          <a:p>
            <a:endParaRPr lang="en-US" sz="1400" dirty="0"/>
          </a:p>
          <a:p>
            <a:endParaRPr lang="en-US" sz="1400" dirty="0"/>
          </a:p>
          <a:p>
            <a:endParaRPr lang="en-US" sz="1400" dirty="0"/>
          </a:p>
          <a:p>
            <a:endParaRPr lang="en-US" sz="1400" dirty="0"/>
          </a:p>
          <a:p>
            <a:endParaRPr lang="en-US" sz="1400" dirty="0"/>
          </a:p>
          <a:p>
            <a:endParaRPr lang="en-US" sz="1400" b="1" dirty="0"/>
          </a:p>
        </p:txBody>
      </p:sp>
      <p:pic>
        <p:nvPicPr>
          <p:cNvPr id="8" name="Picture 7" descr="A group of people standing in a factory&#10;&#10;Description automatically generated">
            <a:extLst>
              <a:ext uri="{FF2B5EF4-FFF2-40B4-BE49-F238E27FC236}">
                <a16:creationId xmlns:a16="http://schemas.microsoft.com/office/drawing/2014/main" id="{1E87C8CA-A998-FAF5-08B4-62CDCFB4F4AD}"/>
              </a:ext>
            </a:extLst>
          </p:cNvPr>
          <p:cNvPicPr>
            <a:picLocks noChangeAspect="1"/>
          </p:cNvPicPr>
          <p:nvPr/>
        </p:nvPicPr>
        <p:blipFill rotWithShape="1">
          <a:blip r:embed="rId2"/>
          <a:srcRect t="22663" b="5080"/>
          <a:stretch/>
        </p:blipFill>
        <p:spPr>
          <a:xfrm>
            <a:off x="5102935" y="2212372"/>
            <a:ext cx="3885201" cy="1405614"/>
          </a:xfrm>
          <a:prstGeom prst="rect">
            <a:avLst/>
          </a:prstGeom>
        </p:spPr>
      </p:pic>
      <p:sp>
        <p:nvSpPr>
          <p:cNvPr id="10" name="TextBox 9">
            <a:extLst>
              <a:ext uri="{FF2B5EF4-FFF2-40B4-BE49-F238E27FC236}">
                <a16:creationId xmlns:a16="http://schemas.microsoft.com/office/drawing/2014/main" id="{2D4E25C2-72AD-F82E-B92D-0B08601796BF}"/>
              </a:ext>
            </a:extLst>
          </p:cNvPr>
          <p:cNvSpPr txBox="1"/>
          <p:nvPr/>
        </p:nvSpPr>
        <p:spPr>
          <a:xfrm>
            <a:off x="4915399" y="3730441"/>
            <a:ext cx="4572000" cy="738664"/>
          </a:xfrm>
          <a:prstGeom prst="rect">
            <a:avLst/>
          </a:prstGeom>
          <a:noFill/>
        </p:spPr>
        <p:txBody>
          <a:bodyPr wrap="square">
            <a:spAutoFit/>
          </a:bodyPr>
          <a:lstStyle/>
          <a:p>
            <a:endParaRPr lang="en-US" sz="1400" b="1" dirty="0"/>
          </a:p>
          <a:p>
            <a:r>
              <a:rPr lang="en-US" sz="1400" b="1" dirty="0"/>
              <a:t>SM18 magnet test station is ready for HL-LHC!</a:t>
            </a:r>
          </a:p>
          <a:p>
            <a:r>
              <a:rPr lang="en-US" sz="1400" b="1" dirty="0"/>
              <a:t>Fully focused on test from now on</a:t>
            </a:r>
            <a:r>
              <a:rPr lang="en-US" sz="1100" b="1" dirty="0"/>
              <a:t>. </a:t>
            </a:r>
            <a:endParaRPr lang="en-US" sz="1400" b="1" dirty="0"/>
          </a:p>
        </p:txBody>
      </p:sp>
    </p:spTree>
    <p:extLst>
      <p:ext uri="{BB962C8B-B14F-4D97-AF65-F5344CB8AC3E}">
        <p14:creationId xmlns:p14="http://schemas.microsoft.com/office/powerpoint/2010/main" val="18651168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4DA92E6-8226-A135-BE9F-D8A76217026A}"/>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C66EAC0A-FB92-9310-3096-5C9EB3790A76}"/>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F713B6C6-2E54-C097-EBA0-2DE0DA52D912}"/>
              </a:ext>
            </a:extLst>
          </p:cNvPr>
          <p:cNvSpPr>
            <a:spLocks noGrp="1"/>
          </p:cNvSpPr>
          <p:nvPr>
            <p:ph type="sldNum" sz="quarter" idx="4"/>
          </p:nvPr>
        </p:nvSpPr>
        <p:spPr/>
        <p:txBody>
          <a:bodyPr/>
          <a:lstStyle/>
          <a:p>
            <a:fld id="{17918391-D411-FE40-AAD7-861AE5233E0E}" type="slidenum">
              <a:rPr lang="en-US" smtClean="0"/>
              <a:pPr/>
              <a:t>24</a:t>
            </a:fld>
            <a:endParaRPr lang="en-US" dirty="0"/>
          </a:p>
        </p:txBody>
      </p:sp>
    </p:spTree>
    <p:extLst>
      <p:ext uri="{BB962C8B-B14F-4D97-AF65-F5344CB8AC3E}">
        <p14:creationId xmlns:p14="http://schemas.microsoft.com/office/powerpoint/2010/main" val="31531022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F90A692A-4226-83C7-71D1-1498FBAE6982}"/>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3786627A-CD24-5722-9CDB-E58144AFA638}"/>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C7E7F056-E8CC-014E-0ED6-00F1CD9E8158}"/>
              </a:ext>
            </a:extLst>
          </p:cNvPr>
          <p:cNvSpPr>
            <a:spLocks noGrp="1"/>
          </p:cNvSpPr>
          <p:nvPr>
            <p:ph type="sldNum" sz="quarter" idx="4"/>
          </p:nvPr>
        </p:nvSpPr>
        <p:spPr/>
        <p:txBody>
          <a:bodyPr/>
          <a:lstStyle/>
          <a:p>
            <a:fld id="{17918391-D411-FE40-AAD7-861AE5233E0E}" type="slidenum">
              <a:rPr lang="en-US" smtClean="0"/>
              <a:pPr/>
              <a:t>25</a:t>
            </a:fld>
            <a:endParaRPr lang="en-US" dirty="0"/>
          </a:p>
        </p:txBody>
      </p:sp>
      <p:sp>
        <p:nvSpPr>
          <p:cNvPr id="7" name="TextBox 6">
            <a:extLst>
              <a:ext uri="{FF2B5EF4-FFF2-40B4-BE49-F238E27FC236}">
                <a16:creationId xmlns:a16="http://schemas.microsoft.com/office/drawing/2014/main" id="{E928B5C6-A85E-07CA-EFBD-CECE82B09808}"/>
              </a:ext>
            </a:extLst>
          </p:cNvPr>
          <p:cNvSpPr txBox="1"/>
          <p:nvPr/>
        </p:nvSpPr>
        <p:spPr>
          <a:xfrm>
            <a:off x="206375" y="17204"/>
            <a:ext cx="8731250" cy="4755148"/>
          </a:xfrm>
          <a:prstGeom prst="rect">
            <a:avLst/>
          </a:prstGeom>
          <a:noFill/>
        </p:spPr>
        <p:txBody>
          <a:bodyPr wrap="square" rtlCol="0">
            <a:spAutoFit/>
          </a:bodyPr>
          <a:lstStyle/>
          <a:p>
            <a:r>
              <a:rPr lang="nl-NL" sz="1400" dirty="0" err="1"/>
              <a:t>Done</a:t>
            </a:r>
            <a:r>
              <a:rPr lang="nl-NL" sz="1400" dirty="0"/>
              <a:t> </a:t>
            </a:r>
            <a:r>
              <a:rPr lang="nl-NL" sz="1400" dirty="0" err="1"/>
              <a:t>since</a:t>
            </a:r>
            <a:r>
              <a:rPr lang="nl-NL" sz="1400" dirty="0"/>
              <a:t> </a:t>
            </a:r>
            <a:r>
              <a:rPr lang="nl-NL" sz="1400" dirty="0" err="1"/>
              <a:t>the</a:t>
            </a:r>
            <a:r>
              <a:rPr lang="nl-NL" sz="1400" dirty="0"/>
              <a:t> 13th </a:t>
            </a:r>
            <a:r>
              <a:rPr lang="nl-NL" sz="1400" dirty="0" err="1"/>
              <a:t>Hilumi</a:t>
            </a:r>
            <a:r>
              <a:rPr lang="nl-NL" sz="1400" dirty="0"/>
              <a:t> </a:t>
            </a:r>
            <a:r>
              <a:rPr lang="nl-NL" sz="1400" dirty="0" err="1"/>
              <a:t>collaboration</a:t>
            </a:r>
            <a:r>
              <a:rPr lang="nl-NL" sz="1400" dirty="0"/>
              <a:t> meeting in </a:t>
            </a:r>
            <a:r>
              <a:rPr lang="nl-NL" sz="1400" dirty="0" err="1"/>
              <a:t>the</a:t>
            </a:r>
            <a:r>
              <a:rPr lang="nl-NL" sz="1400" dirty="0"/>
              <a:t> SM18 </a:t>
            </a:r>
            <a:r>
              <a:rPr lang="nl-NL" sz="1400" dirty="0" err="1"/>
              <a:t>superconducting</a:t>
            </a:r>
            <a:r>
              <a:rPr lang="nl-NL" sz="1400" dirty="0"/>
              <a:t> </a:t>
            </a:r>
            <a:r>
              <a:rPr lang="nl-NL" sz="1400" dirty="0" err="1"/>
              <a:t>magnet</a:t>
            </a:r>
            <a:r>
              <a:rPr lang="nl-NL" sz="1400" dirty="0"/>
              <a:t> test facility</a:t>
            </a:r>
          </a:p>
          <a:p>
            <a:endParaRPr lang="nl-NL" sz="1400" dirty="0"/>
          </a:p>
          <a:p>
            <a:r>
              <a:rPr lang="nl-NL" sz="1600" dirty="0"/>
              <a:t>Upgrades</a:t>
            </a:r>
            <a:endParaRPr lang="nl-NL" dirty="0"/>
          </a:p>
          <a:p>
            <a:pPr marL="285750" indent="-285750">
              <a:buFontTx/>
              <a:buChar char="-"/>
            </a:pPr>
            <a:r>
              <a:rPr lang="nl-NL" sz="1100" dirty="0" err="1"/>
              <a:t>Commissioning</a:t>
            </a:r>
            <a:r>
              <a:rPr lang="nl-NL" sz="1100" dirty="0"/>
              <a:t> F1 </a:t>
            </a:r>
            <a:r>
              <a:rPr lang="nl-NL" sz="1100" dirty="0" err="1"/>
              <a:t>bench</a:t>
            </a:r>
            <a:r>
              <a:rPr lang="nl-NL" sz="1100" dirty="0"/>
              <a:t> </a:t>
            </a:r>
            <a:r>
              <a:rPr lang="nl-NL" sz="1100" dirty="0" err="1"/>
              <a:t>with</a:t>
            </a:r>
            <a:r>
              <a:rPr lang="nl-NL" sz="1100" dirty="0"/>
              <a:t> first Q2 cryo </a:t>
            </a:r>
            <a:r>
              <a:rPr lang="nl-NL" sz="1100" dirty="0" err="1"/>
              <a:t>assembly</a:t>
            </a:r>
            <a:endParaRPr lang="nl-NL" sz="1100" dirty="0"/>
          </a:p>
          <a:p>
            <a:pPr marL="285750" indent="-285750">
              <a:buFontTx/>
              <a:buChar char="-"/>
            </a:pPr>
            <a:r>
              <a:rPr lang="nl-NL" sz="1100" dirty="0" err="1"/>
              <a:t>Completion</a:t>
            </a:r>
            <a:r>
              <a:rPr lang="nl-NL" sz="1100" dirty="0"/>
              <a:t> </a:t>
            </a:r>
            <a:r>
              <a:rPr lang="nl-NL" sz="1100" dirty="0" err="1"/>
              <a:t>and</a:t>
            </a:r>
            <a:r>
              <a:rPr lang="nl-NL" sz="1100" dirty="0"/>
              <a:t> </a:t>
            </a:r>
            <a:r>
              <a:rPr lang="nl-NL" sz="1100" dirty="0" err="1"/>
              <a:t>commissioning</a:t>
            </a:r>
            <a:r>
              <a:rPr lang="nl-NL" sz="1100" dirty="0"/>
              <a:t> F2 </a:t>
            </a:r>
            <a:r>
              <a:rPr lang="nl-NL" sz="1100" dirty="0" err="1"/>
              <a:t>bench</a:t>
            </a:r>
            <a:r>
              <a:rPr lang="nl-NL" sz="1100" dirty="0"/>
              <a:t> </a:t>
            </a:r>
            <a:r>
              <a:rPr lang="nl-NL" sz="1100" dirty="0" err="1"/>
              <a:t>with</a:t>
            </a:r>
            <a:r>
              <a:rPr lang="nl-NL" sz="1100" dirty="0"/>
              <a:t> first </a:t>
            </a:r>
            <a:r>
              <a:rPr lang="nl-NL" sz="1100" dirty="0" err="1"/>
              <a:t>SC-link</a:t>
            </a:r>
            <a:r>
              <a:rPr lang="nl-NL" sz="1100" dirty="0"/>
              <a:t> full system</a:t>
            </a:r>
          </a:p>
          <a:p>
            <a:pPr marL="285750" indent="-285750">
              <a:buFontTx/>
              <a:buChar char="-"/>
            </a:pPr>
            <a:r>
              <a:rPr lang="nl-NL" sz="1100" dirty="0" err="1"/>
              <a:t>Completion</a:t>
            </a:r>
            <a:r>
              <a:rPr lang="nl-NL" sz="1100" dirty="0"/>
              <a:t> </a:t>
            </a:r>
            <a:r>
              <a:rPr lang="nl-NL" sz="1100" dirty="0" err="1"/>
              <a:t>and</a:t>
            </a:r>
            <a:r>
              <a:rPr lang="nl-NL" sz="1100" dirty="0"/>
              <a:t> </a:t>
            </a:r>
            <a:r>
              <a:rPr lang="nl-NL" sz="1100" dirty="0" err="1"/>
              <a:t>commissioning</a:t>
            </a:r>
            <a:r>
              <a:rPr lang="nl-NL" sz="1100" dirty="0"/>
              <a:t> A2 </a:t>
            </a:r>
            <a:r>
              <a:rPr lang="nl-NL" sz="1100" dirty="0" err="1"/>
              <a:t>bench</a:t>
            </a:r>
            <a:r>
              <a:rPr lang="nl-NL" sz="1100" dirty="0"/>
              <a:t> </a:t>
            </a:r>
            <a:r>
              <a:rPr lang="nl-NL" sz="1100" dirty="0" err="1"/>
              <a:t>with</a:t>
            </a:r>
            <a:r>
              <a:rPr lang="nl-NL" sz="1100" dirty="0"/>
              <a:t> first Q3 cryo </a:t>
            </a:r>
            <a:r>
              <a:rPr lang="nl-NL" sz="1100" dirty="0" err="1"/>
              <a:t>assembly</a:t>
            </a:r>
            <a:endParaRPr lang="nl-NL" sz="1100" dirty="0"/>
          </a:p>
          <a:p>
            <a:pPr marL="285750" indent="-285750">
              <a:buFontTx/>
              <a:buChar char="-"/>
            </a:pPr>
            <a:r>
              <a:rPr lang="nl-NL" sz="1100" dirty="0" err="1"/>
              <a:t>Completion</a:t>
            </a:r>
            <a:r>
              <a:rPr lang="nl-NL" sz="1100" dirty="0"/>
              <a:t> C2 </a:t>
            </a:r>
            <a:r>
              <a:rPr lang="nl-NL" sz="1100" dirty="0" err="1"/>
              <a:t>bench</a:t>
            </a:r>
            <a:r>
              <a:rPr lang="nl-NL" sz="1100" dirty="0"/>
              <a:t> upgrade – ready for </a:t>
            </a:r>
            <a:r>
              <a:rPr lang="nl-NL" sz="1100" dirty="0" err="1"/>
              <a:t>pressure</a:t>
            </a:r>
            <a:r>
              <a:rPr lang="nl-NL" sz="1100" dirty="0"/>
              <a:t> test </a:t>
            </a:r>
            <a:r>
              <a:rPr lang="nl-NL" sz="1100" dirty="0" err="1"/>
              <a:t>and</a:t>
            </a:r>
            <a:r>
              <a:rPr lang="nl-NL" sz="1100" dirty="0"/>
              <a:t> </a:t>
            </a:r>
            <a:r>
              <a:rPr lang="nl-NL" sz="1100" dirty="0" err="1"/>
              <a:t>cold</a:t>
            </a:r>
            <a:r>
              <a:rPr lang="nl-NL" sz="1100" dirty="0"/>
              <a:t> test.</a:t>
            </a:r>
          </a:p>
          <a:p>
            <a:pPr marL="285750" indent="-285750">
              <a:buFontTx/>
              <a:buChar char="-"/>
            </a:pPr>
            <a:r>
              <a:rPr lang="nl-NL" sz="1100" dirty="0"/>
              <a:t>B2 </a:t>
            </a:r>
            <a:r>
              <a:rPr lang="nl-NL" sz="1100" dirty="0" err="1"/>
              <a:t>bench</a:t>
            </a:r>
            <a:r>
              <a:rPr lang="nl-NL" sz="1100" dirty="0"/>
              <a:t> upgrade </a:t>
            </a:r>
            <a:r>
              <a:rPr lang="nl-NL" sz="1100" dirty="0" err="1"/>
              <a:t>ongoing</a:t>
            </a:r>
            <a:r>
              <a:rPr lang="nl-NL" sz="1100" dirty="0"/>
              <a:t> – Next week ready for </a:t>
            </a:r>
            <a:r>
              <a:rPr lang="nl-NL" sz="1100" dirty="0" err="1"/>
              <a:t>pressure</a:t>
            </a:r>
            <a:r>
              <a:rPr lang="nl-NL" sz="1100" dirty="0"/>
              <a:t> test </a:t>
            </a:r>
            <a:r>
              <a:rPr lang="nl-NL" sz="1100" dirty="0" err="1"/>
              <a:t>and</a:t>
            </a:r>
            <a:r>
              <a:rPr lang="nl-NL" sz="1100" dirty="0"/>
              <a:t> </a:t>
            </a:r>
            <a:r>
              <a:rPr lang="nl-NL" sz="1100" dirty="0" err="1"/>
              <a:t>cold</a:t>
            </a:r>
            <a:r>
              <a:rPr lang="nl-NL" sz="1100" dirty="0"/>
              <a:t> test</a:t>
            </a:r>
          </a:p>
          <a:p>
            <a:pPr marL="285750" indent="-285750">
              <a:buFontTx/>
              <a:buChar char="-"/>
            </a:pPr>
            <a:endParaRPr lang="nl-NL" sz="1200" dirty="0"/>
          </a:p>
          <a:p>
            <a:r>
              <a:rPr lang="nl-NL" sz="1600" dirty="0" err="1"/>
              <a:t>Horizontal</a:t>
            </a:r>
            <a:r>
              <a:rPr lang="nl-NL" sz="1600" dirty="0"/>
              <a:t> tests</a:t>
            </a:r>
            <a:endParaRPr lang="en-GB" sz="1600" dirty="0"/>
          </a:p>
          <a:p>
            <a:pPr marL="285750" indent="-285750">
              <a:buFontTx/>
              <a:buChar char="-"/>
            </a:pPr>
            <a:r>
              <a:rPr lang="en-GB" sz="1100" dirty="0"/>
              <a:t>One cool down MQXFB in test cryostat on bench A1. </a:t>
            </a:r>
          </a:p>
          <a:p>
            <a:pPr marL="285750" indent="-285750">
              <a:buFontTx/>
              <a:buChar char="-"/>
            </a:pPr>
            <a:r>
              <a:rPr lang="nl-NL" sz="1100" dirty="0" err="1"/>
              <a:t>One</a:t>
            </a:r>
            <a:r>
              <a:rPr lang="nl-NL" sz="1100" dirty="0"/>
              <a:t> D1 prototype tests </a:t>
            </a:r>
            <a:r>
              <a:rPr lang="nl-NL" sz="1100" dirty="0" err="1"/>
              <a:t>with</a:t>
            </a:r>
            <a:r>
              <a:rPr lang="nl-NL" sz="1100" dirty="0"/>
              <a:t> </a:t>
            </a:r>
            <a:r>
              <a:rPr lang="nl-NL" sz="1100" dirty="0" err="1"/>
              <a:t>two</a:t>
            </a:r>
            <a:r>
              <a:rPr lang="nl-NL" sz="1100" dirty="0"/>
              <a:t> cool downs</a:t>
            </a:r>
          </a:p>
          <a:p>
            <a:pPr marL="285750" indent="-285750">
              <a:buFontTx/>
              <a:buChar char="-"/>
            </a:pPr>
            <a:r>
              <a:rPr lang="nl-NL" sz="1100" dirty="0"/>
              <a:t>Five Q2 </a:t>
            </a:r>
            <a:r>
              <a:rPr lang="nl-NL" sz="1100" dirty="0" err="1"/>
              <a:t>cold</a:t>
            </a:r>
            <a:r>
              <a:rPr lang="nl-NL" sz="1100" dirty="0"/>
              <a:t> </a:t>
            </a:r>
            <a:r>
              <a:rPr lang="nl-NL" sz="1100" dirty="0" err="1"/>
              <a:t>mass</a:t>
            </a:r>
            <a:r>
              <a:rPr lang="nl-NL" sz="1100" dirty="0"/>
              <a:t> tests (4 </a:t>
            </a:r>
            <a:r>
              <a:rPr lang="nl-NL" sz="1100" dirty="0" err="1"/>
              <a:t>cold</a:t>
            </a:r>
            <a:r>
              <a:rPr lang="nl-NL" sz="1100" dirty="0"/>
              <a:t> </a:t>
            </a:r>
            <a:r>
              <a:rPr lang="nl-NL" sz="1100" dirty="0" err="1"/>
              <a:t>masses</a:t>
            </a:r>
            <a:r>
              <a:rPr lang="nl-NL" sz="1100" dirty="0"/>
              <a:t>) </a:t>
            </a:r>
            <a:r>
              <a:rPr lang="nl-NL" sz="1100" dirty="0" err="1"/>
              <a:t>with</a:t>
            </a:r>
            <a:r>
              <a:rPr lang="nl-NL" sz="1100" dirty="0"/>
              <a:t> </a:t>
            </a:r>
            <a:r>
              <a:rPr lang="nl-NL" sz="1100" dirty="0" err="1"/>
              <a:t>six</a:t>
            </a:r>
            <a:r>
              <a:rPr lang="nl-NL" sz="1100" dirty="0"/>
              <a:t> cool downs.</a:t>
            </a:r>
          </a:p>
          <a:p>
            <a:pPr marL="285750" indent="-285750">
              <a:buFontTx/>
              <a:buChar char="-"/>
            </a:pPr>
            <a:r>
              <a:rPr lang="nl-NL" sz="1100" dirty="0" err="1"/>
              <a:t>One</a:t>
            </a:r>
            <a:r>
              <a:rPr lang="nl-NL" sz="1100" dirty="0"/>
              <a:t> SC link full system type X </a:t>
            </a:r>
            <a:r>
              <a:rPr lang="nl-NL" sz="1100" dirty="0" err="1"/>
              <a:t>tested</a:t>
            </a:r>
            <a:r>
              <a:rPr lang="nl-NL" sz="1100" dirty="0"/>
              <a:t> </a:t>
            </a:r>
            <a:r>
              <a:rPr lang="nl-NL" sz="1100" dirty="0" err="1"/>
              <a:t>with</a:t>
            </a:r>
            <a:r>
              <a:rPr lang="nl-NL" sz="1100" dirty="0"/>
              <a:t> </a:t>
            </a:r>
            <a:r>
              <a:rPr lang="nl-NL" sz="1100" dirty="0" err="1"/>
              <a:t>two</a:t>
            </a:r>
            <a:r>
              <a:rPr lang="nl-NL" sz="1100" dirty="0"/>
              <a:t> cool downs. </a:t>
            </a:r>
          </a:p>
          <a:p>
            <a:pPr marL="285750" indent="-285750">
              <a:buFontTx/>
              <a:buChar char="-"/>
            </a:pPr>
            <a:r>
              <a:rPr lang="nl-NL" sz="1100" dirty="0" err="1"/>
              <a:t>One</a:t>
            </a:r>
            <a:r>
              <a:rPr lang="nl-NL" sz="1100" dirty="0"/>
              <a:t> LHC MB test</a:t>
            </a:r>
          </a:p>
          <a:p>
            <a:pPr marL="285750" indent="-285750">
              <a:buFontTx/>
              <a:buChar char="-"/>
            </a:pPr>
            <a:r>
              <a:rPr lang="nl-NL" sz="1100" dirty="0" err="1"/>
              <a:t>One</a:t>
            </a:r>
            <a:r>
              <a:rPr lang="nl-NL" sz="1100" dirty="0"/>
              <a:t> Q3 </a:t>
            </a:r>
            <a:r>
              <a:rPr lang="nl-NL" sz="1100" dirty="0" err="1"/>
              <a:t>cold</a:t>
            </a:r>
            <a:r>
              <a:rPr lang="nl-NL" sz="1100" dirty="0"/>
              <a:t> </a:t>
            </a:r>
            <a:r>
              <a:rPr lang="nl-NL" sz="1100" dirty="0" err="1"/>
              <a:t>mass</a:t>
            </a:r>
            <a:r>
              <a:rPr lang="nl-NL" sz="1100" dirty="0"/>
              <a:t> tests </a:t>
            </a:r>
            <a:r>
              <a:rPr lang="nl-NL" sz="1100" dirty="0" err="1"/>
              <a:t>with</a:t>
            </a:r>
            <a:r>
              <a:rPr lang="nl-NL" sz="1100" dirty="0"/>
              <a:t> </a:t>
            </a:r>
            <a:r>
              <a:rPr lang="nl-NL" sz="1100" dirty="0" err="1"/>
              <a:t>two</a:t>
            </a:r>
            <a:r>
              <a:rPr lang="nl-NL" sz="1100" dirty="0"/>
              <a:t> cool downs.</a:t>
            </a:r>
          </a:p>
          <a:p>
            <a:r>
              <a:rPr lang="nl-NL" sz="1600" dirty="0" err="1"/>
              <a:t>Vertical</a:t>
            </a:r>
            <a:r>
              <a:rPr lang="nl-NL" sz="1600" dirty="0"/>
              <a:t> tests</a:t>
            </a:r>
          </a:p>
          <a:p>
            <a:pPr marL="171450" indent="-171450">
              <a:buFontTx/>
              <a:buChar char="-"/>
            </a:pPr>
            <a:r>
              <a:rPr lang="nl-NL" sz="1100" dirty="0"/>
              <a:t>   </a:t>
            </a:r>
            <a:r>
              <a:rPr lang="nl-NL" sz="1100" dirty="0" err="1"/>
              <a:t>Four</a:t>
            </a:r>
            <a:r>
              <a:rPr lang="nl-NL" sz="1100" dirty="0"/>
              <a:t> MQML tests</a:t>
            </a:r>
          </a:p>
          <a:p>
            <a:pPr marL="171450" indent="-171450">
              <a:buFontTx/>
              <a:buChar char="-"/>
            </a:pPr>
            <a:r>
              <a:rPr lang="nl-NL" sz="1100" dirty="0"/>
              <a:t>   </a:t>
            </a:r>
            <a:r>
              <a:rPr lang="nl-NL" sz="1100" dirty="0" err="1"/>
              <a:t>One</a:t>
            </a:r>
            <a:r>
              <a:rPr lang="nl-NL" sz="1100" dirty="0"/>
              <a:t> MSCB test</a:t>
            </a:r>
          </a:p>
          <a:p>
            <a:pPr marL="171450" indent="-171450">
              <a:buFontTx/>
              <a:buChar char="-"/>
            </a:pPr>
            <a:r>
              <a:rPr lang="nl-NL" sz="1100" dirty="0"/>
              <a:t>   Three MCBXF tests</a:t>
            </a:r>
          </a:p>
          <a:p>
            <a:pPr marL="171450" indent="-171450">
              <a:buFontTx/>
              <a:buChar char="-"/>
            </a:pPr>
            <a:r>
              <a:rPr lang="nl-NL" sz="1100" dirty="0"/>
              <a:t>   </a:t>
            </a:r>
            <a:r>
              <a:rPr lang="nl-NL" sz="1100" dirty="0" err="1"/>
              <a:t>Two</a:t>
            </a:r>
            <a:r>
              <a:rPr lang="nl-NL" sz="1100" dirty="0"/>
              <a:t> MCBRD tests</a:t>
            </a:r>
          </a:p>
          <a:p>
            <a:pPr marL="171450" indent="-171450">
              <a:buFontTx/>
              <a:buChar char="-"/>
            </a:pPr>
            <a:r>
              <a:rPr lang="nl-NL" sz="1100" dirty="0"/>
              <a:t>   Five MQXFS tests</a:t>
            </a:r>
          </a:p>
          <a:p>
            <a:pPr marL="171450" indent="-171450">
              <a:buFontTx/>
              <a:buChar char="-"/>
            </a:pPr>
            <a:r>
              <a:rPr lang="nl-NL" sz="1100" dirty="0"/>
              <a:t>  (15 tests for HFM </a:t>
            </a:r>
            <a:r>
              <a:rPr lang="nl-NL" sz="1100" dirty="0" err="1"/>
              <a:t>and</a:t>
            </a:r>
            <a:r>
              <a:rPr lang="nl-NL" sz="1100" dirty="0"/>
              <a:t> </a:t>
            </a:r>
            <a:r>
              <a:rPr lang="nl-NL" sz="1100" dirty="0" err="1"/>
              <a:t>other</a:t>
            </a:r>
            <a:r>
              <a:rPr lang="nl-NL" sz="1100" dirty="0"/>
              <a:t> </a:t>
            </a:r>
            <a:r>
              <a:rPr lang="nl-NL" sz="1100" dirty="0" err="1"/>
              <a:t>projects</a:t>
            </a:r>
            <a:r>
              <a:rPr lang="nl-NL" sz="1100" dirty="0"/>
              <a:t>.)</a:t>
            </a:r>
          </a:p>
          <a:p>
            <a:pPr marL="171450" indent="-171450">
              <a:buFontTx/>
              <a:buChar char="-"/>
            </a:pPr>
            <a:endParaRPr lang="nl-NL" sz="1200" dirty="0"/>
          </a:p>
          <a:p>
            <a:endParaRPr lang="nl-NL" sz="1600" dirty="0"/>
          </a:p>
        </p:txBody>
      </p:sp>
    </p:spTree>
    <p:extLst>
      <p:ext uri="{BB962C8B-B14F-4D97-AF65-F5344CB8AC3E}">
        <p14:creationId xmlns:p14="http://schemas.microsoft.com/office/powerpoint/2010/main" val="29601201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D579F-741E-CE0A-F433-BDEDD08A887B}"/>
              </a:ext>
            </a:extLst>
          </p:cNvPr>
          <p:cNvSpPr>
            <a:spLocks noGrp="1"/>
          </p:cNvSpPr>
          <p:nvPr>
            <p:ph type="title"/>
          </p:nvPr>
        </p:nvSpPr>
        <p:spPr/>
        <p:txBody>
          <a:bodyPr>
            <a:normAutofit fontScale="90000"/>
          </a:bodyPr>
          <a:lstStyle/>
          <a:p>
            <a:endParaRPr lang="en-GB"/>
          </a:p>
        </p:txBody>
      </p:sp>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26</a:t>
            </a:fld>
            <a:endParaRPr lang="en-US" dirty="0"/>
          </a:p>
        </p:txBody>
      </p:sp>
      <p:sp>
        <p:nvSpPr>
          <p:cNvPr id="6" name="Text Placeholder 5">
            <a:extLst>
              <a:ext uri="{FF2B5EF4-FFF2-40B4-BE49-F238E27FC236}">
                <a16:creationId xmlns:a16="http://schemas.microsoft.com/office/drawing/2014/main" id="{9C550212-C650-01D2-3D5F-F191BC9E0DF8}"/>
              </a:ext>
            </a:extLst>
          </p:cNvPr>
          <p:cNvSpPr>
            <a:spLocks noGrp="1"/>
          </p:cNvSpPr>
          <p:nvPr>
            <p:ph type="body" idx="10"/>
          </p:nvPr>
        </p:nvSpPr>
        <p:spPr/>
        <p:txBody>
          <a:bodyPr/>
          <a:lstStyle/>
          <a:p>
            <a:endParaRPr lang="en-GB"/>
          </a:p>
        </p:txBody>
      </p:sp>
      <p:pic>
        <p:nvPicPr>
          <p:cNvPr id="7" name="Picture 6">
            <a:extLst>
              <a:ext uri="{FF2B5EF4-FFF2-40B4-BE49-F238E27FC236}">
                <a16:creationId xmlns:a16="http://schemas.microsoft.com/office/drawing/2014/main" id="{4D92C517-0B40-72A5-C74A-12FBC1FE4322}"/>
              </a:ext>
            </a:extLst>
          </p:cNvPr>
          <p:cNvPicPr>
            <a:picLocks noChangeAspect="1"/>
          </p:cNvPicPr>
          <p:nvPr/>
        </p:nvPicPr>
        <p:blipFill>
          <a:blip r:embed="rId2"/>
          <a:stretch>
            <a:fillRect/>
          </a:stretch>
        </p:blipFill>
        <p:spPr>
          <a:xfrm>
            <a:off x="107576" y="350888"/>
            <a:ext cx="9144000" cy="3459525"/>
          </a:xfrm>
          <a:prstGeom prst="rect">
            <a:avLst/>
          </a:prstGeom>
        </p:spPr>
      </p:pic>
    </p:spTree>
    <p:extLst>
      <p:ext uri="{BB962C8B-B14F-4D97-AF65-F5344CB8AC3E}">
        <p14:creationId xmlns:p14="http://schemas.microsoft.com/office/powerpoint/2010/main" val="15682812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5DB184-8AF6-FCC4-E004-226204F731A7}"/>
              </a:ext>
            </a:extLst>
          </p:cNvPr>
          <p:cNvSpPr>
            <a:spLocks noGrp="1"/>
          </p:cNvSpPr>
          <p:nvPr>
            <p:ph type="title"/>
          </p:nvPr>
        </p:nvSpPr>
        <p:spPr/>
        <p:txBody>
          <a:bodyPr>
            <a:normAutofit fontScale="90000"/>
          </a:bodyPr>
          <a:lstStyle/>
          <a:p>
            <a:r>
              <a:rPr lang="en-US" dirty="0"/>
              <a:t>Tests on Vertical benches</a:t>
            </a:r>
          </a:p>
        </p:txBody>
      </p:sp>
      <p:sp>
        <p:nvSpPr>
          <p:cNvPr id="3" name="Date Placeholder 2">
            <a:extLst>
              <a:ext uri="{FF2B5EF4-FFF2-40B4-BE49-F238E27FC236}">
                <a16:creationId xmlns:a16="http://schemas.microsoft.com/office/drawing/2014/main" id="{73B5EC30-15CD-4D2F-EC8E-465EE9D8921C}"/>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FE49EBD1-BFD3-8B71-A7B2-CB1B2D79A7F0}"/>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53832698-7536-CA4C-B181-5490D9281121}"/>
              </a:ext>
            </a:extLst>
          </p:cNvPr>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2991338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4</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dirty="0"/>
              <a:t>MCBXFA/B</a:t>
            </a:r>
          </a:p>
        </p:txBody>
      </p:sp>
      <p:pic>
        <p:nvPicPr>
          <p:cNvPr id="11" name="Picture 10">
            <a:extLst>
              <a:ext uri="{FF2B5EF4-FFF2-40B4-BE49-F238E27FC236}">
                <a16:creationId xmlns:a16="http://schemas.microsoft.com/office/drawing/2014/main" id="{12598D46-161A-E4E4-CA7D-6F6770043202}"/>
              </a:ext>
            </a:extLst>
          </p:cNvPr>
          <p:cNvPicPr>
            <a:picLocks noChangeAspect="1"/>
          </p:cNvPicPr>
          <p:nvPr/>
        </p:nvPicPr>
        <p:blipFill rotWithShape="1">
          <a:blip r:embed="rId2"/>
          <a:srcRect t="24774" b="44297"/>
          <a:stretch/>
        </p:blipFill>
        <p:spPr>
          <a:xfrm>
            <a:off x="71188" y="436750"/>
            <a:ext cx="6409368" cy="474195"/>
          </a:xfrm>
          <a:prstGeom prst="rect">
            <a:avLst/>
          </a:prstGeom>
        </p:spPr>
      </p:pic>
      <p:sp>
        <p:nvSpPr>
          <p:cNvPr id="2" name="TextBox 1">
            <a:extLst>
              <a:ext uri="{FF2B5EF4-FFF2-40B4-BE49-F238E27FC236}">
                <a16:creationId xmlns:a16="http://schemas.microsoft.com/office/drawing/2014/main" id="{078B829B-A749-0255-AFF6-1FA8253BC46F}"/>
              </a:ext>
            </a:extLst>
          </p:cNvPr>
          <p:cNvSpPr txBox="1"/>
          <p:nvPr/>
        </p:nvSpPr>
        <p:spPr>
          <a:xfrm>
            <a:off x="73205" y="1004870"/>
            <a:ext cx="4805612" cy="1169551"/>
          </a:xfrm>
          <a:prstGeom prst="rect">
            <a:avLst/>
          </a:prstGeom>
          <a:noFill/>
          <a:ln>
            <a:solidFill>
              <a:schemeClr val="tx1"/>
            </a:solidFill>
          </a:ln>
        </p:spPr>
        <p:txBody>
          <a:bodyPr wrap="square" rtlCol="0">
            <a:spAutoFit/>
          </a:bodyPr>
          <a:lstStyle/>
          <a:p>
            <a:r>
              <a:rPr lang="en-US" sz="1000" dirty="0"/>
              <a:t>Test station: 			Cluster D</a:t>
            </a:r>
          </a:p>
          <a:p>
            <a:r>
              <a:rPr lang="en-US" sz="1000" dirty="0"/>
              <a:t>Number of cool downs: 		2</a:t>
            </a:r>
          </a:p>
          <a:p>
            <a:r>
              <a:rPr lang="en-US" sz="1000" dirty="0"/>
              <a:t>Test temperature: 		Only 1.9 K</a:t>
            </a:r>
          </a:p>
          <a:p>
            <a:r>
              <a:rPr lang="en-US" sz="1000" dirty="0"/>
              <a:t>Test station occupation:		~ 3 weeks	 </a:t>
            </a:r>
          </a:p>
          <a:p>
            <a:r>
              <a:rPr lang="en-US" sz="1000" dirty="0"/>
              <a:t>Magnetic measurements: 		Yes</a:t>
            </a:r>
          </a:p>
          <a:p>
            <a:r>
              <a:rPr lang="en-US" sz="1000" dirty="0"/>
              <a:t>Cold phase including powering: 		3 days per cool down </a:t>
            </a:r>
          </a:p>
          <a:p>
            <a:r>
              <a:rPr lang="en-US" sz="1000" dirty="0"/>
              <a:t>Units to test: 			12</a:t>
            </a:r>
          </a:p>
        </p:txBody>
      </p:sp>
      <p:pic>
        <p:nvPicPr>
          <p:cNvPr id="14" name="Picture 13" descr="A graph with lines and numbers&#10;&#10;Description automatically generated">
            <a:extLst>
              <a:ext uri="{FF2B5EF4-FFF2-40B4-BE49-F238E27FC236}">
                <a16:creationId xmlns:a16="http://schemas.microsoft.com/office/drawing/2014/main" id="{CE999DB2-A05B-7FC8-BA53-39D91D51621E}"/>
              </a:ext>
            </a:extLst>
          </p:cNvPr>
          <p:cNvPicPr>
            <a:picLocks noChangeAspect="1"/>
          </p:cNvPicPr>
          <p:nvPr/>
        </p:nvPicPr>
        <p:blipFill rotWithShape="1">
          <a:blip r:embed="rId3"/>
          <a:srcRect l="778" t="6507" r="269" b="54103"/>
          <a:stretch/>
        </p:blipFill>
        <p:spPr>
          <a:xfrm>
            <a:off x="22500" y="2454761"/>
            <a:ext cx="5840418" cy="1790667"/>
          </a:xfrm>
          <a:prstGeom prst="rect">
            <a:avLst/>
          </a:prstGeom>
        </p:spPr>
      </p:pic>
      <p:pic>
        <p:nvPicPr>
          <p:cNvPr id="17" name="Picture 16">
            <a:extLst>
              <a:ext uri="{FF2B5EF4-FFF2-40B4-BE49-F238E27FC236}">
                <a16:creationId xmlns:a16="http://schemas.microsoft.com/office/drawing/2014/main" id="{3E71FF31-1C74-21A2-BC7E-33263472892B}"/>
              </a:ext>
            </a:extLst>
          </p:cNvPr>
          <p:cNvPicPr>
            <a:picLocks noChangeAspect="1"/>
          </p:cNvPicPr>
          <p:nvPr/>
        </p:nvPicPr>
        <p:blipFill rotWithShape="1">
          <a:blip r:embed="rId4"/>
          <a:srcRect r="49710"/>
          <a:stretch/>
        </p:blipFill>
        <p:spPr>
          <a:xfrm>
            <a:off x="6257364" y="957058"/>
            <a:ext cx="2593788" cy="1700773"/>
          </a:xfrm>
          <a:prstGeom prst="rect">
            <a:avLst/>
          </a:prstGeom>
        </p:spPr>
      </p:pic>
      <p:pic>
        <p:nvPicPr>
          <p:cNvPr id="18" name="Picture 17">
            <a:extLst>
              <a:ext uri="{FF2B5EF4-FFF2-40B4-BE49-F238E27FC236}">
                <a16:creationId xmlns:a16="http://schemas.microsoft.com/office/drawing/2014/main" id="{67C6AC45-25D0-921A-7670-E8CFAAFAF2A8}"/>
              </a:ext>
            </a:extLst>
          </p:cNvPr>
          <p:cNvPicPr>
            <a:picLocks noChangeAspect="1"/>
          </p:cNvPicPr>
          <p:nvPr/>
        </p:nvPicPr>
        <p:blipFill rotWithShape="1">
          <a:blip r:embed="rId4"/>
          <a:srcRect l="50000" r="-290"/>
          <a:stretch/>
        </p:blipFill>
        <p:spPr>
          <a:xfrm>
            <a:off x="6257364" y="2657831"/>
            <a:ext cx="2593788" cy="1700773"/>
          </a:xfrm>
          <a:prstGeom prst="rect">
            <a:avLst/>
          </a:prstGeom>
        </p:spPr>
      </p:pic>
    </p:spTree>
    <p:extLst>
      <p:ext uri="{BB962C8B-B14F-4D97-AF65-F5344CB8AC3E}">
        <p14:creationId xmlns:p14="http://schemas.microsoft.com/office/powerpoint/2010/main" val="542898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5</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a:t>MCBRD</a:t>
            </a:r>
          </a:p>
        </p:txBody>
      </p:sp>
      <p:pic>
        <p:nvPicPr>
          <p:cNvPr id="11" name="Picture 10">
            <a:extLst>
              <a:ext uri="{FF2B5EF4-FFF2-40B4-BE49-F238E27FC236}">
                <a16:creationId xmlns:a16="http://schemas.microsoft.com/office/drawing/2014/main" id="{12598D46-161A-E4E4-CA7D-6F6770043202}"/>
              </a:ext>
            </a:extLst>
          </p:cNvPr>
          <p:cNvPicPr>
            <a:picLocks noChangeAspect="1"/>
          </p:cNvPicPr>
          <p:nvPr/>
        </p:nvPicPr>
        <p:blipFill rotWithShape="1">
          <a:blip r:embed="rId2"/>
          <a:srcRect t="24774" b="61982"/>
          <a:stretch/>
        </p:blipFill>
        <p:spPr>
          <a:xfrm>
            <a:off x="141116" y="501732"/>
            <a:ext cx="6348523" cy="201132"/>
          </a:xfrm>
          <a:prstGeom prst="rect">
            <a:avLst/>
          </a:prstGeom>
        </p:spPr>
      </p:pic>
      <p:pic>
        <p:nvPicPr>
          <p:cNvPr id="2" name="Picture 1">
            <a:extLst>
              <a:ext uri="{FF2B5EF4-FFF2-40B4-BE49-F238E27FC236}">
                <a16:creationId xmlns:a16="http://schemas.microsoft.com/office/drawing/2014/main" id="{11D3B6BF-283B-35B7-53F0-FDB526A2EF1E}"/>
              </a:ext>
            </a:extLst>
          </p:cNvPr>
          <p:cNvPicPr>
            <a:picLocks noChangeAspect="1"/>
          </p:cNvPicPr>
          <p:nvPr/>
        </p:nvPicPr>
        <p:blipFill rotWithShape="1">
          <a:blip r:embed="rId2"/>
          <a:srcRect t="56982" b="32182"/>
          <a:stretch/>
        </p:blipFill>
        <p:spPr>
          <a:xfrm>
            <a:off x="141117" y="686730"/>
            <a:ext cx="6348534" cy="164564"/>
          </a:xfrm>
          <a:prstGeom prst="rect">
            <a:avLst/>
          </a:prstGeom>
        </p:spPr>
      </p:pic>
      <p:sp>
        <p:nvSpPr>
          <p:cNvPr id="6" name="TextBox 5">
            <a:extLst>
              <a:ext uri="{FF2B5EF4-FFF2-40B4-BE49-F238E27FC236}">
                <a16:creationId xmlns:a16="http://schemas.microsoft.com/office/drawing/2014/main" id="{E2AC3D77-839A-CB3A-3663-6D4C7912B988}"/>
              </a:ext>
            </a:extLst>
          </p:cNvPr>
          <p:cNvSpPr txBox="1"/>
          <p:nvPr/>
        </p:nvSpPr>
        <p:spPr>
          <a:xfrm>
            <a:off x="141116" y="959329"/>
            <a:ext cx="4805612" cy="1477328"/>
          </a:xfrm>
          <a:prstGeom prst="rect">
            <a:avLst/>
          </a:prstGeom>
          <a:noFill/>
          <a:ln>
            <a:solidFill>
              <a:schemeClr val="tx1"/>
            </a:solidFill>
          </a:ln>
        </p:spPr>
        <p:txBody>
          <a:bodyPr wrap="square" rtlCol="0">
            <a:spAutoFit/>
          </a:bodyPr>
          <a:lstStyle/>
          <a:p>
            <a:r>
              <a:rPr lang="en-US" sz="1000" dirty="0"/>
              <a:t>Test station: 			Cluster D</a:t>
            </a:r>
          </a:p>
          <a:p>
            <a:r>
              <a:rPr lang="en-US" sz="1000" dirty="0"/>
              <a:t>Number of cool downs: 		1 if already tested in China, </a:t>
            </a:r>
          </a:p>
          <a:p>
            <a:r>
              <a:rPr lang="en-US" sz="1000" dirty="0"/>
              <a:t>			2 if not tested before.</a:t>
            </a:r>
          </a:p>
          <a:p>
            <a:r>
              <a:rPr lang="en-US" sz="1000" dirty="0"/>
              <a:t>Test temperature: 		Only 1.9 K</a:t>
            </a:r>
          </a:p>
          <a:p>
            <a:r>
              <a:rPr lang="en-US" sz="1000" dirty="0"/>
              <a:t>Test station occupation:		~ 3 weeks	 </a:t>
            </a:r>
          </a:p>
          <a:p>
            <a:r>
              <a:rPr lang="en-US" sz="1000" dirty="0"/>
              <a:t>Magnetic measurements: 		No</a:t>
            </a:r>
          </a:p>
          <a:p>
            <a:r>
              <a:rPr lang="en-US" sz="1000" dirty="0"/>
              <a:t>Cold phase including powering: 		4-8 days per cool down (depends 			on training temperature.)</a:t>
            </a:r>
          </a:p>
          <a:p>
            <a:r>
              <a:rPr lang="en-US" sz="1000" dirty="0"/>
              <a:t>Units to test: 			12</a:t>
            </a:r>
          </a:p>
        </p:txBody>
      </p:sp>
      <p:sp>
        <p:nvSpPr>
          <p:cNvPr id="7" name="TextBox 6">
            <a:extLst>
              <a:ext uri="{FF2B5EF4-FFF2-40B4-BE49-F238E27FC236}">
                <a16:creationId xmlns:a16="http://schemas.microsoft.com/office/drawing/2014/main" id="{03E7F486-3AD3-80D6-E2DA-BC0457045DB9}"/>
              </a:ext>
            </a:extLst>
          </p:cNvPr>
          <p:cNvSpPr txBox="1"/>
          <p:nvPr/>
        </p:nvSpPr>
        <p:spPr>
          <a:xfrm>
            <a:off x="107733" y="2571750"/>
            <a:ext cx="4617944" cy="1200329"/>
          </a:xfrm>
          <a:prstGeom prst="rect">
            <a:avLst/>
          </a:prstGeom>
          <a:noFill/>
        </p:spPr>
        <p:txBody>
          <a:bodyPr wrap="square">
            <a:spAutoFit/>
          </a:bodyPr>
          <a:lstStyle/>
          <a:p>
            <a:r>
              <a:rPr lang="nl-NL" sz="1200" dirty="0"/>
              <a:t>MCBRD tests are </a:t>
            </a:r>
            <a:r>
              <a:rPr lang="nl-NL" sz="1200" dirty="0" err="1"/>
              <a:t>done</a:t>
            </a:r>
            <a:r>
              <a:rPr lang="nl-NL" sz="1200" dirty="0"/>
              <a:t> at IMP in China. </a:t>
            </a:r>
          </a:p>
          <a:p>
            <a:r>
              <a:rPr lang="nl-NL" sz="1200" dirty="0"/>
              <a:t>Magnets 11 </a:t>
            </a:r>
            <a:r>
              <a:rPr lang="nl-NL" sz="1200" dirty="0" err="1"/>
              <a:t>and</a:t>
            </a:r>
            <a:r>
              <a:rPr lang="nl-NL" sz="1200" dirty="0"/>
              <a:t> 12 are </a:t>
            </a:r>
            <a:r>
              <a:rPr lang="nl-NL" sz="1200" dirty="0" err="1"/>
              <a:t>produced</a:t>
            </a:r>
            <a:r>
              <a:rPr lang="nl-NL" sz="1200" dirty="0"/>
              <a:t> at CERN. </a:t>
            </a:r>
          </a:p>
          <a:p>
            <a:r>
              <a:rPr lang="nl-NL" sz="1200" dirty="0" err="1"/>
              <a:t>Depending</a:t>
            </a:r>
            <a:r>
              <a:rPr lang="nl-NL" sz="1200" dirty="0"/>
              <a:t> on test </a:t>
            </a:r>
            <a:r>
              <a:rPr lang="nl-NL" sz="1200" dirty="0" err="1"/>
              <a:t>strategy</a:t>
            </a:r>
            <a:r>
              <a:rPr lang="nl-NL" sz="1200" dirty="0"/>
              <a:t> (4.5 K training or 1.9 K training, 1 or 2 cool downs) </a:t>
            </a:r>
            <a:r>
              <a:rPr lang="nl-NL" sz="1200" dirty="0" err="1"/>
              <a:t>the</a:t>
            </a:r>
            <a:r>
              <a:rPr lang="nl-NL" sz="1200" dirty="0"/>
              <a:t> test </a:t>
            </a:r>
            <a:r>
              <a:rPr lang="nl-NL" sz="1200" dirty="0" err="1"/>
              <a:t>can</a:t>
            </a:r>
            <a:r>
              <a:rPr lang="nl-NL" sz="1200" dirty="0"/>
              <a:t> </a:t>
            </a:r>
            <a:r>
              <a:rPr lang="nl-NL" sz="1200" dirty="0" err="1"/>
              <a:t>be</a:t>
            </a:r>
            <a:r>
              <a:rPr lang="nl-NL" sz="1200" dirty="0"/>
              <a:t> short or long, </a:t>
            </a:r>
            <a:r>
              <a:rPr lang="nl-NL" sz="1200" dirty="0" err="1"/>
              <a:t>see</a:t>
            </a:r>
            <a:r>
              <a:rPr lang="nl-NL" sz="1200" dirty="0"/>
              <a:t> next slide for </a:t>
            </a:r>
            <a:r>
              <a:rPr lang="nl-NL" sz="1200" dirty="0" err="1"/>
              <a:t>an</a:t>
            </a:r>
            <a:r>
              <a:rPr lang="nl-NL" sz="1200" dirty="0"/>
              <a:t> </a:t>
            </a:r>
            <a:r>
              <a:rPr lang="nl-NL" sz="1200" dirty="0" err="1"/>
              <a:t>example</a:t>
            </a:r>
            <a:r>
              <a:rPr lang="nl-NL" sz="1200" dirty="0"/>
              <a:t>. </a:t>
            </a:r>
          </a:p>
          <a:p>
            <a:endParaRPr lang="nl-NL" sz="1200" dirty="0"/>
          </a:p>
        </p:txBody>
      </p:sp>
    </p:spTree>
    <p:extLst>
      <p:ext uri="{BB962C8B-B14F-4D97-AF65-F5344CB8AC3E}">
        <p14:creationId xmlns:p14="http://schemas.microsoft.com/office/powerpoint/2010/main" val="22231350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33B0811D-4C77-3E1F-4FBF-34C1B78F7E5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03EFCEE1-2BAC-ABE3-2176-CF36DC065E69}"/>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3BE768F7-BF6A-44D8-9663-3C5DFCC18BDF}"/>
              </a:ext>
            </a:extLst>
          </p:cNvPr>
          <p:cNvSpPr>
            <a:spLocks noGrp="1"/>
          </p:cNvSpPr>
          <p:nvPr>
            <p:ph type="sldNum" sz="quarter" idx="4"/>
          </p:nvPr>
        </p:nvSpPr>
        <p:spPr/>
        <p:txBody>
          <a:bodyPr/>
          <a:lstStyle/>
          <a:p>
            <a:fld id="{17918391-D411-FE40-AAD7-861AE5233E0E}" type="slidenum">
              <a:rPr lang="en-US" smtClean="0"/>
              <a:pPr/>
              <a:t>6</a:t>
            </a:fld>
            <a:endParaRPr lang="en-US" dirty="0"/>
          </a:p>
        </p:txBody>
      </p:sp>
      <p:pic>
        <p:nvPicPr>
          <p:cNvPr id="8" name="Picture 7">
            <a:extLst>
              <a:ext uri="{FF2B5EF4-FFF2-40B4-BE49-F238E27FC236}">
                <a16:creationId xmlns:a16="http://schemas.microsoft.com/office/drawing/2014/main" id="{F363BE05-84AC-8892-D6AD-E06AA22FA081}"/>
              </a:ext>
            </a:extLst>
          </p:cNvPr>
          <p:cNvPicPr>
            <a:picLocks noChangeAspect="1"/>
          </p:cNvPicPr>
          <p:nvPr/>
        </p:nvPicPr>
        <p:blipFill>
          <a:blip r:embed="rId2"/>
          <a:stretch>
            <a:fillRect/>
          </a:stretch>
        </p:blipFill>
        <p:spPr>
          <a:xfrm>
            <a:off x="254488" y="278797"/>
            <a:ext cx="5429693" cy="2110750"/>
          </a:xfrm>
          <a:prstGeom prst="rect">
            <a:avLst/>
          </a:prstGeom>
        </p:spPr>
      </p:pic>
      <p:pic>
        <p:nvPicPr>
          <p:cNvPr id="10" name="Picture 9">
            <a:extLst>
              <a:ext uri="{FF2B5EF4-FFF2-40B4-BE49-F238E27FC236}">
                <a16:creationId xmlns:a16="http://schemas.microsoft.com/office/drawing/2014/main" id="{3A113D7D-58FF-7A6E-F68E-5651144B0B3E}"/>
              </a:ext>
            </a:extLst>
          </p:cNvPr>
          <p:cNvPicPr>
            <a:picLocks noChangeAspect="1"/>
          </p:cNvPicPr>
          <p:nvPr/>
        </p:nvPicPr>
        <p:blipFill>
          <a:blip r:embed="rId3"/>
          <a:stretch>
            <a:fillRect/>
          </a:stretch>
        </p:blipFill>
        <p:spPr>
          <a:xfrm>
            <a:off x="327805" y="2418168"/>
            <a:ext cx="4243503" cy="2106265"/>
          </a:xfrm>
          <a:prstGeom prst="rect">
            <a:avLst/>
          </a:prstGeom>
        </p:spPr>
      </p:pic>
      <p:sp>
        <p:nvSpPr>
          <p:cNvPr id="11" name="TextBox 10">
            <a:extLst>
              <a:ext uri="{FF2B5EF4-FFF2-40B4-BE49-F238E27FC236}">
                <a16:creationId xmlns:a16="http://schemas.microsoft.com/office/drawing/2014/main" id="{9E0E9560-E209-69A2-2370-4D8FF77B36F1}"/>
              </a:ext>
            </a:extLst>
          </p:cNvPr>
          <p:cNvSpPr txBox="1"/>
          <p:nvPr/>
        </p:nvSpPr>
        <p:spPr>
          <a:xfrm>
            <a:off x="-692" y="0"/>
            <a:ext cx="4572000" cy="369332"/>
          </a:xfrm>
          <a:prstGeom prst="rect">
            <a:avLst/>
          </a:prstGeom>
          <a:noFill/>
        </p:spPr>
        <p:txBody>
          <a:bodyPr wrap="square">
            <a:spAutoFit/>
          </a:bodyPr>
          <a:lstStyle/>
          <a:p>
            <a:r>
              <a:rPr lang="nl-NL" dirty="0"/>
              <a:t>MCBRD – test </a:t>
            </a:r>
            <a:r>
              <a:rPr lang="nl-NL" dirty="0" err="1"/>
              <a:t>example</a:t>
            </a:r>
            <a:endParaRPr lang="nl-NL" dirty="0"/>
          </a:p>
        </p:txBody>
      </p:sp>
      <p:sp>
        <p:nvSpPr>
          <p:cNvPr id="12" name="TextBox 11">
            <a:extLst>
              <a:ext uri="{FF2B5EF4-FFF2-40B4-BE49-F238E27FC236}">
                <a16:creationId xmlns:a16="http://schemas.microsoft.com/office/drawing/2014/main" id="{CC815A83-6735-755F-F336-2CB824DF4854}"/>
              </a:ext>
            </a:extLst>
          </p:cNvPr>
          <p:cNvSpPr txBox="1"/>
          <p:nvPr/>
        </p:nvSpPr>
        <p:spPr>
          <a:xfrm>
            <a:off x="5713921" y="278797"/>
            <a:ext cx="3185532" cy="3416320"/>
          </a:xfrm>
          <a:prstGeom prst="rect">
            <a:avLst/>
          </a:prstGeom>
          <a:noFill/>
        </p:spPr>
        <p:txBody>
          <a:bodyPr wrap="square">
            <a:spAutoFit/>
          </a:bodyPr>
          <a:lstStyle/>
          <a:p>
            <a:r>
              <a:rPr lang="nl-NL" sz="1200" dirty="0"/>
              <a:t>MCBRD12 was </a:t>
            </a:r>
            <a:r>
              <a:rPr lang="nl-NL" sz="1200" dirty="0" err="1"/>
              <a:t>produced</a:t>
            </a:r>
            <a:r>
              <a:rPr lang="nl-NL" sz="1200" dirty="0"/>
              <a:t> at CERN, </a:t>
            </a:r>
            <a:r>
              <a:rPr lang="nl-NL" sz="1200" dirty="0" err="1"/>
              <a:t>tested</a:t>
            </a:r>
            <a:r>
              <a:rPr lang="nl-NL" sz="1200" dirty="0"/>
              <a:t> in </a:t>
            </a:r>
            <a:r>
              <a:rPr lang="nl-NL" sz="1200" dirty="0" err="1"/>
              <a:t>March</a:t>
            </a:r>
            <a:r>
              <a:rPr lang="nl-NL" sz="1200" dirty="0"/>
              <a:t> 2024. </a:t>
            </a:r>
          </a:p>
          <a:p>
            <a:endParaRPr lang="nl-NL" sz="1200" dirty="0"/>
          </a:p>
          <a:p>
            <a:pPr marL="171450" indent="-171450">
              <a:buFontTx/>
              <a:buChar char="-"/>
            </a:pPr>
            <a:r>
              <a:rPr lang="nl-NL" sz="1200" dirty="0" err="1"/>
              <a:t>Although</a:t>
            </a:r>
            <a:r>
              <a:rPr lang="nl-NL" sz="1200" dirty="0"/>
              <a:t> </a:t>
            </a:r>
            <a:r>
              <a:rPr lang="nl-NL" sz="1200" dirty="0" err="1"/>
              <a:t>operation</a:t>
            </a:r>
            <a:r>
              <a:rPr lang="nl-NL" sz="1200" dirty="0"/>
              <a:t> </a:t>
            </a:r>
            <a:r>
              <a:rPr lang="nl-NL" sz="1200" dirty="0" err="1"/>
              <a:t>temperature</a:t>
            </a:r>
            <a:r>
              <a:rPr lang="nl-NL" sz="1200" dirty="0"/>
              <a:t> is 1.9 K, training was </a:t>
            </a:r>
            <a:r>
              <a:rPr lang="nl-NL" sz="1200" dirty="0" err="1"/>
              <a:t>done</a:t>
            </a:r>
            <a:r>
              <a:rPr lang="nl-NL" sz="1200" dirty="0"/>
              <a:t> at 4.5 K </a:t>
            </a:r>
            <a:r>
              <a:rPr lang="nl-NL" sz="1200" dirty="0" err="1"/>
              <a:t>to</a:t>
            </a:r>
            <a:r>
              <a:rPr lang="nl-NL" sz="1200" dirty="0"/>
              <a:t> </a:t>
            </a:r>
            <a:r>
              <a:rPr lang="nl-NL" sz="1200" dirty="0" err="1"/>
              <a:t>be</a:t>
            </a:r>
            <a:r>
              <a:rPr lang="nl-NL" sz="1200" dirty="0"/>
              <a:t> </a:t>
            </a:r>
            <a:r>
              <a:rPr lang="nl-NL" sz="1200" dirty="0" err="1"/>
              <a:t>able</a:t>
            </a:r>
            <a:r>
              <a:rPr lang="nl-NL" sz="1200" dirty="0"/>
              <a:t> </a:t>
            </a:r>
            <a:r>
              <a:rPr lang="nl-NL" sz="1200" dirty="0" err="1"/>
              <a:t>to</a:t>
            </a:r>
            <a:r>
              <a:rPr lang="nl-NL" sz="1200" dirty="0"/>
              <a:t> </a:t>
            </a:r>
            <a:r>
              <a:rPr lang="nl-NL" sz="1200" dirty="0" err="1"/>
              <a:t>compare</a:t>
            </a:r>
            <a:r>
              <a:rPr lang="nl-NL" sz="1200" dirty="0"/>
              <a:t> </a:t>
            </a:r>
            <a:r>
              <a:rPr lang="nl-NL" sz="1200" dirty="0" err="1"/>
              <a:t>with</a:t>
            </a:r>
            <a:r>
              <a:rPr lang="nl-NL" sz="1200" dirty="0"/>
              <a:t> training at IMP. </a:t>
            </a:r>
          </a:p>
          <a:p>
            <a:pPr marL="171450" indent="-171450">
              <a:buFontTx/>
              <a:buChar char="-"/>
            </a:pPr>
            <a:r>
              <a:rPr lang="nl-NL" sz="1200" dirty="0"/>
              <a:t>The training at 4.5 K </a:t>
            </a:r>
            <a:r>
              <a:rPr lang="nl-NL" sz="1200" dirty="0" err="1"/>
              <a:t>with</a:t>
            </a:r>
            <a:r>
              <a:rPr lang="nl-NL" sz="1200" dirty="0"/>
              <a:t> a </a:t>
            </a:r>
            <a:r>
              <a:rPr lang="nl-NL" sz="1200" dirty="0" err="1"/>
              <a:t>sum</a:t>
            </a:r>
            <a:r>
              <a:rPr lang="nl-NL" sz="1200" dirty="0"/>
              <a:t> of 47 </a:t>
            </a:r>
            <a:r>
              <a:rPr lang="nl-NL" sz="1200" dirty="0" err="1"/>
              <a:t>quenches</a:t>
            </a:r>
            <a:r>
              <a:rPr lang="nl-NL" sz="1200" dirty="0"/>
              <a:t> in </a:t>
            </a:r>
            <a:r>
              <a:rPr lang="nl-NL" sz="1200" dirty="0" err="1"/>
              <a:t>both</a:t>
            </a:r>
            <a:r>
              <a:rPr lang="nl-NL" sz="1200" dirty="0"/>
              <a:t> </a:t>
            </a:r>
            <a:r>
              <a:rPr lang="nl-NL" sz="1200" dirty="0" err="1"/>
              <a:t>apertures</a:t>
            </a:r>
            <a:r>
              <a:rPr lang="nl-NL" sz="1200" dirty="0"/>
              <a:t>. </a:t>
            </a:r>
            <a:r>
              <a:rPr lang="nl-NL" sz="1200" dirty="0" err="1"/>
              <a:t>This</a:t>
            </a:r>
            <a:r>
              <a:rPr lang="nl-NL" sz="1200" dirty="0"/>
              <a:t> </a:t>
            </a:r>
            <a:r>
              <a:rPr lang="nl-NL" sz="1200" dirty="0" err="1"/>
              <a:t>costed</a:t>
            </a:r>
            <a:r>
              <a:rPr lang="nl-NL" sz="1200" dirty="0"/>
              <a:t> 4 </a:t>
            </a:r>
            <a:r>
              <a:rPr lang="nl-NL" sz="1200" dirty="0" err="1"/>
              <a:t>days</a:t>
            </a:r>
            <a:r>
              <a:rPr lang="nl-NL" sz="1200" dirty="0"/>
              <a:t> of test time. </a:t>
            </a:r>
          </a:p>
          <a:p>
            <a:pPr marL="171450" indent="-171450">
              <a:buFontTx/>
              <a:buChar char="-"/>
            </a:pPr>
            <a:endParaRPr lang="nl-NL" sz="1200" dirty="0"/>
          </a:p>
          <a:p>
            <a:pPr marL="171450" indent="-171450">
              <a:buFontTx/>
              <a:buChar char="-"/>
            </a:pPr>
            <a:r>
              <a:rPr lang="nl-NL" sz="1200" dirty="0"/>
              <a:t>For </a:t>
            </a:r>
            <a:r>
              <a:rPr lang="nl-NL" sz="1200" dirty="0" err="1"/>
              <a:t>this</a:t>
            </a:r>
            <a:r>
              <a:rPr lang="nl-NL" sz="1200" dirty="0"/>
              <a:t> test </a:t>
            </a:r>
            <a:r>
              <a:rPr lang="nl-NL" sz="1200" dirty="0" err="1"/>
              <a:t>campaign</a:t>
            </a:r>
            <a:r>
              <a:rPr lang="nl-NL" sz="1200" dirty="0"/>
              <a:t>, </a:t>
            </a:r>
            <a:r>
              <a:rPr lang="nl-NL" sz="1200" dirty="0" err="1"/>
              <a:t>including</a:t>
            </a:r>
            <a:r>
              <a:rPr lang="nl-NL" sz="1200" dirty="0"/>
              <a:t> </a:t>
            </a:r>
            <a:r>
              <a:rPr lang="nl-NL" sz="1200" dirty="0" err="1"/>
              <a:t>magnetic</a:t>
            </a:r>
            <a:r>
              <a:rPr lang="nl-NL" sz="1200" dirty="0"/>
              <a:t> </a:t>
            </a:r>
            <a:r>
              <a:rPr lang="nl-NL" sz="1200" dirty="0" err="1"/>
              <a:t>measurements</a:t>
            </a:r>
            <a:r>
              <a:rPr lang="nl-NL" sz="1200" dirty="0"/>
              <a:t>, </a:t>
            </a:r>
            <a:r>
              <a:rPr lang="nl-NL" sz="1200" dirty="0" err="1"/>
              <a:t>the</a:t>
            </a:r>
            <a:r>
              <a:rPr lang="nl-NL" sz="1200" dirty="0"/>
              <a:t> test time was 2 weeks for </a:t>
            </a:r>
            <a:r>
              <a:rPr lang="nl-NL" sz="1200" dirty="0" err="1"/>
              <a:t>the</a:t>
            </a:r>
            <a:r>
              <a:rPr lang="nl-NL" sz="1200" dirty="0"/>
              <a:t> first cool down </a:t>
            </a:r>
            <a:r>
              <a:rPr lang="nl-NL" sz="1200" dirty="0" err="1"/>
              <a:t>and</a:t>
            </a:r>
            <a:r>
              <a:rPr lang="nl-NL" sz="1200" dirty="0"/>
              <a:t> 4 </a:t>
            </a:r>
            <a:r>
              <a:rPr lang="nl-NL" sz="1200" dirty="0" err="1"/>
              <a:t>working</a:t>
            </a:r>
            <a:r>
              <a:rPr lang="nl-NL" sz="1200" dirty="0"/>
              <a:t> </a:t>
            </a:r>
            <a:r>
              <a:rPr lang="nl-NL" sz="1200" dirty="0" err="1"/>
              <a:t>days</a:t>
            </a:r>
            <a:r>
              <a:rPr lang="nl-NL" sz="1200" dirty="0"/>
              <a:t> for </a:t>
            </a:r>
            <a:r>
              <a:rPr lang="nl-NL" sz="1200" dirty="0" err="1"/>
              <a:t>the</a:t>
            </a:r>
            <a:r>
              <a:rPr lang="nl-NL" sz="1200" dirty="0"/>
              <a:t> second cool down. </a:t>
            </a:r>
          </a:p>
          <a:p>
            <a:pPr marL="171450" indent="-171450">
              <a:buFontTx/>
              <a:buChar char="-"/>
            </a:pPr>
            <a:r>
              <a:rPr lang="nl-NL" sz="1200" dirty="0" err="1"/>
              <a:t>This</a:t>
            </a:r>
            <a:r>
              <a:rPr lang="nl-NL" sz="1200" dirty="0"/>
              <a:t> </a:t>
            </a:r>
            <a:r>
              <a:rPr lang="nl-NL" sz="1200" dirty="0" err="1"/>
              <a:t>can</a:t>
            </a:r>
            <a:r>
              <a:rPr lang="nl-NL" sz="1200" dirty="0"/>
              <a:t> </a:t>
            </a:r>
            <a:r>
              <a:rPr lang="nl-NL" sz="1200" dirty="0" err="1"/>
              <a:t>be</a:t>
            </a:r>
            <a:r>
              <a:rPr lang="nl-NL" sz="1200" dirty="0"/>
              <a:t> </a:t>
            </a:r>
            <a:r>
              <a:rPr lang="nl-NL" sz="1200" dirty="0" err="1"/>
              <a:t>reduced</a:t>
            </a:r>
            <a:r>
              <a:rPr lang="nl-NL" sz="1200" dirty="0"/>
              <a:t> </a:t>
            </a:r>
            <a:r>
              <a:rPr lang="nl-NL" sz="1200" dirty="0" err="1"/>
              <a:t>to</a:t>
            </a:r>
            <a:r>
              <a:rPr lang="nl-NL" sz="1200" dirty="0"/>
              <a:t> 3 </a:t>
            </a:r>
            <a:r>
              <a:rPr lang="nl-NL" sz="1200" dirty="0" err="1"/>
              <a:t>days</a:t>
            </a:r>
            <a:r>
              <a:rPr lang="nl-NL" sz="1200" dirty="0"/>
              <a:t> per cool down </a:t>
            </a:r>
            <a:r>
              <a:rPr lang="nl-NL" sz="1200" dirty="0" err="1"/>
              <a:t>if</a:t>
            </a:r>
            <a:r>
              <a:rPr lang="nl-NL" sz="1200" dirty="0"/>
              <a:t> tests are </a:t>
            </a:r>
            <a:r>
              <a:rPr lang="nl-NL" sz="1200" dirty="0" err="1"/>
              <a:t>only</a:t>
            </a:r>
            <a:r>
              <a:rPr lang="nl-NL" sz="1200" dirty="0"/>
              <a:t> at 1.9 K. </a:t>
            </a:r>
            <a:r>
              <a:rPr lang="nl-NL" sz="1200" dirty="0" err="1"/>
              <a:t>This</a:t>
            </a:r>
            <a:r>
              <a:rPr lang="nl-NL" sz="1200" dirty="0"/>
              <a:t> </a:t>
            </a:r>
            <a:r>
              <a:rPr lang="nl-NL" sz="1200" dirty="0" err="1"/>
              <a:t>assumes</a:t>
            </a:r>
            <a:r>
              <a:rPr lang="nl-NL" sz="1200" dirty="0"/>
              <a:t> </a:t>
            </a:r>
            <a:r>
              <a:rPr lang="nl-NL" sz="1200" dirty="0" err="1"/>
              <a:t>that</a:t>
            </a:r>
            <a:r>
              <a:rPr lang="nl-NL" sz="1200" dirty="0"/>
              <a:t> at 1.9 K </a:t>
            </a:r>
            <a:r>
              <a:rPr lang="nl-NL" sz="1200" dirty="0" err="1"/>
              <a:t>the</a:t>
            </a:r>
            <a:r>
              <a:rPr lang="nl-NL" sz="1200" dirty="0"/>
              <a:t> training is </a:t>
            </a:r>
            <a:r>
              <a:rPr lang="nl-NL" sz="1200" dirty="0" err="1"/>
              <a:t>much</a:t>
            </a:r>
            <a:r>
              <a:rPr lang="nl-NL" sz="1200" dirty="0"/>
              <a:t> </a:t>
            </a:r>
            <a:r>
              <a:rPr lang="nl-NL" sz="1200" dirty="0" err="1"/>
              <a:t>faster</a:t>
            </a:r>
            <a:r>
              <a:rPr lang="nl-NL" sz="1200" dirty="0"/>
              <a:t>. </a:t>
            </a:r>
          </a:p>
        </p:txBody>
      </p:sp>
    </p:spTree>
    <p:extLst>
      <p:ext uri="{BB962C8B-B14F-4D97-AF65-F5344CB8AC3E}">
        <p14:creationId xmlns:p14="http://schemas.microsoft.com/office/powerpoint/2010/main" val="24000763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7</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a:t>MQML</a:t>
            </a:r>
          </a:p>
        </p:txBody>
      </p:sp>
      <p:pic>
        <p:nvPicPr>
          <p:cNvPr id="11" name="Picture 10">
            <a:extLst>
              <a:ext uri="{FF2B5EF4-FFF2-40B4-BE49-F238E27FC236}">
                <a16:creationId xmlns:a16="http://schemas.microsoft.com/office/drawing/2014/main" id="{12598D46-161A-E4E4-CA7D-6F6770043202}"/>
              </a:ext>
            </a:extLst>
          </p:cNvPr>
          <p:cNvPicPr>
            <a:picLocks noChangeAspect="1"/>
          </p:cNvPicPr>
          <p:nvPr/>
        </p:nvPicPr>
        <p:blipFill rotWithShape="1">
          <a:blip r:embed="rId2"/>
          <a:srcRect t="24774" b="61982"/>
          <a:stretch/>
        </p:blipFill>
        <p:spPr>
          <a:xfrm>
            <a:off x="316223" y="528638"/>
            <a:ext cx="6369260" cy="201789"/>
          </a:xfrm>
          <a:prstGeom prst="rect">
            <a:avLst/>
          </a:prstGeom>
        </p:spPr>
      </p:pic>
      <p:pic>
        <p:nvPicPr>
          <p:cNvPr id="2" name="Picture 1">
            <a:extLst>
              <a:ext uri="{FF2B5EF4-FFF2-40B4-BE49-F238E27FC236}">
                <a16:creationId xmlns:a16="http://schemas.microsoft.com/office/drawing/2014/main" id="{11D3B6BF-283B-35B7-53F0-FDB526A2EF1E}"/>
              </a:ext>
            </a:extLst>
          </p:cNvPr>
          <p:cNvPicPr>
            <a:picLocks noChangeAspect="1"/>
          </p:cNvPicPr>
          <p:nvPr/>
        </p:nvPicPr>
        <p:blipFill rotWithShape="1">
          <a:blip r:embed="rId2"/>
          <a:srcRect t="67488" b="21676"/>
          <a:stretch/>
        </p:blipFill>
        <p:spPr>
          <a:xfrm>
            <a:off x="316223" y="723898"/>
            <a:ext cx="6369250" cy="165101"/>
          </a:xfrm>
          <a:prstGeom prst="rect">
            <a:avLst/>
          </a:prstGeom>
        </p:spPr>
      </p:pic>
      <p:sp>
        <p:nvSpPr>
          <p:cNvPr id="7" name="TextBox 6">
            <a:extLst>
              <a:ext uri="{FF2B5EF4-FFF2-40B4-BE49-F238E27FC236}">
                <a16:creationId xmlns:a16="http://schemas.microsoft.com/office/drawing/2014/main" id="{25CEF085-9893-0618-3362-993850961175}"/>
              </a:ext>
            </a:extLst>
          </p:cNvPr>
          <p:cNvSpPr txBox="1"/>
          <p:nvPr/>
        </p:nvSpPr>
        <p:spPr>
          <a:xfrm>
            <a:off x="234950" y="1125200"/>
            <a:ext cx="4805612" cy="1169551"/>
          </a:xfrm>
          <a:prstGeom prst="rect">
            <a:avLst/>
          </a:prstGeom>
          <a:noFill/>
          <a:ln>
            <a:solidFill>
              <a:schemeClr val="tx1"/>
            </a:solidFill>
          </a:ln>
        </p:spPr>
        <p:txBody>
          <a:bodyPr wrap="square" rtlCol="0">
            <a:spAutoFit/>
          </a:bodyPr>
          <a:lstStyle/>
          <a:p>
            <a:r>
              <a:rPr lang="en-US" sz="1000" dirty="0"/>
              <a:t>Test station: 			Cluster D</a:t>
            </a:r>
          </a:p>
          <a:p>
            <a:r>
              <a:rPr lang="en-US" sz="1000" dirty="0"/>
              <a:t>Number of cool downs: 		1</a:t>
            </a:r>
          </a:p>
          <a:p>
            <a:r>
              <a:rPr lang="en-US" sz="1000" dirty="0"/>
              <a:t>Test temperature: 		Only 1.9 K</a:t>
            </a:r>
          </a:p>
          <a:p>
            <a:r>
              <a:rPr lang="en-US" sz="1000" dirty="0"/>
              <a:t>Test station occupation:		2 weeks	 </a:t>
            </a:r>
          </a:p>
          <a:p>
            <a:r>
              <a:rPr lang="en-US" sz="1000" dirty="0"/>
              <a:t>Magnetic measurements: 		No</a:t>
            </a:r>
          </a:p>
          <a:p>
            <a:r>
              <a:rPr lang="en-US" sz="1000" dirty="0"/>
              <a:t>Cold phase including powering: 		3-4 days per cool down </a:t>
            </a:r>
          </a:p>
          <a:p>
            <a:r>
              <a:rPr lang="en-US" sz="1000" dirty="0"/>
              <a:t>Units to test: 			1 this week, one to go in 2 weeks</a:t>
            </a:r>
          </a:p>
        </p:txBody>
      </p:sp>
      <p:sp>
        <p:nvSpPr>
          <p:cNvPr id="8" name="TextBox 7">
            <a:extLst>
              <a:ext uri="{FF2B5EF4-FFF2-40B4-BE49-F238E27FC236}">
                <a16:creationId xmlns:a16="http://schemas.microsoft.com/office/drawing/2014/main" id="{B114111F-87FB-D717-891A-257D8450DABE}"/>
              </a:ext>
            </a:extLst>
          </p:cNvPr>
          <p:cNvSpPr txBox="1"/>
          <p:nvPr/>
        </p:nvSpPr>
        <p:spPr>
          <a:xfrm>
            <a:off x="234950" y="2508167"/>
            <a:ext cx="4719544" cy="1754326"/>
          </a:xfrm>
          <a:prstGeom prst="rect">
            <a:avLst/>
          </a:prstGeom>
          <a:noFill/>
        </p:spPr>
        <p:txBody>
          <a:bodyPr wrap="square" rtlCol="0">
            <a:spAutoFit/>
          </a:bodyPr>
          <a:lstStyle/>
          <a:p>
            <a:r>
              <a:rPr lang="en-US" sz="1200" dirty="0"/>
              <a:t>Each of the four new Q10 assemblies requires one MQLM and one MSCB corrector magnet. </a:t>
            </a:r>
          </a:p>
          <a:p>
            <a:endParaRPr lang="en-US" sz="1200" dirty="0"/>
          </a:p>
          <a:p>
            <a:r>
              <a:rPr lang="en-US" sz="1200" dirty="0"/>
              <a:t>The 5 spare MQML magnets were built during LHC production, but never tested before (never assembled in horizontal cryostat and with 5 meter length there was no vertical cryostat available). </a:t>
            </a:r>
          </a:p>
          <a:p>
            <a:endParaRPr lang="en-US" sz="1200" dirty="0"/>
          </a:p>
          <a:p>
            <a:r>
              <a:rPr lang="en-US" sz="1200" dirty="0"/>
              <a:t>In 2023 the rotation tower for cluster D was completed, allowing magnets up to 5.2 meter length to be tested. </a:t>
            </a:r>
          </a:p>
        </p:txBody>
      </p:sp>
      <p:sp>
        <p:nvSpPr>
          <p:cNvPr id="9" name="TextBox 8">
            <a:extLst>
              <a:ext uri="{FF2B5EF4-FFF2-40B4-BE49-F238E27FC236}">
                <a16:creationId xmlns:a16="http://schemas.microsoft.com/office/drawing/2014/main" id="{4652A95F-F21A-BF2E-847A-D29230CB62A1}"/>
              </a:ext>
            </a:extLst>
          </p:cNvPr>
          <p:cNvSpPr txBox="1"/>
          <p:nvPr/>
        </p:nvSpPr>
        <p:spPr>
          <a:xfrm>
            <a:off x="5342965" y="1125200"/>
            <a:ext cx="3566085" cy="1754326"/>
          </a:xfrm>
          <a:prstGeom prst="rect">
            <a:avLst/>
          </a:prstGeom>
          <a:noFill/>
        </p:spPr>
        <p:txBody>
          <a:bodyPr wrap="square" rtlCol="0">
            <a:spAutoFit/>
          </a:bodyPr>
          <a:lstStyle/>
          <a:p>
            <a:r>
              <a:rPr lang="en-US" sz="1200" dirty="0"/>
              <a:t>Test results: </a:t>
            </a:r>
          </a:p>
          <a:p>
            <a:r>
              <a:rPr lang="en-US" sz="1200" dirty="0"/>
              <a:t>MQML42: One quench heater failed during first discharge, causing damage to coil insulation: Coil cannot be re-used and magnet is disqualified.</a:t>
            </a:r>
          </a:p>
          <a:p>
            <a:r>
              <a:rPr lang="en-US" sz="1200" dirty="0"/>
              <a:t>MQML41: Qualified. 2 training quenches close to ultimate current. </a:t>
            </a:r>
          </a:p>
          <a:p>
            <a:r>
              <a:rPr lang="en-US" sz="1200" dirty="0"/>
              <a:t>MQML39: Qualified. One training quench close to ultimate current.</a:t>
            </a:r>
          </a:p>
          <a:p>
            <a:r>
              <a:rPr lang="en-US" sz="1200" dirty="0"/>
              <a:t>MQML38: Today first powering… </a:t>
            </a:r>
          </a:p>
        </p:txBody>
      </p:sp>
    </p:spTree>
    <p:extLst>
      <p:ext uri="{BB962C8B-B14F-4D97-AF65-F5344CB8AC3E}">
        <p14:creationId xmlns:p14="http://schemas.microsoft.com/office/powerpoint/2010/main" val="28063043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8</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a:t>MSCB</a:t>
            </a:r>
          </a:p>
        </p:txBody>
      </p:sp>
      <p:pic>
        <p:nvPicPr>
          <p:cNvPr id="11" name="Picture 10">
            <a:extLst>
              <a:ext uri="{FF2B5EF4-FFF2-40B4-BE49-F238E27FC236}">
                <a16:creationId xmlns:a16="http://schemas.microsoft.com/office/drawing/2014/main" id="{12598D46-161A-E4E4-CA7D-6F6770043202}"/>
              </a:ext>
            </a:extLst>
          </p:cNvPr>
          <p:cNvPicPr>
            <a:picLocks noChangeAspect="1"/>
          </p:cNvPicPr>
          <p:nvPr/>
        </p:nvPicPr>
        <p:blipFill rotWithShape="1">
          <a:blip r:embed="rId2"/>
          <a:srcRect t="24774" b="61982"/>
          <a:stretch/>
        </p:blipFill>
        <p:spPr>
          <a:xfrm>
            <a:off x="316223" y="528638"/>
            <a:ext cx="4409454" cy="139699"/>
          </a:xfrm>
          <a:prstGeom prst="rect">
            <a:avLst/>
          </a:prstGeom>
        </p:spPr>
      </p:pic>
      <p:pic>
        <p:nvPicPr>
          <p:cNvPr id="2" name="Picture 1">
            <a:extLst>
              <a:ext uri="{FF2B5EF4-FFF2-40B4-BE49-F238E27FC236}">
                <a16:creationId xmlns:a16="http://schemas.microsoft.com/office/drawing/2014/main" id="{11D3B6BF-283B-35B7-53F0-FDB526A2EF1E}"/>
              </a:ext>
            </a:extLst>
          </p:cNvPr>
          <p:cNvPicPr>
            <a:picLocks noChangeAspect="1"/>
          </p:cNvPicPr>
          <p:nvPr/>
        </p:nvPicPr>
        <p:blipFill rotWithShape="1">
          <a:blip r:embed="rId2"/>
          <a:srcRect t="77647" b="11517"/>
          <a:stretch/>
        </p:blipFill>
        <p:spPr>
          <a:xfrm>
            <a:off x="316223" y="654049"/>
            <a:ext cx="4409454" cy="114300"/>
          </a:xfrm>
          <a:prstGeom prst="rect">
            <a:avLst/>
          </a:prstGeom>
        </p:spPr>
      </p:pic>
      <p:sp>
        <p:nvSpPr>
          <p:cNvPr id="6" name="TextBox 5">
            <a:extLst>
              <a:ext uri="{FF2B5EF4-FFF2-40B4-BE49-F238E27FC236}">
                <a16:creationId xmlns:a16="http://schemas.microsoft.com/office/drawing/2014/main" id="{B952C274-3CA1-7CDA-E04B-A1A214252B34}"/>
              </a:ext>
            </a:extLst>
          </p:cNvPr>
          <p:cNvSpPr txBox="1"/>
          <p:nvPr/>
        </p:nvSpPr>
        <p:spPr>
          <a:xfrm>
            <a:off x="234950" y="1125200"/>
            <a:ext cx="4805612" cy="1169551"/>
          </a:xfrm>
          <a:prstGeom prst="rect">
            <a:avLst/>
          </a:prstGeom>
          <a:noFill/>
          <a:ln>
            <a:solidFill>
              <a:schemeClr val="tx1"/>
            </a:solidFill>
          </a:ln>
        </p:spPr>
        <p:txBody>
          <a:bodyPr wrap="square" rtlCol="0">
            <a:spAutoFit/>
          </a:bodyPr>
          <a:lstStyle/>
          <a:p>
            <a:r>
              <a:rPr lang="en-US" sz="1000" dirty="0"/>
              <a:t>Test station: 			</a:t>
            </a:r>
            <a:r>
              <a:rPr lang="en-US" sz="1000" dirty="0" err="1"/>
              <a:t>Siegtal</a:t>
            </a:r>
            <a:endParaRPr lang="en-US" sz="1000" dirty="0"/>
          </a:p>
          <a:p>
            <a:r>
              <a:rPr lang="en-US" sz="1000" dirty="0"/>
              <a:t>Number of cool downs: 		1</a:t>
            </a:r>
          </a:p>
          <a:p>
            <a:r>
              <a:rPr lang="en-US" sz="1000" dirty="0"/>
              <a:t>Test temperature: 		Only 1.9 K</a:t>
            </a:r>
          </a:p>
          <a:p>
            <a:r>
              <a:rPr lang="en-US" sz="1000" dirty="0"/>
              <a:t>Test station occupation:		2 weeks	 </a:t>
            </a:r>
          </a:p>
          <a:p>
            <a:r>
              <a:rPr lang="en-US" sz="1000" dirty="0"/>
              <a:t>Magnetic measurements: 		No</a:t>
            </a:r>
          </a:p>
          <a:p>
            <a:r>
              <a:rPr lang="en-US" sz="1000" dirty="0"/>
              <a:t>Cold phase including powering: 		3 days per cool down </a:t>
            </a:r>
          </a:p>
          <a:p>
            <a:r>
              <a:rPr lang="en-US" sz="1000" dirty="0"/>
              <a:t>Units to test: 			3</a:t>
            </a:r>
          </a:p>
        </p:txBody>
      </p:sp>
      <p:sp>
        <p:nvSpPr>
          <p:cNvPr id="7" name="TextBox 6">
            <a:extLst>
              <a:ext uri="{FF2B5EF4-FFF2-40B4-BE49-F238E27FC236}">
                <a16:creationId xmlns:a16="http://schemas.microsoft.com/office/drawing/2014/main" id="{1AD3761B-E469-CEA3-F0CB-6B15D6A689B2}"/>
              </a:ext>
            </a:extLst>
          </p:cNvPr>
          <p:cNvSpPr txBox="1"/>
          <p:nvPr/>
        </p:nvSpPr>
        <p:spPr>
          <a:xfrm>
            <a:off x="234950" y="2508167"/>
            <a:ext cx="4719544" cy="1569660"/>
          </a:xfrm>
          <a:prstGeom prst="rect">
            <a:avLst/>
          </a:prstGeom>
          <a:noFill/>
        </p:spPr>
        <p:txBody>
          <a:bodyPr wrap="square" rtlCol="0">
            <a:spAutoFit/>
          </a:bodyPr>
          <a:lstStyle/>
          <a:p>
            <a:r>
              <a:rPr lang="en-US" sz="1200" dirty="0"/>
              <a:t>Each of the four new Q10 assemblies requires one MQLM and one MSCB corrector magnet. </a:t>
            </a:r>
          </a:p>
          <a:p>
            <a:endParaRPr lang="en-US" sz="1200" dirty="0"/>
          </a:p>
          <a:p>
            <a:r>
              <a:rPr lang="en-US" sz="1200" dirty="0"/>
              <a:t>Retesting these magnets before re-assembly of the Q10. </a:t>
            </a:r>
          </a:p>
          <a:p>
            <a:r>
              <a:rPr lang="en-US" sz="1200" dirty="0"/>
              <a:t>1 test done last year, 3 to test this year. </a:t>
            </a:r>
          </a:p>
          <a:p>
            <a:endParaRPr lang="en-US" sz="1200" dirty="0"/>
          </a:p>
          <a:p>
            <a:r>
              <a:rPr lang="en-US" sz="1200" dirty="0"/>
              <a:t>The </a:t>
            </a:r>
            <a:r>
              <a:rPr lang="en-US" sz="1200" dirty="0" err="1"/>
              <a:t>Siegtal</a:t>
            </a:r>
            <a:r>
              <a:rPr lang="en-US" sz="1200" dirty="0"/>
              <a:t> test station has a small </a:t>
            </a:r>
            <a:r>
              <a:rPr lang="en-US" sz="1200" dirty="0" err="1"/>
              <a:t>cryo</a:t>
            </a:r>
            <a:r>
              <a:rPr lang="en-US" sz="1200" dirty="0"/>
              <a:t> consumption. Little interference with other tests. </a:t>
            </a:r>
          </a:p>
        </p:txBody>
      </p:sp>
      <p:pic>
        <p:nvPicPr>
          <p:cNvPr id="12" name="Picture 11">
            <a:extLst>
              <a:ext uri="{FF2B5EF4-FFF2-40B4-BE49-F238E27FC236}">
                <a16:creationId xmlns:a16="http://schemas.microsoft.com/office/drawing/2014/main" id="{617FF1F4-CA9C-1ABE-E414-E58F5F85D97C}"/>
              </a:ext>
            </a:extLst>
          </p:cNvPr>
          <p:cNvPicPr>
            <a:picLocks noChangeAspect="1"/>
          </p:cNvPicPr>
          <p:nvPr/>
        </p:nvPicPr>
        <p:blipFill>
          <a:blip r:embed="rId3"/>
          <a:stretch>
            <a:fillRect/>
          </a:stretch>
        </p:blipFill>
        <p:spPr>
          <a:xfrm>
            <a:off x="5182756" y="197223"/>
            <a:ext cx="3691965" cy="2768974"/>
          </a:xfrm>
          <a:prstGeom prst="rect">
            <a:avLst/>
          </a:prstGeom>
        </p:spPr>
      </p:pic>
    </p:spTree>
    <p:extLst>
      <p:ext uri="{BB962C8B-B14F-4D97-AF65-F5344CB8AC3E}">
        <p14:creationId xmlns:p14="http://schemas.microsoft.com/office/powerpoint/2010/main" val="8925254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8F1ED867-8038-1630-3ECF-6FA0E67E34E5}"/>
              </a:ext>
            </a:extLst>
          </p:cNvPr>
          <p:cNvSpPr>
            <a:spLocks noGrp="1"/>
          </p:cNvSpPr>
          <p:nvPr>
            <p:ph type="dt" sz="half" idx="2"/>
          </p:nvPr>
        </p:nvSpPr>
        <p:spPr/>
        <p:txBody>
          <a:bodyPr/>
          <a:lstStyle/>
          <a:p>
            <a:r>
              <a:rPr lang="en-US"/>
              <a:t>10/08/2024</a:t>
            </a:r>
            <a:endParaRPr lang="en-US" dirty="0"/>
          </a:p>
        </p:txBody>
      </p:sp>
      <p:sp>
        <p:nvSpPr>
          <p:cNvPr id="4" name="Footer Placeholder 3">
            <a:extLst>
              <a:ext uri="{FF2B5EF4-FFF2-40B4-BE49-F238E27FC236}">
                <a16:creationId xmlns:a16="http://schemas.microsoft.com/office/drawing/2014/main" id="{BF389EB7-9686-466B-5804-DC2A53B37441}"/>
              </a:ext>
            </a:extLst>
          </p:cNvPr>
          <p:cNvSpPr>
            <a:spLocks noGrp="1"/>
          </p:cNvSpPr>
          <p:nvPr>
            <p:ph type="ftr" sz="quarter" idx="3"/>
          </p:nvPr>
        </p:nvSpPr>
        <p:spPr/>
        <p:txBody>
          <a:bodyPr/>
          <a:lstStyle/>
          <a:p>
            <a:r>
              <a:rPr lang="en-GB"/>
              <a:t>Gerard Willering, CERN – SM18 Magnet Test Facility</a:t>
            </a:r>
            <a:endParaRPr lang="en-US" dirty="0"/>
          </a:p>
        </p:txBody>
      </p:sp>
      <p:sp>
        <p:nvSpPr>
          <p:cNvPr id="5" name="Slide Number Placeholder 4">
            <a:extLst>
              <a:ext uri="{FF2B5EF4-FFF2-40B4-BE49-F238E27FC236}">
                <a16:creationId xmlns:a16="http://schemas.microsoft.com/office/drawing/2014/main" id="{03204893-0B2B-7117-B84F-170BA012EA88}"/>
              </a:ext>
            </a:extLst>
          </p:cNvPr>
          <p:cNvSpPr>
            <a:spLocks noGrp="1"/>
          </p:cNvSpPr>
          <p:nvPr>
            <p:ph type="sldNum" sz="quarter" idx="4"/>
          </p:nvPr>
        </p:nvSpPr>
        <p:spPr/>
        <p:txBody>
          <a:bodyPr/>
          <a:lstStyle/>
          <a:p>
            <a:fld id="{17918391-D411-FE40-AAD7-861AE5233E0E}" type="slidenum">
              <a:rPr lang="en-US" smtClean="0"/>
              <a:pPr/>
              <a:t>9</a:t>
            </a:fld>
            <a:endParaRPr lang="en-US" dirty="0"/>
          </a:p>
        </p:txBody>
      </p:sp>
      <p:sp>
        <p:nvSpPr>
          <p:cNvPr id="10" name="TextBox 9">
            <a:extLst>
              <a:ext uri="{FF2B5EF4-FFF2-40B4-BE49-F238E27FC236}">
                <a16:creationId xmlns:a16="http://schemas.microsoft.com/office/drawing/2014/main" id="{D71DF4D6-1C6C-410A-6D8F-2618EC53DF55}"/>
              </a:ext>
            </a:extLst>
          </p:cNvPr>
          <p:cNvSpPr txBox="1"/>
          <p:nvPr/>
        </p:nvSpPr>
        <p:spPr>
          <a:xfrm>
            <a:off x="234950" y="97873"/>
            <a:ext cx="4572000" cy="369332"/>
          </a:xfrm>
          <a:prstGeom prst="rect">
            <a:avLst/>
          </a:prstGeom>
          <a:noFill/>
        </p:spPr>
        <p:txBody>
          <a:bodyPr wrap="square">
            <a:spAutoFit/>
          </a:bodyPr>
          <a:lstStyle/>
          <a:p>
            <a:r>
              <a:rPr lang="nl-NL"/>
              <a:t>IT-diode stack</a:t>
            </a:r>
          </a:p>
        </p:txBody>
      </p:sp>
      <p:pic>
        <p:nvPicPr>
          <p:cNvPr id="11" name="Picture 10">
            <a:extLst>
              <a:ext uri="{FF2B5EF4-FFF2-40B4-BE49-F238E27FC236}">
                <a16:creationId xmlns:a16="http://schemas.microsoft.com/office/drawing/2014/main" id="{12598D46-161A-E4E4-CA7D-6F6770043202}"/>
              </a:ext>
            </a:extLst>
          </p:cNvPr>
          <p:cNvPicPr>
            <a:picLocks noChangeAspect="1"/>
          </p:cNvPicPr>
          <p:nvPr/>
        </p:nvPicPr>
        <p:blipFill rotWithShape="1">
          <a:blip r:embed="rId2"/>
          <a:srcRect t="24774" b="61982"/>
          <a:stretch/>
        </p:blipFill>
        <p:spPr>
          <a:xfrm>
            <a:off x="316223" y="528638"/>
            <a:ext cx="4409454" cy="139699"/>
          </a:xfrm>
          <a:prstGeom prst="rect">
            <a:avLst/>
          </a:prstGeom>
        </p:spPr>
      </p:pic>
      <p:pic>
        <p:nvPicPr>
          <p:cNvPr id="2" name="Picture 1">
            <a:extLst>
              <a:ext uri="{FF2B5EF4-FFF2-40B4-BE49-F238E27FC236}">
                <a16:creationId xmlns:a16="http://schemas.microsoft.com/office/drawing/2014/main" id="{11D3B6BF-283B-35B7-53F0-FDB526A2EF1E}"/>
              </a:ext>
            </a:extLst>
          </p:cNvPr>
          <p:cNvPicPr>
            <a:picLocks noChangeAspect="1"/>
          </p:cNvPicPr>
          <p:nvPr/>
        </p:nvPicPr>
        <p:blipFill rotWithShape="1">
          <a:blip r:embed="rId2"/>
          <a:srcRect t="89164"/>
          <a:stretch/>
        </p:blipFill>
        <p:spPr>
          <a:xfrm>
            <a:off x="316223" y="654049"/>
            <a:ext cx="4409454" cy="114300"/>
          </a:xfrm>
          <a:prstGeom prst="rect">
            <a:avLst/>
          </a:prstGeom>
        </p:spPr>
      </p:pic>
      <p:sp>
        <p:nvSpPr>
          <p:cNvPr id="6" name="TextBox 5">
            <a:extLst>
              <a:ext uri="{FF2B5EF4-FFF2-40B4-BE49-F238E27FC236}">
                <a16:creationId xmlns:a16="http://schemas.microsoft.com/office/drawing/2014/main" id="{AA57AB33-0716-BE35-26E1-9752CD82ADF9}"/>
              </a:ext>
            </a:extLst>
          </p:cNvPr>
          <p:cNvSpPr txBox="1"/>
          <p:nvPr/>
        </p:nvSpPr>
        <p:spPr>
          <a:xfrm>
            <a:off x="234950" y="2457367"/>
            <a:ext cx="4719544" cy="1938992"/>
          </a:xfrm>
          <a:prstGeom prst="rect">
            <a:avLst/>
          </a:prstGeom>
          <a:noFill/>
        </p:spPr>
        <p:txBody>
          <a:bodyPr wrap="square" rtlCol="0">
            <a:spAutoFit/>
          </a:bodyPr>
          <a:lstStyle/>
          <a:p>
            <a:r>
              <a:rPr lang="en-US" sz="1200" dirty="0"/>
              <a:t>The HL-LHC IT-diode stacks consist of 6 diodes and are part of the MQXF circuit. </a:t>
            </a:r>
          </a:p>
          <a:p>
            <a:endParaRPr lang="en-US" sz="1200" dirty="0"/>
          </a:p>
          <a:p>
            <a:r>
              <a:rPr lang="en-US" sz="1200" dirty="0"/>
              <a:t>The prototype stack has been tested in 2023 with good results and is qualified for the IT-String. It included LHC ‘standard’ diodes. The five series diode stacks include diodes with higher radiation tolerances. </a:t>
            </a:r>
          </a:p>
          <a:p>
            <a:endParaRPr lang="en-US" sz="1200" dirty="0"/>
          </a:p>
          <a:p>
            <a:r>
              <a:rPr lang="en-US" sz="1200" dirty="0"/>
              <a:t>Test program established. No showstoppers foreseen. Small </a:t>
            </a:r>
            <a:r>
              <a:rPr lang="en-US" sz="1200" dirty="0" err="1"/>
              <a:t>cryo</a:t>
            </a:r>
            <a:r>
              <a:rPr lang="en-US" sz="1200" dirty="0"/>
              <a:t> consumption. </a:t>
            </a:r>
          </a:p>
        </p:txBody>
      </p:sp>
      <p:sp>
        <p:nvSpPr>
          <p:cNvPr id="7" name="TextBox 6">
            <a:extLst>
              <a:ext uri="{FF2B5EF4-FFF2-40B4-BE49-F238E27FC236}">
                <a16:creationId xmlns:a16="http://schemas.microsoft.com/office/drawing/2014/main" id="{3EB23730-8065-EB95-907D-5746E18FA58B}"/>
              </a:ext>
            </a:extLst>
          </p:cNvPr>
          <p:cNvSpPr txBox="1"/>
          <p:nvPr/>
        </p:nvSpPr>
        <p:spPr>
          <a:xfrm>
            <a:off x="234950" y="1125200"/>
            <a:ext cx="4805612" cy="1169551"/>
          </a:xfrm>
          <a:prstGeom prst="rect">
            <a:avLst/>
          </a:prstGeom>
          <a:noFill/>
          <a:ln>
            <a:solidFill>
              <a:schemeClr val="tx1"/>
            </a:solidFill>
          </a:ln>
        </p:spPr>
        <p:txBody>
          <a:bodyPr wrap="square" rtlCol="0">
            <a:spAutoFit/>
          </a:bodyPr>
          <a:lstStyle/>
          <a:p>
            <a:r>
              <a:rPr lang="en-US" sz="1000" dirty="0"/>
              <a:t>Test station: 			Diode</a:t>
            </a:r>
          </a:p>
          <a:p>
            <a:r>
              <a:rPr lang="en-US" sz="1000" dirty="0"/>
              <a:t>Number of cool downs: 		1</a:t>
            </a:r>
          </a:p>
          <a:p>
            <a:r>
              <a:rPr lang="en-US" sz="1000" dirty="0"/>
              <a:t>Test temperature: 		Only 4.5 K</a:t>
            </a:r>
          </a:p>
          <a:p>
            <a:r>
              <a:rPr lang="en-US" sz="1000" dirty="0"/>
              <a:t>Test station occupation:		2 weeks	 </a:t>
            </a:r>
          </a:p>
          <a:p>
            <a:r>
              <a:rPr lang="en-US" sz="1000" dirty="0"/>
              <a:t>Magnetic measurements: 		No</a:t>
            </a:r>
          </a:p>
          <a:p>
            <a:r>
              <a:rPr lang="en-US" sz="1000" dirty="0"/>
              <a:t>Cold phase including powering: 		3 days per cool down </a:t>
            </a:r>
          </a:p>
          <a:p>
            <a:r>
              <a:rPr lang="en-US" sz="1000" dirty="0"/>
              <a:t>Units to test: 			5</a:t>
            </a:r>
          </a:p>
        </p:txBody>
      </p:sp>
      <p:pic>
        <p:nvPicPr>
          <p:cNvPr id="9" name="Picture 8" descr="Close-up of a machine&#10;&#10;Description automatically generated with medium confidence">
            <a:extLst>
              <a:ext uri="{FF2B5EF4-FFF2-40B4-BE49-F238E27FC236}">
                <a16:creationId xmlns:a16="http://schemas.microsoft.com/office/drawing/2014/main" id="{95926CF6-0AAA-9033-FBE4-00ED789FBEBC}"/>
              </a:ext>
            </a:extLst>
          </p:cNvPr>
          <p:cNvPicPr>
            <a:picLocks noChangeAspect="1"/>
          </p:cNvPicPr>
          <p:nvPr/>
        </p:nvPicPr>
        <p:blipFill>
          <a:blip r:embed="rId3"/>
          <a:stretch>
            <a:fillRect/>
          </a:stretch>
        </p:blipFill>
        <p:spPr>
          <a:xfrm>
            <a:off x="5834604" y="0"/>
            <a:ext cx="2410749" cy="3211876"/>
          </a:xfrm>
          <a:prstGeom prst="rect">
            <a:avLst/>
          </a:prstGeom>
        </p:spPr>
      </p:pic>
      <p:pic>
        <p:nvPicPr>
          <p:cNvPr id="12" name="Picture 11">
            <a:extLst>
              <a:ext uri="{FF2B5EF4-FFF2-40B4-BE49-F238E27FC236}">
                <a16:creationId xmlns:a16="http://schemas.microsoft.com/office/drawing/2014/main" id="{FBCD103A-D755-56F0-9649-45DA588C508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74118" y="3341605"/>
            <a:ext cx="2334932" cy="923347"/>
          </a:xfrm>
          <a:prstGeom prst="rect">
            <a:avLst/>
          </a:prstGeom>
        </p:spPr>
      </p:pic>
      <p:pic>
        <p:nvPicPr>
          <p:cNvPr id="13" name="Picture 12">
            <a:extLst>
              <a:ext uri="{FF2B5EF4-FFF2-40B4-BE49-F238E27FC236}">
                <a16:creationId xmlns:a16="http://schemas.microsoft.com/office/drawing/2014/main" id="{249AB9AE-6D8D-83BA-25C5-110EA34B241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76061" y="3501885"/>
            <a:ext cx="1442178" cy="760608"/>
          </a:xfrm>
          <a:prstGeom prst="rect">
            <a:avLst/>
          </a:prstGeom>
        </p:spPr>
      </p:pic>
    </p:spTree>
    <p:extLst>
      <p:ext uri="{BB962C8B-B14F-4D97-AF65-F5344CB8AC3E}">
        <p14:creationId xmlns:p14="http://schemas.microsoft.com/office/powerpoint/2010/main" val="1272965003"/>
      </p:ext>
    </p:extLst>
  </p:cSld>
  <p:clrMapOvr>
    <a:masterClrMapping/>
  </p:clrMapOvr>
</p:sld>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Template>
  <TotalTime>25518</TotalTime>
  <Words>3143</Words>
  <Application>Microsoft Office PowerPoint</Application>
  <PresentationFormat>On-screen Show (16:9)</PresentationFormat>
  <Paragraphs>353</Paragraphs>
  <Slides>26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26</vt:i4>
      </vt:variant>
    </vt:vector>
  </HeadingPairs>
  <TitlesOfParts>
    <vt:vector size="29" baseType="lpstr">
      <vt:lpstr>Arial</vt:lpstr>
      <vt:lpstr>Calibri</vt:lpstr>
      <vt:lpstr>CERNCorporate16-9</vt:lpstr>
      <vt:lpstr>Progress on qualification tests and status of benches</vt:lpstr>
      <vt:lpstr>PowerPoint Presentation</vt:lpstr>
      <vt:lpstr>Tests on Vertical benches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Tests on horizontal benches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Superconducting Magnet Test facility</dc:title>
  <dc:creator>Gerard Willering</dc:creator>
  <cp:lastModifiedBy>Gerard Willering</cp:lastModifiedBy>
  <cp:revision>106</cp:revision>
  <dcterms:created xsi:type="dcterms:W3CDTF">2023-04-06T06:19:59Z</dcterms:created>
  <dcterms:modified xsi:type="dcterms:W3CDTF">2024-10-08T13:19:43Z</dcterms:modified>
</cp:coreProperties>
</file>