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4"/>
  </p:notesMasterIdLst>
  <p:handoutMasterIdLst>
    <p:handoutMasterId r:id="rId25"/>
  </p:handoutMasterIdLst>
  <p:sldIdLst>
    <p:sldId id="263" r:id="rId5"/>
    <p:sldId id="537" r:id="rId6"/>
    <p:sldId id="523" r:id="rId7"/>
    <p:sldId id="527" r:id="rId8"/>
    <p:sldId id="513" r:id="rId9"/>
    <p:sldId id="517" r:id="rId10"/>
    <p:sldId id="533" r:id="rId11"/>
    <p:sldId id="543" r:id="rId12"/>
    <p:sldId id="536" r:id="rId13"/>
    <p:sldId id="544" r:id="rId14"/>
    <p:sldId id="528" r:id="rId15"/>
    <p:sldId id="545" r:id="rId16"/>
    <p:sldId id="530" r:id="rId17"/>
    <p:sldId id="2155" r:id="rId18"/>
    <p:sldId id="2156" r:id="rId19"/>
    <p:sldId id="546" r:id="rId20"/>
    <p:sldId id="2152" r:id="rId21"/>
    <p:sldId id="2154" r:id="rId22"/>
    <p:sldId id="541" r:id="rId23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E18E8"/>
    <a:srgbClr val="FFCC00"/>
    <a:srgbClr val="FFE699"/>
    <a:srgbClr val="009900"/>
    <a:srgbClr val="B4C6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30" autoAdjust="0"/>
    <p:restoredTop sz="96407" autoAdjust="0"/>
  </p:normalViewPr>
  <p:slideViewPr>
    <p:cSldViewPr snapToGrid="0" snapToObjects="1" showGuides="1">
      <p:cViewPr varScale="1">
        <p:scale>
          <a:sx n="112" d="100"/>
          <a:sy n="112" d="100"/>
        </p:scale>
        <p:origin x="1194" y="102"/>
      </p:cViewPr>
      <p:guideLst>
        <p:guide orient="horz" pos="4080"/>
        <p:guide pos="2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notesViewPr>
    <p:cSldViewPr snapToGrid="0" snapToObjects="1">
      <p:cViewPr varScale="1">
        <p:scale>
          <a:sx n="54" d="100"/>
          <a:sy n="54" d="100"/>
        </p:scale>
        <p:origin x="2448" y="77"/>
      </p:cViewPr>
      <p:guideLst/>
    </p:cSldViewPr>
  </p:notesViewPr>
  <p:gridSpacing cx="38100" cy="3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US"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MQXFA.P3 NbTi-NbTi splice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1400" b="0" i="0" u="none" strike="noStrike" kern="1200" spc="0" baseline="0">
              <a:solidFill>
                <a:sysClr val="windowText" lastClr="000000">
                  <a:lumMod val="65000"/>
                  <a:lumOff val="35000"/>
                </a:sys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circle"/>
            <c:size val="3"/>
            <c:spPr>
              <a:noFill/>
              <a:ln w="9525">
                <a:solidFill>
                  <a:schemeClr val="tx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1"/>
            <c:trendlineLbl>
              <c:layout>
                <c:manualLayout>
                  <c:x val="-4.1543279569892476E-2"/>
                  <c:y val="-1.7769757602420173E-2"/>
                </c:manualLayout>
              </c:layout>
              <c:numFmt formatCode="0.00E+0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2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trendlineLbl>
          </c:trendline>
          <c:xVal>
            <c:numRef>
              <c:f>plots!$R$6:$R$27</c:f>
              <c:numCache>
                <c:formatCode>General</c:formatCode>
                <c:ptCount val="2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2000</c:v>
                </c:pt>
                <c:pt idx="5">
                  <c:v>2</c:v>
                </c:pt>
                <c:pt idx="6">
                  <c:v>2</c:v>
                </c:pt>
                <c:pt idx="7">
                  <c:v>3000</c:v>
                </c:pt>
                <c:pt idx="8">
                  <c:v>3</c:v>
                </c:pt>
                <c:pt idx="9">
                  <c:v>3</c:v>
                </c:pt>
                <c:pt idx="10">
                  <c:v>4</c:v>
                </c:pt>
                <c:pt idx="11">
                  <c:v>4</c:v>
                </c:pt>
                <c:pt idx="12">
                  <c:v>4</c:v>
                </c:pt>
                <c:pt idx="13">
                  <c:v>5000</c:v>
                </c:pt>
                <c:pt idx="14">
                  <c:v>5</c:v>
                </c:pt>
                <c:pt idx="15">
                  <c:v>5</c:v>
                </c:pt>
                <c:pt idx="16">
                  <c:v>7000</c:v>
                </c:pt>
                <c:pt idx="17">
                  <c:v>7</c:v>
                </c:pt>
                <c:pt idx="18">
                  <c:v>7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</c:numCache>
            </c:numRef>
          </c:xVal>
          <c:yVal>
            <c:numRef>
              <c:f>plots!$X$6:$X$22</c:f>
              <c:numCache>
                <c:formatCode>General</c:formatCode>
                <c:ptCount val="17"/>
                <c:pt idx="0">
                  <c:v>1.5109471793571427E-6</c:v>
                </c:pt>
                <c:pt idx="4">
                  <c:v>2.8066311940000002E-6</c:v>
                </c:pt>
                <c:pt idx="7">
                  <c:v>3.397779849E-6</c:v>
                </c:pt>
                <c:pt idx="13">
                  <c:v>5.0089396112500003E-6</c:v>
                </c:pt>
                <c:pt idx="16">
                  <c:v>6.9294161095000018E-6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625B-4146-8ACD-B3FB18886F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66142664"/>
        <c:axId val="666144464"/>
        <c:extLst>
          <c:ext xmlns:c15="http://schemas.microsoft.com/office/drawing/2012/chart" uri="{02D57815-91ED-43cb-92C2-25804820EDAC}">
            <c15:filteredScatterSeries>
              <c15:ser>
                <c:idx val="1"/>
                <c:order val="1"/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dash"/>
                  <c:size val="5"/>
                  <c:spPr>
                    <a:noFill/>
                    <a:ln w="9525">
                      <a:solidFill>
                        <a:schemeClr val="tx1"/>
                      </a:solidFill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plots!$B$6:$B$27</c15:sqref>
                        </c15:formulaRef>
                      </c:ext>
                    </c:extLst>
                    <c:numCache>
                      <c:formatCode>General</c:formatCode>
                      <c:ptCount val="22"/>
                      <c:pt idx="0">
                        <c:v>0</c:v>
                      </c:pt>
                      <c:pt idx="1">
                        <c:v>0</c:v>
                      </c:pt>
                      <c:pt idx="2">
                        <c:v>0</c:v>
                      </c:pt>
                      <c:pt idx="3">
                        <c:v>0</c:v>
                      </c:pt>
                      <c:pt idx="4">
                        <c:v>2</c:v>
                      </c:pt>
                      <c:pt idx="5">
                        <c:v>2</c:v>
                      </c:pt>
                      <c:pt idx="6">
                        <c:v>2</c:v>
                      </c:pt>
                      <c:pt idx="7">
                        <c:v>3</c:v>
                      </c:pt>
                      <c:pt idx="8">
                        <c:v>3</c:v>
                      </c:pt>
                      <c:pt idx="9">
                        <c:v>3</c:v>
                      </c:pt>
                      <c:pt idx="10">
                        <c:v>4</c:v>
                      </c:pt>
                      <c:pt idx="11">
                        <c:v>4</c:v>
                      </c:pt>
                      <c:pt idx="12">
                        <c:v>4</c:v>
                      </c:pt>
                      <c:pt idx="13">
                        <c:v>5</c:v>
                      </c:pt>
                      <c:pt idx="14">
                        <c:v>5</c:v>
                      </c:pt>
                      <c:pt idx="15">
                        <c:v>5</c:v>
                      </c:pt>
                      <c:pt idx="16">
                        <c:v>7</c:v>
                      </c:pt>
                      <c:pt idx="17">
                        <c:v>7</c:v>
                      </c:pt>
                      <c:pt idx="18">
                        <c:v>7</c:v>
                      </c:pt>
                      <c:pt idx="19">
                        <c:v>0</c:v>
                      </c:pt>
                      <c:pt idx="20">
                        <c:v>0</c:v>
                      </c:pt>
                      <c:pt idx="21">
                        <c:v>0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plots!$Y$6:$Y$22</c15:sqref>
                        </c15:formulaRef>
                      </c:ext>
                    </c:extLst>
                    <c:numCache>
                      <c:formatCode>General</c:formatCode>
                      <c:ptCount val="17"/>
                      <c:pt idx="0">
                        <c:v>1.4609471793571428E-6</c:v>
                      </c:pt>
                      <c:pt idx="4">
                        <c:v>2.7566311940000003E-6</c:v>
                      </c:pt>
                      <c:pt idx="7">
                        <c:v>3.347779849E-6</c:v>
                      </c:pt>
                      <c:pt idx="13">
                        <c:v>4.95893961125E-6</c:v>
                      </c:pt>
                      <c:pt idx="16">
                        <c:v>6.8794161095000015E-6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2-625B-4146-8ACD-B3FB18886F36}"/>
                  </c:ext>
                </c:extLst>
              </c15:ser>
            </c15:filteredScatterSeries>
            <c15:filteredScatterSeries>
              <c15:ser>
                <c:idx val="2"/>
                <c:order val="2"/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dash"/>
                  <c:size val="5"/>
                  <c:spPr>
                    <a:solidFill>
                      <a:schemeClr val="tx1"/>
                    </a:solidFill>
                    <a:ln w="9525">
                      <a:noFill/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plots!$B$6:$B$27</c15:sqref>
                        </c15:formulaRef>
                      </c:ext>
                    </c:extLst>
                    <c:numCache>
                      <c:formatCode>General</c:formatCode>
                      <c:ptCount val="22"/>
                      <c:pt idx="0">
                        <c:v>0</c:v>
                      </c:pt>
                      <c:pt idx="1">
                        <c:v>0</c:v>
                      </c:pt>
                      <c:pt idx="2">
                        <c:v>0</c:v>
                      </c:pt>
                      <c:pt idx="3">
                        <c:v>0</c:v>
                      </c:pt>
                      <c:pt idx="4">
                        <c:v>2</c:v>
                      </c:pt>
                      <c:pt idx="5">
                        <c:v>2</c:v>
                      </c:pt>
                      <c:pt idx="6">
                        <c:v>2</c:v>
                      </c:pt>
                      <c:pt idx="7">
                        <c:v>3</c:v>
                      </c:pt>
                      <c:pt idx="8">
                        <c:v>3</c:v>
                      </c:pt>
                      <c:pt idx="9">
                        <c:v>3</c:v>
                      </c:pt>
                      <c:pt idx="10">
                        <c:v>4</c:v>
                      </c:pt>
                      <c:pt idx="11">
                        <c:v>4</c:v>
                      </c:pt>
                      <c:pt idx="12">
                        <c:v>4</c:v>
                      </c:pt>
                      <c:pt idx="13">
                        <c:v>5</c:v>
                      </c:pt>
                      <c:pt idx="14">
                        <c:v>5</c:v>
                      </c:pt>
                      <c:pt idx="15">
                        <c:v>5</c:v>
                      </c:pt>
                      <c:pt idx="16">
                        <c:v>7</c:v>
                      </c:pt>
                      <c:pt idx="17">
                        <c:v>7</c:v>
                      </c:pt>
                      <c:pt idx="18">
                        <c:v>7</c:v>
                      </c:pt>
                      <c:pt idx="19">
                        <c:v>0</c:v>
                      </c:pt>
                      <c:pt idx="20">
                        <c:v>0</c:v>
                      </c:pt>
                      <c:pt idx="21">
                        <c:v>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plots!$Z$6:$Z$22</c15:sqref>
                        </c15:formulaRef>
                      </c:ext>
                    </c:extLst>
                    <c:numCache>
                      <c:formatCode>General</c:formatCode>
                      <c:ptCount val="17"/>
                      <c:pt idx="0">
                        <c:v>1.4109471793571428E-6</c:v>
                      </c:pt>
                      <c:pt idx="4">
                        <c:v>2.7066311940000003E-6</c:v>
                      </c:pt>
                      <c:pt idx="7">
                        <c:v>3.2977798490000001E-6</c:v>
                      </c:pt>
                      <c:pt idx="13">
                        <c:v>4.9089396112499996E-6</c:v>
                      </c:pt>
                      <c:pt idx="16">
                        <c:v>6.8294161095000011E-6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3-625B-4146-8ACD-B3FB18886F36}"/>
                  </c:ext>
                </c:extLst>
              </c15:ser>
            </c15:filteredScatterSeries>
          </c:ext>
        </c:extLst>
      </c:scatterChart>
      <c:valAx>
        <c:axId val="66614266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Magnet current [A]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66144464"/>
        <c:crosses val="autoZero"/>
        <c:crossBetween val="midCat"/>
      </c:valAx>
      <c:valAx>
        <c:axId val="6661444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Reading</a:t>
                </a:r>
                <a:r>
                  <a:rPr lang="en-US" baseline="0"/>
                  <a:t> [</a:t>
                </a:r>
                <a:r>
                  <a:rPr lang="en-US" baseline="0">
                    <a:sym typeface="Symbol" panose="05050102010706020507" pitchFamily="18" charset="2"/>
                  </a:rPr>
                  <a:t>V]</a:t>
                </a:r>
                <a:endParaRPr lang="en-US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6614266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Lead 1 splice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circle"/>
            <c:size val="4"/>
            <c:spPr>
              <a:noFill/>
              <a:ln w="9525">
                <a:solidFill>
                  <a:schemeClr val="tx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1"/>
            <c:trendlineLbl>
              <c:layout>
                <c:manualLayout>
                  <c:x val="-0.18754330708661418"/>
                  <c:y val="-2.491249949338387E-3"/>
                </c:manualLayout>
              </c:layout>
              <c:numFmt formatCode="0.0E+0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trendlineLbl>
          </c:trendline>
          <c:xVal>
            <c:numRef>
              <c:f>plots!$W$94:$W$110</c:f>
              <c:numCache>
                <c:formatCode>General</c:formatCode>
                <c:ptCount val="17"/>
                <c:pt idx="0">
                  <c:v>0</c:v>
                </c:pt>
                <c:pt idx="4">
                  <c:v>2000</c:v>
                </c:pt>
                <c:pt idx="7">
                  <c:v>3000</c:v>
                </c:pt>
                <c:pt idx="10">
                  <c:v>4000</c:v>
                </c:pt>
                <c:pt idx="13">
                  <c:v>5000</c:v>
                </c:pt>
                <c:pt idx="16">
                  <c:v>7000</c:v>
                </c:pt>
              </c:numCache>
            </c:numRef>
          </c:xVal>
          <c:yVal>
            <c:numRef>
              <c:f>plots!$X$94:$X$110</c:f>
              <c:numCache>
                <c:formatCode>General</c:formatCode>
                <c:ptCount val="17"/>
                <c:pt idx="0">
                  <c:v>-7.7028302622499984E-6</c:v>
                </c:pt>
                <c:pt idx="4">
                  <c:v>-7.2636626319999987E-6</c:v>
                </c:pt>
                <c:pt idx="7">
                  <c:v>-6.9398513044999983E-6</c:v>
                </c:pt>
                <c:pt idx="10">
                  <c:v>-6.5115158182499999E-6</c:v>
                </c:pt>
                <c:pt idx="13">
                  <c:v>-6.187184055000001E-6</c:v>
                </c:pt>
                <c:pt idx="16">
                  <c:v>-5.2518174859999995E-6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3D29-4994-AB91-22D0A9FE366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66142664"/>
        <c:axId val="666144464"/>
        <c:extLst>
          <c:ext xmlns:c15="http://schemas.microsoft.com/office/drawing/2012/chart" uri="{02D57815-91ED-43cb-92C2-25804820EDAC}">
            <c15:filteredScatterSeries>
              <c15:ser>
                <c:idx val="1"/>
                <c:order val="1"/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dash"/>
                  <c:size val="5"/>
                  <c:spPr>
                    <a:solidFill>
                      <a:schemeClr val="tx1"/>
                    </a:solidFill>
                    <a:ln w="9525">
                      <a:noFill/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plots!$B$94:$B$115</c15:sqref>
                        </c15:formulaRef>
                      </c:ext>
                    </c:extLst>
                    <c:numCache>
                      <c:formatCode>General</c:formatCode>
                      <c:ptCount val="22"/>
                      <c:pt idx="0">
                        <c:v>0</c:v>
                      </c:pt>
                      <c:pt idx="1">
                        <c:v>0</c:v>
                      </c:pt>
                      <c:pt idx="2">
                        <c:v>0</c:v>
                      </c:pt>
                      <c:pt idx="3">
                        <c:v>0</c:v>
                      </c:pt>
                      <c:pt idx="4">
                        <c:v>2</c:v>
                      </c:pt>
                      <c:pt idx="5">
                        <c:v>2</c:v>
                      </c:pt>
                      <c:pt idx="6">
                        <c:v>2</c:v>
                      </c:pt>
                      <c:pt idx="7">
                        <c:v>3</c:v>
                      </c:pt>
                      <c:pt idx="8">
                        <c:v>3</c:v>
                      </c:pt>
                      <c:pt idx="9">
                        <c:v>3</c:v>
                      </c:pt>
                      <c:pt idx="10">
                        <c:v>4</c:v>
                      </c:pt>
                      <c:pt idx="11">
                        <c:v>4</c:v>
                      </c:pt>
                      <c:pt idx="12">
                        <c:v>4</c:v>
                      </c:pt>
                      <c:pt idx="13">
                        <c:v>5</c:v>
                      </c:pt>
                      <c:pt idx="14">
                        <c:v>5</c:v>
                      </c:pt>
                      <c:pt idx="15">
                        <c:v>5</c:v>
                      </c:pt>
                      <c:pt idx="16">
                        <c:v>7</c:v>
                      </c:pt>
                      <c:pt idx="17">
                        <c:v>7</c:v>
                      </c:pt>
                      <c:pt idx="18">
                        <c:v>7</c:v>
                      </c:pt>
                      <c:pt idx="19">
                        <c:v>0</c:v>
                      </c:pt>
                      <c:pt idx="20">
                        <c:v>0</c:v>
                      </c:pt>
                      <c:pt idx="21">
                        <c:v>0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plots!$Y$94:$Y$110</c15:sqref>
                        </c15:formulaRef>
                      </c:ext>
                    </c:extLst>
                    <c:numCache>
                      <c:formatCode>General</c:formatCode>
                      <c:ptCount val="17"/>
                      <c:pt idx="0">
                        <c:v>-7.752830262249998E-6</c:v>
                      </c:pt>
                      <c:pt idx="4">
                        <c:v>-7.3136626319999991E-6</c:v>
                      </c:pt>
                      <c:pt idx="7">
                        <c:v>-6.9898513044999986E-6</c:v>
                      </c:pt>
                      <c:pt idx="10">
                        <c:v>-6.5615158182500003E-6</c:v>
                      </c:pt>
                      <c:pt idx="13">
                        <c:v>-6.2371840550000013E-6</c:v>
                      </c:pt>
                      <c:pt idx="16">
                        <c:v>-5.3018174859999999E-6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2-3D29-4994-AB91-22D0A9FE3668}"/>
                  </c:ext>
                </c:extLst>
              </c15:ser>
            </c15:filteredScatterSeries>
            <c15:filteredScatterSeries>
              <c15:ser>
                <c:idx val="2"/>
                <c:order val="2"/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dash"/>
                  <c:size val="5"/>
                  <c:spPr>
                    <a:solidFill>
                      <a:schemeClr val="tx1"/>
                    </a:solidFill>
                    <a:ln w="9525">
                      <a:noFill/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plots!$B$94:$B$115</c15:sqref>
                        </c15:formulaRef>
                      </c:ext>
                    </c:extLst>
                    <c:numCache>
                      <c:formatCode>General</c:formatCode>
                      <c:ptCount val="22"/>
                      <c:pt idx="0">
                        <c:v>0</c:v>
                      </c:pt>
                      <c:pt idx="1">
                        <c:v>0</c:v>
                      </c:pt>
                      <c:pt idx="2">
                        <c:v>0</c:v>
                      </c:pt>
                      <c:pt idx="3">
                        <c:v>0</c:v>
                      </c:pt>
                      <c:pt idx="4">
                        <c:v>2</c:v>
                      </c:pt>
                      <c:pt idx="5">
                        <c:v>2</c:v>
                      </c:pt>
                      <c:pt idx="6">
                        <c:v>2</c:v>
                      </c:pt>
                      <c:pt idx="7">
                        <c:v>3</c:v>
                      </c:pt>
                      <c:pt idx="8">
                        <c:v>3</c:v>
                      </c:pt>
                      <c:pt idx="9">
                        <c:v>3</c:v>
                      </c:pt>
                      <c:pt idx="10">
                        <c:v>4</c:v>
                      </c:pt>
                      <c:pt idx="11">
                        <c:v>4</c:v>
                      </c:pt>
                      <c:pt idx="12">
                        <c:v>4</c:v>
                      </c:pt>
                      <c:pt idx="13">
                        <c:v>5</c:v>
                      </c:pt>
                      <c:pt idx="14">
                        <c:v>5</c:v>
                      </c:pt>
                      <c:pt idx="15">
                        <c:v>5</c:v>
                      </c:pt>
                      <c:pt idx="16">
                        <c:v>7</c:v>
                      </c:pt>
                      <c:pt idx="17">
                        <c:v>7</c:v>
                      </c:pt>
                      <c:pt idx="18">
                        <c:v>7</c:v>
                      </c:pt>
                      <c:pt idx="19">
                        <c:v>0</c:v>
                      </c:pt>
                      <c:pt idx="20">
                        <c:v>0</c:v>
                      </c:pt>
                      <c:pt idx="21">
                        <c:v>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plots!$Z$94:$Z$110</c15:sqref>
                        </c15:formulaRef>
                      </c:ext>
                    </c:extLst>
                    <c:numCache>
                      <c:formatCode>General</c:formatCode>
                      <c:ptCount val="17"/>
                      <c:pt idx="0">
                        <c:v>-7.6528302622499989E-6</c:v>
                      </c:pt>
                      <c:pt idx="4">
                        <c:v>-7.2136626319999983E-6</c:v>
                      </c:pt>
                      <c:pt idx="7">
                        <c:v>-6.8898513044999979E-6</c:v>
                      </c:pt>
                      <c:pt idx="10">
                        <c:v>-6.4615158182499995E-6</c:v>
                      </c:pt>
                      <c:pt idx="13">
                        <c:v>-6.1371840550000006E-6</c:v>
                      </c:pt>
                      <c:pt idx="16">
                        <c:v>-5.2018174859999992E-6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3-3D29-4994-AB91-22D0A9FE3668}"/>
                  </c:ext>
                </c:extLst>
              </c15:ser>
            </c15:filteredScatterSeries>
          </c:ext>
        </c:extLst>
      </c:scatterChart>
      <c:valAx>
        <c:axId val="66614266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Magnet current [A]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66144464"/>
        <c:crosses val="autoZero"/>
        <c:crossBetween val="midCat"/>
      </c:valAx>
      <c:valAx>
        <c:axId val="666144464"/>
        <c:scaling>
          <c:orientation val="minMax"/>
          <c:max val="-4.0000000000000015E-6"/>
          <c:min val="-8.000000000000003E-6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Reading</a:t>
                </a:r>
                <a:r>
                  <a:rPr lang="en-US" baseline="0"/>
                  <a:t> [</a:t>
                </a:r>
                <a:r>
                  <a:rPr lang="en-US" baseline="0">
                    <a:sym typeface="Symbol" panose="05050102010706020507" pitchFamily="18" charset="2"/>
                  </a:rPr>
                  <a:t>V]</a:t>
                </a:r>
                <a:endParaRPr lang="en-US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66142664"/>
        <c:crosses val="autoZero"/>
        <c:crossBetween val="midCat"/>
        <c:majorUnit val="1.0000000000000004E-6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Lead 2 splice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circle"/>
            <c:size val="4"/>
            <c:spPr>
              <a:noFill/>
              <a:ln w="9525">
                <a:solidFill>
                  <a:schemeClr val="tx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1"/>
            <c:trendlineLbl>
              <c:layout>
                <c:manualLayout>
                  <c:x val="-0.12552930883639546"/>
                  <c:y val="3.7597051847373386E-2"/>
                </c:manualLayout>
              </c:layout>
              <c:numFmt formatCode="0.0E+0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900" b="0" i="0" u="none" strike="noStrike" kern="1200" baseline="0">
                      <a:solidFill>
                        <a:srgbClr val="0070C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trendlineLbl>
          </c:trendline>
          <c:xVal>
            <c:numRef>
              <c:f>plots!$W$94:$W$110</c:f>
              <c:numCache>
                <c:formatCode>General</c:formatCode>
                <c:ptCount val="17"/>
                <c:pt idx="0">
                  <c:v>0</c:v>
                </c:pt>
                <c:pt idx="4">
                  <c:v>2000</c:v>
                </c:pt>
                <c:pt idx="7">
                  <c:v>3000</c:v>
                </c:pt>
                <c:pt idx="10">
                  <c:v>4000</c:v>
                </c:pt>
                <c:pt idx="13">
                  <c:v>5000</c:v>
                </c:pt>
                <c:pt idx="16">
                  <c:v>7000</c:v>
                </c:pt>
              </c:numCache>
            </c:numRef>
          </c:xVal>
          <c:yVal>
            <c:numRef>
              <c:f>plots!$AB$94:$AB$110</c:f>
              <c:numCache>
                <c:formatCode>General</c:formatCode>
                <c:ptCount val="17"/>
                <c:pt idx="0">
                  <c:v>-3.8075563132631342E-6</c:v>
                </c:pt>
                <c:pt idx="4">
                  <c:v>-3.1128383390845351E-6</c:v>
                </c:pt>
                <c:pt idx="7">
                  <c:v>-2.7606350752356452E-6</c:v>
                </c:pt>
                <c:pt idx="10">
                  <c:v>-2.2532446608504191E-6</c:v>
                </c:pt>
                <c:pt idx="13">
                  <c:v>-2.0641094247214744E-6</c:v>
                </c:pt>
                <c:pt idx="16">
                  <c:v>-1.1332169903910412E-6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29E3-437E-9EB0-25CF2D7295A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66142664"/>
        <c:axId val="666144464"/>
        <c:extLst>
          <c:ext xmlns:c15="http://schemas.microsoft.com/office/drawing/2012/chart" uri="{02D57815-91ED-43cb-92C2-25804820EDAC}">
            <c15:filteredScatterSeries>
              <c15:ser>
                <c:idx val="1"/>
                <c:order val="1"/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dash"/>
                  <c:size val="5"/>
                  <c:spPr>
                    <a:solidFill>
                      <a:schemeClr val="tx1"/>
                    </a:solidFill>
                    <a:ln w="9525">
                      <a:noFill/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plots!$B$94:$B$115</c15:sqref>
                        </c15:formulaRef>
                      </c:ext>
                    </c:extLst>
                    <c:numCache>
                      <c:formatCode>General</c:formatCode>
                      <c:ptCount val="22"/>
                      <c:pt idx="0">
                        <c:v>0</c:v>
                      </c:pt>
                      <c:pt idx="1">
                        <c:v>0</c:v>
                      </c:pt>
                      <c:pt idx="2">
                        <c:v>0</c:v>
                      </c:pt>
                      <c:pt idx="3">
                        <c:v>0</c:v>
                      </c:pt>
                      <c:pt idx="4">
                        <c:v>2</c:v>
                      </c:pt>
                      <c:pt idx="5">
                        <c:v>2</c:v>
                      </c:pt>
                      <c:pt idx="6">
                        <c:v>2</c:v>
                      </c:pt>
                      <c:pt idx="7">
                        <c:v>3</c:v>
                      </c:pt>
                      <c:pt idx="8">
                        <c:v>3</c:v>
                      </c:pt>
                      <c:pt idx="9">
                        <c:v>3</c:v>
                      </c:pt>
                      <c:pt idx="10">
                        <c:v>4</c:v>
                      </c:pt>
                      <c:pt idx="11">
                        <c:v>4</c:v>
                      </c:pt>
                      <c:pt idx="12">
                        <c:v>4</c:v>
                      </c:pt>
                      <c:pt idx="13">
                        <c:v>5</c:v>
                      </c:pt>
                      <c:pt idx="14">
                        <c:v>5</c:v>
                      </c:pt>
                      <c:pt idx="15">
                        <c:v>5</c:v>
                      </c:pt>
                      <c:pt idx="16">
                        <c:v>7</c:v>
                      </c:pt>
                      <c:pt idx="17">
                        <c:v>7</c:v>
                      </c:pt>
                      <c:pt idx="18">
                        <c:v>7</c:v>
                      </c:pt>
                      <c:pt idx="19">
                        <c:v>0</c:v>
                      </c:pt>
                      <c:pt idx="20">
                        <c:v>0</c:v>
                      </c:pt>
                      <c:pt idx="21">
                        <c:v>0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plots!$AC$94:$AC$110</c15:sqref>
                        </c15:formulaRef>
                      </c:ext>
                    </c:extLst>
                    <c:numCache>
                      <c:formatCode>General</c:formatCode>
                      <c:ptCount val="17"/>
                      <c:pt idx="0">
                        <c:v>-3.8575563132631345E-6</c:v>
                      </c:pt>
                      <c:pt idx="4">
                        <c:v>-3.162838339084535E-6</c:v>
                      </c:pt>
                      <c:pt idx="7">
                        <c:v>-2.8106350752356451E-6</c:v>
                      </c:pt>
                      <c:pt idx="10">
                        <c:v>-2.303244660850419E-6</c:v>
                      </c:pt>
                      <c:pt idx="13">
                        <c:v>-2.1141094247214744E-6</c:v>
                      </c:pt>
                      <c:pt idx="16">
                        <c:v>-1.1832169903910412E-6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2-29E3-437E-9EB0-25CF2D7295A9}"/>
                  </c:ext>
                </c:extLst>
              </c15:ser>
            </c15:filteredScatterSeries>
            <c15:filteredScatterSeries>
              <c15:ser>
                <c:idx val="2"/>
                <c:order val="2"/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dash"/>
                  <c:size val="5"/>
                  <c:spPr>
                    <a:solidFill>
                      <a:schemeClr val="tx1"/>
                    </a:solidFill>
                    <a:ln w="9525">
                      <a:noFill/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plots!$B$94:$B$115</c15:sqref>
                        </c15:formulaRef>
                      </c:ext>
                    </c:extLst>
                    <c:numCache>
                      <c:formatCode>General</c:formatCode>
                      <c:ptCount val="22"/>
                      <c:pt idx="0">
                        <c:v>0</c:v>
                      </c:pt>
                      <c:pt idx="1">
                        <c:v>0</c:v>
                      </c:pt>
                      <c:pt idx="2">
                        <c:v>0</c:v>
                      </c:pt>
                      <c:pt idx="3">
                        <c:v>0</c:v>
                      </c:pt>
                      <c:pt idx="4">
                        <c:v>2</c:v>
                      </c:pt>
                      <c:pt idx="5">
                        <c:v>2</c:v>
                      </c:pt>
                      <c:pt idx="6">
                        <c:v>2</c:v>
                      </c:pt>
                      <c:pt idx="7">
                        <c:v>3</c:v>
                      </c:pt>
                      <c:pt idx="8">
                        <c:v>3</c:v>
                      </c:pt>
                      <c:pt idx="9">
                        <c:v>3</c:v>
                      </c:pt>
                      <c:pt idx="10">
                        <c:v>4</c:v>
                      </c:pt>
                      <c:pt idx="11">
                        <c:v>4</c:v>
                      </c:pt>
                      <c:pt idx="12">
                        <c:v>4</c:v>
                      </c:pt>
                      <c:pt idx="13">
                        <c:v>5</c:v>
                      </c:pt>
                      <c:pt idx="14">
                        <c:v>5</c:v>
                      </c:pt>
                      <c:pt idx="15">
                        <c:v>5</c:v>
                      </c:pt>
                      <c:pt idx="16">
                        <c:v>7</c:v>
                      </c:pt>
                      <c:pt idx="17">
                        <c:v>7</c:v>
                      </c:pt>
                      <c:pt idx="18">
                        <c:v>7</c:v>
                      </c:pt>
                      <c:pt idx="19">
                        <c:v>0</c:v>
                      </c:pt>
                      <c:pt idx="20">
                        <c:v>0</c:v>
                      </c:pt>
                      <c:pt idx="21">
                        <c:v>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plots!$AD$94:$AD$110</c15:sqref>
                        </c15:formulaRef>
                      </c:ext>
                    </c:extLst>
                    <c:numCache>
                      <c:formatCode>General</c:formatCode>
                      <c:ptCount val="17"/>
                      <c:pt idx="0">
                        <c:v>-3.7575563132631342E-6</c:v>
                      </c:pt>
                      <c:pt idx="4">
                        <c:v>-3.0628383390845351E-6</c:v>
                      </c:pt>
                      <c:pt idx="7">
                        <c:v>-2.7106350752356452E-6</c:v>
                      </c:pt>
                      <c:pt idx="10">
                        <c:v>-2.2032446608504191E-6</c:v>
                      </c:pt>
                      <c:pt idx="13">
                        <c:v>-2.0141094247214745E-6</c:v>
                      </c:pt>
                      <c:pt idx="16">
                        <c:v>-1.0832169903910413E-6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3-29E3-437E-9EB0-25CF2D7295A9}"/>
                  </c:ext>
                </c:extLst>
              </c15:ser>
            </c15:filteredScatterSeries>
          </c:ext>
        </c:extLst>
      </c:scatterChart>
      <c:valAx>
        <c:axId val="66614266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Magnet current [A]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66144464"/>
        <c:crosses val="autoZero"/>
        <c:crossBetween val="midCat"/>
      </c:valAx>
      <c:valAx>
        <c:axId val="666144464"/>
        <c:scaling>
          <c:orientation val="minMax"/>
          <c:max val="-4.0000000000000019E-7"/>
          <c:min val="-4.0000000000000015E-6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Reading</a:t>
                </a:r>
                <a:r>
                  <a:rPr lang="en-US" baseline="0"/>
                  <a:t> [</a:t>
                </a:r>
                <a:r>
                  <a:rPr lang="en-US" baseline="0">
                    <a:sym typeface="Symbol" panose="05050102010706020507" pitchFamily="18" charset="2"/>
                  </a:rPr>
                  <a:t>V]</a:t>
                </a:r>
                <a:endParaRPr lang="en-US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66142664"/>
        <c:crosses val="autoZero"/>
        <c:crossBetween val="midCat"/>
        <c:majorUnit val="1.0000000000000004E-6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US"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MQXFB.P1 NbTi-NbTi splice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1400" b="0" i="0" u="none" strike="noStrike" kern="1200" spc="0" baseline="0">
              <a:solidFill>
                <a:sysClr val="windowText" lastClr="000000">
                  <a:lumMod val="65000"/>
                  <a:lumOff val="35000"/>
                </a:sys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circle"/>
            <c:size val="3"/>
            <c:spPr>
              <a:noFill/>
              <a:ln w="9525">
                <a:solidFill>
                  <a:schemeClr val="tx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1"/>
            <c:trendlineLbl>
              <c:layout>
                <c:manualLayout>
                  <c:x val="-6.8105056420167981E-2"/>
                  <c:y val="-5.9036218883673747E-2"/>
                </c:manualLayout>
              </c:layout>
              <c:numFmt formatCode="0.0E+0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200" b="0" i="0" u="none" strike="noStrike" kern="1200" baseline="0">
                      <a:solidFill>
                        <a:srgbClr val="0070C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trendlineLbl>
          </c:trendline>
          <c:xVal>
            <c:numRef>
              <c:f>plots!$R$51:$R$71</c:f>
              <c:numCache>
                <c:formatCode>General</c:formatCode>
                <c:ptCount val="21"/>
                <c:pt idx="0">
                  <c:v>0</c:v>
                </c:pt>
                <c:pt idx="4">
                  <c:v>2000</c:v>
                </c:pt>
                <c:pt idx="7">
                  <c:v>3000</c:v>
                </c:pt>
                <c:pt idx="10">
                  <c:v>4000</c:v>
                </c:pt>
                <c:pt idx="13">
                  <c:v>5000</c:v>
                </c:pt>
                <c:pt idx="16">
                  <c:v>7000</c:v>
                </c:pt>
              </c:numCache>
            </c:numRef>
          </c:xVal>
          <c:yVal>
            <c:numRef>
              <c:f>plots!$S$51:$S$71</c:f>
              <c:numCache>
                <c:formatCode>General</c:formatCode>
                <c:ptCount val="21"/>
                <c:pt idx="0">
                  <c:v>2.1666851677500003E-6</c:v>
                </c:pt>
                <c:pt idx="4">
                  <c:v>3.007236119E-6</c:v>
                </c:pt>
                <c:pt idx="7">
                  <c:v>3.4052978449999999E-6</c:v>
                </c:pt>
                <c:pt idx="10">
                  <c:v>3.9016004149999995E-6</c:v>
                </c:pt>
                <c:pt idx="13">
                  <c:v>4.2836610097500007E-6</c:v>
                </c:pt>
                <c:pt idx="16">
                  <c:v>5.2110662672499998E-6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4AB1-422D-A2A4-C6311788654E}"/>
            </c:ext>
          </c:extLst>
        </c:ser>
        <c:ser>
          <c:idx val="1"/>
          <c:order val="1"/>
          <c:spPr>
            <a:ln w="25400" cap="rnd">
              <a:noFill/>
              <a:round/>
            </a:ln>
            <a:effectLst/>
          </c:spPr>
          <c:marker>
            <c:symbol val="dash"/>
            <c:size val="5"/>
            <c:spPr>
              <a:solidFill>
                <a:schemeClr val="tx1"/>
              </a:solidFill>
              <a:ln w="9525">
                <a:noFill/>
              </a:ln>
              <a:effectLst/>
            </c:spPr>
          </c:marker>
          <c:xVal>
            <c:numRef>
              <c:f>plots!$R$51:$R$71</c:f>
              <c:numCache>
                <c:formatCode>General</c:formatCode>
                <c:ptCount val="21"/>
                <c:pt idx="0">
                  <c:v>0</c:v>
                </c:pt>
                <c:pt idx="4">
                  <c:v>2000</c:v>
                </c:pt>
                <c:pt idx="7">
                  <c:v>3000</c:v>
                </c:pt>
                <c:pt idx="10">
                  <c:v>4000</c:v>
                </c:pt>
                <c:pt idx="13">
                  <c:v>5000</c:v>
                </c:pt>
                <c:pt idx="16">
                  <c:v>7000</c:v>
                </c:pt>
              </c:numCache>
            </c:numRef>
          </c:xVal>
          <c:yVal>
            <c:numRef>
              <c:f>plots!$T$51:$T$67</c:f>
              <c:numCache>
                <c:formatCode>General</c:formatCode>
                <c:ptCount val="17"/>
                <c:pt idx="0">
                  <c:v>2.1166851677500003E-6</c:v>
                </c:pt>
                <c:pt idx="4">
                  <c:v>2.9572361190000001E-6</c:v>
                </c:pt>
                <c:pt idx="7">
                  <c:v>3.355297845E-6</c:v>
                </c:pt>
                <c:pt idx="10">
                  <c:v>3.8516004149999992E-6</c:v>
                </c:pt>
                <c:pt idx="13">
                  <c:v>4.2336610097500004E-6</c:v>
                </c:pt>
                <c:pt idx="16">
                  <c:v>5.1610662672499994E-6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4AB1-422D-A2A4-C6311788654E}"/>
            </c:ext>
          </c:extLst>
        </c:ser>
        <c:ser>
          <c:idx val="2"/>
          <c:order val="2"/>
          <c:spPr>
            <a:ln w="25400" cap="rnd">
              <a:noFill/>
              <a:round/>
            </a:ln>
            <a:effectLst/>
          </c:spPr>
          <c:marker>
            <c:symbol val="dash"/>
            <c:size val="5"/>
            <c:spPr>
              <a:solidFill>
                <a:schemeClr val="tx1"/>
              </a:solidFill>
              <a:ln w="9525">
                <a:noFill/>
              </a:ln>
              <a:effectLst/>
            </c:spPr>
          </c:marker>
          <c:xVal>
            <c:numRef>
              <c:f>plots!$R$51:$R$70</c:f>
              <c:numCache>
                <c:formatCode>General</c:formatCode>
                <c:ptCount val="20"/>
                <c:pt idx="0">
                  <c:v>0</c:v>
                </c:pt>
                <c:pt idx="4">
                  <c:v>2000</c:v>
                </c:pt>
                <c:pt idx="7">
                  <c:v>3000</c:v>
                </c:pt>
                <c:pt idx="10">
                  <c:v>4000</c:v>
                </c:pt>
                <c:pt idx="13">
                  <c:v>5000</c:v>
                </c:pt>
                <c:pt idx="16">
                  <c:v>7000</c:v>
                </c:pt>
              </c:numCache>
            </c:numRef>
          </c:xVal>
          <c:yVal>
            <c:numRef>
              <c:f>plots!$U$51:$U$67</c:f>
              <c:numCache>
                <c:formatCode>General</c:formatCode>
                <c:ptCount val="17"/>
                <c:pt idx="0">
                  <c:v>2.2166851677500002E-6</c:v>
                </c:pt>
                <c:pt idx="4">
                  <c:v>3.057236119E-6</c:v>
                </c:pt>
                <c:pt idx="7">
                  <c:v>3.4552978449999999E-6</c:v>
                </c:pt>
                <c:pt idx="10">
                  <c:v>3.9516004149999999E-6</c:v>
                </c:pt>
                <c:pt idx="13">
                  <c:v>4.3336610097500011E-6</c:v>
                </c:pt>
                <c:pt idx="16">
                  <c:v>5.2610662672500001E-6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4AB1-422D-A2A4-C6311788654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66142664"/>
        <c:axId val="666144464"/>
      </c:scatterChart>
      <c:valAx>
        <c:axId val="66614266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Magnet current [A]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66144464"/>
        <c:crosses val="autoZero"/>
        <c:crossBetween val="midCat"/>
      </c:valAx>
      <c:valAx>
        <c:axId val="666144464"/>
        <c:scaling>
          <c:orientation val="minMax"/>
          <c:min val="2.0000000000000008E-6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Reading</a:t>
                </a:r>
                <a:r>
                  <a:rPr lang="en-US" baseline="0"/>
                  <a:t> [</a:t>
                </a:r>
                <a:r>
                  <a:rPr lang="en-US" baseline="0">
                    <a:sym typeface="Symbol" panose="05050102010706020507" pitchFamily="18" charset="2"/>
                  </a:rPr>
                  <a:t>V]</a:t>
                </a:r>
                <a:endParaRPr lang="en-US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6614266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07/10/2024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04308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07/10/2024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358721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4498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COIL ARE fabricated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445160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A34CF45-6FC7-6FD1-3AB8-7A04B0DAA04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547664" y="6353196"/>
            <a:ext cx="1693477" cy="361981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AD9107-AFB8-DA2D-1C71-97F93BB86B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81200" y="6437127"/>
            <a:ext cx="6550800" cy="321650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r>
              <a:rPr lang="en-US" dirty="0"/>
              <a:t>14</a:t>
            </a:r>
            <a:r>
              <a:rPr lang="en-US" baseline="30000" dirty="0"/>
              <a:t>th</a:t>
            </a:r>
            <a:r>
              <a:rPr lang="en-US" dirty="0"/>
              <a:t> HL-LHC Collaboration Meeting, Oct. 7-10, 2024 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78E1D65-6C58-EB97-FA1A-DC94EFF0ACB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47664" y="6353196"/>
            <a:ext cx="1693477" cy="361981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B65ED2-FC4D-96E9-4DA0-C14F2AE22B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81200" y="6437127"/>
            <a:ext cx="6550800" cy="321650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r>
              <a:rPr lang="en-US" dirty="0"/>
              <a:t>14</a:t>
            </a:r>
            <a:r>
              <a:rPr lang="en-US" baseline="30000" dirty="0"/>
              <a:t>th</a:t>
            </a:r>
            <a:r>
              <a:rPr lang="en-US" dirty="0"/>
              <a:t> HL-LHC Collaboration Meeting, Oct. 7-10, 2024 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9F49C0F-232E-9399-FE38-0461797DFDB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47664" y="6353196"/>
            <a:ext cx="1693477" cy="361981"/>
          </a:xfrm>
          <a:prstGeom prst="rect">
            <a:avLst/>
          </a:prstGeom>
        </p:spPr>
      </p:pic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9C858A6F-DF17-D30F-DDCA-AB31BCEC015A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1981200" y="6437127"/>
            <a:ext cx="6550800" cy="321650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r>
              <a:rPr lang="en-US" dirty="0"/>
              <a:t>14</a:t>
            </a:r>
            <a:r>
              <a:rPr lang="en-US" baseline="30000" dirty="0"/>
              <a:t>th</a:t>
            </a:r>
            <a:r>
              <a:rPr lang="en-US" dirty="0"/>
              <a:t> HL-LHC Collaboration Meeting, Oct. 7-10, 2024 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88A888B-EC6B-23C7-9430-BC14BC31B59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47664" y="6353196"/>
            <a:ext cx="1693477" cy="361981"/>
          </a:xfrm>
          <a:prstGeom prst="rect">
            <a:avLst/>
          </a:prstGeom>
        </p:spPr>
      </p:pic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9D9D0CA0-FEC9-078A-CB0D-EA9F9E7BB7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81200" y="6437127"/>
            <a:ext cx="6550800" cy="321650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r>
              <a:rPr lang="en-US" dirty="0"/>
              <a:t>14</a:t>
            </a:r>
            <a:r>
              <a:rPr lang="en-US" baseline="30000" dirty="0"/>
              <a:t>th</a:t>
            </a:r>
            <a:r>
              <a:rPr lang="en-US" dirty="0"/>
              <a:t> HL-LHC Collaboration Meeting, Oct. 7-10, 2024 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88D8073-7E6F-542D-C899-E4BCD15376C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47664" y="6353196"/>
            <a:ext cx="1693477" cy="361981"/>
          </a:xfrm>
          <a:prstGeom prst="rect">
            <a:avLst/>
          </a:prstGeom>
        </p:spPr>
      </p:pic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05D0C55E-E582-201D-2044-0BCE125DED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81200" y="6437127"/>
            <a:ext cx="6550800" cy="321650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r>
              <a:rPr lang="en-US" dirty="0"/>
              <a:t>14</a:t>
            </a:r>
            <a:r>
              <a:rPr lang="en-US" baseline="30000" dirty="0"/>
              <a:t>th</a:t>
            </a:r>
            <a:r>
              <a:rPr lang="en-US" dirty="0"/>
              <a:t> HL-LHC Collaboration Meeting, Oct. 7-10, 2024 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B5A1704-959A-449F-C52C-9CCBDD2737D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47664" y="6353196"/>
            <a:ext cx="1693477" cy="361981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64ACAD-8BEA-E823-5D22-C8A5899016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81200" y="6437127"/>
            <a:ext cx="6550800" cy="321650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r>
              <a:rPr lang="en-US" dirty="0"/>
              <a:t>14</a:t>
            </a:r>
            <a:r>
              <a:rPr lang="en-US" baseline="30000" dirty="0"/>
              <a:t>th</a:t>
            </a:r>
            <a:r>
              <a:rPr lang="en-US" dirty="0"/>
              <a:t> HL-LHC Collaboration Meeting, Oct. 7-10, 2024 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212900"/>
            <a:ext cx="1907704" cy="645100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81706F-E9A4-E5B0-FF62-9873444A47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81200" y="6437127"/>
            <a:ext cx="6550800" cy="321650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r>
              <a:rPr lang="en-US" dirty="0"/>
              <a:t>14</a:t>
            </a:r>
            <a:r>
              <a:rPr lang="en-US" baseline="30000" dirty="0"/>
              <a:t>th</a:t>
            </a:r>
            <a:r>
              <a:rPr lang="en-US" dirty="0"/>
              <a:t> HL-LHC Collaboration Meeting, Oct. 7-10, 2024 </a:t>
            </a:r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98915" y="3201339"/>
            <a:ext cx="7200000" cy="1286728"/>
          </a:xfrm>
        </p:spPr>
        <p:txBody>
          <a:bodyPr/>
          <a:lstStyle/>
          <a:p>
            <a:r>
              <a:rPr lang="en-GB" sz="3000" dirty="0"/>
              <a:t>Horizontal Test Results of LQXFA/B02 and Plans for testing LQXFA/B03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98915" y="4720706"/>
            <a:ext cx="6480000" cy="565274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Guram Chlachidze</a:t>
            </a:r>
          </a:p>
          <a:p>
            <a:r>
              <a:rPr lang="en-GB" dirty="0"/>
              <a:t>Fermilab</a:t>
            </a:r>
          </a:p>
        </p:txBody>
      </p:sp>
      <p:sp>
        <p:nvSpPr>
          <p:cNvPr id="8" name="Freeform 7"/>
          <p:cNvSpPr/>
          <p:nvPr/>
        </p:nvSpPr>
        <p:spPr>
          <a:xfrm>
            <a:off x="871672" y="908720"/>
            <a:ext cx="604431" cy="1286727"/>
          </a:xfrm>
          <a:custGeom>
            <a:avLst/>
            <a:gdLst>
              <a:gd name="connsiteX0" fmla="*/ 460739 w 604431"/>
              <a:gd name="connsiteY0" fmla="*/ 0 h 1286727"/>
              <a:gd name="connsiteX1" fmla="*/ 460739 w 604431"/>
              <a:gd name="connsiteY1" fmla="*/ 0 h 1286727"/>
              <a:gd name="connsiteX2" fmla="*/ 447677 w 604431"/>
              <a:gd name="connsiteY2" fmla="*/ 117566 h 1286727"/>
              <a:gd name="connsiteX3" fmla="*/ 421551 w 604431"/>
              <a:gd name="connsiteY3" fmla="*/ 156754 h 1286727"/>
              <a:gd name="connsiteX4" fmla="*/ 356237 w 604431"/>
              <a:gd name="connsiteY4" fmla="*/ 274320 h 1286727"/>
              <a:gd name="connsiteX5" fmla="*/ 330111 w 604431"/>
              <a:gd name="connsiteY5" fmla="*/ 313509 h 1286727"/>
              <a:gd name="connsiteX6" fmla="*/ 251734 w 604431"/>
              <a:gd name="connsiteY6" fmla="*/ 378823 h 1286727"/>
              <a:gd name="connsiteX7" fmla="*/ 225608 w 604431"/>
              <a:gd name="connsiteY7" fmla="*/ 418011 h 1286727"/>
              <a:gd name="connsiteX8" fmla="*/ 186419 w 604431"/>
              <a:gd name="connsiteY8" fmla="*/ 444137 h 1286727"/>
              <a:gd name="connsiteX9" fmla="*/ 134168 w 604431"/>
              <a:gd name="connsiteY9" fmla="*/ 522514 h 1286727"/>
              <a:gd name="connsiteX10" fmla="*/ 108042 w 604431"/>
              <a:gd name="connsiteY10" fmla="*/ 561703 h 1286727"/>
              <a:gd name="connsiteX11" fmla="*/ 68854 w 604431"/>
              <a:gd name="connsiteY11" fmla="*/ 679269 h 1286727"/>
              <a:gd name="connsiteX12" fmla="*/ 55791 w 604431"/>
              <a:gd name="connsiteY12" fmla="*/ 718457 h 1286727"/>
              <a:gd name="connsiteX13" fmla="*/ 42728 w 604431"/>
              <a:gd name="connsiteY13" fmla="*/ 757646 h 1286727"/>
              <a:gd name="connsiteX14" fmla="*/ 16602 w 604431"/>
              <a:gd name="connsiteY14" fmla="*/ 809897 h 1286727"/>
              <a:gd name="connsiteX15" fmla="*/ 16602 w 604431"/>
              <a:gd name="connsiteY15" fmla="*/ 1045029 h 1286727"/>
              <a:gd name="connsiteX16" fmla="*/ 55791 w 604431"/>
              <a:gd name="connsiteY16" fmla="*/ 1084217 h 1286727"/>
              <a:gd name="connsiteX17" fmla="*/ 121105 w 604431"/>
              <a:gd name="connsiteY17" fmla="*/ 1162594 h 1286727"/>
              <a:gd name="connsiteX18" fmla="*/ 173357 w 604431"/>
              <a:gd name="connsiteY18" fmla="*/ 1175657 h 1286727"/>
              <a:gd name="connsiteX19" fmla="*/ 199482 w 604431"/>
              <a:gd name="connsiteY19" fmla="*/ 1214846 h 1286727"/>
              <a:gd name="connsiteX20" fmla="*/ 238671 w 604431"/>
              <a:gd name="connsiteY20" fmla="*/ 1227909 h 1286727"/>
              <a:gd name="connsiteX21" fmla="*/ 277859 w 604431"/>
              <a:gd name="connsiteY21" fmla="*/ 1254034 h 1286727"/>
              <a:gd name="connsiteX22" fmla="*/ 369299 w 604431"/>
              <a:gd name="connsiteY22" fmla="*/ 1280160 h 1286727"/>
              <a:gd name="connsiteX23" fmla="*/ 591368 w 604431"/>
              <a:gd name="connsiteY23" fmla="*/ 1227909 h 1286727"/>
              <a:gd name="connsiteX24" fmla="*/ 604431 w 604431"/>
              <a:gd name="connsiteY24" fmla="*/ 1136469 h 1286727"/>
              <a:gd name="connsiteX25" fmla="*/ 578305 w 604431"/>
              <a:gd name="connsiteY25" fmla="*/ 757646 h 1286727"/>
              <a:gd name="connsiteX26" fmla="*/ 565242 w 604431"/>
              <a:gd name="connsiteY26" fmla="*/ 718457 h 1286727"/>
              <a:gd name="connsiteX27" fmla="*/ 578305 w 604431"/>
              <a:gd name="connsiteY27" fmla="*/ 235131 h 1286727"/>
              <a:gd name="connsiteX28" fmla="*/ 486865 w 604431"/>
              <a:gd name="connsiteY28" fmla="*/ 0 h 1286727"/>
              <a:gd name="connsiteX29" fmla="*/ 460739 w 604431"/>
              <a:gd name="connsiteY29" fmla="*/ 0 h 1286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604431" h="1286727">
                <a:moveTo>
                  <a:pt x="460739" y="0"/>
                </a:moveTo>
                <a:lnTo>
                  <a:pt x="460739" y="0"/>
                </a:lnTo>
                <a:cubicBezTo>
                  <a:pt x="456385" y="39189"/>
                  <a:pt x="457240" y="79313"/>
                  <a:pt x="447677" y="117566"/>
                </a:cubicBezTo>
                <a:cubicBezTo>
                  <a:pt x="443869" y="132797"/>
                  <a:pt x="429340" y="143123"/>
                  <a:pt x="421551" y="156754"/>
                </a:cubicBezTo>
                <a:cubicBezTo>
                  <a:pt x="338365" y="302328"/>
                  <a:pt x="465035" y="100242"/>
                  <a:pt x="356237" y="274320"/>
                </a:cubicBezTo>
                <a:cubicBezTo>
                  <a:pt x="347916" y="287633"/>
                  <a:pt x="340162" y="301448"/>
                  <a:pt x="330111" y="313509"/>
                </a:cubicBezTo>
                <a:cubicBezTo>
                  <a:pt x="298682" y="351224"/>
                  <a:pt x="290264" y="353136"/>
                  <a:pt x="251734" y="378823"/>
                </a:cubicBezTo>
                <a:cubicBezTo>
                  <a:pt x="243025" y="391886"/>
                  <a:pt x="236709" y="406910"/>
                  <a:pt x="225608" y="418011"/>
                </a:cubicBezTo>
                <a:cubicBezTo>
                  <a:pt x="214506" y="429112"/>
                  <a:pt x="196757" y="432322"/>
                  <a:pt x="186419" y="444137"/>
                </a:cubicBezTo>
                <a:cubicBezTo>
                  <a:pt x="165743" y="467767"/>
                  <a:pt x="151585" y="496388"/>
                  <a:pt x="134168" y="522514"/>
                </a:cubicBezTo>
                <a:cubicBezTo>
                  <a:pt x="125459" y="535577"/>
                  <a:pt x="113007" y="546809"/>
                  <a:pt x="108042" y="561703"/>
                </a:cubicBezTo>
                <a:lnTo>
                  <a:pt x="68854" y="679269"/>
                </a:lnTo>
                <a:lnTo>
                  <a:pt x="55791" y="718457"/>
                </a:lnTo>
                <a:cubicBezTo>
                  <a:pt x="51437" y="731520"/>
                  <a:pt x="48886" y="745330"/>
                  <a:pt x="42728" y="757646"/>
                </a:cubicBezTo>
                <a:lnTo>
                  <a:pt x="16602" y="809897"/>
                </a:lnTo>
                <a:cubicBezTo>
                  <a:pt x="1443" y="900852"/>
                  <a:pt x="-11575" y="939366"/>
                  <a:pt x="16602" y="1045029"/>
                </a:cubicBezTo>
                <a:cubicBezTo>
                  <a:pt x="21362" y="1062879"/>
                  <a:pt x="43964" y="1070025"/>
                  <a:pt x="55791" y="1084217"/>
                </a:cubicBezTo>
                <a:cubicBezTo>
                  <a:pt x="80384" y="1113729"/>
                  <a:pt x="84677" y="1141778"/>
                  <a:pt x="121105" y="1162594"/>
                </a:cubicBezTo>
                <a:cubicBezTo>
                  <a:pt x="136693" y="1171501"/>
                  <a:pt x="155940" y="1171303"/>
                  <a:pt x="173357" y="1175657"/>
                </a:cubicBezTo>
                <a:cubicBezTo>
                  <a:pt x="182065" y="1188720"/>
                  <a:pt x="187223" y="1205038"/>
                  <a:pt x="199482" y="1214846"/>
                </a:cubicBezTo>
                <a:cubicBezTo>
                  <a:pt x="210234" y="1223448"/>
                  <a:pt x="226355" y="1221751"/>
                  <a:pt x="238671" y="1227909"/>
                </a:cubicBezTo>
                <a:cubicBezTo>
                  <a:pt x="252713" y="1234930"/>
                  <a:pt x="263817" y="1247013"/>
                  <a:pt x="277859" y="1254034"/>
                </a:cubicBezTo>
                <a:cubicBezTo>
                  <a:pt x="296599" y="1263404"/>
                  <a:pt x="352558" y="1275975"/>
                  <a:pt x="369299" y="1280160"/>
                </a:cubicBezTo>
                <a:cubicBezTo>
                  <a:pt x="434801" y="1275793"/>
                  <a:pt x="563973" y="1319226"/>
                  <a:pt x="591368" y="1227909"/>
                </a:cubicBezTo>
                <a:cubicBezTo>
                  <a:pt x="600215" y="1198418"/>
                  <a:pt x="600077" y="1166949"/>
                  <a:pt x="604431" y="1136469"/>
                </a:cubicBezTo>
                <a:cubicBezTo>
                  <a:pt x="598352" y="990576"/>
                  <a:pt x="610202" y="885233"/>
                  <a:pt x="578305" y="757646"/>
                </a:cubicBezTo>
                <a:cubicBezTo>
                  <a:pt x="574965" y="744288"/>
                  <a:pt x="569596" y="731520"/>
                  <a:pt x="565242" y="718457"/>
                </a:cubicBezTo>
                <a:cubicBezTo>
                  <a:pt x="569596" y="557348"/>
                  <a:pt x="578305" y="396298"/>
                  <a:pt x="578305" y="235131"/>
                </a:cubicBezTo>
                <a:cubicBezTo>
                  <a:pt x="578305" y="188617"/>
                  <a:pt x="608232" y="0"/>
                  <a:pt x="486865" y="0"/>
                </a:cubicBezTo>
                <a:lnTo>
                  <a:pt x="460739" y="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Image 11" descr="HLU-logoN-title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2050" y="585575"/>
            <a:ext cx="3540430" cy="153438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87690" y="585575"/>
            <a:ext cx="4057610" cy="1691297"/>
          </a:xfrm>
          <a:prstGeom prst="rect">
            <a:avLst/>
          </a:prstGeom>
        </p:spPr>
      </p:pic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6DAA673-D456-DD54-A9D2-2EA8A4E1AFA9}"/>
              </a:ext>
            </a:extLst>
          </p:cNvPr>
          <p:cNvSpPr txBox="1">
            <a:spLocks/>
          </p:cNvSpPr>
          <p:nvPr/>
        </p:nvSpPr>
        <p:spPr>
          <a:xfrm>
            <a:off x="1332000" y="5569443"/>
            <a:ext cx="6480000" cy="565274"/>
          </a:xfrm>
          <a:prstGeom prst="rect">
            <a:avLst/>
          </a:prstGeom>
        </p:spPr>
        <p:txBody>
          <a:bodyPr>
            <a:normAutofit fontScale="5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/>
              <a:t>14</a:t>
            </a:r>
            <a:r>
              <a:rPr lang="en-US" baseline="30000" dirty="0"/>
              <a:t>th</a:t>
            </a:r>
            <a:r>
              <a:rPr lang="en-US" dirty="0"/>
              <a:t> HL-LHC Collaboration Meeting </a:t>
            </a:r>
          </a:p>
          <a:p>
            <a:pPr marL="0" indent="0" algn="ctr">
              <a:buNone/>
            </a:pPr>
            <a:r>
              <a:rPr lang="en-US" dirty="0"/>
              <a:t>Genoa, Italy 7-10 October 2024</a:t>
            </a:r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2B6082-A71C-E909-AF3F-B732C01C6C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Trips at the nominal current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1BEDDC-52DE-7B77-EA08-2543676070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159566"/>
            <a:ext cx="7920000" cy="4906963"/>
          </a:xfrm>
        </p:spPr>
        <p:txBody>
          <a:bodyPr>
            <a:normAutofit/>
          </a:bodyPr>
          <a:lstStyle/>
          <a:p>
            <a:r>
              <a:rPr lang="en-US" sz="2000" dirty="0"/>
              <a:t>Difference in the inductive signals could be related with the protection diode system connected to the magnet A</a:t>
            </a:r>
          </a:p>
          <a:p>
            <a:r>
              <a:rPr lang="en-US" sz="2000" dirty="0"/>
              <a:t>We are not familiar with this type of the power supply failure</a:t>
            </a:r>
          </a:p>
          <a:p>
            <a:pPr lvl="1"/>
            <a:r>
              <a:rPr lang="en-US" sz="1800" dirty="0"/>
              <a:t>Investigation of these events still in progress, no apparent cause of the problem was found yet 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031435-6E4A-D7A3-1FBF-DE19D62105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172B7A91-06BF-8377-3013-96A7178FA7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81200" y="6437127"/>
            <a:ext cx="6550800" cy="321650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r>
              <a:rPr lang="en-US" dirty="0"/>
              <a:t>14</a:t>
            </a:r>
            <a:r>
              <a:rPr lang="en-US" baseline="30000" dirty="0"/>
              <a:t>th</a:t>
            </a:r>
            <a:r>
              <a:rPr lang="en-US" dirty="0"/>
              <a:t> HL-LHC Collaboration Meeting, Oct. 7-10, 2024 </a:t>
            </a:r>
            <a:endParaRPr lang="en-GB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C0AF94C-3ED8-FAAC-4B99-899E2CD350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886" y="2928771"/>
            <a:ext cx="3937108" cy="322764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31CC7D5-B411-5BA3-916B-5D07EB4804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5208" y="2849921"/>
            <a:ext cx="3553578" cy="2191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76408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2F125AC9-B1F7-107F-19D9-DBB5A2AF25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2207" y="2229264"/>
            <a:ext cx="7379586" cy="383284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20CE00D-5BD8-4CCB-9C02-1AE8F5B3E7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80000"/>
            <a:ext cx="8074800" cy="720000"/>
          </a:xfrm>
        </p:spPr>
        <p:txBody>
          <a:bodyPr/>
          <a:lstStyle/>
          <a:p>
            <a:r>
              <a:rPr lang="en-US" sz="2400" dirty="0"/>
              <a:t>Splice measurements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9D6479-518E-4A94-B359-408B5584FB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635" y="1191884"/>
            <a:ext cx="8074800" cy="4642712"/>
          </a:xfrm>
        </p:spPr>
        <p:txBody>
          <a:bodyPr>
            <a:normAutofit/>
          </a:bodyPr>
          <a:lstStyle/>
          <a:p>
            <a:pPr marL="285750">
              <a:buClr>
                <a:srgbClr val="FB963C"/>
              </a:buClr>
              <a:defRPr/>
            </a:pPr>
            <a:r>
              <a:rPr lang="en-US" sz="2000" dirty="0"/>
              <a:t>All splices, made at Fermilab, have been measured</a:t>
            </a:r>
          </a:p>
          <a:p>
            <a:pPr marL="685800" lvl="1">
              <a:buClr>
                <a:srgbClr val="FB963C"/>
              </a:buClr>
              <a:defRPr/>
            </a:pPr>
            <a:r>
              <a:rPr lang="en-US" sz="1800" dirty="0"/>
              <a:t>Includes two splices required for connected magnets to the test facility</a:t>
            </a:r>
          </a:p>
          <a:p>
            <a:pPr marL="0" indent="0">
              <a:buClr>
                <a:srgbClr val="FB963C"/>
              </a:buClr>
              <a:buNone/>
              <a:defRPr/>
            </a:pPr>
            <a:endParaRPr lang="en-US" sz="1800" dirty="0"/>
          </a:p>
          <a:p>
            <a:pPr marL="285750">
              <a:buClr>
                <a:srgbClr val="FB963C"/>
              </a:buClr>
              <a:defRPr/>
            </a:pPr>
            <a:endParaRPr lang="en-US" sz="2000" dirty="0"/>
          </a:p>
          <a:p>
            <a:pPr marL="285750">
              <a:buClr>
                <a:srgbClr val="FB963C"/>
              </a:buClr>
              <a:defRPr/>
            </a:pPr>
            <a:endParaRPr lang="en-US" sz="2000" dirty="0"/>
          </a:p>
          <a:p>
            <a:pPr marL="285750">
              <a:buClr>
                <a:srgbClr val="FB963C"/>
              </a:buClr>
              <a:defRPr/>
            </a:pPr>
            <a:endParaRPr lang="en-US" sz="2000" dirty="0"/>
          </a:p>
          <a:p>
            <a:pPr marL="285750">
              <a:buClr>
                <a:srgbClr val="FB963C"/>
              </a:buClr>
              <a:defRPr/>
            </a:pPr>
            <a:endParaRPr lang="en-US" sz="2000" dirty="0"/>
          </a:p>
          <a:p>
            <a:pPr marL="400050" lvl="1" indent="0">
              <a:buClr>
                <a:srgbClr val="FB963C"/>
              </a:buClr>
              <a:buNone/>
              <a:defRPr/>
            </a:pPr>
            <a:endParaRPr lang="en-US" sz="2000" dirty="0">
              <a:solidFill>
                <a:srgbClr val="0000FF"/>
              </a:solidFill>
            </a:endParaRPr>
          </a:p>
          <a:p>
            <a:pPr marL="0" indent="0">
              <a:buClr>
                <a:srgbClr val="FB963C"/>
              </a:buClr>
              <a:buNone/>
              <a:defRPr/>
            </a:pPr>
            <a:endParaRPr lang="en-US" sz="2000" dirty="0"/>
          </a:p>
          <a:p>
            <a:pPr marL="0" indent="0">
              <a:buClr>
                <a:srgbClr val="FB963C"/>
              </a:buClr>
              <a:buNone/>
              <a:defRPr/>
            </a:pPr>
            <a:endParaRPr lang="en-US" sz="1600" dirty="0"/>
          </a:p>
          <a:p>
            <a:pPr marL="0" indent="0">
              <a:buClr>
                <a:srgbClr val="FB963C"/>
              </a:buClr>
              <a:buNone/>
              <a:defRPr/>
            </a:pPr>
            <a:endParaRPr lang="en-US" sz="2000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2C7AC0-B00F-4D4F-81C4-AE1DBD14B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B22053D7-85CD-F9D1-CCB5-B91DDE1E274B}"/>
              </a:ext>
            </a:extLst>
          </p:cNvPr>
          <p:cNvSpPr/>
          <p:nvPr/>
        </p:nvSpPr>
        <p:spPr>
          <a:xfrm>
            <a:off x="1172361" y="2418034"/>
            <a:ext cx="411480" cy="182880"/>
          </a:xfrm>
          <a:prstGeom prst="ellipse">
            <a:avLst/>
          </a:prstGeom>
          <a:noFill/>
          <a:ln w="25400">
            <a:solidFill>
              <a:srgbClr val="0000FF"/>
            </a:solidFill>
          </a:ln>
          <a:effectLst>
            <a:outerShdw blurRad="40000" dist="23000" sx="1000" sy="1000" rotWithShape="0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5CA5C797-3607-865E-1967-F414D0A38966}"/>
              </a:ext>
            </a:extLst>
          </p:cNvPr>
          <p:cNvSpPr/>
          <p:nvPr/>
        </p:nvSpPr>
        <p:spPr>
          <a:xfrm>
            <a:off x="2354078" y="5343605"/>
            <a:ext cx="411480" cy="182880"/>
          </a:xfrm>
          <a:prstGeom prst="ellipse">
            <a:avLst/>
          </a:prstGeom>
          <a:noFill/>
          <a:ln w="25400">
            <a:solidFill>
              <a:srgbClr val="0000FF"/>
            </a:solidFill>
          </a:ln>
          <a:effectLst>
            <a:outerShdw blurRad="40000" dist="23000" sx="1000" sy="1000" rotWithShape="0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05CDF1E3-11FC-D976-4831-724CBC461C97}"/>
              </a:ext>
            </a:extLst>
          </p:cNvPr>
          <p:cNvSpPr/>
          <p:nvPr/>
        </p:nvSpPr>
        <p:spPr>
          <a:xfrm>
            <a:off x="7770619" y="2342981"/>
            <a:ext cx="567811" cy="268981"/>
          </a:xfrm>
          <a:prstGeom prst="ellipse">
            <a:avLst/>
          </a:prstGeom>
          <a:noFill/>
          <a:ln w="25400">
            <a:solidFill>
              <a:srgbClr val="0000FF"/>
            </a:solidFill>
          </a:ln>
          <a:effectLst>
            <a:outerShdw blurRad="40000" dist="23000" sx="1000" sy="1000" rotWithShape="0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1ACD4452-8B9A-3544-9855-F8F9F1F78431}"/>
              </a:ext>
            </a:extLst>
          </p:cNvPr>
          <p:cNvSpPr/>
          <p:nvPr/>
        </p:nvSpPr>
        <p:spPr>
          <a:xfrm>
            <a:off x="7236361" y="5346994"/>
            <a:ext cx="411480" cy="182880"/>
          </a:xfrm>
          <a:prstGeom prst="ellipse">
            <a:avLst/>
          </a:prstGeom>
          <a:noFill/>
          <a:ln w="25400">
            <a:solidFill>
              <a:srgbClr val="0000FF"/>
            </a:solidFill>
          </a:ln>
          <a:effectLst>
            <a:outerShdw blurRad="40000" dist="23000" sx="1000" sy="1000" rotWithShape="0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46E312D-F448-9CAC-4DFD-B9FFFC79ED8F}"/>
              </a:ext>
            </a:extLst>
          </p:cNvPr>
          <p:cNvSpPr/>
          <p:nvPr/>
        </p:nvSpPr>
        <p:spPr>
          <a:xfrm>
            <a:off x="7960390" y="2446815"/>
            <a:ext cx="210367" cy="968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725522D-627F-A2C1-80D5-E3BB08E47EBE}"/>
              </a:ext>
            </a:extLst>
          </p:cNvPr>
          <p:cNvSpPr/>
          <p:nvPr/>
        </p:nvSpPr>
        <p:spPr>
          <a:xfrm>
            <a:off x="8128063" y="2766110"/>
            <a:ext cx="210367" cy="968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668E5D34-0385-7FE9-4881-D5F5A8DBCE66}"/>
              </a:ext>
            </a:extLst>
          </p:cNvPr>
          <p:cNvSpPr/>
          <p:nvPr/>
        </p:nvSpPr>
        <p:spPr>
          <a:xfrm>
            <a:off x="7919468" y="2686453"/>
            <a:ext cx="567811" cy="268981"/>
          </a:xfrm>
          <a:prstGeom prst="ellipse">
            <a:avLst/>
          </a:prstGeom>
          <a:noFill/>
          <a:ln w="25400">
            <a:solidFill>
              <a:srgbClr val="0000FF"/>
            </a:solidFill>
          </a:ln>
          <a:effectLst>
            <a:outerShdw blurRad="40000" dist="23000" sx="1000" sy="1000" rotWithShape="0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16E4586C-D87B-0B17-C181-3277220CD6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81200" y="6437127"/>
            <a:ext cx="6550800" cy="321650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r>
              <a:rPr lang="en-US" dirty="0"/>
              <a:t>14</a:t>
            </a:r>
            <a:r>
              <a:rPr lang="en-US" baseline="30000" dirty="0"/>
              <a:t>th</a:t>
            </a:r>
            <a:r>
              <a:rPr lang="en-US" dirty="0"/>
              <a:t> HL-LHC Collaboration Meeting, Oct. 7-10, 2024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07824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69DB8D-0295-4AA5-BFBD-8889D6EEF6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Splice measurements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EF2263-941C-6FFD-1E85-B838C12003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Measurements were performed at 1.9 K for currents up to 7 kA</a:t>
            </a:r>
          </a:p>
          <a:p>
            <a:r>
              <a:rPr lang="en-US" sz="2000" dirty="0"/>
              <a:t>All splice resistances are less than 1 </a:t>
            </a:r>
            <a:r>
              <a:rPr lang="en-US" sz="2000" dirty="0" err="1"/>
              <a:t>nOhm</a:t>
            </a:r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3EC752-43BD-9903-6B71-9E95A116E8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 dirty="0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572442A5-4FA9-4280-AA7C-DD9590EF6CB3}"/>
              </a:ext>
            </a:extLst>
          </p:cNvPr>
          <p:cNvGraphicFramePr>
            <a:graphicFrameLocks/>
          </p:cNvGraphicFramePr>
          <p:nvPr/>
        </p:nvGraphicFramePr>
        <p:xfrm>
          <a:off x="4788024" y="2132856"/>
          <a:ext cx="3384376" cy="19642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6697CB95-0AC5-4818-9458-10B8B3331FEB}"/>
              </a:ext>
            </a:extLst>
          </p:cNvPr>
          <p:cNvGraphicFramePr>
            <a:graphicFrameLocks/>
          </p:cNvGraphicFramePr>
          <p:nvPr/>
        </p:nvGraphicFramePr>
        <p:xfrm>
          <a:off x="986753" y="2132856"/>
          <a:ext cx="3756767" cy="19642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31AEF464-67BF-4CD3-B4A4-BF48F39BE189}"/>
              </a:ext>
            </a:extLst>
          </p:cNvPr>
          <p:cNvGraphicFramePr>
            <a:graphicFrameLocks/>
          </p:cNvGraphicFramePr>
          <p:nvPr/>
        </p:nvGraphicFramePr>
        <p:xfrm>
          <a:off x="998741" y="4043319"/>
          <a:ext cx="3756767" cy="21727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BFA6DAB7-94D2-4A74-BE46-3F0EBD507FC4}"/>
              </a:ext>
            </a:extLst>
          </p:cNvPr>
          <p:cNvGraphicFramePr>
            <a:graphicFrameLocks/>
          </p:cNvGraphicFramePr>
          <p:nvPr/>
        </p:nvGraphicFramePr>
        <p:xfrm>
          <a:off x="4812919" y="4162611"/>
          <a:ext cx="3327888" cy="21727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7804456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556BD4F1-09F7-57E0-166E-CAD4257517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464" y="2846435"/>
            <a:ext cx="4222436" cy="269904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769DB8D-0295-4AA5-BFBD-8889D6EEF6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Thermal Cycle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EF2263-941C-6FFD-1E85-B838C12003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219200"/>
            <a:ext cx="7920000" cy="4263663"/>
          </a:xfrm>
        </p:spPr>
        <p:txBody>
          <a:bodyPr>
            <a:normAutofit/>
          </a:bodyPr>
          <a:lstStyle/>
          <a:p>
            <a:r>
              <a:rPr lang="en-US" sz="2000" dirty="0"/>
              <a:t>Controlled warmup and cooldown from Aug. 21 to Sep. 10</a:t>
            </a:r>
          </a:p>
          <a:p>
            <a:pPr lvl="1"/>
            <a:r>
              <a:rPr lang="en-US" sz="1800" dirty="0"/>
              <a:t>Total of 20 days. Further improvement will require modification or upgrade of the heat-exchanger in the helium return line</a:t>
            </a:r>
          </a:p>
          <a:p>
            <a:pPr marL="457200" lvl="1" indent="0">
              <a:buNone/>
            </a:pPr>
            <a:endParaRPr lang="en-US" sz="1800" dirty="0"/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3EC752-43BD-9903-6B71-9E95A116E8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146E88D3-9071-5D78-432F-D70E056D97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81200" y="6437127"/>
            <a:ext cx="6550800" cy="321650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r>
              <a:rPr lang="en-US" dirty="0"/>
              <a:t>14</a:t>
            </a:r>
            <a:r>
              <a:rPr lang="en-US" baseline="30000" dirty="0"/>
              <a:t>th</a:t>
            </a:r>
            <a:r>
              <a:rPr lang="en-US" dirty="0"/>
              <a:t> HL-LHC Collaboration Meeting, Oct. 7-10, 2024 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A7F16C3-9643-7775-3112-CD6124F26D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764" y="2846436"/>
            <a:ext cx="3881574" cy="2699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92575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29748E-DEA3-4585-F47B-70EDB14EE0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Pressure wave measurements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2FAAD7-91FA-613E-141F-4E7CFC7B95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Fast “cold” pressure transducers by </a:t>
            </a:r>
            <a:r>
              <a:rPr lang="en-US" sz="2000" i="1" dirty="0"/>
              <a:t>WIKA Sensor Technology </a:t>
            </a:r>
            <a:r>
              <a:rPr lang="en-US" sz="2000" dirty="0"/>
              <a:t>were installed at both ends of the LQXFA/B02 cryo-assembly, close to the cold-mass end plates</a:t>
            </a:r>
          </a:p>
          <a:p>
            <a:pPr lvl="1"/>
            <a:r>
              <a:rPr lang="en-US" sz="1800" dirty="0"/>
              <a:t>Rated for pressures up to 25 bar, </a:t>
            </a:r>
            <a:r>
              <a:rPr lang="en-US" sz="1800" dirty="0">
                <a:latin typeface="ArialMT"/>
              </a:rPr>
              <a:t>f</a:t>
            </a:r>
            <a:r>
              <a:rPr lang="en-US" sz="1800" b="0" i="0" u="none" strike="noStrike" baseline="0" dirty="0">
                <a:latin typeface="ArialMT"/>
              </a:rPr>
              <a:t>requency response above1000 Hz</a:t>
            </a:r>
          </a:p>
          <a:p>
            <a:pPr lvl="1"/>
            <a:r>
              <a:rPr lang="en-US" sz="1800" dirty="0">
                <a:latin typeface="ArialMT"/>
              </a:rPr>
              <a:t>Sensors calibrated during the cold mass pressure test up to 20 bar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A738C0-0C39-6B54-F2C0-79763C859E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4B01C8-FC11-7C25-CB1F-D4DB03A267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14</a:t>
            </a:r>
            <a:r>
              <a:rPr lang="en-US" baseline="30000"/>
              <a:t>th</a:t>
            </a:r>
            <a:r>
              <a:rPr lang="en-US"/>
              <a:t> HL-LHC Collaboration Meeting, Oct. 7-10, 2024 </a:t>
            </a:r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206ED1C-715C-034E-E14A-685C783649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5548" y="2881247"/>
            <a:ext cx="2737720" cy="180549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3A8DF3A-8C1E-A0CA-8BD7-E5ABD50444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7905" y="4689888"/>
            <a:ext cx="2622337" cy="172550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257BA9B-28A2-4634-94F7-846C56B74C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2731" y="3263055"/>
            <a:ext cx="4269790" cy="25824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Arrow: Down 6">
            <a:extLst>
              <a:ext uri="{FF2B5EF4-FFF2-40B4-BE49-F238E27FC236}">
                <a16:creationId xmlns:a16="http://schemas.microsoft.com/office/drawing/2014/main" id="{53A79D42-1536-B290-5BDF-7362D0A22944}"/>
              </a:ext>
            </a:extLst>
          </p:cNvPr>
          <p:cNvSpPr/>
          <p:nvPr/>
        </p:nvSpPr>
        <p:spPr>
          <a:xfrm>
            <a:off x="1207338" y="4841383"/>
            <a:ext cx="151439" cy="365971"/>
          </a:xfrm>
          <a:prstGeom prst="down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rrow: Down 7">
            <a:extLst>
              <a:ext uri="{FF2B5EF4-FFF2-40B4-BE49-F238E27FC236}">
                <a16:creationId xmlns:a16="http://schemas.microsoft.com/office/drawing/2014/main" id="{C013A506-9365-5E51-7353-A59BA1964969}"/>
              </a:ext>
            </a:extLst>
          </p:cNvPr>
          <p:cNvSpPr/>
          <p:nvPr/>
        </p:nvSpPr>
        <p:spPr>
          <a:xfrm rot="10800000">
            <a:off x="4536816" y="3810915"/>
            <a:ext cx="151439" cy="365971"/>
          </a:xfrm>
          <a:prstGeom prst="down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590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29748E-DEA3-4585-F47B-70EDB14EE0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Pressure wave measurements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2FAAD7-91FA-613E-141F-4E7CFC7B95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112364"/>
            <a:ext cx="7920000" cy="5243986"/>
          </a:xfrm>
        </p:spPr>
        <p:txBody>
          <a:bodyPr>
            <a:normAutofit/>
          </a:bodyPr>
          <a:lstStyle/>
          <a:p>
            <a:r>
              <a:rPr lang="en-US" sz="2000" dirty="0"/>
              <a:t>Manual trip in Magnet A at 6 kA (single magnet configuration)</a:t>
            </a:r>
          </a:p>
          <a:p>
            <a:pPr lvl="1"/>
            <a:r>
              <a:rPr lang="en-US" sz="1800" dirty="0"/>
              <a:t>Data analysis still in progress</a:t>
            </a:r>
          </a:p>
          <a:p>
            <a:pPr lvl="1"/>
            <a:r>
              <a:rPr lang="en-US" sz="1800" dirty="0"/>
              <a:t>PT1 (B) signal delay with respect to PT2 (A) is about 20 </a:t>
            </a:r>
            <a:r>
              <a:rPr lang="en-US" sz="1800" dirty="0" err="1"/>
              <a:t>ms</a:t>
            </a:r>
            <a:endParaRPr lang="en-US" sz="1800" dirty="0"/>
          </a:p>
          <a:p>
            <a:pPr lvl="1"/>
            <a:r>
              <a:rPr lang="en-US" sz="1800" dirty="0"/>
              <a:t>Pressure PT2 reached about 0.08 bar in 5 </a:t>
            </a:r>
            <a:r>
              <a:rPr lang="en-US" sz="1800" dirty="0" err="1"/>
              <a:t>ms</a:t>
            </a:r>
            <a:endParaRPr lang="en-US" sz="1800" dirty="0"/>
          </a:p>
          <a:p>
            <a:pPr lvl="1"/>
            <a:r>
              <a:rPr lang="en-US" sz="1800" dirty="0"/>
              <a:t>At the nominal current, if pressure continues linear increase all 20 </a:t>
            </a:r>
            <a:r>
              <a:rPr lang="en-US" sz="1800" dirty="0" err="1"/>
              <a:t>ms</a:t>
            </a:r>
            <a:r>
              <a:rPr lang="en-US" sz="1800" dirty="0"/>
              <a:t>,  it may reach 0.08 x 4 = 0.32 bar</a:t>
            </a:r>
          </a:p>
          <a:p>
            <a:pPr lvl="1"/>
            <a:r>
              <a:rPr lang="en-US" sz="1800" dirty="0"/>
              <a:t>We plan high current tests with one of the future cryo-assemblies</a:t>
            </a:r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lvl="1"/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A738C0-0C39-6B54-F2C0-79763C859E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4B01C8-FC11-7C25-CB1F-D4DB03A267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14</a:t>
            </a:r>
            <a:r>
              <a:rPr lang="en-US" baseline="30000"/>
              <a:t>th</a:t>
            </a:r>
            <a:r>
              <a:rPr lang="en-US"/>
              <a:t> HL-LHC Collaboration Meeting, Oct. 7-10, 2024 </a:t>
            </a:r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52812EC-648C-1411-16B2-5E2F77EFEC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785" y="3570007"/>
            <a:ext cx="3744668" cy="223031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EA71684-E707-8447-AAC6-18F1C227FE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4179" y="3594224"/>
            <a:ext cx="3835512" cy="223031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EEBC6A4-EB7C-8711-1E8C-19B0213FC48A}"/>
              </a:ext>
            </a:extLst>
          </p:cNvPr>
          <p:cNvSpPr txBox="1"/>
          <p:nvPr/>
        </p:nvSpPr>
        <p:spPr>
          <a:xfrm>
            <a:off x="3623663" y="5732857"/>
            <a:ext cx="18966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highlight>
                  <a:srgbClr val="FFFF00"/>
                </a:highlight>
              </a:rPr>
              <a:t>Sampling rate 10 kHz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2071290-D5D8-31C4-E690-4DE14E90124E}"/>
              </a:ext>
            </a:extLst>
          </p:cNvPr>
          <p:cNvSpPr txBox="1"/>
          <p:nvPr/>
        </p:nvSpPr>
        <p:spPr>
          <a:xfrm>
            <a:off x="6343772" y="3936360"/>
            <a:ext cx="86219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highlight>
                  <a:srgbClr val="FFFF00"/>
                </a:highlight>
              </a:rPr>
              <a:t>0.08 bar</a:t>
            </a:r>
          </a:p>
        </p:txBody>
      </p:sp>
      <p:sp>
        <p:nvSpPr>
          <p:cNvPr id="15" name="Arrow: Down 14">
            <a:extLst>
              <a:ext uri="{FF2B5EF4-FFF2-40B4-BE49-F238E27FC236}">
                <a16:creationId xmlns:a16="http://schemas.microsoft.com/office/drawing/2014/main" id="{84DDD39C-43AF-3A6C-934A-05F21A13E46B}"/>
              </a:ext>
            </a:extLst>
          </p:cNvPr>
          <p:cNvSpPr/>
          <p:nvPr/>
        </p:nvSpPr>
        <p:spPr>
          <a:xfrm>
            <a:off x="6692814" y="4199904"/>
            <a:ext cx="143124" cy="351894"/>
          </a:xfrm>
          <a:prstGeom prst="down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9742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14EADA-E2C7-D50A-3F4F-CE088CEF0F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Cryogenic System improvements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38927-8FD2-74A2-5885-67748E8D8B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292087"/>
            <a:ext cx="7920000" cy="4834076"/>
          </a:xfrm>
        </p:spPr>
        <p:txBody>
          <a:bodyPr>
            <a:normAutofit/>
          </a:bodyPr>
          <a:lstStyle/>
          <a:p>
            <a:r>
              <a:rPr lang="en-US" sz="2000" dirty="0"/>
              <a:t>First cryo-assembly test demonstrated that cryogenic system improvements were necessary to meet the Horizontal CA test requirements</a:t>
            </a:r>
          </a:p>
          <a:p>
            <a:endParaRPr lang="en-US" sz="1800" dirty="0"/>
          </a:p>
          <a:p>
            <a:r>
              <a:rPr lang="en-US" sz="2000" dirty="0"/>
              <a:t>Following upgrades have been completed in preparation for LQXFA/B02 test</a:t>
            </a:r>
          </a:p>
          <a:p>
            <a:pPr lvl="1"/>
            <a:r>
              <a:rPr lang="en-US" sz="1800" dirty="0"/>
              <a:t>Various monitoring instrumentation have been added for improvement of the controlled cooldown and warmup of the cryo-assembly </a:t>
            </a:r>
          </a:p>
          <a:p>
            <a:pPr lvl="1"/>
            <a:r>
              <a:rPr lang="en-US" sz="1800" dirty="0"/>
              <a:t>Quench recovery automation was improved</a:t>
            </a:r>
          </a:p>
          <a:p>
            <a:pPr lvl="1"/>
            <a:r>
              <a:rPr lang="en-US" sz="1800" dirty="0"/>
              <a:t>Fully automated 4.5 K overnight operation has been implemented</a:t>
            </a:r>
          </a:p>
          <a:p>
            <a:pPr lvl="1"/>
            <a:r>
              <a:rPr lang="en-US" sz="1800" u="sng" dirty="0"/>
              <a:t>Helium line heaters are installed to expedite the cooldown and warmup processes</a:t>
            </a:r>
            <a:endParaRPr lang="en-US" sz="1800" u="sng" dirty="0">
              <a:ea typeface="Cambria" panose="02040503050406030204" pitchFamily="18" charset="0"/>
            </a:endParaRPr>
          </a:p>
          <a:p>
            <a:pPr lvl="1"/>
            <a:r>
              <a:rPr lang="en-US" sz="1800" dirty="0">
                <a:ea typeface="Cambria" panose="02040503050406030204" pitchFamily="18" charset="0"/>
              </a:rPr>
              <a:t>Most of the failed instrumentation was replaced or repaired (pressure transmitters, flowmeters and rotameters, leaking valves)</a:t>
            </a:r>
          </a:p>
          <a:p>
            <a:pPr lvl="1"/>
            <a:r>
              <a:rPr lang="en-US" sz="1800" u="sng" dirty="0">
                <a:ea typeface="Cambria" panose="02040503050406030204" pitchFamily="18" charset="0"/>
              </a:rPr>
              <a:t>Current lead joint improvement has been implemented 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77AC7A-B0E0-B1B2-2100-B6E6028B5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8E5913-0766-9F36-BC74-45491D65DF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14</a:t>
            </a:r>
            <a:r>
              <a:rPr lang="en-US" baseline="30000" dirty="0"/>
              <a:t>th</a:t>
            </a:r>
            <a:r>
              <a:rPr lang="en-US" dirty="0"/>
              <a:t> HL-LHC Collaboration Meeting, Oct. 7-10, 2024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546908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CFA6C0-3535-828A-379E-C3B4CE9A4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141650"/>
            <a:ext cx="7920000" cy="859042"/>
          </a:xfrm>
        </p:spPr>
        <p:txBody>
          <a:bodyPr/>
          <a:lstStyle/>
          <a:p>
            <a:r>
              <a:rPr lang="en-US" sz="2400" dirty="0"/>
              <a:t>Current lead joint improvement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2E7FBA-2734-1D68-CE5B-2D9C76E3CB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171122"/>
            <a:ext cx="7920000" cy="5066190"/>
          </a:xfrm>
        </p:spPr>
        <p:txBody>
          <a:bodyPr>
            <a:normAutofit/>
          </a:bodyPr>
          <a:lstStyle/>
          <a:p>
            <a:pPr marL="400050">
              <a:spcBef>
                <a:spcPts val="600"/>
              </a:spcBef>
              <a:buClr>
                <a:srgbClr val="FB963C"/>
              </a:buClr>
              <a:buSzPct val="125000"/>
              <a:buFont typeface="Wingdings" panose="05000000000000000000" pitchFamily="2" charset="2"/>
              <a:buChar char="§"/>
            </a:pPr>
            <a:r>
              <a:rPr lang="en-US" sz="2000" dirty="0">
                <a:ea typeface="Cambria" panose="02040503050406030204" pitchFamily="18" charset="0"/>
              </a:rPr>
              <a:t>One of the current lead joints at Stand 4 exhibited increased resistance</a:t>
            </a:r>
          </a:p>
          <a:p>
            <a:pPr marL="800100" lvl="1">
              <a:spcBef>
                <a:spcPts val="600"/>
              </a:spcBef>
              <a:buClr>
                <a:srgbClr val="FB963C"/>
              </a:buClr>
              <a:buSzPct val="125000"/>
              <a:buFont typeface="Wingdings" panose="05000000000000000000" pitchFamily="2" charset="2"/>
              <a:buChar char="§"/>
            </a:pPr>
            <a:r>
              <a:rPr lang="en-US" sz="1800" dirty="0">
                <a:ea typeface="Cambria" panose="02040503050406030204" pitchFamily="18" charset="0"/>
              </a:rPr>
              <a:t>To avoid overheating of the superconducting bus, the helium liquid level was elevated accordingly </a:t>
            </a:r>
          </a:p>
          <a:p>
            <a:pPr marL="400050">
              <a:spcBef>
                <a:spcPts val="600"/>
              </a:spcBef>
              <a:buClr>
                <a:srgbClr val="FB963C"/>
              </a:buClr>
              <a:buSzPct val="125000"/>
              <a:buFont typeface="Wingdings" panose="05000000000000000000" pitchFamily="2" charset="2"/>
              <a:buChar char="§"/>
            </a:pPr>
            <a:r>
              <a:rPr lang="en-US" sz="2000" dirty="0"/>
              <a:t>New copper fixture was designed, fabricated and tested to improve the cooling conditions of the lead joint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6C6300-F103-1CA3-A02A-54108D8A48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ADA0C36-E4D9-8A26-9AC7-775E4FF04B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6505" y="3310812"/>
            <a:ext cx="2071359" cy="275607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D0972BE-6622-2A47-4A8E-826F88FA7B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36745" y="3310811"/>
            <a:ext cx="2071359" cy="276181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EE16AB2-57AF-5210-CAE2-29E71DFD15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96986" y="3310812"/>
            <a:ext cx="2071358" cy="276181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FBEED9C-4CB7-8A62-03AA-4580234B1153}"/>
              </a:ext>
            </a:extLst>
          </p:cNvPr>
          <p:cNvSpPr/>
          <p:nvPr/>
        </p:nvSpPr>
        <p:spPr>
          <a:xfrm>
            <a:off x="1187624" y="5798138"/>
            <a:ext cx="167706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highlight>
                  <a:srgbClr val="FFFF00"/>
                </a:highlight>
              </a:rPr>
              <a:t>New copper fixture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3CB9302-D058-60D3-C09A-AD6146415E43}"/>
              </a:ext>
            </a:extLst>
          </p:cNvPr>
          <p:cNvSpPr/>
          <p:nvPr/>
        </p:nvSpPr>
        <p:spPr>
          <a:xfrm>
            <a:off x="3419872" y="5796649"/>
            <a:ext cx="209544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highlight>
                  <a:srgbClr val="FFFF00"/>
                </a:highlight>
              </a:rPr>
              <a:t>Practice soldering setup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D472C37-D4B7-C44E-77AE-88A8DDB14083}"/>
              </a:ext>
            </a:extLst>
          </p:cNvPr>
          <p:cNvSpPr/>
          <p:nvPr/>
        </p:nvSpPr>
        <p:spPr>
          <a:xfrm>
            <a:off x="5515317" y="5796648"/>
            <a:ext cx="270298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highlight>
                  <a:srgbClr val="FFFF00"/>
                </a:highlight>
              </a:rPr>
              <a:t>Practice lead joint cross-section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F49C148B-8951-6A0F-E195-39042123CB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81200" y="6437127"/>
            <a:ext cx="6550800" cy="321650"/>
          </a:xfrm>
        </p:spPr>
        <p:txBody>
          <a:bodyPr/>
          <a:lstStyle/>
          <a:p>
            <a:r>
              <a:rPr lang="en-US" dirty="0"/>
              <a:t>14</a:t>
            </a:r>
            <a:r>
              <a:rPr lang="en-US" baseline="30000" dirty="0"/>
              <a:t>th</a:t>
            </a:r>
            <a:r>
              <a:rPr lang="en-US" dirty="0"/>
              <a:t> HL-LHC Collaboration Meeting, Oct. 7-10, 2024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20370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CFA6C0-3535-828A-379E-C3B4CE9A4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968" y="193831"/>
            <a:ext cx="7920000" cy="738892"/>
          </a:xfrm>
        </p:spPr>
        <p:txBody>
          <a:bodyPr/>
          <a:lstStyle/>
          <a:p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93BE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Current lead joint improvement (2) </a:t>
            </a:r>
            <a:r>
              <a:rPr lang="en-US" sz="2400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2E7FBA-2734-1D68-CE5B-2D9C76E3CB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192563"/>
            <a:ext cx="7920000" cy="5066190"/>
          </a:xfrm>
        </p:spPr>
        <p:txBody>
          <a:bodyPr>
            <a:normAutofit/>
          </a:bodyPr>
          <a:lstStyle/>
          <a:p>
            <a:pPr marL="400050">
              <a:spcBef>
                <a:spcPts val="600"/>
              </a:spcBef>
              <a:buClr>
                <a:srgbClr val="FB963C"/>
              </a:buClr>
              <a:buSzPct val="125000"/>
              <a:buFont typeface="Wingdings" panose="05000000000000000000" pitchFamily="2" charset="2"/>
              <a:buChar char="§"/>
            </a:pPr>
            <a:r>
              <a:rPr lang="en-US" sz="2000" dirty="0">
                <a:ea typeface="Cambria" panose="02040503050406030204" pitchFamily="18" charset="0"/>
              </a:rPr>
              <a:t>The lead joint with increased resistance was modified with the newly developed fixture</a:t>
            </a:r>
            <a:endParaRPr lang="en-US" sz="1800" dirty="0">
              <a:ea typeface="Cambria" panose="02040503050406030204" pitchFamily="18" charset="0"/>
            </a:endParaRPr>
          </a:p>
          <a:p>
            <a:pPr marL="800100" lvl="1">
              <a:spcBef>
                <a:spcPts val="600"/>
              </a:spcBef>
              <a:buClr>
                <a:srgbClr val="FB963C"/>
              </a:buClr>
              <a:buSzPct val="125000"/>
              <a:buFont typeface="Wingdings" panose="05000000000000000000" pitchFamily="2" charset="2"/>
              <a:buChar char="§"/>
            </a:pPr>
            <a:r>
              <a:rPr lang="en-US" sz="1800" dirty="0">
                <a:ea typeface="Cambria" panose="02040503050406030204" pitchFamily="18" charset="0"/>
              </a:rPr>
              <a:t>Heat load from this specific lead joint was reduced by factor of 10</a:t>
            </a:r>
          </a:p>
          <a:p>
            <a:pPr marL="800100" lvl="1">
              <a:spcBef>
                <a:spcPts val="600"/>
              </a:spcBef>
              <a:buClr>
                <a:srgbClr val="FB963C"/>
              </a:buClr>
              <a:buSzPct val="125000"/>
              <a:buFont typeface="Wingdings" panose="05000000000000000000" pitchFamily="2" charset="2"/>
              <a:buChar char="§"/>
            </a:pPr>
            <a:r>
              <a:rPr lang="en-US" sz="1800" dirty="0">
                <a:ea typeface="Cambria" panose="02040503050406030204" pitchFamily="18" charset="0"/>
              </a:rPr>
              <a:t>Other two lead joints will be modified later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6C6300-F103-1CA3-A02A-54108D8A48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 dirty="0"/>
          </a:p>
        </p:txBody>
      </p:sp>
      <p:pic>
        <p:nvPicPr>
          <p:cNvPr id="11" name="Picture 10" descr="A picture containing indoor, metal, steel&#10;&#10;Description automatically generated">
            <a:extLst>
              <a:ext uri="{FF2B5EF4-FFF2-40B4-BE49-F238E27FC236}">
                <a16:creationId xmlns:a16="http://schemas.microsoft.com/office/drawing/2014/main" id="{94731F1B-0BAB-99DA-CC06-F85F290499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4048" y="2667304"/>
            <a:ext cx="2443480" cy="3257974"/>
          </a:xfrm>
          <a:prstGeom prst="rect">
            <a:avLst/>
          </a:prstGeom>
        </p:spPr>
      </p:pic>
      <p:pic>
        <p:nvPicPr>
          <p:cNvPr id="13" name="Picture 12" descr="A picture containing indoor&#10;&#10;Description automatically generated">
            <a:extLst>
              <a:ext uri="{FF2B5EF4-FFF2-40B4-BE49-F238E27FC236}">
                <a16:creationId xmlns:a16="http://schemas.microsoft.com/office/drawing/2014/main" id="{0866E37C-7D7F-CD0C-335C-AE4925236F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1680" y="2659318"/>
            <a:ext cx="2592288" cy="326596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0FCF8513-F676-1118-ED00-24665A5E0251}"/>
              </a:ext>
            </a:extLst>
          </p:cNvPr>
          <p:cNvSpPr/>
          <p:nvPr/>
        </p:nvSpPr>
        <p:spPr>
          <a:xfrm>
            <a:off x="1475656" y="5925278"/>
            <a:ext cx="302037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highlight>
                  <a:srgbClr val="FFFF00"/>
                </a:highlight>
              </a:rPr>
              <a:t>Lead joint with increased resistance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8792BC6-1E18-0FBA-E649-CEEA1E9413FB}"/>
              </a:ext>
            </a:extLst>
          </p:cNvPr>
          <p:cNvSpPr/>
          <p:nvPr/>
        </p:nvSpPr>
        <p:spPr>
          <a:xfrm>
            <a:off x="4614048" y="5925278"/>
            <a:ext cx="254268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highlight>
                  <a:srgbClr val="FFFF00"/>
                </a:highlight>
              </a:rPr>
              <a:t>Modified lead joint at Stand 4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2F7376D7-0566-DA65-BC64-DAAD63C92D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81200" y="6437127"/>
            <a:ext cx="6550800" cy="321650"/>
          </a:xfrm>
        </p:spPr>
        <p:txBody>
          <a:bodyPr/>
          <a:lstStyle/>
          <a:p>
            <a:r>
              <a:rPr lang="en-US" dirty="0"/>
              <a:t>14</a:t>
            </a:r>
            <a:r>
              <a:rPr lang="en-US" baseline="30000" dirty="0"/>
              <a:t>th</a:t>
            </a:r>
            <a:r>
              <a:rPr lang="en-US" dirty="0"/>
              <a:t> HL-LHC Collaboration Meeting, Oct. 7-10, 2024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6362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CFA6C0-3535-828A-379E-C3B4CE9A4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268356"/>
            <a:ext cx="7920000" cy="639880"/>
          </a:xfrm>
        </p:spPr>
        <p:txBody>
          <a:bodyPr/>
          <a:lstStyle/>
          <a:p>
            <a:r>
              <a:rPr lang="en-US" sz="2400" dirty="0"/>
              <a:t>LQXFA/B02 Test Summary &amp; </a:t>
            </a:r>
            <a:br>
              <a:rPr lang="en-US" sz="2400" dirty="0"/>
            </a:br>
            <a:r>
              <a:rPr lang="en-US" sz="2400" dirty="0"/>
              <a:t>Plans for LQXFA/B03 Test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2E7FBA-2734-1D68-CE5B-2D9C76E3CB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LQXFA/B02 cryo-assembly successfully tested at Fermilab’s horizontal test stand</a:t>
            </a:r>
          </a:p>
          <a:p>
            <a:pPr marL="285750" indent="-285750">
              <a:spcBef>
                <a:spcPts val="600"/>
              </a:spcBef>
              <a:buClr>
                <a:srgbClr val="FB963C"/>
              </a:buClr>
              <a:buSzPct val="125000"/>
              <a:buFont typeface="Wingdings" panose="05000000000000000000" pitchFamily="2" charset="2"/>
              <a:buChar char="§"/>
            </a:pPr>
            <a:endParaRPr lang="en-US" sz="1800" dirty="0">
              <a:ea typeface="Cambria" panose="02040503050406030204" pitchFamily="18" charset="0"/>
            </a:endParaRPr>
          </a:p>
          <a:p>
            <a:pPr marL="285750" indent="-285750">
              <a:spcBef>
                <a:spcPts val="600"/>
              </a:spcBef>
              <a:buClr>
                <a:srgbClr val="FB963C"/>
              </a:buClr>
              <a:buSzPct val="125000"/>
              <a:buFont typeface="Wingdings" panose="05000000000000000000" pitchFamily="2" charset="2"/>
              <a:buChar char="§"/>
            </a:pPr>
            <a:r>
              <a:rPr lang="en-US" sz="2000" dirty="0">
                <a:ea typeface="Cambria" panose="02040503050406030204" pitchFamily="18" charset="0"/>
              </a:rPr>
              <a:t>LQXFA/B02 test goals are achieved</a:t>
            </a:r>
          </a:p>
          <a:p>
            <a:pPr marL="800100" lvl="1">
              <a:spcBef>
                <a:spcPts val="600"/>
              </a:spcBef>
              <a:buClr>
                <a:srgbClr val="FB963C"/>
              </a:buClr>
              <a:buSzPct val="125000"/>
              <a:buFont typeface="Wingdings" panose="05000000000000000000" pitchFamily="2" charset="2"/>
              <a:buChar char="§"/>
            </a:pPr>
            <a:r>
              <a:rPr lang="en-US" sz="1800" dirty="0">
                <a:ea typeface="Cambria" panose="02040503050406030204" pitchFamily="18" charset="0"/>
              </a:rPr>
              <a:t>Only one spontaneous quench in two test cycles</a:t>
            </a:r>
          </a:p>
          <a:p>
            <a:pPr marL="800100" lvl="1">
              <a:spcBef>
                <a:spcPts val="600"/>
              </a:spcBef>
              <a:buClr>
                <a:srgbClr val="FB963C"/>
              </a:buClr>
              <a:buSzPct val="125000"/>
              <a:buFont typeface="Wingdings" panose="05000000000000000000" pitchFamily="2" charset="2"/>
              <a:buChar char="§"/>
            </a:pPr>
            <a:r>
              <a:rPr lang="en-US" sz="1800" dirty="0">
                <a:ea typeface="Cambria" panose="02040503050406030204" pitchFamily="18" charset="0"/>
              </a:rPr>
              <a:t>Nominal and acceptance currents are reached at 1.9 K</a:t>
            </a:r>
          </a:p>
          <a:p>
            <a:pPr marL="800100" lvl="1">
              <a:spcBef>
                <a:spcPts val="600"/>
              </a:spcBef>
              <a:buClr>
                <a:srgbClr val="FB963C"/>
              </a:buClr>
              <a:buSzPct val="125000"/>
              <a:buFont typeface="Wingdings" panose="05000000000000000000" pitchFamily="2" charset="2"/>
              <a:buChar char="§"/>
            </a:pPr>
            <a:r>
              <a:rPr lang="en-US" sz="1800" dirty="0">
                <a:ea typeface="Cambria" panose="02040503050406030204" pitchFamily="18" charset="0"/>
              </a:rPr>
              <a:t>Nominal current was reached at 4 K</a:t>
            </a:r>
          </a:p>
          <a:p>
            <a:pPr marL="800100" lvl="1">
              <a:spcBef>
                <a:spcPts val="600"/>
              </a:spcBef>
              <a:buClr>
                <a:srgbClr val="FB963C"/>
              </a:buClr>
              <a:buSzPct val="125000"/>
              <a:buFont typeface="Wingdings" panose="05000000000000000000" pitchFamily="2" charset="2"/>
              <a:buChar char="§"/>
            </a:pPr>
            <a:r>
              <a:rPr lang="en-US" sz="1800" dirty="0">
                <a:ea typeface="Cambria" panose="02040503050406030204" pitchFamily="18" charset="0"/>
              </a:rPr>
              <a:t>Ramping down at 150 A/s was validated</a:t>
            </a:r>
          </a:p>
          <a:p>
            <a:pPr marL="800100" lvl="1">
              <a:spcBef>
                <a:spcPts val="600"/>
              </a:spcBef>
              <a:buClr>
                <a:srgbClr val="FB963C"/>
              </a:buClr>
              <a:buSzPct val="125000"/>
              <a:buFont typeface="Wingdings" panose="05000000000000000000" pitchFamily="2" charset="2"/>
              <a:buChar char="§"/>
            </a:pPr>
            <a:r>
              <a:rPr lang="en-US" sz="1800" dirty="0">
                <a:ea typeface="Cambria" panose="02040503050406030204" pitchFamily="18" charset="0"/>
              </a:rPr>
              <a:t>Nominal current was successfully held for 5 hours</a:t>
            </a:r>
          </a:p>
          <a:p>
            <a:pPr marL="1200150" lvl="2" indent="-285750">
              <a:spcBef>
                <a:spcPts val="600"/>
              </a:spcBef>
              <a:buClr>
                <a:srgbClr val="FB963C"/>
              </a:buClr>
              <a:buSzPct val="125000"/>
              <a:buFont typeface="Wingdings" panose="05000000000000000000" pitchFamily="2" charset="2"/>
              <a:buChar char="§"/>
            </a:pPr>
            <a:endParaRPr lang="en-US" sz="1800" dirty="0">
              <a:ea typeface="Cambria" panose="02040503050406030204" pitchFamily="18" charset="0"/>
            </a:endParaRPr>
          </a:p>
          <a:p>
            <a:pPr marL="400050">
              <a:spcBef>
                <a:spcPts val="600"/>
              </a:spcBef>
              <a:buClr>
                <a:srgbClr val="FB963C"/>
              </a:buClr>
              <a:buSzPct val="125000"/>
              <a:buFont typeface="Wingdings" panose="05000000000000000000" pitchFamily="2" charset="2"/>
              <a:buChar char="§"/>
            </a:pPr>
            <a:r>
              <a:rPr lang="en-US" sz="2000" dirty="0">
                <a:ea typeface="Cambria" panose="02040503050406030204" pitchFamily="18" charset="0"/>
              </a:rPr>
              <a:t>Horizontal Test Stand is ready for LQXFA/B03 test</a:t>
            </a:r>
          </a:p>
          <a:p>
            <a:pPr marL="800100" lvl="1">
              <a:spcBef>
                <a:spcPts val="600"/>
              </a:spcBef>
              <a:buClr>
                <a:srgbClr val="FB963C"/>
              </a:buClr>
              <a:buSzPct val="125000"/>
              <a:buFont typeface="Wingdings" panose="05000000000000000000" pitchFamily="2" charset="2"/>
              <a:buChar char="§"/>
            </a:pPr>
            <a:r>
              <a:rPr lang="en-US" sz="1800" dirty="0"/>
              <a:t>Cryogenic plant maintenance is scheduled for November</a:t>
            </a:r>
          </a:p>
          <a:p>
            <a:pPr marL="800100" lvl="1">
              <a:spcBef>
                <a:spcPts val="600"/>
              </a:spcBef>
              <a:buClr>
                <a:srgbClr val="FB963C"/>
              </a:buClr>
              <a:buSzPct val="125000"/>
              <a:buFont typeface="Wingdings" panose="05000000000000000000" pitchFamily="2" charset="2"/>
              <a:buChar char="§"/>
            </a:pPr>
            <a:r>
              <a:rPr lang="en-US" sz="1800" dirty="0"/>
              <a:t>Cold test of LQXFA/B03 is expected to start in December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6C6300-F103-1CA3-A02A-54108D8A48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D419BFF-B576-DD33-7B2B-3B9E791A14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81200" y="6437127"/>
            <a:ext cx="6550800" cy="321650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r>
              <a:rPr lang="en-US" dirty="0"/>
              <a:t>14</a:t>
            </a:r>
            <a:r>
              <a:rPr lang="en-US" baseline="30000" dirty="0"/>
              <a:t>th</a:t>
            </a:r>
            <a:r>
              <a:rPr lang="en-US" dirty="0"/>
              <a:t> HL-LHC Collaboration Meeting, Oct. 7-10, 2024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91614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739B383-97CB-FF2E-0A05-DCB27E13F6C6}"/>
              </a:ext>
            </a:extLst>
          </p:cNvPr>
          <p:cNvSpPr txBox="1">
            <a:spLocks/>
          </p:cNvSpPr>
          <p:nvPr/>
        </p:nvSpPr>
        <p:spPr>
          <a:xfrm>
            <a:off x="612000" y="1182624"/>
            <a:ext cx="7920000" cy="507264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MQXFA05 and MQXFA06 magnets of LQXFA/B02 have been trained at BNL</a:t>
            </a:r>
          </a:p>
          <a:p>
            <a:pPr marL="0" indent="0">
              <a:buNone/>
            </a:pPr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pPr marL="0" indent="0">
              <a:buFont typeface="Wingdings" charset="2"/>
              <a:buNone/>
            </a:pPr>
            <a:endParaRPr lang="en-US" sz="2000" dirty="0"/>
          </a:p>
          <a:p>
            <a:endParaRPr lang="en-US" sz="1600" dirty="0"/>
          </a:p>
          <a:p>
            <a:r>
              <a:rPr lang="en-US" sz="2000" dirty="0"/>
              <a:t>Quench protection includes CLIQ </a:t>
            </a:r>
          </a:p>
          <a:p>
            <a:pPr marL="0" indent="0">
              <a:buNone/>
            </a:pPr>
            <a:r>
              <a:rPr lang="en-US" sz="2000" dirty="0"/>
              <a:t>     &amp; Strip heaters on the outer coil </a:t>
            </a:r>
          </a:p>
          <a:p>
            <a:endParaRPr lang="en-US" sz="1200" dirty="0"/>
          </a:p>
          <a:p>
            <a:r>
              <a:rPr lang="en-US" sz="2000" dirty="0"/>
              <a:t>No external EE (Dump delay 1s)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ADAE145-5C68-4079-C560-B4ABAC09E7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0389" y="2296997"/>
            <a:ext cx="1864233" cy="153739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E759722-36CF-E820-04D5-104AFD994D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LQXFA/B02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659AAF2-20E0-AFAE-B10A-0551461F5D6B}"/>
              </a:ext>
            </a:extLst>
          </p:cNvPr>
          <p:cNvSpPr txBox="1"/>
          <p:nvPr/>
        </p:nvSpPr>
        <p:spPr>
          <a:xfrm>
            <a:off x="4857015" y="2197821"/>
            <a:ext cx="781160" cy="20774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350" b="1" dirty="0"/>
              <a:t>COIL 119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B8B58857-1F2E-B1CC-6BC3-D66DAFFC8C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3526" y="2296999"/>
            <a:ext cx="1864232" cy="1537394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571B752B-2B9A-856B-8B0D-58B8F56067E5}"/>
              </a:ext>
            </a:extLst>
          </p:cNvPr>
          <p:cNvSpPr txBox="1"/>
          <p:nvPr/>
        </p:nvSpPr>
        <p:spPr>
          <a:xfrm>
            <a:off x="7448615" y="2201671"/>
            <a:ext cx="781160" cy="20774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350" b="1" dirty="0"/>
              <a:t>COIL 122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A359EEA-8315-27BB-C69F-EE69CF7CF21B}"/>
              </a:ext>
            </a:extLst>
          </p:cNvPr>
          <p:cNvSpPr txBox="1"/>
          <p:nvPr/>
        </p:nvSpPr>
        <p:spPr>
          <a:xfrm>
            <a:off x="3629842" y="2217407"/>
            <a:ext cx="781160" cy="20774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350" b="1" dirty="0"/>
              <a:t>COIL 207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DFB9174-5CED-C0B7-8857-FF09966161C0}"/>
              </a:ext>
            </a:extLst>
          </p:cNvPr>
          <p:cNvSpPr txBox="1"/>
          <p:nvPr/>
        </p:nvSpPr>
        <p:spPr>
          <a:xfrm>
            <a:off x="3629842" y="3516511"/>
            <a:ext cx="781160" cy="20774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350" b="1" dirty="0"/>
              <a:t>COIL 115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8E094E7-4BD5-36AA-60EA-548539EC9568}"/>
              </a:ext>
            </a:extLst>
          </p:cNvPr>
          <p:cNvSpPr txBox="1"/>
          <p:nvPr/>
        </p:nvSpPr>
        <p:spPr>
          <a:xfrm>
            <a:off x="903219" y="3510652"/>
            <a:ext cx="781160" cy="20774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350" b="1" dirty="0"/>
              <a:t>COIL 209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20FA35C-94F2-5AE3-9BB9-E57B27359B7A}"/>
              </a:ext>
            </a:extLst>
          </p:cNvPr>
          <p:cNvSpPr txBox="1"/>
          <p:nvPr/>
        </p:nvSpPr>
        <p:spPr>
          <a:xfrm>
            <a:off x="903219" y="2222805"/>
            <a:ext cx="781160" cy="20774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350" b="1" dirty="0"/>
              <a:t>COIL 116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7243135-0E59-079E-EF35-0CF0345A0441}"/>
              </a:ext>
            </a:extLst>
          </p:cNvPr>
          <p:cNvSpPr txBox="1"/>
          <p:nvPr/>
        </p:nvSpPr>
        <p:spPr>
          <a:xfrm>
            <a:off x="7454588" y="3495106"/>
            <a:ext cx="781160" cy="20774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350" b="1" dirty="0"/>
              <a:t>COIL 123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918180D-E935-93C4-7AAF-E45E8D94DD57}"/>
              </a:ext>
            </a:extLst>
          </p:cNvPr>
          <p:cNvSpPr txBox="1"/>
          <p:nvPr/>
        </p:nvSpPr>
        <p:spPr>
          <a:xfrm>
            <a:off x="4857015" y="3516511"/>
            <a:ext cx="781160" cy="20774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350" b="1" dirty="0"/>
              <a:t>COIL 211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2A85EEF-4D2D-CA7A-42B4-33BE554A1AF5}"/>
              </a:ext>
            </a:extLst>
          </p:cNvPr>
          <p:cNvSpPr txBox="1"/>
          <p:nvPr/>
        </p:nvSpPr>
        <p:spPr>
          <a:xfrm>
            <a:off x="1696381" y="3957839"/>
            <a:ext cx="2197660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/>
              <a:t>MQXFA05 (MQXFA.A)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22C67FE-D692-5C05-4EA9-40159F1CE461}"/>
              </a:ext>
            </a:extLst>
          </p:cNvPr>
          <p:cNvSpPr txBox="1"/>
          <p:nvPr/>
        </p:nvSpPr>
        <p:spPr>
          <a:xfrm>
            <a:off x="5518854" y="3957840"/>
            <a:ext cx="2197660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/>
              <a:t>MQXFA06 (MQXFA.B)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4D5A2A69-A840-58B5-4B80-0C624370D5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81200" y="6437127"/>
            <a:ext cx="6550800" cy="321650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r>
              <a:rPr lang="en-US" dirty="0"/>
              <a:t>14</a:t>
            </a:r>
            <a:r>
              <a:rPr lang="en-US" baseline="30000" dirty="0"/>
              <a:t>th</a:t>
            </a:r>
            <a:r>
              <a:rPr lang="en-US" dirty="0"/>
              <a:t> HL-LHC Collaboration Meeting, Oct. 7-10, 2024 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7DA2AA1-434F-0DC9-61E7-285A4637E5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60838" y="4287021"/>
            <a:ext cx="3553578" cy="2191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99398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Content Placeholder 12" descr="A large machine in a factory&#10;&#10;Description automatically generated">
            <a:extLst>
              <a:ext uri="{FF2B5EF4-FFF2-40B4-BE49-F238E27FC236}">
                <a16:creationId xmlns:a16="http://schemas.microsoft.com/office/drawing/2014/main" id="{DF7E769A-17BB-4F5E-AAD8-6CE8B9ACBD9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66803" y="1081339"/>
            <a:ext cx="6674338" cy="5005754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F21B343-0428-410C-8AA2-2108582CD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LQXFA/B02 at Fermilab’s horizontal test stand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8B2FE1-E453-0CB1-CC0B-A34ABBAB06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3368220-3C95-2C82-E188-A449DC3E28D2}"/>
              </a:ext>
            </a:extLst>
          </p:cNvPr>
          <p:cNvSpPr txBox="1"/>
          <p:nvPr/>
        </p:nvSpPr>
        <p:spPr>
          <a:xfrm>
            <a:off x="3893461" y="2775666"/>
            <a:ext cx="1621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MQXFA06 (B)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E39859-3D48-F85A-7AFC-709F58C92AF8}"/>
              </a:ext>
            </a:extLst>
          </p:cNvPr>
          <p:cNvSpPr txBox="1"/>
          <p:nvPr/>
        </p:nvSpPr>
        <p:spPr>
          <a:xfrm>
            <a:off x="1451817" y="2790220"/>
            <a:ext cx="1621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MQXFA05 (A)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93834F6-1B95-7660-14EB-E67E351FAB02}"/>
              </a:ext>
            </a:extLst>
          </p:cNvPr>
          <p:cNvSpPr txBox="1"/>
          <p:nvPr/>
        </p:nvSpPr>
        <p:spPr>
          <a:xfrm>
            <a:off x="5283888" y="2130999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Lead End</a:t>
            </a:r>
          </a:p>
        </p:txBody>
      </p:sp>
      <p:sp>
        <p:nvSpPr>
          <p:cNvPr id="8" name="Arrow: Down 7">
            <a:extLst>
              <a:ext uri="{FF2B5EF4-FFF2-40B4-BE49-F238E27FC236}">
                <a16:creationId xmlns:a16="http://schemas.microsoft.com/office/drawing/2014/main" id="{4CD018C6-9B9D-D458-9F4B-F53A1A319B9B}"/>
              </a:ext>
            </a:extLst>
          </p:cNvPr>
          <p:cNvSpPr/>
          <p:nvPr/>
        </p:nvSpPr>
        <p:spPr>
          <a:xfrm>
            <a:off x="3502152" y="2060848"/>
            <a:ext cx="196600" cy="576064"/>
          </a:xfrm>
          <a:prstGeom prst="downArrow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23A8E731-204F-4D7C-B049-5FC312846F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81200" y="6437127"/>
            <a:ext cx="6550800" cy="321650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r>
              <a:rPr lang="en-US" dirty="0"/>
              <a:t>14</a:t>
            </a:r>
            <a:r>
              <a:rPr lang="en-US" baseline="30000" dirty="0"/>
              <a:t>th</a:t>
            </a:r>
            <a:r>
              <a:rPr lang="en-US" dirty="0"/>
              <a:t> HL-LHC Collaboration Meeting, Oct. 7-10, 2024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6802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37D530-5F2C-5BC5-DF53-1877BF7968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Initial Electrical Checkouts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05DF3A-623B-7217-46AB-A543ED7B85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129748"/>
            <a:ext cx="7920000" cy="4906963"/>
          </a:xfrm>
        </p:spPr>
        <p:txBody>
          <a:bodyPr>
            <a:normAutofit/>
          </a:bodyPr>
          <a:lstStyle/>
          <a:p>
            <a:r>
              <a:rPr lang="en-US" sz="2000" dirty="0"/>
              <a:t>All v-taps, temperature sensors and protection heaters functional</a:t>
            </a:r>
          </a:p>
          <a:p>
            <a:pPr marL="0" indent="0">
              <a:buNone/>
            </a:pPr>
            <a:endParaRPr lang="en-US" sz="1700" dirty="0"/>
          </a:p>
          <a:p>
            <a:r>
              <a:rPr lang="en-US" sz="2000" dirty="0"/>
              <a:t>Fast pressure transducers installed at both ends of the cryo-assembly to measure pressure wave after the quench/trip</a:t>
            </a:r>
          </a:p>
          <a:p>
            <a:pPr lvl="1"/>
            <a:r>
              <a:rPr lang="en-US" sz="1800" dirty="0"/>
              <a:t>Sensors with wiring will be removed after the test, before cryo-assembly is shipped to CERN</a:t>
            </a:r>
          </a:p>
          <a:p>
            <a:endParaRPr lang="en-US" sz="1700" dirty="0"/>
          </a:p>
          <a:p>
            <a:r>
              <a:rPr lang="en-US" sz="2000" dirty="0"/>
              <a:t>Successfully passed room temperature insulation (</a:t>
            </a:r>
            <a:r>
              <a:rPr lang="en-US" sz="2000" dirty="0" err="1"/>
              <a:t>Hipot</a:t>
            </a:r>
            <a:r>
              <a:rPr lang="en-US" sz="2000" dirty="0"/>
              <a:t>) tests </a:t>
            </a:r>
          </a:p>
          <a:p>
            <a:pPr lvl="1"/>
            <a:r>
              <a:rPr lang="en-US" sz="1800" dirty="0"/>
              <a:t>Lead-to-ground at 2.5 kV, Top plate w/o magnets</a:t>
            </a:r>
          </a:p>
          <a:p>
            <a:pPr lvl="1"/>
            <a:r>
              <a:rPr lang="en-US" sz="1800" dirty="0"/>
              <a:t>Coil-to-ground (heaters grounded) at 368 V</a:t>
            </a:r>
          </a:p>
          <a:p>
            <a:pPr lvl="1"/>
            <a:r>
              <a:rPr lang="en-US" sz="1800" dirty="0"/>
              <a:t>Quench heater-to-coil (coil grounded) at 460 V</a:t>
            </a:r>
          </a:p>
          <a:p>
            <a:pPr lvl="1"/>
            <a:endParaRPr lang="en-US" sz="1700" dirty="0"/>
          </a:p>
          <a:p>
            <a:r>
              <a:rPr lang="en-US" sz="2000" dirty="0"/>
              <a:t>Cold insulation (</a:t>
            </a:r>
            <a:r>
              <a:rPr lang="en-US" sz="2000" dirty="0" err="1"/>
              <a:t>Hipot</a:t>
            </a:r>
            <a:r>
              <a:rPr lang="en-US" sz="2000" dirty="0"/>
              <a:t>) tests performed at 1.9 K </a:t>
            </a:r>
          </a:p>
          <a:p>
            <a:pPr lvl="1"/>
            <a:r>
              <a:rPr lang="en-US" sz="1800" dirty="0"/>
              <a:t>Coil-to-ground (heaters grounded) at 1840 V (1.9 K) </a:t>
            </a:r>
          </a:p>
          <a:p>
            <a:pPr lvl="1"/>
            <a:r>
              <a:rPr lang="en-US" sz="1800" dirty="0"/>
              <a:t>Quench heater-to-coil (coil grounded) at 2300 V (1.9 K)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AEFC31-58D3-8DB9-9F9B-27106FC74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6FD8DBA4-6BA8-C64F-BD08-59E5CA6D8C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81200" y="6437127"/>
            <a:ext cx="6550800" cy="321650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r>
              <a:rPr lang="en-US" dirty="0"/>
              <a:t>14</a:t>
            </a:r>
            <a:r>
              <a:rPr lang="en-US" baseline="30000" dirty="0"/>
              <a:t>th</a:t>
            </a:r>
            <a:r>
              <a:rPr lang="en-US" dirty="0"/>
              <a:t> HL-LHC Collaboration Meeting, Oct. 7-10, 2024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42766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DC84A0C9-E746-6E5F-0B7E-6B379581BE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8470" y="2432336"/>
            <a:ext cx="6550801" cy="377930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20CE00D-5BD8-4CCB-9C02-1AE8F5B3E7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80000"/>
            <a:ext cx="8074800" cy="720000"/>
          </a:xfrm>
        </p:spPr>
        <p:txBody>
          <a:bodyPr/>
          <a:lstStyle/>
          <a:p>
            <a:r>
              <a:rPr lang="en-US" sz="2400" dirty="0"/>
              <a:t>LQXFA/B02 controlled cooldown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9D6479-518E-4A94-B359-408B5584FB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635" y="1122686"/>
            <a:ext cx="8074800" cy="4466554"/>
          </a:xfrm>
        </p:spPr>
        <p:txBody>
          <a:bodyPr>
            <a:normAutofit/>
          </a:bodyPr>
          <a:lstStyle/>
          <a:p>
            <a:pPr marL="285750">
              <a:buClr>
                <a:srgbClr val="FB963C"/>
              </a:buClr>
              <a:defRPr/>
            </a:pPr>
            <a:r>
              <a:rPr lang="en-US" sz="2000" dirty="0"/>
              <a:t>14 days of cooldown from Jul 9 to Jul 23 (compare to 19 days in LQXFA/B01)</a:t>
            </a:r>
          </a:p>
          <a:p>
            <a:pPr marL="685800" lvl="1">
              <a:buClr>
                <a:srgbClr val="FB963C"/>
              </a:buClr>
              <a:defRPr/>
            </a:pPr>
            <a:r>
              <a:rPr lang="en-US" sz="1800" dirty="0"/>
              <a:t>Two days of downtime due to cybersecurity issues </a:t>
            </a:r>
          </a:p>
          <a:p>
            <a:pPr marL="685800" lvl="1">
              <a:buClr>
                <a:srgbClr val="FB963C"/>
              </a:buClr>
              <a:defRPr/>
            </a:pPr>
            <a:r>
              <a:rPr lang="en-US" sz="1800" dirty="0" err="1"/>
              <a:t>GHe</a:t>
            </a:r>
            <a:r>
              <a:rPr lang="en-US" sz="1800" dirty="0"/>
              <a:t> mass flow rate varied from 9 g/s to 18 g/s</a:t>
            </a:r>
          </a:p>
          <a:p>
            <a:pPr marL="285750">
              <a:buClr>
                <a:srgbClr val="FB963C"/>
              </a:buClr>
              <a:defRPr/>
            </a:pPr>
            <a:endParaRPr lang="en-US" sz="2000" dirty="0"/>
          </a:p>
          <a:p>
            <a:pPr marL="285750">
              <a:buClr>
                <a:srgbClr val="FB963C"/>
              </a:buClr>
              <a:defRPr/>
            </a:pPr>
            <a:endParaRPr lang="en-US" sz="2000" dirty="0"/>
          </a:p>
          <a:p>
            <a:pPr marL="285750">
              <a:buClr>
                <a:srgbClr val="FB963C"/>
              </a:buClr>
              <a:defRPr/>
            </a:pPr>
            <a:endParaRPr lang="en-US" sz="2000" dirty="0"/>
          </a:p>
          <a:p>
            <a:pPr marL="285750">
              <a:buClr>
                <a:srgbClr val="FB963C"/>
              </a:buClr>
              <a:defRPr/>
            </a:pPr>
            <a:endParaRPr lang="en-US" sz="2000" dirty="0"/>
          </a:p>
          <a:p>
            <a:pPr marL="400050" lvl="1" indent="0">
              <a:buClr>
                <a:srgbClr val="FB963C"/>
              </a:buClr>
              <a:buNone/>
              <a:defRPr/>
            </a:pPr>
            <a:endParaRPr lang="en-US" sz="2000" dirty="0">
              <a:solidFill>
                <a:srgbClr val="0000FF"/>
              </a:solidFill>
            </a:endParaRPr>
          </a:p>
          <a:p>
            <a:pPr marL="0" indent="0">
              <a:buClr>
                <a:srgbClr val="FB963C"/>
              </a:buClr>
              <a:buNone/>
              <a:defRPr/>
            </a:pPr>
            <a:endParaRPr lang="en-US" sz="2000" dirty="0"/>
          </a:p>
          <a:p>
            <a:pPr marL="0" indent="0">
              <a:buClr>
                <a:srgbClr val="FB963C"/>
              </a:buClr>
              <a:buNone/>
              <a:defRPr/>
            </a:pPr>
            <a:endParaRPr lang="en-US" sz="1600" dirty="0"/>
          </a:p>
          <a:p>
            <a:pPr marL="0" indent="0">
              <a:buClr>
                <a:srgbClr val="FB963C"/>
              </a:buClr>
              <a:buNone/>
              <a:defRPr/>
            </a:pPr>
            <a:endParaRPr lang="en-US" sz="2000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2C7AC0-B00F-4D4F-81C4-AE1DBD14B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814A51E-CFDF-8E24-86F8-314E81439EA2}"/>
              </a:ext>
            </a:extLst>
          </p:cNvPr>
          <p:cNvSpPr txBox="1"/>
          <p:nvPr/>
        </p:nvSpPr>
        <p:spPr>
          <a:xfrm>
            <a:off x="4769022" y="4321990"/>
            <a:ext cx="201462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highlight>
                  <a:srgbClr val="FFFF00"/>
                </a:highlight>
              </a:rPr>
              <a:t>Two days of downtime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A56F7D54-2BB9-246E-7C55-888582550F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81200" y="6437127"/>
            <a:ext cx="6550800" cy="321650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r>
              <a:rPr lang="en-US" dirty="0"/>
              <a:t>14</a:t>
            </a:r>
            <a:r>
              <a:rPr lang="en-US" baseline="30000" dirty="0"/>
              <a:t>th</a:t>
            </a:r>
            <a:r>
              <a:rPr lang="en-US" dirty="0"/>
              <a:t> HL-LHC Collaboration Meeting, Oct. 7-10, 2024 </a:t>
            </a:r>
            <a:endParaRPr lang="en-GB" dirty="0"/>
          </a:p>
        </p:txBody>
      </p:sp>
      <p:sp>
        <p:nvSpPr>
          <p:cNvPr id="10" name="Arrow: Down 9">
            <a:extLst>
              <a:ext uri="{FF2B5EF4-FFF2-40B4-BE49-F238E27FC236}">
                <a16:creationId xmlns:a16="http://schemas.microsoft.com/office/drawing/2014/main" id="{1EA83E67-6CC7-9EF1-F658-6031A4765FB0}"/>
              </a:ext>
            </a:extLst>
          </p:cNvPr>
          <p:cNvSpPr/>
          <p:nvPr/>
        </p:nvSpPr>
        <p:spPr>
          <a:xfrm>
            <a:off x="5528202" y="4607933"/>
            <a:ext cx="143124" cy="351894"/>
          </a:xfrm>
          <a:prstGeom prst="down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rrow: Up 10">
            <a:extLst>
              <a:ext uri="{FF2B5EF4-FFF2-40B4-BE49-F238E27FC236}">
                <a16:creationId xmlns:a16="http://schemas.microsoft.com/office/drawing/2014/main" id="{B1FFCCFF-D237-6C88-ED8F-A7B19DC06ECF}"/>
              </a:ext>
            </a:extLst>
          </p:cNvPr>
          <p:cNvSpPr/>
          <p:nvPr/>
        </p:nvSpPr>
        <p:spPr>
          <a:xfrm flipH="1">
            <a:off x="2903820" y="4168096"/>
            <a:ext cx="144016" cy="474352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5FAC40E-A2D3-A852-A85C-0825223584C9}"/>
              </a:ext>
            </a:extLst>
          </p:cNvPr>
          <p:cNvSpPr txBox="1"/>
          <p:nvPr/>
        </p:nvSpPr>
        <p:spPr>
          <a:xfrm>
            <a:off x="2603771" y="4656101"/>
            <a:ext cx="7441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highlight>
                  <a:srgbClr val="FFFF00"/>
                </a:highlight>
              </a:rPr>
              <a:t>18 g/s</a:t>
            </a:r>
          </a:p>
        </p:txBody>
      </p:sp>
      <p:sp>
        <p:nvSpPr>
          <p:cNvPr id="13" name="Arrow: Up 12">
            <a:extLst>
              <a:ext uri="{FF2B5EF4-FFF2-40B4-BE49-F238E27FC236}">
                <a16:creationId xmlns:a16="http://schemas.microsoft.com/office/drawing/2014/main" id="{979D2362-399E-C4E7-5CFE-5465431142D3}"/>
              </a:ext>
            </a:extLst>
          </p:cNvPr>
          <p:cNvSpPr/>
          <p:nvPr/>
        </p:nvSpPr>
        <p:spPr>
          <a:xfrm flipH="1">
            <a:off x="4625006" y="5044909"/>
            <a:ext cx="144016" cy="338554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3943870-8BD9-E7FD-48A2-5D18515FA950}"/>
              </a:ext>
            </a:extLst>
          </p:cNvPr>
          <p:cNvSpPr txBox="1"/>
          <p:nvPr/>
        </p:nvSpPr>
        <p:spPr>
          <a:xfrm>
            <a:off x="4381863" y="5389562"/>
            <a:ext cx="6303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highlight>
                  <a:srgbClr val="FFFF00"/>
                </a:highlight>
              </a:rPr>
              <a:t>9 g/s</a:t>
            </a:r>
          </a:p>
        </p:txBody>
      </p:sp>
    </p:spTree>
    <p:extLst>
      <p:ext uri="{BB962C8B-B14F-4D97-AF65-F5344CB8AC3E}">
        <p14:creationId xmlns:p14="http://schemas.microsoft.com/office/powerpoint/2010/main" val="10926815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0CE00D-5BD8-4CCB-9C02-1AE8F5B3E7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80000"/>
            <a:ext cx="8074800" cy="720000"/>
          </a:xfrm>
        </p:spPr>
        <p:txBody>
          <a:bodyPr/>
          <a:lstStyle/>
          <a:p>
            <a:r>
              <a:rPr lang="en-US" sz="2400" dirty="0"/>
              <a:t>LQXFA/B02 Controlled cooldown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9D6479-518E-4A94-B359-408B5584FB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635" y="1133060"/>
            <a:ext cx="8074800" cy="5007265"/>
          </a:xfrm>
        </p:spPr>
        <p:txBody>
          <a:bodyPr>
            <a:normAutofit/>
          </a:bodyPr>
          <a:lstStyle/>
          <a:p>
            <a:pPr marL="285750">
              <a:buClr>
                <a:srgbClr val="FB963C"/>
              </a:buClr>
              <a:defRPr/>
            </a:pPr>
            <a:r>
              <a:rPr lang="en-US" sz="2000" dirty="0"/>
              <a:t>Better temperature control with temperature sensors installed on both ends of each magnet in LQXFA/B02 </a:t>
            </a:r>
          </a:p>
          <a:p>
            <a:pPr marL="285750">
              <a:buClr>
                <a:srgbClr val="FB963C"/>
              </a:buClr>
              <a:defRPr/>
            </a:pPr>
            <a:endParaRPr lang="en-US" sz="2000" dirty="0"/>
          </a:p>
          <a:p>
            <a:pPr marL="285750">
              <a:buClr>
                <a:srgbClr val="FB963C"/>
              </a:buClr>
              <a:defRPr/>
            </a:pPr>
            <a:endParaRPr lang="en-US" sz="2000" dirty="0"/>
          </a:p>
          <a:p>
            <a:pPr marL="285750">
              <a:buClr>
                <a:srgbClr val="FB963C"/>
              </a:buClr>
              <a:defRPr/>
            </a:pPr>
            <a:endParaRPr lang="en-US" sz="2000" dirty="0"/>
          </a:p>
          <a:p>
            <a:pPr marL="285750">
              <a:buClr>
                <a:srgbClr val="FB963C"/>
              </a:buClr>
              <a:defRPr/>
            </a:pPr>
            <a:endParaRPr lang="en-US" sz="2000" dirty="0"/>
          </a:p>
          <a:p>
            <a:pPr marL="400050" lvl="1" indent="0">
              <a:buClr>
                <a:srgbClr val="FB963C"/>
              </a:buClr>
              <a:buNone/>
              <a:defRPr/>
            </a:pPr>
            <a:endParaRPr lang="en-US" sz="2000" dirty="0">
              <a:solidFill>
                <a:srgbClr val="0000FF"/>
              </a:solidFill>
            </a:endParaRPr>
          </a:p>
          <a:p>
            <a:pPr marL="0" indent="0">
              <a:buClr>
                <a:srgbClr val="FB963C"/>
              </a:buClr>
              <a:buNone/>
              <a:defRPr/>
            </a:pPr>
            <a:endParaRPr lang="en-US" sz="2000" dirty="0"/>
          </a:p>
          <a:p>
            <a:pPr marL="0" indent="0">
              <a:buClr>
                <a:srgbClr val="FB963C"/>
              </a:buClr>
              <a:buNone/>
              <a:defRPr/>
            </a:pPr>
            <a:endParaRPr lang="en-US" sz="1600" dirty="0"/>
          </a:p>
          <a:p>
            <a:pPr marL="0" indent="0">
              <a:buClr>
                <a:srgbClr val="FB963C"/>
              </a:buClr>
              <a:buNone/>
              <a:defRPr/>
            </a:pPr>
            <a:endParaRPr lang="en-US" sz="2000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2C7AC0-B00F-4D4F-81C4-AE1DBD14B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BD9FDC6-C47F-6FF7-261C-90D833E12A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81200" y="6437127"/>
            <a:ext cx="6550800" cy="321650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r>
              <a:rPr lang="en-US" dirty="0"/>
              <a:t>14</a:t>
            </a:r>
            <a:r>
              <a:rPr lang="en-US" baseline="30000" dirty="0"/>
              <a:t>th</a:t>
            </a:r>
            <a:r>
              <a:rPr lang="en-US" dirty="0"/>
              <a:t> HL-LHC Collaboration Meeting, Oct. 7-10, 2024 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CBD03BA-0D1E-37F0-5FB4-7657871D77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127" y="1922494"/>
            <a:ext cx="7424946" cy="3882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1530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3">
            <a:extLst>
              <a:ext uri="{FF2B5EF4-FFF2-40B4-BE49-F238E27FC236}">
                <a16:creationId xmlns:a16="http://schemas.microsoft.com/office/drawing/2014/main" id="{D03B0057-AAA6-2E53-8AD6-B584486524E2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612000" y="2282826"/>
            <a:ext cx="7537450" cy="398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C208282-064B-2355-4881-9D0A0FE8E6F2}"/>
              </a:ext>
            </a:extLst>
          </p:cNvPr>
          <p:cNvSpPr/>
          <p:nvPr/>
        </p:nvSpPr>
        <p:spPr>
          <a:xfrm>
            <a:off x="2724150" y="2228850"/>
            <a:ext cx="3771900" cy="352425"/>
          </a:xfrm>
          <a:prstGeom prst="rect">
            <a:avLst/>
          </a:prstGeom>
          <a:solidFill>
            <a:schemeClr val="l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4F5DB2-C087-338A-F7E5-396FFD0CD7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2400" dirty="0"/>
              <a:t>LQXFA/B02 Quench Performance</a:t>
            </a:r>
            <a:endParaRPr lang="en-US" sz="2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0C6388-1CD2-8936-A2E7-43B50D150B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066501"/>
            <a:ext cx="7920000" cy="4906963"/>
          </a:xfrm>
        </p:spPr>
        <p:txBody>
          <a:bodyPr>
            <a:normAutofit/>
          </a:bodyPr>
          <a:lstStyle/>
          <a:p>
            <a:r>
              <a:rPr lang="en-US" sz="2000" dirty="0"/>
              <a:t>Only one quench in two test cycles </a:t>
            </a:r>
          </a:p>
          <a:p>
            <a:pPr lvl="1"/>
            <a:r>
              <a:rPr lang="en-US" sz="1800" dirty="0"/>
              <a:t>Quench at 16524 A, see details on the next slide</a:t>
            </a:r>
          </a:p>
          <a:p>
            <a:endParaRPr lang="en-US" sz="1000" dirty="0"/>
          </a:p>
          <a:p>
            <a:r>
              <a:rPr lang="en-US" sz="2000" dirty="0"/>
              <a:t>Two power supply related trips during the holding current test at the nominal current of 16230 A</a:t>
            </a:r>
            <a:endParaRPr lang="en-US" sz="1600" dirty="0"/>
          </a:p>
          <a:p>
            <a:pPr lvl="1"/>
            <a:endParaRPr lang="en-US" sz="1800" dirty="0"/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2C5F99-6DC9-135C-9817-C834A39446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4B71C74-EDB0-6813-5880-B438C3FCAD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81200" y="6437127"/>
            <a:ext cx="6550800" cy="321650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r>
              <a:rPr lang="en-US" dirty="0"/>
              <a:t>14</a:t>
            </a:r>
            <a:r>
              <a:rPr lang="en-US" baseline="30000" dirty="0"/>
              <a:t>th</a:t>
            </a:r>
            <a:r>
              <a:rPr lang="en-US" dirty="0"/>
              <a:t> HL-LHC Collaboration Meeting, Oct. 7-10, 2024 </a:t>
            </a:r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1A2EC1E-59FA-2FF0-EFFD-DFE6E17009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4550" y="2695874"/>
            <a:ext cx="6921062" cy="3426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88851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2B6082-A71C-E909-AF3F-B732C01C6C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Quench in TC1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1BEDDC-52DE-7B77-EA08-2543676070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Only one spontaneous quench in MQXFA06 (B), coil 122 (pole 1)</a:t>
            </a:r>
          </a:p>
          <a:p>
            <a:pPr lvl="1"/>
            <a:r>
              <a:rPr lang="en-US" sz="1800" dirty="0"/>
              <a:t>Quench current 16524 A </a:t>
            </a:r>
          </a:p>
          <a:p>
            <a:pPr lvl="1"/>
            <a:r>
              <a:rPr lang="en-US" sz="1800" dirty="0"/>
              <a:t>Quench Integral 27.2 MIITs</a:t>
            </a:r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031435-6E4A-D7A3-1FBF-DE19D62105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172B7A91-06BF-8377-3013-96A7178FA7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81200" y="6437127"/>
            <a:ext cx="6550800" cy="321650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r>
              <a:rPr lang="en-US" dirty="0"/>
              <a:t>14</a:t>
            </a:r>
            <a:r>
              <a:rPr lang="en-US" baseline="30000" dirty="0"/>
              <a:t>th</a:t>
            </a:r>
            <a:r>
              <a:rPr lang="en-US" dirty="0"/>
              <a:t> HL-LHC Collaboration Meeting, Oct. 7-10, 2024 </a:t>
            </a:r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E342B26-5413-F199-C01D-4FF2C0B3B9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6748" y="2485273"/>
            <a:ext cx="4890504" cy="3598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43054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2B6082-A71C-E909-AF3F-B732C01C6C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Trips at the nominal current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1BEDDC-52DE-7B77-EA08-2543676070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159566"/>
            <a:ext cx="7920000" cy="4906963"/>
          </a:xfrm>
        </p:spPr>
        <p:txBody>
          <a:bodyPr>
            <a:normAutofit/>
          </a:bodyPr>
          <a:lstStyle/>
          <a:p>
            <a:r>
              <a:rPr lang="en-US" sz="2000" dirty="0"/>
              <a:t>Two trips at I</a:t>
            </a:r>
            <a:r>
              <a:rPr lang="en-US" sz="2000" baseline="-25000" dirty="0"/>
              <a:t>nom</a:t>
            </a:r>
            <a:r>
              <a:rPr lang="en-US" sz="2000" dirty="0"/>
              <a:t> with very similar pattern</a:t>
            </a:r>
          </a:p>
          <a:p>
            <a:pPr lvl="1"/>
            <a:r>
              <a:rPr lang="en-US" sz="1800" dirty="0"/>
              <a:t>No resistive signals in coils or leads, only inductive signals in all coils</a:t>
            </a:r>
          </a:p>
          <a:p>
            <a:pPr lvl="1"/>
            <a:r>
              <a:rPr lang="en-US" sz="1800" dirty="0"/>
              <a:t>Quench detection has been triggered due to difference between the inductive signals in magnets B and 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031435-6E4A-D7A3-1FBF-DE19D62105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172B7A91-06BF-8377-3013-96A7178FA7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81200" y="6437127"/>
            <a:ext cx="6550800" cy="321650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r>
              <a:rPr lang="en-US" dirty="0"/>
              <a:t>14</a:t>
            </a:r>
            <a:r>
              <a:rPr lang="en-US" baseline="30000" dirty="0"/>
              <a:t>th</a:t>
            </a:r>
            <a:r>
              <a:rPr lang="en-US" dirty="0"/>
              <a:t> HL-LHC Collaboration Meeting, Oct. 7-10, 2024 </a:t>
            </a:r>
            <a:endParaRPr lang="en-GB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C4720DB-2B54-A496-8CCD-520C83921D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0296" y="2756124"/>
            <a:ext cx="3836504" cy="322004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458D0735-B399-FA80-1E16-5B52DF9104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046" y="2756124"/>
            <a:ext cx="3970204" cy="322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536015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LARP logo, 4:3 format</Description0>
    <Note xmlns="8946e33d-fd2f-4ae4-8ee9-d90c129cdf9e">For presentations to be given at Joint HL-LHC/LARP annual meetings (US or European locations).
https://edms.cern.ch/document/1607180/</Note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CC4280F-E911-4FF7-B1B5-10F770B636C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F8EF391-2BAD-45F4-B22E-736040720C99}">
  <ds:schemaRefs>
    <ds:schemaRef ds:uri="8946e33d-fd2f-4ae4-8ee9-d90c129cdf9e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1A7292EC-A4CC-4379-ABA5-C61E3A4C432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46373</TotalTime>
  <Words>1267</Words>
  <Application>Microsoft Office PowerPoint</Application>
  <PresentationFormat>On-screen Show (4:3)</PresentationFormat>
  <Paragraphs>215</Paragraphs>
  <Slides>19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Arial</vt:lpstr>
      <vt:lpstr>ArialMT</vt:lpstr>
      <vt:lpstr>Calibri</vt:lpstr>
      <vt:lpstr>Cambria</vt:lpstr>
      <vt:lpstr>Symbol</vt:lpstr>
      <vt:lpstr>Wingdings</vt:lpstr>
      <vt:lpstr>Thème Office</vt:lpstr>
      <vt:lpstr>Horizontal Test Results of LQXFA/B02 and Plans for testing LQXFA/B03</vt:lpstr>
      <vt:lpstr>LQXFA/B02</vt:lpstr>
      <vt:lpstr>LQXFA/B02 at Fermilab’s horizontal test stand</vt:lpstr>
      <vt:lpstr>Initial Electrical Checkouts</vt:lpstr>
      <vt:lpstr>LQXFA/B02 controlled cooldown</vt:lpstr>
      <vt:lpstr>LQXFA/B02 Controlled cooldown (2)</vt:lpstr>
      <vt:lpstr>LQXFA/B02 Quench Performance</vt:lpstr>
      <vt:lpstr>Quench in TC1 </vt:lpstr>
      <vt:lpstr>Trips at the nominal current</vt:lpstr>
      <vt:lpstr>Trips at the nominal current (2)</vt:lpstr>
      <vt:lpstr>Splice measurements</vt:lpstr>
      <vt:lpstr>Splice measurements (2)</vt:lpstr>
      <vt:lpstr>Thermal Cycle</vt:lpstr>
      <vt:lpstr>Pressure wave measurements</vt:lpstr>
      <vt:lpstr>Pressure wave measurements (2)</vt:lpstr>
      <vt:lpstr>Cryogenic System improvements </vt:lpstr>
      <vt:lpstr>Current lead joint improvement </vt:lpstr>
      <vt:lpstr>Current lead joint improvement (2)  </vt:lpstr>
      <vt:lpstr>LQXFA/B02 Test Summary &amp;  Plans for LQXFA/B03 Test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HiLumi-Pres-Template-4-3-LARP</dc:title>
  <dc:creator>André-Pierre OLIVIER</dc:creator>
  <cp:lastModifiedBy>Guram Chlachidze</cp:lastModifiedBy>
  <cp:revision>1266</cp:revision>
  <cp:lastPrinted>2022-07-27T16:38:01Z</cp:lastPrinted>
  <dcterms:created xsi:type="dcterms:W3CDTF">2016-03-23T12:58:39Z</dcterms:created>
  <dcterms:modified xsi:type="dcterms:W3CDTF">2024-10-07T23:49:42Z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