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1864" r:id="rId3"/>
    <p:sldId id="1872" r:id="rId4"/>
    <p:sldId id="1865" r:id="rId5"/>
    <p:sldId id="1866" r:id="rId6"/>
    <p:sldId id="1875" r:id="rId7"/>
    <p:sldId id="1868" r:id="rId8"/>
    <p:sldId id="1869" r:id="rId9"/>
    <p:sldId id="1870" r:id="rId10"/>
    <p:sldId id="1871" r:id="rId11"/>
    <p:sldId id="1873" r:id="rId12"/>
    <p:sldId id="1874" r:id="rId13"/>
    <p:sldId id="187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3" autoAdjust="0"/>
    <p:restoredTop sz="94660"/>
  </p:normalViewPr>
  <p:slideViewPr>
    <p:cSldViewPr snapToGrid="0">
      <p:cViewPr varScale="1">
        <p:scale>
          <a:sx n="82" d="100"/>
          <a:sy n="82" d="100"/>
        </p:scale>
        <p:origin x="7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CAA98-348B-4E3F-9A9E-72B3CD8B115A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335C4-F903-4BE5-BF3E-9D1DD4F2B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444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Update MQXFB magnet tests - G Willering - 13th HL-LHC  collaboration meeting - 2023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4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/>
              <a:t>Update MQXFB magnet tests - G Willering - 13th HL-LHC  collaboration meeting - 2023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0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/>
              <a:t>Update MQXFB magnet tests - G Willering - 13th HL-LHC  collaboration meeting - 2023</a:t>
            </a:r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767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/>
              <a:t>Update MQXFB magnet tests - G Willering - 13th HL-LHC  collaboration meeting - 2023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71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/>
              <a:t>Update MQXFB magnet tests - G Willering - 13th HL-LHC  collaboration meeting - 2023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72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/>
              <a:t>Update MQXFB magnet tests - G Willering - 13th HL-LHC  collaboration meeting - 2023</a:t>
            </a:r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66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GB"/>
              <a:t>Update MQXFB magnet tests - G Willering - 13th HL-LHC  collaboration meeting - 2023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636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15387-9F1E-EB63-6771-C1EF709B2E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DEF5AB-CF95-EEF5-DFB8-3BAB0904C6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D98A1-E5BB-1CB7-931F-AE7B6A636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3C07A-AC6F-55A9-F035-A9FA682C4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Update MQXFB magnet tests - G Willering - 13th HL-LHC  collaboration meeting - 2023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CE501-A55A-EFBB-714A-A2254B17C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Update MQXFB magnet tests - G Willering - 13th HL-LHC  collaboration meeting - 2023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A90516C5-6B3D-452A-867B-3D48FAB17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35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361-6668/acca50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93C7E-CA49-4F87-E20D-197B77A9C7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Effects of pre-loading on magnet performance in MQXFS model magnets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C25DF6-959B-DDEE-A2DA-203BDE8D6A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799" y="3987727"/>
            <a:ext cx="8882743" cy="1512711"/>
          </a:xfrm>
        </p:spPr>
        <p:txBody>
          <a:bodyPr>
            <a:normAutofit/>
          </a:bodyPr>
          <a:lstStyle/>
          <a:p>
            <a:r>
              <a:rPr lang="en-US" sz="2000" u="sng" dirty="0"/>
              <a:t>F. Mangiarotti</a:t>
            </a:r>
            <a:r>
              <a:rPr lang="en-US" sz="2000" dirty="0"/>
              <a:t>, G. Willering, S. Izquierdo Bermudez, J. Feuvrier, J.-L. Guyon, </a:t>
            </a:r>
            <a:br>
              <a:rPr lang="en-US" sz="2000" dirty="0"/>
            </a:br>
            <a:r>
              <a:rPr lang="en-US" sz="2000" dirty="0"/>
              <a:t>A. Haziot, et 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3ECAC-D9ED-1446-65BF-8E8B6264A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FBBE76-66A6-6A75-0D19-D1DC1DB9C8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2024.10.08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5249FE9-CEC1-0083-6B7D-1D23AFE09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pic>
        <p:nvPicPr>
          <p:cNvPr id="11" name="Picture 10" descr="Logo, company name&#10;&#10;Description automatically generated">
            <a:extLst>
              <a:ext uri="{FF2B5EF4-FFF2-40B4-BE49-F238E27FC236}">
                <a16:creationId xmlns:a16="http://schemas.microsoft.com/office/drawing/2014/main" id="{8EF68C3A-040F-B395-4247-87D0E74BC4BA}"/>
              </a:ext>
            </a:extLst>
          </p:cNvPr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9181708" y="340845"/>
            <a:ext cx="2400692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584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6" descr="A diagram of a stadium&#10;&#10;Description automatically generated">
            <a:extLst>
              <a:ext uri="{FF2B5EF4-FFF2-40B4-BE49-F238E27FC236}">
                <a16:creationId xmlns:a16="http://schemas.microsoft.com/office/drawing/2014/main" id="{AFF3F51D-0881-2F71-1C40-AF64AAD094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84" t="18881" r="57943" b="29245"/>
          <a:stretch/>
        </p:blipFill>
        <p:spPr>
          <a:xfrm>
            <a:off x="7960908" y="4400551"/>
            <a:ext cx="3589200" cy="22352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12F49CD-C4CA-50FA-6544-DE271B4065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Critical current at 4.5 K from V-I measurements</a:t>
            </a:r>
            <a:endParaRPr lang="en-GB" dirty="0"/>
          </a:p>
        </p:txBody>
      </p:sp>
      <p:pic>
        <p:nvPicPr>
          <p:cNvPr id="7" name="Content Placeholder 6" descr="A graph of a number of numbers and a number of letters&#10;&#10;Description automatically generated with medium confidence">
            <a:extLst>
              <a:ext uri="{FF2B5EF4-FFF2-40B4-BE49-F238E27FC236}">
                <a16:creationId xmlns:a16="http://schemas.microsoft.com/office/drawing/2014/main" id="{BF7F0C35-D21D-7E93-B672-14350BC6A5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32" y="900000"/>
            <a:ext cx="7753106" cy="5101198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481593-45F7-7DF5-6C84-900DA0EC4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10</a:t>
            </a:fld>
            <a:endParaRPr 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7ED0B36E-D4B4-FBDC-12F3-5E459CE1B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9D953F7-32B0-DC57-B46B-AD91F7FA1D08}"/>
              </a:ext>
            </a:extLst>
          </p:cNvPr>
          <p:cNvSpPr txBox="1"/>
          <p:nvPr/>
        </p:nvSpPr>
        <p:spPr>
          <a:xfrm>
            <a:off x="7965440" y="1257357"/>
            <a:ext cx="3616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Degradation in layer jump intensifies in MQXFS7h, and starts being the quench location at S7h CD2 </a:t>
            </a:r>
            <a:r>
              <a:rPr lang="en-US" dirty="0" err="1"/>
              <a:t>a.c.</a:t>
            </a:r>
            <a:endParaRPr lang="en-US" dirty="0"/>
          </a:p>
          <a:p>
            <a:endParaRPr lang="en-US" dirty="0"/>
          </a:p>
          <a:p>
            <a:r>
              <a:rPr lang="en-US" dirty="0"/>
              <a:t>In MQXFS7j, the thermal cycle and current cycles did not significantly change </a:t>
            </a:r>
            <a:r>
              <a:rPr lang="en-US" dirty="0" err="1"/>
              <a:t>Ic</a:t>
            </a:r>
            <a:endParaRPr lang="en-US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2448A0EF-247D-8DCD-ABA9-510AE8CD04A9}"/>
              </a:ext>
            </a:extLst>
          </p:cNvPr>
          <p:cNvCxnSpPr>
            <a:cxnSpLocks/>
          </p:cNvCxnSpPr>
          <p:nvPr/>
        </p:nvCxnSpPr>
        <p:spPr>
          <a:xfrm>
            <a:off x="9416199" y="5645106"/>
            <a:ext cx="98582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A4E52AF-2165-8A54-A12F-5948B8A68D79}"/>
              </a:ext>
            </a:extLst>
          </p:cNvPr>
          <p:cNvCxnSpPr>
            <a:cxnSpLocks/>
          </p:cNvCxnSpPr>
          <p:nvPr/>
        </p:nvCxnSpPr>
        <p:spPr>
          <a:xfrm>
            <a:off x="9739880" y="5366380"/>
            <a:ext cx="66214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Arrow: Curved Right 22">
            <a:extLst>
              <a:ext uri="{FF2B5EF4-FFF2-40B4-BE49-F238E27FC236}">
                <a16:creationId xmlns:a16="http://schemas.microsoft.com/office/drawing/2014/main" id="{2E1E22F9-2BF6-9786-8BE8-AB965F3F96CD}"/>
              </a:ext>
            </a:extLst>
          </p:cNvPr>
          <p:cNvSpPr/>
          <p:nvPr/>
        </p:nvSpPr>
        <p:spPr>
          <a:xfrm>
            <a:off x="9250993" y="5325201"/>
            <a:ext cx="488887" cy="258943"/>
          </a:xfrm>
          <a:prstGeom prst="curved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7059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C6EFF-4586-68F0-3EC9-4D3394CFE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indicators at 4.5 K vs prestress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EE82BDCB-C44E-947E-FBA2-1688D97EB8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9873" y="900000"/>
            <a:ext cx="8486128" cy="507159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587360-96AB-B2E9-D294-B062AE995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91987A-2EE8-1ABC-85EE-CA910A0B5600}"/>
              </a:ext>
            </a:extLst>
          </p:cNvPr>
          <p:cNvSpPr txBox="1"/>
          <p:nvPr/>
        </p:nvSpPr>
        <p:spPr>
          <a:xfrm>
            <a:off x="5066523" y="6048574"/>
            <a:ext cx="58432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[Senatore]: </a:t>
            </a:r>
            <a:r>
              <a:rPr lang="en-US" sz="1400" dirty="0">
                <a:hlinkClick r:id="rId3"/>
              </a:rPr>
              <a:t>https://iopscience.iop.org/article/10.1088/1361-6668/acca50</a:t>
            </a:r>
            <a:r>
              <a:rPr lang="en-US" sz="1400" dirty="0"/>
              <a:t> </a:t>
            </a:r>
            <a:endParaRPr lang="en-GB" sz="1400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C3C60BE9-7F22-FCB3-F79C-FB6C56D56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558326-21C2-8BEC-FDFF-4AA38D762139}"/>
              </a:ext>
            </a:extLst>
          </p:cNvPr>
          <p:cNvSpPr txBox="1"/>
          <p:nvPr/>
        </p:nvSpPr>
        <p:spPr>
          <a:xfrm>
            <a:off x="407644" y="1453300"/>
            <a:ext cx="19250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the average performance indicator (critical or quench current) at each pre-stress level.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840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7468E7-B2A8-AD40-2B3E-C47EC8DCD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all coils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0BA1391-0580-74D1-CE93-05C7FB55AA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3071" y="1408218"/>
            <a:ext cx="5960950" cy="410617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EE776-A36B-484F-A244-96B989A2E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12</a:t>
            </a:fld>
            <a:endParaRPr 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D417D07B-0074-9997-4F9C-CBC7C3EC4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1E1C608-428E-7F40-F810-5F8325FF6D4D}"/>
              </a:ext>
            </a:extLst>
          </p:cNvPr>
          <p:cNvSpPr txBox="1"/>
          <p:nvPr/>
        </p:nvSpPr>
        <p:spPr>
          <a:xfrm>
            <a:off x="6915150" y="1408218"/>
            <a:ext cx="50196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RRP coils and the PIT no-BB coil did not show any reduction of performance up to the maximum current reached. </a:t>
            </a:r>
          </a:p>
          <a:p>
            <a:r>
              <a:rPr lang="en-US" dirty="0"/>
              <a:t>As the magnet was limited by coil 211, degradation above ~90% of the short sample limit could not be detected.</a:t>
            </a:r>
          </a:p>
          <a:p>
            <a:endParaRPr lang="en-US" dirty="0"/>
          </a:p>
          <a:p>
            <a:r>
              <a:rPr lang="en-US" dirty="0"/>
              <a:t>The PIT BB coil reached a maximum of 98% of the short sample limit in MQXFS7c (100 MPa), and a maximum of 91% in S7i (190 MPa). </a:t>
            </a:r>
          </a:p>
          <a:p>
            <a:r>
              <a:rPr lang="en-US" dirty="0"/>
              <a:t>In S7i, the lowest critical current measured was at 84% of Iss.</a:t>
            </a:r>
          </a:p>
          <a:p>
            <a:endParaRPr lang="en-US" dirty="0"/>
          </a:p>
          <a:p>
            <a:r>
              <a:rPr lang="en-US" dirty="0"/>
              <a:t>The degradation measured in the PIT BB coil is in the same order of magnitude as lab-scale measurements in PIT wires.</a:t>
            </a:r>
          </a:p>
        </p:txBody>
      </p:sp>
    </p:spTree>
    <p:extLst>
      <p:ext uri="{BB962C8B-B14F-4D97-AF65-F5344CB8AC3E}">
        <p14:creationId xmlns:p14="http://schemas.microsoft.com/office/powerpoint/2010/main" val="237057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F2411E-F886-15BB-3622-55D5EB2B3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78DDD-31E5-8DB5-3BFC-9B7021E3BF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1219201"/>
            <a:ext cx="7161673" cy="4906963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en-US" dirty="0"/>
              <a:t>MQXFS7 test campaign is finished with a wealth of data and solid conclusions regarding the degradation in a PIT coil</a:t>
            </a:r>
          </a:p>
          <a:p>
            <a:pPr lvl="1" algn="l"/>
            <a:r>
              <a:rPr lang="en-US" dirty="0"/>
              <a:t>Including an invited presentation and paper at ASC</a:t>
            </a:r>
          </a:p>
          <a:p>
            <a:pPr lvl="1" algn="l"/>
            <a:endParaRPr lang="en-US" dirty="0"/>
          </a:p>
          <a:p>
            <a:pPr algn="l"/>
            <a:r>
              <a:rPr lang="en-US" dirty="0"/>
              <a:t>Lessons learned regarding test sequence will be applied to the next magnets to be tested (MQXFS8 and MQXFS4)</a:t>
            </a:r>
          </a:p>
          <a:p>
            <a:pPr lvl="1" algn="l"/>
            <a:r>
              <a:rPr lang="en-US" dirty="0"/>
              <a:t>In particular: systematic thermal and current cycling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23BF64-97BB-5604-C5CE-2E637358B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10E172-0AC8-525F-A3AD-5951E1D3E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445" y="900000"/>
            <a:ext cx="3657600" cy="3657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605EED-B2DF-D55F-9A23-D87F78E5AE1C}"/>
              </a:ext>
            </a:extLst>
          </p:cNvPr>
          <p:cNvSpPr txBox="1"/>
          <p:nvPr/>
        </p:nvSpPr>
        <p:spPr>
          <a:xfrm>
            <a:off x="9360773" y="4557600"/>
            <a:ext cx="25362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Generated with </a:t>
            </a:r>
            <a:r>
              <a:rPr lang="en-US" sz="1200" dirty="0" err="1"/>
              <a:t>ChatGPT+DALL-E</a:t>
            </a:r>
            <a:endParaRPr lang="en-GB" sz="1200" dirty="0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AF2F903C-67AF-74BC-CCEC-F9E209A46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237663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70F3D-50CB-811A-FEA0-107AC1F19C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History of MQXFS7</a:t>
            </a:r>
            <a:endParaRPr lang="en-GB" dirty="0"/>
          </a:p>
        </p:txBody>
      </p:sp>
      <p:pic>
        <p:nvPicPr>
          <p:cNvPr id="7" name="Content Placeholder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379A06A1-E4FE-AB8D-28A7-C10310AFC4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460" y="1257972"/>
            <a:ext cx="6636940" cy="4001572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B62657-0FAF-858C-BFD2-AE938EAA5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2</a:t>
            </a:fld>
            <a:endParaRPr 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D5876F89-1DD8-679B-5D43-F0404CA1E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5125ED-ECC1-CD56-C44C-9DD9B541D1E6}"/>
              </a:ext>
            </a:extLst>
          </p:cNvPr>
          <p:cNvSpPr txBox="1"/>
          <p:nvPr/>
        </p:nvSpPr>
        <p:spPr>
          <a:xfrm>
            <a:off x="629920" y="1257972"/>
            <a:ext cx="45555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MQXFS7 has: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RRP coils (113, 114)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PIT coil (207)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PIT bundle barrier coil (211)</a:t>
            </a:r>
          </a:p>
          <a:p>
            <a:r>
              <a:rPr lang="en-US" dirty="0"/>
              <a:t>Coil 211 has the lowest short sample limit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MQXFS7…</a:t>
            </a:r>
          </a:p>
          <a:p>
            <a:pPr marL="342900" indent="-342900">
              <a:buAutoNum type="alphaLcPeriod"/>
            </a:pPr>
            <a:r>
              <a:rPr lang="en-US" dirty="0"/>
              <a:t>first assembly at ~100 MPa</a:t>
            </a:r>
          </a:p>
          <a:p>
            <a:pPr marL="342900" indent="-342900">
              <a:buAutoNum type="alphaLcPeriod"/>
            </a:pPr>
            <a:r>
              <a:rPr lang="en-GB" dirty="0"/>
              <a:t>welding SS shell</a:t>
            </a:r>
          </a:p>
          <a:p>
            <a:pPr marL="342900" indent="-342900">
              <a:buAutoNum type="alphaLcPeriod"/>
            </a:pPr>
            <a:r>
              <a:rPr lang="en-GB" dirty="0"/>
              <a:t>SS shell removed, ~115 MPa</a:t>
            </a:r>
          </a:p>
          <a:p>
            <a:pPr marL="342900" indent="-342900">
              <a:buAutoNum type="alphaLcPeriod"/>
            </a:pPr>
            <a:r>
              <a:rPr lang="en-GB" dirty="0"/>
              <a:t>validate new fix point solution</a:t>
            </a:r>
          </a:p>
          <a:p>
            <a:pPr marL="342900" indent="-342900">
              <a:buAutoNum type="alphaLcPeriod"/>
            </a:pPr>
            <a:r>
              <a:rPr lang="en-GB" dirty="0"/>
              <a:t>validate new loading procedure</a:t>
            </a:r>
          </a:p>
          <a:p>
            <a:pPr marL="342900" indent="-342900">
              <a:buAutoNum type="alphaLcPeriod"/>
            </a:pPr>
            <a:r>
              <a:rPr lang="en-GB" dirty="0"/>
              <a:t>~130 MPa</a:t>
            </a:r>
          </a:p>
          <a:p>
            <a:pPr marL="342900" indent="-342900">
              <a:buAutoNum type="alphaLcPeriod"/>
            </a:pPr>
            <a:r>
              <a:rPr lang="en-GB" dirty="0"/>
              <a:t>~150 MPa</a:t>
            </a:r>
          </a:p>
          <a:p>
            <a:pPr marL="342900" indent="-342900">
              <a:buAutoNum type="alphaLcPeriod"/>
            </a:pPr>
            <a:r>
              <a:rPr lang="en-GB" dirty="0"/>
              <a:t>~170 MPa</a:t>
            </a:r>
          </a:p>
          <a:p>
            <a:pPr marL="342900" indent="-342900">
              <a:buAutoNum type="alphaLcPeriod"/>
            </a:pPr>
            <a:r>
              <a:rPr lang="en-GB" dirty="0"/>
              <a:t>~190 MPa</a:t>
            </a:r>
          </a:p>
          <a:p>
            <a:pPr marL="342900" indent="-342900">
              <a:buAutoNum type="alphaLcPeriod"/>
            </a:pPr>
            <a:r>
              <a:rPr lang="en-GB" dirty="0"/>
              <a:t>~90 MPa</a:t>
            </a:r>
          </a:p>
          <a:p>
            <a:endParaRPr lang="en-GB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4A6E19C-2420-E8F8-B50A-8A0E612FD613}"/>
              </a:ext>
            </a:extLst>
          </p:cNvPr>
          <p:cNvSpPr txBox="1">
            <a:spLocks/>
          </p:cNvSpPr>
          <p:nvPr/>
        </p:nvSpPr>
        <p:spPr>
          <a:xfrm>
            <a:off x="6620481" y="5241970"/>
            <a:ext cx="5201919" cy="3407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Wingdings" charset="2"/>
              <a:buNone/>
            </a:pPr>
            <a:r>
              <a:rPr lang="en-US" sz="1300" i="1" dirty="0"/>
              <a:t>Data courtesy EN-MME, analysis by S. Izquierdo Bermudez</a:t>
            </a:r>
            <a:endParaRPr lang="en-GB" sz="1300" i="1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05D20018-5E23-16A7-2CB7-DB894295CD30}"/>
              </a:ext>
            </a:extLst>
          </p:cNvPr>
          <p:cNvSpPr/>
          <p:nvPr/>
        </p:nvSpPr>
        <p:spPr>
          <a:xfrm>
            <a:off x="4133461" y="4366726"/>
            <a:ext cx="247276" cy="1574039"/>
          </a:xfrm>
          <a:prstGeom prst="rightBrace">
            <a:avLst>
              <a:gd name="adj1" fmla="val 8333"/>
              <a:gd name="adj2" fmla="val 72259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CF3377-5920-8F71-FE50-73849E2D7A98}"/>
              </a:ext>
            </a:extLst>
          </p:cNvPr>
          <p:cNvSpPr txBox="1"/>
          <p:nvPr/>
        </p:nvSpPr>
        <p:spPr>
          <a:xfrm>
            <a:off x="4478246" y="5259543"/>
            <a:ext cx="1902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Only change is the preload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0216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EDFE0-FE49-03FE-FF06-82E2872B0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Three main quench locations</a:t>
            </a:r>
            <a:endParaRPr lang="en-GB" dirty="0"/>
          </a:p>
        </p:txBody>
      </p:sp>
      <p:pic>
        <p:nvPicPr>
          <p:cNvPr id="7" name="Content Placeholder 6" descr="A diagram of a stadium&#10;&#10;Description automatically generated">
            <a:extLst>
              <a:ext uri="{FF2B5EF4-FFF2-40B4-BE49-F238E27FC236}">
                <a16:creationId xmlns:a16="http://schemas.microsoft.com/office/drawing/2014/main" id="{66F0A4FD-D230-683F-F3E4-6C97CA1BB7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4321" y="1350550"/>
            <a:ext cx="8890000" cy="4308836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458C4-7CA8-C614-B3C5-A99758C6B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3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5E4B0DC8-BC8F-4A8E-3B10-76C93D677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A0EFBB9-F63E-CEDB-CA39-CCFAB5A6E370}"/>
              </a:ext>
            </a:extLst>
          </p:cNvPr>
          <p:cNvCxnSpPr>
            <a:cxnSpLocks/>
          </p:cNvCxnSpPr>
          <p:nvPr/>
        </p:nvCxnSpPr>
        <p:spPr>
          <a:xfrm>
            <a:off x="4419291" y="3408635"/>
            <a:ext cx="98582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B414840-5A3B-F250-00A7-052DB3E36410}"/>
              </a:ext>
            </a:extLst>
          </p:cNvPr>
          <p:cNvCxnSpPr>
            <a:cxnSpLocks/>
          </p:cNvCxnSpPr>
          <p:nvPr/>
        </p:nvCxnSpPr>
        <p:spPr>
          <a:xfrm>
            <a:off x="4742972" y="3129909"/>
            <a:ext cx="66214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577BAF87-D678-D3DB-5F8E-56E2B2C7ABFB}"/>
              </a:ext>
            </a:extLst>
          </p:cNvPr>
          <p:cNvSpPr/>
          <p:nvPr/>
        </p:nvSpPr>
        <p:spPr>
          <a:xfrm>
            <a:off x="4254085" y="3088730"/>
            <a:ext cx="488887" cy="258943"/>
          </a:xfrm>
          <a:prstGeom prst="curved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4DC6FC8D-76A2-4EAB-CCA5-1115526B2020}"/>
              </a:ext>
            </a:extLst>
          </p:cNvPr>
          <p:cNvSpPr/>
          <p:nvPr/>
        </p:nvSpPr>
        <p:spPr>
          <a:xfrm>
            <a:off x="601463" y="4345631"/>
            <a:ext cx="488887" cy="258943"/>
          </a:xfrm>
          <a:prstGeom prst="curved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30444D3-B820-AF41-BD8F-EB8ABCA56304}"/>
              </a:ext>
            </a:extLst>
          </p:cNvPr>
          <p:cNvCxnSpPr>
            <a:cxnSpLocks/>
          </p:cNvCxnSpPr>
          <p:nvPr/>
        </p:nvCxnSpPr>
        <p:spPr>
          <a:xfrm>
            <a:off x="514833" y="3811158"/>
            <a:ext cx="66214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02131BE-26C0-5520-36FD-EB083677D075}"/>
              </a:ext>
            </a:extLst>
          </p:cNvPr>
          <p:cNvCxnSpPr>
            <a:cxnSpLocks/>
          </p:cNvCxnSpPr>
          <p:nvPr/>
        </p:nvCxnSpPr>
        <p:spPr>
          <a:xfrm>
            <a:off x="514833" y="3276685"/>
            <a:ext cx="662148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FCBEBF4-2D47-9B2B-8D8F-1D6A77D0603F}"/>
              </a:ext>
            </a:extLst>
          </p:cNvPr>
          <p:cNvSpPr txBox="1"/>
          <p:nvPr/>
        </p:nvSpPr>
        <p:spPr>
          <a:xfrm>
            <a:off x="1198958" y="3129909"/>
            <a:ext cx="119346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211 I5-I6</a:t>
            </a:r>
          </a:p>
          <a:p>
            <a:endParaRPr lang="en-US" dirty="0"/>
          </a:p>
          <a:p>
            <a:r>
              <a:rPr lang="en-US" dirty="0"/>
              <a:t>211 I7-I8</a:t>
            </a:r>
          </a:p>
          <a:p>
            <a:endParaRPr lang="en-US" dirty="0"/>
          </a:p>
          <a:p>
            <a:r>
              <a:rPr lang="en-US" dirty="0"/>
              <a:t>211 I8-O1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7B68B7-68CD-B4C1-7FFC-C1D00D8444E4}"/>
              </a:ext>
            </a:extLst>
          </p:cNvPr>
          <p:cNvSpPr txBox="1"/>
          <p:nvPr/>
        </p:nvSpPr>
        <p:spPr>
          <a:xfrm>
            <a:off x="220892" y="1589834"/>
            <a:ext cx="3149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These three segments will come back several times. All in coil 211 (PIT with BB), inner layer pole turn straight segment + layer jump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363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F8CDD-2563-52C4-AEF2-BE17E047F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plot at 20 A/s</a:t>
            </a:r>
            <a:endParaRPr lang="en-GB" dirty="0"/>
          </a:p>
        </p:txBody>
      </p:sp>
      <p:pic>
        <p:nvPicPr>
          <p:cNvPr id="7" name="Content Placeholder 6" descr="A graph of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64C8CCAA-FA65-95D3-7936-A48FCAF23F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" y="900000"/>
            <a:ext cx="12191390" cy="3915646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1659CD-B019-65EF-45BF-CDD2D2504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4</a:t>
            </a:fld>
            <a:endParaRPr 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3B3FE1B3-1EFC-AE08-9E11-6E063B832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B0B2D1-3696-018E-295B-96DA85051541}"/>
              </a:ext>
            </a:extLst>
          </p:cNvPr>
          <p:cNvSpPr txBox="1"/>
          <p:nvPr/>
        </p:nvSpPr>
        <p:spPr>
          <a:xfrm>
            <a:off x="0" y="4815646"/>
            <a:ext cx="120458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~140 quenches at nominal ramp rate, ~300 quenches in total (including provoked). Maximum 19.2 kA (118 % of I</a:t>
            </a:r>
            <a:r>
              <a:rPr lang="en-US" baseline="-25000" dirty="0"/>
              <a:t>nom</a:t>
            </a:r>
            <a:r>
              <a:rPr lang="en-US" dirty="0"/>
              <a:t>)</a:t>
            </a:r>
          </a:p>
          <a:p>
            <a:r>
              <a:rPr lang="en-US" dirty="0"/>
              <a:t>10 assemblies and 16 cool down / warm up cycles. Very good training memory after reassembly and thermal cycle.</a:t>
            </a:r>
          </a:p>
          <a:p>
            <a:r>
              <a:rPr lang="en-US" dirty="0"/>
              <a:t>Quench current gradually reduced with each new iteration.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6040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9CC18-410A-B3AA-45EE-0A9F37AC64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plot normalized to short sample limit</a:t>
            </a:r>
            <a:endParaRPr lang="en-GB" dirty="0"/>
          </a:p>
        </p:txBody>
      </p:sp>
      <p:pic>
        <p:nvPicPr>
          <p:cNvPr id="7" name="Content Placeholder 6" descr="A graph of numbers and letters&#10;&#10;Description automatically generated with medium confidence">
            <a:extLst>
              <a:ext uri="{FF2B5EF4-FFF2-40B4-BE49-F238E27FC236}">
                <a16:creationId xmlns:a16="http://schemas.microsoft.com/office/drawing/2014/main" id="{79838E2F-048F-9A69-762F-89198DE411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900000"/>
            <a:ext cx="12191999" cy="3914672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21DBD3-1E4B-9513-F564-F8D1E7F09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5</a:t>
            </a:fld>
            <a:endParaRPr 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C59E9BE8-C201-7EA5-9784-CC21CECBE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0E1BFD6-28E7-4649-10F3-EF2972BD572E}"/>
              </a:ext>
            </a:extLst>
          </p:cNvPr>
          <p:cNvSpPr txBox="1"/>
          <p:nvPr/>
        </p:nvSpPr>
        <p:spPr>
          <a:xfrm>
            <a:off x="0" y="4815646"/>
            <a:ext cx="11546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Until MQXFS7h, at 4.5 K we reached higher fraction of Iss: “blocked” by training at 1.9 K, by conductor at 4.5 K.</a:t>
            </a:r>
          </a:p>
          <a:p>
            <a:r>
              <a:rPr lang="en-US" dirty="0"/>
              <a:t>Note that in MQXFS7b we reached ~98 % of short sample limit, and at the end of the test series ~90 %.</a:t>
            </a:r>
          </a:p>
          <a:p>
            <a:r>
              <a:rPr lang="en-US" dirty="0"/>
              <a:t>Quench location: at 4.5 K in coil 211, at 1.9 K (after training) in coils 207 and 211.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4414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 descr="A diagram of a stadium&#10;&#10;Description automatically generated">
            <a:extLst>
              <a:ext uri="{FF2B5EF4-FFF2-40B4-BE49-F238E27FC236}">
                <a16:creationId xmlns:a16="http://schemas.microsoft.com/office/drawing/2014/main" id="{275CCAEC-5D16-0C61-FA65-D4EA94E966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84" t="18881" r="57943" b="29245"/>
          <a:stretch/>
        </p:blipFill>
        <p:spPr>
          <a:xfrm>
            <a:off x="7960908" y="4400551"/>
            <a:ext cx="3589200" cy="22352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72D5A10-C580-9605-AC80-C8587F001EBA}"/>
              </a:ext>
            </a:extLst>
          </p:cNvPr>
          <p:cNvCxnSpPr>
            <a:cxnSpLocks/>
          </p:cNvCxnSpPr>
          <p:nvPr/>
        </p:nvCxnSpPr>
        <p:spPr>
          <a:xfrm>
            <a:off x="9416199" y="5645106"/>
            <a:ext cx="985829" cy="0"/>
          </a:xfrm>
          <a:prstGeom prst="line">
            <a:avLst/>
          </a:prstGeom>
          <a:ln w="76200"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777C7D2-5EF2-1CB3-A769-F799D06E1177}"/>
              </a:ext>
            </a:extLst>
          </p:cNvPr>
          <p:cNvCxnSpPr>
            <a:cxnSpLocks/>
          </p:cNvCxnSpPr>
          <p:nvPr/>
        </p:nvCxnSpPr>
        <p:spPr>
          <a:xfrm>
            <a:off x="9739880" y="5366380"/>
            <a:ext cx="66214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Arrow: Curved Right 10">
            <a:extLst>
              <a:ext uri="{FF2B5EF4-FFF2-40B4-BE49-F238E27FC236}">
                <a16:creationId xmlns:a16="http://schemas.microsoft.com/office/drawing/2014/main" id="{6B99289F-0917-13D8-5CBB-BCAB48DFBF6B}"/>
              </a:ext>
            </a:extLst>
          </p:cNvPr>
          <p:cNvSpPr/>
          <p:nvPr/>
        </p:nvSpPr>
        <p:spPr>
          <a:xfrm>
            <a:off x="9250993" y="5325201"/>
            <a:ext cx="488887" cy="258943"/>
          </a:xfrm>
          <a:prstGeom prst="curved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5A9E14-E827-A809-901F-679B58522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 rate dependency at 4.5 K</a:t>
            </a:r>
            <a:endParaRPr lang="en-GB" dirty="0"/>
          </a:p>
        </p:txBody>
      </p:sp>
      <p:pic>
        <p:nvPicPr>
          <p:cNvPr id="7" name="Content Placeholder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D7FB117C-ED97-AA16-1295-7CDECFD50B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95" y="1084788"/>
            <a:ext cx="7209975" cy="4688424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88DF9A-992F-22C9-5E34-03D9D7308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6</a:t>
            </a:fld>
            <a:endParaRPr lang="en-US"/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BFCA51EF-3854-611D-4880-14E086912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1D0EAC6-5832-CABA-A977-D77DE99B82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2322502"/>
              </p:ext>
            </p:extLst>
          </p:nvPr>
        </p:nvGraphicFramePr>
        <p:xfrm>
          <a:off x="7541508" y="1212893"/>
          <a:ext cx="4428000" cy="3291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0000">
                  <a:extLst>
                    <a:ext uri="{9D8B030D-6E8A-4147-A177-3AD203B41FA5}">
                      <a16:colId xmlns:a16="http://schemas.microsoft.com/office/drawing/2014/main" val="4008012529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844372641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548715376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230265768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23739046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28388882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135639655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71985921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Ramp rate [A/s]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163232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MQXFS7..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20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50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100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200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300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effectLst/>
                        </a:rPr>
                        <a:t>400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697669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b, CD1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I3-I4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---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c.207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c.114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79521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c, CD1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4758643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d, CD1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c.207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c.114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083479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d, CD2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9447685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e, CD2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I3-I4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I3-I4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I3-I4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I3-I4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I3-I4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I3-I4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I3-I4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2951764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f, CD1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I5-I6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---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778140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g, CD1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10109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h, CD1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77611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h, CD2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668755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h, CD2, </a:t>
                      </a:r>
                      <a:r>
                        <a:rPr lang="en-GB" sz="1200" b="1" u="none" strike="noStrike" dirty="0" err="1">
                          <a:effectLst/>
                        </a:rPr>
                        <a:t>a.c.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I8-O1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---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---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7235542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i, CD1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I8-O1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16184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i, CD2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I8-O1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I5-I6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7411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i, CD2, a.c.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I8-O1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26088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j, CD1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I7-I8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I7-I8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77327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>
                          <a:effectLst/>
                        </a:rPr>
                        <a:t>j, CD2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I8-O1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>
                          <a:effectLst/>
                        </a:rPr>
                        <a:t>---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98029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effectLst/>
                        </a:rPr>
                        <a:t>j, CD2, </a:t>
                      </a:r>
                      <a:r>
                        <a:rPr lang="en-GB" sz="1200" b="1" u="none" strike="noStrike" dirty="0" err="1">
                          <a:effectLst/>
                        </a:rPr>
                        <a:t>a.c.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I8-O1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---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---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---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I7-I8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0" marR="0" marT="0" marB="0" anchor="b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6812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2653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43349385-DCDC-5623-AE67-98D0572D15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93" y="1111931"/>
            <a:ext cx="5080818" cy="4474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D19D75-3E55-6F0C-F153-640CDE8A8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 rate dependency at 4.5 K per location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84A947-2EBF-A0B0-9707-2A6BC30C5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5F00AE-96A5-2993-D7E6-08BF1B98CC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7732" y="1111931"/>
            <a:ext cx="5076535" cy="447559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C51323-1494-E1DB-901D-0A9FF637A412}"/>
              </a:ext>
            </a:extLst>
          </p:cNvPr>
          <p:cNvSpPr txBox="1"/>
          <p:nvPr/>
        </p:nvSpPr>
        <p:spPr>
          <a:xfrm>
            <a:off x="2236377" y="1255996"/>
            <a:ext cx="1244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C211 I5-I6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A97D9D3-796F-BFC4-510A-0659DB98C7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8967" y="1111931"/>
            <a:ext cx="5080817" cy="4474323"/>
          </a:xfrm>
          <a:prstGeom prst="rect">
            <a:avLst/>
          </a:prstGeom>
        </p:spPr>
      </p:pic>
      <p:sp>
        <p:nvSpPr>
          <p:cNvPr id="17" name="Footer Placeholder 6">
            <a:extLst>
              <a:ext uri="{FF2B5EF4-FFF2-40B4-BE49-F238E27FC236}">
                <a16:creationId xmlns:a16="http://schemas.microsoft.com/office/drawing/2014/main" id="{044B0A76-E4E1-FC23-ABE1-A33A8A125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392D083-14F2-6E2E-64C9-1D1C72E95B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542" r="57544" b="17721"/>
          <a:stretch/>
        </p:blipFill>
        <p:spPr bwMode="auto">
          <a:xfrm>
            <a:off x="4042419" y="5426602"/>
            <a:ext cx="2596184" cy="14755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263FD0D-94A5-6910-2295-EABEC1E35AA8}"/>
              </a:ext>
            </a:extLst>
          </p:cNvPr>
          <p:cNvCxnSpPr>
            <a:cxnSpLocks/>
          </p:cNvCxnSpPr>
          <p:nvPr/>
        </p:nvCxnSpPr>
        <p:spPr>
          <a:xfrm>
            <a:off x="5340511" y="6030908"/>
            <a:ext cx="472704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FB9C3F8-4D82-7EDD-5C02-E3DD36EE3E2C}"/>
              </a:ext>
            </a:extLst>
          </p:cNvPr>
          <p:cNvSpPr txBox="1"/>
          <p:nvPr/>
        </p:nvSpPr>
        <p:spPr>
          <a:xfrm>
            <a:off x="5627612" y="1255996"/>
            <a:ext cx="1244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C211 I7-I8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76DFE1-5042-7C0A-DE5B-281AD3EF5E84}"/>
              </a:ext>
            </a:extLst>
          </p:cNvPr>
          <p:cNvSpPr txBox="1"/>
          <p:nvPr/>
        </p:nvSpPr>
        <p:spPr>
          <a:xfrm>
            <a:off x="8922235" y="1255996"/>
            <a:ext cx="136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C211 I8-O1</a:t>
            </a:r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E278897-9610-4C64-2AAF-547B3F81419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542" r="57544" b="17721"/>
          <a:stretch/>
        </p:blipFill>
        <p:spPr bwMode="auto">
          <a:xfrm>
            <a:off x="635162" y="5422470"/>
            <a:ext cx="2596184" cy="147550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6244737-FBD4-9A5C-86FB-EDD9405E1BC5}"/>
              </a:ext>
            </a:extLst>
          </p:cNvPr>
          <p:cNvCxnSpPr>
            <a:cxnSpLocks/>
          </p:cNvCxnSpPr>
          <p:nvPr/>
        </p:nvCxnSpPr>
        <p:spPr>
          <a:xfrm>
            <a:off x="1709734" y="6229976"/>
            <a:ext cx="699755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>
            <a:extLst>
              <a:ext uri="{FF2B5EF4-FFF2-40B4-BE49-F238E27FC236}">
                <a16:creationId xmlns:a16="http://schemas.microsoft.com/office/drawing/2014/main" id="{54CE9922-8F2E-AEDC-F9DF-564952DD805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542" r="57544" b="17721"/>
          <a:stretch/>
        </p:blipFill>
        <p:spPr bwMode="auto">
          <a:xfrm>
            <a:off x="7439375" y="5422470"/>
            <a:ext cx="2596184" cy="1475509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Arrow: Curved Right 24">
            <a:extLst>
              <a:ext uri="{FF2B5EF4-FFF2-40B4-BE49-F238E27FC236}">
                <a16:creationId xmlns:a16="http://schemas.microsoft.com/office/drawing/2014/main" id="{C536DE22-417A-0EF5-678F-B6E59DFC220F}"/>
              </a:ext>
            </a:extLst>
          </p:cNvPr>
          <p:cNvSpPr/>
          <p:nvPr/>
        </p:nvSpPr>
        <p:spPr>
          <a:xfrm>
            <a:off x="8389340" y="6010929"/>
            <a:ext cx="239395" cy="221944"/>
          </a:xfrm>
          <a:prstGeom prst="curvedRightArrow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132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0FE2D8-158C-04E4-109B-9528ADE064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“Historical” view of the quench level</a:t>
            </a:r>
            <a:endParaRPr lang="en-GB" dirty="0"/>
          </a:p>
        </p:txBody>
      </p:sp>
      <p:pic>
        <p:nvPicPr>
          <p:cNvPr id="7" name="Content Placeholder 6" descr="A graph showing the number of numbers and the number of the numbers&#10;&#10;Description automatically generated with medium confidence">
            <a:extLst>
              <a:ext uri="{FF2B5EF4-FFF2-40B4-BE49-F238E27FC236}">
                <a16:creationId xmlns:a16="http://schemas.microsoft.com/office/drawing/2014/main" id="{1B36BF14-EA13-D10A-387F-137EFEA222F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734" y="1219200"/>
            <a:ext cx="8412532" cy="4906963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1102DE-9909-AC53-99F5-326E118D4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8</a:t>
            </a:fld>
            <a:endParaRPr 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5E6F91D7-DB27-983D-E019-50100E41B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243080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87F963E-F18F-620C-3053-7046C0BC64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483" y="723255"/>
            <a:ext cx="7313637" cy="5633096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A30C5C-157F-6A3D-AC87-F9FF0BD4C2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V-I measurements at 4.5 K. Example: 211 I8-O1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E30744-CB8C-4326-D41A-36E5350FE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516C5-6B3D-452A-867B-3D48FAB174C9}" type="slidenum">
              <a:rPr lang="en-US" smtClean="0"/>
              <a:t>9</a:t>
            </a:fld>
            <a:endParaRPr lang="en-US"/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7FD8AC62-D566-5A0B-20D3-8733379BE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64000" y="6358555"/>
            <a:ext cx="8412000" cy="360000"/>
          </a:xfrm>
        </p:spPr>
        <p:txBody>
          <a:bodyPr/>
          <a:lstStyle/>
          <a:p>
            <a:r>
              <a:rPr lang="en-GB" sz="1100" dirty="0"/>
              <a:t>Effects of pre-loading on magnet performance in MQXFS model magnets – F. Mangiarotti - 14th HL-LHC  collaboration meeting - 2024</a:t>
            </a:r>
            <a:endParaRPr 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910175-0ACF-C922-BBA7-698B887DE5C5}"/>
                  </a:ext>
                </a:extLst>
              </p:cNvPr>
              <p:cNvSpPr txBox="1"/>
              <p:nvPr/>
            </p:nvSpPr>
            <p:spPr>
              <a:xfrm>
                <a:off x="816000" y="1869833"/>
                <a:ext cx="2939203" cy="10809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num>
                        <m:den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den>
                          </m:f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i="1" smtClean="0">
                          <a:latin typeface="Cambria Math" panose="02040503050406030204" pitchFamily="18" charset="0"/>
                        </a:rPr>
                        <m:t>⋅</m:t>
                      </m:r>
                      <m:sSup>
                        <m:s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 panose="02040503050406030204" pitchFamily="18" charset="0"/>
                                        </a:rPr>
                                        <m:t>𝐼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𝑚𝑎𝑥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5910175-0ACF-C922-BBA7-698B887DE5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000" y="1869833"/>
                <a:ext cx="2939203" cy="1080937"/>
              </a:xfrm>
              <a:prstGeom prst="rect">
                <a:avLst/>
              </a:prstGeom>
              <a:blipFill>
                <a:blip r:embed="rId3"/>
                <a:stretch>
                  <a:fillRect l="-2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B52C627-ABCD-D35F-7F83-E0FFE9DBB304}"/>
                  </a:ext>
                </a:extLst>
              </p:cNvPr>
              <p:cNvSpPr txBox="1"/>
              <p:nvPr/>
            </p:nvSpPr>
            <p:spPr>
              <a:xfrm>
                <a:off x="816000" y="3828655"/>
                <a:ext cx="1431497" cy="926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1/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B52C627-ABCD-D35F-7F83-E0FFE9DBB3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000" y="3828655"/>
                <a:ext cx="1431497" cy="92666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635A172-F2D3-6123-7921-6F87CD0A3BA2}"/>
              </a:ext>
            </a:extLst>
          </p:cNvPr>
          <p:cNvSpPr txBox="1"/>
          <p:nvPr/>
        </p:nvSpPr>
        <p:spPr>
          <a:xfrm>
            <a:off x="816001" y="1219200"/>
            <a:ext cx="3616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V-I measurements are fitted with this equation:</a:t>
            </a: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605886-3158-588E-BC6D-BF0596EC01E0}"/>
              </a:ext>
            </a:extLst>
          </p:cNvPr>
          <p:cNvSpPr txBox="1"/>
          <p:nvPr/>
        </p:nvSpPr>
        <p:spPr>
          <a:xfrm>
            <a:off x="816001" y="3182324"/>
            <a:ext cx="3616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From this we get the critical current:</a:t>
            </a:r>
          </a:p>
        </p:txBody>
      </p:sp>
    </p:spTree>
    <p:extLst>
      <p:ext uri="{BB962C8B-B14F-4D97-AF65-F5344CB8AC3E}">
        <p14:creationId xmlns:p14="http://schemas.microsoft.com/office/powerpoint/2010/main" val="566104658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11500</TotalTime>
  <Words>1131</Words>
  <Application>Microsoft Office PowerPoint</Application>
  <PresentationFormat>Widescreen</PresentationFormat>
  <Paragraphs>234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 Narrow</vt:lpstr>
      <vt:lpstr>Arial</vt:lpstr>
      <vt:lpstr>Calibri</vt:lpstr>
      <vt:lpstr>Cambria Math</vt:lpstr>
      <vt:lpstr>Wingdings</vt:lpstr>
      <vt:lpstr>HiLumi</vt:lpstr>
      <vt:lpstr>Effects of pre-loading on magnet performance in MQXFS model magnets</vt:lpstr>
      <vt:lpstr>History of MQXFS7</vt:lpstr>
      <vt:lpstr>Three main quench locations</vt:lpstr>
      <vt:lpstr>Training plot at 20 A/s</vt:lpstr>
      <vt:lpstr>Training plot normalized to short sample limit</vt:lpstr>
      <vt:lpstr>Ramp rate dependency at 4.5 K</vt:lpstr>
      <vt:lpstr>Ramp rate dependency at 4.5 K per location</vt:lpstr>
      <vt:lpstr>“Historical” view of the quench level</vt:lpstr>
      <vt:lpstr>V-I measurements at 4.5 K. Example: 211 I8-O1</vt:lpstr>
      <vt:lpstr>Critical current at 4.5 K from V-I measurements</vt:lpstr>
      <vt:lpstr>Performance indicators at 4.5 K vs prestress</vt:lpstr>
      <vt:lpstr>Overview of all coils</vt:lpstr>
      <vt:lpstr>Outlook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MQXFBP3 quench analysis</dc:title>
  <dc:creator>Franco Julio Mangiarotti</dc:creator>
  <cp:lastModifiedBy>Franco Julio Mangiarotti</cp:lastModifiedBy>
  <cp:revision>109</cp:revision>
  <dcterms:created xsi:type="dcterms:W3CDTF">2022-10-10T13:22:51Z</dcterms:created>
  <dcterms:modified xsi:type="dcterms:W3CDTF">2024-10-08T08:52:27Z</dcterms:modified>
</cp:coreProperties>
</file>