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3" r:id="rId2"/>
    <p:sldId id="262" r:id="rId3"/>
    <p:sldId id="343" r:id="rId4"/>
    <p:sldId id="281" r:id="rId5"/>
    <p:sldId id="388" r:id="rId6"/>
    <p:sldId id="1238" r:id="rId7"/>
    <p:sldId id="1237" r:id="rId8"/>
    <p:sldId id="1251" r:id="rId9"/>
    <p:sldId id="1236" r:id="rId10"/>
    <p:sldId id="1239" r:id="rId11"/>
    <p:sldId id="1244" r:id="rId12"/>
    <p:sldId id="1243" r:id="rId13"/>
    <p:sldId id="1247" r:id="rId14"/>
    <p:sldId id="1242" r:id="rId15"/>
    <p:sldId id="397" r:id="rId16"/>
    <p:sldId id="274" r:id="rId17"/>
    <p:sldId id="1252" r:id="rId18"/>
    <p:sldId id="403" r:id="rId19"/>
    <p:sldId id="1248" r:id="rId20"/>
    <p:sldId id="1246" r:id="rId21"/>
    <p:sldId id="400" r:id="rId22"/>
    <p:sldId id="341" r:id="rId23"/>
    <p:sldId id="273" r:id="rId24"/>
    <p:sldId id="266" r:id="rId25"/>
    <p:sldId id="1253" r:id="rId26"/>
    <p:sldId id="1241" r:id="rId27"/>
    <p:sldId id="375" r:id="rId28"/>
    <p:sldId id="379" r:id="rId2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88627" autoAdjust="0"/>
  </p:normalViewPr>
  <p:slideViewPr>
    <p:cSldViewPr snapToObjects="1" showGuides="1">
      <p:cViewPr varScale="1">
        <p:scale>
          <a:sx n="96" d="100"/>
          <a:sy n="96" d="100"/>
        </p:scale>
        <p:origin x="1027" y="77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936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57225" lvl="1" indent="-257175" algn="l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CMS: YETS/EYETS/LS if difference to nominal &gt; </a:t>
            </a:r>
            <a:r>
              <a:rPr lang="en-GB" sz="1200" dirty="0" err="1">
                <a:solidFill>
                  <a:srgbClr val="FF0000"/>
                </a:solidFill>
              </a:rPr>
              <a:t>x.x</a:t>
            </a:r>
            <a:r>
              <a:rPr lang="en-GB" sz="1200" dirty="0">
                <a:solidFill>
                  <a:srgbClr val="FF0000"/>
                </a:solidFill>
              </a:rPr>
              <a:t> mm</a:t>
            </a:r>
            <a:endParaRPr lang="en-GB" sz="1100" dirty="0">
              <a:solidFill>
                <a:srgbClr val="FF0000"/>
              </a:solidFill>
            </a:endParaRPr>
          </a:p>
          <a:p>
            <a:pPr marL="657225" lvl="1" indent="-257175" algn="l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What will be the TAXS value? Probably more adjustments than for TAS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393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planned</a:t>
            </a:r>
            <a:r>
              <a:rPr lang="fr-CH" dirty="0"/>
              <a:t> for </a:t>
            </a:r>
            <a:r>
              <a:rPr lang="fr-CH" dirty="0" err="1"/>
              <a:t>integration</a:t>
            </a:r>
            <a:r>
              <a:rPr lang="fr-CH" dirty="0"/>
              <a:t> tests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030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Dirk Mergelkuhl BE-GM-ESA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1" y="795337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2" y="934144"/>
            <a:ext cx="8226425" cy="3771209"/>
          </a:xfrm>
        </p:spPr>
        <p:txBody>
          <a:bodyPr/>
          <a:lstStyle>
            <a:lvl2pPr>
              <a:defRPr sz="1350" baseline="0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Dirk Mergelkuhl, Antje Behrens - BE/GM-ESA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ED29C-49E9-4D6B-98DA-9290C812F6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6226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Dirk Mergelkuhl BE-GM-ESA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Alignment of TAXS and VAX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u="sng" dirty="0"/>
              <a:t>Dirk Mergelkuhl</a:t>
            </a:r>
            <a:r>
              <a:rPr lang="fr-CH" dirty="0"/>
              <a:t>, Antje Behrens BE-GM-ESA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14th HL-LHC Collaboration Meeting - Genoa (Italy) - 7-10 October 2024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31D99-8715-7C18-CB5E-666D10C34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Cavern</a:t>
            </a:r>
            <a:r>
              <a:rPr lang="fr-CH" dirty="0"/>
              <a:t> </a:t>
            </a:r>
            <a:r>
              <a:rPr lang="fr-CH" dirty="0" err="1"/>
              <a:t>measurements</a:t>
            </a:r>
            <a:r>
              <a:rPr lang="fr-CH" dirty="0"/>
              <a:t> TAXS (ATLAS)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3BF9A-D66B-F2D3-FE21-2E944D460AF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2" y="843558"/>
            <a:ext cx="5266926" cy="3744416"/>
          </a:xfrm>
        </p:spPr>
        <p:txBody>
          <a:bodyPr>
            <a:normAutofit/>
          </a:bodyPr>
          <a:lstStyle/>
          <a:p>
            <a:pPr marL="342900" lvl="0" indent="-342900" algn="l">
              <a:buFont typeface="Aptos" panose="020B0004020202020204" pitchFamily="34" charset="0"/>
              <a:buChar char="-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Maintenance measurement at start and end of each YETS, EYETS and LS </a:t>
            </a:r>
            <a:r>
              <a:rPr lang="en-GB" sz="1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(0.75 mm at 1 sigma level)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position at opening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and adjustment at closure based on physics data of ITK and inner triplet position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2" algn="l">
              <a:buFont typeface="Courier New" panose="02070309020205020404" pitchFamily="49" charset="0"/>
              <a:buChar char="o"/>
            </a:pPr>
            <a:r>
              <a:rPr lang="en-GB" sz="1600" dirty="0">
                <a:latin typeface="Aptos" panose="020B0004020202020204" pitchFamily="34" charset="0"/>
              </a:rPr>
              <a:t>No measurement of longitudinal position</a:t>
            </a:r>
          </a:p>
          <a:p>
            <a:pPr lvl="2" algn="l">
              <a:buFont typeface="Courier New" panose="02070309020205020404" pitchFamily="49" charset="0"/>
              <a:buChar char="o"/>
            </a:pPr>
            <a:r>
              <a:rPr lang="en-GB" sz="1600" dirty="0">
                <a:latin typeface="Aptos" panose="020B0004020202020204" pitchFamily="34" charset="0"/>
              </a:rPr>
              <a:t>No measurement of roll of TAXS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ccess to survey targets outside the JFS possible up to LS6 confirmed by RP simulations</a:t>
            </a:r>
          </a:p>
          <a:p>
            <a:pPr marL="400050" lvl="1" indent="0" algn="l">
              <a:buNone/>
            </a:pPr>
            <a:endParaRPr lang="en-GB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770DA-2D63-BFEF-0587-DF59257B8B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Dirk Mergelkuhl, Antje Behrens - BE/GM-ESA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BF23C-D62B-C562-69CD-F5E6F09DB4B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5ED29C-49E9-4D6B-98DA-9290C812F6EB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6337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18D820-5948-2ECA-F98C-0BD3286F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Measurements</a:t>
            </a:r>
            <a:r>
              <a:rPr lang="fr-CH" dirty="0"/>
              <a:t> for ATLAS </a:t>
            </a:r>
            <a:r>
              <a:rPr lang="fr-CH" dirty="0" err="1"/>
              <a:t>Vaxbox</a:t>
            </a:r>
            <a:r>
              <a:rPr lang="fr-CH" dirty="0"/>
              <a:t> (surface)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A1E9CF-39AF-090F-4FB3-B02C96E28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074800" cy="3680222"/>
          </a:xfrm>
        </p:spPr>
        <p:txBody>
          <a:bodyPr>
            <a:normAutofit/>
          </a:bodyPr>
          <a:lstStyle/>
          <a:p>
            <a:pPr algn="l"/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Preparation: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Integration of 4-8 permanent CERN survey references holes 8H7 that can be equipped with permanent targets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Mainly facing USA-side, distributed close to the </a:t>
            </a:r>
            <a:r>
              <a:rPr lang="en-GB" sz="14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vaxbox</a:t>
            </a: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corners 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Validation of the reference targets and the </a:t>
            </a:r>
            <a:r>
              <a:rPr lang="en-GB" sz="14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vaxbox</a:t>
            </a: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envelope and visibility of references in cavern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Deformation test of the </a:t>
            </a:r>
            <a:r>
              <a:rPr lang="en-GB" sz="14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vaxbox</a:t>
            </a: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based on the weight of modules 2 and 3 and attached VJ beam pipe mechanics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l"/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Fiducialisation measurement of the </a:t>
            </a:r>
            <a:r>
              <a:rPr lang="en-GB" sz="14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vaxboxes</a:t>
            </a: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(0.05-0.10 mm at 1 sigma level):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the spherical contact surfaces for the modules 2 and 3 (directly and using the alignment plates)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all available CERN survey reference holes on each </a:t>
            </a:r>
            <a:r>
              <a:rPr lang="en-GB" sz="14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vaxbox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the reference surfaces for the installation and local coordinate system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the cylindrical pins at different diameters </a:t>
            </a:r>
            <a:r>
              <a:rPr lang="en-GB" sz="1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(0.3 mm at 1 sigma level)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the key features for envelope as defined by equipment owner </a:t>
            </a:r>
            <a:r>
              <a:rPr lang="en-GB" sz="1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(1-2 mm at 1 sigma level)</a:t>
            </a:r>
          </a:p>
          <a:p>
            <a:pPr algn="l"/>
            <a:endParaRPr lang="en-GB" sz="1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1B1EE-F74C-DE90-6B83-16647952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96333-5498-1C5B-61D0-606EC0E88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05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18D820-5948-2ECA-F98C-0BD3286F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Measurements</a:t>
            </a:r>
            <a:r>
              <a:rPr lang="fr-CH" dirty="0"/>
              <a:t> for ATLAS </a:t>
            </a:r>
            <a:r>
              <a:rPr lang="fr-CH" dirty="0" err="1"/>
              <a:t>Vaxboxes</a:t>
            </a:r>
            <a:r>
              <a:rPr lang="fr-CH" dirty="0"/>
              <a:t> (</a:t>
            </a:r>
            <a:r>
              <a:rPr lang="fr-CH" dirty="0" err="1"/>
              <a:t>cavern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A1E9CF-39AF-090F-4FB3-B02C96E28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608072" cy="3680222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Initial placement and adjustment in the cavern at end of LS3 </a:t>
            </a:r>
            <a:r>
              <a:rPr lang="en-GB" sz="1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(0.75 mm at 1 sigma level)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Configuration and access using cherry picker for point installation and mechanical adjustment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Precise alignment as for final adjustment using VJ-plates and bottom pushing screws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Nominal position to be provided by equipment owner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Eventually considering the ATLAS floor movements for the positioning. 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l"/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Maintenance measurements of </a:t>
            </a:r>
            <a:r>
              <a:rPr lang="en-GB" sz="14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vaxbox</a:t>
            </a: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(0.75 mm at 1 sigma level)</a:t>
            </a: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R</a:t>
            </a: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egular measurement of the permanent CERN survey reference points (every YETS, EYETS and 2x in LS approximately 1x per year)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No further adjustment of the </a:t>
            </a:r>
            <a:r>
              <a:rPr lang="en-GB" sz="14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vaxbox</a:t>
            </a: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is expected 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1B1EE-F74C-DE90-6B83-16647952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96333-5498-1C5B-61D0-606EC0E88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CE6CC6-9A0F-3541-9049-15A21D3B20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965" r="55008"/>
          <a:stretch/>
        </p:blipFill>
        <p:spPr>
          <a:xfrm>
            <a:off x="5508104" y="847640"/>
            <a:ext cx="325164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124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18D820-5948-2ECA-F98C-0BD3286F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Maintenance of ATLAS </a:t>
            </a:r>
            <a:r>
              <a:rPr lang="fr-CH" dirty="0" err="1"/>
              <a:t>vaxbox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A1E9CF-39AF-090F-4FB3-B02C96E28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43558"/>
            <a:ext cx="8352488" cy="3751065"/>
          </a:xfrm>
        </p:spPr>
        <p:txBody>
          <a:bodyPr>
            <a:normAutofit fontScale="85000" lnSpcReduction="20000"/>
          </a:bodyPr>
          <a:lstStyle/>
          <a:p>
            <a:pPr marL="342900" lvl="0" indent="-342900" algn="l">
              <a:buFont typeface="Aptos" panose="020B0004020202020204" pitchFamily="34" charset="0"/>
              <a:buChar char="-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Preparation for the extraction of the </a:t>
            </a:r>
            <a:r>
              <a:rPr lang="en-GB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vaxbox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from ATLAS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TAXS position and </a:t>
            </a:r>
            <a:r>
              <a:rPr lang="en-GB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vaxbox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position </a:t>
            </a:r>
            <a:r>
              <a:rPr lang="en-GB" sz="1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(0.75 mm at 1 sigma level)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: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Analysis of the TAXS and </a:t>
            </a:r>
            <a:r>
              <a:rPr lang="en-GB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vaxbox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measurement data to evaluate the relative alignment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If better than 1 mm – no further action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If worse than 2 mm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600200" lvl="3" indent="-228600" algn="l"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Definition of displacement values for TAXS by WP8 and vacuum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600200" lvl="3" indent="-228600" algn="l"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Voluntary displacement of TAXS to reduce the offset for disconnection of modules 1/2 </a:t>
            </a:r>
            <a:r>
              <a:rPr lang="en-GB" sz="1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(0.75 mm at 1 sigma level)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: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If between 1 mm and 2 mm, discussion with vacuum and WP8 to take decision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 algn="l">
              <a:buFont typeface="Aptos" panose="020B0004020202020204" pitchFamily="34" charset="0"/>
              <a:buChar char="-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Preparation for the re-installation of the </a:t>
            </a:r>
            <a:r>
              <a:rPr lang="en-GB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vaxbox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connection of modules 1 and 2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Optional re-measurement of TAXS position </a:t>
            </a:r>
            <a:r>
              <a:rPr lang="en-GB" sz="1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(0.75 mm at 1 sigma level)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: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Analysis of the TAXS and earlier </a:t>
            </a:r>
            <a:r>
              <a:rPr lang="en-GB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vaxbox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measurement data to evaluate the relative alignment and action if needed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 algn="l">
              <a:buFont typeface="Aptos" panose="020B0004020202020204" pitchFamily="34" charset="0"/>
              <a:buChar char="-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Re-installation of the </a:t>
            </a:r>
            <a:r>
              <a:rPr lang="en-GB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vaxbox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from ATLAS </a:t>
            </a:r>
            <a:r>
              <a:rPr lang="en-GB" sz="1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(0.75 mm at 1 sigma level)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</a:t>
            </a:r>
            <a:r>
              <a:rPr lang="en-GB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vaxbox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position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and adjustment of TAXS position based on ATLAS ITK data</a:t>
            </a:r>
            <a:r>
              <a:rPr lang="en-GB" sz="16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Attention: </a:t>
            </a:r>
            <a:r>
              <a:rPr lang="en-GB" sz="16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vaxbox</a:t>
            </a:r>
            <a:r>
              <a:rPr lang="en-GB" sz="16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installation and TAXS measurement need different configuration!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1B1EE-F74C-DE90-6B83-16647952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96333-5498-1C5B-61D0-606EC0E88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290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C3823-46AD-24FA-7E33-BDCD08DE5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CMS TAXS Survey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2BE25-AFED-22C9-F9A5-8A5AE0AA709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3" y="934144"/>
            <a:ext cx="7211142" cy="3771209"/>
          </a:xfrm>
        </p:spPr>
        <p:txBody>
          <a:bodyPr/>
          <a:lstStyle/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Similar alignment procedure as for TAS (no motorisation)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NFS dismounted and open position of the rotating shielding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Fiducials on 2 vertical and 2 horizontal bars</a:t>
            </a:r>
          </a:p>
          <a:p>
            <a:pPr marL="657225" lvl="1" indent="-257175" algn="l">
              <a:buFont typeface="Arial" panose="020B0604020202020204" pitchFamily="34" charset="0"/>
              <a:buChar char="•"/>
            </a:pPr>
            <a:r>
              <a:rPr lang="en-GB" sz="1400" dirty="0"/>
              <a:t>Single part fixed on TAXS and with permanent laser tracker target</a:t>
            </a:r>
          </a:p>
          <a:p>
            <a:pPr marL="657225" lvl="1" indent="-257175" algn="l">
              <a:buFont typeface="Arial" panose="020B0604020202020204" pitchFamily="34" charset="0"/>
              <a:buChar char="•"/>
            </a:pPr>
            <a:r>
              <a:rPr lang="en-GB" sz="1400" dirty="0"/>
              <a:t>Short and rigid bars provide 3D coordinates. In best case scenario redundancy, roll value and longitudinal position.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Measurement frequency: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1-2x</a:t>
            </a:r>
            <a:r>
              <a:rPr lang="en-GB" sz="1800" dirty="0"/>
              <a:t> every YETS/EYETS/LS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Adjustment frequency to be defined, possible at each measurement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Measurement with laser tracker and permanent installed 0.5-inch RFI targets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AE626C-7CB3-662B-A28D-34749D71B43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Dirk Mergelkuhl, Antje Behrens - BE/GM-ESA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D6719E-75FB-A17B-ECF7-925F8FDDA9F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5ED29C-49E9-4D6B-98DA-9290C812F6EB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6288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31D99-8715-7C18-CB5E-666D10C34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List of </a:t>
            </a:r>
            <a:r>
              <a:rPr lang="fr-CH" dirty="0" err="1"/>
              <a:t>necessary</a:t>
            </a:r>
            <a:r>
              <a:rPr lang="fr-CH" dirty="0"/>
              <a:t> </a:t>
            </a:r>
            <a:r>
              <a:rPr lang="fr-CH" dirty="0" err="1"/>
              <a:t>measurements</a:t>
            </a:r>
            <a:r>
              <a:rPr lang="fr-CH" dirty="0"/>
              <a:t> (CMS)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3BF9A-D66B-F2D3-FE21-2E944D460AF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600" dirty="0"/>
              <a:t>Test of adjustment system on surface mock-up (similar to ATLAS)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600" dirty="0"/>
              <a:t>Fiducialisation of the two TAXS (similar to ATLAS)</a:t>
            </a:r>
          </a:p>
          <a:p>
            <a:pPr marL="557213" lvl="1" indent="-214313" algn="l"/>
            <a:r>
              <a:rPr lang="en-GB" sz="1600" dirty="0"/>
              <a:t>Installation of bars without support (single, shorter piece) to get them stable and straight during the measurement. 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600" dirty="0"/>
              <a:t>Fiducialisation of CMS </a:t>
            </a:r>
            <a:r>
              <a:rPr lang="en-GB" sz="1600" dirty="0" err="1"/>
              <a:t>vaxbox</a:t>
            </a:r>
            <a:r>
              <a:rPr lang="en-GB" sz="1600" dirty="0"/>
              <a:t> with ball interfaces and guiding pins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600" dirty="0"/>
              <a:t>Adjustment of the new TAXS to final position soon after installation (pre-alignment, longitudinal)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600" dirty="0"/>
              <a:t>Final adjustment of the TAXS at the moment of CMS closure following the usual procedure. A small adjustment of the TAXS has to be expected and authorized by vacuum team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770DA-2D63-BFEF-0587-DF59257B8B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Dirk Mergelkuhl, Antje Behrens - BE/GM-ESA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BF23C-D62B-C562-69CD-F5E6F09DB4B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5ED29C-49E9-4D6B-98DA-9290C812F6EB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97509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18D820-5948-2ECA-F98C-0BD3286F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CMS </a:t>
            </a:r>
            <a:r>
              <a:rPr lang="fr-CH" dirty="0" err="1"/>
              <a:t>preparation</a:t>
            </a:r>
            <a:r>
              <a:rPr lang="fr-CH" dirty="0"/>
              <a:t> </a:t>
            </a:r>
            <a:r>
              <a:rPr lang="fr-CH" dirty="0" err="1"/>
              <a:t>sequence</a:t>
            </a:r>
            <a:r>
              <a:rPr lang="fr-CH" dirty="0"/>
              <a:t> (surface)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A1E9CF-39AF-090F-4FB3-B02C96E28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057" y="731639"/>
            <a:ext cx="4824096" cy="3680222"/>
          </a:xfrm>
        </p:spPr>
        <p:txBody>
          <a:bodyPr>
            <a:normAutofit fontScale="25000" lnSpcReduction="20000"/>
          </a:bodyPr>
          <a:lstStyle/>
          <a:p>
            <a:pPr marL="0" indent="0" algn="l">
              <a:buFont typeface="Wingdings" charset="2"/>
              <a:buNone/>
            </a:pPr>
            <a:r>
              <a:rPr lang="en-GB" sz="5400" dirty="0"/>
              <a:t>Fiducialisation measurement of TAXS on surface (0.05-0.10 mm at 1 sigma level):</a:t>
            </a:r>
          </a:p>
          <a:p>
            <a:pPr indent="-285750" algn="l">
              <a:buFont typeface="Courier New" panose="02070309020205020404" pitchFamily="49" charset="0"/>
              <a:buChar char="o"/>
            </a:pPr>
            <a:r>
              <a:rPr lang="en-GB" sz="5400" dirty="0"/>
              <a:t>In workshop B867 (stable floor, stable bars). The TAXS should be in inclined position (+-0.708°).</a:t>
            </a:r>
          </a:p>
          <a:p>
            <a:pPr indent="-285750" algn="l">
              <a:buFont typeface="Courier New" panose="02070309020205020404" pitchFamily="49" charset="0"/>
              <a:buChar char="o"/>
            </a:pPr>
            <a:r>
              <a:rPr lang="en-GB" sz="5400" dirty="0"/>
              <a:t>Check the </a:t>
            </a:r>
            <a:r>
              <a:rPr lang="en-GB" sz="5400" dirty="0" err="1"/>
              <a:t>perpendicularity</a:t>
            </a:r>
            <a:r>
              <a:rPr lang="en-GB" sz="5400" dirty="0"/>
              <a:t> of the bars to the beampipe. Measure M10 holes for bar fixation to TAXS.</a:t>
            </a:r>
          </a:p>
          <a:p>
            <a:pPr indent="-285750" algn="l">
              <a:buFont typeface="Courier New" panose="02070309020205020404" pitchFamily="49" charset="0"/>
              <a:buChar char="o"/>
            </a:pPr>
            <a:r>
              <a:rPr lang="en-GB" sz="5400" dirty="0"/>
              <a:t>List of measured features:</a:t>
            </a: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400" dirty="0"/>
              <a:t>4 fiducials per half shell</a:t>
            </a: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400" dirty="0"/>
              <a:t>4 fiducials on short bar ends</a:t>
            </a: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400" dirty="0"/>
              <a:t>M10 holes for bar fixation</a:t>
            </a: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400" dirty="0"/>
              <a:t>Points along the vacuum pipe step xxx mm using prism on bar or a mole</a:t>
            </a: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400" dirty="0"/>
              <a:t>End flanges of the vacuum pipe</a:t>
            </a:r>
          </a:p>
          <a:p>
            <a:pPr lvl="1" algn="l">
              <a:buFont typeface="Wingdings" panose="05000000000000000000" pitchFamily="2" charset="2"/>
              <a:buChar char=""/>
            </a:pPr>
            <a:r>
              <a:rPr lang="en-GB" sz="5400" dirty="0"/>
              <a:t>Measurement of the survey reference points and 3 balls of the M1 support plate</a:t>
            </a: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400" dirty="0"/>
              <a:t>Measurement of the M1 survey references and beam pipe flanges (no bellows) to validate the alignment to TAXS beam pipe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1B1EE-F74C-DE90-6B83-16647952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96333-5498-1C5B-61D0-606EC0E88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360C0F9-6BC3-3CE7-D088-BD2B9EFC0417}"/>
              </a:ext>
            </a:extLst>
          </p:cNvPr>
          <p:cNvGrpSpPr/>
          <p:nvPr/>
        </p:nvGrpSpPr>
        <p:grpSpPr>
          <a:xfrm>
            <a:off x="5406144" y="678622"/>
            <a:ext cx="3850225" cy="3662401"/>
            <a:chOff x="5580112" y="749460"/>
            <a:chExt cx="3850225" cy="3662401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AB0E6CD7-111D-322D-CDCA-BCB4CE0D17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508"/>
            <a:stretch/>
          </p:blipFill>
          <p:spPr>
            <a:xfrm>
              <a:off x="5580112" y="749460"/>
              <a:ext cx="3850225" cy="3662401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841DFFF-A2F0-65C4-1B09-B1D0ABB11EC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45514" y="2822591"/>
              <a:ext cx="406806" cy="109199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7FC13B38-74B1-994A-C5E3-CF4A8F7BC8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328597" y="2355726"/>
              <a:ext cx="406806" cy="109199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C25A9DE-8B3B-677A-8FFD-D7D496C49B8C}"/>
                </a:ext>
              </a:extLst>
            </p:cNvPr>
            <p:cNvSpPr/>
            <p:nvPr/>
          </p:nvSpPr>
          <p:spPr>
            <a:xfrm>
              <a:off x="7423859" y="2886892"/>
              <a:ext cx="83099" cy="8979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C98E728-6F5C-F320-5D2D-CE11B65045D2}"/>
                </a:ext>
              </a:extLst>
            </p:cNvPr>
            <p:cNvSpPr/>
            <p:nvPr/>
          </p:nvSpPr>
          <p:spPr>
            <a:xfrm>
              <a:off x="8699736" y="2420027"/>
              <a:ext cx="83099" cy="8979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3E30A03-4D2C-DC83-DEE1-D4DE1124FC58}"/>
                </a:ext>
              </a:extLst>
            </p:cNvPr>
            <p:cNvSpPr/>
            <p:nvPr/>
          </p:nvSpPr>
          <p:spPr>
            <a:xfrm>
              <a:off x="6732240" y="1851670"/>
              <a:ext cx="83099" cy="8979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8E09F5-C6E1-04DB-3E9E-094FFBD62879}"/>
                </a:ext>
              </a:extLst>
            </p:cNvPr>
            <p:cNvSpPr/>
            <p:nvPr/>
          </p:nvSpPr>
          <p:spPr>
            <a:xfrm>
              <a:off x="7884368" y="1275606"/>
              <a:ext cx="83099" cy="8979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/>
            </a:p>
          </p:txBody>
        </p:sp>
      </p:grpSp>
    </p:spTree>
    <p:extLst>
      <p:ext uri="{BB962C8B-B14F-4D97-AF65-F5344CB8AC3E}">
        <p14:creationId xmlns:p14="http://schemas.microsoft.com/office/powerpoint/2010/main" val="3103611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18D820-5948-2ECA-F98C-0BD3286F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CMS TAXS </a:t>
            </a:r>
            <a:r>
              <a:rPr lang="fr-CH" dirty="0" err="1"/>
              <a:t>alignment</a:t>
            </a:r>
            <a:r>
              <a:rPr lang="fr-CH" dirty="0"/>
              <a:t> in </a:t>
            </a:r>
            <a:r>
              <a:rPr lang="fr-CH" dirty="0" err="1"/>
              <a:t>cavern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A1E9CF-39AF-090F-4FB3-B02C96E28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056" y="731639"/>
            <a:ext cx="7842367" cy="3680222"/>
          </a:xfrm>
        </p:spPr>
        <p:txBody>
          <a:bodyPr>
            <a:normAutofit/>
          </a:bodyPr>
          <a:lstStyle/>
          <a:p>
            <a:pPr marL="342900" lvl="0" indent="-342900" algn="l">
              <a:buFont typeface="Aptos" panose="020B0004020202020204" pitchFamily="34" charset="0"/>
              <a:buChar char="-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Initial placement in the cavern at installation of TAXS before connection to beampipes </a:t>
            </a:r>
            <a:r>
              <a:rPr lang="en-GB" sz="1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(0.75 mm at 1 sigma level)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Configuration like final measurement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2 x 2 TAXS reference points 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Alignment precisely as for final adjustment using alignment pods using fiducialisation data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Nominal position to be provided by equipment owner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Using Fiducialisation results to define longitudinal position and initial roll of the TAXS at installation and fixation using the z-stopper.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 algn="l">
              <a:buFont typeface="Aptos" panose="020B0004020202020204" pitchFamily="34" charset="0"/>
              <a:buChar char="-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Final measurement (alignment) at end of LS3 </a:t>
            </a:r>
            <a:r>
              <a:rPr lang="en-GB" sz="1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(0.75 mm at 1 sigma level)</a:t>
            </a: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Alignment precisely for final adjustment using alignment pods using fiducialisation data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Nominal position to be provided by equipment owner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Eventually considering the CMS Inner Tracker position after installation and its movement up to end of LS3.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longitudinal position based on fiducialisation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roll of TAXS based on fiducialisation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1B1EE-F74C-DE90-6B83-16647952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96333-5498-1C5B-61D0-606EC0E88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519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CMS </a:t>
            </a:r>
            <a:r>
              <a:rPr lang="en-GB" dirty="0"/>
              <a:t>VAX</a:t>
            </a:r>
            <a:r>
              <a:rPr lang="fr-CH" dirty="0"/>
              <a:t> Box - Prototype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13676"/>
            <a:ext cx="6480280" cy="3680222"/>
          </a:xfrm>
        </p:spPr>
        <p:txBody>
          <a:bodyPr>
            <a:normAutofit/>
          </a:bodyPr>
          <a:lstStyle/>
          <a:p>
            <a:pPr algn="l"/>
            <a:r>
              <a:rPr lang="en-GB" sz="1800" dirty="0"/>
              <a:t>Integration of survey reference holes</a:t>
            </a:r>
          </a:p>
          <a:p>
            <a:pPr algn="l"/>
            <a:r>
              <a:rPr lang="en-GB" sz="1800" dirty="0"/>
              <a:t>Fiducialisation and installation of prototype done</a:t>
            </a:r>
          </a:p>
          <a:p>
            <a:pPr algn="l"/>
            <a:r>
              <a:rPr lang="en-GB" sz="1800" dirty="0"/>
              <a:t>Laser Tracker measurements of fiducials, VAX equipment guiding balls and rods</a:t>
            </a:r>
          </a:p>
          <a:p>
            <a:pPr algn="l"/>
            <a:r>
              <a:rPr lang="en-GB" sz="1800" dirty="0"/>
              <a:t>Re-design of </a:t>
            </a:r>
            <a:r>
              <a:rPr lang="en-GB" sz="1800" dirty="0" err="1"/>
              <a:t>vaxbox</a:t>
            </a:r>
            <a:r>
              <a:rPr lang="en-GB" sz="1800" dirty="0"/>
              <a:t> following feedback from LS2 installation</a:t>
            </a:r>
          </a:p>
          <a:p>
            <a:pPr algn="l"/>
            <a:r>
              <a:rPr lang="en-GB" sz="1800" dirty="0"/>
              <a:t>Detailed procedure to be defined once the new design is available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Antje BEHRENS, Dirk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419872" y="3219822"/>
            <a:ext cx="3094977" cy="1504503"/>
          </a:xfrm>
          <a:prstGeom prst="rect">
            <a:avLst/>
          </a:prstGeom>
        </p:spPr>
      </p:pic>
      <p:pic>
        <p:nvPicPr>
          <p:cNvPr id="12" name="Picture 11" descr="A green and yellow object with wires and wires&#10;&#10;Description automatically generated">
            <a:extLst>
              <a:ext uri="{FF2B5EF4-FFF2-40B4-BE49-F238E27FC236}">
                <a16:creationId xmlns:a16="http://schemas.microsoft.com/office/drawing/2014/main" id="{056E4F43-920F-B14F-8B41-7221951337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103895" y="2141422"/>
            <a:ext cx="3476058" cy="168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51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18D820-5948-2ECA-F98C-0BD3286F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 </a:t>
            </a:r>
            <a:r>
              <a:rPr lang="fr-CH" dirty="0" err="1"/>
              <a:t>differences</a:t>
            </a:r>
            <a:r>
              <a:rPr lang="fr-CH" dirty="0"/>
              <a:t> of CMS to ATLAS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A1E9CF-39AF-090F-4FB3-B02C96E28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sz="1800" dirty="0"/>
              <a:t>Single, stiff bars with permanent targets for TAXS</a:t>
            </a:r>
          </a:p>
          <a:p>
            <a:pPr algn="l"/>
            <a:r>
              <a:rPr lang="en-GB" sz="1800" dirty="0"/>
              <a:t>Measurement in different shielding configuration</a:t>
            </a:r>
          </a:p>
          <a:p>
            <a:pPr lvl="1" algn="l"/>
            <a:r>
              <a:rPr lang="en-GB" sz="1400" dirty="0"/>
              <a:t>Run configuration for ATLAS</a:t>
            </a:r>
          </a:p>
          <a:p>
            <a:pPr lvl="1" algn="l"/>
            <a:r>
              <a:rPr lang="en-GB" sz="1400" dirty="0"/>
              <a:t>Open rotating shielding for CMS</a:t>
            </a:r>
          </a:p>
          <a:p>
            <a:pPr lvl="1" algn="l"/>
            <a:r>
              <a:rPr lang="en-GB" sz="1400" dirty="0"/>
              <a:t>No Shielding plugs in FIN</a:t>
            </a:r>
          </a:p>
          <a:p>
            <a:pPr algn="l"/>
            <a:r>
              <a:rPr lang="en-GB" sz="1800" dirty="0"/>
              <a:t>Non-contact measurements (no physical access needed after installation)</a:t>
            </a:r>
          </a:p>
          <a:p>
            <a:pPr algn="l"/>
            <a:r>
              <a:rPr lang="en-GB" sz="1800" dirty="0"/>
              <a:t>Mounting and adjustment procedure of the </a:t>
            </a:r>
            <a:r>
              <a:rPr lang="en-GB" sz="1800" dirty="0" err="1"/>
              <a:t>vaxbox</a:t>
            </a:r>
            <a:endParaRPr lang="en-GB" sz="1800" dirty="0"/>
          </a:p>
          <a:p>
            <a:pPr algn="l"/>
            <a:r>
              <a:rPr lang="en-GB" sz="1800" dirty="0"/>
              <a:t>Different support of CMS </a:t>
            </a:r>
            <a:r>
              <a:rPr lang="en-GB" sz="1800" dirty="0" err="1"/>
              <a:t>vaxbox</a:t>
            </a:r>
            <a:endParaRPr lang="en-GB" sz="1800" dirty="0"/>
          </a:p>
          <a:p>
            <a:pPr algn="l"/>
            <a:r>
              <a:rPr lang="en-GB" sz="1800" dirty="0"/>
              <a:t>Control of measurement in 3D due to stiff bars with longitudinal and roll information</a:t>
            </a:r>
          </a:p>
          <a:p>
            <a:pPr algn="l"/>
            <a:endParaRPr lang="fr-CH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1B1EE-F74C-DE90-6B83-16647952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96333-5498-1C5B-61D0-606EC0E88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139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Table of content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fr-CH" sz="2400" dirty="0" err="1"/>
              <a:t>Actual</a:t>
            </a:r>
            <a:r>
              <a:rPr lang="fr-CH" sz="2400" dirty="0"/>
              <a:t> situation of ATLAS/CMS TAS</a:t>
            </a:r>
          </a:p>
          <a:p>
            <a:pPr algn="l"/>
            <a:r>
              <a:rPr lang="fr-CH" sz="2400" dirty="0"/>
              <a:t>ATLAS TAXS </a:t>
            </a:r>
            <a:r>
              <a:rPr lang="fr-CH" sz="2400" dirty="0" err="1"/>
              <a:t>alignment</a:t>
            </a:r>
            <a:r>
              <a:rPr lang="fr-CH" sz="2400" dirty="0"/>
              <a:t> </a:t>
            </a:r>
            <a:r>
              <a:rPr lang="fr-CH" sz="2400" dirty="0" err="1"/>
              <a:t>procedure</a:t>
            </a:r>
            <a:r>
              <a:rPr lang="fr-CH" sz="2400" dirty="0"/>
              <a:t> and </a:t>
            </a:r>
            <a:r>
              <a:rPr lang="fr-CH" sz="2400" dirty="0" err="1"/>
              <a:t>sequence</a:t>
            </a:r>
            <a:endParaRPr lang="fr-CH" sz="2400" dirty="0"/>
          </a:p>
          <a:p>
            <a:pPr algn="l"/>
            <a:r>
              <a:rPr lang="fr-CH" sz="2400" dirty="0" err="1"/>
              <a:t>Vaxbox</a:t>
            </a:r>
            <a:r>
              <a:rPr lang="fr-CH" sz="2400" dirty="0"/>
              <a:t> </a:t>
            </a:r>
            <a:r>
              <a:rPr lang="fr-CH" sz="2400" dirty="0" err="1"/>
              <a:t>alignment</a:t>
            </a:r>
            <a:r>
              <a:rPr lang="fr-CH" sz="2400" dirty="0"/>
              <a:t> ATLAS</a:t>
            </a:r>
          </a:p>
          <a:p>
            <a:pPr algn="l"/>
            <a:r>
              <a:rPr lang="fr-CH" sz="2400" dirty="0"/>
              <a:t>CMS TAXS </a:t>
            </a:r>
            <a:r>
              <a:rPr lang="fr-CH" sz="2400" dirty="0" err="1"/>
              <a:t>alignment</a:t>
            </a:r>
            <a:r>
              <a:rPr lang="fr-CH" sz="2400" dirty="0"/>
              <a:t> </a:t>
            </a:r>
            <a:r>
              <a:rPr lang="fr-CH" sz="2400" dirty="0" err="1"/>
              <a:t>procedure</a:t>
            </a:r>
            <a:r>
              <a:rPr lang="fr-CH" sz="2400" dirty="0"/>
              <a:t> and </a:t>
            </a:r>
            <a:r>
              <a:rPr lang="fr-CH" sz="2400" dirty="0" err="1"/>
              <a:t>sequence</a:t>
            </a:r>
            <a:endParaRPr lang="fr-CH" sz="2400" dirty="0"/>
          </a:p>
          <a:p>
            <a:pPr algn="l"/>
            <a:r>
              <a:rPr lang="fr-CH" sz="2400" dirty="0" err="1"/>
              <a:t>Vaxbox</a:t>
            </a:r>
            <a:r>
              <a:rPr lang="fr-CH" sz="2400" dirty="0"/>
              <a:t> </a:t>
            </a:r>
            <a:r>
              <a:rPr lang="fr-CH" sz="2400" dirty="0" err="1"/>
              <a:t>alignment</a:t>
            </a:r>
            <a:r>
              <a:rPr lang="fr-CH" sz="2400" dirty="0"/>
              <a:t> CMS</a:t>
            </a:r>
          </a:p>
          <a:p>
            <a:pPr algn="l"/>
            <a:r>
              <a:rPr lang="fr-CH" sz="2400" dirty="0"/>
              <a:t>General conclusions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18D820-5948-2ECA-F98C-0BD3286F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Measurement</a:t>
            </a:r>
            <a:r>
              <a:rPr lang="fr-CH" dirty="0"/>
              <a:t> </a:t>
            </a:r>
            <a:r>
              <a:rPr lang="fr-CH" dirty="0" err="1"/>
              <a:t>needs</a:t>
            </a:r>
            <a:r>
              <a:rPr lang="fr-CH" dirty="0"/>
              <a:t> for vacuum modules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A1E9CF-39AF-090F-4FB3-B02C96E28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200360" cy="3680222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GB" sz="16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ATLAS and CMS Vacuum modules 1, 2 and 3</a:t>
            </a:r>
          </a:p>
          <a:p>
            <a:pPr marL="342900" lvl="0" indent="-342900" algn="l">
              <a:buFont typeface="Aptos" panose="020B0004020202020204" pitchFamily="34" charset="0"/>
              <a:buChar char="-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Needs to be discussed in detail with equipment owner and could be: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buFont typeface="Aptos" panose="020B0004020202020204" pitchFamily="34" charset="0"/>
              <a:buChar char="-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Measurement of the beam pipe axis of module 1, 2 and 3 with respect to the contact surfaces (V1, V2, V3) as preparation for future replacement </a:t>
            </a:r>
            <a:r>
              <a:rPr lang="en-GB" sz="1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(0.05-0.10 mm at 1 sigma level):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beam pipe axis of installed modules with respect to TAXS or </a:t>
            </a:r>
            <a:r>
              <a:rPr lang="en-GB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vaxbox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fiducials in B867 mock-up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Access and visibility to beam pipe flanges is mandatory (no bellows)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Maintenance measurements for replacement module 1, 2 and 3 on surface </a:t>
            </a:r>
            <a:r>
              <a:rPr lang="en-GB" sz="1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(0.05-0.10 mm at 1 sigma level)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the beam pipe axis of module 1, 2 and 3 with respect to the contact surfaces (V1, V2, V3) as preparation for future replacement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Envelope measurement of the module extremities as the valve top </a:t>
            </a:r>
            <a:r>
              <a:rPr lang="en-GB" sz="1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(1-2 mm at 1 sigma level)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Maintenance measurements for modules in cavern – NONE!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1B1EE-F74C-DE90-6B83-16647952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96333-5498-1C5B-61D0-606EC0E88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33684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Error budget for TAXS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2000" y="914401"/>
            <a:ext cx="5940000" cy="3680222"/>
          </a:xfrm>
        </p:spPr>
        <p:txBody>
          <a:bodyPr>
            <a:normAutofit/>
          </a:bodyPr>
          <a:lstStyle/>
          <a:p>
            <a:pPr algn="l"/>
            <a:r>
              <a:rPr lang="en-GB" sz="1800" dirty="0"/>
              <a:t>A) Target precision with support</a:t>
            </a:r>
          </a:p>
          <a:p>
            <a:pPr algn="l"/>
            <a:r>
              <a:rPr lang="en-GB" sz="1800" dirty="0"/>
              <a:t>B) Fiducialisation using mole or bar (to be produced)</a:t>
            </a:r>
          </a:p>
          <a:p>
            <a:pPr algn="l"/>
            <a:r>
              <a:rPr lang="en-GB" sz="1800" dirty="0"/>
              <a:t>C) Cavern network and link to UPS gallery</a:t>
            </a:r>
          </a:p>
          <a:p>
            <a:pPr algn="l"/>
            <a:r>
              <a:rPr lang="en-GB" sz="1800" dirty="0"/>
              <a:t>D) FRAS system (UPS gallery to Q1, Q2, Q3)</a:t>
            </a:r>
          </a:p>
          <a:p>
            <a:pPr algn="l"/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E) Fiducialisation of low-beta magnets</a:t>
            </a:r>
          </a:p>
          <a:p>
            <a:pPr algn="l"/>
            <a:endParaRPr lang="en-GB" sz="1800" dirty="0"/>
          </a:p>
          <a:p>
            <a:pPr algn="l"/>
            <a:r>
              <a:rPr lang="en-GB" sz="1800" dirty="0"/>
              <a:t>Worst case (linear add 1 sigma):</a:t>
            </a:r>
          </a:p>
          <a:p>
            <a:pPr algn="l"/>
            <a:r>
              <a:rPr lang="en-GB" sz="1800" dirty="0"/>
              <a:t>A) 0.03 mm, B) 0.25 mm, C) 0.30 mm</a:t>
            </a:r>
          </a:p>
          <a:p>
            <a:pPr algn="l"/>
            <a:r>
              <a:rPr lang="en-GB" sz="1800" dirty="0"/>
              <a:t>D) 0.10 mm,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E) 0.08 mm </a:t>
            </a:r>
            <a:r>
              <a:rPr lang="en-GB" sz="1800" dirty="0"/>
              <a:t>=&gt; </a:t>
            </a:r>
            <a:r>
              <a:rPr lang="en-GB" sz="1800" b="1" dirty="0"/>
              <a:t>Total = 0.76 mm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A. Behrens, D. Mergelkuhl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8589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B875-9B97-CC62-FC4C-5C4D0A89C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TAXS </a:t>
            </a:r>
            <a:r>
              <a:rPr lang="fr-CH" dirty="0" err="1"/>
              <a:t>alignment</a:t>
            </a:r>
            <a:r>
              <a:rPr lang="fr-CH" dirty="0"/>
              <a:t> </a:t>
            </a:r>
            <a:r>
              <a:rPr lang="fr-CH" dirty="0" err="1"/>
              <a:t>sequence</a:t>
            </a:r>
            <a:r>
              <a:rPr lang="fr-CH" dirty="0"/>
              <a:t> (ATLAS and CMS)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C2B0CE-FCBD-F75E-0A18-775AF62B2B5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Dirk Mergelkuhl, Antje Behrens - BE/GM-ESA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FD54A1-B2E3-7D14-0275-C98C0056C8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5ED29C-49E9-4D6B-98DA-9290C812F6EB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1826DF70-8254-0906-89A9-56583897BCE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934143"/>
            <a:ext cx="4526649" cy="3681106"/>
          </a:xfrm>
        </p:spPr>
        <p:txBody>
          <a:bodyPr/>
          <a:lstStyle/>
          <a:p>
            <a:pPr marL="257175" indent="-257175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350" dirty="0"/>
              <a:t>The TAXS is NOT part of the FRAS system and needs manual alignment</a:t>
            </a:r>
          </a:p>
          <a:p>
            <a:pPr marL="257175" indent="-257175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350" dirty="0"/>
              <a:t>Major constraints for TAXS alignment due to inaccessibility of targets in RUN configuration</a:t>
            </a:r>
          </a:p>
          <a:p>
            <a:pPr marL="657225" lvl="1" indent="-257175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200" dirty="0"/>
              <a:t>NFS and rotating shielding in CMS, missing cherry picker in ATLAS</a:t>
            </a:r>
          </a:p>
          <a:p>
            <a:pPr marL="257175" indent="-257175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350" dirty="0"/>
              <a:t>Critical case after first collisions and before first YETS to adjust the TAXS.</a:t>
            </a:r>
          </a:p>
          <a:p>
            <a:pPr marL="0" indent="0" algn="l">
              <a:spcBef>
                <a:spcPts val="900"/>
              </a:spcBef>
              <a:buNone/>
            </a:pPr>
            <a:endParaRPr lang="en-GB" sz="13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8D6E3E-B9B1-53DB-E9EC-28FB70C08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3536" y="934143"/>
            <a:ext cx="3818064" cy="34895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6F020D-8752-33D8-F836-2D487BE4B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87" y="2892252"/>
            <a:ext cx="4526649" cy="16805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E31E8B-D3B6-CB93-CD9B-2EB47EF43B8B}"/>
              </a:ext>
            </a:extLst>
          </p:cNvPr>
          <p:cNvSpPr txBox="1"/>
          <p:nvPr/>
        </p:nvSpPr>
        <p:spPr>
          <a:xfrm>
            <a:off x="1535552" y="4509660"/>
            <a:ext cx="457078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50" dirty="0"/>
              <a:t>REFERENCE : LHC-G-ES-0023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D42464-8683-77AE-FC3D-86E984D9770E}"/>
              </a:ext>
            </a:extLst>
          </p:cNvPr>
          <p:cNvSpPr txBox="1"/>
          <p:nvPr/>
        </p:nvSpPr>
        <p:spPr>
          <a:xfrm>
            <a:off x="6012160" y="3620074"/>
            <a:ext cx="10054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>
                <a:solidFill>
                  <a:srgbClr val="FF0000"/>
                </a:solidFill>
              </a:rPr>
              <a:t>--------   YETS</a:t>
            </a:r>
            <a:endParaRPr lang="en-GB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839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18D820-5948-2ECA-F98C-0BD3286F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General conclusion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1B1EE-F74C-DE90-6B83-16647952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96333-5498-1C5B-61D0-606EC0E88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705EE41-2319-4588-BC52-1318006A5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6840320" cy="3680222"/>
          </a:xfrm>
        </p:spPr>
        <p:txBody>
          <a:bodyPr/>
          <a:lstStyle/>
          <a:p>
            <a:pPr algn="l"/>
            <a:r>
              <a:rPr lang="en-GB" sz="1800" dirty="0"/>
              <a:t>Measurement equipment and general procedure ready</a:t>
            </a:r>
          </a:p>
          <a:p>
            <a:pPr algn="l"/>
            <a:r>
              <a:rPr lang="en-GB" sz="1800" dirty="0"/>
              <a:t>Detailed testing procedure for mock-up needs to be developed</a:t>
            </a:r>
          </a:p>
          <a:p>
            <a:pPr algn="l"/>
            <a:r>
              <a:rPr lang="en-GB" sz="1800" dirty="0"/>
              <a:t>More details are needed for the measurements of vacuum modules 1, 2 and 3. </a:t>
            </a:r>
          </a:p>
          <a:p>
            <a:pPr lvl="1" algn="l"/>
            <a:r>
              <a:rPr lang="en-GB" sz="1400" dirty="0"/>
              <a:t>Survey procedure for the exchange of modules</a:t>
            </a:r>
          </a:p>
          <a:p>
            <a:pPr algn="l"/>
            <a:r>
              <a:rPr lang="en-GB" sz="1800" dirty="0"/>
              <a:t>ATLAS and CMS procedure are similar but with significant differences in details</a:t>
            </a:r>
          </a:p>
          <a:p>
            <a:pPr algn="l"/>
            <a:r>
              <a:rPr lang="en-GB" sz="1800" dirty="0"/>
              <a:t>Deformation can be critical (</a:t>
            </a:r>
            <a:r>
              <a:rPr lang="en-GB" sz="1800" dirty="0" err="1"/>
              <a:t>vabox</a:t>
            </a:r>
            <a:r>
              <a:rPr lang="en-GB" sz="1800" dirty="0"/>
              <a:t>, shielding weight</a:t>
            </a:r>
          </a:p>
          <a:p>
            <a:pPr algn="l"/>
            <a:r>
              <a:rPr lang="en-GB" sz="1800" dirty="0"/>
              <a:t>Alignment setups will be improved with respect to TAS </a:t>
            </a:r>
          </a:p>
          <a:p>
            <a:pPr algn="l"/>
            <a:r>
              <a:rPr lang="en-GB" sz="1800" dirty="0"/>
              <a:t>Link to FRAS is manual but considered in procedures</a:t>
            </a:r>
          </a:p>
          <a:p>
            <a:pPr algn="l"/>
            <a:endParaRPr lang="fr-CH" sz="2000" dirty="0"/>
          </a:p>
          <a:p>
            <a:pPr algn="l"/>
            <a:endParaRPr lang="fr-CH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9504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Thanks</a:t>
            </a:r>
            <a:r>
              <a:rPr lang="fr-CH" dirty="0"/>
              <a:t> for </a:t>
            </a:r>
            <a:r>
              <a:rPr lang="fr-CH" dirty="0" err="1"/>
              <a:t>your</a:t>
            </a:r>
            <a:r>
              <a:rPr lang="fr-CH" dirty="0"/>
              <a:t> attention!</a:t>
            </a:r>
            <a:br>
              <a:rPr lang="fr-CH" dirty="0"/>
            </a:br>
            <a:r>
              <a:rPr lang="fr-CH" dirty="0" err="1"/>
              <a:t>Any</a:t>
            </a:r>
            <a:r>
              <a:rPr lang="fr-CH" dirty="0"/>
              <a:t> questions?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err="1"/>
              <a:t>Special</a:t>
            </a:r>
            <a:r>
              <a:rPr lang="fr-CH" dirty="0"/>
              <a:t> </a:t>
            </a:r>
            <a:r>
              <a:rPr lang="fr-CH" dirty="0" err="1"/>
              <a:t>thanks</a:t>
            </a:r>
            <a:r>
              <a:rPr lang="fr-CH" dirty="0"/>
              <a:t> to all WP 8 </a:t>
            </a:r>
            <a:r>
              <a:rPr lang="fr-CH" dirty="0" err="1"/>
              <a:t>members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BA450-CED4-CC7F-671B-5132874B1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26B08-02DA-AAF3-3D5A-D080C3F92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2283717"/>
            <a:ext cx="7920000" cy="2310905"/>
          </a:xfrm>
        </p:spPr>
        <p:txBody>
          <a:bodyPr>
            <a:normAutofit/>
          </a:bodyPr>
          <a:lstStyle/>
          <a:p>
            <a:r>
              <a:rPr lang="fr-CH" sz="3200" b="1" dirty="0"/>
              <a:t>BACK-UP SLIDES</a:t>
            </a:r>
            <a:endParaRPr lang="en-GB" sz="32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A762F9-7D6B-758C-8D8C-E0DB2F0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2D1251-3816-0ACF-1E2E-AA937CC30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2529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18D820-5948-2ECA-F98C-0BD3286F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ATLAS TAXS </a:t>
            </a:r>
            <a:r>
              <a:rPr lang="fr-CH" dirty="0" err="1"/>
              <a:t>movements</a:t>
            </a:r>
            <a:r>
              <a:rPr lang="fr-CH" dirty="0"/>
              <a:t> due to JFC1-3</a:t>
            </a:r>
            <a:endParaRPr lang="en-GB" dirty="0"/>
          </a:p>
        </p:txBody>
      </p:sp>
      <p:pic>
        <p:nvPicPr>
          <p:cNvPr id="3" name="Content Placeholder 2" descr="A large blue and white machine&#10;&#10;Description automatically generated">
            <a:extLst>
              <a:ext uri="{FF2B5EF4-FFF2-40B4-BE49-F238E27FC236}">
                <a16:creationId xmlns:a16="http://schemas.microsoft.com/office/drawing/2014/main" id="{DE9625DD-D744-7361-FCA5-DA53C6D3E8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0367" y="881219"/>
            <a:ext cx="4906433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1B1EE-F74C-DE90-6B83-166479520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Dirk Mergelkuhl BE-GM-ESA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96333-5498-1C5B-61D0-606EC0E88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F0363529-2A69-E5AF-48AE-60B691D5DE4E}"/>
              </a:ext>
            </a:extLst>
          </p:cNvPr>
          <p:cNvSpPr txBox="1">
            <a:spLocks/>
          </p:cNvSpPr>
          <p:nvPr/>
        </p:nvSpPr>
        <p:spPr>
          <a:xfrm>
            <a:off x="612000" y="914401"/>
            <a:ext cx="2807872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/>
              <a:t>Weight of JFC1,2,3 changes position of TAXS and </a:t>
            </a:r>
            <a:r>
              <a:rPr lang="en-GB" sz="1800" dirty="0" err="1"/>
              <a:t>vaxbox</a:t>
            </a:r>
            <a:endParaRPr lang="en-GB" sz="1800" dirty="0"/>
          </a:p>
          <a:p>
            <a:pPr algn="l"/>
            <a:r>
              <a:rPr lang="en-GB" sz="1800" dirty="0" err="1"/>
              <a:t>Vaxbox</a:t>
            </a:r>
            <a:r>
              <a:rPr lang="en-GB" sz="1800" dirty="0"/>
              <a:t> aligned without JFC2,3</a:t>
            </a:r>
          </a:p>
          <a:p>
            <a:pPr algn="l"/>
            <a:r>
              <a:rPr lang="en-GB" sz="1800" dirty="0"/>
              <a:t>TAXS aligned with JFC1,2,3 installed</a:t>
            </a:r>
          </a:p>
          <a:p>
            <a:pPr algn="l"/>
            <a:endParaRPr lang="en-GB" sz="1800" dirty="0"/>
          </a:p>
          <a:p>
            <a:pPr algn="l"/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9470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135E4B9-FF10-4003-9A35-624559CA5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000" y="33468"/>
            <a:ext cx="5940000" cy="540000"/>
          </a:xfrm>
        </p:spPr>
        <p:txBody>
          <a:bodyPr/>
          <a:lstStyle/>
          <a:p>
            <a:r>
              <a:rPr lang="fr-CH" dirty="0" err="1"/>
              <a:t>Disadvantages</a:t>
            </a:r>
            <a:r>
              <a:rPr lang="fr-CH" dirty="0"/>
              <a:t> in ATLAS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D21E26-832B-44E0-90B1-7D841CB11CC3}"/>
              </a:ext>
            </a:extLst>
          </p:cNvPr>
          <p:cNvSpPr/>
          <p:nvPr/>
        </p:nvSpPr>
        <p:spPr>
          <a:xfrm>
            <a:off x="251520" y="492719"/>
            <a:ext cx="5040560" cy="415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900"/>
              </a:spcBef>
            </a:pPr>
            <a:endParaRPr lang="fr-CH" sz="1050" b="1" u="sng" dirty="0"/>
          </a:p>
          <a:p>
            <a:pPr marL="257175" indent="-257175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</a:rPr>
              <a:t>The survey system in ATLAS, consists of four bars from the TAS to the outside of the shielding where each target is placed. </a:t>
            </a:r>
          </a:p>
          <a:p>
            <a:pPr marL="257175" indent="-257175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</a:rPr>
              <a:t>ATLAS: Removable targets on a removable bar connected to a permanent bar which connects with the TAS. </a:t>
            </a:r>
          </a:p>
          <a:p>
            <a:pPr marL="257175" indent="-257175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</a:rPr>
              <a:t>The connection of these two bars is complicated: deep distance, no vision and no feedback.  </a:t>
            </a:r>
          </a:p>
          <a:p>
            <a:pPr marL="257175" indent="-257175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</a:rPr>
              <a:t>As there is no feedback, an endoscope is used to verify the connection is well done. </a:t>
            </a:r>
          </a:p>
          <a:p>
            <a:pPr marL="257175" indent="-257175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</a:rPr>
              <a:t>The aim is to simplify this operation and therefore to reduce the time of radiation exposure.  </a:t>
            </a:r>
          </a:p>
          <a:p>
            <a:pPr marL="257175" indent="-257175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</a:rPr>
              <a:t>New system for bar connection to provide direct feedback at bar installation</a:t>
            </a:r>
          </a:p>
          <a:p>
            <a:pPr marL="214313" indent="-214313" algn="just">
              <a:buFontTx/>
              <a:buChar char="-"/>
            </a:pPr>
            <a:endParaRPr lang="en-US" sz="105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F50204F-2AE5-2537-6F18-76351D6F0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179" y="758851"/>
            <a:ext cx="3456384" cy="40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874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1375FB-AE06-4EDA-8566-795F63F4A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F39C81-8F6C-4909-A329-3513504E3E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091" t="2912" r="4058" b="61207"/>
          <a:stretch/>
        </p:blipFill>
        <p:spPr>
          <a:xfrm rot="16200000">
            <a:off x="6355286" y="1987709"/>
            <a:ext cx="3585115" cy="11680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8589B2-478D-432B-A35C-251E6CCEC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0312" y="992357"/>
            <a:ext cx="631884" cy="138803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3E77FB0-7D61-4955-A5EC-6904CCFEA67C}"/>
              </a:ext>
            </a:extLst>
          </p:cNvPr>
          <p:cNvSpPr txBox="1">
            <a:spLocks/>
          </p:cNvSpPr>
          <p:nvPr/>
        </p:nvSpPr>
        <p:spPr>
          <a:xfrm>
            <a:off x="1607958" y="87474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100" dirty="0"/>
              <a:t>Details of ATLAS installation</a:t>
            </a:r>
            <a:endParaRPr lang="en-US" sz="21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58B2F0-4993-CEFD-29F8-FF05729FB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79" y="1284008"/>
            <a:ext cx="1358919" cy="2659231"/>
          </a:xfrm>
          <a:prstGeom prst="rect">
            <a:avLst/>
          </a:prstGeom>
        </p:spPr>
      </p:pic>
      <p:sp>
        <p:nvSpPr>
          <p:cNvPr id="5" name="Content Placeholder 31">
            <a:extLst>
              <a:ext uri="{FF2B5EF4-FFF2-40B4-BE49-F238E27FC236}">
                <a16:creationId xmlns:a16="http://schemas.microsoft.com/office/drawing/2014/main" id="{746483FC-A858-5221-BF87-0B75B9C7D7CC}"/>
              </a:ext>
            </a:extLst>
          </p:cNvPr>
          <p:cNvSpPr txBox="1">
            <a:spLocks/>
          </p:cNvSpPr>
          <p:nvPr/>
        </p:nvSpPr>
        <p:spPr>
          <a:xfrm>
            <a:off x="3136430" y="1248224"/>
            <a:ext cx="4053882" cy="3519039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600" dirty="0"/>
              <a:t>ATLAS two bar system with fixation and survey target head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600" dirty="0"/>
              <a:t>ATLAS shielding plugs in JFS and TX1STM shielding parts</a:t>
            </a:r>
          </a:p>
          <a:p>
            <a:pPr marL="657225" lvl="1" indent="-257175" algn="l">
              <a:buFont typeface="Arial" panose="020B0604020202020204" pitchFamily="34" charset="0"/>
              <a:buChar char="•"/>
            </a:pPr>
            <a:r>
              <a:rPr lang="en-GB" sz="1400" dirty="0"/>
              <a:t>Reduction of background noise for the ATLAS experiment</a:t>
            </a:r>
          </a:p>
          <a:p>
            <a:pPr marL="657225" lvl="1" indent="-257175" algn="l">
              <a:buFont typeface="Arial" panose="020B0604020202020204" pitchFamily="34" charset="0"/>
              <a:buChar char="•"/>
            </a:pPr>
            <a:r>
              <a:rPr lang="en-GB" sz="1400" dirty="0"/>
              <a:t>Diameters of holes 25 mm – 40 mm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endParaRPr lang="fr-CH" sz="1600" dirty="0"/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fr-CH" sz="1600" dirty="0" err="1"/>
              <a:t>Movement</a:t>
            </a:r>
            <a:r>
              <a:rPr lang="fr-CH" sz="1600" dirty="0"/>
              <a:t> of TX1STM (and TAS) by 0.6-0.7 mm on IP-</a:t>
            </a:r>
            <a:r>
              <a:rPr lang="fr-CH" sz="1600" dirty="0" err="1"/>
              <a:t>side</a:t>
            </a:r>
            <a:r>
              <a:rPr lang="fr-CH" sz="1600" dirty="0"/>
              <a:t> due to </a:t>
            </a:r>
            <a:r>
              <a:rPr lang="fr-CH" sz="1600" dirty="0" err="1"/>
              <a:t>removal</a:t>
            </a:r>
            <a:r>
              <a:rPr lang="fr-CH" sz="1600" dirty="0"/>
              <a:t> of JFC1-3 </a:t>
            </a:r>
            <a:r>
              <a:rPr lang="fr-CH" sz="1600" dirty="0" err="1"/>
              <a:t>shielding</a:t>
            </a:r>
            <a:endParaRPr lang="fr-CH" sz="1600" dirty="0"/>
          </a:p>
          <a:p>
            <a:pPr marL="257175" indent="-257175" algn="l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57175" indent="-257175" algn="l">
              <a:buFont typeface="Arial" panose="020B0604020202020204" pitchFamily="34" charset="0"/>
              <a:buChar char="•"/>
            </a:pPr>
            <a:endParaRPr lang="en-GB" sz="13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E72E4B-D8E0-CCC2-397B-A75D07E65A2E}"/>
              </a:ext>
            </a:extLst>
          </p:cNvPr>
          <p:cNvSpPr txBox="1"/>
          <p:nvPr/>
        </p:nvSpPr>
        <p:spPr>
          <a:xfrm>
            <a:off x="1377838" y="3973557"/>
            <a:ext cx="3737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9D8A2BBC-13F5-4D9F-C366-63CC39215D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34" t="39501" r="25734" b="16400"/>
          <a:stretch/>
        </p:blipFill>
        <p:spPr>
          <a:xfrm>
            <a:off x="1698834" y="1491630"/>
            <a:ext cx="1437595" cy="232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256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B875-9B97-CC62-FC4C-5C4D0A89C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TAS </a:t>
            </a:r>
            <a:r>
              <a:rPr lang="fr-CH" dirty="0" err="1"/>
              <a:t>actual</a:t>
            </a:r>
            <a:r>
              <a:rPr lang="fr-CH" dirty="0"/>
              <a:t> situation (ATLAS) </a:t>
            </a:r>
            <a:endParaRPr lang="en-GB" dirty="0"/>
          </a:p>
        </p:txBody>
      </p:sp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1826DF70-8254-0906-89A9-56583897BCE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890415"/>
            <a:ext cx="3428594" cy="3625697"/>
          </a:xfrm>
        </p:spPr>
        <p:txBody>
          <a:bodyPr/>
          <a:lstStyle/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400" dirty="0"/>
              <a:t>The TAS has four reference points, no redundancy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400" dirty="0"/>
              <a:t>Measured using 2.5 m long and flexible rods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400" dirty="0"/>
              <a:t>The rods are of two pieces (ATLAS) passing through the shielding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400" dirty="0"/>
              <a:t>Only 4 out of the 6 DOF can be calculated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400" dirty="0"/>
              <a:t>The TAS has no roll interface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400" dirty="0"/>
              <a:t>The TAS has no longitudinal reference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400" dirty="0"/>
              <a:t>TAS is neighbouring element to Q1 but measured from the cavern side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endParaRPr lang="en-GB" sz="135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C2B0CE-FCBD-F75E-0A18-775AF62B2B5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Dirk Mergelkuhl, Antje Behrens - BE/GM-ESA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FD54A1-B2E3-7D14-0275-C98C0056C8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5ED29C-49E9-4D6B-98DA-9290C812F6EB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3" name="Picture 2" descr="A picture containing text, tollbooth, truck, outdoor object&#10;&#10;Description automatically generated">
            <a:extLst>
              <a:ext uri="{FF2B5EF4-FFF2-40B4-BE49-F238E27FC236}">
                <a16:creationId xmlns:a16="http://schemas.microsoft.com/office/drawing/2014/main" id="{1C9271E8-0C9E-6EBB-577A-5361EE368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1034" y="896037"/>
            <a:ext cx="2535714" cy="246428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CF3FD23-40C9-DCCB-1379-D1F20BBFF06F}"/>
              </a:ext>
            </a:extLst>
          </p:cNvPr>
          <p:cNvGrpSpPr/>
          <p:nvPr/>
        </p:nvGrpSpPr>
        <p:grpSpPr>
          <a:xfrm>
            <a:off x="6610574" y="896037"/>
            <a:ext cx="2428875" cy="2464286"/>
            <a:chOff x="5660000" y="2475943"/>
            <a:chExt cx="3238500" cy="3125787"/>
          </a:xfrm>
        </p:grpSpPr>
        <p:pic>
          <p:nvPicPr>
            <p:cNvPr id="7" name="Picture 18">
              <a:extLst>
                <a:ext uri="{FF2B5EF4-FFF2-40B4-BE49-F238E27FC236}">
                  <a16:creationId xmlns:a16="http://schemas.microsoft.com/office/drawing/2014/main" id="{43DF550F-E8D6-EC0D-046C-9601B89001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0000" y="2475943"/>
              <a:ext cx="3238500" cy="31257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Oval 2">
              <a:extLst>
                <a:ext uri="{FF2B5EF4-FFF2-40B4-BE49-F238E27FC236}">
                  <a16:creationId xmlns:a16="http://schemas.microsoft.com/office/drawing/2014/main" id="{CC1943CF-0EDD-3B72-E7CE-90DB69C8B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4162" y="2851582"/>
              <a:ext cx="90488" cy="9048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0195580-72E7-709C-CF0B-A33E7C6BB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3137" y="2848408"/>
              <a:ext cx="90488" cy="9048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" name="Oval 3">
              <a:extLst>
                <a:ext uri="{FF2B5EF4-FFF2-40B4-BE49-F238E27FC236}">
                  <a16:creationId xmlns:a16="http://schemas.microsoft.com/office/drawing/2014/main" id="{67D77FAB-BCA8-8299-F4B2-FEA3938AC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9550" y="4424795"/>
              <a:ext cx="90487" cy="9048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Oval 7">
              <a:extLst>
                <a:ext uri="{FF2B5EF4-FFF2-40B4-BE49-F238E27FC236}">
                  <a16:creationId xmlns:a16="http://schemas.microsoft.com/office/drawing/2014/main" id="{B71C1D12-190C-FF0F-0F82-BD7E49AD8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2500" y="4432733"/>
              <a:ext cx="90487" cy="9048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Text Box 4">
              <a:extLst>
                <a:ext uri="{FF2B5EF4-FFF2-40B4-BE49-F238E27FC236}">
                  <a16:creationId xmlns:a16="http://schemas.microsoft.com/office/drawing/2014/main" id="{94D93646-06B2-8F70-DA9B-9D1E8F106D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77762" y="4647643"/>
              <a:ext cx="747713" cy="2603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900" b="1" dirty="0">
                  <a:solidFill>
                    <a:srgbClr val="FF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Tige_5</a:t>
              </a:r>
              <a:endParaRPr lang="en-US" altLang="en-US" sz="1350" dirty="0">
                <a:latin typeface="Arial" panose="020B0604020202020204" pitchFamily="34" charset="0"/>
              </a:endParaRPr>
            </a:p>
          </p:txBody>
        </p:sp>
        <p:sp>
          <p:nvSpPr>
            <p:cNvPr id="13" name="Text Box 6">
              <a:extLst>
                <a:ext uri="{FF2B5EF4-FFF2-40B4-BE49-F238E27FC236}">
                  <a16:creationId xmlns:a16="http://schemas.microsoft.com/office/drawing/2014/main" id="{703F2C4D-5A0C-FEAC-ACD1-581A6FB2FE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07712" y="2871230"/>
              <a:ext cx="747713" cy="2603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900" b="1">
                  <a:solidFill>
                    <a:srgbClr val="FF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Tige_8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4" name="Text Box 17">
              <a:extLst>
                <a:ext uri="{FF2B5EF4-FFF2-40B4-BE49-F238E27FC236}">
                  <a16:creationId xmlns:a16="http://schemas.microsoft.com/office/drawing/2014/main" id="{9DC4DCD6-C55A-F5E1-1569-1AD4E8BAD5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49187" y="2925350"/>
              <a:ext cx="747713" cy="2603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900" b="1" dirty="0">
                  <a:solidFill>
                    <a:srgbClr val="FF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Tige_7</a:t>
              </a:r>
              <a:endParaRPr lang="en-US" altLang="en-US" sz="1350" dirty="0">
                <a:latin typeface="Arial" panose="020B0604020202020204" pitchFamily="34" charset="0"/>
              </a:endParaRPr>
            </a:p>
          </p:txBody>
        </p:sp>
        <p:sp>
          <p:nvSpPr>
            <p:cNvPr id="15" name="Text Box 5">
              <a:extLst>
                <a:ext uri="{FF2B5EF4-FFF2-40B4-BE49-F238E27FC236}">
                  <a16:creationId xmlns:a16="http://schemas.microsoft.com/office/drawing/2014/main" id="{7055AD81-C209-D52D-EEB9-C5D46CAC7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21987" y="4638118"/>
              <a:ext cx="747713" cy="2603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900" b="1" dirty="0">
                  <a:solidFill>
                    <a:srgbClr val="FF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Tige_6</a:t>
              </a:r>
              <a:endParaRPr lang="en-US" altLang="en-US" sz="1350" dirty="0">
                <a:latin typeface="Arial" panose="020B0604020202020204" pitchFamily="34" charset="0"/>
              </a:endParaRPr>
            </a:p>
          </p:txBody>
        </p:sp>
      </p:grpSp>
      <p:sp>
        <p:nvSpPr>
          <p:cNvPr id="18" name="Content Placeholder 31">
            <a:extLst>
              <a:ext uri="{FF2B5EF4-FFF2-40B4-BE49-F238E27FC236}">
                <a16:creationId xmlns:a16="http://schemas.microsoft.com/office/drawing/2014/main" id="{A23D434B-3895-12D5-19C7-151CBA2B8F80}"/>
              </a:ext>
            </a:extLst>
          </p:cNvPr>
          <p:cNvSpPr txBox="1">
            <a:spLocks/>
          </p:cNvSpPr>
          <p:nvPr/>
        </p:nvSpPr>
        <p:spPr>
          <a:xfrm>
            <a:off x="4315423" y="3818829"/>
            <a:ext cx="4202607" cy="9467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125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125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Movements of ATLAS TAS:</a:t>
            </a:r>
          </a:p>
          <a:p>
            <a:pPr algn="l"/>
            <a:r>
              <a:rPr lang="en-GB" sz="1400" dirty="0"/>
              <a:t>Movement of TX1STM (and TAS) by 0.6-0.7 mm on IP-side due to removal of JFC1-3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4129978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TAS </a:t>
            </a:r>
            <a:r>
              <a:rPr lang="fr-CH" dirty="0" err="1"/>
              <a:t>actual</a:t>
            </a:r>
            <a:r>
              <a:rPr lang="fr-CH" dirty="0"/>
              <a:t> CMS situation (CMS)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A. Behrens, D. Mergelkuhl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509617" y="972221"/>
            <a:ext cx="4824536" cy="36724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57175" indent="-257175" algn="l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TAS alignment based on bars attached to TAS and traversing the FIN shielding (green)</a:t>
            </a:r>
          </a:p>
          <a:p>
            <a:pPr marL="257175" indent="-257175" algn="l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Single parts of bars stay permanently</a:t>
            </a:r>
          </a:p>
          <a:p>
            <a:pPr marL="257175" lvl="1" indent="-257175" algn="l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Only the 1st part is fix inside FIN</a:t>
            </a:r>
          </a:p>
          <a:p>
            <a:pPr marL="257175" lvl="1" indent="-257175" algn="l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Laser Tracker targets are used since LS2</a:t>
            </a:r>
            <a:endParaRPr lang="en-GB" sz="1000" dirty="0">
              <a:solidFill>
                <a:srgbClr val="FF0000"/>
              </a:solidFill>
            </a:endParaRPr>
          </a:p>
          <a:p>
            <a:pPr marL="257175" indent="-257175" algn="l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Non-contact measurement on permanent targets</a:t>
            </a:r>
          </a:p>
          <a:p>
            <a:pPr marL="257175" indent="-257175" algn="l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NFS shielding needs to be dismounted and rotating shielding open for measurement</a:t>
            </a:r>
          </a:p>
          <a:p>
            <a:pPr marL="257175" indent="-257175" algn="l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Z-coordinates of 2 top points determine vertical alignment</a:t>
            </a:r>
          </a:p>
          <a:p>
            <a:pPr marL="257175" indent="-257175" algn="l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X-coordinates of 2 side points determine radial alignment</a:t>
            </a:r>
          </a:p>
          <a:p>
            <a:pPr marL="257175" indent="-257175" algn="l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Manual intervention with constraints on configuration, planning</a:t>
            </a:r>
          </a:p>
          <a:p>
            <a:pPr>
              <a:buClrTx/>
              <a:defRPr/>
            </a:pPr>
            <a:endParaRPr lang="fr-CH" sz="750" b="1" dirty="0"/>
          </a:p>
        </p:txBody>
      </p:sp>
      <p:grpSp>
        <p:nvGrpSpPr>
          <p:cNvPr id="8" name="Group 8"/>
          <p:cNvGrpSpPr>
            <a:grpSpLocks noChangeAspect="1"/>
          </p:cNvGrpSpPr>
          <p:nvPr/>
        </p:nvGrpSpPr>
        <p:grpSpPr bwMode="auto">
          <a:xfrm>
            <a:off x="6665873" y="1040445"/>
            <a:ext cx="2266354" cy="1583256"/>
            <a:chOff x="5615069" y="1290331"/>
            <a:chExt cx="3233143" cy="2258646"/>
          </a:xfrm>
        </p:grpSpPr>
        <p:pic>
          <p:nvPicPr>
            <p:cNvPr id="9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61" t="27313" r="13719" b="5975"/>
            <a:stretch>
              <a:fillRect/>
            </a:stretch>
          </p:blipFill>
          <p:spPr bwMode="auto">
            <a:xfrm>
              <a:off x="5615069" y="1290331"/>
              <a:ext cx="3233143" cy="2258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9"/>
            <p:cNvSpPr/>
            <p:nvPr/>
          </p:nvSpPr>
          <p:spPr bwMode="auto">
            <a:xfrm>
              <a:off x="7287125" y="1831575"/>
              <a:ext cx="153149" cy="331767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47479" tIns="23739" rIns="47479" bIns="23739" anchor="ctr">
              <a:spAutoFit/>
            </a:bodyPr>
            <a:lstStyle/>
            <a:p>
              <a:pPr algn="ctr" defTabSz="474797">
                <a:defRPr/>
              </a:pPr>
              <a:endParaRPr lang="en-GB" sz="1039" b="1">
                <a:latin typeface="Arial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6470058" y="1909639"/>
              <a:ext cx="153149" cy="331767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47479" tIns="23739" rIns="47479" bIns="23739" anchor="ctr">
              <a:spAutoFit/>
            </a:bodyPr>
            <a:lstStyle/>
            <a:p>
              <a:pPr algn="ctr" defTabSz="474797">
                <a:defRPr/>
              </a:pPr>
              <a:endParaRPr lang="en-GB" sz="1039" b="1">
                <a:latin typeface="Arial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6505186" y="2312968"/>
              <a:ext cx="153149" cy="331767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47479" tIns="23739" rIns="47479" bIns="23739" anchor="ctr">
              <a:spAutoFit/>
            </a:bodyPr>
            <a:lstStyle/>
            <a:p>
              <a:pPr algn="ctr" defTabSz="474797">
                <a:defRPr/>
              </a:pPr>
              <a:endParaRPr lang="en-GB" sz="1039" b="1">
                <a:latin typeface="Arial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7419182" y="2340291"/>
              <a:ext cx="153149" cy="331767"/>
            </a:xfrm>
            <a:prstGeom prst="ellipse">
              <a:avLst/>
            </a:prstGeom>
            <a:noFill/>
            <a:ln w="34925" cap="flat" cmpd="sng" algn="ctr">
              <a:solidFill>
                <a:srgbClr val="FF66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47479" tIns="23739" rIns="47479" bIns="23739" anchor="ctr">
              <a:spAutoFit/>
            </a:bodyPr>
            <a:lstStyle/>
            <a:p>
              <a:pPr algn="ctr" defTabSz="474797">
                <a:defRPr/>
              </a:pPr>
              <a:endParaRPr lang="en-GB" sz="1039" b="1">
                <a:latin typeface="Arial" charset="0"/>
              </a:endParaRPr>
            </a:p>
          </p:txBody>
        </p:sp>
      </p:grpSp>
      <p:pic>
        <p:nvPicPr>
          <p:cNvPr id="15" name="Picture 14" descr="An orange box on a blue platform&#10;&#10;Description automatically generated">
            <a:extLst>
              <a:ext uri="{FF2B5EF4-FFF2-40B4-BE49-F238E27FC236}">
                <a16:creationId xmlns:a16="http://schemas.microsoft.com/office/drawing/2014/main" id="{D1B19A3C-1F65-D678-B1FC-7D72B116E0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007" y="2816460"/>
            <a:ext cx="2269220" cy="1701915"/>
          </a:xfrm>
          <a:prstGeom prst="rect">
            <a:avLst/>
          </a:prstGeom>
        </p:spPr>
      </p:pic>
      <p:pic>
        <p:nvPicPr>
          <p:cNvPr id="16" name="Picture 15" descr="A close-up of a green wall&#10;&#10;Description automatically generated">
            <a:extLst>
              <a:ext uri="{FF2B5EF4-FFF2-40B4-BE49-F238E27FC236}">
                <a16:creationId xmlns:a16="http://schemas.microsoft.com/office/drawing/2014/main" id="{009C8BF3-8AB4-82ED-21E6-36DAD4A10B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126" t="6801" r="24800" b="9242"/>
          <a:stretch/>
        </p:blipFill>
        <p:spPr>
          <a:xfrm rot="5400000">
            <a:off x="5336005" y="1073103"/>
            <a:ext cx="1244194" cy="1178879"/>
          </a:xfrm>
          <a:prstGeom prst="rect">
            <a:avLst/>
          </a:prstGeom>
        </p:spPr>
      </p:pic>
      <p:pic>
        <p:nvPicPr>
          <p:cNvPr id="18" name="Picture 17" descr="A close-up of a green machine&#10;&#10;Description automatically generated">
            <a:extLst>
              <a:ext uri="{FF2B5EF4-FFF2-40B4-BE49-F238E27FC236}">
                <a16:creationId xmlns:a16="http://schemas.microsoft.com/office/drawing/2014/main" id="{D7967887-C4C7-EE34-1030-1CC1913D0BD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600" t="35600" r="38800" b="35600"/>
          <a:stretch/>
        </p:blipFill>
        <p:spPr>
          <a:xfrm rot="5400000">
            <a:off x="5427607" y="2321232"/>
            <a:ext cx="1060990" cy="117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895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C3823-46AD-24FA-7E33-BDCD08DE5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ATLAS TAXS Survey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2BE25-AFED-22C9-F9A5-8A5AE0AA709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Same alignment procedure as since 2007 for TAS (no motorisation)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Fiducials on 2 vertical and 2 horizontal bars, made of two parts</a:t>
            </a:r>
          </a:p>
          <a:p>
            <a:r>
              <a:rPr lang="en-GB" sz="1600" dirty="0"/>
              <a:t>1</a:t>
            </a:r>
            <a:r>
              <a:rPr lang="en-GB" sz="1600" baseline="30000" dirty="0"/>
              <a:t>st</a:t>
            </a:r>
            <a:r>
              <a:rPr lang="en-GB" sz="1600" dirty="0"/>
              <a:t> part fixed and 2</a:t>
            </a:r>
            <a:r>
              <a:rPr lang="en-GB" sz="1600" baseline="30000" dirty="0"/>
              <a:t>nd</a:t>
            </a:r>
            <a:r>
              <a:rPr lang="en-GB" sz="1600" dirty="0"/>
              <a:t> part needs to be (dis-)mounted manually for opening/closing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Access with cherry picker for bar, target installation and adjustment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Measurement frequency: twice every YETS/EYETS/LS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Adjustment frequency to be defined, possible at each measurement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ATLAS: YETS/EYETS/LS if difference to nominal &gt; threshold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GB" sz="1800" dirty="0"/>
              <a:t>Measurement with laser tracker (AT40x) and temporarily installed high precision 1.5-inch targets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fr-CH" sz="1800" dirty="0"/>
              <a:t>Radiation dose </a:t>
            </a:r>
            <a:r>
              <a:rPr lang="fr-CH" sz="1800" dirty="0" err="1"/>
              <a:t>next</a:t>
            </a:r>
            <a:r>
              <a:rPr lang="fr-CH" sz="1800" dirty="0"/>
              <a:t> to TAXS bars &lt; 10uSv/h as </a:t>
            </a:r>
            <a:r>
              <a:rPr lang="fr-CH" sz="1800" dirty="0" err="1"/>
              <a:t>outside</a:t>
            </a:r>
            <a:r>
              <a:rPr lang="fr-CH" sz="1800" dirty="0"/>
              <a:t> JFS in LS6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57175" indent="-257175" algn="l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AE626C-7CB3-662B-A28D-34749D71B43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Dirk Mergelkuhl, Antje Behrens - BE/GM-ESA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D6719E-75FB-A17B-ECF7-925F8FDDA9F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5ED29C-49E9-4D6B-98DA-9290C812F6EB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8109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31D99-8715-7C18-CB5E-666D10C34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Surface </a:t>
            </a:r>
            <a:r>
              <a:rPr lang="fr-CH" dirty="0" err="1"/>
              <a:t>measurements</a:t>
            </a:r>
            <a:r>
              <a:rPr lang="fr-CH" dirty="0"/>
              <a:t> TAXS (ATLAS) 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3BF9A-D66B-F2D3-FE21-2E944D460AF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3" y="934144"/>
            <a:ext cx="4546846" cy="3771209"/>
          </a:xfrm>
        </p:spPr>
        <p:txBody>
          <a:bodyPr>
            <a:normAutofit/>
          </a:bodyPr>
          <a:lstStyle/>
          <a:p>
            <a:pPr lvl="0" algn="l">
              <a:buFont typeface="Aptos" panose="020B0004020202020204" pitchFamily="34" charset="0"/>
              <a:buChar char="-"/>
            </a:pPr>
            <a:r>
              <a:rPr lang="en-GB" sz="16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Fiducialisation measurement of the two new ATLAS VJ-plates </a:t>
            </a:r>
            <a:r>
              <a:rPr lang="en-GB" sz="1600" b="1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(0.05-0.10 mm at 1 sigma level)</a:t>
            </a:r>
            <a:r>
              <a:rPr lang="en-GB" sz="16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6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 algn="l">
              <a:buFont typeface="Courier New" panose="02070309020205020404" pitchFamily="49" charset="0"/>
              <a:buChar char="o"/>
            </a:pPr>
            <a:r>
              <a:rPr lang="en-GB" sz="16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Definition of the survey reference holes on the new VJ-plate (4x close to adjustment system)</a:t>
            </a:r>
            <a:endParaRPr lang="en-GB" sz="160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 algn="l">
              <a:buFont typeface="Courier New" panose="02070309020205020404" pitchFamily="49" charset="0"/>
              <a:buChar char="o"/>
            </a:pPr>
            <a:r>
              <a:rPr lang="en-GB" sz="16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Fiducialisation in operational position (isostatic support)</a:t>
            </a:r>
            <a:endParaRPr lang="en-GB" sz="160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 algn="l">
              <a:buFont typeface="Courier New" panose="02070309020205020404" pitchFamily="49" charset="0"/>
              <a:buChar char="o"/>
            </a:pPr>
            <a:r>
              <a:rPr lang="en-GB" sz="16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4x survey reference holes, adapter plate sliding on the two rails with 5 reference points, direct measurement of guiding rails </a:t>
            </a:r>
            <a:endParaRPr lang="en-GB" sz="160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2" algn="l">
              <a:buFont typeface="Wingdings" panose="05000000000000000000" pitchFamily="2" charset="2"/>
              <a:buChar char=""/>
            </a:pPr>
            <a:r>
              <a:rPr lang="en-GB" sz="16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Optional test measurement with the empty </a:t>
            </a:r>
            <a:r>
              <a:rPr lang="en-GB" sz="1600" dirty="0" err="1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vaxbox</a:t>
            </a:r>
            <a:endParaRPr lang="en-GB" sz="160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770DA-2D63-BFEF-0587-DF59257B8B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Dirk Mergelkuhl, Antje Behrens - BE/GM-ESA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BF23C-D62B-C562-69CD-F5E6F09DB4B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5ED29C-49E9-4D6B-98DA-9290C812F6EB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64F0B6-91AC-F469-882E-D83A3A93F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804" y="1297562"/>
            <a:ext cx="3584996" cy="26564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C408ED-BFAF-101B-08F5-5D531FCC56B1}"/>
              </a:ext>
            </a:extLst>
          </p:cNvPr>
          <p:cNvSpPr txBox="1"/>
          <p:nvPr/>
        </p:nvSpPr>
        <p:spPr>
          <a:xfrm>
            <a:off x="5754406" y="3954001"/>
            <a:ext cx="25619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tx2"/>
                </a:solidFill>
              </a:rPr>
              <a:t>Original VJ-plate fiducialisation (2007)</a:t>
            </a:r>
            <a:endParaRPr lang="en-GB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426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31D99-8715-7C18-CB5E-666D10C34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Surface </a:t>
            </a:r>
            <a:r>
              <a:rPr lang="fr-CH" dirty="0" err="1"/>
              <a:t>measurements</a:t>
            </a:r>
            <a:r>
              <a:rPr lang="fr-CH" dirty="0"/>
              <a:t> TAXS (ATLAS) 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3BF9A-D66B-F2D3-FE21-2E944D460AF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3" y="934144"/>
            <a:ext cx="4993925" cy="3771209"/>
          </a:xfrm>
        </p:spPr>
        <p:txBody>
          <a:bodyPr>
            <a:normAutofit fontScale="25000" lnSpcReduction="20000"/>
          </a:bodyPr>
          <a:lstStyle/>
          <a:p>
            <a:pPr marL="0" lvl="0" indent="0" algn="l">
              <a:buNone/>
            </a:pP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Fiducialisation measurement of TAXS on surface </a:t>
            </a:r>
            <a:r>
              <a:rPr lang="en-GB" sz="5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(0.05-0.10 mm at 1 sigma level)</a:t>
            </a: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5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-285750" algn="l">
              <a:buFont typeface="Courier New" panose="02070309020205020404" pitchFamily="49" charset="0"/>
              <a:buChar char="o"/>
            </a:pP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 workshop B867 (stable floor, stable and stable bars installed perpendicular, which needs special tooling). The TAXS should be in inclined position (+-0.708°).</a:t>
            </a:r>
            <a:endParaRPr lang="en-GB" sz="5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indent="-285750" algn="l">
              <a:buFont typeface="Courier New" panose="02070309020205020404" pitchFamily="49" charset="0"/>
              <a:buChar char="o"/>
            </a:pP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Check the </a:t>
            </a:r>
            <a:r>
              <a:rPr lang="en-GB" sz="5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perpendicularity</a:t>
            </a: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of the bars to the beampipe. Measure M10 holes for bar fixation to TAXS.</a:t>
            </a:r>
            <a:endParaRPr lang="en-GB" sz="5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indent="-285750" algn="l">
              <a:buFont typeface="Courier New" panose="02070309020205020404" pitchFamily="49" charset="0"/>
              <a:buChar char="o"/>
            </a:pP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List of measured features:</a:t>
            </a:r>
            <a:endParaRPr lang="en-GB" sz="5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4 fiducials per half shell</a:t>
            </a:r>
            <a:endParaRPr lang="en-GB" sz="5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4 fiducials on bar ends</a:t>
            </a:r>
            <a:endParaRPr lang="en-GB" sz="5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M10 holes for bar fixation</a:t>
            </a:r>
            <a:endParaRPr lang="en-GB" sz="5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Points along the vacuum pipe steps using prism on bar or a mole</a:t>
            </a:r>
            <a:endParaRPr lang="en-GB" sz="5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End flanges of the vacuum pipe</a:t>
            </a:r>
            <a:endParaRPr lang="en-GB" sz="5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 algn="l">
              <a:buFont typeface="Wingdings" panose="05000000000000000000" pitchFamily="2" charset="2"/>
              <a:buChar char=""/>
            </a:pPr>
            <a:r>
              <a:rPr lang="en-GB" sz="56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the survey reference points and 3 balls of the M1 support plate</a:t>
            </a:r>
            <a:endParaRPr lang="en-GB" sz="560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 indent="-228600" algn="l">
              <a:buFont typeface="Wingdings" panose="05000000000000000000" pitchFamily="2" charset="2"/>
              <a:buChar char=""/>
            </a:pP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the M1 references as beam pipe flanges (no bellows) to validate the alignment </a:t>
            </a:r>
            <a:r>
              <a:rPr lang="en-GB" sz="5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wrt</a:t>
            </a:r>
            <a:r>
              <a:rPr lang="en-GB" sz="5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TAXS beam pipe</a:t>
            </a:r>
            <a:endParaRPr lang="en-GB" sz="5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770DA-2D63-BFEF-0587-DF59257B8B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Dirk Mergelkuhl, Antje Behrens - BE/GM-ESA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BF23C-D62B-C562-69CD-F5E6F09DB4B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5ED29C-49E9-4D6B-98DA-9290C812F6EB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94B363B-C7D1-D8DD-8025-472456EA5C44}"/>
              </a:ext>
            </a:extLst>
          </p:cNvPr>
          <p:cNvGrpSpPr/>
          <p:nvPr/>
        </p:nvGrpSpPr>
        <p:grpSpPr>
          <a:xfrm>
            <a:off x="5487741" y="926093"/>
            <a:ext cx="3387052" cy="3562764"/>
            <a:chOff x="4379685" y="479886"/>
            <a:chExt cx="3780099" cy="403808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106EED9-50B3-F42F-4801-80FB1BD10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9685" y="1097522"/>
              <a:ext cx="3702705" cy="3420450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C0F8B6C-3EC6-6EFE-DFB1-7B81BBA1EAE3}"/>
                </a:ext>
              </a:extLst>
            </p:cNvPr>
            <p:cNvCxnSpPr>
              <a:cxnSpLocks/>
            </p:cNvCxnSpPr>
            <p:nvPr/>
          </p:nvCxnSpPr>
          <p:spPr>
            <a:xfrm>
              <a:off x="5104434" y="3344405"/>
              <a:ext cx="1" cy="27003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8D74E5D-63A9-B6CB-2A8D-E0A6F57BAD48}"/>
                </a:ext>
              </a:extLst>
            </p:cNvPr>
            <p:cNvCxnSpPr>
              <a:cxnSpLocks/>
            </p:cNvCxnSpPr>
            <p:nvPr/>
          </p:nvCxnSpPr>
          <p:spPr>
            <a:xfrm>
              <a:off x="5382090" y="881194"/>
              <a:ext cx="0" cy="1926553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847BB85-0C7F-01D0-D8AA-683B0DD3E94E}"/>
                </a:ext>
              </a:extLst>
            </p:cNvPr>
            <p:cNvCxnSpPr>
              <a:cxnSpLocks/>
            </p:cNvCxnSpPr>
            <p:nvPr/>
          </p:nvCxnSpPr>
          <p:spPr>
            <a:xfrm>
              <a:off x="6408204" y="530775"/>
              <a:ext cx="0" cy="1926553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A8FDBFD-E0DB-23A4-3F87-0E0DE7472CE6}"/>
                </a:ext>
              </a:extLst>
            </p:cNvPr>
            <p:cNvCxnSpPr>
              <a:cxnSpLocks/>
            </p:cNvCxnSpPr>
            <p:nvPr/>
          </p:nvCxnSpPr>
          <p:spPr>
            <a:xfrm>
              <a:off x="5652120" y="1761661"/>
              <a:ext cx="0" cy="101288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8C864AB-FEB9-D776-CD62-0E7FFB17F4FB}"/>
                </a:ext>
              </a:extLst>
            </p:cNvPr>
            <p:cNvCxnSpPr>
              <a:cxnSpLocks/>
            </p:cNvCxnSpPr>
            <p:nvPr/>
          </p:nvCxnSpPr>
          <p:spPr>
            <a:xfrm>
              <a:off x="6192180" y="1650590"/>
              <a:ext cx="0" cy="8675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DE44A62-C12E-BF0D-E39B-CF268A8BFF1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52121" y="3107587"/>
              <a:ext cx="1964096" cy="331092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09990E1-30AA-9111-BFBB-C9ED7F96AD5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30516" y="2793765"/>
              <a:ext cx="1451874" cy="212246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486740-F82F-9387-0021-07874E9A9E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68144" y="3046787"/>
              <a:ext cx="648072" cy="1215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5C8B407-2C9B-9F50-154A-F245E2CA5F8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08204" y="2879849"/>
              <a:ext cx="540060" cy="10613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5FBA9BA-468E-8133-C566-E5E363E7E263}"/>
                </a:ext>
              </a:extLst>
            </p:cNvPr>
            <p:cNvSpPr/>
            <p:nvPr/>
          </p:nvSpPr>
          <p:spPr>
            <a:xfrm>
              <a:off x="5343354" y="789552"/>
              <a:ext cx="92742" cy="10177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2C27F24-AC1C-F04E-EF1C-8F1FD3A7FA93}"/>
                </a:ext>
              </a:extLst>
            </p:cNvPr>
            <p:cNvSpPr/>
            <p:nvPr/>
          </p:nvSpPr>
          <p:spPr>
            <a:xfrm>
              <a:off x="6361833" y="479886"/>
              <a:ext cx="92742" cy="10177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AD92812-F403-2EAF-2606-1CCB1B4C8DD3}"/>
                </a:ext>
              </a:extLst>
            </p:cNvPr>
            <p:cNvSpPr/>
            <p:nvPr/>
          </p:nvSpPr>
          <p:spPr>
            <a:xfrm>
              <a:off x="7569845" y="3377644"/>
              <a:ext cx="92742" cy="10177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D152F3D-C8B6-FE0B-D64D-3E535EF76D20}"/>
                </a:ext>
              </a:extLst>
            </p:cNvPr>
            <p:cNvSpPr/>
            <p:nvPr/>
          </p:nvSpPr>
          <p:spPr>
            <a:xfrm>
              <a:off x="8067042" y="2945012"/>
              <a:ext cx="92742" cy="10177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350"/>
            </a:p>
          </p:txBody>
        </p:sp>
      </p:grpSp>
    </p:spTree>
    <p:extLst>
      <p:ext uri="{BB962C8B-B14F-4D97-AF65-F5344CB8AC3E}">
        <p14:creationId xmlns:p14="http://schemas.microsoft.com/office/powerpoint/2010/main" val="2592638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31D99-8715-7C18-CB5E-666D10C34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Cavern</a:t>
            </a:r>
            <a:r>
              <a:rPr lang="fr-CH" dirty="0"/>
              <a:t> </a:t>
            </a:r>
            <a:r>
              <a:rPr lang="fr-CH" dirty="0" err="1"/>
              <a:t>measurements</a:t>
            </a:r>
            <a:r>
              <a:rPr lang="fr-CH" dirty="0"/>
              <a:t> TAXS (ATLAS)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770DA-2D63-BFEF-0587-DF59257B8B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Dirk Mergelkuhl, Antje Behrens - BE/GM-ESA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BF23C-D62B-C562-69CD-F5E6F09DB4B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5ED29C-49E9-4D6B-98DA-9290C812F6EB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A0BA8A-7B96-BD06-F0F4-92AFCF6C3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059582"/>
            <a:ext cx="3298343" cy="198399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B26E237-B762-C2E2-B690-2C9D7C3E0490}"/>
              </a:ext>
            </a:extLst>
          </p:cNvPr>
          <p:cNvSpPr txBox="1">
            <a:spLocks/>
          </p:cNvSpPr>
          <p:nvPr/>
        </p:nvSpPr>
        <p:spPr>
          <a:xfrm>
            <a:off x="637996" y="1022847"/>
            <a:ext cx="4006011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125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125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600" dirty="0">
                <a:latin typeface="Aptos" panose="020B0004020202020204" pitchFamily="34" charset="0"/>
                <a:cs typeface="Times New Roman" panose="02020603050405020304" pitchFamily="18" charset="0"/>
              </a:rPr>
              <a:t>Initial placement in the cavern at installation of TAXS before connection to beampipes </a:t>
            </a:r>
            <a:r>
              <a:rPr lang="en-GB" sz="1600" b="1" dirty="0">
                <a:latin typeface="Aptos" panose="020B0004020202020204" pitchFamily="34" charset="0"/>
                <a:cs typeface="Times New Roman" panose="02020603050405020304" pitchFamily="18" charset="0"/>
              </a:rPr>
              <a:t>(0.75 mm at 1 sigma level)</a:t>
            </a:r>
          </a:p>
          <a:p>
            <a:pPr marL="360000" lvl="1" algn="l">
              <a:buFont typeface="Courier New" panose="02070309020205020404" pitchFamily="49" charset="0"/>
              <a:buChar char="o"/>
            </a:pPr>
            <a:r>
              <a:rPr lang="en-GB" sz="1600" dirty="0">
                <a:latin typeface="Aptos" panose="020B0004020202020204" pitchFamily="34" charset="0"/>
                <a:cs typeface="Times New Roman" panose="02020603050405020304" pitchFamily="18" charset="0"/>
              </a:rPr>
              <a:t>Access via cherry-picker and special configuration with JFS and JFC1,2,3 dismounted and Big Wheel open</a:t>
            </a:r>
          </a:p>
          <a:p>
            <a:pPr marL="360000" lvl="1" algn="l">
              <a:buFont typeface="Courier New" panose="02070309020205020404" pitchFamily="49" charset="0"/>
              <a:buChar char="o"/>
            </a:pPr>
            <a:r>
              <a:rPr lang="en-GB" sz="1600" dirty="0">
                <a:latin typeface="Aptos" panose="020B0004020202020204" pitchFamily="34" charset="0"/>
                <a:cs typeface="Times New Roman" panose="02020603050405020304" pitchFamily="18" charset="0"/>
              </a:rPr>
              <a:t>Laser tracker on the extraction/insertion tool of the TAXS (visibility)</a:t>
            </a:r>
          </a:p>
          <a:p>
            <a:pPr marL="360000" lvl="1" algn="l">
              <a:buFont typeface="Courier New" panose="02070309020205020404" pitchFamily="49" charset="0"/>
              <a:buChar char="o"/>
            </a:pPr>
            <a:r>
              <a:rPr lang="en-GB" sz="1600" dirty="0">
                <a:latin typeface="Aptos" panose="020B0004020202020204" pitchFamily="34" charset="0"/>
                <a:cs typeface="Times New Roman" panose="02020603050405020304" pitchFamily="18" charset="0"/>
              </a:rPr>
              <a:t>Considering the ATLAS floor movements (~0.2 mm/year in cavern centre).</a:t>
            </a:r>
          </a:p>
          <a:p>
            <a:pPr marL="360000" lvl="1" algn="l">
              <a:buFont typeface="Courier New" panose="02070309020205020404" pitchFamily="49" charset="0"/>
              <a:buChar char="o"/>
            </a:pPr>
            <a:r>
              <a:rPr lang="en-GB" sz="1600" dirty="0">
                <a:latin typeface="Aptos" panose="020B0004020202020204" pitchFamily="34" charset="0"/>
                <a:cs typeface="Times New Roman" panose="02020603050405020304" pitchFamily="18" charset="0"/>
              </a:rPr>
              <a:t>Measurement of longitudinal position and initial roll of the TAXS at installation.</a:t>
            </a:r>
          </a:p>
          <a:p>
            <a:pPr marL="400050" lvl="1" indent="0" algn="l">
              <a:buFont typeface="Wingdings" charset="2"/>
              <a:buNone/>
            </a:pPr>
            <a:endParaRPr lang="en-GB" sz="1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411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31D99-8715-7C18-CB5E-666D10C34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Cavern</a:t>
            </a:r>
            <a:r>
              <a:rPr lang="fr-CH" dirty="0"/>
              <a:t> </a:t>
            </a:r>
            <a:r>
              <a:rPr lang="fr-CH" dirty="0" err="1"/>
              <a:t>measurements</a:t>
            </a:r>
            <a:r>
              <a:rPr lang="fr-CH" dirty="0"/>
              <a:t> TAXS (ATLAS)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3BF9A-D66B-F2D3-FE21-2E944D460AF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67544" y="870164"/>
            <a:ext cx="5328592" cy="3744416"/>
          </a:xfrm>
        </p:spPr>
        <p:txBody>
          <a:bodyPr>
            <a:normAutofit lnSpcReduction="10000"/>
          </a:bodyPr>
          <a:lstStyle/>
          <a:p>
            <a:pPr marL="0" lvl="0" indent="0" algn="l">
              <a:buNone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Final alignment at end of LS3 </a:t>
            </a:r>
            <a:r>
              <a:rPr lang="en-GB" sz="16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(0.75 mm at 1 sigma level)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Configuration and access for measurement (BW in run position, JFS, TAXS bars installed and accessible with </a:t>
            </a:r>
            <a:r>
              <a:rPr lang="en-GB" sz="16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Palazzani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)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Measurement of 2 x 2 TAXS reference points and access outside JFS shielding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Precise alignment using alignment pods and fiducialisation data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Nominal position to be provided by equipment owner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Eventually considering the ATLAS ITK position after installation and its movement up to end of LS3.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6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 measurement of longitudinal position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143000" lvl="2" indent="-228600" algn="l">
              <a:buFont typeface="Wingdings" panose="05000000000000000000" pitchFamily="2" charset="2"/>
              <a:buChar char=""/>
            </a:pPr>
            <a:r>
              <a:rPr lang="en-GB" sz="16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</a:t>
            </a: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 measurement of roll of TAXS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400050" lvl="1" indent="0" algn="l">
              <a:buNone/>
            </a:pPr>
            <a:endParaRPr lang="en-GB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770DA-2D63-BFEF-0587-DF59257B8B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Dirk Mergelkuhl, Antje Behrens - BE/GM-ESA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BF23C-D62B-C562-69CD-F5E6F09DB4B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5ED29C-49E9-4D6B-98DA-9290C812F6EB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9529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HiLumi">
    <a:dk1>
      <a:sysClr val="windowText" lastClr="000000"/>
    </a:dk1>
    <a:lt1>
      <a:sysClr val="window" lastClr="FFFFFF"/>
    </a:lt1>
    <a:dk2>
      <a:srgbClr val="005F8C"/>
    </a:dk2>
    <a:lt2>
      <a:srgbClr val="0093BE"/>
    </a:lt2>
    <a:accent1>
      <a:srgbClr val="64BCD9"/>
    </a:accent1>
    <a:accent2>
      <a:srgbClr val="700A00"/>
    </a:accent2>
    <a:accent3>
      <a:srgbClr val="CA1100"/>
    </a:accent3>
    <a:accent4>
      <a:srgbClr val="E65346"/>
    </a:accent4>
    <a:accent5>
      <a:srgbClr val="5A5A5A"/>
    </a:accent5>
    <a:accent6>
      <a:srgbClr val="FB963C"/>
    </a:accent6>
    <a:hlink>
      <a:srgbClr val="0093BE"/>
    </a:hlink>
    <a:folHlink>
      <a:srgbClr val="6E6E6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7240</TotalTime>
  <Words>2734</Words>
  <Application>Microsoft Office PowerPoint</Application>
  <PresentationFormat>On-screen Show (16:9)</PresentationFormat>
  <Paragraphs>298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Aptos</vt:lpstr>
      <vt:lpstr>Arial</vt:lpstr>
      <vt:lpstr>Calibri</vt:lpstr>
      <vt:lpstr>Courier New</vt:lpstr>
      <vt:lpstr>Symbol</vt:lpstr>
      <vt:lpstr>Wingdings</vt:lpstr>
      <vt:lpstr>Thème Office</vt:lpstr>
      <vt:lpstr>Alignment of TAXS and VAX</vt:lpstr>
      <vt:lpstr>Table of content</vt:lpstr>
      <vt:lpstr>TAS actual situation (ATLAS) </vt:lpstr>
      <vt:lpstr>TAS actual CMS situation (CMS)</vt:lpstr>
      <vt:lpstr>ATLAS TAXS Survey Procedure</vt:lpstr>
      <vt:lpstr>Surface measurements TAXS (ATLAS) 1</vt:lpstr>
      <vt:lpstr>Surface measurements TAXS (ATLAS) 2</vt:lpstr>
      <vt:lpstr>Cavern measurements TAXS (ATLAS)</vt:lpstr>
      <vt:lpstr>Cavern measurements TAXS (ATLAS)</vt:lpstr>
      <vt:lpstr>Cavern measurements TAXS (ATLAS)</vt:lpstr>
      <vt:lpstr>Measurements for ATLAS Vaxbox (surface)</vt:lpstr>
      <vt:lpstr>Measurements for ATLAS Vaxboxes (cavern)</vt:lpstr>
      <vt:lpstr>Maintenance of ATLAS vaxbox</vt:lpstr>
      <vt:lpstr>CMS TAXS Survey Procedure</vt:lpstr>
      <vt:lpstr>List of necessary measurements (CMS)</vt:lpstr>
      <vt:lpstr>CMS preparation sequence (surface)</vt:lpstr>
      <vt:lpstr>CMS TAXS alignment in cavern</vt:lpstr>
      <vt:lpstr>CMS VAX Box - Prototype</vt:lpstr>
      <vt:lpstr>Main differences of CMS to ATLAS</vt:lpstr>
      <vt:lpstr>Measurement needs for vacuum modules</vt:lpstr>
      <vt:lpstr>Error budget for TAXS measurements</vt:lpstr>
      <vt:lpstr>TAXS alignment sequence (ATLAS and CMS) </vt:lpstr>
      <vt:lpstr>General conclusion</vt:lpstr>
      <vt:lpstr>Thanks for your attention! Any questions?</vt:lpstr>
      <vt:lpstr>PowerPoint Presentation</vt:lpstr>
      <vt:lpstr>ATLAS TAXS movements due to JFC1-3</vt:lpstr>
      <vt:lpstr>Disadvantages in ATLAS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Dirk Mergelkuhl</cp:lastModifiedBy>
  <cp:revision>105</cp:revision>
  <dcterms:created xsi:type="dcterms:W3CDTF">2016-02-12T09:02:01Z</dcterms:created>
  <dcterms:modified xsi:type="dcterms:W3CDTF">2024-10-06T20:32:51Z</dcterms:modified>
</cp:coreProperties>
</file>