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63" r:id="rId2"/>
    <p:sldId id="340" r:id="rId3"/>
    <p:sldId id="341" r:id="rId4"/>
    <p:sldId id="342" r:id="rId5"/>
    <p:sldId id="347" r:id="rId6"/>
    <p:sldId id="356" r:id="rId7"/>
    <p:sldId id="357" r:id="rId8"/>
    <p:sldId id="366" r:id="rId9"/>
    <p:sldId id="358" r:id="rId10"/>
    <p:sldId id="364" r:id="rId11"/>
    <p:sldId id="359" r:id="rId12"/>
    <p:sldId id="360" r:id="rId13"/>
    <p:sldId id="365" r:id="rId14"/>
    <p:sldId id="361" r:id="rId15"/>
    <p:sldId id="362" r:id="rId16"/>
    <p:sldId id="348" r:id="rId17"/>
    <p:sldId id="349" r:id="rId18"/>
    <p:sldId id="350" r:id="rId19"/>
    <p:sldId id="351" r:id="rId20"/>
    <p:sldId id="352" r:id="rId21"/>
    <p:sldId id="363" r:id="rId22"/>
    <p:sldId id="345" r:id="rId23"/>
    <p:sldId id="367" r:id="rId24"/>
    <p:sldId id="355" r:id="rId25"/>
    <p:sldId id="353" r:id="rId26"/>
    <p:sldId id="343" r:id="rId27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F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5992" autoAdjust="0"/>
  </p:normalViewPr>
  <p:slideViewPr>
    <p:cSldViewPr snapToGrid="0" snapToObjects="1" showGuides="1">
      <p:cViewPr varScale="1">
        <p:scale>
          <a:sx n="162" d="100"/>
          <a:sy n="162" d="100"/>
        </p:scale>
        <p:origin x="144" y="36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cernbox2\_Archives\WP3%20CRYOASSEMBLIES\Cryoassemblies%20table\241001_List%20of%20cryoassembli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v>start date</c:v>
          </c:tx>
          <c:spPr>
            <a:noFill/>
            <a:ln>
              <a:noFill/>
            </a:ln>
            <a:effectLst/>
          </c:spPr>
          <c:invertIfNegative val="0"/>
          <c:cat>
            <c:strRef>
              <c:f>'List and Chart'!$A$2:$A$11</c:f>
              <c:strCache>
                <c:ptCount val="10"/>
                <c:pt idx="0">
                  <c:v>D2 QBRDP MBRDP</c:v>
                </c:pt>
                <c:pt idx="1">
                  <c:v>Q2b QQXFJ MQXFBP2</c:v>
                </c:pt>
                <c:pt idx="2">
                  <c:v>CP QCXFC MCBXFAP1</c:v>
                </c:pt>
                <c:pt idx="3">
                  <c:v>D1 QBXFC MBXFP1</c:v>
                </c:pt>
                <c:pt idx="4">
                  <c:v>Q2a QQXFG MQXFBP3</c:v>
                </c:pt>
                <c:pt idx="5">
                  <c:v>Q3 QQXFF MQXFA03+04</c:v>
                </c:pt>
                <c:pt idx="6">
                  <c:v>Q2b MQXFB04</c:v>
                </c:pt>
                <c:pt idx="7">
                  <c:v>Q2a MQXFB03</c:v>
                </c:pt>
                <c:pt idx="8">
                  <c:v>Q2a MQXFB05</c:v>
                </c:pt>
                <c:pt idx="9">
                  <c:v>D2 QBRD MBRD2</c:v>
                </c:pt>
              </c:strCache>
            </c:strRef>
          </c:cat>
          <c:val>
            <c:numRef>
              <c:f>'List and Chart'!$E$2:$E$11</c:f>
              <c:numCache>
                <c:formatCode>m/d/yyyy</c:formatCode>
                <c:ptCount val="10"/>
                <c:pt idx="0">
                  <c:v>44691</c:v>
                </c:pt>
                <c:pt idx="1">
                  <c:v>44874</c:v>
                </c:pt>
                <c:pt idx="2">
                  <c:v>45037</c:v>
                </c:pt>
                <c:pt idx="3">
                  <c:v>45056</c:v>
                </c:pt>
                <c:pt idx="4">
                  <c:v>45096</c:v>
                </c:pt>
                <c:pt idx="5">
                  <c:v>45266</c:v>
                </c:pt>
                <c:pt idx="6">
                  <c:v>45321</c:v>
                </c:pt>
                <c:pt idx="7">
                  <c:v>45384</c:v>
                </c:pt>
                <c:pt idx="8">
                  <c:v>45468</c:v>
                </c:pt>
                <c:pt idx="9">
                  <c:v>45561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CA-4914-9205-E89FAAA35B60}"/>
            </c:ext>
          </c:extLst>
        </c:ser>
        <c:ser>
          <c:idx val="1"/>
          <c:order val="1"/>
          <c:tx>
            <c:v>phase1 duration</c:v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9"/>
            <c:invertIfNegative val="0"/>
            <c:bubble3D val="0"/>
            <c:spPr>
              <a:pattFill prst="wdUpDiag">
                <a:fgClr>
                  <a:schemeClr val="accent5">
                    <a:lumMod val="75000"/>
                  </a:schemeClr>
                </a:fgClr>
                <a:bgClr>
                  <a:schemeClr val="bg1"/>
                </a:bgClr>
              </a:pattFill>
              <a:ln w="254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97CA-4914-9205-E89FAAA35B60}"/>
              </c:ext>
            </c:extLst>
          </c:dPt>
          <c:cat>
            <c:strRef>
              <c:f>'List and Chart'!$A$2:$A$11</c:f>
              <c:strCache>
                <c:ptCount val="10"/>
                <c:pt idx="0">
                  <c:v>D2 QBRDP MBRDP</c:v>
                </c:pt>
                <c:pt idx="1">
                  <c:v>Q2b QQXFJ MQXFBP2</c:v>
                </c:pt>
                <c:pt idx="2">
                  <c:v>CP QCXFC MCBXFAP1</c:v>
                </c:pt>
                <c:pt idx="3">
                  <c:v>D1 QBXFC MBXFP1</c:v>
                </c:pt>
                <c:pt idx="4">
                  <c:v>Q2a QQXFG MQXFBP3</c:v>
                </c:pt>
                <c:pt idx="5">
                  <c:v>Q3 QQXFF MQXFA03+04</c:v>
                </c:pt>
                <c:pt idx="6">
                  <c:v>Q2b MQXFB04</c:v>
                </c:pt>
                <c:pt idx="7">
                  <c:v>Q2a MQXFB03</c:v>
                </c:pt>
                <c:pt idx="8">
                  <c:v>Q2a MQXFB05</c:v>
                </c:pt>
                <c:pt idx="9">
                  <c:v>D2 QBRD MBRD2</c:v>
                </c:pt>
              </c:strCache>
            </c:strRef>
          </c:cat>
          <c:val>
            <c:numRef>
              <c:f>'List and Chart'!$P$2:$P$11</c:f>
              <c:numCache>
                <c:formatCode>0</c:formatCode>
                <c:ptCount val="10"/>
                <c:pt idx="0">
                  <c:v>77</c:v>
                </c:pt>
                <c:pt idx="1">
                  <c:v>140</c:v>
                </c:pt>
                <c:pt idx="2">
                  <c:v>56</c:v>
                </c:pt>
                <c:pt idx="3">
                  <c:v>65</c:v>
                </c:pt>
                <c:pt idx="4">
                  <c:v>127</c:v>
                </c:pt>
                <c:pt idx="5">
                  <c:v>79</c:v>
                </c:pt>
                <c:pt idx="6">
                  <c:v>43</c:v>
                </c:pt>
                <c:pt idx="7">
                  <c:v>52</c:v>
                </c:pt>
                <c:pt idx="8">
                  <c:v>37</c:v>
                </c:pt>
                <c:pt idx="9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7CA-4914-9205-E89FAAA35B60}"/>
            </c:ext>
          </c:extLst>
        </c:ser>
        <c:ser>
          <c:idx val="2"/>
          <c:order val="2"/>
          <c:tx>
            <c:v>phase2 start</c:v>
          </c:tx>
          <c:spPr>
            <a:noFill/>
            <a:ln>
              <a:noFill/>
            </a:ln>
            <a:effectLst/>
          </c:spPr>
          <c:invertIfNegative val="0"/>
          <c:cat>
            <c:strRef>
              <c:f>'List and Chart'!$A$2:$A$11</c:f>
              <c:strCache>
                <c:ptCount val="10"/>
                <c:pt idx="0">
                  <c:v>D2 QBRDP MBRDP</c:v>
                </c:pt>
                <c:pt idx="1">
                  <c:v>Q2b QQXFJ MQXFBP2</c:v>
                </c:pt>
                <c:pt idx="2">
                  <c:v>CP QCXFC MCBXFAP1</c:v>
                </c:pt>
                <c:pt idx="3">
                  <c:v>D1 QBXFC MBXFP1</c:v>
                </c:pt>
                <c:pt idx="4">
                  <c:v>Q2a QQXFG MQXFBP3</c:v>
                </c:pt>
                <c:pt idx="5">
                  <c:v>Q3 QQXFF MQXFA03+04</c:v>
                </c:pt>
                <c:pt idx="6">
                  <c:v>Q2b MQXFB04</c:v>
                </c:pt>
                <c:pt idx="7">
                  <c:v>Q2a MQXFB03</c:v>
                </c:pt>
                <c:pt idx="8">
                  <c:v>Q2a MQXFB05</c:v>
                </c:pt>
                <c:pt idx="9">
                  <c:v>D2 QBRD MBRD2</c:v>
                </c:pt>
              </c:strCache>
            </c:strRef>
          </c:cat>
          <c:val>
            <c:numRef>
              <c:f>'List and Chart'!$Q$2:$Q$11</c:f>
              <c:numCache>
                <c:formatCode>General</c:formatCode>
                <c:ptCount val="10"/>
                <c:pt idx="0">
                  <c:v>0</c:v>
                </c:pt>
                <c:pt idx="1">
                  <c:v>532</c:v>
                </c:pt>
                <c:pt idx="2">
                  <c:v>1</c:v>
                </c:pt>
                <c:pt idx="3">
                  <c:v>235</c:v>
                </c:pt>
                <c:pt idx="4">
                  <c:v>194</c:v>
                </c:pt>
                <c:pt idx="5">
                  <c:v>-45345</c:v>
                </c:pt>
                <c:pt idx="6">
                  <c:v>-45364</c:v>
                </c:pt>
                <c:pt idx="7">
                  <c:v>-45436</c:v>
                </c:pt>
                <c:pt idx="8">
                  <c:v>-45505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7CA-4914-9205-E89FAAA35B60}"/>
            </c:ext>
          </c:extLst>
        </c:ser>
        <c:ser>
          <c:idx val="3"/>
          <c:order val="3"/>
          <c:tx>
            <c:v>phase 2 duration</c:v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pattFill prst="wdUpDiag">
                <a:fgClr>
                  <a:schemeClr val="accent5">
                    <a:lumMod val="75000"/>
                  </a:schemeClr>
                </a:fgClr>
                <a:bgClr>
                  <a:schemeClr val="bg1"/>
                </a:bgClr>
              </a:pattFill>
              <a:ln w="254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97CA-4914-9205-E89FAAA35B60}"/>
              </c:ext>
            </c:extLst>
          </c:dPt>
          <c:dPt>
            <c:idx val="9"/>
            <c:invertIfNegative val="0"/>
            <c:bubble3D val="0"/>
            <c:spPr>
              <a:pattFill prst="wdUpDiag">
                <a:fgClr>
                  <a:schemeClr val="accent5">
                    <a:lumMod val="75000"/>
                  </a:schemeClr>
                </a:fgClr>
                <a:bgClr>
                  <a:schemeClr val="bg1"/>
                </a:bgClr>
              </a:pattFill>
              <a:ln w="254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97CA-4914-9205-E89FAAA35B60}"/>
              </c:ext>
            </c:extLst>
          </c:dPt>
          <c:cat>
            <c:strRef>
              <c:f>'List and Chart'!$A$2:$A$11</c:f>
              <c:strCache>
                <c:ptCount val="10"/>
                <c:pt idx="0">
                  <c:v>D2 QBRDP MBRDP</c:v>
                </c:pt>
                <c:pt idx="1">
                  <c:v>Q2b QQXFJ MQXFBP2</c:v>
                </c:pt>
                <c:pt idx="2">
                  <c:v>CP QCXFC MCBXFAP1</c:v>
                </c:pt>
                <c:pt idx="3">
                  <c:v>D1 QBXFC MBXFP1</c:v>
                </c:pt>
                <c:pt idx="4">
                  <c:v>Q2a QQXFG MQXFBP3</c:v>
                </c:pt>
                <c:pt idx="5">
                  <c:v>Q3 QQXFF MQXFA03+04</c:v>
                </c:pt>
                <c:pt idx="6">
                  <c:v>Q2b MQXFB04</c:v>
                </c:pt>
                <c:pt idx="7">
                  <c:v>Q2a MQXFB03</c:v>
                </c:pt>
                <c:pt idx="8">
                  <c:v>Q2a MQXFB05</c:v>
                </c:pt>
                <c:pt idx="9">
                  <c:v>D2 QBRD MBRD2</c:v>
                </c:pt>
              </c:strCache>
            </c:strRef>
          </c:cat>
          <c:val>
            <c:numRef>
              <c:f>'List and Chart'!$R$2:$R$11</c:f>
              <c:numCache>
                <c:formatCode>0</c:formatCode>
                <c:ptCount val="10"/>
                <c:pt idx="0">
                  <c:v>0</c:v>
                </c:pt>
                <c:pt idx="1">
                  <c:v>100</c:v>
                </c:pt>
                <c:pt idx="2">
                  <c:v>356</c:v>
                </c:pt>
                <c:pt idx="3">
                  <c:v>167</c:v>
                </c:pt>
                <c:pt idx="4">
                  <c:v>96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97CA-4914-9205-E89FAAA35B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212633119"/>
        <c:axId val="212640319"/>
      </c:barChart>
      <c:catAx>
        <c:axId val="2126331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12640319"/>
        <c:crosses val="autoZero"/>
        <c:auto val="1"/>
        <c:lblAlgn val="ctr"/>
        <c:lblOffset val="100"/>
        <c:noMultiLvlLbl val="0"/>
      </c:catAx>
      <c:valAx>
        <c:axId val="212640319"/>
        <c:scaling>
          <c:orientation val="minMax"/>
          <c:max val="45657"/>
          <c:min val="4456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mm\&#10;yyyy" sourceLinked="0"/>
        <c:majorTickMark val="none"/>
        <c:minorTickMark val="in"/>
        <c:tickLblPos val="nextTo"/>
        <c:spPr>
          <a:noFill/>
          <a:ln>
            <a:solidFill>
              <a:schemeClr val="bg1">
                <a:lumMod val="6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12633119"/>
        <c:crosses val="autoZero"/>
        <c:crossBetween val="between"/>
        <c:majorUnit val="182.5"/>
        <c:minorUnit val="30.5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08/10/2024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08/10/2024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>
            <a:lvl1pPr>
              <a:defRPr sz="2600" b="1"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1475656" y="914401"/>
            <a:ext cx="6120680" cy="3680222"/>
          </a:xfrm>
        </p:spPr>
        <p:txBody>
          <a:bodyPr lIns="0" tIns="0" rIns="0" bIns="0">
            <a:normAutofit/>
          </a:bodyPr>
          <a:lstStyle>
            <a:lvl1pPr>
              <a:defRPr sz="2000"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>
              <a:defRPr sz="1800">
                <a:solidFill>
                  <a:schemeClr val="tx1"/>
                </a:solidFill>
                <a:latin typeface="Palatino Linotype" panose="02040502050505030304" pitchFamily="18" charset="0"/>
              </a:defRPr>
            </a:lvl2pPr>
            <a:lvl3pPr>
              <a:defRPr sz="1600">
                <a:solidFill>
                  <a:schemeClr val="tx1"/>
                </a:solidFill>
                <a:latin typeface="Palatino Linotype" panose="02040502050505030304" pitchFamily="18" charset="0"/>
              </a:defRPr>
            </a:lvl3pPr>
            <a:lvl4pPr>
              <a:defRPr sz="1400">
                <a:solidFill>
                  <a:schemeClr val="tx1"/>
                </a:solidFill>
                <a:latin typeface="Palatino Linotype" panose="02040502050505030304" pitchFamily="18" charset="0"/>
              </a:defRPr>
            </a:lvl4pPr>
            <a:lvl5pPr>
              <a:defRPr sz="1200">
                <a:solidFill>
                  <a:schemeClr val="tx1"/>
                </a:solidFill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691680" y="1028701"/>
            <a:ext cx="6048672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hyperlink" Target="https://edms.cern.ch/document/2827006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indico.cern.ch/event/1161569/contributions/4921704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56045" y="2430150"/>
            <a:ext cx="7200000" cy="1350000"/>
          </a:xfrm>
        </p:spPr>
        <p:txBody>
          <a:bodyPr/>
          <a:lstStyle/>
          <a:p>
            <a:r>
              <a:rPr lang="pt-PT" dirty="0"/>
              <a:t>Satus of cryostat activities at CERN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599" y="3600450"/>
            <a:ext cx="6728793" cy="742950"/>
          </a:xfrm>
        </p:spPr>
        <p:txBody>
          <a:bodyPr>
            <a:normAutofit fontScale="85000" lnSpcReduction="20000"/>
          </a:bodyPr>
          <a:lstStyle/>
          <a:p>
            <a:r>
              <a:rPr lang="pt-PT" dirty="0">
                <a:latin typeface="Palatino Linotype" panose="02040502050505030304" pitchFamily="18" charset="0"/>
              </a:rPr>
              <a:t>D. Ramos on behalf of the WP3 cryostat team</a:t>
            </a:r>
          </a:p>
          <a:p>
            <a:r>
              <a:rPr lang="pt-PT" dirty="0">
                <a:latin typeface="Palatino Linotype" panose="02040502050505030304" pitchFamily="18" charset="0"/>
              </a:rPr>
              <a:t>J. Mouleyre, V. Sanchis, A. Seller, M. Struik, D. Murge, O. Id Bahmane, F. Savary, R. Diaz Vez and many more…</a:t>
            </a:r>
            <a:endParaRPr lang="en-GB" dirty="0">
              <a:latin typeface="Palatino Linotype" panose="02040502050505030304" pitchFamily="18" charset="0"/>
            </a:endParaRP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>
                <a:solidFill>
                  <a:schemeClr val="bg2"/>
                </a:solidFill>
              </a:rPr>
              <a:t>14th HL-LHC Collaboration Meeting, October 2024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E0AD3-AD73-18F2-5309-3ED63D424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CP non-conformities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BBC420-A094-7FFD-6446-F8573FABB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EC21C6-6A80-2FAD-DD4D-B4F5F26CA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220E65-D719-CE5C-F318-E71009D7C4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203598"/>
            <a:ext cx="2990530" cy="244827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329B8E7-3AF9-31E1-4839-24EA5CEF11BC}"/>
              </a:ext>
            </a:extLst>
          </p:cNvPr>
          <p:cNvSpPr txBox="1"/>
          <p:nvPr/>
        </p:nvSpPr>
        <p:spPr>
          <a:xfrm>
            <a:off x="2339752" y="3921337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  <a:latin typeface="Palatino Linotype" panose="02040502050505030304" pitchFamily="18" charset="0"/>
              </a:rPr>
              <a:t>Decision: use as is for the String. Rework when configuring for use as machine spare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06D2570-3D51-31FD-AF9D-1D945DACE0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1347614"/>
            <a:ext cx="3456828" cy="173017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D4600EB-3CA2-82B2-471C-527D64BBA8C6}"/>
              </a:ext>
            </a:extLst>
          </p:cNvPr>
          <p:cNvSpPr txBox="1"/>
          <p:nvPr/>
        </p:nvSpPr>
        <p:spPr>
          <a:xfrm>
            <a:off x="5508104" y="996816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LHC-QCXF-QN-0004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EB34D10-09C3-CE4F-3120-37D8C5BFE35E}"/>
              </a:ext>
            </a:extLst>
          </p:cNvPr>
          <p:cNvSpPr txBox="1"/>
          <p:nvPr/>
        </p:nvSpPr>
        <p:spPr>
          <a:xfrm>
            <a:off x="1259632" y="736734"/>
            <a:ext cx="5038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LHC-QCXF-QN-0006</a:t>
            </a:r>
          </a:p>
        </p:txBody>
      </p:sp>
    </p:spTree>
    <p:extLst>
      <p:ext uri="{BB962C8B-B14F-4D97-AF65-F5344CB8AC3E}">
        <p14:creationId xmlns:p14="http://schemas.microsoft.com/office/powerpoint/2010/main" val="3612620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98660-BECC-F1F5-C7D5-6D0C90150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D1 QBXFC MBXFP1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AD70CB-6FD2-41DA-7CFF-420D95D02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38E164-CE41-DA49-DDF3-C001F1186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F4DE3B6-75BA-E7E8-5385-02E34C8D92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93161"/>
            <a:ext cx="1855188" cy="1442479"/>
          </a:xfrm>
          <a:prstGeom prst="rect">
            <a:avLst/>
          </a:prstGeom>
        </p:spPr>
      </p:pic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031CFA9F-23A1-9519-BB35-B881EFD8AF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7744" y="914401"/>
            <a:ext cx="5328592" cy="2593453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Phase 1 done from May to July 2023 (9 weeks)</a:t>
            </a:r>
          </a:p>
          <a:p>
            <a:pPr lvl="1"/>
            <a:r>
              <a:rPr lang="en-GB" dirty="0"/>
              <a:t>Position of N and XB lines was off but could be corrected by re-machining pipe supports</a:t>
            </a:r>
          </a:p>
          <a:p>
            <a:pPr lvl="1"/>
            <a:r>
              <a:rPr lang="en-GB" dirty="0"/>
              <a:t>Error in V-tap wiring required corrective action on IFS</a:t>
            </a:r>
          </a:p>
          <a:p>
            <a:r>
              <a:rPr lang="en-GB" dirty="0"/>
              <a:t>Phase 2 from March to August 2024 (24 weeks)</a:t>
            </a:r>
          </a:p>
          <a:p>
            <a:pPr lvl="1"/>
            <a:r>
              <a:rPr lang="en-GB" dirty="0"/>
              <a:t>Work performed without major issues</a:t>
            </a:r>
          </a:p>
          <a:p>
            <a:pPr lvl="1"/>
            <a:r>
              <a:rPr lang="en-GB" dirty="0"/>
              <a:t>A first-time assembly as with all units completed so far</a:t>
            </a:r>
          </a:p>
          <a:p>
            <a:pPr lvl="1"/>
            <a:r>
              <a:rPr lang="en-GB" dirty="0"/>
              <a:t>Will soon be installed in the String once the QXF jumper interface is ready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47150-95BC-D95F-F045-50CBC57069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78" y="3361935"/>
            <a:ext cx="2638729" cy="153392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7D47F04-1745-425B-7E94-C57622814F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078" y="1851670"/>
            <a:ext cx="1783180" cy="136622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32D98D7-A78A-4FD6-11D8-4E951DBE78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6176" y="3338866"/>
            <a:ext cx="2016224" cy="15430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3AC96EC-74F8-A1E1-C429-24D2EF151D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9872" y="3361935"/>
            <a:ext cx="2335226" cy="1533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1627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1C174-CD56-AF2F-A967-D67EE3343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Q2a QQXFG MQXFBP3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ABDA0D-12CE-65E4-9929-330E4C498A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704" y="914401"/>
            <a:ext cx="6120680" cy="1801365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Phase 1 done July to October 2023 (18 weeks)</a:t>
            </a:r>
          </a:p>
          <a:p>
            <a:pPr lvl="1"/>
            <a:r>
              <a:rPr lang="en-GB" dirty="0"/>
              <a:t>Re-machining of LD and XB lines to compensate offset between cold mass end covers and cylinder</a:t>
            </a:r>
          </a:p>
          <a:p>
            <a:pPr lvl="1"/>
            <a:r>
              <a:rPr lang="en-GB" dirty="0"/>
              <a:t>Impact on cold mass saddle of unknown origin</a:t>
            </a:r>
          </a:p>
          <a:p>
            <a:pPr lvl="1"/>
            <a:r>
              <a:rPr lang="en-GB" dirty="0"/>
              <a:t>Error when bending the IFS capillary</a:t>
            </a:r>
          </a:p>
          <a:p>
            <a:pPr lvl="1"/>
            <a:r>
              <a:rPr lang="en-GB" dirty="0"/>
              <a:t>Error when handling over the cryostating tooling because of wrong procedure being used</a:t>
            </a:r>
          </a:p>
          <a:p>
            <a:r>
              <a:rPr lang="en-GB" dirty="0"/>
              <a:t>Phase 2 done May to August 2024 (14 weeks)</a:t>
            </a:r>
          </a:p>
          <a:p>
            <a:pPr lvl="1"/>
            <a:r>
              <a:rPr lang="en-GB" dirty="0"/>
              <a:t>Done in parallel with D1 phase 2, also with no issues</a:t>
            </a:r>
          </a:p>
          <a:p>
            <a:pPr lvl="1"/>
            <a:r>
              <a:rPr lang="en-GB" dirty="0"/>
              <a:t>Now installed in the String </a:t>
            </a:r>
          </a:p>
          <a:p>
            <a:pPr lvl="1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5DB6AD-7A31-E193-3CAA-97CF86BAB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2B7AA7-6486-5FCB-BC5A-50584230C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A66900-5FA3-16CB-7A6C-78CE7C8AC1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135000"/>
            <a:ext cx="1335746" cy="8270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39658B8-EBBE-1D40-29F6-C7054C011B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2360" y="987574"/>
            <a:ext cx="987263" cy="14121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FC6BD73-1309-BA28-9466-E6D2D8B706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1667" y="2499742"/>
            <a:ext cx="1037956" cy="122413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F23A5D3-3A85-ADF6-250F-866A7405F2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39622" y="3795886"/>
            <a:ext cx="1770237" cy="72672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C425290-29BA-63A1-4DEB-038D113998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1102" y="2727040"/>
            <a:ext cx="4572000" cy="2137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17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298E5-3D43-1EB0-B1F1-193E2DE3E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Q3 QQXFF MQXFA03+04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17A6E2-0F95-ECDC-B6D9-E33EBEFA28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987574"/>
            <a:ext cx="6120680" cy="1728192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Arrived from FNAL end November 2023</a:t>
            </a:r>
          </a:p>
          <a:p>
            <a:r>
              <a:rPr lang="en-GB" dirty="0"/>
              <a:t>Prepared for connection to cold test station at CERN from December to February 2024</a:t>
            </a:r>
          </a:p>
          <a:p>
            <a:r>
              <a:rPr lang="en-GB" dirty="0"/>
              <a:t>Leak found on cold mass circuit when connected to cold test station. Attempts at localising the leak could not exclude the cryoassembly</a:t>
            </a:r>
          </a:p>
          <a:p>
            <a:r>
              <a:rPr lang="en-GB" dirty="0"/>
              <a:t>Before starting phase 2 assembly: Replacement of M-N flanges followed by global pressure and leak test</a:t>
            </a:r>
          </a:p>
          <a:p>
            <a:r>
              <a:rPr lang="en-GB" dirty="0"/>
              <a:t>Assuming no leak, it is expected to be ready for installation in the String by February 2025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E1DAB2-66D5-F60A-A7FA-81149BFCA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16A253-13EB-A70D-E66F-67EEDEEA8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1C857EB-2865-C83D-F925-B5A65532DA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3502" y="3069758"/>
            <a:ext cx="1143827" cy="163448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452F187-97A6-F49A-FF82-8FE11EDDF4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792" y="3069759"/>
            <a:ext cx="4752528" cy="1634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0547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8933A-5B46-BFE1-95BF-20FA5BF96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Q2b MQXFB04 &amp; Q2a MQXFB03 &amp; Q2a MQXFB05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04DA6C-917B-8447-CFAF-06666C33ED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914401"/>
            <a:ext cx="6120680" cy="2017389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Phase 1 assembly finished for the three units</a:t>
            </a:r>
          </a:p>
          <a:p>
            <a:pPr lvl="1"/>
            <a:r>
              <a:rPr lang="en-GB" dirty="0"/>
              <a:t>5 to 7 weeks assembly time per unit</a:t>
            </a:r>
          </a:p>
          <a:p>
            <a:pPr lvl="1"/>
            <a:r>
              <a:rPr lang="en-GB" dirty="0"/>
              <a:t>Tooling has been optimised</a:t>
            </a:r>
          </a:p>
          <a:p>
            <a:pPr lvl="1"/>
            <a:r>
              <a:rPr lang="en-GB" dirty="0"/>
              <a:t>Procedures are mature</a:t>
            </a:r>
          </a:p>
          <a:p>
            <a:pPr lvl="1"/>
            <a:r>
              <a:rPr lang="en-GB" dirty="0"/>
              <a:t>Teams are well trained</a:t>
            </a:r>
          </a:p>
          <a:p>
            <a:r>
              <a:rPr lang="en-GB" dirty="0"/>
              <a:t>Phase 2 requires to know the installation slot</a:t>
            </a:r>
          </a:p>
          <a:p>
            <a:pPr lvl="1"/>
            <a:r>
              <a:rPr lang="en-GB" dirty="0"/>
              <a:t>will start in 2025 after sorting based on cold test results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9D9293-8AD2-9308-24F5-A08AA8FFD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D6EC6D-A8BF-3478-61AC-0BFAD8A36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5FA09B-D7F9-80B3-150C-826CF3DA61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3075806"/>
            <a:ext cx="3024336" cy="139198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ECF509F-B4C9-986A-3792-A6C80CC310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8162" y="3075806"/>
            <a:ext cx="3167841" cy="1391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0599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F0FC3-BDB5-05B4-52A8-1CD184C06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D2 QBRD MBRD2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ECC3D4-3EEC-CEB8-3CE5-4407057386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915566"/>
            <a:ext cx="6120680" cy="1656184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Assembly started end September</a:t>
            </a:r>
          </a:p>
          <a:p>
            <a:r>
              <a:rPr lang="en-GB" dirty="0"/>
              <a:t>Expected ready for cold test by mid-December</a:t>
            </a:r>
          </a:p>
          <a:p>
            <a:r>
              <a:rPr lang="en-GB" dirty="0"/>
              <a:t>First time installation of finger heat exchanger</a:t>
            </a:r>
          </a:p>
          <a:p>
            <a:r>
              <a:rPr lang="en-GB" dirty="0"/>
              <a:t>After cold test: </a:t>
            </a:r>
          </a:p>
          <a:p>
            <a:pPr lvl="1"/>
            <a:r>
              <a:rPr lang="en-GB" dirty="0"/>
              <a:t>remove testing interfaces</a:t>
            </a:r>
          </a:p>
          <a:p>
            <a:pPr lvl="1"/>
            <a:r>
              <a:rPr lang="en-GB" dirty="0"/>
              <a:t>cut the temporary busbar line</a:t>
            </a:r>
          </a:p>
          <a:p>
            <a:pPr lvl="1"/>
            <a:r>
              <a:rPr lang="en-GB" dirty="0"/>
              <a:t>partially assemble the busbar jumper (thermal shield and vacuum vessel done in the tunnel due to transport constraints)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60B8CE-FE69-705B-A1EA-D8398E7F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934E83-D7BE-7118-5366-602CDEFD4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9" name="Picture 8" descr="A large blue machine in a factory&#10;&#10;Description automatically generated">
            <a:extLst>
              <a:ext uri="{FF2B5EF4-FFF2-40B4-BE49-F238E27FC236}">
                <a16:creationId xmlns:a16="http://schemas.microsoft.com/office/drawing/2014/main" id="{B05A1971-C86A-6766-3370-ADBD938D3E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2605920"/>
            <a:ext cx="3024336" cy="2266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2880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1BA64-D104-998F-4D02-001E0E817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Cold mass insertion tooling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06C88-935B-87E1-FAA7-0FBE52ED71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0839" y="1244079"/>
            <a:ext cx="6120680" cy="1858982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Cold mass insertion tooling is fully operational. </a:t>
            </a:r>
          </a:p>
          <a:p>
            <a:r>
              <a:rPr lang="en-GB" dirty="0"/>
              <a:t>Improvements made for better (and safer) accessibility. </a:t>
            </a:r>
          </a:p>
          <a:p>
            <a:r>
              <a:rPr lang="en-GB" dirty="0"/>
              <a:t>Stabilization columns were split for more clearance under the crane hook. </a:t>
            </a:r>
          </a:p>
          <a:p>
            <a:r>
              <a:rPr lang="en-GB" dirty="0"/>
              <a:t>Limits on jack displacement adjusted to avoid control issues.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1FB7D2-C5EE-3823-4058-064FEBD5D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F687DF-097D-1BCE-44AD-43E8CB966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0CF0E39-0207-5E59-F5D9-7711C1EA1C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6902" y="3240067"/>
            <a:ext cx="1570761" cy="117771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CE588FA-2C10-55BB-0FF0-2A526256E2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7952" y="3240066"/>
            <a:ext cx="2738053" cy="11777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1BFB192-4328-500A-456E-54AADDEC66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3271" y="3240066"/>
            <a:ext cx="1433009" cy="11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6862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7EAF6-F6B6-897E-8CCD-808ED4F89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Phase 2 welding stations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03C3AC-99E5-3DBC-54E8-63C96B954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914401"/>
            <a:ext cx="6120680" cy="1881893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Provides precise interface references for holding and checking the position of pipe extremities during and after welding.</a:t>
            </a:r>
          </a:p>
          <a:p>
            <a:r>
              <a:rPr lang="en-GB" dirty="0"/>
              <a:t>All stations are modular and can be adapted to any cryostat variant for management flexibility.</a:t>
            </a:r>
          </a:p>
          <a:p>
            <a:r>
              <a:rPr lang="en-GB" dirty="0"/>
              <a:t>Started with 3 stations but a 4</a:t>
            </a:r>
            <a:r>
              <a:rPr lang="en-GB" baseline="30000" dirty="0"/>
              <a:t>th</a:t>
            </a:r>
            <a:r>
              <a:rPr lang="en-GB" dirty="0"/>
              <a:t> station has just been installed to allow more work in parallel.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55AA2C-367B-0587-C9A8-E2C165F63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7D7214-D6B8-BF7D-7121-1B3C00766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787DCA-699C-7BF5-8425-EB1F8ADDE1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3171072"/>
            <a:ext cx="2142471" cy="10459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6632A2-7A5F-6FBC-D2C0-F74CB8672D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8186" y="3171072"/>
            <a:ext cx="1388011" cy="10303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C587349-DA1C-67FD-1194-4E6C2E58D8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7147" y="3160181"/>
            <a:ext cx="1300292" cy="1041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248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40D7F-49C9-698A-9E7E-DEB18C303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9848A9-38C0-034E-0F07-77A46D3453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173972"/>
            <a:ext cx="6120680" cy="2778596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All components that were not impacted by the QXL reconfiguration ECR are available, except for expansion joints (next slide)</a:t>
            </a:r>
          </a:p>
          <a:p>
            <a:r>
              <a:rPr lang="en-GB" dirty="0"/>
              <a:t>The remainder are under production according to the cryostat assembly schedule</a:t>
            </a:r>
          </a:p>
          <a:p>
            <a:pPr lvl="1"/>
            <a:r>
              <a:rPr lang="en-GB" dirty="0"/>
              <a:t>Machining and components subcontracted</a:t>
            </a:r>
          </a:p>
          <a:p>
            <a:pPr lvl="1"/>
            <a:r>
              <a:rPr lang="en-GB" dirty="0"/>
              <a:t>Welding is done on the shop floor to optimise resources and allow schedule flexibility</a:t>
            </a:r>
          </a:p>
          <a:p>
            <a:r>
              <a:rPr lang="en-GB" dirty="0"/>
              <a:t>Thermal shield subassemblies are welded in advance but with a small buffer due to storage restrictions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99A702-918D-16B2-21B0-5B088465B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E71F08-84B1-F79A-72A9-B2D989DCB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20611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96FFA-82E8-3212-15CD-9625D1AC2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Bellows expansion joints for the interconnects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68E4A5-5EF1-38A5-9004-68266B79CE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6120" y="920301"/>
            <a:ext cx="6120680" cy="3680222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First manufacturing contract signed for 500 bellows failed to deliver as per specification and resulted in a major delay</a:t>
            </a:r>
          </a:p>
          <a:p>
            <a:r>
              <a:rPr lang="en-GB" dirty="0"/>
              <a:t>A new supply was necessary to replace the full quantity</a:t>
            </a:r>
          </a:p>
          <a:p>
            <a:pPr lvl="1"/>
            <a:r>
              <a:rPr lang="en-GB" dirty="0"/>
              <a:t>A new price enquiry and purchase order done to cover the needs for the String. Later followed by a second order to cover six months of cryostat assemblies destined to the LHC.</a:t>
            </a:r>
          </a:p>
          <a:p>
            <a:pPr lvl="1"/>
            <a:r>
              <a:rPr lang="en-GB" dirty="0"/>
              <a:t>The remainder units needed for the LHC were ordered after a market survey and invitation to tender</a:t>
            </a:r>
          </a:p>
          <a:p>
            <a:pPr lvl="1"/>
            <a:r>
              <a:rPr lang="en-GB" dirty="0"/>
              <a:t>The same manufacturer won all tenders and is supplying the full quantity, although under separate purchase orders/contracts</a:t>
            </a:r>
          </a:p>
          <a:p>
            <a:r>
              <a:rPr lang="en-GB" dirty="0"/>
              <a:t>The present manufacturer, despite its good reputation and successful supplies in the past, has so far been unable to deliver on time and the welds are not conform to specification</a:t>
            </a:r>
          </a:p>
          <a:p>
            <a:r>
              <a:rPr lang="en-GB" dirty="0"/>
              <a:t>This supply is currently on the critical path with a risk of causing delays to the cryostat assembly activities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EA70EE-915D-5665-D114-D7C9B5A5B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619721-8DF5-4DCF-F6B6-A7AED686D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ADAB3B-1232-D28F-49D0-EDB2AA6370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445" y="1005713"/>
            <a:ext cx="1799304" cy="12984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CD0D174-9D37-E9C6-A3B3-B19224C3BE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445" y="2525432"/>
            <a:ext cx="1799304" cy="10578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7A94DFF-1542-5026-54C0-14137573B5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445" y="3869712"/>
            <a:ext cx="1815100" cy="631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47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A picture containing telescope&#10;&#10;Description automatically generated">
            <a:extLst>
              <a:ext uri="{FF2B5EF4-FFF2-40B4-BE49-F238E27FC236}">
                <a16:creationId xmlns:a16="http://schemas.microsoft.com/office/drawing/2014/main" id="{984D2EB6-B158-1384-1D9C-D2BEB41A19C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52240">
            <a:off x="9771320" y="-2002456"/>
            <a:ext cx="2448272" cy="11293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025FEFE-837C-F9B2-1F1F-DCDE8FC8D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Cryostat types</a:t>
            </a:r>
            <a:endParaRPr lang="en-GB" dirty="0"/>
          </a:p>
        </p:txBody>
      </p:sp>
      <p:pic>
        <p:nvPicPr>
          <p:cNvPr id="7" name="Content Placeholder 6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010CCE17-2020-0C82-8E5A-1709659E9D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4568" y="-3017656"/>
            <a:ext cx="2448272" cy="1129353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370F33-8756-4EF7-BAA8-CE1FC01BD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4936A0-1C59-ABE2-DE91-299E4DC82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13" name="Picture 12" descr="A close-up of an object&#10;&#10;Description automatically generated with low confidence">
            <a:extLst>
              <a:ext uri="{FF2B5EF4-FFF2-40B4-BE49-F238E27FC236}">
                <a16:creationId xmlns:a16="http://schemas.microsoft.com/office/drawing/2014/main" id="{EE5E4795-0CEE-15D1-0059-3F6F2F4B9B9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8001" y="-609168"/>
            <a:ext cx="2658037" cy="1226115"/>
          </a:xfrm>
          <a:prstGeom prst="rect">
            <a:avLst/>
          </a:prstGeom>
        </p:spPr>
      </p:pic>
      <p:pic>
        <p:nvPicPr>
          <p:cNvPr id="15" name="Picture 14" descr="A picture containing outdoor, telescope, light&#10;&#10;Description automatically generated">
            <a:extLst>
              <a:ext uri="{FF2B5EF4-FFF2-40B4-BE49-F238E27FC236}">
                <a16:creationId xmlns:a16="http://schemas.microsoft.com/office/drawing/2014/main" id="{9672AD95-FA16-00EB-2256-B24E9BF65C0A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5014" y="375960"/>
            <a:ext cx="2448272" cy="1129354"/>
          </a:xfrm>
          <a:prstGeom prst="rect">
            <a:avLst/>
          </a:prstGeom>
        </p:spPr>
      </p:pic>
      <p:pic>
        <p:nvPicPr>
          <p:cNvPr id="19" name="Picture 18" descr="A picture containing telescope&#10;&#10;Description automatically generated">
            <a:extLst>
              <a:ext uri="{FF2B5EF4-FFF2-40B4-BE49-F238E27FC236}">
                <a16:creationId xmlns:a16="http://schemas.microsoft.com/office/drawing/2014/main" id="{1080BF4A-CFC1-E011-5535-9310A890DAD9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3725" y="2549685"/>
            <a:ext cx="2774244" cy="1279720"/>
          </a:xfrm>
          <a:prstGeom prst="rect">
            <a:avLst/>
          </a:prstGeom>
        </p:spPr>
      </p:pic>
      <p:pic>
        <p:nvPicPr>
          <p:cNvPr id="21" name="Picture 20" descr="A picture containing sky, outdoor, light, day&#10;&#10;Description automatically generated">
            <a:extLst>
              <a:ext uri="{FF2B5EF4-FFF2-40B4-BE49-F238E27FC236}">
                <a16:creationId xmlns:a16="http://schemas.microsoft.com/office/drawing/2014/main" id="{B90AFA0E-9B17-917B-C393-042C920B2485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5015" y="3839488"/>
            <a:ext cx="2920404" cy="134714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F3B652B-9837-5696-531D-AC7A29705A73}"/>
              </a:ext>
            </a:extLst>
          </p:cNvPr>
          <p:cNvSpPr txBox="1"/>
          <p:nvPr/>
        </p:nvSpPr>
        <p:spPr>
          <a:xfrm>
            <a:off x="11371098" y="-2208673"/>
            <a:ext cx="5649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PT" sz="1400" dirty="0">
                <a:latin typeface="Palatino Linotype" panose="02040502050505030304" pitchFamily="18" charset="0"/>
              </a:rPr>
              <a:t>Q1</a:t>
            </a:r>
            <a:endParaRPr lang="en-GB" sz="1400" dirty="0">
              <a:latin typeface="Palatino Linotype" panose="0204050205050503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952F21D-CCAD-E2A0-98A8-4BDE7224BEB5}"/>
              </a:ext>
            </a:extLst>
          </p:cNvPr>
          <p:cNvSpPr txBox="1"/>
          <p:nvPr/>
        </p:nvSpPr>
        <p:spPr>
          <a:xfrm>
            <a:off x="11347562" y="-1112441"/>
            <a:ext cx="5649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PT" sz="1400" dirty="0">
                <a:latin typeface="Palatino Linotype" panose="02040502050505030304" pitchFamily="18" charset="0"/>
              </a:rPr>
              <a:t>Q2a</a:t>
            </a:r>
            <a:endParaRPr lang="en-GB" sz="1400" dirty="0">
              <a:latin typeface="Palatino Linotype" panose="0204050205050503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F2CF10F-4917-851A-CB68-13DEC7C13B5E}"/>
              </a:ext>
            </a:extLst>
          </p:cNvPr>
          <p:cNvSpPr txBox="1"/>
          <p:nvPr/>
        </p:nvSpPr>
        <p:spPr>
          <a:xfrm>
            <a:off x="11404835" y="179672"/>
            <a:ext cx="5649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PT" sz="1400" dirty="0">
                <a:latin typeface="Palatino Linotype" panose="02040502050505030304" pitchFamily="18" charset="0"/>
              </a:rPr>
              <a:t>Q2b</a:t>
            </a:r>
            <a:endParaRPr lang="en-GB" sz="1400" dirty="0">
              <a:latin typeface="Palatino Linotype" panose="0204050205050503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94C2C28-2227-48AE-6675-342E2BD3658A}"/>
              </a:ext>
            </a:extLst>
          </p:cNvPr>
          <p:cNvSpPr txBox="1"/>
          <p:nvPr/>
        </p:nvSpPr>
        <p:spPr>
          <a:xfrm>
            <a:off x="11351036" y="1366036"/>
            <a:ext cx="5649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PT" sz="1400" dirty="0">
                <a:latin typeface="Palatino Linotype" panose="02040502050505030304" pitchFamily="18" charset="0"/>
              </a:rPr>
              <a:t>Q3</a:t>
            </a:r>
            <a:endParaRPr lang="en-GB" sz="1400" dirty="0">
              <a:latin typeface="Palatino Linotype" panose="0204050205050503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59388FE-2197-BAE5-A00B-F5CD88DC3A01}"/>
              </a:ext>
            </a:extLst>
          </p:cNvPr>
          <p:cNvSpPr txBox="1"/>
          <p:nvPr/>
        </p:nvSpPr>
        <p:spPr>
          <a:xfrm>
            <a:off x="11333551" y="2531727"/>
            <a:ext cx="5649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PT" sz="1400" dirty="0">
                <a:latin typeface="Palatino Linotype" panose="02040502050505030304" pitchFamily="18" charset="0"/>
              </a:rPr>
              <a:t>CP</a:t>
            </a:r>
            <a:endParaRPr lang="en-GB" sz="1400" dirty="0">
              <a:latin typeface="Palatino Linotype" panose="0204050205050503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97EF2B9-9AFA-8F75-A2EC-2934FE8215E6}"/>
              </a:ext>
            </a:extLst>
          </p:cNvPr>
          <p:cNvSpPr txBox="1"/>
          <p:nvPr/>
        </p:nvSpPr>
        <p:spPr>
          <a:xfrm>
            <a:off x="11352907" y="3677349"/>
            <a:ext cx="5649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PT" sz="1400" dirty="0">
                <a:latin typeface="Palatino Linotype" panose="02040502050505030304" pitchFamily="18" charset="0"/>
              </a:rPr>
              <a:t>D1</a:t>
            </a:r>
            <a:endParaRPr lang="en-GB" sz="1400" dirty="0">
              <a:latin typeface="Palatino Linotype" panose="02040502050505030304" pitchFamily="18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350FC0C-D90E-F060-B051-25658017598E}"/>
              </a:ext>
            </a:extLst>
          </p:cNvPr>
          <p:cNvSpPr txBox="1"/>
          <p:nvPr/>
        </p:nvSpPr>
        <p:spPr>
          <a:xfrm>
            <a:off x="12034040" y="4814508"/>
            <a:ext cx="5649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PT" sz="1400" dirty="0">
                <a:latin typeface="Palatino Linotype" panose="02040502050505030304" pitchFamily="18" charset="0"/>
              </a:rPr>
              <a:t>D2</a:t>
            </a:r>
            <a:endParaRPr lang="en-GB" sz="1400" dirty="0">
              <a:latin typeface="Palatino Linotype" panose="02040502050505030304" pitchFamily="18" charset="0"/>
            </a:endParaRPr>
          </a:p>
        </p:txBody>
      </p:sp>
      <p:pic>
        <p:nvPicPr>
          <p:cNvPr id="37" name="Picture 36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FCD47357-2924-56ED-1738-3DA766D57738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8434" y="1928939"/>
            <a:ext cx="2229017" cy="1028214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CD9D0409-3331-11E4-3D1E-9E0C30206B6A}"/>
              </a:ext>
            </a:extLst>
          </p:cNvPr>
          <p:cNvGrpSpPr/>
          <p:nvPr/>
        </p:nvGrpSpPr>
        <p:grpSpPr>
          <a:xfrm>
            <a:off x="251520" y="126727"/>
            <a:ext cx="3028924" cy="4364720"/>
            <a:chOff x="-108520" y="254327"/>
            <a:chExt cx="3028924" cy="4364720"/>
          </a:xfrm>
        </p:grpSpPr>
        <p:pic>
          <p:nvPicPr>
            <p:cNvPr id="17" name="Picture 16" descr="A close-up of a machine&#10;&#10;Description automatically generated with low confidence">
              <a:extLst>
                <a:ext uri="{FF2B5EF4-FFF2-40B4-BE49-F238E27FC236}">
                  <a16:creationId xmlns:a16="http://schemas.microsoft.com/office/drawing/2014/main" id="{461026EB-468C-B789-C88E-7B01974FA5C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053" y="2615090"/>
              <a:ext cx="2016224" cy="930056"/>
            </a:xfrm>
            <a:prstGeom prst="rect">
              <a:avLst/>
            </a:prstGeom>
          </p:spPr>
        </p:pic>
        <p:pic>
          <p:nvPicPr>
            <p:cNvPr id="20" name="Content Placeholder 6" descr="A close-up of a machine&#10;&#10;Description automatically generated with low confidence">
              <a:extLst>
                <a:ext uri="{FF2B5EF4-FFF2-40B4-BE49-F238E27FC236}">
                  <a16:creationId xmlns:a16="http://schemas.microsoft.com/office/drawing/2014/main" id="{CAFABCBD-E550-3BF5-CF97-5F70F61335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245" y="254327"/>
              <a:ext cx="2448272" cy="1129353"/>
            </a:xfrm>
            <a:prstGeom prst="rect">
              <a:avLst/>
            </a:prstGeom>
          </p:spPr>
        </p:pic>
        <p:pic>
          <p:nvPicPr>
            <p:cNvPr id="35" name="Picture 34" descr="A picture containing sky, outdoor, light, day&#10;&#10;Description automatically generated">
              <a:extLst>
                <a:ext uri="{FF2B5EF4-FFF2-40B4-BE49-F238E27FC236}">
                  <a16:creationId xmlns:a16="http://schemas.microsoft.com/office/drawing/2014/main" id="{A3A287B0-69AE-E61A-E1DC-78A5D9C4BDB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271906"/>
              <a:ext cx="2920404" cy="1347141"/>
            </a:xfrm>
            <a:prstGeom prst="rect">
              <a:avLst/>
            </a:prstGeom>
          </p:spPr>
        </p:pic>
        <p:pic>
          <p:nvPicPr>
            <p:cNvPr id="36" name="Picture 35" descr="A picture containing telescope&#10;&#10;Description automatically generated">
              <a:extLst>
                <a:ext uri="{FF2B5EF4-FFF2-40B4-BE49-F238E27FC236}">
                  <a16:creationId xmlns:a16="http://schemas.microsoft.com/office/drawing/2014/main" id="{A04B6D6B-14E9-B6AE-D0C9-ABC9D06C028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066406"/>
              <a:ext cx="2075676" cy="957480"/>
            </a:xfrm>
            <a:prstGeom prst="rect">
              <a:avLst/>
            </a:prstGeom>
          </p:spPr>
        </p:pic>
        <p:pic>
          <p:nvPicPr>
            <p:cNvPr id="38" name="Picture 37" descr="A picture containing outdoor, telescope, light&#10;&#10;Description automatically generated">
              <a:extLst>
                <a:ext uri="{FF2B5EF4-FFF2-40B4-BE49-F238E27FC236}">
                  <a16:creationId xmlns:a16="http://schemas.microsoft.com/office/drawing/2014/main" id="{5FB4037A-9599-F31A-B4D0-D423C2779F5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053" y="1899347"/>
              <a:ext cx="2448272" cy="1129354"/>
            </a:xfrm>
            <a:prstGeom prst="rect">
              <a:avLst/>
            </a:prstGeom>
          </p:spPr>
        </p:pic>
        <p:pic>
          <p:nvPicPr>
            <p:cNvPr id="39" name="Picture 38" descr="A close-up of an object&#10;&#10;Description automatically generated with low confidence">
              <a:extLst>
                <a:ext uri="{FF2B5EF4-FFF2-40B4-BE49-F238E27FC236}">
                  <a16:creationId xmlns:a16="http://schemas.microsoft.com/office/drawing/2014/main" id="{6012EEDC-70E6-87FB-6526-0B20E4C0DB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8520" y="1388975"/>
              <a:ext cx="2658037" cy="1226115"/>
            </a:xfrm>
            <a:prstGeom prst="rect">
              <a:avLst/>
            </a:prstGeom>
          </p:spPr>
        </p:pic>
        <p:pic>
          <p:nvPicPr>
            <p:cNvPr id="40" name="Picture 39" descr="A picture containing telescope&#10;&#10;Description automatically generated">
              <a:extLst>
                <a:ext uri="{FF2B5EF4-FFF2-40B4-BE49-F238E27FC236}">
                  <a16:creationId xmlns:a16="http://schemas.microsoft.com/office/drawing/2014/main" id="{DFED5144-8E63-6D6A-2F24-AE322D0741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452240">
              <a:off x="129443" y="768467"/>
              <a:ext cx="2448272" cy="1129354"/>
            </a:xfrm>
            <a:prstGeom prst="rect">
              <a:avLst/>
            </a:prstGeom>
          </p:spPr>
        </p:pic>
      </p:grpSp>
      <p:graphicFrame>
        <p:nvGraphicFramePr>
          <p:cNvPr id="46" name="Table 45">
            <a:extLst>
              <a:ext uri="{FF2B5EF4-FFF2-40B4-BE49-F238E27FC236}">
                <a16:creationId xmlns:a16="http://schemas.microsoft.com/office/drawing/2014/main" id="{34D937B0-B783-F1BC-9925-074452BB88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079037"/>
              </p:ext>
            </p:extLst>
          </p:nvPr>
        </p:nvGraphicFramePr>
        <p:xfrm>
          <a:off x="3563888" y="876612"/>
          <a:ext cx="5089800" cy="28165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8300">
                  <a:extLst>
                    <a:ext uri="{9D8B030D-6E8A-4147-A177-3AD203B41FA5}">
                      <a16:colId xmlns:a16="http://schemas.microsoft.com/office/drawing/2014/main" val="1977338882"/>
                    </a:ext>
                  </a:extLst>
                </a:gridCol>
                <a:gridCol w="848300">
                  <a:extLst>
                    <a:ext uri="{9D8B030D-6E8A-4147-A177-3AD203B41FA5}">
                      <a16:colId xmlns:a16="http://schemas.microsoft.com/office/drawing/2014/main" val="679083973"/>
                    </a:ext>
                  </a:extLst>
                </a:gridCol>
                <a:gridCol w="848300">
                  <a:extLst>
                    <a:ext uri="{9D8B030D-6E8A-4147-A177-3AD203B41FA5}">
                      <a16:colId xmlns:a16="http://schemas.microsoft.com/office/drawing/2014/main" val="1284372660"/>
                    </a:ext>
                  </a:extLst>
                </a:gridCol>
                <a:gridCol w="848300">
                  <a:extLst>
                    <a:ext uri="{9D8B030D-6E8A-4147-A177-3AD203B41FA5}">
                      <a16:colId xmlns:a16="http://schemas.microsoft.com/office/drawing/2014/main" val="1519900606"/>
                    </a:ext>
                  </a:extLst>
                </a:gridCol>
                <a:gridCol w="848300">
                  <a:extLst>
                    <a:ext uri="{9D8B030D-6E8A-4147-A177-3AD203B41FA5}">
                      <a16:colId xmlns:a16="http://schemas.microsoft.com/office/drawing/2014/main" val="2957096541"/>
                    </a:ext>
                  </a:extLst>
                </a:gridCol>
                <a:gridCol w="848300">
                  <a:extLst>
                    <a:ext uri="{9D8B030D-6E8A-4147-A177-3AD203B41FA5}">
                      <a16:colId xmlns:a16="http://schemas.microsoft.com/office/drawing/2014/main" val="258914987"/>
                    </a:ext>
                  </a:extLst>
                </a:gridCol>
              </a:tblGrid>
              <a:tr h="458787"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String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IR1 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IR1 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IR5 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IR5 Right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469088"/>
                  </a:ext>
                </a:extLst>
              </a:tr>
              <a:tr h="328348">
                <a:tc>
                  <a:txBody>
                    <a:bodyPr/>
                    <a:lstStyle/>
                    <a:p>
                      <a:r>
                        <a:rPr lang="en-GB" sz="1400" dirty="0"/>
                        <a:t>Q1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QQXFE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QQXFK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QQXFE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QQXFE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QQXFK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100044"/>
                  </a:ext>
                </a:extLst>
              </a:tr>
              <a:tr h="328348">
                <a:tc>
                  <a:txBody>
                    <a:bodyPr/>
                    <a:lstStyle/>
                    <a:p>
                      <a:r>
                        <a:rPr lang="en-GB" sz="1400" dirty="0"/>
                        <a:t>Q2a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QQXFG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QQXFC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QQXFG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QQXFG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QQXFC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8078622"/>
                  </a:ext>
                </a:extLst>
              </a:tr>
              <a:tr h="328348">
                <a:tc>
                  <a:txBody>
                    <a:bodyPr/>
                    <a:lstStyle/>
                    <a:p>
                      <a:r>
                        <a:rPr lang="en-GB" sz="1400" dirty="0"/>
                        <a:t>Q2b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QQXFJ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QQXFN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QQXFO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QQXFR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QQXFL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6420570"/>
                  </a:ext>
                </a:extLst>
              </a:tr>
              <a:tr h="328348">
                <a:tc>
                  <a:txBody>
                    <a:bodyPr/>
                    <a:lstStyle/>
                    <a:p>
                      <a:r>
                        <a:rPr lang="en-GB" sz="1400" dirty="0"/>
                        <a:t>Q3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QQXFF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QQXFM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QQXFF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QQXFF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QQXFM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1300171"/>
                  </a:ext>
                </a:extLst>
              </a:tr>
              <a:tr h="328348">
                <a:tc>
                  <a:txBody>
                    <a:bodyPr/>
                    <a:lstStyle/>
                    <a:p>
                      <a:r>
                        <a:rPr lang="en-GB" sz="1400" dirty="0"/>
                        <a:t>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QCXFC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QCXFE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QCXFF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QCXFG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QCXFH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6735760"/>
                  </a:ext>
                </a:extLst>
              </a:tr>
              <a:tr h="328348">
                <a:tc>
                  <a:txBody>
                    <a:bodyPr/>
                    <a:lstStyle/>
                    <a:p>
                      <a:r>
                        <a:rPr lang="en-GB" sz="1400" dirty="0"/>
                        <a:t>D1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QBXFC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QBXFE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QBXFF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QBXFG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QBXFH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257727"/>
                  </a:ext>
                </a:extLst>
              </a:tr>
              <a:tr h="328348">
                <a:tc>
                  <a:txBody>
                    <a:bodyPr/>
                    <a:lstStyle/>
                    <a:p>
                      <a:r>
                        <a:rPr lang="en-GB" sz="1400" dirty="0"/>
                        <a:t>D2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-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QBRD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032190"/>
                  </a:ext>
                </a:extLst>
              </a:tr>
            </a:tbl>
          </a:graphicData>
        </a:graphic>
      </p:graphicFrame>
      <p:sp>
        <p:nvSpPr>
          <p:cNvPr id="48" name="TextBox 47">
            <a:extLst>
              <a:ext uri="{FF2B5EF4-FFF2-40B4-BE49-F238E27FC236}">
                <a16:creationId xmlns:a16="http://schemas.microsoft.com/office/drawing/2014/main" id="{9C2881A2-0834-12E3-C9F0-270D53A4C650}"/>
              </a:ext>
            </a:extLst>
          </p:cNvPr>
          <p:cNvSpPr txBox="1"/>
          <p:nvPr/>
        </p:nvSpPr>
        <p:spPr>
          <a:xfrm>
            <a:off x="3492418" y="3737290"/>
            <a:ext cx="52415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latin typeface="Palatino Linotype" panose="02040502050505030304" pitchFamily="18" charset="0"/>
              </a:rPr>
              <a:t>19 cryostat types for 28 units installed in the LHC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latin typeface="Palatino Linotype" panose="02040502050505030304" pitchFamily="18" charset="0"/>
              </a:rPr>
              <a:t>The String was initially replicating IR5 Left but the </a:t>
            </a:r>
            <a:r>
              <a:rPr lang="en-GB" sz="1600" dirty="0">
                <a:latin typeface="Palatino Linotype" panose="02040502050505030304" pitchFamily="18" charset="0"/>
                <a:hlinkClick r:id="rId9"/>
              </a:rPr>
              <a:t>QXL reconfiguration</a:t>
            </a:r>
            <a:r>
              <a:rPr lang="en-GB" sz="1600" dirty="0">
                <a:latin typeface="Palatino Linotype" panose="02040502050505030304" pitchFamily="18" charset="0"/>
              </a:rPr>
              <a:t> impacted all cryostats with jumpers. Because the change was not applied to the String, 3 additional cryostat types were created.</a:t>
            </a:r>
          </a:p>
        </p:txBody>
      </p:sp>
    </p:spTree>
    <p:extLst>
      <p:ext uri="{BB962C8B-B14F-4D97-AF65-F5344CB8AC3E}">
        <p14:creationId xmlns:p14="http://schemas.microsoft.com/office/powerpoint/2010/main" val="34085106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4A5A7-B118-EACB-17F1-B197D8CB4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Combined pressure and leak test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DF4B48-7D16-67A6-9ECB-D5F8E55DBC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All cryoassemblies are subjected to a simultaneous pressure and leak test prior to delivery</a:t>
            </a:r>
          </a:p>
          <a:p>
            <a:pPr lvl="1"/>
            <a:r>
              <a:rPr lang="en-GB" dirty="0"/>
              <a:t>Magnet and busbar circuit: 25 bar (PS 20 bar)</a:t>
            </a:r>
          </a:p>
          <a:p>
            <a:pPr lvl="1"/>
            <a:r>
              <a:rPr lang="en-GB" dirty="0"/>
              <a:t>Two phase heat exchanger circuit: 5 bar (PS 4 bar)</a:t>
            </a:r>
          </a:p>
          <a:p>
            <a:pPr lvl="1"/>
            <a:r>
              <a:rPr lang="en-GB" dirty="0"/>
              <a:t>Thermal shield and beam screen circuits: 31.25 bar (PS 25 bar)</a:t>
            </a:r>
          </a:p>
          <a:p>
            <a:r>
              <a:rPr lang="en-GB" dirty="0"/>
              <a:t>Performed in a configuration comprising all components and joints that will be present during operation. No more welding is done after the test.</a:t>
            </a:r>
          </a:p>
          <a:p>
            <a:r>
              <a:rPr lang="en-GB" dirty="0"/>
              <a:t>This ensures that any leaks found in the tunnel must be in components or welds made in-situ, therefore also accessible for in-situ repair.</a:t>
            </a:r>
          </a:p>
          <a:p>
            <a:r>
              <a:rPr lang="en-GB" dirty="0"/>
              <a:t>Done outside working hours.</a:t>
            </a:r>
          </a:p>
          <a:p>
            <a:r>
              <a:rPr lang="en-GB" dirty="0"/>
              <a:t>Because a leak found at this stage may need disassembly to be accessible for repair, all components and welds have previously been locally tested along the assembly process.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8748C3-54C0-405C-3B10-2E9E439A8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879126-E8F1-97B9-F31E-52B13EB43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91826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CD85CF-442F-A69A-1428-35854B639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9548" y="135000"/>
            <a:ext cx="4402452" cy="540000"/>
          </a:xfrm>
        </p:spPr>
        <p:txBody>
          <a:bodyPr/>
          <a:lstStyle/>
          <a:p>
            <a:r>
              <a:rPr lang="en-GB" dirty="0"/>
              <a:t>QA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C6EB6E-CE45-D3B9-8B17-DDE227DAA0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1080" y="914401"/>
            <a:ext cx="3750919" cy="1436583"/>
          </a:xfrm>
        </p:spPr>
        <p:txBody>
          <a:bodyPr>
            <a:normAutofit fontScale="92500" lnSpcReduction="10000"/>
          </a:bodyPr>
          <a:lstStyle/>
          <a:p>
            <a:r>
              <a:rPr lang="en-GB" sz="1600" dirty="0"/>
              <a:t>Detailed procedures for all cryostat types and assembly phases</a:t>
            </a:r>
          </a:p>
          <a:p>
            <a:r>
              <a:rPr lang="en-GB" sz="1600" dirty="0"/>
              <a:t>Electronic manufacturing inspection plan (e-MIP)</a:t>
            </a:r>
          </a:p>
          <a:p>
            <a:r>
              <a:rPr lang="en-GB" sz="1600" dirty="0"/>
              <a:t>All QA&amp; QC documents attached to the asset number, accessible through MTF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35865F-132A-F00B-4E46-5A0F04E96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C21608-A9C2-928F-CC89-A119685ED0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912" y="88490"/>
            <a:ext cx="3750918" cy="33567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246FDB4-11FC-CFDC-1BE4-B4544FE903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816" y="1167585"/>
            <a:ext cx="3451813" cy="31738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F5C1E07-9DF5-2793-1159-4E01B78F2A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2921" y="2350984"/>
            <a:ext cx="2854045" cy="17830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7DB66D8-4FE5-B1F4-AD05-EFB9046D00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74061" y="3270010"/>
            <a:ext cx="3086394" cy="1772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4661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77287-5362-0630-F4DD-7EA4D9DF2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Overall assembly progress at CERN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55E83B-F9E1-FA39-37CA-7AE55B726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676910-107E-6A38-8C61-2DE652613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062C6B6B-1694-1090-AA1C-7F8FD2A286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7901" y="689486"/>
            <a:ext cx="4187560" cy="3679825"/>
          </a:xfrm>
        </p:spPr>
      </p:pic>
    </p:spTree>
    <p:extLst>
      <p:ext uri="{BB962C8B-B14F-4D97-AF65-F5344CB8AC3E}">
        <p14:creationId xmlns:p14="http://schemas.microsoft.com/office/powerpoint/2010/main" val="7173180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420DB-796F-3AC3-01C8-4D81E079E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does the future look like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3A8A0-994A-0B6D-C3C8-7B0A49E869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3244645"/>
            <a:ext cx="6120680" cy="1349977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Cold mass insertion tooling has an occupancy of 55% on current schedule</a:t>
            </a:r>
          </a:p>
          <a:p>
            <a:r>
              <a:rPr lang="en-GB" dirty="0"/>
              <a:t>With increase from 3 to 4 Phase 2 welding stations, their overall occupancy is ~70%</a:t>
            </a:r>
          </a:p>
          <a:p>
            <a:r>
              <a:rPr lang="en-GB" dirty="0"/>
              <a:t>This gives margin some for treatment of non-conformities and schedule changes on upstream activities</a:t>
            </a:r>
          </a:p>
          <a:p>
            <a:r>
              <a:rPr lang="en-GB" dirty="0"/>
              <a:t>Recruitment of additional team members necessary as workload increases</a:t>
            </a:r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DA5A11-51EC-9E7B-A7DB-0C8534C02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BB4F7D-19A8-5B5E-9093-E9E035A6F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E8D8E1-4E32-69CB-2356-08D32B719B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2633"/>
          <a:stretch/>
        </p:blipFill>
        <p:spPr>
          <a:xfrm>
            <a:off x="70415" y="1203598"/>
            <a:ext cx="973193" cy="17281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BC60E5F-6891-6689-D671-5229FBF9BF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" b="2008"/>
          <a:stretch/>
        </p:blipFill>
        <p:spPr>
          <a:xfrm>
            <a:off x="1043608" y="619432"/>
            <a:ext cx="3168352" cy="231235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3C59191-D364-96CD-886D-D3996F06B67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508"/>
          <a:stretch/>
        </p:blipFill>
        <p:spPr>
          <a:xfrm>
            <a:off x="4211960" y="619432"/>
            <a:ext cx="5040560" cy="2312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6164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F40B6-1F3D-5968-9BFF-6E7555BD4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Cryostats interfacing magnets with SC-links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7D5332-70CC-E26A-D02A-B848E9C45A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914401"/>
            <a:ext cx="6120680" cy="2161405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Also assembled in SMI2 building but in a separate area</a:t>
            </a:r>
          </a:p>
          <a:p>
            <a:r>
              <a:rPr lang="en-GB" dirty="0"/>
              <a:t>Schedule is decoupled from magnet cryostat assembly</a:t>
            </a:r>
          </a:p>
          <a:p>
            <a:r>
              <a:rPr lang="en-GB" dirty="0"/>
              <a:t>Comprise a vacuum barrier and hydraulic plug, separating the magnet cryogenics from SC-link cryogenics</a:t>
            </a:r>
          </a:p>
          <a:p>
            <a:r>
              <a:rPr lang="en-GB" dirty="0"/>
              <a:t>Between D1 and DFX (</a:t>
            </a:r>
            <a:r>
              <a:rPr lang="en-GB" b="1" dirty="0">
                <a:solidFill>
                  <a:schemeClr val="bg2"/>
                </a:solidFill>
              </a:rPr>
              <a:t>DFM</a:t>
            </a:r>
            <a:r>
              <a:rPr lang="en-GB" dirty="0"/>
              <a:t>): Prototype has been completed, series units will follow</a:t>
            </a:r>
          </a:p>
          <a:p>
            <a:r>
              <a:rPr lang="en-GB" dirty="0"/>
              <a:t>Between D2 and DFM (</a:t>
            </a:r>
            <a:r>
              <a:rPr lang="en-GB" b="1" dirty="0">
                <a:solidFill>
                  <a:schemeClr val="bg2"/>
                </a:solidFill>
              </a:rPr>
              <a:t>DQM</a:t>
            </a:r>
            <a:r>
              <a:rPr lang="en-GB" dirty="0"/>
              <a:t>): Cryostat drawings are nearly finished. Busbar detailed design starting soon. Component production starting Q1-2025, assembly starting Q3-2025</a:t>
            </a:r>
          </a:p>
          <a:p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3BAA11-077B-2E06-A55B-1F057B776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5C968A-D917-596B-4BD3-9F9F3E37C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1FA694-46A8-A68E-0870-8F990B7DEA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3478696"/>
            <a:ext cx="3851920" cy="906837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643F783-A699-BED9-55CE-827F373CE389}"/>
              </a:ext>
            </a:extLst>
          </p:cNvPr>
          <p:cNvSpPr/>
          <p:nvPr/>
        </p:nvSpPr>
        <p:spPr>
          <a:xfrm>
            <a:off x="5220072" y="3883509"/>
            <a:ext cx="1656184" cy="4320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E066ECA-8820-AF66-262B-A3F62D7075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7908" y="3327556"/>
            <a:ext cx="2915816" cy="1330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1364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168B8-AF6C-4B60-0428-DEB19506A1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During LS3: Q4, Q5, Q10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F349B-2AB3-714A-2519-E974980DD6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Q4</a:t>
            </a:r>
          </a:p>
          <a:p>
            <a:pPr lvl="1"/>
            <a:r>
              <a:rPr lang="en-GB" dirty="0"/>
              <a:t>Modification of cryostat for operation as stand-alone (presently connected to D2) and layout change</a:t>
            </a:r>
          </a:p>
          <a:p>
            <a:pPr lvl="1"/>
            <a:r>
              <a:rPr lang="en-GB" dirty="0"/>
              <a:t>New beam screens with </a:t>
            </a:r>
            <a:r>
              <a:rPr lang="en-GB" dirty="0" err="1"/>
              <a:t>aC</a:t>
            </a:r>
            <a:r>
              <a:rPr lang="en-GB" dirty="0"/>
              <a:t> coating and different orientation  (TE-VSC)</a:t>
            </a:r>
          </a:p>
          <a:p>
            <a:pPr lvl="1"/>
            <a:r>
              <a:rPr lang="en-GB" dirty="0"/>
              <a:t>Implementation of full remote alignment</a:t>
            </a:r>
          </a:p>
          <a:p>
            <a:r>
              <a:rPr lang="en-GB" dirty="0"/>
              <a:t>Q5</a:t>
            </a:r>
          </a:p>
          <a:p>
            <a:pPr lvl="1"/>
            <a:r>
              <a:rPr lang="en-GB" dirty="0"/>
              <a:t>New beam screens with </a:t>
            </a:r>
            <a:r>
              <a:rPr lang="en-GB" dirty="0" err="1"/>
              <a:t>aC</a:t>
            </a:r>
            <a:r>
              <a:rPr lang="en-GB" dirty="0"/>
              <a:t> coating and different orientation  (TE-VSC). Requires opening and closing of cryostat end covers</a:t>
            </a:r>
          </a:p>
          <a:p>
            <a:pPr lvl="1"/>
            <a:r>
              <a:rPr lang="en-GB" dirty="0"/>
              <a:t>Implementation of remote alignment system</a:t>
            </a:r>
          </a:p>
          <a:p>
            <a:r>
              <a:rPr lang="en-GB" dirty="0"/>
              <a:t>Q10</a:t>
            </a:r>
          </a:p>
          <a:p>
            <a:pPr lvl="1"/>
            <a:r>
              <a:rPr lang="en-GB" dirty="0"/>
              <a:t>Cryostat complete disassembly and reassembly with new cold mass</a:t>
            </a:r>
          </a:p>
          <a:p>
            <a:pPr lvl="1"/>
            <a:r>
              <a:rPr lang="en-GB" dirty="0"/>
              <a:t>Cold test</a:t>
            </a:r>
          </a:p>
          <a:p>
            <a:pPr lvl="1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D9A997-3917-02A5-F7B0-CC5CACBBA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2E62EE-E2A7-7320-4311-09C04595E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24352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F5AF7D-678C-BE3F-E612-2A282B8AD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2211710"/>
            <a:ext cx="7920000" cy="540000"/>
          </a:xfrm>
        </p:spPr>
        <p:txBody>
          <a:bodyPr/>
          <a:lstStyle/>
          <a:p>
            <a:r>
              <a:rPr lang="en-GB" dirty="0">
                <a:latin typeface="Palatino Linotype" panose="02040502050505030304" pitchFamily="18" charset="0"/>
              </a:rPr>
              <a:t>Thank you for your attention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CBC62C-3D37-FA75-1606-2E8BA6D4C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7EC1D2-98E6-DE80-0026-E912B2D2C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0172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ABA7C-096F-E029-88CC-87E0F0866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Cryostat</a:t>
            </a:r>
            <a:r>
              <a:rPr lang="pt-PT" dirty="0"/>
              <a:t> </a:t>
            </a:r>
            <a:r>
              <a:rPr lang="pt-PT" dirty="0" err="1"/>
              <a:t>assemby</a:t>
            </a:r>
            <a:r>
              <a:rPr lang="pt-PT" dirty="0"/>
              <a:t> in </a:t>
            </a:r>
            <a:r>
              <a:rPr lang="pt-PT" dirty="0" err="1"/>
              <a:t>phases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2F0A6-0546-FBFB-F49E-FF6EF3F0E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914401"/>
            <a:ext cx="6120680" cy="1585341"/>
          </a:xfrm>
        </p:spPr>
        <p:txBody>
          <a:bodyPr>
            <a:normAutofit fontScale="92500" lnSpcReduction="10000"/>
          </a:bodyPr>
          <a:lstStyle/>
          <a:p>
            <a:r>
              <a:rPr lang="pt-PT" sz="1600" u="sng" dirty="0"/>
              <a:t>Phase 1</a:t>
            </a:r>
            <a:r>
              <a:rPr lang="pt-PT" sz="1600" dirty="0"/>
              <a:t>: cold mass on cold supports, inside main vacuum vessel, with complete cold mass instrumentation. </a:t>
            </a:r>
            <a:r>
              <a:rPr lang="pt-PT" sz="1600" dirty="0">
                <a:solidFill>
                  <a:schemeClr val="bg2"/>
                </a:solidFill>
              </a:rPr>
              <a:t>Ready for magnet cold testing in the case of Q1, Q2, and D1</a:t>
            </a:r>
          </a:p>
          <a:p>
            <a:r>
              <a:rPr lang="pt-PT" sz="1600" u="sng" dirty="0"/>
              <a:t>Phase 2</a:t>
            </a:r>
            <a:r>
              <a:rPr lang="pt-PT" sz="1600" dirty="0"/>
              <a:t>: </a:t>
            </a:r>
            <a:r>
              <a:rPr lang="pt-PT" sz="1600" dirty="0">
                <a:solidFill>
                  <a:schemeClr val="bg2"/>
                </a:solidFill>
              </a:rPr>
              <a:t>final LHC interfaces</a:t>
            </a:r>
            <a:r>
              <a:rPr lang="pt-PT" sz="1600" dirty="0"/>
              <a:t>, i.e. with crygenic service modules and piping configured for the installation slot</a:t>
            </a:r>
          </a:p>
          <a:p>
            <a:r>
              <a:rPr lang="pt-PT" sz="1600" dirty="0">
                <a:solidFill>
                  <a:schemeClr val="bg1">
                    <a:lumMod val="50000"/>
                  </a:schemeClr>
                </a:solidFill>
              </a:rPr>
              <a:t>Phase 3: beam vacuum and BPM (by WP12). Ends covers in the case of Q1, D1 and D2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FCB767-69FE-8D40-FE50-FB53B1609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91D80A-BABE-4697-3C7E-5C940AF79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 descr="A close-up of an object&#10;&#10;Description automatically generated with low confidence">
            <a:extLst>
              <a:ext uri="{FF2B5EF4-FFF2-40B4-BE49-F238E27FC236}">
                <a16:creationId xmlns:a16="http://schemas.microsoft.com/office/drawing/2014/main" id="{D2257BC6-F73D-EEFE-C0C3-F2E5E87C2FB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915082"/>
            <a:ext cx="6327837" cy="291894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F6CFC57-0222-06D1-1DB4-9E23FE9EC688}"/>
              </a:ext>
            </a:extLst>
          </p:cNvPr>
          <p:cNvSpPr/>
          <p:nvPr/>
        </p:nvSpPr>
        <p:spPr>
          <a:xfrm>
            <a:off x="2267743" y="2617304"/>
            <a:ext cx="4364625" cy="1610630"/>
          </a:xfrm>
          <a:prstGeom prst="rect">
            <a:avLst/>
          </a:prstGeom>
          <a:solidFill>
            <a:srgbClr val="BFF1FF">
              <a:alpha val="2902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106A55-DD0B-04EB-E5FE-E4BB64FBD878}"/>
              </a:ext>
            </a:extLst>
          </p:cNvPr>
          <p:cNvSpPr/>
          <p:nvPr/>
        </p:nvSpPr>
        <p:spPr>
          <a:xfrm>
            <a:off x="1439940" y="2618469"/>
            <a:ext cx="827804" cy="1610630"/>
          </a:xfrm>
          <a:prstGeom prst="rect">
            <a:avLst/>
          </a:prstGeom>
          <a:solidFill>
            <a:schemeClr val="accent3">
              <a:lumMod val="20000"/>
              <a:lumOff val="80000"/>
              <a:alpha val="2902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A36541-03A1-7E29-8162-C617E58E1463}"/>
              </a:ext>
            </a:extLst>
          </p:cNvPr>
          <p:cNvSpPr/>
          <p:nvPr/>
        </p:nvSpPr>
        <p:spPr>
          <a:xfrm>
            <a:off x="6632368" y="2615556"/>
            <a:ext cx="1259715" cy="1610630"/>
          </a:xfrm>
          <a:prstGeom prst="rect">
            <a:avLst/>
          </a:prstGeom>
          <a:solidFill>
            <a:schemeClr val="accent3">
              <a:lumMod val="20000"/>
              <a:lumOff val="80000"/>
              <a:alpha val="2902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303F82-0BA8-6627-565A-0AEB3A697CE2}"/>
              </a:ext>
            </a:extLst>
          </p:cNvPr>
          <p:cNvSpPr txBox="1"/>
          <p:nvPr/>
        </p:nvSpPr>
        <p:spPr>
          <a:xfrm>
            <a:off x="1384650" y="2618469"/>
            <a:ext cx="111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PT" dirty="0" err="1">
                <a:latin typeface="Palatino Linotype" panose="02040502050505030304" pitchFamily="18" charset="0"/>
              </a:rPr>
              <a:t>Phase</a:t>
            </a:r>
            <a:r>
              <a:rPr lang="pt-PT" dirty="0">
                <a:latin typeface="Palatino Linotype" panose="02040502050505030304" pitchFamily="18" charset="0"/>
              </a:rPr>
              <a:t> 2</a:t>
            </a:r>
            <a:endParaRPr lang="en-GB" dirty="0">
              <a:latin typeface="Palatino Linotype" panose="0204050205050503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142D21-31C2-A21E-C582-632CFD812E6E}"/>
              </a:ext>
            </a:extLst>
          </p:cNvPr>
          <p:cNvSpPr txBox="1"/>
          <p:nvPr/>
        </p:nvSpPr>
        <p:spPr>
          <a:xfrm>
            <a:off x="6839964" y="3842825"/>
            <a:ext cx="111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PT" dirty="0" err="1">
                <a:latin typeface="Palatino Linotype" panose="02040502050505030304" pitchFamily="18" charset="0"/>
              </a:rPr>
              <a:t>Phase</a:t>
            </a:r>
            <a:r>
              <a:rPr lang="pt-PT" dirty="0">
                <a:latin typeface="Palatino Linotype" panose="02040502050505030304" pitchFamily="18" charset="0"/>
              </a:rPr>
              <a:t> 2</a:t>
            </a:r>
            <a:endParaRPr lang="en-GB" dirty="0">
              <a:latin typeface="Palatino Linotype" panose="0204050205050503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4C4C9A-2C5D-8C8F-7587-D6F246E6144E}"/>
              </a:ext>
            </a:extLst>
          </p:cNvPr>
          <p:cNvSpPr txBox="1"/>
          <p:nvPr/>
        </p:nvSpPr>
        <p:spPr>
          <a:xfrm>
            <a:off x="3891850" y="2618469"/>
            <a:ext cx="111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PT" dirty="0" err="1">
                <a:latin typeface="Palatino Linotype" panose="02040502050505030304" pitchFamily="18" charset="0"/>
              </a:rPr>
              <a:t>Phase</a:t>
            </a:r>
            <a:r>
              <a:rPr lang="pt-PT" dirty="0">
                <a:latin typeface="Palatino Linotype" panose="02040502050505030304" pitchFamily="18" charset="0"/>
              </a:rPr>
              <a:t> 1</a:t>
            </a:r>
            <a:endParaRPr lang="en-GB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8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246E8-D63E-9732-3E5B-20A4F7FFF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CP </a:t>
            </a:r>
            <a:r>
              <a:rPr lang="pt-PT" dirty="0" err="1"/>
              <a:t>and</a:t>
            </a:r>
            <a:r>
              <a:rPr lang="pt-PT" dirty="0"/>
              <a:t> D2 </a:t>
            </a:r>
            <a:r>
              <a:rPr lang="pt-PT" dirty="0" err="1"/>
              <a:t>exceptions</a:t>
            </a:r>
            <a:r>
              <a:rPr lang="pt-PT" dirty="0"/>
              <a:t>: </a:t>
            </a:r>
            <a:r>
              <a:rPr lang="pt-PT" dirty="0" err="1"/>
              <a:t>Test</a:t>
            </a:r>
            <a:r>
              <a:rPr lang="pt-PT" dirty="0"/>
              <a:t> </a:t>
            </a:r>
            <a:r>
              <a:rPr lang="pt-PT" dirty="0" err="1"/>
              <a:t>after</a:t>
            </a:r>
            <a:r>
              <a:rPr lang="pt-PT" dirty="0"/>
              <a:t> </a:t>
            </a:r>
            <a:r>
              <a:rPr lang="pt-PT" dirty="0" err="1"/>
              <a:t>phase</a:t>
            </a:r>
            <a:r>
              <a:rPr lang="pt-PT" dirty="0"/>
              <a:t> 2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269D04-59AF-A1AA-8B7D-94078500BA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/>
              <a:t>CP: local </a:t>
            </a:r>
            <a:r>
              <a:rPr lang="pt-PT" dirty="0" err="1"/>
              <a:t>conduction</a:t>
            </a:r>
            <a:r>
              <a:rPr lang="pt-PT" dirty="0"/>
              <a:t> </a:t>
            </a:r>
            <a:r>
              <a:rPr lang="pt-PT" dirty="0" err="1"/>
              <a:t>cooled</a:t>
            </a:r>
            <a:r>
              <a:rPr lang="pt-PT" dirty="0"/>
              <a:t> leads</a:t>
            </a:r>
          </a:p>
          <a:p>
            <a:r>
              <a:rPr lang="pt-PT" dirty="0"/>
              <a:t>D2: </a:t>
            </a:r>
            <a:r>
              <a:rPr lang="pt-PT" dirty="0" err="1"/>
              <a:t>finger</a:t>
            </a:r>
            <a:r>
              <a:rPr lang="pt-PT" dirty="0"/>
              <a:t> </a:t>
            </a:r>
            <a:r>
              <a:rPr lang="pt-PT" dirty="0" err="1"/>
              <a:t>heat</a:t>
            </a:r>
            <a:r>
              <a:rPr lang="pt-PT" dirty="0"/>
              <a:t> </a:t>
            </a:r>
            <a:r>
              <a:rPr lang="pt-PT" dirty="0" err="1"/>
              <a:t>exchanger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3DAFD5-A3A3-5728-4E5B-318CC56D9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8EB8EC-71DE-47C4-5BCF-87C812F13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018EE2C9-958A-A9E2-F124-F3412DB713F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70470" y="1765252"/>
            <a:ext cx="2996469" cy="27003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7110770-AE7B-0EF8-97C3-EB583E3DF56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1338"/>
          <a:stretch/>
        </p:blipFill>
        <p:spPr>
          <a:xfrm>
            <a:off x="886469" y="1779662"/>
            <a:ext cx="3483071" cy="2738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264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8D0BD-A933-8C2B-A92B-F45C9BFB4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Assembly status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785C3F-B8A4-0AB6-6724-5DCB172E6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7023FE-3E01-AA97-9DE9-FA953187F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FAE075-4CCC-D2F6-F153-0DD907A563D6}"/>
              </a:ext>
            </a:extLst>
          </p:cNvPr>
          <p:cNvSpPr txBox="1"/>
          <p:nvPr/>
        </p:nvSpPr>
        <p:spPr>
          <a:xfrm>
            <a:off x="6208094" y="3507854"/>
            <a:ext cx="2818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rgbClr val="00B050"/>
                </a:solidFill>
                <a:latin typeface="Palatino Linotype" panose="02040502050505030304" pitchFamily="18" charset="0"/>
              </a:rPr>
              <a:t>Disassembled after cold test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C3D35D-8693-D1E7-9F0C-5D7E74DF8BFB}"/>
              </a:ext>
            </a:extLst>
          </p:cNvPr>
          <p:cNvSpPr txBox="1"/>
          <p:nvPr/>
        </p:nvSpPr>
        <p:spPr>
          <a:xfrm>
            <a:off x="6208094" y="3227822"/>
            <a:ext cx="2818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rgbClr val="C00000"/>
                </a:solidFill>
                <a:latin typeface="Palatino Linotype" panose="02040502050505030304" pitchFamily="18" charset="0"/>
              </a:rPr>
              <a:t>Phase 2 assembly on-going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62F63E-6DFE-EA1F-3F6C-19920FC671D6}"/>
              </a:ext>
            </a:extLst>
          </p:cNvPr>
          <p:cNvSpPr txBox="1"/>
          <p:nvPr/>
        </p:nvSpPr>
        <p:spPr>
          <a:xfrm>
            <a:off x="6208094" y="2947791"/>
            <a:ext cx="2818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rgbClr val="00B050"/>
                </a:solidFill>
                <a:latin typeface="Palatino Linotype" panose="02040502050505030304" pitchFamily="18" charset="0"/>
              </a:rPr>
              <a:t>Fully assembled, cold test starting soon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27FA67-4A3A-6E5D-0FF1-11CB03C50308}"/>
              </a:ext>
            </a:extLst>
          </p:cNvPr>
          <p:cNvSpPr txBox="1"/>
          <p:nvPr/>
        </p:nvSpPr>
        <p:spPr>
          <a:xfrm>
            <a:off x="6208094" y="2667760"/>
            <a:ext cx="2818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rgbClr val="00B050"/>
                </a:solidFill>
                <a:latin typeface="Palatino Linotype" panose="02040502050505030304" pitchFamily="18" charset="0"/>
              </a:rPr>
              <a:t>Fully assembled, ready for the String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6BA536-86F8-7A87-869D-2A4EEBA30D1B}"/>
              </a:ext>
            </a:extLst>
          </p:cNvPr>
          <p:cNvSpPr txBox="1"/>
          <p:nvPr/>
        </p:nvSpPr>
        <p:spPr>
          <a:xfrm>
            <a:off x="6208094" y="2387729"/>
            <a:ext cx="2818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rgbClr val="00B050"/>
                </a:solidFill>
                <a:latin typeface="Palatino Linotype" panose="02040502050505030304" pitchFamily="18" charset="0"/>
              </a:rPr>
              <a:t>Fully assembled, installed in the String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C7CEB6B-0705-D48D-65BE-8B1A7FA476A4}"/>
              </a:ext>
            </a:extLst>
          </p:cNvPr>
          <p:cNvSpPr txBox="1"/>
          <p:nvPr/>
        </p:nvSpPr>
        <p:spPr>
          <a:xfrm>
            <a:off x="6208094" y="2107698"/>
            <a:ext cx="2818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latin typeface="Palatino Linotype" panose="02040502050505030304" pitchFamily="18" charset="0"/>
              </a:rPr>
              <a:t>Phase 2 assembly starting in October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5897B4-98F3-ED3A-337B-0F8BB20074AF}"/>
              </a:ext>
            </a:extLst>
          </p:cNvPr>
          <p:cNvSpPr txBox="1"/>
          <p:nvPr/>
        </p:nvSpPr>
        <p:spPr>
          <a:xfrm>
            <a:off x="6208094" y="1827667"/>
            <a:ext cx="2818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latin typeface="Palatino Linotype" panose="02040502050505030304" pitchFamily="18" charset="0"/>
              </a:rPr>
              <a:t>Phase 2 in 2025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01EC79B-B7B8-6DA6-9943-1FFDFCE2252F}"/>
              </a:ext>
            </a:extLst>
          </p:cNvPr>
          <p:cNvSpPr txBox="1"/>
          <p:nvPr/>
        </p:nvSpPr>
        <p:spPr>
          <a:xfrm>
            <a:off x="6208094" y="1547636"/>
            <a:ext cx="2818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latin typeface="Palatino Linotype" panose="02040502050505030304" pitchFamily="18" charset="0"/>
              </a:rPr>
              <a:t>Phase 2 in 2025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C86E910-BB6A-C755-5B66-563E123F73BF}"/>
              </a:ext>
            </a:extLst>
          </p:cNvPr>
          <p:cNvSpPr txBox="1"/>
          <p:nvPr/>
        </p:nvSpPr>
        <p:spPr>
          <a:xfrm>
            <a:off x="6208094" y="1267605"/>
            <a:ext cx="2818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latin typeface="Palatino Linotype" panose="02040502050505030304" pitchFamily="18" charset="0"/>
              </a:rPr>
              <a:t>Phase 2 in 2025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E2C86CA-C574-6BD0-ACCE-63637B0DAF8E}"/>
              </a:ext>
            </a:extLst>
          </p:cNvPr>
          <p:cNvSpPr txBox="1"/>
          <p:nvPr/>
        </p:nvSpPr>
        <p:spPr>
          <a:xfrm>
            <a:off x="6208094" y="987574"/>
            <a:ext cx="2818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rgbClr val="C00000"/>
                </a:solidFill>
                <a:latin typeface="Palatino Linotype" panose="02040502050505030304" pitchFamily="18" charset="0"/>
              </a:rPr>
              <a:t>Phase 1 on-going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DC8CF10F-69FA-462C-A4D1-F2A35E9287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0572421"/>
              </p:ext>
            </p:extLst>
          </p:nvPr>
        </p:nvGraphicFramePr>
        <p:xfrm>
          <a:off x="395536" y="885825"/>
          <a:ext cx="6210300" cy="3371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FF2365C7-AEF8-8B33-21CB-42135CD97383}"/>
              </a:ext>
            </a:extLst>
          </p:cNvPr>
          <p:cNvSpPr/>
          <p:nvPr/>
        </p:nvSpPr>
        <p:spPr>
          <a:xfrm>
            <a:off x="395536" y="2369308"/>
            <a:ext cx="8400401" cy="84009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455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0CA41-9328-6DAE-8D8A-8F70E64F3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D2 QBRDP MBRDP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74908C-EE63-3FF8-BFEE-803A7A0B47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914401"/>
            <a:ext cx="4464496" cy="2665461"/>
          </a:xfrm>
        </p:spPr>
        <p:txBody>
          <a:bodyPr>
            <a:normAutofit lnSpcReduction="10000"/>
          </a:bodyPr>
          <a:lstStyle/>
          <a:p>
            <a:r>
              <a:rPr lang="en-GB" sz="1800" dirty="0"/>
              <a:t>First HL-LHC cryostat assembly</a:t>
            </a:r>
          </a:p>
          <a:p>
            <a:r>
              <a:rPr lang="en-GB" sz="1800" dirty="0"/>
              <a:t>May to July 2022 (11 weeks)</a:t>
            </a:r>
          </a:p>
          <a:p>
            <a:r>
              <a:rPr lang="en-GB" sz="1800" dirty="0"/>
              <a:t>Validation of cold mass insertion tooling with the heaviest cold mass</a:t>
            </a:r>
          </a:p>
          <a:p>
            <a:r>
              <a:rPr lang="en-GB" sz="1800" dirty="0"/>
              <a:t>See </a:t>
            </a:r>
            <a:r>
              <a:rPr lang="en-GB" sz="1800" dirty="0">
                <a:hlinkClick r:id="rId2"/>
              </a:rPr>
              <a:t>presentation</a:t>
            </a:r>
            <a:r>
              <a:rPr lang="en-GB" sz="1800" dirty="0"/>
              <a:t> from 2022 collaboration meeting (Uppsala) for a detailed description of the assembly process</a:t>
            </a:r>
          </a:p>
          <a:p>
            <a:r>
              <a:rPr lang="en-GB" sz="1800" dirty="0"/>
              <a:t>Cryostat disassembled after cold test and components stored as spares</a:t>
            </a:r>
          </a:p>
          <a:p>
            <a:endParaRPr lang="en-GB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7BB68B-53FE-AF84-C519-E2E78B5D4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C0B7DA-AD3A-BDAC-0769-A4333A0BF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D4586C0E-24F6-E495-AD14-A7D56B01CD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309101"/>
            <a:ext cx="1944216" cy="145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Content Placeholder 6" descr="A person standing next to a model of a ship&#10;&#10;Description automatically generated with low confidence">
            <a:extLst>
              <a:ext uri="{FF2B5EF4-FFF2-40B4-BE49-F238E27FC236}">
                <a16:creationId xmlns:a16="http://schemas.microsoft.com/office/drawing/2014/main" id="{7101B183-F292-2779-0A79-D7235CA56B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0417" y="588816"/>
            <a:ext cx="1084355" cy="1440160"/>
          </a:xfrm>
          <a:prstGeom prst="rect">
            <a:avLst/>
          </a:prstGeom>
        </p:spPr>
      </p:pic>
      <p:pic>
        <p:nvPicPr>
          <p:cNvPr id="8" name="Content Placeholder 6" descr="A picture containing trash, miller&#10;&#10;Description automatically generated">
            <a:extLst>
              <a:ext uri="{FF2B5EF4-FFF2-40B4-BE49-F238E27FC236}">
                <a16:creationId xmlns:a16="http://schemas.microsoft.com/office/drawing/2014/main" id="{33DBFAC5-A6A7-533D-BF2C-255D53EE8B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6336195" y="768835"/>
            <a:ext cx="1440161" cy="1080120"/>
          </a:xfrm>
          <a:prstGeom prst="rect">
            <a:avLst/>
          </a:prstGeom>
        </p:spPr>
      </p:pic>
      <p:pic>
        <p:nvPicPr>
          <p:cNvPr id="9" name="Picture 8" descr="A person working on a machine&#10;&#10;Description automatically generated with medium confidence">
            <a:extLst>
              <a:ext uri="{FF2B5EF4-FFF2-40B4-BE49-F238E27FC236}">
                <a16:creationId xmlns:a16="http://schemas.microsoft.com/office/drawing/2014/main" id="{268D244E-4481-EACA-643B-D821BB15D2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6216" y="2172990"/>
            <a:ext cx="1296144" cy="97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728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98B0E-DCE8-64D8-AEF0-C5E21BDDC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Q2b QQXFJ MQXFBP2 - Phase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BF5D31-8CED-2085-7511-4463DCF026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771550"/>
            <a:ext cx="6048672" cy="2520280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Phase 1 assembly November 2022 to March 2023. Took more time than D2 (18 weeks) because of several issues:</a:t>
            </a:r>
          </a:p>
          <a:p>
            <a:pPr lvl="1"/>
            <a:r>
              <a:rPr lang="en-GB" dirty="0"/>
              <a:t>Thermal shield in contact with pumping lines due to oval shape. Tooling was improved, and rolling of shells now anticipates welding distortion.</a:t>
            </a:r>
          </a:p>
          <a:p>
            <a:pPr lvl="1"/>
            <a:r>
              <a:rPr lang="en-GB" dirty="0"/>
              <a:t>Modification of FSI patch positioning on thermal shield</a:t>
            </a:r>
          </a:p>
          <a:p>
            <a:pPr lvl="1"/>
            <a:r>
              <a:rPr lang="en-GB" dirty="0"/>
              <a:t>Non-conformity on MLI blanket</a:t>
            </a:r>
          </a:p>
          <a:p>
            <a:pPr lvl="1"/>
            <a:r>
              <a:rPr lang="en-GB" dirty="0"/>
              <a:t>Broken ceramic feedthrough required replacing of cover flange. PCB assembly improved</a:t>
            </a:r>
          </a:p>
          <a:p>
            <a:pPr lvl="1"/>
            <a:r>
              <a:rPr lang="en-GB" dirty="0"/>
              <a:t>MLI caught fire during thermal shield welding: safety measures improved</a:t>
            </a:r>
          </a:p>
          <a:p>
            <a:pPr lvl="1"/>
            <a:r>
              <a:rPr lang="en-GB" dirty="0"/>
              <a:t>Weld over thickness incompatible with test flange</a:t>
            </a:r>
          </a:p>
          <a:p>
            <a:r>
              <a:rPr lang="en-GB" dirty="0"/>
              <a:t>Multiple improvements done on procedure and QC documents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162F6F-B167-FA38-D62C-CA5CCDA64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4393D8-0277-DDCB-FC15-24C71FAC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34887C-D5AA-C48D-0681-C9B82AE41C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3557609"/>
            <a:ext cx="1223696" cy="11360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4A864F5-DCB0-400F-B1B4-4AFAE96DDE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6279" y="3557609"/>
            <a:ext cx="1024639" cy="110983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5F2AD2-C9D6-B963-D0A5-D2E6EAAD20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1920" y="3534243"/>
            <a:ext cx="1888288" cy="122556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B6FC5A7-41CF-458E-4636-DC11BBE6C5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4168" y="3548233"/>
            <a:ext cx="2203554" cy="11095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DA7802B-5A91-1A09-3BDB-0710B24671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74250" y="674504"/>
            <a:ext cx="1859026" cy="116402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55FDC44-875E-E4B7-15F8-A056FE0898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78020" y="1864179"/>
            <a:ext cx="1770103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025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AE449-2E13-83AF-9FFA-F55ACA265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Q2b QQXFJ MQXFBP2 - Phase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344782-5592-FC37-5A5E-86BF471F49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1275606"/>
            <a:ext cx="6120680" cy="1081285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Phase 2 assembly started in September 2024, </a:t>
            </a:r>
          </a:p>
          <a:p>
            <a:r>
              <a:rPr lang="en-GB" dirty="0"/>
              <a:t>The goal is to finish before end of December (14 weeks), for installation in the String in January</a:t>
            </a:r>
          </a:p>
          <a:p>
            <a:pPr lvl="1"/>
            <a:r>
              <a:rPr lang="en-GB" dirty="0"/>
              <a:t>But is incurring delay due to bellows non-conformities (see slide 19)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3E3149-A291-AE93-C12E-D3E8C2681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1F0AB7-4685-9074-71AC-90EF43572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8177C77-58F0-9EA4-877B-84D2404C79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2643757"/>
            <a:ext cx="2582316" cy="215979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AB4F703-6B3A-F7A2-981A-38143A5200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2643759"/>
            <a:ext cx="3672408" cy="2159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976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47BC4-59E6-37EA-3D8C-11EAF9C56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CP QCXFC MCBXFAP1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7F58B-A041-DB6D-F8F6-F3F7CA9EFF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8853" y="699542"/>
            <a:ext cx="6769611" cy="2088232"/>
          </a:xfrm>
        </p:spPr>
        <p:txBody>
          <a:bodyPr>
            <a:normAutofit fontScale="85000" lnSpcReduction="20000"/>
          </a:bodyPr>
          <a:lstStyle/>
          <a:p>
            <a:r>
              <a:rPr lang="en-GB" sz="1600" dirty="0"/>
              <a:t>Trouble free Phase 1 assembly in May-June 2023 (8 weeks)</a:t>
            </a:r>
          </a:p>
          <a:p>
            <a:r>
              <a:rPr lang="en-GB" sz="1600" dirty="0"/>
              <a:t>Phase 2 took from June 2023 to June 2024 (51 weeks)</a:t>
            </a:r>
          </a:p>
          <a:p>
            <a:pPr lvl="1"/>
            <a:r>
              <a:rPr lang="en-GB" sz="1400" dirty="0"/>
              <a:t>The most complex assembly, with over 200 welds</a:t>
            </a:r>
          </a:p>
          <a:p>
            <a:pPr lvl="1"/>
            <a:r>
              <a:rPr lang="en-GB" sz="1400" dirty="0"/>
              <a:t>First-time use of interface welding station. An alignment issue was found, requiring additional work on the tooling</a:t>
            </a:r>
          </a:p>
          <a:p>
            <a:pPr lvl="1"/>
            <a:r>
              <a:rPr lang="en-GB" sz="1400" dirty="0"/>
              <a:t>Impacted by late delivery of bellows expansion joints</a:t>
            </a:r>
          </a:p>
          <a:p>
            <a:pPr lvl="1"/>
            <a:r>
              <a:rPr lang="en-GB" sz="1400" dirty="0"/>
              <a:t>First assembly of complex pipe system on phase separators and jumper</a:t>
            </a:r>
          </a:p>
          <a:p>
            <a:pPr lvl="1"/>
            <a:r>
              <a:rPr lang="en-GB" sz="1400" dirty="0"/>
              <a:t>First assembly of current leads</a:t>
            </a:r>
          </a:p>
          <a:p>
            <a:pPr lvl="1"/>
            <a:r>
              <a:rPr lang="en-GB" sz="1400" dirty="0"/>
              <a:t>First global pressure and leak test</a:t>
            </a:r>
          </a:p>
          <a:p>
            <a:r>
              <a:rPr lang="en-GB" sz="1600" dirty="0"/>
              <a:t>Lots of experience gained. Next assemblies are expected to take much less time (less than 20 weeks)</a:t>
            </a:r>
          </a:p>
          <a:p>
            <a:endParaRPr lang="en-GB"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64076C-9139-9D07-2994-5D6EDBC89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D8ADF7-AEFB-F6EB-BBA0-4ADEF8275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B723A9C2-B534-2E51-DC6A-8A4105DDF2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7614"/>
            <a:ext cx="1656184" cy="124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1D71489-FC38-E235-F9AC-18FC9DC3D7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3372752"/>
            <a:ext cx="1670307" cy="116387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46AE9B3-05E1-356A-8C48-428ECDF42D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1920" y="2721652"/>
            <a:ext cx="2169505" cy="217748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A6C9E74-F6B0-B57B-7964-3564C88DF9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2761" y="2913942"/>
            <a:ext cx="2149239" cy="160857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9623D5E-22E2-4459-6B21-A3B224F3E9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892" y="3219822"/>
            <a:ext cx="1725804" cy="1381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3293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smtClean="0">
            <a:latin typeface="Palatino Linotype" panose="02040502050505030304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5890</TotalTime>
  <Words>1761</Words>
  <Application>Microsoft Office PowerPoint</Application>
  <PresentationFormat>On-screen Show (16:9)</PresentationFormat>
  <Paragraphs>237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Palatino Linotype</vt:lpstr>
      <vt:lpstr>Wingdings</vt:lpstr>
      <vt:lpstr>Thème Office</vt:lpstr>
      <vt:lpstr>Satus of cryostat activities at CERN</vt:lpstr>
      <vt:lpstr>Cryostat types</vt:lpstr>
      <vt:lpstr>Cryostat assemby in phases</vt:lpstr>
      <vt:lpstr>CP and D2 exceptions: Test after phase 2</vt:lpstr>
      <vt:lpstr>Assembly status</vt:lpstr>
      <vt:lpstr>D2 QBRDP MBRDP</vt:lpstr>
      <vt:lpstr>Q2b QQXFJ MQXFBP2 - Phase 1</vt:lpstr>
      <vt:lpstr>Q2b QQXFJ MQXFBP2 - Phase 2</vt:lpstr>
      <vt:lpstr>CP QCXFC MCBXFAP1</vt:lpstr>
      <vt:lpstr>CP non-conformities</vt:lpstr>
      <vt:lpstr>D1 QBXFC MBXFP1 </vt:lpstr>
      <vt:lpstr>Q2a QQXFG MQXFBP3</vt:lpstr>
      <vt:lpstr>Q3 QQXFF MQXFA03+04</vt:lpstr>
      <vt:lpstr>Q2b MQXFB04 &amp; Q2a MQXFB03 &amp; Q2a MQXFB05 </vt:lpstr>
      <vt:lpstr>D2 QBRD MBRD2</vt:lpstr>
      <vt:lpstr>Cold mass insertion tooling</vt:lpstr>
      <vt:lpstr>Phase 2 welding stations</vt:lpstr>
      <vt:lpstr>Components</vt:lpstr>
      <vt:lpstr>Bellows expansion joints for the interconnects</vt:lpstr>
      <vt:lpstr>Combined pressure and leak test</vt:lpstr>
      <vt:lpstr>QA</vt:lpstr>
      <vt:lpstr>Overall assembly progress at CERN</vt:lpstr>
      <vt:lpstr>How does the future look like</vt:lpstr>
      <vt:lpstr>Cryostats interfacing magnets with SC-links</vt:lpstr>
      <vt:lpstr>During LS3: Q4, Q5, Q10</vt:lpstr>
      <vt:lpstr>Thank you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Delio Duarte Ramos</cp:lastModifiedBy>
  <cp:revision>81</cp:revision>
  <dcterms:created xsi:type="dcterms:W3CDTF">2016-02-11T10:47:23Z</dcterms:created>
  <dcterms:modified xsi:type="dcterms:W3CDTF">2024-10-08T15:41:06Z</dcterms:modified>
</cp:coreProperties>
</file>