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66" r:id="rId5"/>
    <p:sldMasterId id="2147483673" r:id="rId6"/>
  </p:sldMasterIdLst>
  <p:notesMasterIdLst>
    <p:notesMasterId r:id="rId29"/>
  </p:notesMasterIdLst>
  <p:handoutMasterIdLst>
    <p:handoutMasterId r:id="rId30"/>
  </p:handoutMasterIdLst>
  <p:sldIdLst>
    <p:sldId id="263" r:id="rId7"/>
    <p:sldId id="1580" r:id="rId8"/>
    <p:sldId id="1174" r:id="rId9"/>
    <p:sldId id="1575" r:id="rId10"/>
    <p:sldId id="1577" r:id="rId11"/>
    <p:sldId id="1582" r:id="rId12"/>
    <p:sldId id="1093" r:id="rId13"/>
    <p:sldId id="1579" r:id="rId14"/>
    <p:sldId id="1581" r:id="rId15"/>
    <p:sldId id="1584" r:id="rId16"/>
    <p:sldId id="1168" r:id="rId17"/>
    <p:sldId id="1585" r:id="rId18"/>
    <p:sldId id="1173" r:id="rId19"/>
    <p:sldId id="1586" r:id="rId20"/>
    <p:sldId id="1574" r:id="rId21"/>
    <p:sldId id="1088" r:id="rId22"/>
    <p:sldId id="1169" r:id="rId23"/>
    <p:sldId id="337" r:id="rId24"/>
    <p:sldId id="527" r:id="rId25"/>
    <p:sldId id="785" r:id="rId26"/>
    <p:sldId id="445" r:id="rId27"/>
    <p:sldId id="1152" r:id="rId28"/>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F5F5F"/>
    <a:srgbClr val="009900"/>
    <a:srgbClr val="33CC33"/>
    <a:srgbClr val="000000"/>
    <a:srgbClr val="800000"/>
    <a:srgbClr val="FFE699"/>
    <a:srgbClr val="FFCC00"/>
    <a:srgbClr val="B4C6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365" autoAdjust="0"/>
    <p:restoredTop sz="96110" autoAdjust="0"/>
  </p:normalViewPr>
  <p:slideViewPr>
    <p:cSldViewPr snapToObjects="1" showGuides="1">
      <p:cViewPr varScale="1">
        <p:scale>
          <a:sx n="62" d="100"/>
          <a:sy n="62" d="100"/>
        </p:scale>
        <p:origin x="528" y="33"/>
      </p:cViewPr>
      <p:guideLst>
        <p:guide orient="horz" pos="4080"/>
        <p:guide pos="240"/>
      </p:guideLst>
    </p:cSldViewPr>
  </p:slideViewPr>
  <p:notesTextViewPr>
    <p:cViewPr>
      <p:scale>
        <a:sx n="3" d="2"/>
        <a:sy n="3" d="2"/>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handoutMaster" Target="handoutMasters/handoutMaster1.xml"/><Relationship Id="rId8"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08/10/2024</a:t>
            </a:fld>
            <a:endParaRPr lang="fr-FR" dirty="0"/>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dirty="0"/>
          </a:p>
        </p:txBody>
      </p:sp>
    </p:spTree>
    <p:extLst>
      <p:ext uri="{BB962C8B-B14F-4D97-AF65-F5344CB8AC3E}">
        <p14:creationId xmlns:p14="http://schemas.microsoft.com/office/powerpoint/2010/main" val="23604308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08/10/2024</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dirty="0"/>
          </a:p>
        </p:txBody>
      </p:sp>
    </p:spTree>
    <p:extLst>
      <p:ext uri="{BB962C8B-B14F-4D97-AF65-F5344CB8AC3E}">
        <p14:creationId xmlns:p14="http://schemas.microsoft.com/office/powerpoint/2010/main" val="375358721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dirty="0"/>
          </a:p>
        </p:txBody>
      </p:sp>
    </p:spTree>
    <p:extLst>
      <p:ext uri="{BB962C8B-B14F-4D97-AF65-F5344CB8AC3E}">
        <p14:creationId xmlns:p14="http://schemas.microsoft.com/office/powerpoint/2010/main" val="101449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24B141A-D04E-DD49-88DC-EFA90428BA41}" type="slidenum">
              <a:rPr kumimoji="0" lang="fr-FR"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fr-FR"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25657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4E3A2339-41DF-D34F-893D-CD7D0A0F306E}" type="slidenum">
              <a:rPr lang="en-US" smtClean="0"/>
              <a:pPr>
                <a:defRPr/>
              </a:pPr>
              <a:t>20</a:t>
            </a:fld>
            <a:endParaRPr lang="en-US" dirty="0"/>
          </a:p>
        </p:txBody>
      </p:sp>
    </p:spTree>
    <p:extLst>
      <p:ext uri="{BB962C8B-B14F-4D97-AF65-F5344CB8AC3E}">
        <p14:creationId xmlns:p14="http://schemas.microsoft.com/office/powerpoint/2010/main" val="10602028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bg1"/>
                </a:solidFill>
              </a:defRPr>
            </a:lvl1pPr>
          </a:lstStyle>
          <a:p>
            <a:fld id="{BFDCA1C4-9514-7B4F-976F-D92F7E296653}" type="slidenum">
              <a:rPr lang="fr-FR" smtClean="0"/>
              <a:pPr/>
              <a:t>‹#›</a:t>
            </a:fld>
            <a:endParaRPr lang="fr-FR" dirty="0"/>
          </a:p>
        </p:txBody>
      </p:sp>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
        <p:nvSpPr>
          <p:cNvPr id="14" name="Espace réservé du pied de page 4"/>
          <p:cNvSpPr>
            <a:spLocks noGrp="1"/>
          </p:cNvSpPr>
          <p:nvPr>
            <p:ph type="ftr" sz="quarter" idx="3"/>
          </p:nvPr>
        </p:nvSpPr>
        <p:spPr>
          <a:xfrm>
            <a:off x="4499992" y="6388100"/>
            <a:ext cx="3167912" cy="360000"/>
          </a:xfrm>
          <a:prstGeom prst="rect">
            <a:avLst/>
          </a:prstGeom>
        </p:spPr>
        <p:txBody>
          <a:bodyPr vert="horz" lIns="0" tIns="0" rIns="0" bIns="0" rtlCol="0" anchor="b"/>
          <a:lstStyle>
            <a:lvl1pPr algn="r">
              <a:defRPr sz="1200">
                <a:solidFill>
                  <a:schemeClr val="accent1"/>
                </a:solidFill>
              </a:defRPr>
            </a:lvl1pPr>
          </a:lstStyle>
          <a:p>
            <a:r>
              <a:rPr lang="en-US"/>
              <a:t>14th HL-LHC Collaboration Meeting, Oct 7 – 10, 2024</a:t>
            </a:r>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10"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a:t>14th HL-LHC Collaboration Meeting, Oct 7 – 10, 2024</a:t>
            </a:r>
            <a:endParaRPr lang="en-GB" dirty="0"/>
          </a:p>
        </p:txBody>
      </p:sp>
    </p:spTree>
    <p:extLst>
      <p:ext uri="{BB962C8B-B14F-4D97-AF65-F5344CB8AC3E}">
        <p14:creationId xmlns:p14="http://schemas.microsoft.com/office/powerpoint/2010/main" val="1244965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dirty="0"/>
          </a:p>
        </p:txBody>
      </p:sp>
      <p:sp>
        <p:nvSpPr>
          <p:cNvPr id="9"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a:t>14th HL-LHC Collaboration Meeting, Oct 7 – 10, 2024</a:t>
            </a:r>
            <a:endParaRPr lang="en-GB" dirty="0"/>
          </a:p>
        </p:txBody>
      </p:sp>
    </p:spTree>
    <p:extLst>
      <p:ext uri="{BB962C8B-B14F-4D97-AF65-F5344CB8AC3E}">
        <p14:creationId xmlns:p14="http://schemas.microsoft.com/office/powerpoint/2010/main" val="34694713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dirty="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dirty="0"/>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sp>
        <p:nvSpPr>
          <p:cNvPr id="13"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a:t>14th HL-LHC Collaboration Meeting, Oct 7 – 10, 2024</a:t>
            </a:r>
            <a:endParaRPr lang="en-GB" dirty="0"/>
          </a:p>
        </p:txBody>
      </p:sp>
    </p:spTree>
    <p:extLst>
      <p:ext uri="{BB962C8B-B14F-4D97-AF65-F5344CB8AC3E}">
        <p14:creationId xmlns:p14="http://schemas.microsoft.com/office/powerpoint/2010/main" val="3488223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Diapositive de titre">
    <p:bg>
      <p:bgPr>
        <a:blipFill dpi="0" rotWithShape="1">
          <a:blip r:embed="rId2" cstate="screen">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1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1500" b="0" baseline="0">
                <a:solidFill>
                  <a:schemeClr val="accent5"/>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1" y="6356350"/>
            <a:ext cx="6080720" cy="360000"/>
          </a:xfrm>
        </p:spPr>
        <p:txBody>
          <a:bodyPr lIns="0" tIns="0" rIns="0" bIns="0" anchor="b" anchorCtr="0"/>
          <a:lstStyle>
            <a:lvl1pPr algn="r">
              <a:defRPr>
                <a:solidFill>
                  <a:schemeClr val="accent1"/>
                </a:solidFill>
              </a:defRPr>
            </a:lvl1pPr>
          </a:lstStyle>
          <a:p>
            <a:r>
              <a:rPr lang="en-US"/>
              <a:t>14th HL-LHC Collaboration Meeting, Oct 7 – 10, 2024</a:t>
            </a:r>
            <a:endParaRPr lang="en-GB" dirty="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bg1"/>
                </a:solidFill>
              </a:defRPr>
            </a:lvl1pPr>
          </a:lstStyle>
          <a:p>
            <a:fld id="{BFDCA1C4-9514-7B4F-976F-D92F7E296653}" type="slidenum">
              <a:rPr lang="fr-FR" smtClean="0"/>
              <a:pPr/>
              <a:t>‹#›</a:t>
            </a:fld>
            <a:endParaRPr lang="fr-FR" dirty="0"/>
          </a:p>
        </p:txBody>
      </p:sp>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257175" marR="0" indent="-257175" algn="l" defTabSz="342900" rtl="0" eaLnBrk="1" fontAlgn="auto" latinLnBrk="0" hangingPunct="1">
              <a:lnSpc>
                <a:spcPct val="100000"/>
              </a:lnSpc>
              <a:spcBef>
                <a:spcPct val="20000"/>
              </a:spcBef>
              <a:spcAft>
                <a:spcPts val="0"/>
              </a:spcAft>
              <a:buClr>
                <a:schemeClr val="accent6"/>
              </a:buClr>
              <a:buSzTx/>
              <a:buFontTx/>
              <a:buNone/>
              <a:tabLst/>
              <a:defRPr sz="1200">
                <a:solidFill>
                  <a:schemeClr val="bg2"/>
                </a:solidFill>
              </a:defRPr>
            </a:lvl1pPr>
            <a:lvl2pPr>
              <a:buFontTx/>
              <a:buNone/>
              <a:defRPr/>
            </a:lvl2pPr>
            <a:lvl3pPr>
              <a:buFontTx/>
              <a:buNone/>
              <a:defRPr/>
            </a:lvl3pPr>
            <a:lvl4pPr>
              <a:buFontTx/>
              <a:buNone/>
              <a:defRPr/>
            </a:lvl4pPr>
            <a:lvl5pPr>
              <a:buFontTx/>
              <a:buNone/>
              <a:defRPr/>
            </a:lvl5pPr>
          </a:lstStyle>
          <a:p>
            <a:pPr marL="257175" marR="0" lvl="0" indent="-257175" algn="l" defTabSz="342900" rtl="0" eaLnBrk="1" fontAlgn="auto" latinLnBrk="0" hangingPunct="1">
              <a:lnSpc>
                <a:spcPct val="100000"/>
              </a:lnSpc>
              <a:spcBef>
                <a:spcPct val="20000"/>
              </a:spcBef>
              <a:spcAft>
                <a:spcPts val="0"/>
              </a:spcAft>
              <a:buClr>
                <a:schemeClr val="accent6"/>
              </a:buClr>
              <a:buSzTx/>
              <a:buFontTx/>
              <a:buNone/>
              <a:tabLst/>
              <a:defRPr/>
            </a:pPr>
            <a:r>
              <a:rPr kumimoji="0" lang="en-GB" sz="12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59633" y="476672"/>
            <a:ext cx="4048095" cy="1896020"/>
          </a:xfrm>
          <a:prstGeom prst="rect">
            <a:avLst/>
          </a:prstGeom>
        </p:spPr>
      </p:pic>
      <p:sp>
        <p:nvSpPr>
          <p:cNvPr id="7" name="Rectangle 6">
            <a:extLst>
              <a:ext uri="{FF2B5EF4-FFF2-40B4-BE49-F238E27FC236}">
                <a16:creationId xmlns:a16="http://schemas.microsoft.com/office/drawing/2014/main" id="{4B83573D-854A-4C61-B3B7-2CBCB6AA2BDD}"/>
              </a:ext>
            </a:extLst>
          </p:cNvPr>
          <p:cNvSpPr/>
          <p:nvPr/>
        </p:nvSpPr>
        <p:spPr>
          <a:xfrm>
            <a:off x="0" y="6165304"/>
            <a:ext cx="1371600" cy="69269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n>
                <a:solidFill>
                  <a:schemeClr val="bg1"/>
                </a:solidFill>
              </a:ln>
              <a:effectLst/>
            </a:endParaRPr>
          </a:p>
        </p:txBody>
      </p:sp>
    </p:spTree>
    <p:extLst>
      <p:ext uri="{BB962C8B-B14F-4D97-AF65-F5344CB8AC3E}">
        <p14:creationId xmlns:p14="http://schemas.microsoft.com/office/powerpoint/2010/main" val="22024354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2"/>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lvl1pPr>
              <a:defRPr/>
            </a:lvl1pPr>
          </a:lstStyle>
          <a:p>
            <a:r>
              <a:rPr lang="en-US"/>
              <a:t>14th HL-LHC Collaboration Meeting, Oct 7 – 10, 2024</a:t>
            </a:r>
            <a:endParaRPr lang="en-GB"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5" name="Picture 14">
            <a:extLst>
              <a:ext uri="{FF2B5EF4-FFF2-40B4-BE49-F238E27FC236}">
                <a16:creationId xmlns:a16="http://schemas.microsoft.com/office/drawing/2014/main" id="{0593F3F2-3156-4CCA-9FFB-33FB7354671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403649" y="6165306"/>
            <a:ext cx="639919" cy="591591"/>
          </a:xfrm>
          <a:prstGeom prst="rect">
            <a:avLst/>
          </a:prstGeom>
        </p:spPr>
      </p:pic>
    </p:spTree>
    <p:extLst>
      <p:ext uri="{BB962C8B-B14F-4D97-AF65-F5344CB8AC3E}">
        <p14:creationId xmlns:p14="http://schemas.microsoft.com/office/powerpoint/2010/main" val="40479934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1500" b="1" baseline="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1215232"/>
            <a:ext cx="4041775" cy="639762"/>
          </a:xfrm>
        </p:spPr>
        <p:txBody>
          <a:bodyPr anchor="t">
            <a:normAutofit/>
          </a:bodyPr>
          <a:lstStyle>
            <a:lvl1pPr marL="0" indent="0">
              <a:buNone/>
              <a:defRPr sz="1500" b="1" baseline="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2057400"/>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lvl1pPr>
              <a:defRPr/>
            </a:lvl1pPr>
          </a:lstStyle>
          <a:p>
            <a:r>
              <a:rPr lang="en-US"/>
              <a:t>14th HL-LHC Collaboration Meeting, Oct 7 – 10, 2024</a:t>
            </a:r>
            <a:endParaRPr lang="en-GB"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6" name="Picture 15">
            <a:extLst>
              <a:ext uri="{FF2B5EF4-FFF2-40B4-BE49-F238E27FC236}">
                <a16:creationId xmlns:a16="http://schemas.microsoft.com/office/drawing/2014/main" id="{8DE33E18-C9A2-451C-9A6B-D39158041DF0}"/>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03649" y="6165306"/>
            <a:ext cx="639919" cy="591591"/>
          </a:xfrm>
          <a:prstGeom prst="rect">
            <a:avLst/>
          </a:prstGeom>
        </p:spPr>
      </p:pic>
    </p:spTree>
    <p:extLst>
      <p:ext uri="{BB962C8B-B14F-4D97-AF65-F5344CB8AC3E}">
        <p14:creationId xmlns:p14="http://schemas.microsoft.com/office/powerpoint/2010/main" val="7113191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lvl1pPr>
              <a:defRPr/>
            </a:lvl1pPr>
          </a:lstStyle>
          <a:p>
            <a:r>
              <a:rPr lang="en-US"/>
              <a:t>14th HL-LHC Collaboration Meeting, Oct 7 – 10, 2024</a:t>
            </a:r>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3" name="Picture 12">
            <a:extLst>
              <a:ext uri="{FF2B5EF4-FFF2-40B4-BE49-F238E27FC236}">
                <a16:creationId xmlns:a16="http://schemas.microsoft.com/office/drawing/2014/main" id="{AD813954-B0CB-4016-B535-BDE242BD932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03649" y="6165306"/>
            <a:ext cx="639919" cy="591591"/>
          </a:xfrm>
          <a:prstGeom prst="rect">
            <a:avLst/>
          </a:prstGeom>
        </p:spPr>
      </p:pic>
    </p:spTree>
    <p:extLst>
      <p:ext uri="{BB962C8B-B14F-4D97-AF65-F5344CB8AC3E}">
        <p14:creationId xmlns:p14="http://schemas.microsoft.com/office/powerpoint/2010/main" val="28308364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lvl1pPr>
              <a:defRPr/>
            </a:lvl1pPr>
          </a:lstStyle>
          <a:p>
            <a:r>
              <a:rPr lang="en-US"/>
              <a:t>14th HL-LHC Collaboration Meeting, Oct 7 – 10, 2024</a:t>
            </a:r>
            <a:endParaRPr lang="en-GB"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Picture 11">
            <a:extLst>
              <a:ext uri="{FF2B5EF4-FFF2-40B4-BE49-F238E27FC236}">
                <a16:creationId xmlns:a16="http://schemas.microsoft.com/office/drawing/2014/main" id="{EE816CAA-2881-4B1D-B534-7399FA0A5FF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03649" y="6165306"/>
            <a:ext cx="639919" cy="591591"/>
          </a:xfrm>
          <a:prstGeom prst="rect">
            <a:avLst/>
          </a:prstGeom>
        </p:spPr>
      </p:pic>
    </p:spTree>
    <p:extLst>
      <p:ext uri="{BB962C8B-B14F-4D97-AF65-F5344CB8AC3E}">
        <p14:creationId xmlns:p14="http://schemas.microsoft.com/office/powerpoint/2010/main" val="7911136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lvl1pPr>
              <a:defRPr/>
            </a:lvl1pPr>
          </a:lstStyle>
          <a:p>
            <a:r>
              <a:rPr lang="en-US"/>
              <a:t>14th HL-LHC Collaboration Meeting, Oct 7 – 10, 2024</a:t>
            </a:r>
            <a:endParaRPr lang="en-GB"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dirty="0"/>
          </a:p>
        </p:txBody>
      </p:sp>
      <p:sp>
        <p:nvSpPr>
          <p:cNvPr id="9" name="Espace réservé du contenu 8"/>
          <p:cNvSpPr>
            <a:spLocks noGrp="1"/>
          </p:cNvSpPr>
          <p:nvPr>
            <p:ph sz="quarter" idx="14" hasCustomPrompt="1"/>
          </p:nvPr>
        </p:nvSpPr>
        <p:spPr>
          <a:xfrm>
            <a:off x="613551" y="4648200"/>
            <a:ext cx="7918450" cy="381000"/>
          </a:xfrm>
        </p:spPr>
        <p:txBody>
          <a:bodyPr/>
          <a:lstStyle>
            <a:lvl1pPr>
              <a:buFontTx/>
              <a:buNone/>
              <a:defRPr sz="1350">
                <a:solidFill>
                  <a:schemeClr val="bg2"/>
                </a:solidFill>
              </a:defRPr>
            </a:lvl1pPr>
          </a:lstStyle>
          <a:p>
            <a:pPr lvl="0"/>
            <a:r>
              <a:rPr lang="en-GB" dirty="0"/>
              <a:t>Image title</a:t>
            </a:r>
          </a:p>
        </p:txBody>
      </p:sp>
      <p:pic>
        <p:nvPicPr>
          <p:cNvPr id="16" name="Picture 15">
            <a:extLst>
              <a:ext uri="{FF2B5EF4-FFF2-40B4-BE49-F238E27FC236}">
                <a16:creationId xmlns:a16="http://schemas.microsoft.com/office/drawing/2014/main" id="{459B40DA-0308-42AE-8E50-C2701538983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403649" y="6165306"/>
            <a:ext cx="639919" cy="591591"/>
          </a:xfrm>
          <a:prstGeom prst="rect">
            <a:avLst/>
          </a:prstGeom>
        </p:spPr>
      </p:pic>
    </p:spTree>
    <p:extLst>
      <p:ext uri="{BB962C8B-B14F-4D97-AF65-F5344CB8AC3E}">
        <p14:creationId xmlns:p14="http://schemas.microsoft.com/office/powerpoint/2010/main" val="122846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dirty="0"/>
          </a:p>
        </p:txBody>
      </p:sp>
      <p:sp>
        <p:nvSpPr>
          <p:cNvPr id="11"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a:t>14th HL-LHC Collaboration Meeting, Oct 7 – 10, 2024</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dirty="0"/>
          </a:p>
        </p:txBody>
      </p:sp>
      <p:sp>
        <p:nvSpPr>
          <p:cNvPr id="14" name="Espace réservé du pied de page 4"/>
          <p:cNvSpPr>
            <a:spLocks noGrp="1"/>
          </p:cNvSpPr>
          <p:nvPr>
            <p:ph type="ftr" sz="quarter" idx="1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a:t>14th HL-LHC Collaboration Meeting, Oct 7 – 10, 2024</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10"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a:t>14th HL-LHC Collaboration Meeting, Oct 7 – 10, 2024</a:t>
            </a:r>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dirty="0"/>
          </a:p>
        </p:txBody>
      </p:sp>
      <p:sp>
        <p:nvSpPr>
          <p:cNvPr id="9"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a:t>14th HL-LHC Collaboration Meeting, Oct 7 – 10, 2024</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dirty="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dirty="0"/>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sp>
        <p:nvSpPr>
          <p:cNvPr id="13"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a:t>14th HL-LHC Collaboration Meeting, Oct 7 – 10, 2024</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
        <p:nvSpPr>
          <p:cNvPr id="14" name="Espace réservé du pied de page 4"/>
          <p:cNvSpPr>
            <a:spLocks noGrp="1"/>
          </p:cNvSpPr>
          <p:nvPr>
            <p:ph type="ftr" sz="quarter" idx="3"/>
          </p:nvPr>
        </p:nvSpPr>
        <p:spPr>
          <a:xfrm>
            <a:off x="4499992" y="6388100"/>
            <a:ext cx="3167912" cy="360000"/>
          </a:xfrm>
          <a:prstGeom prst="rect">
            <a:avLst/>
          </a:prstGeom>
        </p:spPr>
        <p:txBody>
          <a:bodyPr vert="horz" lIns="0" tIns="0" rIns="0" bIns="0" rtlCol="0" anchor="b"/>
          <a:lstStyle>
            <a:lvl1pPr algn="r">
              <a:defRPr sz="1200">
                <a:solidFill>
                  <a:schemeClr val="accent1"/>
                </a:solidFill>
              </a:defRPr>
            </a:lvl1pPr>
          </a:lstStyle>
          <a:p>
            <a:r>
              <a:rPr lang="en-US"/>
              <a:t>14th HL-LHC Collaboration Meeting, Oct 7 – 10, 2024</a:t>
            </a:r>
            <a:endParaRPr lang="en-GB" dirty="0"/>
          </a:p>
        </p:txBody>
      </p:sp>
    </p:spTree>
    <p:extLst>
      <p:ext uri="{BB962C8B-B14F-4D97-AF65-F5344CB8AC3E}">
        <p14:creationId xmlns:p14="http://schemas.microsoft.com/office/powerpoint/2010/main" val="7601198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dirty="0"/>
          </a:p>
        </p:txBody>
      </p:sp>
      <p:sp>
        <p:nvSpPr>
          <p:cNvPr id="11"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a:t>14th HL-LHC Collaboration Meeting, Oct 7 – 10, 2024</a:t>
            </a:r>
            <a:endParaRPr lang="en-GB" dirty="0"/>
          </a:p>
        </p:txBody>
      </p:sp>
    </p:spTree>
    <p:extLst>
      <p:ext uri="{BB962C8B-B14F-4D97-AF65-F5344CB8AC3E}">
        <p14:creationId xmlns:p14="http://schemas.microsoft.com/office/powerpoint/2010/main" val="1579960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dirty="0"/>
          </a:p>
        </p:txBody>
      </p:sp>
      <p:sp>
        <p:nvSpPr>
          <p:cNvPr id="14" name="Espace réservé du pied de page 4"/>
          <p:cNvSpPr>
            <a:spLocks noGrp="1"/>
          </p:cNvSpPr>
          <p:nvPr>
            <p:ph type="ftr" sz="quarter" idx="1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a:t>14th HL-LHC Collaboration Meeting, Oct 7 – 10, 2024</a:t>
            </a:r>
            <a:endParaRPr lang="en-GB" dirty="0"/>
          </a:p>
        </p:txBody>
      </p:sp>
    </p:spTree>
    <p:extLst>
      <p:ext uri="{BB962C8B-B14F-4D97-AF65-F5344CB8AC3E}">
        <p14:creationId xmlns:p14="http://schemas.microsoft.com/office/powerpoint/2010/main" val="4265384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10" Type="http://schemas.openxmlformats.org/officeDocument/2006/relationships/image" Target="../media/image5.png"/><Relationship Id="rId4" Type="http://schemas.openxmlformats.org/officeDocument/2006/relationships/slideLayout" Target="../slideLayouts/slideLayout10.xml"/><Relationship Id="rId9"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15.xml"/><Relationship Id="rId7" Type="http://schemas.openxmlformats.org/officeDocument/2006/relationships/theme" Target="../theme/theme3.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10" Type="http://schemas.openxmlformats.org/officeDocument/2006/relationships/image" Target="../media/image2.png"/><Relationship Id="rId4" Type="http://schemas.openxmlformats.org/officeDocument/2006/relationships/slideLayout" Target="../slideLayouts/slideLayout16.xml"/><Relationship Id="rId9"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3419872" y="6356350"/>
            <a:ext cx="5112128" cy="360000"/>
          </a:xfrm>
          <a:prstGeom prst="rect">
            <a:avLst/>
          </a:prstGeom>
        </p:spPr>
        <p:txBody>
          <a:bodyPr vert="horz" lIns="0" tIns="0" rIns="0" bIns="0" rtlCol="0" anchor="b"/>
          <a:lstStyle>
            <a:lvl1pPr algn="r">
              <a:defRPr sz="1200">
                <a:solidFill>
                  <a:schemeClr val="accent1"/>
                </a:solidFill>
              </a:defRPr>
            </a:lvl1pPr>
          </a:lstStyle>
          <a:p>
            <a:r>
              <a:rPr lang="en-US"/>
              <a:t>14th HL-LHC Collaboration Meeting, Oct 7 – 10, 2024</a:t>
            </a:r>
            <a:endParaRPr lang="en-GB"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bg1"/>
                </a:solidFill>
              </a:defRPr>
            </a:lvl1pPr>
          </a:lstStyle>
          <a:p>
            <a:fld id="{BFDCA1C4-9514-7B4F-976F-D92F7E296653}" type="slidenum">
              <a:rPr lang="fr-FR" smtClean="0"/>
              <a:pPr/>
              <a:t>‹#›</a:t>
            </a:fld>
            <a:endParaRPr lang="fr-FR" dirty="0"/>
          </a:p>
        </p:txBody>
      </p:sp>
      <p:pic>
        <p:nvPicPr>
          <p:cNvPr id="7" name="Picture 6"/>
          <p:cNvPicPr>
            <a:picLocks noChangeAspect="1"/>
          </p:cNvPicPr>
          <p:nvPr userDrawn="1"/>
        </p:nvPicPr>
        <p:blipFill rotWithShape="1">
          <a:blip r:embed="rId9">
            <a:extLst>
              <a:ext uri="{28A0092B-C50C-407E-A947-70E740481C1C}">
                <a14:useLocalDpi xmlns:a14="http://schemas.microsoft.com/office/drawing/2010/main"/>
              </a:ext>
            </a:extLst>
          </a:blip>
          <a:srcRect/>
          <a:stretch/>
        </p:blipFill>
        <p:spPr>
          <a:xfrm>
            <a:off x="0" y="6212900"/>
            <a:ext cx="1907704" cy="645100"/>
          </a:xfrm>
          <a:prstGeom prst="rect">
            <a:avLst/>
          </a:prstGeom>
        </p:spPr>
      </p:pic>
      <p:pic>
        <p:nvPicPr>
          <p:cNvPr id="4" name="Picture 3">
            <a:extLst>
              <a:ext uri="{FF2B5EF4-FFF2-40B4-BE49-F238E27FC236}">
                <a16:creationId xmlns:a16="http://schemas.microsoft.com/office/drawing/2014/main" id="{7BC63BDF-09C0-4163-98AA-DF90B33AFEA0}"/>
              </a:ext>
            </a:extLst>
          </p:cNvPr>
          <p:cNvPicPr>
            <a:picLocks noChangeAspect="1"/>
          </p:cNvPicPr>
          <p:nvPr userDrawn="1"/>
        </p:nvPicPr>
        <p:blipFill>
          <a:blip r:embed="rId10"/>
          <a:stretch>
            <a:fillRect/>
          </a:stretch>
        </p:blipFill>
        <p:spPr>
          <a:xfrm>
            <a:off x="1619672" y="6251961"/>
            <a:ext cx="1298561" cy="566977"/>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8"/>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123728" y="6356350"/>
            <a:ext cx="6408272" cy="360000"/>
          </a:xfrm>
          <a:prstGeom prst="rect">
            <a:avLst/>
          </a:prstGeom>
        </p:spPr>
        <p:txBody>
          <a:bodyPr vert="horz" lIns="0" tIns="0" rIns="0" bIns="0" rtlCol="0" anchor="b"/>
          <a:lstStyle>
            <a:lvl1pPr algn="r">
              <a:defRPr sz="1200">
                <a:solidFill>
                  <a:schemeClr val="accent1"/>
                </a:solidFill>
              </a:defRPr>
            </a:lvl1pPr>
          </a:lstStyle>
          <a:p>
            <a:r>
              <a:rPr lang="en-US"/>
              <a:t>14th HL-LHC Collaboration Meeting, Oct 7 – 10, 2024</a:t>
            </a:r>
            <a:endParaRPr lang="en-GB"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pic>
        <p:nvPicPr>
          <p:cNvPr id="7" name="Picture 6"/>
          <p:cNvPicPr>
            <a:picLocks noChangeAspect="1"/>
          </p:cNvPicPr>
          <p:nvPr userDrawn="1"/>
        </p:nvPicPr>
        <p:blipFill rotWithShape="1">
          <a:blip r:embed="rId9">
            <a:extLst>
              <a:ext uri="{28A0092B-C50C-407E-A947-70E740481C1C}">
                <a14:useLocalDpi xmlns:a14="http://schemas.microsoft.com/office/drawing/2010/main"/>
              </a:ext>
            </a:extLst>
          </a:blip>
          <a:srcRect/>
          <a:stretch/>
        </p:blipFill>
        <p:spPr>
          <a:xfrm>
            <a:off x="0" y="6212900"/>
            <a:ext cx="1907704" cy="645100"/>
          </a:xfrm>
          <a:prstGeom prst="rect">
            <a:avLst/>
          </a:prstGeom>
        </p:spPr>
      </p:pic>
      <p:pic>
        <p:nvPicPr>
          <p:cNvPr id="1026" name="Picture 2"/>
          <p:cNvPicPr>
            <a:picLocks noChangeAspect="1" noChangeArrowheads="1"/>
          </p:cNvPicPr>
          <p:nvPr userDrawn="1"/>
        </p:nvPicPr>
        <p:blipFill>
          <a:blip r:embed="rId10">
            <a:extLst>
              <a:ext uri="{28A0092B-C50C-407E-A947-70E740481C1C}">
                <a14:useLocalDpi xmlns:a14="http://schemas.microsoft.com/office/drawing/2010/main" val="0"/>
              </a:ext>
            </a:extLst>
          </a:blip>
          <a:srcRect/>
          <a:stretch>
            <a:fillRect/>
          </a:stretch>
        </p:blipFill>
        <p:spPr bwMode="auto">
          <a:xfrm>
            <a:off x="1553699" y="6252656"/>
            <a:ext cx="427501" cy="563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364201"/>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cstate="email">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1"/>
            <a:ext cx="7920000" cy="4754563"/>
          </a:xfrm>
          <a:prstGeom prst="rect">
            <a:avLst/>
          </a:prstGeom>
        </p:spPr>
        <p:txBody>
          <a:bodyPr vert="horz" lIns="0" tIns="0" rIns="0" bIns="0" rtlCol="0">
            <a:normAutofit/>
          </a:body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900">
                <a:solidFill>
                  <a:schemeClr val="accent1"/>
                </a:solidFill>
              </a:defRPr>
            </a:lvl1pPr>
          </a:lstStyle>
          <a:p>
            <a:r>
              <a:rPr lang="en-US"/>
              <a:t>14th HL-LHC Collaboration Meeting, Oct 7 – 10, 2024</a:t>
            </a:r>
            <a:endParaRPr lang="en-GB"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900">
                <a:solidFill>
                  <a:schemeClr val="bg1"/>
                </a:solidFill>
              </a:defRPr>
            </a:lvl1pPr>
          </a:lstStyle>
          <a:p>
            <a:fld id="{BFDCA1C4-9514-7B4F-976F-D92F7E296653}" type="slidenum">
              <a:rPr lang="fr-FR" smtClean="0"/>
              <a:pPr/>
              <a:t>‹#›</a:t>
            </a:fld>
            <a:endParaRPr lang="fr-FR" dirty="0"/>
          </a:p>
        </p:txBody>
      </p:sp>
      <p:pic>
        <p:nvPicPr>
          <p:cNvPr id="10" name="Picture 9">
            <a:extLst>
              <a:ext uri="{FF2B5EF4-FFF2-40B4-BE49-F238E27FC236}">
                <a16:creationId xmlns:a16="http://schemas.microsoft.com/office/drawing/2014/main" id="{4982ECA5-1535-4B50-BC38-7FADCF7EA7C0}"/>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 y="6164664"/>
            <a:ext cx="1434505" cy="671884"/>
          </a:xfrm>
          <a:prstGeom prst="rect">
            <a:avLst/>
          </a:prstGeom>
        </p:spPr>
      </p:pic>
      <p:pic>
        <p:nvPicPr>
          <p:cNvPr id="7" name="Picture 6">
            <a:extLst>
              <a:ext uri="{FF2B5EF4-FFF2-40B4-BE49-F238E27FC236}">
                <a16:creationId xmlns:a16="http://schemas.microsoft.com/office/drawing/2014/main" id="{14277831-B09B-4D91-8BBA-DDE409E6AE9C}"/>
              </a:ext>
            </a:extLst>
          </p:cNvPr>
          <p:cNvPicPr>
            <a:picLocks/>
          </p:cNvPicPr>
          <p:nvPr userDrawn="1"/>
        </p:nvPicPr>
        <p:blipFill rotWithShape="1">
          <a:blip r:embed="rId10">
            <a:extLst>
              <a:ext uri="{28A0092B-C50C-407E-A947-70E740481C1C}">
                <a14:useLocalDpi xmlns:a14="http://schemas.microsoft.com/office/drawing/2010/main"/>
              </a:ext>
            </a:extLst>
          </a:blip>
          <a:srcRect/>
          <a:stretch/>
        </p:blipFill>
        <p:spPr>
          <a:xfrm>
            <a:off x="1" y="6212900"/>
            <a:ext cx="1403819" cy="645100"/>
          </a:xfrm>
          <a:prstGeom prst="rect">
            <a:avLst/>
          </a:prstGeom>
        </p:spPr>
      </p:pic>
    </p:spTree>
    <p:extLst>
      <p:ext uri="{BB962C8B-B14F-4D97-AF65-F5344CB8AC3E}">
        <p14:creationId xmlns:p14="http://schemas.microsoft.com/office/powerpoint/2010/main" val="36974568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Lst>
  <p:hf hdr="0" dt="0"/>
  <p:txStyles>
    <p:titleStyle>
      <a:lvl1pPr algn="ctr" defTabSz="342900" rtl="0" eaLnBrk="1" latinLnBrk="0" hangingPunct="1">
        <a:spcBef>
          <a:spcPct val="0"/>
        </a:spcBef>
        <a:buNone/>
        <a:defRPr sz="2100" b="1" kern="1200">
          <a:solidFill>
            <a:schemeClr val="bg2"/>
          </a:solidFill>
          <a:latin typeface="+mj-lt"/>
          <a:ea typeface="+mj-ea"/>
          <a:cs typeface="+mj-cs"/>
        </a:defRPr>
      </a:lvl1pPr>
    </p:titleStyle>
    <p:body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fr-FR"/>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12.jpg"/><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33.png"/><Relationship Id="rId4" Type="http://schemas.openxmlformats.org/officeDocument/2006/relationships/image" Target="../media/image32.jpeg"/></Relationships>
</file>

<file path=ppt/slides/_rels/slide2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431414" y="3356992"/>
            <a:ext cx="3527992" cy="1658439"/>
          </a:xfrm>
        </p:spPr>
        <p:txBody>
          <a:bodyPr/>
          <a:lstStyle/>
          <a:p>
            <a:r>
              <a:rPr lang="en-US" dirty="0"/>
              <a:t>MQXFA Fabrication Status &amp; Schedule</a:t>
            </a:r>
            <a:endParaRPr lang="en-GB" sz="3600" dirty="0"/>
          </a:p>
        </p:txBody>
      </p:sp>
      <p:sp>
        <p:nvSpPr>
          <p:cNvPr id="3" name="Sous-titre 2"/>
          <p:cNvSpPr>
            <a:spLocks noGrp="1"/>
          </p:cNvSpPr>
          <p:nvPr>
            <p:ph type="subTitle" idx="1"/>
          </p:nvPr>
        </p:nvSpPr>
        <p:spPr>
          <a:xfrm>
            <a:off x="1406806" y="4557446"/>
            <a:ext cx="3165194" cy="1379269"/>
          </a:xfrm>
        </p:spPr>
        <p:txBody>
          <a:bodyPr>
            <a:normAutofit/>
          </a:bodyPr>
          <a:lstStyle/>
          <a:p>
            <a:r>
              <a:rPr lang="en-GB" i="1" dirty="0"/>
              <a:t>Giorgio Ambrosio - FNAL</a:t>
            </a:r>
          </a:p>
          <a:p>
            <a:r>
              <a:rPr lang="en-GB" i="1" dirty="0"/>
              <a:t>with contributions from the whole MQXFA team</a:t>
            </a:r>
          </a:p>
        </p:txBody>
      </p:sp>
      <p:sp>
        <p:nvSpPr>
          <p:cNvPr id="8" name="Freeform 7"/>
          <p:cNvSpPr/>
          <p:nvPr/>
        </p:nvSpPr>
        <p:spPr>
          <a:xfrm>
            <a:off x="987630" y="537607"/>
            <a:ext cx="604431" cy="1286727"/>
          </a:xfrm>
          <a:custGeom>
            <a:avLst/>
            <a:gdLst>
              <a:gd name="connsiteX0" fmla="*/ 460739 w 604431"/>
              <a:gd name="connsiteY0" fmla="*/ 0 h 1286727"/>
              <a:gd name="connsiteX1" fmla="*/ 460739 w 604431"/>
              <a:gd name="connsiteY1" fmla="*/ 0 h 1286727"/>
              <a:gd name="connsiteX2" fmla="*/ 447677 w 604431"/>
              <a:gd name="connsiteY2" fmla="*/ 117566 h 1286727"/>
              <a:gd name="connsiteX3" fmla="*/ 421551 w 604431"/>
              <a:gd name="connsiteY3" fmla="*/ 156754 h 1286727"/>
              <a:gd name="connsiteX4" fmla="*/ 356237 w 604431"/>
              <a:gd name="connsiteY4" fmla="*/ 274320 h 1286727"/>
              <a:gd name="connsiteX5" fmla="*/ 330111 w 604431"/>
              <a:gd name="connsiteY5" fmla="*/ 313509 h 1286727"/>
              <a:gd name="connsiteX6" fmla="*/ 251734 w 604431"/>
              <a:gd name="connsiteY6" fmla="*/ 378823 h 1286727"/>
              <a:gd name="connsiteX7" fmla="*/ 225608 w 604431"/>
              <a:gd name="connsiteY7" fmla="*/ 418011 h 1286727"/>
              <a:gd name="connsiteX8" fmla="*/ 186419 w 604431"/>
              <a:gd name="connsiteY8" fmla="*/ 444137 h 1286727"/>
              <a:gd name="connsiteX9" fmla="*/ 134168 w 604431"/>
              <a:gd name="connsiteY9" fmla="*/ 522514 h 1286727"/>
              <a:gd name="connsiteX10" fmla="*/ 108042 w 604431"/>
              <a:gd name="connsiteY10" fmla="*/ 561703 h 1286727"/>
              <a:gd name="connsiteX11" fmla="*/ 68854 w 604431"/>
              <a:gd name="connsiteY11" fmla="*/ 679269 h 1286727"/>
              <a:gd name="connsiteX12" fmla="*/ 55791 w 604431"/>
              <a:gd name="connsiteY12" fmla="*/ 718457 h 1286727"/>
              <a:gd name="connsiteX13" fmla="*/ 42728 w 604431"/>
              <a:gd name="connsiteY13" fmla="*/ 757646 h 1286727"/>
              <a:gd name="connsiteX14" fmla="*/ 16602 w 604431"/>
              <a:gd name="connsiteY14" fmla="*/ 809897 h 1286727"/>
              <a:gd name="connsiteX15" fmla="*/ 16602 w 604431"/>
              <a:gd name="connsiteY15" fmla="*/ 1045029 h 1286727"/>
              <a:gd name="connsiteX16" fmla="*/ 55791 w 604431"/>
              <a:gd name="connsiteY16" fmla="*/ 1084217 h 1286727"/>
              <a:gd name="connsiteX17" fmla="*/ 121105 w 604431"/>
              <a:gd name="connsiteY17" fmla="*/ 1162594 h 1286727"/>
              <a:gd name="connsiteX18" fmla="*/ 173357 w 604431"/>
              <a:gd name="connsiteY18" fmla="*/ 1175657 h 1286727"/>
              <a:gd name="connsiteX19" fmla="*/ 199482 w 604431"/>
              <a:gd name="connsiteY19" fmla="*/ 1214846 h 1286727"/>
              <a:gd name="connsiteX20" fmla="*/ 238671 w 604431"/>
              <a:gd name="connsiteY20" fmla="*/ 1227909 h 1286727"/>
              <a:gd name="connsiteX21" fmla="*/ 277859 w 604431"/>
              <a:gd name="connsiteY21" fmla="*/ 1254034 h 1286727"/>
              <a:gd name="connsiteX22" fmla="*/ 369299 w 604431"/>
              <a:gd name="connsiteY22" fmla="*/ 1280160 h 1286727"/>
              <a:gd name="connsiteX23" fmla="*/ 591368 w 604431"/>
              <a:gd name="connsiteY23" fmla="*/ 1227909 h 1286727"/>
              <a:gd name="connsiteX24" fmla="*/ 604431 w 604431"/>
              <a:gd name="connsiteY24" fmla="*/ 1136469 h 1286727"/>
              <a:gd name="connsiteX25" fmla="*/ 578305 w 604431"/>
              <a:gd name="connsiteY25" fmla="*/ 757646 h 1286727"/>
              <a:gd name="connsiteX26" fmla="*/ 565242 w 604431"/>
              <a:gd name="connsiteY26" fmla="*/ 718457 h 1286727"/>
              <a:gd name="connsiteX27" fmla="*/ 578305 w 604431"/>
              <a:gd name="connsiteY27" fmla="*/ 235131 h 1286727"/>
              <a:gd name="connsiteX28" fmla="*/ 486865 w 604431"/>
              <a:gd name="connsiteY28" fmla="*/ 0 h 1286727"/>
              <a:gd name="connsiteX29" fmla="*/ 460739 w 604431"/>
              <a:gd name="connsiteY29" fmla="*/ 0 h 1286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04431" h="1286727">
                <a:moveTo>
                  <a:pt x="460739" y="0"/>
                </a:moveTo>
                <a:lnTo>
                  <a:pt x="460739" y="0"/>
                </a:lnTo>
                <a:cubicBezTo>
                  <a:pt x="456385" y="39189"/>
                  <a:pt x="457240" y="79313"/>
                  <a:pt x="447677" y="117566"/>
                </a:cubicBezTo>
                <a:cubicBezTo>
                  <a:pt x="443869" y="132797"/>
                  <a:pt x="429340" y="143123"/>
                  <a:pt x="421551" y="156754"/>
                </a:cubicBezTo>
                <a:cubicBezTo>
                  <a:pt x="338365" y="302328"/>
                  <a:pt x="465035" y="100242"/>
                  <a:pt x="356237" y="274320"/>
                </a:cubicBezTo>
                <a:cubicBezTo>
                  <a:pt x="347916" y="287633"/>
                  <a:pt x="340162" y="301448"/>
                  <a:pt x="330111" y="313509"/>
                </a:cubicBezTo>
                <a:cubicBezTo>
                  <a:pt x="298682" y="351224"/>
                  <a:pt x="290264" y="353136"/>
                  <a:pt x="251734" y="378823"/>
                </a:cubicBezTo>
                <a:cubicBezTo>
                  <a:pt x="243025" y="391886"/>
                  <a:pt x="236709" y="406910"/>
                  <a:pt x="225608" y="418011"/>
                </a:cubicBezTo>
                <a:cubicBezTo>
                  <a:pt x="214506" y="429112"/>
                  <a:pt x="196757" y="432322"/>
                  <a:pt x="186419" y="444137"/>
                </a:cubicBezTo>
                <a:cubicBezTo>
                  <a:pt x="165743" y="467767"/>
                  <a:pt x="151585" y="496388"/>
                  <a:pt x="134168" y="522514"/>
                </a:cubicBezTo>
                <a:cubicBezTo>
                  <a:pt x="125459" y="535577"/>
                  <a:pt x="113007" y="546809"/>
                  <a:pt x="108042" y="561703"/>
                </a:cubicBezTo>
                <a:lnTo>
                  <a:pt x="68854" y="679269"/>
                </a:lnTo>
                <a:lnTo>
                  <a:pt x="55791" y="718457"/>
                </a:lnTo>
                <a:cubicBezTo>
                  <a:pt x="51437" y="731520"/>
                  <a:pt x="48886" y="745330"/>
                  <a:pt x="42728" y="757646"/>
                </a:cubicBezTo>
                <a:lnTo>
                  <a:pt x="16602" y="809897"/>
                </a:lnTo>
                <a:cubicBezTo>
                  <a:pt x="1443" y="900852"/>
                  <a:pt x="-11575" y="939366"/>
                  <a:pt x="16602" y="1045029"/>
                </a:cubicBezTo>
                <a:cubicBezTo>
                  <a:pt x="21362" y="1062879"/>
                  <a:pt x="43964" y="1070025"/>
                  <a:pt x="55791" y="1084217"/>
                </a:cubicBezTo>
                <a:cubicBezTo>
                  <a:pt x="80384" y="1113729"/>
                  <a:pt x="84677" y="1141778"/>
                  <a:pt x="121105" y="1162594"/>
                </a:cubicBezTo>
                <a:cubicBezTo>
                  <a:pt x="136693" y="1171501"/>
                  <a:pt x="155940" y="1171303"/>
                  <a:pt x="173357" y="1175657"/>
                </a:cubicBezTo>
                <a:cubicBezTo>
                  <a:pt x="182065" y="1188720"/>
                  <a:pt x="187223" y="1205038"/>
                  <a:pt x="199482" y="1214846"/>
                </a:cubicBezTo>
                <a:cubicBezTo>
                  <a:pt x="210234" y="1223448"/>
                  <a:pt x="226355" y="1221751"/>
                  <a:pt x="238671" y="1227909"/>
                </a:cubicBezTo>
                <a:cubicBezTo>
                  <a:pt x="252713" y="1234930"/>
                  <a:pt x="263817" y="1247013"/>
                  <a:pt x="277859" y="1254034"/>
                </a:cubicBezTo>
                <a:cubicBezTo>
                  <a:pt x="296599" y="1263404"/>
                  <a:pt x="352558" y="1275975"/>
                  <a:pt x="369299" y="1280160"/>
                </a:cubicBezTo>
                <a:cubicBezTo>
                  <a:pt x="434801" y="1275793"/>
                  <a:pt x="563973" y="1319226"/>
                  <a:pt x="591368" y="1227909"/>
                </a:cubicBezTo>
                <a:cubicBezTo>
                  <a:pt x="600215" y="1198418"/>
                  <a:pt x="600077" y="1166949"/>
                  <a:pt x="604431" y="1136469"/>
                </a:cubicBezTo>
                <a:cubicBezTo>
                  <a:pt x="598352" y="990576"/>
                  <a:pt x="610202" y="885233"/>
                  <a:pt x="578305" y="757646"/>
                </a:cubicBezTo>
                <a:cubicBezTo>
                  <a:pt x="574965" y="744288"/>
                  <a:pt x="569596" y="731520"/>
                  <a:pt x="565242" y="718457"/>
                </a:cubicBezTo>
                <a:cubicBezTo>
                  <a:pt x="569596" y="557348"/>
                  <a:pt x="578305" y="396298"/>
                  <a:pt x="578305" y="235131"/>
                </a:cubicBezTo>
                <a:cubicBezTo>
                  <a:pt x="578305" y="188617"/>
                  <a:pt x="608232" y="0"/>
                  <a:pt x="486865" y="0"/>
                </a:cubicBezTo>
                <a:lnTo>
                  <a:pt x="460739" y="0"/>
                </a:lnTo>
                <a:close/>
              </a:path>
            </a:pathLst>
          </a:cu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9" name="Image 11" descr="HLU-logoN-title.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468008" y="214462"/>
            <a:ext cx="3540430" cy="1534388"/>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a:ext>
            </a:extLst>
          </a:blip>
          <a:srcRect/>
          <a:stretch/>
        </p:blipFill>
        <p:spPr>
          <a:xfrm>
            <a:off x="1403648" y="214462"/>
            <a:ext cx="4057610" cy="1691297"/>
          </a:xfrm>
          <a:prstGeom prst="rect">
            <a:avLst/>
          </a:prstGeom>
        </p:spPr>
      </p:pic>
      <p:pic>
        <p:nvPicPr>
          <p:cNvPr id="5" name="Picture 4" descr="Text&#10;&#10;Description automatically generated">
            <a:extLst>
              <a:ext uri="{FF2B5EF4-FFF2-40B4-BE49-F238E27FC236}">
                <a16:creationId xmlns:a16="http://schemas.microsoft.com/office/drawing/2014/main" id="{C89F63AB-FF6F-2F1A-C389-746B32F229ED}"/>
              </a:ext>
            </a:extLst>
          </p:cNvPr>
          <p:cNvPicPr>
            <a:picLocks noChangeAspect="1"/>
          </p:cNvPicPr>
          <p:nvPr/>
        </p:nvPicPr>
        <p:blipFill>
          <a:blip r:embed="rId5"/>
          <a:stretch>
            <a:fillRect/>
          </a:stretch>
        </p:blipFill>
        <p:spPr>
          <a:xfrm>
            <a:off x="5635425" y="1905758"/>
            <a:ext cx="3502513" cy="4952241"/>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ECDBF-D987-5DB2-CFBE-2984D597CBD2}"/>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24BEE8D-6D14-0B8A-051C-88953B9F2930}"/>
              </a:ext>
            </a:extLst>
          </p:cNvPr>
          <p:cNvSpPr>
            <a:spLocks noGrp="1"/>
          </p:cNvSpPr>
          <p:nvPr>
            <p:ph idx="1"/>
          </p:nvPr>
        </p:nvSpPr>
        <p:spPr/>
        <p:txBody>
          <a:bodyPr/>
          <a:lstStyle/>
          <a:p>
            <a:r>
              <a:rPr lang="en-US" dirty="0"/>
              <a:t>MQXFA17 Analysis </a:t>
            </a:r>
          </a:p>
          <a:p>
            <a:endParaRPr lang="en-US" dirty="0"/>
          </a:p>
          <a:p>
            <a:r>
              <a:rPr lang="en-US" b="1" dirty="0"/>
              <a:t>Status by Component</a:t>
            </a:r>
          </a:p>
          <a:p>
            <a:endParaRPr lang="en-US" dirty="0"/>
          </a:p>
          <a:p>
            <a:r>
              <a:rPr lang="en-US" b="1" dirty="0"/>
              <a:t>Schedule and Plans</a:t>
            </a:r>
          </a:p>
        </p:txBody>
      </p:sp>
      <p:sp>
        <p:nvSpPr>
          <p:cNvPr id="4" name="Slide Number Placeholder 3">
            <a:extLst>
              <a:ext uri="{FF2B5EF4-FFF2-40B4-BE49-F238E27FC236}">
                <a16:creationId xmlns:a16="http://schemas.microsoft.com/office/drawing/2014/main" id="{26D0812D-A0FF-ED43-0FE1-134E86CF5EC7}"/>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prstClr val="white"/>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fr-FR" sz="1200" b="0" i="0" u="none" strike="noStrike" kern="1200" cap="none" spc="0" normalizeH="0" baseline="0" noProof="0" dirty="0">
              <a:ln>
                <a:noFill/>
              </a:ln>
              <a:solidFill>
                <a:prstClr val="white"/>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5566988E-4A76-4B44-B6AE-F58D25CC7F78}"/>
              </a:ext>
            </a:extLst>
          </p:cNvPr>
          <p:cNvSpPr>
            <a:spLocks noGrp="1"/>
          </p:cNvSpPr>
          <p:nvPr>
            <p:ph type="ftr" sz="quarter" idx="3"/>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64BCD9"/>
                </a:solidFill>
                <a:effectLst/>
                <a:uLnTx/>
                <a:uFillTx/>
                <a:latin typeface="Arial"/>
                <a:ea typeface="+mn-ea"/>
                <a:cs typeface="+mn-cs"/>
              </a:rPr>
              <a:t>14th HL-LHC Collaboration Meeting, Oct 7 – 10, 2024</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28215694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19CCC1-E2AF-D1A9-7697-A57D604AB8DB}"/>
              </a:ext>
            </a:extLst>
          </p:cNvPr>
          <p:cNvSpPr>
            <a:spLocks noGrp="1"/>
          </p:cNvSpPr>
          <p:nvPr>
            <p:ph type="title"/>
          </p:nvPr>
        </p:nvSpPr>
        <p:spPr>
          <a:xfrm>
            <a:off x="612000" y="-27384"/>
            <a:ext cx="7920000" cy="720000"/>
          </a:xfrm>
        </p:spPr>
        <p:txBody>
          <a:bodyPr/>
          <a:lstStyle/>
          <a:p>
            <a:r>
              <a:rPr lang="en-US" dirty="0"/>
              <a:t>MQXFA Status Summary</a:t>
            </a:r>
          </a:p>
        </p:txBody>
      </p:sp>
      <p:sp>
        <p:nvSpPr>
          <p:cNvPr id="5" name="Footer Placeholder 4">
            <a:extLst>
              <a:ext uri="{FF2B5EF4-FFF2-40B4-BE49-F238E27FC236}">
                <a16:creationId xmlns:a16="http://schemas.microsoft.com/office/drawing/2014/main" id="{12B4C4BB-0408-579F-4B17-B6353F7F9850}"/>
              </a:ext>
            </a:extLst>
          </p:cNvPr>
          <p:cNvSpPr>
            <a:spLocks noGrp="1"/>
          </p:cNvSpPr>
          <p:nvPr>
            <p:ph type="ftr" sz="quarter" idx="3"/>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Arial"/>
                <a:ea typeface="+mn-ea"/>
                <a:cs typeface="+mn-cs"/>
              </a:rPr>
              <a:t>14th HL-LHC Collaboration Meeting – Oct 7 – 10, 2024</a:t>
            </a:r>
            <a:endParaRPr kumimoji="0" lang="en-GB" sz="1200" b="0" i="0" u="none" strike="noStrike" kern="1200" cap="none" spc="0" normalizeH="0" baseline="0" noProof="0" dirty="0">
              <a:ln>
                <a:noFill/>
              </a:ln>
              <a:solidFill>
                <a:prstClr val="white"/>
              </a:solidFill>
              <a:effectLst/>
              <a:uLnTx/>
              <a:uFillTx/>
              <a:latin typeface="Arial"/>
              <a:ea typeface="+mn-ea"/>
              <a:cs typeface="+mn-cs"/>
            </a:endParaRPr>
          </a:p>
        </p:txBody>
      </p:sp>
      <p:sp>
        <p:nvSpPr>
          <p:cNvPr id="3" name="Slide Number Placeholder 2">
            <a:extLst>
              <a:ext uri="{FF2B5EF4-FFF2-40B4-BE49-F238E27FC236}">
                <a16:creationId xmlns:a16="http://schemas.microsoft.com/office/drawing/2014/main" id="{CDEB3E06-E0A5-6849-7BA2-B2E39FC52C00}"/>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prstClr val="white"/>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fr-FR" sz="1200" b="0" i="0" u="none" strike="noStrike" kern="1200" cap="none" spc="0" normalizeH="0" baseline="0" noProof="0" dirty="0">
              <a:ln>
                <a:noFill/>
              </a:ln>
              <a:solidFill>
                <a:prstClr val="white"/>
              </a:solidFill>
              <a:effectLst/>
              <a:uLnTx/>
              <a:uFillTx/>
              <a:latin typeface="Arial"/>
              <a:ea typeface="+mn-ea"/>
              <a:cs typeface="+mn-cs"/>
            </a:endParaRPr>
          </a:p>
        </p:txBody>
      </p:sp>
      <p:sp>
        <p:nvSpPr>
          <p:cNvPr id="7" name="Content Placeholder 6">
            <a:extLst>
              <a:ext uri="{FF2B5EF4-FFF2-40B4-BE49-F238E27FC236}">
                <a16:creationId xmlns:a16="http://schemas.microsoft.com/office/drawing/2014/main" id="{89DDBF2F-65AD-B0B9-1B4D-D490FB648FC5}"/>
              </a:ext>
            </a:extLst>
          </p:cNvPr>
          <p:cNvSpPr>
            <a:spLocks noGrp="1"/>
          </p:cNvSpPr>
          <p:nvPr>
            <p:ph idx="1"/>
          </p:nvPr>
        </p:nvSpPr>
        <p:spPr>
          <a:xfrm>
            <a:off x="359678" y="4335390"/>
            <a:ext cx="8604810" cy="605777"/>
          </a:xfrm>
        </p:spPr>
        <p:txBody>
          <a:bodyPr>
            <a:normAutofit/>
          </a:bodyPr>
          <a:lstStyle/>
          <a:p>
            <a:pPr>
              <a:buFont typeface="Wingdings" panose="05000000000000000000" pitchFamily="2" charset="2"/>
              <a:buChar char="è"/>
            </a:pPr>
            <a:r>
              <a:rPr lang="en-US" sz="1800" dirty="0"/>
              <a:t>Main task is magnet assembly. </a:t>
            </a:r>
          </a:p>
          <a:p>
            <a:pPr marL="0" indent="0">
              <a:buNone/>
            </a:pPr>
            <a:r>
              <a:rPr lang="en-US" sz="1800" dirty="0"/>
              <a:t>      Supported by 4 reviews / meetings per magnet</a:t>
            </a:r>
          </a:p>
          <a:p>
            <a:endParaRPr lang="en-US" sz="1800" dirty="0"/>
          </a:p>
          <a:p>
            <a:endParaRPr lang="en-US" sz="2000" dirty="0"/>
          </a:p>
        </p:txBody>
      </p:sp>
      <p:graphicFrame>
        <p:nvGraphicFramePr>
          <p:cNvPr id="6" name="Table 56">
            <a:extLst>
              <a:ext uri="{FF2B5EF4-FFF2-40B4-BE49-F238E27FC236}">
                <a16:creationId xmlns:a16="http://schemas.microsoft.com/office/drawing/2014/main" id="{FD978E18-40ED-B175-5767-65AF239DC472}"/>
              </a:ext>
            </a:extLst>
          </p:cNvPr>
          <p:cNvGraphicFramePr>
            <a:graphicFrameLocks noGrp="1"/>
          </p:cNvGraphicFramePr>
          <p:nvPr>
            <p:extLst>
              <p:ext uri="{D42A27DB-BD31-4B8C-83A1-F6EECF244321}">
                <p14:modId xmlns:p14="http://schemas.microsoft.com/office/powerpoint/2010/main" val="2733197562"/>
              </p:ext>
            </p:extLst>
          </p:nvPr>
        </p:nvGraphicFramePr>
        <p:xfrm>
          <a:off x="395537" y="620688"/>
          <a:ext cx="8568951" cy="3248700"/>
        </p:xfrm>
        <a:graphic>
          <a:graphicData uri="http://schemas.openxmlformats.org/drawingml/2006/table">
            <a:tbl>
              <a:tblPr firstRow="1" bandRow="1">
                <a:tableStyleId>{5C22544A-7EE6-4342-B048-85BDC9FD1C3A}</a:tableStyleId>
              </a:tblPr>
              <a:tblGrid>
                <a:gridCol w="4067354">
                  <a:extLst>
                    <a:ext uri="{9D8B030D-6E8A-4147-A177-3AD203B41FA5}">
                      <a16:colId xmlns:a16="http://schemas.microsoft.com/office/drawing/2014/main" val="3437327562"/>
                    </a:ext>
                  </a:extLst>
                </a:gridCol>
                <a:gridCol w="2070653">
                  <a:extLst>
                    <a:ext uri="{9D8B030D-6E8A-4147-A177-3AD203B41FA5}">
                      <a16:colId xmlns:a16="http://schemas.microsoft.com/office/drawing/2014/main" val="3786973923"/>
                    </a:ext>
                  </a:extLst>
                </a:gridCol>
                <a:gridCol w="2430944">
                  <a:extLst>
                    <a:ext uri="{9D8B030D-6E8A-4147-A177-3AD203B41FA5}">
                      <a16:colId xmlns:a16="http://schemas.microsoft.com/office/drawing/2014/main" val="699946995"/>
                    </a:ext>
                  </a:extLst>
                </a:gridCol>
              </a:tblGrid>
              <a:tr h="0">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r>
                        <a:rPr lang="en-US" sz="1800" dirty="0"/>
                        <a:t>Control Account</a:t>
                      </a:r>
                    </a:p>
                  </a:txBody>
                  <a:tcPr anchor="ctr"/>
                </a:tc>
                <a:tc>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dirty="0"/>
                        <a:t>Component status </a:t>
                      </a:r>
                      <a:r>
                        <a:rPr lang="en-US" sz="1800" dirty="0" err="1"/>
                        <a:t>wrt</a:t>
                      </a:r>
                      <a:r>
                        <a:rPr lang="en-US" sz="1800" dirty="0"/>
                        <a:t> Baseline*</a:t>
                      </a:r>
                    </a:p>
                  </a:txBody>
                  <a:tcPr anchor="ctr"/>
                </a:tc>
                <a:tc>
                  <a:txBody>
                    <a:bodyPr/>
                    <a:lstStyle/>
                    <a:p>
                      <a:pPr algn="ctr"/>
                      <a:r>
                        <a:rPr lang="en-US" sz="1800" b="1" dirty="0">
                          <a:solidFill>
                            <a:schemeClr val="bg1"/>
                          </a:solidFill>
                        </a:rPr>
                        <a:t>Comments</a:t>
                      </a:r>
                    </a:p>
                  </a:txBody>
                  <a:tcPr/>
                </a:tc>
                <a:extLst>
                  <a:ext uri="{0D108BD9-81ED-4DB2-BD59-A6C34878D82A}">
                    <a16:rowId xmlns:a16="http://schemas.microsoft.com/office/drawing/2014/main" val="1359984851"/>
                  </a:ext>
                </a:extLst>
              </a:tr>
              <a:tr h="37266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a:t>Strand procurement &amp; QC (FNAL, FSU)</a:t>
                      </a:r>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800" dirty="0"/>
                        <a:t>96% complete</a:t>
                      </a:r>
                    </a:p>
                  </a:txBody>
                  <a:tcPr/>
                </a:tc>
                <a:tc>
                  <a:txBody>
                    <a:bodyPr/>
                    <a:lstStyle/>
                    <a:p>
                      <a:pPr algn="ctr"/>
                      <a:r>
                        <a:rPr lang="en-US" sz="1800" dirty="0">
                          <a:solidFill>
                            <a:schemeClr val="tx2"/>
                          </a:solidFill>
                        </a:rPr>
                        <a:t>Procuring spare cond.</a:t>
                      </a:r>
                    </a:p>
                  </a:txBody>
                  <a:tcPr/>
                </a:tc>
                <a:extLst>
                  <a:ext uri="{0D108BD9-81ED-4DB2-BD59-A6C34878D82A}">
                    <a16:rowId xmlns:a16="http://schemas.microsoft.com/office/drawing/2014/main" val="661495234"/>
                  </a:ext>
                </a:extLst>
              </a:tr>
              <a:tr h="37266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a:t>Cable fabrication &amp; insulation (LBNL)</a:t>
                      </a:r>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800" dirty="0"/>
                        <a:t>100% complete</a:t>
                      </a: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lang="en-US" sz="1800" b="0" dirty="0">
                        <a:solidFill>
                          <a:schemeClr val="tx2"/>
                        </a:solidFill>
                      </a:endParaRPr>
                    </a:p>
                  </a:txBody>
                  <a:tcPr/>
                </a:tc>
                <a:extLst>
                  <a:ext uri="{0D108BD9-81ED-4DB2-BD59-A6C34878D82A}">
                    <a16:rowId xmlns:a16="http://schemas.microsoft.com/office/drawing/2014/main" val="1163951220"/>
                  </a:ext>
                </a:extLst>
              </a:tr>
              <a:tr h="37266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a:t>Coil part procurement (FNAL)</a:t>
                      </a:r>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800" dirty="0"/>
                        <a:t>~100% complete</a:t>
                      </a:r>
                    </a:p>
                  </a:txBody>
                  <a:tcPr/>
                </a:tc>
                <a:tc>
                  <a:txBody>
                    <a:bodyPr/>
                    <a:lstStyle/>
                    <a:p>
                      <a:pPr algn="ctr"/>
                      <a:r>
                        <a:rPr lang="en-US" sz="1800" b="0" dirty="0">
                          <a:solidFill>
                            <a:schemeClr val="tx2"/>
                          </a:solidFill>
                        </a:rPr>
                        <a:t>Completing QC</a:t>
                      </a:r>
                    </a:p>
                  </a:txBody>
                  <a:tcPr/>
                </a:tc>
                <a:extLst>
                  <a:ext uri="{0D108BD9-81ED-4DB2-BD59-A6C34878D82A}">
                    <a16:rowId xmlns:a16="http://schemas.microsoft.com/office/drawing/2014/main" val="1924408367"/>
                  </a:ext>
                </a:extLst>
              </a:tr>
              <a:tr h="37266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a:t>Coil fabrication (FNAL)</a:t>
                      </a:r>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800" dirty="0"/>
                        <a:t>98% complete</a:t>
                      </a:r>
                    </a:p>
                  </a:txBody>
                  <a:tcPr/>
                </a:tc>
                <a:tc>
                  <a:txBody>
                    <a:bodyPr/>
                    <a:lstStyle/>
                    <a:p>
                      <a:pPr algn="ctr"/>
                      <a:r>
                        <a:rPr lang="en-US" sz="1800" b="0" dirty="0">
                          <a:solidFill>
                            <a:schemeClr val="tx2"/>
                          </a:solidFill>
                        </a:rPr>
                        <a:t>Last coil fabrication</a:t>
                      </a:r>
                    </a:p>
                  </a:txBody>
                  <a:tcPr/>
                </a:tc>
                <a:extLst>
                  <a:ext uri="{0D108BD9-81ED-4DB2-BD59-A6C34878D82A}">
                    <a16:rowId xmlns:a16="http://schemas.microsoft.com/office/drawing/2014/main" val="1805602271"/>
                  </a:ext>
                </a:extLst>
              </a:tr>
              <a:tr h="37266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a:t>Coil fabrication (BNL)</a:t>
                      </a:r>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800" dirty="0"/>
                        <a:t>100% complete</a:t>
                      </a:r>
                    </a:p>
                  </a:txBody>
                  <a:tcPr/>
                </a:tc>
                <a:tc>
                  <a:txBody>
                    <a:bodyPr/>
                    <a:lstStyle/>
                    <a:p>
                      <a:pPr algn="ctr"/>
                      <a:endParaRPr lang="en-US" sz="1800" b="0" dirty="0">
                        <a:solidFill>
                          <a:schemeClr val="tx2"/>
                        </a:solidFill>
                      </a:endParaRPr>
                    </a:p>
                  </a:txBody>
                  <a:tcPr/>
                </a:tc>
                <a:extLst>
                  <a:ext uri="{0D108BD9-81ED-4DB2-BD59-A6C34878D82A}">
                    <a16:rowId xmlns:a16="http://schemas.microsoft.com/office/drawing/2014/main" val="3442899937"/>
                  </a:ext>
                </a:extLst>
              </a:tr>
              <a:tr h="372660">
                <a:tc>
                  <a:txBody>
                    <a:bodyPr/>
                    <a:lstStyle/>
                    <a:p>
                      <a:r>
                        <a:rPr lang="en-US" sz="1800" dirty="0">
                          <a:latin typeface="Calibri" panose="020F0502020204030204" pitchFamily="34" charset="0"/>
                          <a:cs typeface="Calibri" panose="020F0502020204030204" pitchFamily="34" charset="0"/>
                        </a:rPr>
                        <a:t>Magnet part procurement (LBNL)</a:t>
                      </a:r>
                    </a:p>
                  </a:txBody>
                  <a:tcPr/>
                </a:tc>
                <a:tc>
                  <a:txBody>
                    <a:bodyPr/>
                    <a:lstStyle/>
                    <a:p>
                      <a:pPr algn="ctr"/>
                      <a:r>
                        <a:rPr lang="en-US" sz="1800" dirty="0">
                          <a:latin typeface="Calibri" panose="020F0502020204030204" pitchFamily="34" charset="0"/>
                          <a:cs typeface="Calibri" panose="020F0502020204030204" pitchFamily="34" charset="0"/>
                        </a:rPr>
                        <a:t>100% complete</a:t>
                      </a:r>
                    </a:p>
                  </a:txBody>
                  <a:tcPr/>
                </a:tc>
                <a:tc>
                  <a:txBody>
                    <a:bodyPr/>
                    <a:lstStyle/>
                    <a:p>
                      <a:pPr algn="ctr"/>
                      <a:endParaRPr lang="en-US" sz="1800" b="1" dirty="0">
                        <a:solidFill>
                          <a:schemeClr val="tx2"/>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1332030737"/>
                  </a:ext>
                </a:extLst>
              </a:tr>
              <a:tr h="37266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a:t>Magnet assembly (LBNL)</a:t>
                      </a:r>
                    </a:p>
                  </a:txBody>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n-US" sz="1800" dirty="0"/>
                        <a:t>58% complete</a:t>
                      </a:r>
                    </a:p>
                  </a:txBody>
                  <a:tcPr/>
                </a:tc>
                <a:tc>
                  <a:txBody>
                    <a:bodyPr/>
                    <a:lstStyle/>
                    <a:p>
                      <a:pPr algn="ctr"/>
                      <a:endParaRPr lang="en-US" sz="1800" b="1" dirty="0">
                        <a:solidFill>
                          <a:schemeClr val="tx2"/>
                        </a:solidFill>
                      </a:endParaRPr>
                    </a:p>
                  </a:txBody>
                  <a:tcPr/>
                </a:tc>
                <a:extLst>
                  <a:ext uri="{0D108BD9-81ED-4DB2-BD59-A6C34878D82A}">
                    <a16:rowId xmlns:a16="http://schemas.microsoft.com/office/drawing/2014/main" val="4157508479"/>
                  </a:ext>
                </a:extLst>
              </a:tr>
            </a:tbl>
          </a:graphicData>
        </a:graphic>
      </p:graphicFrame>
      <p:sp>
        <p:nvSpPr>
          <p:cNvPr id="10" name="TextBox 9">
            <a:extLst>
              <a:ext uri="{FF2B5EF4-FFF2-40B4-BE49-F238E27FC236}">
                <a16:creationId xmlns:a16="http://schemas.microsoft.com/office/drawing/2014/main" id="{A5C81FC2-81F9-0237-AE70-7DAC3C732E4B}"/>
              </a:ext>
            </a:extLst>
          </p:cNvPr>
          <p:cNvSpPr txBox="1"/>
          <p:nvPr/>
        </p:nvSpPr>
        <p:spPr>
          <a:xfrm>
            <a:off x="2339752" y="3869388"/>
            <a:ext cx="4903907" cy="307777"/>
          </a:xfrm>
          <a:prstGeom prst="rect">
            <a:avLst/>
          </a:prstGeom>
          <a:noFill/>
          <a:ln>
            <a:solidFill>
              <a:schemeClr val="bg2"/>
            </a:solidFill>
          </a:ln>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a:ea typeface="+mn-ea"/>
                <a:cs typeface="+mn-cs"/>
              </a:rPr>
              <a:t>*Will change if additional cables/coils are added to Baseline</a:t>
            </a:r>
          </a:p>
        </p:txBody>
      </p:sp>
      <p:pic>
        <p:nvPicPr>
          <p:cNvPr id="9" name="Picture 8">
            <a:extLst>
              <a:ext uri="{FF2B5EF4-FFF2-40B4-BE49-F238E27FC236}">
                <a16:creationId xmlns:a16="http://schemas.microsoft.com/office/drawing/2014/main" id="{FEA4AA19-44A8-3B2B-26E2-62EB3838D6ED}"/>
              </a:ext>
            </a:extLst>
          </p:cNvPr>
          <p:cNvPicPr>
            <a:picLocks noChangeAspect="1"/>
          </p:cNvPicPr>
          <p:nvPr/>
        </p:nvPicPr>
        <p:blipFill>
          <a:blip r:embed="rId2"/>
          <a:stretch>
            <a:fillRect/>
          </a:stretch>
        </p:blipFill>
        <p:spPr>
          <a:xfrm>
            <a:off x="3491880" y="4996108"/>
            <a:ext cx="5040120" cy="1867862"/>
          </a:xfrm>
          <a:prstGeom prst="rect">
            <a:avLst/>
          </a:prstGeom>
        </p:spPr>
      </p:pic>
      <p:sp>
        <p:nvSpPr>
          <p:cNvPr id="12" name="TextBox 11">
            <a:extLst>
              <a:ext uri="{FF2B5EF4-FFF2-40B4-BE49-F238E27FC236}">
                <a16:creationId xmlns:a16="http://schemas.microsoft.com/office/drawing/2014/main" id="{8C6247F5-5074-FE4F-AFF1-33BF4B1FDD9D}"/>
              </a:ext>
            </a:extLst>
          </p:cNvPr>
          <p:cNvSpPr txBox="1"/>
          <p:nvPr/>
        </p:nvSpPr>
        <p:spPr>
          <a:xfrm>
            <a:off x="3434825" y="6494638"/>
            <a:ext cx="4433778" cy="369332"/>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64BCD9">
                    <a:lumMod val="20000"/>
                    <a:lumOff val="80000"/>
                  </a:srgbClr>
                </a:solidFill>
                <a:effectLst/>
                <a:uLnTx/>
                <a:uFillTx/>
                <a:latin typeface="Arial"/>
                <a:ea typeface="+mn-ea"/>
                <a:cs typeface="+mn-cs"/>
              </a:rPr>
              <a:t>MQXFA at BNL after shipment from LBNL</a:t>
            </a:r>
          </a:p>
        </p:txBody>
      </p:sp>
      <p:sp>
        <p:nvSpPr>
          <p:cNvPr id="8" name="Rectangle: Rounded Corners 7">
            <a:extLst>
              <a:ext uri="{FF2B5EF4-FFF2-40B4-BE49-F238E27FC236}">
                <a16:creationId xmlns:a16="http://schemas.microsoft.com/office/drawing/2014/main" id="{5067FAB1-70DB-72EA-362D-A2379AA82377}"/>
              </a:ext>
            </a:extLst>
          </p:cNvPr>
          <p:cNvSpPr/>
          <p:nvPr/>
        </p:nvSpPr>
        <p:spPr>
          <a:xfrm>
            <a:off x="359678" y="3500928"/>
            <a:ext cx="6228546" cy="368460"/>
          </a:xfrm>
          <a:prstGeom prst="roundRect">
            <a:avLst/>
          </a:prstGeom>
          <a:noFill/>
          <a:ln w="381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56802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uiExpand="1" build="p"/>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4B304-D265-B3E9-9447-25591C4A62E0}"/>
              </a:ext>
            </a:extLst>
          </p:cNvPr>
          <p:cNvSpPr>
            <a:spLocks noGrp="1"/>
          </p:cNvSpPr>
          <p:nvPr>
            <p:ph type="title"/>
          </p:nvPr>
        </p:nvSpPr>
        <p:spPr>
          <a:xfrm>
            <a:off x="648224" y="123065"/>
            <a:ext cx="7920000" cy="720000"/>
          </a:xfrm>
        </p:spPr>
        <p:txBody>
          <a:bodyPr/>
          <a:lstStyle/>
          <a:p>
            <a:r>
              <a:rPr lang="en-US" dirty="0"/>
              <a:t>Coil Status</a:t>
            </a:r>
          </a:p>
        </p:txBody>
      </p:sp>
      <p:graphicFrame>
        <p:nvGraphicFramePr>
          <p:cNvPr id="6" name="Content Placeholder 5">
            <a:extLst>
              <a:ext uri="{FF2B5EF4-FFF2-40B4-BE49-F238E27FC236}">
                <a16:creationId xmlns:a16="http://schemas.microsoft.com/office/drawing/2014/main" id="{6C80BB25-08CD-B1FC-1A19-FE0A321911F4}"/>
              </a:ext>
            </a:extLst>
          </p:cNvPr>
          <p:cNvGraphicFramePr>
            <a:graphicFrameLocks noGrp="1"/>
          </p:cNvGraphicFramePr>
          <p:nvPr>
            <p:ph idx="1"/>
            <p:extLst>
              <p:ext uri="{D42A27DB-BD31-4B8C-83A1-F6EECF244321}">
                <p14:modId xmlns:p14="http://schemas.microsoft.com/office/powerpoint/2010/main" val="999484521"/>
              </p:ext>
            </p:extLst>
          </p:nvPr>
        </p:nvGraphicFramePr>
        <p:xfrm>
          <a:off x="1007604" y="908720"/>
          <a:ext cx="7128792" cy="2595880"/>
        </p:xfrm>
        <a:graphic>
          <a:graphicData uri="http://schemas.openxmlformats.org/drawingml/2006/table">
            <a:tbl>
              <a:tblPr lastRow="1" bandRow="1">
                <a:tableStyleId>{5C22544A-7EE6-4342-B048-85BDC9FD1C3A}</a:tableStyleId>
              </a:tblPr>
              <a:tblGrid>
                <a:gridCol w="5362366">
                  <a:extLst>
                    <a:ext uri="{9D8B030D-6E8A-4147-A177-3AD203B41FA5}">
                      <a16:colId xmlns:a16="http://schemas.microsoft.com/office/drawing/2014/main" val="3020647940"/>
                    </a:ext>
                  </a:extLst>
                </a:gridCol>
                <a:gridCol w="883213">
                  <a:extLst>
                    <a:ext uri="{9D8B030D-6E8A-4147-A177-3AD203B41FA5}">
                      <a16:colId xmlns:a16="http://schemas.microsoft.com/office/drawing/2014/main" val="538206050"/>
                    </a:ext>
                  </a:extLst>
                </a:gridCol>
                <a:gridCol w="883213">
                  <a:extLst>
                    <a:ext uri="{9D8B030D-6E8A-4147-A177-3AD203B41FA5}">
                      <a16:colId xmlns:a16="http://schemas.microsoft.com/office/drawing/2014/main" val="1025451551"/>
                    </a:ext>
                  </a:extLst>
                </a:gridCol>
              </a:tblGrid>
              <a:tr h="370840">
                <a:tc>
                  <a:txBody>
                    <a:bodyPr/>
                    <a:lstStyle/>
                    <a:p>
                      <a:r>
                        <a:rPr lang="en-US" dirty="0"/>
                        <a:t>Coils available (completed, not yet power tested)</a:t>
                      </a:r>
                    </a:p>
                  </a:txBody>
                  <a:tcPr/>
                </a:tc>
                <a:tc>
                  <a:txBody>
                    <a:bodyPr/>
                    <a:lstStyle/>
                    <a:p>
                      <a:pPr algn="ctr"/>
                      <a:r>
                        <a:rPr lang="en-US" dirty="0"/>
                        <a:t>38</a:t>
                      </a:r>
                    </a:p>
                  </a:txBody>
                  <a:tcPr/>
                </a:tc>
                <a:tc>
                  <a:txBody>
                    <a:bodyPr/>
                    <a:lstStyle/>
                    <a:p>
                      <a:pPr algn="ctr"/>
                      <a:endParaRPr lang="en-US" dirty="0"/>
                    </a:p>
                  </a:txBody>
                  <a:tcPr/>
                </a:tc>
                <a:extLst>
                  <a:ext uri="{0D108BD9-81ED-4DB2-BD59-A6C34878D82A}">
                    <a16:rowId xmlns:a16="http://schemas.microsoft.com/office/drawing/2014/main" val="733924064"/>
                  </a:ext>
                </a:extLst>
              </a:tr>
              <a:tr h="370840">
                <a:tc>
                  <a:txBody>
                    <a:bodyPr/>
                    <a:lstStyle/>
                    <a:p>
                      <a:r>
                        <a:rPr lang="en-US" dirty="0"/>
                        <a:t>Coils in production (at Fermilab)</a:t>
                      </a:r>
                    </a:p>
                  </a:txBody>
                  <a:tcPr/>
                </a:tc>
                <a:tc>
                  <a:txBody>
                    <a:bodyPr/>
                    <a:lstStyle/>
                    <a:p>
                      <a:pPr algn="ctr"/>
                      <a:r>
                        <a:rPr lang="en-US" dirty="0"/>
                        <a:t>1</a:t>
                      </a:r>
                    </a:p>
                  </a:txBody>
                  <a:tcPr/>
                </a:tc>
                <a:tc>
                  <a:txBody>
                    <a:bodyPr/>
                    <a:lstStyle/>
                    <a:p>
                      <a:pPr algn="ctr"/>
                      <a:endParaRPr lang="en-US" dirty="0"/>
                    </a:p>
                  </a:txBody>
                  <a:tcPr/>
                </a:tc>
                <a:extLst>
                  <a:ext uri="{0D108BD9-81ED-4DB2-BD59-A6C34878D82A}">
                    <a16:rowId xmlns:a16="http://schemas.microsoft.com/office/drawing/2014/main" val="2221480878"/>
                  </a:ext>
                </a:extLst>
              </a:tr>
              <a:tr h="370840">
                <a:tc>
                  <a:txBody>
                    <a:bodyPr/>
                    <a:lstStyle/>
                    <a:p>
                      <a:r>
                        <a:rPr lang="en-US" dirty="0"/>
                        <a:t>Coil rejected during fabric., magnet </a:t>
                      </a:r>
                      <a:r>
                        <a:rPr lang="en-US" dirty="0" err="1"/>
                        <a:t>integr</a:t>
                      </a:r>
                      <a:r>
                        <a:rPr lang="en-US" dirty="0"/>
                        <a:t>. &amp; test </a:t>
                      </a:r>
                    </a:p>
                  </a:txBody>
                  <a:tcPr/>
                </a:tc>
                <a:tc>
                  <a:txBody>
                    <a:bodyPr/>
                    <a:lstStyle/>
                    <a:p>
                      <a:pPr algn="ctr"/>
                      <a:endParaRPr lang="en-US" dirty="0"/>
                    </a:p>
                  </a:txBody>
                  <a:tcPr/>
                </a:tc>
                <a:tc>
                  <a:txBody>
                    <a:bodyPr/>
                    <a:lstStyle/>
                    <a:p>
                      <a:pPr algn="ctr"/>
                      <a:r>
                        <a:rPr lang="en-US" dirty="0">
                          <a:solidFill>
                            <a:srgbClr val="FF0000"/>
                          </a:solidFill>
                        </a:rPr>
                        <a:t>13</a:t>
                      </a:r>
                    </a:p>
                  </a:txBody>
                  <a:tcPr/>
                </a:tc>
                <a:extLst>
                  <a:ext uri="{0D108BD9-81ED-4DB2-BD59-A6C34878D82A}">
                    <a16:rowId xmlns:a16="http://schemas.microsoft.com/office/drawing/2014/main" val="3954260191"/>
                  </a:ext>
                </a:extLst>
              </a:tr>
              <a:tr h="3708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t>Coil on hold after fabric., magnet </a:t>
                      </a:r>
                      <a:r>
                        <a:rPr lang="en-US" dirty="0" err="1"/>
                        <a:t>integr</a:t>
                      </a:r>
                      <a:r>
                        <a:rPr lang="en-US" dirty="0"/>
                        <a:t>. &amp; test </a:t>
                      </a:r>
                    </a:p>
                  </a:txBody>
                  <a:tcPr/>
                </a:tc>
                <a:tc>
                  <a:txBody>
                    <a:bodyPr/>
                    <a:lstStyle/>
                    <a:p>
                      <a:pPr algn="ctr"/>
                      <a:endParaRPr lang="en-US" dirty="0"/>
                    </a:p>
                  </a:txBody>
                  <a:tcPr/>
                </a:tc>
                <a:tc>
                  <a:txBody>
                    <a:bodyPr/>
                    <a:lstStyle/>
                    <a:p>
                      <a:pPr algn="ctr"/>
                      <a:r>
                        <a:rPr lang="en-US" dirty="0">
                          <a:solidFill>
                            <a:schemeClr val="accent6"/>
                          </a:solidFill>
                        </a:rPr>
                        <a:t>16</a:t>
                      </a:r>
                    </a:p>
                  </a:txBody>
                  <a:tcPr/>
                </a:tc>
                <a:extLst>
                  <a:ext uri="{0D108BD9-81ED-4DB2-BD59-A6C34878D82A}">
                    <a16:rowId xmlns:a16="http://schemas.microsoft.com/office/drawing/2014/main" val="2527878860"/>
                  </a:ext>
                </a:extLst>
              </a:tr>
              <a:tr h="370840">
                <a:tc>
                  <a:txBody>
                    <a:bodyPr/>
                    <a:lstStyle/>
                    <a:p>
                      <a:r>
                        <a:rPr lang="en-US" dirty="0"/>
                        <a:t>Coils to be recovered from on-hold – future issues</a:t>
                      </a:r>
                    </a:p>
                  </a:txBody>
                  <a:tcPr/>
                </a:tc>
                <a:tc>
                  <a:txBody>
                    <a:bodyPr/>
                    <a:lstStyle/>
                    <a:p>
                      <a:pPr algn="ctr"/>
                      <a:r>
                        <a:rPr lang="en-US" dirty="0"/>
                        <a:t>1</a:t>
                      </a:r>
                    </a:p>
                  </a:txBody>
                  <a:tcPr/>
                </a:tc>
                <a:tc>
                  <a:txBody>
                    <a:bodyPr/>
                    <a:lstStyle/>
                    <a:p>
                      <a:pPr algn="ctr"/>
                      <a:endParaRPr lang="en-US" dirty="0"/>
                    </a:p>
                  </a:txBody>
                  <a:tcPr/>
                </a:tc>
                <a:extLst>
                  <a:ext uri="{0D108BD9-81ED-4DB2-BD59-A6C34878D82A}">
                    <a16:rowId xmlns:a16="http://schemas.microsoft.com/office/drawing/2014/main" val="2639815417"/>
                  </a:ext>
                </a:extLst>
              </a:tr>
              <a:tr h="370840">
                <a:tc>
                  <a:txBody>
                    <a:bodyPr/>
                    <a:lstStyle/>
                    <a:p>
                      <a:r>
                        <a:rPr lang="en-US" dirty="0"/>
                        <a:t>Coils needed for magnets not yet tested (10)</a:t>
                      </a:r>
                    </a:p>
                  </a:txBody>
                  <a:tcPr/>
                </a:tc>
                <a:tc>
                  <a:txBody>
                    <a:bodyPr/>
                    <a:lstStyle/>
                    <a:p>
                      <a:pPr algn="ctr"/>
                      <a:r>
                        <a:rPr lang="en-US" dirty="0"/>
                        <a:t>- 40 </a:t>
                      </a:r>
                    </a:p>
                  </a:txBody>
                  <a:tcPr/>
                </a:tc>
                <a:tc>
                  <a:txBody>
                    <a:bodyPr/>
                    <a:lstStyle/>
                    <a:p>
                      <a:pPr algn="ctr"/>
                      <a:endParaRPr lang="en-US" dirty="0"/>
                    </a:p>
                  </a:txBody>
                  <a:tcPr/>
                </a:tc>
                <a:extLst>
                  <a:ext uri="{0D108BD9-81ED-4DB2-BD59-A6C34878D82A}">
                    <a16:rowId xmlns:a16="http://schemas.microsoft.com/office/drawing/2014/main" val="3211335824"/>
                  </a:ext>
                </a:extLst>
              </a:tr>
              <a:tr h="370840">
                <a:tc>
                  <a:txBody>
                    <a:bodyPr/>
                    <a:lstStyle/>
                    <a:p>
                      <a:r>
                        <a:rPr lang="en-US" dirty="0"/>
                        <a:t>Expected coils balance</a:t>
                      </a:r>
                    </a:p>
                  </a:txBody>
                  <a:tcPr/>
                </a:tc>
                <a:tc>
                  <a:txBody>
                    <a:bodyPr/>
                    <a:lstStyle/>
                    <a:p>
                      <a:pPr algn="ctr"/>
                      <a:r>
                        <a:rPr lang="en-US" dirty="0"/>
                        <a:t>0</a:t>
                      </a:r>
                    </a:p>
                  </a:txBody>
                  <a:tcPr/>
                </a:tc>
                <a:tc>
                  <a:txBody>
                    <a:bodyPr/>
                    <a:lstStyle/>
                    <a:p>
                      <a:pPr algn="ctr"/>
                      <a:endParaRPr lang="en-US" dirty="0"/>
                    </a:p>
                  </a:txBody>
                  <a:tcPr/>
                </a:tc>
                <a:extLst>
                  <a:ext uri="{0D108BD9-81ED-4DB2-BD59-A6C34878D82A}">
                    <a16:rowId xmlns:a16="http://schemas.microsoft.com/office/drawing/2014/main" val="2793255059"/>
                  </a:ext>
                </a:extLst>
              </a:tr>
            </a:tbl>
          </a:graphicData>
        </a:graphic>
      </p:graphicFrame>
      <p:sp>
        <p:nvSpPr>
          <p:cNvPr id="4" name="Slide Number Placeholder 3">
            <a:extLst>
              <a:ext uri="{FF2B5EF4-FFF2-40B4-BE49-F238E27FC236}">
                <a16:creationId xmlns:a16="http://schemas.microsoft.com/office/drawing/2014/main" id="{5F83E82D-3796-DFC8-23F6-59E3CA8F6BDE}"/>
              </a:ext>
            </a:extLst>
          </p:cNvPr>
          <p:cNvSpPr>
            <a:spLocks noGrp="1"/>
          </p:cNvSpPr>
          <p:nvPr>
            <p:ph type="sldNum" sz="quarter" idx="12"/>
          </p:nvPr>
        </p:nvSpPr>
        <p:spPr/>
        <p:txBody>
          <a:bodyPr/>
          <a:lstStyle/>
          <a:p>
            <a:fld id="{BFDCA1C4-9514-7B4F-976F-D92F7E296653}" type="slidenum">
              <a:rPr lang="fr-FR" smtClean="0"/>
              <a:pPr/>
              <a:t>12</a:t>
            </a:fld>
            <a:endParaRPr lang="fr-FR" dirty="0"/>
          </a:p>
        </p:txBody>
      </p:sp>
      <p:sp>
        <p:nvSpPr>
          <p:cNvPr id="5" name="Footer Placeholder 4">
            <a:extLst>
              <a:ext uri="{FF2B5EF4-FFF2-40B4-BE49-F238E27FC236}">
                <a16:creationId xmlns:a16="http://schemas.microsoft.com/office/drawing/2014/main" id="{0565D750-8D8C-1578-1974-BA92656C26E3}"/>
              </a:ext>
            </a:extLst>
          </p:cNvPr>
          <p:cNvSpPr>
            <a:spLocks noGrp="1"/>
          </p:cNvSpPr>
          <p:nvPr>
            <p:ph type="ftr" sz="quarter" idx="3"/>
          </p:nvPr>
        </p:nvSpPr>
        <p:spPr/>
        <p:txBody>
          <a:bodyPr/>
          <a:lstStyle/>
          <a:p>
            <a:r>
              <a:rPr lang="en-US"/>
              <a:t>14th HL-LHC Collaboration Meeting, Oct 7 – 10, 2024</a:t>
            </a:r>
            <a:endParaRPr lang="en-GB" dirty="0"/>
          </a:p>
        </p:txBody>
      </p:sp>
      <p:sp>
        <p:nvSpPr>
          <p:cNvPr id="7" name="Content Placeholder 2">
            <a:extLst>
              <a:ext uri="{FF2B5EF4-FFF2-40B4-BE49-F238E27FC236}">
                <a16:creationId xmlns:a16="http://schemas.microsoft.com/office/drawing/2014/main" id="{27EDFF7C-4261-1518-AE0D-08681B8C1F89}"/>
              </a:ext>
            </a:extLst>
          </p:cNvPr>
          <p:cNvSpPr txBox="1">
            <a:spLocks/>
          </p:cNvSpPr>
          <p:nvPr/>
        </p:nvSpPr>
        <p:spPr>
          <a:xfrm>
            <a:off x="604957" y="4005064"/>
            <a:ext cx="7992448" cy="2232247"/>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Two risks for additional coils in Risk Register</a:t>
            </a:r>
          </a:p>
          <a:p>
            <a:pPr lvl="1"/>
            <a:r>
              <a:rPr lang="en-US" dirty="0"/>
              <a:t>Risk of coil issues during magnet test </a:t>
            </a:r>
          </a:p>
          <a:p>
            <a:pPr lvl="1"/>
            <a:r>
              <a:rPr lang="en-US" dirty="0"/>
              <a:t>All other coil issues (mostly magnet assembly)</a:t>
            </a:r>
          </a:p>
          <a:p>
            <a:pPr lvl="1"/>
            <a:endParaRPr lang="en-US" dirty="0"/>
          </a:p>
        </p:txBody>
      </p:sp>
    </p:spTree>
    <p:extLst>
      <p:ext uri="{BB962C8B-B14F-4D97-AF65-F5344CB8AC3E}">
        <p14:creationId xmlns:p14="http://schemas.microsoft.com/office/powerpoint/2010/main" val="1519703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4B304-D265-B3E9-9447-25591C4A62E0}"/>
              </a:ext>
            </a:extLst>
          </p:cNvPr>
          <p:cNvSpPr>
            <a:spLocks noGrp="1"/>
          </p:cNvSpPr>
          <p:nvPr>
            <p:ph type="title"/>
          </p:nvPr>
        </p:nvSpPr>
        <p:spPr>
          <a:xfrm>
            <a:off x="648224" y="123065"/>
            <a:ext cx="7920000" cy="720000"/>
          </a:xfrm>
        </p:spPr>
        <p:txBody>
          <a:bodyPr/>
          <a:lstStyle/>
          <a:p>
            <a:r>
              <a:rPr lang="en-US" dirty="0"/>
              <a:t>Conductor Status</a:t>
            </a:r>
          </a:p>
        </p:txBody>
      </p:sp>
      <p:sp>
        <p:nvSpPr>
          <p:cNvPr id="4" name="Slide Number Placeholder 3">
            <a:extLst>
              <a:ext uri="{FF2B5EF4-FFF2-40B4-BE49-F238E27FC236}">
                <a16:creationId xmlns:a16="http://schemas.microsoft.com/office/drawing/2014/main" id="{5F83E82D-3796-DFC8-23F6-59E3CA8F6BDE}"/>
              </a:ext>
            </a:extLst>
          </p:cNvPr>
          <p:cNvSpPr>
            <a:spLocks noGrp="1"/>
          </p:cNvSpPr>
          <p:nvPr>
            <p:ph type="sldNum" sz="quarter" idx="12"/>
          </p:nvPr>
        </p:nvSpPr>
        <p:spPr/>
        <p:txBody>
          <a:bodyPr/>
          <a:lstStyle/>
          <a:p>
            <a:fld id="{BFDCA1C4-9514-7B4F-976F-D92F7E296653}" type="slidenum">
              <a:rPr lang="fr-FR" smtClean="0"/>
              <a:pPr/>
              <a:t>13</a:t>
            </a:fld>
            <a:endParaRPr lang="fr-FR" dirty="0"/>
          </a:p>
        </p:txBody>
      </p:sp>
      <p:sp>
        <p:nvSpPr>
          <p:cNvPr id="5" name="Footer Placeholder 4">
            <a:extLst>
              <a:ext uri="{FF2B5EF4-FFF2-40B4-BE49-F238E27FC236}">
                <a16:creationId xmlns:a16="http://schemas.microsoft.com/office/drawing/2014/main" id="{0565D750-8D8C-1578-1974-BA92656C26E3}"/>
              </a:ext>
            </a:extLst>
          </p:cNvPr>
          <p:cNvSpPr>
            <a:spLocks noGrp="1"/>
          </p:cNvSpPr>
          <p:nvPr>
            <p:ph type="ftr" sz="quarter" idx="3"/>
          </p:nvPr>
        </p:nvSpPr>
        <p:spPr/>
        <p:txBody>
          <a:bodyPr/>
          <a:lstStyle/>
          <a:p>
            <a:r>
              <a:rPr lang="en-US"/>
              <a:t>14th HL-LHC Collaboration Meeting, Oct 7 – 10, 2024</a:t>
            </a:r>
            <a:endParaRPr lang="en-GB" dirty="0"/>
          </a:p>
        </p:txBody>
      </p:sp>
      <p:sp>
        <p:nvSpPr>
          <p:cNvPr id="7" name="Content Placeholder 2">
            <a:extLst>
              <a:ext uri="{FF2B5EF4-FFF2-40B4-BE49-F238E27FC236}">
                <a16:creationId xmlns:a16="http://schemas.microsoft.com/office/drawing/2014/main" id="{27EDFF7C-4261-1518-AE0D-08681B8C1F89}"/>
              </a:ext>
            </a:extLst>
          </p:cNvPr>
          <p:cNvSpPr txBox="1">
            <a:spLocks/>
          </p:cNvSpPr>
          <p:nvPr/>
        </p:nvSpPr>
        <p:spPr>
          <a:xfrm>
            <a:off x="547900" y="1124744"/>
            <a:ext cx="7992448" cy="4320480"/>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a:t>Strand Inventory:</a:t>
            </a:r>
          </a:p>
          <a:p>
            <a:pPr lvl="1"/>
            <a:r>
              <a:rPr lang="en-US" dirty="0"/>
              <a:t>Available strands for </a:t>
            </a:r>
            <a:r>
              <a:rPr lang="en-US" b="1" dirty="0"/>
              <a:t>one</a:t>
            </a:r>
            <a:r>
              <a:rPr lang="en-US" dirty="0"/>
              <a:t> </a:t>
            </a:r>
            <a:r>
              <a:rPr lang="en-US" b="1" dirty="0"/>
              <a:t>MQXFB</a:t>
            </a:r>
            <a:r>
              <a:rPr lang="en-US" dirty="0"/>
              <a:t> (~800 m) cable</a:t>
            </a:r>
          </a:p>
          <a:p>
            <a:pPr lvl="1"/>
            <a:r>
              <a:rPr lang="en-US" dirty="0"/>
              <a:t>Incoming strand:</a:t>
            </a:r>
          </a:p>
          <a:p>
            <a:pPr lvl="2"/>
            <a:r>
              <a:rPr lang="en-US" dirty="0"/>
              <a:t>for </a:t>
            </a:r>
            <a:r>
              <a:rPr lang="en-US" b="1" dirty="0"/>
              <a:t>3 MQXFA cables </a:t>
            </a:r>
            <a:r>
              <a:rPr lang="en-US" dirty="0"/>
              <a:t>(~500 m) by end of October          </a:t>
            </a:r>
          </a:p>
          <a:p>
            <a:pPr lvl="2"/>
            <a:r>
              <a:rPr lang="en-US" dirty="0"/>
              <a:t>for </a:t>
            </a:r>
            <a:r>
              <a:rPr lang="en-US" b="1" dirty="0"/>
              <a:t>2 MQXFA cables </a:t>
            </a:r>
            <a:r>
              <a:rPr lang="en-US" dirty="0"/>
              <a:t>by </a:t>
            </a:r>
            <a:r>
              <a:rPr lang="en-US" dirty="0">
                <a:solidFill>
                  <a:srgbClr val="5F5F5F"/>
                </a:solidFill>
              </a:rPr>
              <a:t>January 2026 (maybe earlier)</a:t>
            </a:r>
          </a:p>
          <a:p>
            <a:pPr marL="914400" lvl="2" indent="0">
              <a:buNone/>
            </a:pPr>
            <a:endParaRPr lang="en-US" dirty="0">
              <a:solidFill>
                <a:srgbClr val="5F5F5F"/>
              </a:solidFill>
            </a:endParaRPr>
          </a:p>
          <a:p>
            <a:r>
              <a:rPr lang="en-US" dirty="0"/>
              <a:t>Cable inventory is empty:</a:t>
            </a:r>
          </a:p>
          <a:p>
            <a:pPr lvl="1"/>
            <a:r>
              <a:rPr lang="en-US" dirty="0"/>
              <a:t>Planning to make one MQXFA cable in Nov./Dec.</a:t>
            </a:r>
          </a:p>
          <a:p>
            <a:pPr lvl="1"/>
            <a:r>
              <a:rPr lang="en-US" dirty="0"/>
              <a:t>We may make 2 more cables in first quarter of 2025</a:t>
            </a:r>
          </a:p>
          <a:p>
            <a:pPr marL="457200" lvl="1" indent="0">
              <a:buNone/>
            </a:pPr>
            <a:endParaRPr lang="en-US" dirty="0"/>
          </a:p>
          <a:p>
            <a:pPr marL="457200" lvl="1" indent="0">
              <a:buNone/>
            </a:pPr>
            <a:endParaRPr lang="en-US" dirty="0"/>
          </a:p>
        </p:txBody>
      </p:sp>
    </p:spTree>
    <p:extLst>
      <p:ext uri="{BB962C8B-B14F-4D97-AF65-F5344CB8AC3E}">
        <p14:creationId xmlns:p14="http://schemas.microsoft.com/office/powerpoint/2010/main" val="26172240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B4B304-D265-B3E9-9447-25591C4A62E0}"/>
              </a:ext>
            </a:extLst>
          </p:cNvPr>
          <p:cNvSpPr>
            <a:spLocks noGrp="1"/>
          </p:cNvSpPr>
          <p:nvPr>
            <p:ph type="title"/>
          </p:nvPr>
        </p:nvSpPr>
        <p:spPr>
          <a:xfrm>
            <a:off x="648224" y="123065"/>
            <a:ext cx="7920000" cy="720000"/>
          </a:xfrm>
        </p:spPr>
        <p:txBody>
          <a:bodyPr/>
          <a:lstStyle/>
          <a:p>
            <a:r>
              <a:rPr lang="en-US" dirty="0"/>
              <a:t>Coil Parts</a:t>
            </a:r>
          </a:p>
        </p:txBody>
      </p:sp>
      <p:sp>
        <p:nvSpPr>
          <p:cNvPr id="4" name="Slide Number Placeholder 3">
            <a:extLst>
              <a:ext uri="{FF2B5EF4-FFF2-40B4-BE49-F238E27FC236}">
                <a16:creationId xmlns:a16="http://schemas.microsoft.com/office/drawing/2014/main" id="{5F83E82D-3796-DFC8-23F6-59E3CA8F6BDE}"/>
              </a:ext>
            </a:extLst>
          </p:cNvPr>
          <p:cNvSpPr>
            <a:spLocks noGrp="1"/>
          </p:cNvSpPr>
          <p:nvPr>
            <p:ph type="sldNum" sz="quarter" idx="12"/>
          </p:nvPr>
        </p:nvSpPr>
        <p:spPr/>
        <p:txBody>
          <a:bodyPr/>
          <a:lstStyle/>
          <a:p>
            <a:fld id="{BFDCA1C4-9514-7B4F-976F-D92F7E296653}" type="slidenum">
              <a:rPr lang="fr-FR" smtClean="0"/>
              <a:pPr/>
              <a:t>14</a:t>
            </a:fld>
            <a:endParaRPr lang="fr-FR" dirty="0"/>
          </a:p>
        </p:txBody>
      </p:sp>
      <p:sp>
        <p:nvSpPr>
          <p:cNvPr id="5" name="Footer Placeholder 4">
            <a:extLst>
              <a:ext uri="{FF2B5EF4-FFF2-40B4-BE49-F238E27FC236}">
                <a16:creationId xmlns:a16="http://schemas.microsoft.com/office/drawing/2014/main" id="{0565D750-8D8C-1578-1974-BA92656C26E3}"/>
              </a:ext>
            </a:extLst>
          </p:cNvPr>
          <p:cNvSpPr>
            <a:spLocks noGrp="1"/>
          </p:cNvSpPr>
          <p:nvPr>
            <p:ph type="ftr" sz="quarter" idx="3"/>
          </p:nvPr>
        </p:nvSpPr>
        <p:spPr/>
        <p:txBody>
          <a:bodyPr/>
          <a:lstStyle/>
          <a:p>
            <a:r>
              <a:rPr lang="en-US"/>
              <a:t>14th HL-LHC Collaboration Meeting, Oct 7 – 10, 2024</a:t>
            </a:r>
            <a:endParaRPr lang="en-GB" dirty="0"/>
          </a:p>
        </p:txBody>
      </p:sp>
      <p:graphicFrame>
        <p:nvGraphicFramePr>
          <p:cNvPr id="9" name="Table 7">
            <a:extLst>
              <a:ext uri="{FF2B5EF4-FFF2-40B4-BE49-F238E27FC236}">
                <a16:creationId xmlns:a16="http://schemas.microsoft.com/office/drawing/2014/main" id="{602BAFCB-F1CB-6EA6-8F47-1B5A6855E85D}"/>
              </a:ext>
            </a:extLst>
          </p:cNvPr>
          <p:cNvGraphicFramePr>
            <a:graphicFrameLocks noGrp="1"/>
          </p:cNvGraphicFramePr>
          <p:nvPr>
            <p:extLst>
              <p:ext uri="{D42A27DB-BD31-4B8C-83A1-F6EECF244321}">
                <p14:modId xmlns:p14="http://schemas.microsoft.com/office/powerpoint/2010/main" val="837410709"/>
              </p:ext>
            </p:extLst>
          </p:nvPr>
        </p:nvGraphicFramePr>
        <p:xfrm>
          <a:off x="2699792" y="1196752"/>
          <a:ext cx="3575686" cy="2133600"/>
        </p:xfrm>
        <a:graphic>
          <a:graphicData uri="http://schemas.openxmlformats.org/drawingml/2006/table">
            <a:tbl>
              <a:tblPr firstRow="1" bandRow="1">
                <a:tableStyleId>{5C22544A-7EE6-4342-B048-85BDC9FD1C3A}</a:tableStyleId>
              </a:tblPr>
              <a:tblGrid>
                <a:gridCol w="2045018">
                  <a:extLst>
                    <a:ext uri="{9D8B030D-6E8A-4147-A177-3AD203B41FA5}">
                      <a16:colId xmlns:a16="http://schemas.microsoft.com/office/drawing/2014/main" val="2149743439"/>
                    </a:ext>
                  </a:extLst>
                </a:gridCol>
                <a:gridCol w="1530668">
                  <a:extLst>
                    <a:ext uri="{9D8B030D-6E8A-4147-A177-3AD203B41FA5}">
                      <a16:colId xmlns:a16="http://schemas.microsoft.com/office/drawing/2014/main" val="3934867752"/>
                    </a:ext>
                  </a:extLst>
                </a:gridCol>
              </a:tblGrid>
              <a:tr h="278202">
                <a:tc>
                  <a:txBody>
                    <a:bodyPr/>
                    <a:lstStyle/>
                    <a:p>
                      <a:r>
                        <a:rPr lang="en-US" sz="1400" dirty="0"/>
                        <a:t>Coil Parts</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400" dirty="0"/>
                        <a:t>Qt. in inventory</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32223957"/>
                  </a:ext>
                </a:extLst>
              </a:tr>
              <a:tr h="278202">
                <a:tc>
                  <a:txBody>
                    <a:bodyPr/>
                    <a:lstStyle/>
                    <a:p>
                      <a:r>
                        <a:rPr lang="en-US" sz="1400" dirty="0"/>
                        <a:t>Pole</a:t>
                      </a:r>
                    </a:p>
                  </a:txBody>
                  <a:tcPr>
                    <a:lnL w="12700" cap="flat" cmpd="sng" algn="ctr">
                      <a:solidFill>
                        <a:schemeClr val="tx1"/>
                      </a:solidFill>
                      <a:prstDash val="solid"/>
                      <a:round/>
                      <a:headEnd type="none" w="med" len="med"/>
                      <a:tailEnd type="none" w="med" len="med"/>
                    </a:lnL>
                  </a:tcPr>
                </a:tc>
                <a:tc>
                  <a:txBody>
                    <a:bodyPr/>
                    <a:lstStyle/>
                    <a:p>
                      <a:pPr algn="ctr"/>
                      <a:r>
                        <a:rPr lang="en-US" sz="1400" dirty="0">
                          <a:solidFill>
                            <a:srgbClr val="009900"/>
                          </a:solidFill>
                        </a:rPr>
                        <a:t>3</a:t>
                      </a:r>
                      <a:endParaRPr lang="en-US" sz="1400" dirty="0">
                        <a:solidFill>
                          <a:schemeClr val="accent6"/>
                        </a:solidFill>
                      </a:endParaRP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119291772"/>
                  </a:ext>
                </a:extLst>
              </a:tr>
              <a:tr h="202002">
                <a:tc>
                  <a:txBody>
                    <a:bodyPr/>
                    <a:lstStyle/>
                    <a:p>
                      <a:r>
                        <a:rPr lang="en-US" sz="1400" dirty="0"/>
                        <a:t>End Parts</a:t>
                      </a:r>
                    </a:p>
                  </a:txBody>
                  <a:tcPr>
                    <a:lnL w="12700" cap="flat" cmpd="sng" algn="ctr">
                      <a:solidFill>
                        <a:schemeClr val="tx1"/>
                      </a:solidFill>
                      <a:prstDash val="solid"/>
                      <a:round/>
                      <a:headEnd type="none" w="med" len="med"/>
                      <a:tailEnd type="none" w="med" len="med"/>
                    </a:lnL>
                  </a:tcPr>
                </a:tc>
                <a:tc>
                  <a:txBody>
                    <a:bodyPr/>
                    <a:lstStyle/>
                    <a:p>
                      <a:pPr algn="ctr"/>
                      <a:r>
                        <a:rPr lang="en-US" sz="1400" dirty="0">
                          <a:solidFill>
                            <a:srgbClr val="009900"/>
                          </a:solidFill>
                        </a:rPr>
                        <a:t>3</a:t>
                      </a:r>
                      <a:endParaRPr lang="en-US" sz="1400" dirty="0">
                        <a:solidFill>
                          <a:schemeClr val="tx1"/>
                        </a:solidFill>
                      </a:endParaRP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625713649"/>
                  </a:ext>
                </a:extLst>
              </a:tr>
              <a:tr h="152400">
                <a:tc>
                  <a:txBody>
                    <a:bodyPr/>
                    <a:lstStyle/>
                    <a:p>
                      <a:r>
                        <a:rPr lang="en-US" sz="1400" dirty="0"/>
                        <a:t>Wedges</a:t>
                      </a:r>
                    </a:p>
                  </a:txBody>
                  <a:tcPr>
                    <a:lnL w="12700" cap="flat" cmpd="sng" algn="ctr">
                      <a:solidFill>
                        <a:schemeClr val="tx1"/>
                      </a:solidFill>
                      <a:prstDash val="solid"/>
                      <a:round/>
                      <a:headEnd type="none" w="med" len="med"/>
                      <a:tailEnd type="none" w="med" len="med"/>
                    </a:lnL>
                  </a:tcPr>
                </a:tc>
                <a:tc>
                  <a:txBody>
                    <a:bodyPr/>
                    <a:lstStyle/>
                    <a:p>
                      <a:pPr algn="ctr"/>
                      <a:r>
                        <a:rPr lang="en-US" sz="1400" dirty="0">
                          <a:solidFill>
                            <a:srgbClr val="009900"/>
                          </a:solidFill>
                        </a:rPr>
                        <a:t>16</a:t>
                      </a:r>
                      <a:endParaRPr lang="en-US" sz="1400" dirty="0"/>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540305566"/>
                  </a:ext>
                </a:extLst>
              </a:tr>
              <a:tr h="255853">
                <a:tc>
                  <a:txBody>
                    <a:bodyPr/>
                    <a:lstStyle/>
                    <a:p>
                      <a:r>
                        <a:rPr lang="en-US" sz="1400" dirty="0"/>
                        <a:t>QH Trace</a:t>
                      </a:r>
                    </a:p>
                  </a:txBody>
                  <a:tcPr>
                    <a:lnL w="12700" cap="flat" cmpd="sng" algn="ctr">
                      <a:solidFill>
                        <a:schemeClr val="tx1"/>
                      </a:solidFill>
                      <a:prstDash val="solid"/>
                      <a:round/>
                      <a:headEnd type="none" w="med" len="med"/>
                      <a:tailEnd type="none" w="med" len="med"/>
                    </a:lnL>
                  </a:tcPr>
                </a:tc>
                <a:tc>
                  <a:txBody>
                    <a:bodyPr/>
                    <a:lstStyle/>
                    <a:p>
                      <a:pPr algn="ctr"/>
                      <a:r>
                        <a:rPr lang="en-US" sz="1400" dirty="0">
                          <a:solidFill>
                            <a:srgbClr val="009900"/>
                          </a:solidFill>
                        </a:rPr>
                        <a:t>4 </a:t>
                      </a:r>
                      <a:endParaRPr lang="en-US" sz="1400" dirty="0">
                        <a:solidFill>
                          <a:schemeClr val="accent6"/>
                        </a:solidFill>
                      </a:endParaRP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463824562"/>
                  </a:ext>
                </a:extLst>
              </a:tr>
              <a:tr h="152400">
                <a:tc>
                  <a:txBody>
                    <a:bodyPr/>
                    <a:lstStyle/>
                    <a:p>
                      <a:r>
                        <a:rPr lang="en-US" sz="1400" dirty="0" err="1"/>
                        <a:t>NbTi</a:t>
                      </a:r>
                      <a:r>
                        <a:rPr lang="en-US" sz="1400" dirty="0"/>
                        <a:t> Cable</a:t>
                      </a:r>
                    </a:p>
                  </a:txBody>
                  <a:tcPr>
                    <a:lnL w="12700" cap="flat" cmpd="sng" algn="ctr">
                      <a:solidFill>
                        <a:schemeClr val="tx1"/>
                      </a:solidFill>
                      <a:prstDash val="solid"/>
                      <a:round/>
                      <a:headEnd type="none" w="med" len="med"/>
                      <a:tailEnd type="none" w="med" len="med"/>
                    </a:lnL>
                  </a:tcPr>
                </a:tc>
                <a:tc>
                  <a:txBody>
                    <a:bodyPr/>
                    <a:lstStyle/>
                    <a:p>
                      <a:pPr algn="ctr"/>
                      <a:r>
                        <a:rPr lang="en-US" sz="1400" dirty="0">
                          <a:solidFill>
                            <a:srgbClr val="00B050"/>
                          </a:solidFill>
                        </a:rPr>
                        <a:t>13</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450992118"/>
                  </a:ext>
                </a:extLst>
              </a:tr>
              <a:tr h="0">
                <a:tc>
                  <a:txBody>
                    <a:bodyPr/>
                    <a:lstStyle/>
                    <a:p>
                      <a:r>
                        <a:rPr lang="en-US" sz="1400" dirty="0"/>
                        <a:t>Insulation Components</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400" dirty="0">
                          <a:solidFill>
                            <a:srgbClr val="009900"/>
                          </a:solidFill>
                        </a:rPr>
                        <a:t>3</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045260"/>
                  </a:ext>
                </a:extLst>
              </a:tr>
            </a:tbl>
          </a:graphicData>
        </a:graphic>
      </p:graphicFrame>
      <p:graphicFrame>
        <p:nvGraphicFramePr>
          <p:cNvPr id="10" name="Table 6">
            <a:extLst>
              <a:ext uri="{FF2B5EF4-FFF2-40B4-BE49-F238E27FC236}">
                <a16:creationId xmlns:a16="http://schemas.microsoft.com/office/drawing/2014/main" id="{FEC3F0AE-051B-BE36-7A46-E56B1F4D7BB1}"/>
              </a:ext>
            </a:extLst>
          </p:cNvPr>
          <p:cNvGraphicFramePr>
            <a:graphicFrameLocks noGrp="1"/>
          </p:cNvGraphicFramePr>
          <p:nvPr>
            <p:extLst>
              <p:ext uri="{D42A27DB-BD31-4B8C-83A1-F6EECF244321}">
                <p14:modId xmlns:p14="http://schemas.microsoft.com/office/powerpoint/2010/main" val="1840892975"/>
              </p:ext>
            </p:extLst>
          </p:nvPr>
        </p:nvGraphicFramePr>
        <p:xfrm>
          <a:off x="897823" y="4005064"/>
          <a:ext cx="7420801" cy="1005840"/>
        </p:xfrm>
        <a:graphic>
          <a:graphicData uri="http://schemas.openxmlformats.org/drawingml/2006/table">
            <a:tbl>
              <a:tblPr firstRow="1" bandRow="1">
                <a:tableStyleId>{5C22544A-7EE6-4342-B048-85BDC9FD1C3A}</a:tableStyleId>
              </a:tblPr>
              <a:tblGrid>
                <a:gridCol w="2402205">
                  <a:extLst>
                    <a:ext uri="{9D8B030D-6E8A-4147-A177-3AD203B41FA5}">
                      <a16:colId xmlns:a16="http://schemas.microsoft.com/office/drawing/2014/main" val="1387069879"/>
                    </a:ext>
                  </a:extLst>
                </a:gridCol>
                <a:gridCol w="906780">
                  <a:extLst>
                    <a:ext uri="{9D8B030D-6E8A-4147-A177-3AD203B41FA5}">
                      <a16:colId xmlns:a16="http://schemas.microsoft.com/office/drawing/2014/main" val="3681910690"/>
                    </a:ext>
                  </a:extLst>
                </a:gridCol>
                <a:gridCol w="4111816">
                  <a:extLst>
                    <a:ext uri="{9D8B030D-6E8A-4147-A177-3AD203B41FA5}">
                      <a16:colId xmlns:a16="http://schemas.microsoft.com/office/drawing/2014/main" val="945260892"/>
                    </a:ext>
                  </a:extLst>
                </a:gridCol>
              </a:tblGrid>
              <a:tr h="0">
                <a:tc>
                  <a:txBody>
                    <a:bodyPr/>
                    <a:lstStyle/>
                    <a:p>
                      <a:r>
                        <a:rPr lang="en-US" sz="1600" dirty="0"/>
                        <a:t>Under procurement</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600" dirty="0"/>
                        <a:t>Qt.</a:t>
                      </a:r>
                    </a:p>
                  </a:txBody>
                  <a:tcPr>
                    <a:lnT w="12700" cap="flat" cmpd="sng" algn="ctr">
                      <a:solidFill>
                        <a:schemeClr val="tx1"/>
                      </a:solidFill>
                      <a:prstDash val="solid"/>
                      <a:round/>
                      <a:headEnd type="none" w="med" len="med"/>
                      <a:tailEnd type="none" w="med" len="med"/>
                    </a:lnT>
                  </a:tcPr>
                </a:tc>
                <a:tc>
                  <a:txBody>
                    <a:bodyPr/>
                    <a:lstStyle/>
                    <a:p>
                      <a:r>
                        <a:rPr lang="en-US" sz="1600" dirty="0">
                          <a:solidFill>
                            <a:schemeClr val="bg1"/>
                          </a:solidFill>
                        </a:rPr>
                        <a:t>Status</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617479988"/>
                  </a:ext>
                </a:extLst>
              </a:tr>
              <a:tr h="1676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b="0" dirty="0"/>
                        <a:t>CERN End Parts Coating </a:t>
                      </a:r>
                    </a:p>
                  </a:txBody>
                  <a:tcPr>
                    <a:lnL w="12700" cap="flat" cmpd="sng" algn="ctr">
                      <a:solidFill>
                        <a:schemeClr val="tx1"/>
                      </a:solidFill>
                      <a:prstDash val="solid"/>
                      <a:round/>
                      <a:headEnd type="none" w="med" len="med"/>
                      <a:tailEnd type="none" w="med" len="med"/>
                    </a:ln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14+ sets</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solidFill>
                            <a:schemeClr val="accent6"/>
                          </a:solidFill>
                        </a:rPr>
                        <a:t>In coating process at the vendor </a:t>
                      </a: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461366094"/>
                  </a:ext>
                </a:extLst>
              </a:tr>
              <a:tr h="16764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400" b="0" dirty="0"/>
                        <a:t>MQXFA QH Trace</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b="0" dirty="0">
                          <a:solidFill>
                            <a:schemeClr val="tx1"/>
                          </a:solidFill>
                        </a:rPr>
                        <a:t>2</a:t>
                      </a:r>
                    </a:p>
                  </a:txBody>
                  <a:tcPr>
                    <a:lnB w="12700" cap="flat" cmpd="sng" algn="ctr">
                      <a:solidFill>
                        <a:schemeClr val="tx1"/>
                      </a:solidFill>
                      <a:prstDash val="solid"/>
                      <a:round/>
                      <a:headEnd type="none" w="med" len="med"/>
                      <a:tailEnd type="none" w="med" len="med"/>
                    </a:lnB>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600" dirty="0">
                          <a:solidFill>
                            <a:schemeClr val="accent6"/>
                          </a:solidFill>
                        </a:rPr>
                        <a:t>Under fabrication at CERN </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21462797"/>
                  </a:ext>
                </a:extLst>
              </a:tr>
            </a:tbl>
          </a:graphicData>
        </a:graphic>
      </p:graphicFrame>
    </p:spTree>
    <p:extLst>
      <p:ext uri="{BB962C8B-B14F-4D97-AF65-F5344CB8AC3E}">
        <p14:creationId xmlns:p14="http://schemas.microsoft.com/office/powerpoint/2010/main" val="40443421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3EB92-3BFD-4E4C-93AF-3329C72201BE}"/>
              </a:ext>
            </a:extLst>
          </p:cNvPr>
          <p:cNvSpPr>
            <a:spLocks noGrp="1"/>
          </p:cNvSpPr>
          <p:nvPr>
            <p:ph type="title"/>
          </p:nvPr>
        </p:nvSpPr>
        <p:spPr>
          <a:xfrm>
            <a:off x="479692" y="0"/>
            <a:ext cx="7920000" cy="720000"/>
          </a:xfrm>
        </p:spPr>
        <p:txBody>
          <a:bodyPr/>
          <a:lstStyle/>
          <a:p>
            <a:r>
              <a:rPr lang="en-US" dirty="0"/>
              <a:t>MQXFA Structures and Assembly</a:t>
            </a:r>
          </a:p>
        </p:txBody>
      </p:sp>
      <p:sp>
        <p:nvSpPr>
          <p:cNvPr id="5" name="Footer Placeholder 4">
            <a:extLst>
              <a:ext uri="{FF2B5EF4-FFF2-40B4-BE49-F238E27FC236}">
                <a16:creationId xmlns:a16="http://schemas.microsoft.com/office/drawing/2014/main" id="{F8FEB469-D645-FF49-8094-D2B08AE0167D}"/>
              </a:ext>
            </a:extLst>
          </p:cNvPr>
          <p:cNvSpPr>
            <a:spLocks noGrp="1"/>
          </p:cNvSpPr>
          <p:nvPr>
            <p:ph type="ftr" sz="quarter" idx="3"/>
          </p:nvPr>
        </p:nvSpPr>
        <p:spPr>
          <a:xfrm>
            <a:off x="1981200" y="6356350"/>
            <a:ext cx="65508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US"/>
              <a:t>HL-LHC AUP DOE IPR  – July 23–25, 2024</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
        <p:nvSpPr>
          <p:cNvPr id="7" name="Content Placeholder 6">
            <a:extLst>
              <a:ext uri="{FF2B5EF4-FFF2-40B4-BE49-F238E27FC236}">
                <a16:creationId xmlns:a16="http://schemas.microsoft.com/office/drawing/2014/main" id="{3AE111FB-1D29-454D-9B5A-5B6776DA4317}"/>
              </a:ext>
            </a:extLst>
          </p:cNvPr>
          <p:cNvSpPr>
            <a:spLocks noGrp="1"/>
          </p:cNvSpPr>
          <p:nvPr>
            <p:ph idx="1"/>
          </p:nvPr>
        </p:nvSpPr>
        <p:spPr>
          <a:xfrm>
            <a:off x="179511" y="686400"/>
            <a:ext cx="8712969" cy="3894728"/>
          </a:xfrm>
        </p:spPr>
        <p:txBody>
          <a:bodyPr>
            <a:normAutofit fontScale="85000" lnSpcReduction="20000"/>
          </a:bodyPr>
          <a:lstStyle/>
          <a:p>
            <a:pPr>
              <a:lnSpc>
                <a:spcPct val="120000"/>
              </a:lnSpc>
            </a:pPr>
            <a:r>
              <a:rPr lang="en-US" dirty="0"/>
              <a:t>Structure procurement is complete (except a few spare parts). </a:t>
            </a:r>
          </a:p>
          <a:p>
            <a:pPr>
              <a:lnSpc>
                <a:spcPct val="120000"/>
              </a:lnSpc>
            </a:pPr>
            <a:r>
              <a:rPr lang="en-US" dirty="0"/>
              <a:t>Magnet assembly is at peak production with two assembly lines fully operational</a:t>
            </a:r>
          </a:p>
          <a:p>
            <a:pPr>
              <a:lnSpc>
                <a:spcPct val="120000"/>
              </a:lnSpc>
            </a:pPr>
            <a:r>
              <a:rPr lang="en-US" dirty="0"/>
              <a:t>20 MQXFA magnets assembled </a:t>
            </a:r>
            <a:r>
              <a:rPr lang="en-US" sz="2400" dirty="0"/>
              <a:t>(MQXFA03-18, 7b, 8b, 13b, 12b):  </a:t>
            </a:r>
            <a:endParaRPr lang="en-US" dirty="0"/>
          </a:p>
          <a:p>
            <a:pPr lvl="1">
              <a:lnSpc>
                <a:spcPct val="120000"/>
              </a:lnSpc>
            </a:pPr>
            <a:r>
              <a:rPr lang="en-US" dirty="0"/>
              <a:t>MQXFA12b: used to test insertion of tapered load shims </a:t>
            </a:r>
          </a:p>
          <a:p>
            <a:pPr lvl="2">
              <a:lnSpc>
                <a:spcPct val="120000"/>
              </a:lnSpc>
            </a:pPr>
            <a:r>
              <a:rPr lang="en-US" dirty="0"/>
              <a:t>Tapered load shims were inserted in the Lead End at ½ preload and removed  to test the procedure.</a:t>
            </a:r>
          </a:p>
          <a:p>
            <a:pPr lvl="2">
              <a:lnSpc>
                <a:spcPct val="120000"/>
              </a:lnSpc>
            </a:pPr>
            <a:r>
              <a:rPr lang="en-US" dirty="0"/>
              <a:t>Data from additional gauges were analyzed </a:t>
            </a:r>
            <a:r>
              <a:rPr lang="en-US" dirty="0">
                <a:sym typeface="Wingdings" panose="05000000000000000000" pitchFamily="2" charset="2"/>
              </a:rPr>
              <a:t> very good agreement with FE</a:t>
            </a:r>
          </a:p>
          <a:p>
            <a:pPr>
              <a:lnSpc>
                <a:spcPct val="120000"/>
              </a:lnSpc>
            </a:pPr>
            <a:r>
              <a:rPr lang="en-US" u="sng" dirty="0"/>
              <a:t>FMEA through all magnet assembly travelers</a:t>
            </a:r>
            <a:r>
              <a:rPr lang="en-US" dirty="0"/>
              <a:t> to address integration issues </a:t>
            </a:r>
            <a:r>
              <a:rPr lang="en-US" sz="2100" dirty="0"/>
              <a:t>(first round done, second in progress)</a:t>
            </a:r>
          </a:p>
          <a:p>
            <a:pPr>
              <a:lnSpc>
                <a:spcPct val="120000"/>
              </a:lnSpc>
            </a:pPr>
            <a:endParaRPr lang="en-US" dirty="0"/>
          </a:p>
          <a:p>
            <a:pPr marL="457200" lvl="1" indent="0">
              <a:lnSpc>
                <a:spcPct val="120000"/>
              </a:lnSpc>
              <a:buNone/>
            </a:pPr>
            <a:endParaRPr lang="en-US" dirty="0"/>
          </a:p>
        </p:txBody>
      </p:sp>
      <p:sp>
        <p:nvSpPr>
          <p:cNvPr id="4" name="Slide Number Placeholder 3">
            <a:extLst>
              <a:ext uri="{FF2B5EF4-FFF2-40B4-BE49-F238E27FC236}">
                <a16:creationId xmlns:a16="http://schemas.microsoft.com/office/drawing/2014/main" id="{FD7AE1C8-761E-4C66-ADA3-E8D2EAEA51EE}"/>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srgbClr val="64BCD9"/>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fr-FR" sz="1200" b="0" i="0" u="none" strike="noStrike" kern="1200" cap="none" spc="0" normalizeH="0" baseline="0" noProof="0" dirty="0">
              <a:ln>
                <a:noFill/>
              </a:ln>
              <a:solidFill>
                <a:srgbClr val="64BCD9"/>
              </a:solidFill>
              <a:effectLst/>
              <a:uLnTx/>
              <a:uFillTx/>
              <a:latin typeface="Arial"/>
              <a:ea typeface="+mn-ea"/>
              <a:cs typeface="+mn-cs"/>
            </a:endParaRPr>
          </a:p>
        </p:txBody>
      </p:sp>
      <p:pic>
        <p:nvPicPr>
          <p:cNvPr id="6" name="Picture 5">
            <a:extLst>
              <a:ext uri="{FF2B5EF4-FFF2-40B4-BE49-F238E27FC236}">
                <a16:creationId xmlns:a16="http://schemas.microsoft.com/office/drawing/2014/main" id="{49A3C539-956F-2484-CCCE-E444C7CA90AC}"/>
              </a:ext>
            </a:extLst>
          </p:cNvPr>
          <p:cNvPicPr>
            <a:picLocks noChangeAspect="1"/>
          </p:cNvPicPr>
          <p:nvPr/>
        </p:nvPicPr>
        <p:blipFill>
          <a:blip r:embed="rId3"/>
          <a:stretch>
            <a:fillRect/>
          </a:stretch>
        </p:blipFill>
        <p:spPr>
          <a:xfrm>
            <a:off x="3059832" y="4533288"/>
            <a:ext cx="4608512" cy="2299248"/>
          </a:xfrm>
          <a:prstGeom prst="rect">
            <a:avLst/>
          </a:prstGeom>
        </p:spPr>
      </p:pic>
      <p:sp>
        <p:nvSpPr>
          <p:cNvPr id="3" name="TextBox 2">
            <a:extLst>
              <a:ext uri="{FF2B5EF4-FFF2-40B4-BE49-F238E27FC236}">
                <a16:creationId xmlns:a16="http://schemas.microsoft.com/office/drawing/2014/main" id="{F6B87376-685C-E81D-AD37-B3D486605F90}"/>
              </a:ext>
            </a:extLst>
          </p:cNvPr>
          <p:cNvSpPr txBox="1"/>
          <p:nvPr/>
        </p:nvSpPr>
        <p:spPr>
          <a:xfrm>
            <a:off x="147355" y="4898196"/>
            <a:ext cx="2264406" cy="738664"/>
          </a:xfrm>
          <a:prstGeom prst="rect">
            <a:avLst/>
          </a:prstGeom>
          <a:noFill/>
          <a:ln>
            <a:solidFill>
              <a:schemeClr val="bg2"/>
            </a:solidFill>
          </a:ln>
        </p:spPr>
        <p:txBody>
          <a:bodyPr wrap="square" rtlCol="0">
            <a:spAutoFit/>
          </a:bodyPr>
          <a:lstStyle/>
          <a:p>
            <a:r>
              <a:rPr lang="en-US" sz="1400" dirty="0"/>
              <a:t>More details in “MQXFA magnet assembly &amp; preload” in </a:t>
            </a:r>
            <a:r>
              <a:rPr lang="en-US" sz="1400" b="1" dirty="0">
                <a:solidFill>
                  <a:srgbClr val="202020"/>
                </a:solidFill>
                <a:latin typeface="Liberation Sans"/>
              </a:rPr>
              <a:t>this session</a:t>
            </a:r>
            <a:endParaRPr lang="en-US" sz="1400" dirty="0"/>
          </a:p>
        </p:txBody>
      </p:sp>
    </p:spTree>
    <p:extLst>
      <p:ext uri="{BB962C8B-B14F-4D97-AF65-F5344CB8AC3E}">
        <p14:creationId xmlns:p14="http://schemas.microsoft.com/office/powerpoint/2010/main" val="263304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72040-6704-4E30-ACC4-917381B07778}"/>
              </a:ext>
            </a:extLst>
          </p:cNvPr>
          <p:cNvSpPr>
            <a:spLocks noGrp="1"/>
          </p:cNvSpPr>
          <p:nvPr>
            <p:ph type="title"/>
          </p:nvPr>
        </p:nvSpPr>
        <p:spPr/>
        <p:txBody>
          <a:bodyPr/>
          <a:lstStyle/>
          <a:p>
            <a:r>
              <a:rPr lang="en-US" dirty="0"/>
              <a:t>Plans and Schedule</a:t>
            </a:r>
          </a:p>
        </p:txBody>
      </p:sp>
      <p:sp>
        <p:nvSpPr>
          <p:cNvPr id="3" name="Content Placeholder 2">
            <a:extLst>
              <a:ext uri="{FF2B5EF4-FFF2-40B4-BE49-F238E27FC236}">
                <a16:creationId xmlns:a16="http://schemas.microsoft.com/office/drawing/2014/main" id="{D12B0D99-6824-49BB-AA81-97EE5073DAD2}"/>
              </a:ext>
            </a:extLst>
          </p:cNvPr>
          <p:cNvSpPr>
            <a:spLocks noGrp="1"/>
          </p:cNvSpPr>
          <p:nvPr>
            <p:ph idx="1"/>
          </p:nvPr>
        </p:nvSpPr>
        <p:spPr>
          <a:xfrm>
            <a:off x="467544" y="910208"/>
            <a:ext cx="8496944" cy="4607024"/>
          </a:xfrm>
        </p:spPr>
        <p:txBody>
          <a:bodyPr>
            <a:normAutofit/>
          </a:bodyPr>
          <a:lstStyle/>
          <a:p>
            <a:r>
              <a:rPr lang="en-US" dirty="0"/>
              <a:t>Plans for next magnets:</a:t>
            </a:r>
          </a:p>
          <a:p>
            <a:pPr lvl="1"/>
            <a:r>
              <a:rPr lang="en-US" dirty="0"/>
              <a:t>MQXFA18 (1</a:t>
            </a:r>
            <a:r>
              <a:rPr lang="en-US" baseline="30000" dirty="0"/>
              <a:t>st</a:t>
            </a:r>
            <a:r>
              <a:rPr lang="en-US" dirty="0"/>
              <a:t> with TLS) is under test at BNL</a:t>
            </a:r>
          </a:p>
          <a:p>
            <a:pPr lvl="1"/>
            <a:r>
              <a:rPr lang="en-US" dirty="0"/>
              <a:t>MQXFA12b retrofitted with TLS (50 um) is at BNL </a:t>
            </a:r>
          </a:p>
          <a:p>
            <a:pPr lvl="1"/>
            <a:r>
              <a:rPr lang="en-US" dirty="0"/>
              <a:t>MQXFA16 retrofitted with TLS (50 um) almost complete</a:t>
            </a:r>
          </a:p>
          <a:p>
            <a:pPr lvl="1"/>
            <a:r>
              <a:rPr lang="en-US" dirty="0"/>
              <a:t>Re-assembly of MQXFA17b has started</a:t>
            </a:r>
          </a:p>
          <a:p>
            <a:pPr marL="457200" lvl="1" indent="0">
              <a:buNone/>
            </a:pPr>
            <a:endParaRPr lang="en-US" dirty="0"/>
          </a:p>
          <a:p>
            <a:r>
              <a:rPr lang="en-US" dirty="0"/>
              <a:t>Working Schedule </a:t>
            </a:r>
          </a:p>
          <a:p>
            <a:pPr lvl="1"/>
            <a:r>
              <a:rPr lang="en-US" dirty="0"/>
              <a:t>August update:</a:t>
            </a:r>
          </a:p>
        </p:txBody>
      </p:sp>
      <p:sp>
        <p:nvSpPr>
          <p:cNvPr id="5" name="Footer Placeholder 4">
            <a:extLst>
              <a:ext uri="{FF2B5EF4-FFF2-40B4-BE49-F238E27FC236}">
                <a16:creationId xmlns:a16="http://schemas.microsoft.com/office/drawing/2014/main" id="{F3E522C2-CF34-4AA1-9C5E-2C786ED3EE60}"/>
              </a:ext>
            </a:extLst>
          </p:cNvPr>
          <p:cNvSpPr>
            <a:spLocks noGrp="1"/>
          </p:cNvSpPr>
          <p:nvPr>
            <p:ph type="ftr" sz="quarter" idx="3"/>
          </p:nvPr>
        </p:nvSpPr>
        <p:spPr/>
        <p:txBody>
          <a:bodyPr/>
          <a:lstStyle/>
          <a:p>
            <a:r>
              <a:rPr lang="en-US"/>
              <a:t>14th HL-LHC Collaboration Meeting, Oct 7 – 10, 2024</a:t>
            </a:r>
            <a:endParaRPr lang="en-GB" dirty="0"/>
          </a:p>
        </p:txBody>
      </p:sp>
      <p:sp>
        <p:nvSpPr>
          <p:cNvPr id="8" name="Slide Number Placeholder 7">
            <a:extLst>
              <a:ext uri="{FF2B5EF4-FFF2-40B4-BE49-F238E27FC236}">
                <a16:creationId xmlns:a16="http://schemas.microsoft.com/office/drawing/2014/main" id="{815B47A0-121F-3EAE-6078-9D28B9CCCBC9}"/>
              </a:ext>
            </a:extLst>
          </p:cNvPr>
          <p:cNvSpPr>
            <a:spLocks noGrp="1"/>
          </p:cNvSpPr>
          <p:nvPr>
            <p:ph type="sldNum" sz="quarter" idx="12"/>
          </p:nvPr>
        </p:nvSpPr>
        <p:spPr/>
        <p:txBody>
          <a:bodyPr/>
          <a:lstStyle/>
          <a:p>
            <a:fld id="{BFDCA1C4-9514-7B4F-976F-D92F7E296653}" type="slidenum">
              <a:rPr lang="fr-FR" smtClean="0"/>
              <a:pPr/>
              <a:t>16</a:t>
            </a:fld>
            <a:endParaRPr lang="fr-FR" dirty="0"/>
          </a:p>
        </p:txBody>
      </p:sp>
      <p:pic>
        <p:nvPicPr>
          <p:cNvPr id="1026" name="Picture 1">
            <a:extLst>
              <a:ext uri="{FF2B5EF4-FFF2-40B4-BE49-F238E27FC236}">
                <a16:creationId xmlns:a16="http://schemas.microsoft.com/office/drawing/2014/main" id="{E6C4CC91-272C-19AC-126F-312247A89E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5525" y="3717032"/>
            <a:ext cx="3096344" cy="2415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849965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FD72D6-AC57-4A73-AD74-92050B19AB40}"/>
              </a:ext>
            </a:extLst>
          </p:cNvPr>
          <p:cNvSpPr>
            <a:spLocks noGrp="1"/>
          </p:cNvSpPr>
          <p:nvPr>
            <p:ph type="title"/>
          </p:nvPr>
        </p:nvSpPr>
        <p:spPr>
          <a:xfrm>
            <a:off x="609544" y="12796"/>
            <a:ext cx="7920000" cy="720000"/>
          </a:xfrm>
        </p:spPr>
        <p:txBody>
          <a:bodyPr/>
          <a:lstStyle/>
          <a:p>
            <a:r>
              <a:rPr lang="en-US" dirty="0"/>
              <a:t>Magnet Tests</a:t>
            </a:r>
          </a:p>
        </p:txBody>
      </p:sp>
      <p:sp>
        <p:nvSpPr>
          <p:cNvPr id="5" name="Footer Placeholder 4">
            <a:extLst>
              <a:ext uri="{FF2B5EF4-FFF2-40B4-BE49-F238E27FC236}">
                <a16:creationId xmlns:a16="http://schemas.microsoft.com/office/drawing/2014/main" id="{CDB32160-72A8-4933-B3D1-248AC41CF292}"/>
              </a:ext>
            </a:extLst>
          </p:cNvPr>
          <p:cNvSpPr>
            <a:spLocks noGrp="1"/>
          </p:cNvSpPr>
          <p:nvPr>
            <p:ph type="ftr" sz="quarter" idx="3"/>
          </p:nvPr>
        </p:nvSpPr>
        <p:spPr>
          <a:xfrm>
            <a:off x="1981200" y="6356350"/>
            <a:ext cx="65508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t>14th HL-LHC Collaboration Meeting – Oct 7 – 10, 2024</a:t>
            </a:r>
            <a:endParaRPr lang="en-GB" dirty="0"/>
          </a:p>
        </p:txBody>
      </p:sp>
      <p:sp>
        <p:nvSpPr>
          <p:cNvPr id="10" name="Content Placeholder 2">
            <a:extLst>
              <a:ext uri="{FF2B5EF4-FFF2-40B4-BE49-F238E27FC236}">
                <a16:creationId xmlns:a16="http://schemas.microsoft.com/office/drawing/2014/main" id="{9A178F5A-D4CA-4C1F-9D50-40D9A46560D6}"/>
              </a:ext>
            </a:extLst>
          </p:cNvPr>
          <p:cNvSpPr txBox="1">
            <a:spLocks/>
          </p:cNvSpPr>
          <p:nvPr/>
        </p:nvSpPr>
        <p:spPr>
          <a:xfrm>
            <a:off x="395535" y="1052736"/>
            <a:ext cx="8640961" cy="2182678"/>
          </a:xfrm>
          <a:prstGeom prst="rect">
            <a:avLst/>
          </a:prstGeom>
        </p:spPr>
        <p:txBody>
          <a:bodyPr vert="horz" lIns="0" tIns="0" rIns="0" bIns="0" rtlCol="0">
            <a:normAutofit/>
          </a:bodyPr>
          <a:lst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2200" dirty="0"/>
              <a:t>11 magnets met requirements during vertical test</a:t>
            </a:r>
          </a:p>
          <a:p>
            <a:pPr lvl="1"/>
            <a:r>
              <a:rPr lang="en-US" sz="1800" dirty="0"/>
              <a:t>3 magnets (MQXFA07/08/13) needed a coil change to meet requirements</a:t>
            </a:r>
          </a:p>
          <a:p>
            <a:pPr lvl="1"/>
            <a:r>
              <a:rPr lang="en-US" sz="1800" dirty="0"/>
              <a:t>1 magnet (MQXFA17) is waiting for a coil change</a:t>
            </a:r>
          </a:p>
          <a:p>
            <a:pPr lvl="1"/>
            <a:r>
              <a:rPr lang="en-US" sz="1800" dirty="0"/>
              <a:t>MQXFA05 passed the Endurance Test </a:t>
            </a:r>
          </a:p>
          <a:p>
            <a:pPr lvl="2"/>
            <a:r>
              <a:rPr lang="en-US" sz="1400" dirty="0"/>
              <a:t>7 thermal cycles (5 vertical + 2 in CA02), 53 quenches, 87+ power cycles </a:t>
            </a:r>
          </a:p>
          <a:p>
            <a:pPr lvl="1"/>
            <a:r>
              <a:rPr lang="en-US" sz="1800" dirty="0"/>
              <a:t>MQXFA11 demonstrated resilience (after highway crash)</a:t>
            </a:r>
          </a:p>
          <a:p>
            <a:endParaRPr lang="en-US" sz="1400" dirty="0"/>
          </a:p>
        </p:txBody>
      </p:sp>
      <p:sp>
        <p:nvSpPr>
          <p:cNvPr id="8" name="TextBox 7">
            <a:extLst>
              <a:ext uri="{FF2B5EF4-FFF2-40B4-BE49-F238E27FC236}">
                <a16:creationId xmlns:a16="http://schemas.microsoft.com/office/drawing/2014/main" id="{27445CE8-1727-E522-FD96-3FA32CBCB49E}"/>
              </a:ext>
            </a:extLst>
          </p:cNvPr>
          <p:cNvSpPr txBox="1"/>
          <p:nvPr/>
        </p:nvSpPr>
        <p:spPr>
          <a:xfrm>
            <a:off x="601770" y="671749"/>
            <a:ext cx="8100000" cy="360612"/>
          </a:xfrm>
          <a:prstGeom prst="rect">
            <a:avLst/>
          </a:prstGeom>
          <a:noFill/>
        </p:spPr>
        <p:txBody>
          <a:bodyPr wrap="square">
            <a:spAutoFit/>
          </a:bodyPr>
          <a:lstStyle/>
          <a:p>
            <a:pPr marR="0" lvl="0" algn="l" defTabSz="457200" rtl="0" eaLnBrk="1" fontAlgn="auto" latinLnBrk="0" hangingPunct="1">
              <a:lnSpc>
                <a:spcPct val="120000"/>
              </a:lnSpc>
              <a:spcBef>
                <a:spcPct val="20000"/>
              </a:spcBef>
              <a:spcAft>
                <a:spcPts val="0"/>
              </a:spcAft>
              <a:buClr>
                <a:srgbClr val="FB963C"/>
              </a:buClr>
              <a:buSzTx/>
              <a:tabLst/>
              <a:defRPr/>
            </a:pPr>
            <a:r>
              <a:rPr kumimoji="0" lang="en-US" sz="1600" b="0" i="0" u="none" strike="noStrike" kern="1200" cap="none" spc="0" normalizeH="0" baseline="0" noProof="0" dirty="0">
                <a:ln>
                  <a:noFill/>
                </a:ln>
                <a:solidFill>
                  <a:srgbClr val="0093BE"/>
                </a:solidFill>
                <a:effectLst/>
                <a:uLnTx/>
                <a:uFillTx/>
                <a:latin typeface="Arial"/>
                <a:ea typeface="+mn-ea"/>
                <a:cs typeface="+mn-cs"/>
              </a:rPr>
              <a:t>Vertical test is done at BNL by 302.4.01, post-test analysis is done by 302.2.01</a:t>
            </a:r>
          </a:p>
        </p:txBody>
      </p:sp>
      <p:sp>
        <p:nvSpPr>
          <p:cNvPr id="4" name="Slide Number Placeholder 3">
            <a:extLst>
              <a:ext uri="{FF2B5EF4-FFF2-40B4-BE49-F238E27FC236}">
                <a16:creationId xmlns:a16="http://schemas.microsoft.com/office/drawing/2014/main" id="{95EBC621-2201-4C7A-8872-9E6C41482AE3}"/>
              </a:ext>
            </a:extLst>
          </p:cNvPr>
          <p:cNvSpPr>
            <a:spLocks noGrp="1"/>
          </p:cNvSpPr>
          <p:nvPr>
            <p:ph type="sldNum" sz="quarter" idx="12"/>
          </p:nvPr>
        </p:nvSpPr>
        <p:spPr>
          <a:xfrm>
            <a:off x="8758449" y="6491041"/>
            <a:ext cx="360000" cy="360000"/>
          </a:xfrm>
          <a:ln>
            <a:noFill/>
          </a:ln>
        </p:spPr>
        <p:txBody>
          <a:bodyPr/>
          <a:lstStyle/>
          <a:p>
            <a:fld id="{BFDCA1C4-9514-7B4F-976F-D92F7E296653}" type="slidenum">
              <a:rPr lang="fr-FR" smtClean="0">
                <a:solidFill>
                  <a:schemeClr val="tx2"/>
                </a:solidFill>
              </a:rPr>
              <a:pPr/>
              <a:t>17</a:t>
            </a:fld>
            <a:endParaRPr lang="fr-FR" dirty="0">
              <a:solidFill>
                <a:schemeClr val="tx2"/>
              </a:solidFill>
            </a:endParaRPr>
          </a:p>
        </p:txBody>
      </p:sp>
      <p:pic>
        <p:nvPicPr>
          <p:cNvPr id="6" name="Picture 5">
            <a:extLst>
              <a:ext uri="{FF2B5EF4-FFF2-40B4-BE49-F238E27FC236}">
                <a16:creationId xmlns:a16="http://schemas.microsoft.com/office/drawing/2014/main" id="{49D26987-BE4E-0F28-9BDD-E73ABA8E42CE}"/>
              </a:ext>
            </a:extLst>
          </p:cNvPr>
          <p:cNvPicPr>
            <a:picLocks noChangeAspect="1"/>
          </p:cNvPicPr>
          <p:nvPr/>
        </p:nvPicPr>
        <p:blipFill>
          <a:blip r:embed="rId2"/>
          <a:stretch>
            <a:fillRect/>
          </a:stretch>
        </p:blipFill>
        <p:spPr>
          <a:xfrm>
            <a:off x="-14365" y="3235414"/>
            <a:ext cx="4709444" cy="3422041"/>
          </a:xfrm>
          <a:prstGeom prst="rect">
            <a:avLst/>
          </a:prstGeom>
        </p:spPr>
      </p:pic>
      <p:pic>
        <p:nvPicPr>
          <p:cNvPr id="13" name="Picture 12">
            <a:extLst>
              <a:ext uri="{FF2B5EF4-FFF2-40B4-BE49-F238E27FC236}">
                <a16:creationId xmlns:a16="http://schemas.microsoft.com/office/drawing/2014/main" id="{786ADFB9-FE75-189D-074E-30559F1E511C}"/>
              </a:ext>
            </a:extLst>
          </p:cNvPr>
          <p:cNvPicPr>
            <a:picLocks noChangeAspect="1"/>
          </p:cNvPicPr>
          <p:nvPr/>
        </p:nvPicPr>
        <p:blipFill>
          <a:blip r:embed="rId3"/>
          <a:stretch>
            <a:fillRect/>
          </a:stretch>
        </p:blipFill>
        <p:spPr>
          <a:xfrm>
            <a:off x="7770803" y="2483054"/>
            <a:ext cx="1175523" cy="4377943"/>
          </a:xfrm>
          <a:prstGeom prst="rect">
            <a:avLst/>
          </a:prstGeom>
        </p:spPr>
      </p:pic>
      <p:sp>
        <p:nvSpPr>
          <p:cNvPr id="14" name="TextBox 13">
            <a:extLst>
              <a:ext uri="{FF2B5EF4-FFF2-40B4-BE49-F238E27FC236}">
                <a16:creationId xmlns:a16="http://schemas.microsoft.com/office/drawing/2014/main" id="{D73B2331-519A-FC81-50D1-1FDCE8843D98}"/>
              </a:ext>
            </a:extLst>
          </p:cNvPr>
          <p:cNvSpPr txBox="1"/>
          <p:nvPr/>
        </p:nvSpPr>
        <p:spPr>
          <a:xfrm>
            <a:off x="6105719" y="6226632"/>
            <a:ext cx="1727135" cy="646331"/>
          </a:xfrm>
          <a:prstGeom prst="rect">
            <a:avLst/>
          </a:prstGeom>
          <a:solidFill>
            <a:schemeClr val="bg1"/>
          </a:solidFill>
          <a:ln>
            <a:solidFill>
              <a:schemeClr val="tx1">
                <a:lumMod val="50000"/>
                <a:lumOff val="50000"/>
              </a:schemeClr>
            </a:solidFill>
          </a:ln>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Arial"/>
                <a:ea typeface="+mn-ea"/>
                <a:cs typeface="+mn-cs"/>
              </a:rPr>
              <a:t>MQXFA magnet being moved to vertical test station at BNL</a:t>
            </a:r>
          </a:p>
        </p:txBody>
      </p:sp>
      <p:sp>
        <p:nvSpPr>
          <p:cNvPr id="15" name="Slide Number Placeholder 2">
            <a:extLst>
              <a:ext uri="{FF2B5EF4-FFF2-40B4-BE49-F238E27FC236}">
                <a16:creationId xmlns:a16="http://schemas.microsoft.com/office/drawing/2014/main" id="{6CC9D5E6-E05D-3499-85F0-6EC44EF9BEC7}"/>
              </a:ext>
            </a:extLst>
          </p:cNvPr>
          <p:cNvSpPr txBox="1">
            <a:spLocks/>
          </p:cNvSpPr>
          <p:nvPr/>
        </p:nvSpPr>
        <p:spPr>
          <a:xfrm>
            <a:off x="8757037" y="6369797"/>
            <a:ext cx="3600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BFDCA1C4-9514-7B4F-976F-D92F7E296653}" type="slidenum">
              <a:rPr lang="fr-FR" smtClean="0">
                <a:solidFill>
                  <a:prstClr val="white"/>
                </a:solidFill>
                <a:latin typeface="Arial"/>
              </a:rPr>
              <a:pPr>
                <a:defRPr/>
              </a:pPr>
              <a:t>17</a:t>
            </a:fld>
            <a:endParaRPr lang="fr-FR" dirty="0">
              <a:solidFill>
                <a:prstClr val="white"/>
              </a:solidFill>
              <a:latin typeface="Arial"/>
            </a:endParaRPr>
          </a:p>
        </p:txBody>
      </p:sp>
      <p:sp>
        <p:nvSpPr>
          <p:cNvPr id="16" name="TextBox 15">
            <a:extLst>
              <a:ext uri="{FF2B5EF4-FFF2-40B4-BE49-F238E27FC236}">
                <a16:creationId xmlns:a16="http://schemas.microsoft.com/office/drawing/2014/main" id="{8AA6BE2C-BE43-72D4-F9DC-7A0228AD418C}"/>
              </a:ext>
            </a:extLst>
          </p:cNvPr>
          <p:cNvSpPr txBox="1"/>
          <p:nvPr/>
        </p:nvSpPr>
        <p:spPr>
          <a:xfrm>
            <a:off x="6105719" y="-12049"/>
            <a:ext cx="3038281" cy="738664"/>
          </a:xfrm>
          <a:prstGeom prst="rect">
            <a:avLst/>
          </a:prstGeom>
          <a:noFill/>
          <a:ln>
            <a:solidFill>
              <a:schemeClr val="bg2"/>
            </a:solidFill>
          </a:ln>
        </p:spPr>
        <p:txBody>
          <a:bodyPr wrap="square" rtlCol="0">
            <a:spAutoFit/>
          </a:bodyPr>
          <a:lstStyle/>
          <a:p>
            <a:r>
              <a:rPr lang="en-US" sz="1400" dirty="0"/>
              <a:t>More details in “Production testing summary of the MQXFA magnets” in </a:t>
            </a:r>
            <a:r>
              <a:rPr lang="en-US" sz="1400" b="1" i="0" dirty="0">
                <a:solidFill>
                  <a:srgbClr val="202020"/>
                </a:solidFill>
                <a:effectLst/>
                <a:latin typeface="Liberation Sans"/>
              </a:rPr>
              <a:t>WP3</a:t>
            </a:r>
            <a:r>
              <a:rPr lang="en-US" sz="1400" dirty="0"/>
              <a:t> session Tue PM</a:t>
            </a:r>
          </a:p>
        </p:txBody>
      </p:sp>
      <p:sp>
        <p:nvSpPr>
          <p:cNvPr id="3" name="TextBox 2">
            <a:extLst>
              <a:ext uri="{FF2B5EF4-FFF2-40B4-BE49-F238E27FC236}">
                <a16:creationId xmlns:a16="http://schemas.microsoft.com/office/drawing/2014/main" id="{BCF7D22F-2ABE-F267-F5E8-F498808376A9}"/>
              </a:ext>
            </a:extLst>
          </p:cNvPr>
          <p:cNvSpPr txBox="1"/>
          <p:nvPr/>
        </p:nvSpPr>
        <p:spPr>
          <a:xfrm>
            <a:off x="4758370" y="3235414"/>
            <a:ext cx="3012433" cy="2308324"/>
          </a:xfrm>
          <a:prstGeom prst="rect">
            <a:avLst/>
          </a:prstGeom>
          <a:noFill/>
        </p:spPr>
        <p:txBody>
          <a:bodyPr wrap="square" rtlCol="0">
            <a:spAutoFit/>
          </a:bodyPr>
          <a:lstStyle/>
          <a:p>
            <a:r>
              <a:rPr lang="en-US" dirty="0">
                <a:solidFill>
                  <a:schemeClr val="tx2"/>
                </a:solidFill>
              </a:rPr>
              <a:t>All magnets that showed limited test performance during vertical test were identified during the first thermal cycle (TC).</a:t>
            </a:r>
          </a:p>
          <a:p>
            <a:r>
              <a:rPr lang="en-US" dirty="0">
                <a:solidFill>
                  <a:schemeClr val="tx2"/>
                </a:solidFill>
                <a:sym typeface="Wingdings" panose="05000000000000000000" pitchFamily="2" charset="2"/>
              </a:rPr>
              <a:t> </a:t>
            </a:r>
            <a:r>
              <a:rPr lang="en-US" u="sng" dirty="0">
                <a:solidFill>
                  <a:schemeClr val="tx2"/>
                </a:solidFill>
                <a:sym typeface="Wingdings" panose="05000000000000000000" pitchFamily="2" charset="2"/>
              </a:rPr>
              <a:t>All magnets will be tested vertically, with only one TC to be within budget</a:t>
            </a:r>
            <a:r>
              <a:rPr lang="en-US" dirty="0">
                <a:solidFill>
                  <a:schemeClr val="tx2"/>
                </a:solidFill>
                <a:sym typeface="Wingdings" panose="05000000000000000000" pitchFamily="2" charset="2"/>
              </a:rPr>
              <a:t>.</a:t>
            </a:r>
            <a:endParaRPr lang="en-US" dirty="0">
              <a:solidFill>
                <a:schemeClr val="tx2"/>
              </a:solidFill>
            </a:endParaRPr>
          </a:p>
        </p:txBody>
      </p:sp>
    </p:spTree>
    <p:extLst>
      <p:ext uri="{BB962C8B-B14F-4D97-AF65-F5344CB8AC3E}">
        <p14:creationId xmlns:p14="http://schemas.microsoft.com/office/powerpoint/2010/main" val="2698977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MQXFA Summary</a:t>
            </a:r>
          </a:p>
        </p:txBody>
      </p:sp>
      <p:sp>
        <p:nvSpPr>
          <p:cNvPr id="3" name="Content Placeholder 2"/>
          <p:cNvSpPr>
            <a:spLocks noGrp="1"/>
          </p:cNvSpPr>
          <p:nvPr>
            <p:ph idx="1"/>
          </p:nvPr>
        </p:nvSpPr>
        <p:spPr>
          <a:xfrm>
            <a:off x="406320" y="1035676"/>
            <a:ext cx="8280480" cy="5417660"/>
          </a:xfrm>
        </p:spPr>
        <p:txBody>
          <a:bodyPr>
            <a:normAutofit fontScale="77500" lnSpcReduction="20000"/>
          </a:bodyPr>
          <a:lstStyle/>
          <a:p>
            <a:pPr>
              <a:lnSpc>
                <a:spcPct val="120000"/>
              </a:lnSpc>
            </a:pPr>
            <a:r>
              <a:rPr lang="en-US" dirty="0"/>
              <a:t>11 magnets met requirements, 10 more to go</a:t>
            </a:r>
          </a:p>
          <a:p>
            <a:pPr lvl="1">
              <a:lnSpc>
                <a:spcPct val="120000"/>
              </a:lnSpc>
            </a:pPr>
            <a:r>
              <a:rPr lang="en-US" dirty="0"/>
              <a:t>3 magnets that did not meet requirements were repaired by changing one coil and met requirements.</a:t>
            </a:r>
          </a:p>
          <a:p>
            <a:pPr lvl="1">
              <a:lnSpc>
                <a:spcPct val="120000"/>
              </a:lnSpc>
            </a:pPr>
            <a:r>
              <a:rPr lang="en-US" dirty="0"/>
              <a:t>All magnets will be vertically tested</a:t>
            </a:r>
          </a:p>
          <a:p>
            <a:pPr>
              <a:lnSpc>
                <a:spcPct val="120000"/>
              </a:lnSpc>
            </a:pPr>
            <a:r>
              <a:rPr lang="en-US" dirty="0"/>
              <a:t>Major procurements are complete</a:t>
            </a:r>
          </a:p>
          <a:p>
            <a:pPr>
              <a:lnSpc>
                <a:spcPct val="120000"/>
              </a:lnSpc>
            </a:pPr>
            <a:r>
              <a:rPr lang="en-US" dirty="0"/>
              <a:t>Last coil is in fabrication at Fermilab</a:t>
            </a:r>
          </a:p>
          <a:p>
            <a:pPr>
              <a:lnSpc>
                <a:spcPct val="120000"/>
              </a:lnSpc>
            </a:pPr>
            <a:r>
              <a:rPr lang="en-US" dirty="0"/>
              <a:t>Strands in inventory for up 5 coils (6 max)</a:t>
            </a:r>
          </a:p>
          <a:p>
            <a:pPr>
              <a:lnSpc>
                <a:spcPct val="120000"/>
              </a:lnSpc>
            </a:pPr>
            <a:r>
              <a:rPr lang="en-US" dirty="0"/>
              <a:t>Coil parts in inventory for up ~3 coils</a:t>
            </a:r>
          </a:p>
          <a:p>
            <a:pPr>
              <a:lnSpc>
                <a:spcPct val="120000"/>
              </a:lnSpc>
            </a:pPr>
            <a:r>
              <a:rPr lang="en-US" dirty="0"/>
              <a:t>Magnet assembly is at peak production rate</a:t>
            </a:r>
          </a:p>
          <a:p>
            <a:pPr>
              <a:lnSpc>
                <a:spcPct val="120000"/>
              </a:lnSpc>
            </a:pPr>
            <a:r>
              <a:rPr lang="en-US" dirty="0"/>
              <a:t>Lessons learned have been implemented in revised design features and assembly specs</a:t>
            </a:r>
          </a:p>
          <a:p>
            <a:pPr>
              <a:lnSpc>
                <a:spcPct val="120000"/>
              </a:lnSpc>
            </a:pPr>
            <a:r>
              <a:rPr lang="en-US" dirty="0"/>
              <a:t>We plan completing the assembly of all magnets by next HL-LHC Collaboration Meeting</a:t>
            </a:r>
          </a:p>
          <a:p>
            <a:pPr marL="0" indent="0">
              <a:buNone/>
            </a:pPr>
            <a:r>
              <a:rPr lang="en-US" dirty="0"/>
              <a:t> </a:t>
            </a:r>
          </a:p>
        </p:txBody>
      </p:sp>
      <p:sp>
        <p:nvSpPr>
          <p:cNvPr id="4" name="Slide Number Placeholder 3"/>
          <p:cNvSpPr>
            <a:spLocks noGrp="1"/>
          </p:cNvSpPr>
          <p:nvPr>
            <p:ph type="sldNum" sz="quarter" idx="12"/>
          </p:nvPr>
        </p:nvSpPr>
        <p:spPr/>
        <p:txBody>
          <a:bodyPr/>
          <a:lstStyle/>
          <a:p>
            <a:fld id="{BFDCA1C4-9514-7B4F-976F-D92F7E296653}" type="slidenum">
              <a:rPr lang="fr-FR" smtClean="0"/>
              <a:pPr/>
              <a:t>18</a:t>
            </a:fld>
            <a:endParaRPr lang="fr-FR"/>
          </a:p>
        </p:txBody>
      </p:sp>
      <p:sp>
        <p:nvSpPr>
          <p:cNvPr id="5" name="Footer Placeholder 4">
            <a:extLst>
              <a:ext uri="{FF2B5EF4-FFF2-40B4-BE49-F238E27FC236}">
                <a16:creationId xmlns:a16="http://schemas.microsoft.com/office/drawing/2014/main" id="{2AEC979A-8E46-A260-18F9-443F9A3ED042}"/>
              </a:ext>
            </a:extLst>
          </p:cNvPr>
          <p:cNvSpPr>
            <a:spLocks noGrp="1"/>
          </p:cNvSpPr>
          <p:nvPr>
            <p:ph type="ftr" sz="quarter" idx="3"/>
          </p:nvPr>
        </p:nvSpPr>
        <p:spPr>
          <a:xfrm>
            <a:off x="1981200" y="6356350"/>
            <a:ext cx="6550800" cy="360000"/>
          </a:xfrm>
        </p:spPr>
        <p:txBody>
          <a:bodyPr/>
          <a:lstStyle/>
          <a:p>
            <a:r>
              <a:rPr lang="en-US"/>
              <a:t>HL-LHC AUP DOE IPR  – July 23–25, 2024</a:t>
            </a:r>
            <a:endParaRPr lang="en-GB" dirty="0"/>
          </a:p>
        </p:txBody>
      </p:sp>
    </p:spTree>
    <p:extLst>
      <p:ext uri="{BB962C8B-B14F-4D97-AF65-F5344CB8AC3E}">
        <p14:creationId xmlns:p14="http://schemas.microsoft.com/office/powerpoint/2010/main" val="1968050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Back up Slides</a:t>
            </a:r>
          </a:p>
        </p:txBody>
      </p:sp>
      <p:sp>
        <p:nvSpPr>
          <p:cNvPr id="3" name="Content Placeholder 2"/>
          <p:cNvSpPr>
            <a:spLocks noGrp="1"/>
          </p:cNvSpPr>
          <p:nvPr>
            <p:ph idx="1"/>
          </p:nvPr>
        </p:nvSpPr>
        <p:spPr/>
        <p:txBody>
          <a:bodyPr/>
          <a:lstStyle/>
          <a:p>
            <a:endParaRPr lang="en-US" dirty="0"/>
          </a:p>
        </p:txBody>
      </p:sp>
      <p:sp>
        <p:nvSpPr>
          <p:cNvPr id="5" name="Footer Placeholder 4"/>
          <p:cNvSpPr>
            <a:spLocks noGrp="1"/>
          </p:cNvSpPr>
          <p:nvPr>
            <p:ph type="ftr" sz="quarter" idx="3"/>
          </p:nvPr>
        </p:nvSpPr>
        <p:spPr/>
        <p:txBody>
          <a:bodyPr/>
          <a:lstStyle/>
          <a:p>
            <a:r>
              <a:rPr lang="en-US"/>
              <a:t>14th HL-LHC Collaboration Meeting, Oct 7 – 10, 2024</a:t>
            </a:r>
            <a:endParaRPr lang="en-GB" dirty="0"/>
          </a:p>
        </p:txBody>
      </p:sp>
      <p:sp>
        <p:nvSpPr>
          <p:cNvPr id="6" name="Slide Number Placeholder 5">
            <a:extLst>
              <a:ext uri="{FF2B5EF4-FFF2-40B4-BE49-F238E27FC236}">
                <a16:creationId xmlns:a16="http://schemas.microsoft.com/office/drawing/2014/main" id="{50A20FA4-437F-718B-2B6F-C7218E29B9EE}"/>
              </a:ext>
            </a:extLst>
          </p:cNvPr>
          <p:cNvSpPr>
            <a:spLocks noGrp="1"/>
          </p:cNvSpPr>
          <p:nvPr>
            <p:ph type="sldNum" sz="quarter" idx="12"/>
          </p:nvPr>
        </p:nvSpPr>
        <p:spPr/>
        <p:txBody>
          <a:bodyPr/>
          <a:lstStyle/>
          <a:p>
            <a:fld id="{BFDCA1C4-9514-7B4F-976F-D92F7E296653}" type="slidenum">
              <a:rPr lang="fr-FR" smtClean="0"/>
              <a:pPr/>
              <a:t>19</a:t>
            </a:fld>
            <a:endParaRPr lang="fr-FR" dirty="0"/>
          </a:p>
        </p:txBody>
      </p:sp>
    </p:spTree>
    <p:extLst>
      <p:ext uri="{BB962C8B-B14F-4D97-AF65-F5344CB8AC3E}">
        <p14:creationId xmlns:p14="http://schemas.microsoft.com/office/powerpoint/2010/main" val="30738496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FD1F4-1A76-4A94-B9C3-B11BFF9BFBE0}"/>
              </a:ext>
            </a:extLst>
          </p:cNvPr>
          <p:cNvSpPr>
            <a:spLocks noGrp="1"/>
          </p:cNvSpPr>
          <p:nvPr>
            <p:ph type="title"/>
          </p:nvPr>
        </p:nvSpPr>
        <p:spPr>
          <a:xfrm>
            <a:off x="612000" y="44624"/>
            <a:ext cx="7920000" cy="720000"/>
          </a:xfrm>
        </p:spPr>
        <p:txBody>
          <a:bodyPr/>
          <a:lstStyle/>
          <a:p>
            <a:r>
              <a:rPr lang="en-US" dirty="0"/>
              <a:t>Acknowledgement</a:t>
            </a:r>
          </a:p>
        </p:txBody>
      </p:sp>
      <p:sp>
        <p:nvSpPr>
          <p:cNvPr id="3" name="Content Placeholder 2">
            <a:extLst>
              <a:ext uri="{FF2B5EF4-FFF2-40B4-BE49-F238E27FC236}">
                <a16:creationId xmlns:a16="http://schemas.microsoft.com/office/drawing/2014/main" id="{67241A9A-7A48-4C7D-A0E1-A6CCA323ADBB}"/>
              </a:ext>
            </a:extLst>
          </p:cNvPr>
          <p:cNvSpPr>
            <a:spLocks noGrp="1"/>
          </p:cNvSpPr>
          <p:nvPr>
            <p:ph idx="1"/>
          </p:nvPr>
        </p:nvSpPr>
        <p:spPr>
          <a:xfrm>
            <a:off x="231195" y="975518"/>
            <a:ext cx="8784976" cy="5117778"/>
          </a:xfrm>
        </p:spPr>
        <p:txBody>
          <a:bodyPr>
            <a:normAutofit fontScale="85000" lnSpcReduction="20000"/>
          </a:bodyPr>
          <a:lstStyle/>
          <a:p>
            <a:pPr>
              <a:defRPr/>
            </a:pPr>
            <a:r>
              <a:rPr lang="en-GB" altLang="en-US" dirty="0">
                <a:solidFill>
                  <a:schemeClr val="bg2"/>
                </a:solidFill>
                <a:sym typeface="Symbol"/>
              </a:rPr>
              <a:t>US HL-LHC Accelerator Upgrade Project (AUP)</a:t>
            </a:r>
          </a:p>
          <a:p>
            <a:pPr lvl="1">
              <a:defRPr/>
            </a:pPr>
            <a:r>
              <a:rPr lang="en-US" dirty="0">
                <a:solidFill>
                  <a:schemeClr val="accent1">
                    <a:lumMod val="75000"/>
                  </a:schemeClr>
                </a:solidFill>
              </a:rPr>
              <a:t>BNL</a:t>
            </a:r>
            <a:r>
              <a:rPr lang="en-US" dirty="0"/>
              <a:t>: K. Amm, M. Anerella, A. Ben Yahia, M. Bornstein, H. Hocker, P. Joshi, F. Kurian, J. Muratore, J. </a:t>
            </a:r>
            <a:r>
              <a:rPr lang="en-US" dirty="0" err="1"/>
              <a:t>Schmalzle</a:t>
            </a:r>
            <a:r>
              <a:rPr lang="en-US" dirty="0"/>
              <a:t>, P. Wanderer </a:t>
            </a:r>
            <a:endParaRPr lang="en-GB" altLang="en-US" dirty="0">
              <a:solidFill>
                <a:srgbClr val="FF0000"/>
              </a:solidFill>
              <a:sym typeface="Symbol"/>
            </a:endParaRPr>
          </a:p>
          <a:p>
            <a:pPr lvl="1">
              <a:defRPr/>
            </a:pPr>
            <a:r>
              <a:rPr lang="en-GB" altLang="en-US" dirty="0">
                <a:solidFill>
                  <a:schemeClr val="bg2"/>
                </a:solidFill>
                <a:sym typeface="Symbol"/>
              </a:rPr>
              <a:t>FNAL: </a:t>
            </a:r>
            <a:r>
              <a:rPr lang="en-GB" altLang="en-US" dirty="0">
                <a:sym typeface="Symbol"/>
              </a:rPr>
              <a:t>G. Ambrosio, G. Apollinari, M. Baldini, J. Blowers, R. Bossert, R. Carcagno, G. Chlachidze, J. DiMarco, S. Feher, S. Krave, V. Lombardo, </a:t>
            </a:r>
            <a:r>
              <a:rPr lang="en-US" dirty="0"/>
              <a:t>C. Narug, </a:t>
            </a:r>
            <a:r>
              <a:rPr lang="en-GB" altLang="en-US" dirty="0">
                <a:sym typeface="Symbol"/>
              </a:rPr>
              <a:t> A. Nobrega, V. Marinozzi, C. Orozco, T. Page, J. </a:t>
            </a:r>
            <a:r>
              <a:rPr lang="en-GB" altLang="en-US" dirty="0" err="1">
                <a:sym typeface="Symbol"/>
              </a:rPr>
              <a:t>Seyl</a:t>
            </a:r>
            <a:r>
              <a:rPr lang="en-GB" altLang="en-US" dirty="0">
                <a:sym typeface="Symbol"/>
              </a:rPr>
              <a:t>, S. Stoynev, T. Strauss, M. Turenne, D. Turrioni, A. Vouris, M. Yu</a:t>
            </a:r>
          </a:p>
          <a:p>
            <a:pPr lvl="1">
              <a:defRPr/>
            </a:pPr>
            <a:r>
              <a:rPr lang="en-GB" altLang="en-US" dirty="0">
                <a:solidFill>
                  <a:schemeClr val="bg2"/>
                </a:solidFill>
                <a:sym typeface="Symbol"/>
              </a:rPr>
              <a:t>LBNL: </a:t>
            </a:r>
            <a:r>
              <a:rPr lang="en-US" dirty="0"/>
              <a:t>D. Cheng, J. Doyle, P. Ferracin, L. Garcia Fajardo, E. Lee, M. Marchevsky, M. Naus, I. Pong, S. Prestemon, K. Ray, G. </a:t>
            </a:r>
            <a:r>
              <a:rPr lang="en-US" dirty="0" err="1"/>
              <a:t>Sabbi</a:t>
            </a:r>
            <a:r>
              <a:rPr lang="en-US" dirty="0"/>
              <a:t>, </a:t>
            </a:r>
            <a:r>
              <a:rPr lang="en-GB" altLang="en-US" dirty="0">
                <a:sym typeface="Symbol"/>
              </a:rPr>
              <a:t>G. Vallone, </a:t>
            </a:r>
            <a:r>
              <a:rPr lang="en-US" dirty="0"/>
              <a:t>X. Wang</a:t>
            </a:r>
          </a:p>
          <a:p>
            <a:pPr lvl="1">
              <a:defRPr/>
            </a:pPr>
            <a:r>
              <a:rPr lang="en-GB" altLang="en-US" dirty="0">
                <a:solidFill>
                  <a:schemeClr val="bg2"/>
                </a:solidFill>
                <a:sym typeface="Symbol"/>
              </a:rPr>
              <a:t>NHMFL: </a:t>
            </a:r>
            <a:r>
              <a:rPr lang="en-US" altLang="en-US" dirty="0">
                <a:solidFill>
                  <a:schemeClr val="tx1">
                    <a:lumMod val="65000"/>
                    <a:lumOff val="35000"/>
                  </a:schemeClr>
                </a:solidFill>
                <a:sym typeface="Symbol"/>
              </a:rPr>
              <a:t>L. Cooley, J. Levitan, J. Lu, R. Walsh</a:t>
            </a:r>
            <a:endParaRPr lang="en-GB" altLang="en-US" dirty="0">
              <a:solidFill>
                <a:schemeClr val="tx1">
                  <a:lumMod val="65000"/>
                  <a:lumOff val="35000"/>
                </a:schemeClr>
              </a:solidFill>
              <a:sym typeface="Symbol"/>
            </a:endParaRPr>
          </a:p>
          <a:p>
            <a:pPr>
              <a:defRPr/>
            </a:pPr>
            <a:r>
              <a:rPr lang="en-GB" altLang="en-US" dirty="0">
                <a:solidFill>
                  <a:schemeClr val="bg2"/>
                </a:solidFill>
                <a:sym typeface="Symbol"/>
              </a:rPr>
              <a:t>CERN: HL-LHC Project</a:t>
            </a:r>
          </a:p>
          <a:p>
            <a:pPr lvl="1">
              <a:defRPr/>
            </a:pPr>
            <a:r>
              <a:rPr lang="en-GB" altLang="en-US" dirty="0">
                <a:sym typeface="Symbol"/>
              </a:rPr>
              <a:t>G. Arnau Izquierdo, A. Ballarino, M. </a:t>
            </a:r>
            <a:r>
              <a:rPr lang="en-GB" altLang="en-US" dirty="0" err="1">
                <a:sym typeface="Symbol"/>
              </a:rPr>
              <a:t>Bajko</a:t>
            </a:r>
            <a:r>
              <a:rPr lang="en-GB" altLang="en-US" dirty="0">
                <a:sym typeface="Symbol"/>
              </a:rPr>
              <a:t>, C. Barth, N. Bourcey, B. Bulat, M. </a:t>
            </a:r>
            <a:r>
              <a:rPr lang="en-GB" altLang="en-US" dirty="0" err="1">
                <a:sym typeface="Symbol"/>
              </a:rPr>
              <a:t>Cruovizier</a:t>
            </a:r>
            <a:r>
              <a:rPr lang="en-GB" altLang="en-US" dirty="0">
                <a:sym typeface="Symbol"/>
              </a:rPr>
              <a:t>, A. Devred, H. Felice, S. Ferradas Troitino, L. </a:t>
            </a:r>
            <a:r>
              <a:rPr lang="en-GB" altLang="en-US" dirty="0" err="1">
                <a:sym typeface="Symbol"/>
              </a:rPr>
              <a:t>Fiscarelli</a:t>
            </a:r>
            <a:r>
              <a:rPr lang="en-GB" altLang="en-US" dirty="0">
                <a:sym typeface="Symbol"/>
              </a:rPr>
              <a:t>, J. Fleiter, M. Guinchard, O. </a:t>
            </a:r>
            <a:r>
              <a:rPr lang="en-GB" altLang="en-US" dirty="0" err="1">
                <a:sym typeface="Symbol"/>
              </a:rPr>
              <a:t>Housiaux</a:t>
            </a:r>
            <a:r>
              <a:rPr lang="en-GB" altLang="en-US" dirty="0">
                <a:sym typeface="Symbol"/>
              </a:rPr>
              <a:t>, S. Izquierdo Bermudez, N. Lusa, F. Mangiarotti, A. Milanese, A. Moros, P. Moyret, C. </a:t>
            </a:r>
            <a:r>
              <a:rPr lang="en-GB" altLang="en-US" dirty="0" err="1">
                <a:sym typeface="Symbol"/>
              </a:rPr>
              <a:t>Petrone</a:t>
            </a:r>
            <a:r>
              <a:rPr lang="en-GB" altLang="en-US" dirty="0">
                <a:sym typeface="Symbol"/>
              </a:rPr>
              <a:t>, J.C. Perez, H. </a:t>
            </a:r>
            <a:r>
              <a:rPr lang="en-GB" altLang="en-US" dirty="0" err="1">
                <a:sym typeface="Symbol"/>
              </a:rPr>
              <a:t>Prin</a:t>
            </a:r>
            <a:r>
              <a:rPr lang="en-GB" altLang="en-US" dirty="0">
                <a:sym typeface="Symbol"/>
              </a:rPr>
              <a:t>, R. Principe, </a:t>
            </a:r>
            <a:r>
              <a:rPr lang="en-US" dirty="0"/>
              <a:t>E. Ravaioli, </a:t>
            </a:r>
            <a:r>
              <a:rPr lang="en-GB" altLang="en-US" dirty="0">
                <a:sym typeface="Symbol"/>
              </a:rPr>
              <a:t>T. </a:t>
            </a:r>
            <a:r>
              <a:rPr lang="en-GB" altLang="en-US" dirty="0" err="1">
                <a:sym typeface="Symbol"/>
              </a:rPr>
              <a:t>Sahner</a:t>
            </a:r>
            <a:r>
              <a:rPr lang="en-GB" altLang="en-US" dirty="0">
                <a:sym typeface="Symbol"/>
              </a:rPr>
              <a:t>, S. Sgobba,</a:t>
            </a:r>
            <a:r>
              <a:rPr lang="pt-BR" altLang="en-US" dirty="0">
                <a:sym typeface="Symbol"/>
              </a:rPr>
              <a:t> P. Tavares Coutinho Borges De Sousa,</a:t>
            </a:r>
            <a:r>
              <a:rPr lang="en-GB" altLang="en-US" dirty="0">
                <a:sym typeface="Symbol"/>
              </a:rPr>
              <a:t> E. </a:t>
            </a:r>
            <a:r>
              <a:rPr lang="en-GB" altLang="en-US" dirty="0" err="1">
                <a:sym typeface="Symbol"/>
              </a:rPr>
              <a:t>Todesco</a:t>
            </a:r>
            <a:r>
              <a:rPr lang="en-GB" altLang="en-US" dirty="0">
                <a:sym typeface="Symbol"/>
              </a:rPr>
              <a:t>, J. Ferradas Troitino, </a:t>
            </a:r>
            <a:r>
              <a:rPr lang="en-US" dirty="0"/>
              <a:t>R. Van Weelderen, </a:t>
            </a:r>
            <a:r>
              <a:rPr lang="en-GB" altLang="en-US" dirty="0">
                <a:sym typeface="Symbol"/>
              </a:rPr>
              <a:t>G. </a:t>
            </a:r>
            <a:r>
              <a:rPr lang="en-GB" altLang="en-US" dirty="0" err="1">
                <a:sym typeface="Symbol"/>
              </a:rPr>
              <a:t>Willering</a:t>
            </a:r>
            <a:endParaRPr lang="en-GB" altLang="en-US" dirty="0">
              <a:solidFill>
                <a:schemeClr val="bg2"/>
              </a:solidFill>
              <a:sym typeface="Symbol"/>
            </a:endParaRPr>
          </a:p>
          <a:p>
            <a:endParaRPr lang="en-US" dirty="0"/>
          </a:p>
        </p:txBody>
      </p:sp>
      <p:sp>
        <p:nvSpPr>
          <p:cNvPr id="4" name="Slide Number Placeholder 3">
            <a:extLst>
              <a:ext uri="{FF2B5EF4-FFF2-40B4-BE49-F238E27FC236}">
                <a16:creationId xmlns:a16="http://schemas.microsoft.com/office/drawing/2014/main" id="{8619883D-174A-4A20-A241-7A93B16600A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FDCA1C4-9514-7B4F-976F-D92F7E296653}" type="slidenum">
              <a:rPr kumimoji="0" lang="fr-FR" sz="1200" b="0" i="0" u="none" strike="noStrike" kern="1200" cap="none" spc="0" normalizeH="0" baseline="0" noProof="0" smtClean="0">
                <a:ln>
                  <a:noFill/>
                </a:ln>
                <a:solidFill>
                  <a:prstClr val="white"/>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dirty="0">
              <a:ln>
                <a:noFill/>
              </a:ln>
              <a:solidFill>
                <a:prstClr val="white"/>
              </a:solidFill>
              <a:effectLst/>
              <a:uLnTx/>
              <a:uFillTx/>
              <a:latin typeface="Arial"/>
              <a:ea typeface="+mn-ea"/>
              <a:cs typeface="+mn-cs"/>
            </a:endParaRPr>
          </a:p>
        </p:txBody>
      </p:sp>
      <p:sp>
        <p:nvSpPr>
          <p:cNvPr id="5" name="Footer Placeholder 4">
            <a:extLst>
              <a:ext uri="{FF2B5EF4-FFF2-40B4-BE49-F238E27FC236}">
                <a16:creationId xmlns:a16="http://schemas.microsoft.com/office/drawing/2014/main" id="{C0A67E78-1842-404F-8042-D10626D479F5}"/>
              </a:ext>
            </a:extLst>
          </p:cNvPr>
          <p:cNvSpPr>
            <a:spLocks noGrp="1"/>
          </p:cNvSpPr>
          <p:nvPr>
            <p:ph type="ftr" sz="quarter" idx="3"/>
          </p:nvPr>
        </p:nvSpPr>
        <p:spPr>
          <a:xfrm>
            <a:off x="1981200" y="6356350"/>
            <a:ext cx="65508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US"/>
              <a:t>14th HL-LHC Collaboration Meeting, Oct 7 – 10, 2024</a:t>
            </a:r>
            <a:endParaRPr kumimoji="0" lang="en-GB" sz="1200" b="0" i="0" u="none" strike="noStrike" kern="1200" cap="none" spc="0" normalizeH="0" baseline="0" noProof="0" dirty="0">
              <a:ln>
                <a:noFill/>
              </a:ln>
              <a:solidFill>
                <a:srgbClr val="64BCD9"/>
              </a:solidFill>
              <a:effectLst/>
              <a:uLnTx/>
              <a:uFillTx/>
              <a:latin typeface="Arial"/>
              <a:ea typeface="+mn-ea"/>
              <a:cs typeface="+mn-cs"/>
            </a:endParaRPr>
          </a:p>
        </p:txBody>
      </p:sp>
    </p:spTree>
    <p:extLst>
      <p:ext uri="{BB962C8B-B14F-4D97-AF65-F5344CB8AC3E}">
        <p14:creationId xmlns:p14="http://schemas.microsoft.com/office/powerpoint/2010/main" val="41626684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180000"/>
            <a:ext cx="5616184" cy="720000"/>
          </a:xfrm>
        </p:spPr>
        <p:txBody>
          <a:bodyPr/>
          <a:lstStyle/>
          <a:p>
            <a:r>
              <a:rPr lang="en-US" dirty="0"/>
              <a:t>MQXFA/B Design</a:t>
            </a:r>
          </a:p>
        </p:txBody>
      </p:sp>
      <p:graphicFrame>
        <p:nvGraphicFramePr>
          <p:cNvPr id="6" name="Content Placeholder 6"/>
          <p:cNvGraphicFramePr>
            <a:graphicFrameLocks/>
          </p:cNvGraphicFramePr>
          <p:nvPr/>
        </p:nvGraphicFramePr>
        <p:xfrm>
          <a:off x="19050" y="1219200"/>
          <a:ext cx="5562599" cy="4443173"/>
        </p:xfrm>
        <a:graphic>
          <a:graphicData uri="http://schemas.openxmlformats.org/drawingml/2006/table">
            <a:tbl>
              <a:tblPr firstCol="1" bandRow="1">
                <a:solidFill>
                  <a:schemeClr val="accent1">
                    <a:lumMod val="20000"/>
                    <a:lumOff val="80000"/>
                  </a:schemeClr>
                </a:solidFill>
              </a:tblPr>
              <a:tblGrid>
                <a:gridCol w="3231205">
                  <a:extLst>
                    <a:ext uri="{9D8B030D-6E8A-4147-A177-3AD203B41FA5}">
                      <a16:colId xmlns:a16="http://schemas.microsoft.com/office/drawing/2014/main" val="20000"/>
                    </a:ext>
                  </a:extLst>
                </a:gridCol>
                <a:gridCol w="978330">
                  <a:extLst>
                    <a:ext uri="{9D8B030D-6E8A-4147-A177-3AD203B41FA5}">
                      <a16:colId xmlns:a16="http://schemas.microsoft.com/office/drawing/2014/main" val="20001"/>
                    </a:ext>
                  </a:extLst>
                </a:gridCol>
                <a:gridCol w="1353064">
                  <a:extLst>
                    <a:ext uri="{9D8B030D-6E8A-4147-A177-3AD203B41FA5}">
                      <a16:colId xmlns:a16="http://schemas.microsoft.com/office/drawing/2014/main" val="20002"/>
                    </a:ext>
                  </a:extLst>
                </a:gridCol>
              </a:tblGrid>
              <a:tr h="328373">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800" cap="small" dirty="0">
                          <a:effectLst/>
                        </a:rPr>
                        <a:t>Parameter</a:t>
                      </a:r>
                      <a:endParaRPr lang="en-US" sz="1800" cap="small" dirty="0">
                        <a:effectLst/>
                        <a:latin typeface="Times New Roman"/>
                        <a:ea typeface="Times New Roman"/>
                      </a:endParaRPr>
                    </a:p>
                  </a:txBody>
                  <a:tcPr marL="68580" marR="68580" marT="0"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99D6EA"/>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800" dirty="0">
                          <a:effectLst/>
                        </a:rPr>
                        <a:t>Unit</a:t>
                      </a:r>
                      <a:endParaRPr lang="en-US" sz="2400" dirty="0">
                        <a:effectLst/>
                        <a:latin typeface="Times New Roman"/>
                        <a:ea typeface="Times New Roman"/>
                      </a:endParaRPr>
                    </a:p>
                  </a:txBody>
                  <a:tcPr marL="68580" marR="68580" marT="0"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99D6EA"/>
                    </a:solidFill>
                  </a:tcPr>
                </a:tc>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lgn="ctr">
                        <a:spcBef>
                          <a:spcPts val="0"/>
                        </a:spcBef>
                        <a:spcAft>
                          <a:spcPts val="0"/>
                        </a:spcAft>
                      </a:pPr>
                      <a:r>
                        <a:rPr lang="en-US" sz="1800" dirty="0">
                          <a:effectLst/>
                        </a:rPr>
                        <a:t>MQXFA/B</a:t>
                      </a:r>
                      <a:endParaRPr lang="en-US" sz="2400" dirty="0">
                        <a:effectLst/>
                        <a:latin typeface="Times New Roman"/>
                        <a:ea typeface="Times New Roman"/>
                      </a:endParaRPr>
                    </a:p>
                  </a:txBody>
                  <a:tcPr marL="68580" marR="68580" marT="0" marB="0" anchor="ctr">
                    <a:lnL w="12700" cmpd="sng">
                      <a:solidFill>
                        <a:srgbClr val="FFFFFF"/>
                      </a:solidFill>
                    </a:lnL>
                    <a:lnR w="12700" cmpd="sng">
                      <a:solidFill>
                        <a:srgbClr val="FFFFFF"/>
                      </a:solidFill>
                    </a:lnR>
                    <a:lnT w="12700" cmpd="sng">
                      <a:solidFill>
                        <a:srgbClr val="FFFFFF"/>
                      </a:solidFill>
                    </a:lnT>
                    <a:lnB w="38100" cmpd="sng">
                      <a:solidFill>
                        <a:srgbClr val="FFFFFF"/>
                      </a:solidFill>
                    </a:lnB>
                    <a:lnTlToBr w="12700" cmpd="sng">
                      <a:noFill/>
                      <a:prstDash val="solid"/>
                    </a:lnTlToBr>
                    <a:lnBlToTr w="12700" cmpd="sng">
                      <a:noFill/>
                      <a:prstDash val="solid"/>
                    </a:lnBlToTr>
                    <a:solidFill>
                      <a:srgbClr val="99D6EA"/>
                    </a:solidFill>
                  </a:tcPr>
                </a:tc>
                <a:extLst>
                  <a:ext uri="{0D108BD9-81ED-4DB2-BD59-A6C34878D82A}">
                    <a16:rowId xmlns:a16="http://schemas.microsoft.com/office/drawing/2014/main" val="10000"/>
                  </a:ext>
                </a:extLst>
              </a:tr>
              <a:tr h="27432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spcBef>
                          <a:spcPts val="0"/>
                        </a:spcBef>
                        <a:spcAft>
                          <a:spcPts val="0"/>
                        </a:spcAft>
                      </a:pPr>
                      <a:r>
                        <a:rPr lang="en-US" sz="1800" dirty="0">
                          <a:effectLst/>
                        </a:rPr>
                        <a:t>Coil aperture</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99D6EA"/>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mm</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150</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381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40000"/>
                      </a:srgbClr>
                    </a:solidFill>
                  </a:tcPr>
                </a:tc>
                <a:extLst>
                  <a:ext uri="{0D108BD9-81ED-4DB2-BD59-A6C34878D82A}">
                    <a16:rowId xmlns:a16="http://schemas.microsoft.com/office/drawing/2014/main" val="10001"/>
                  </a:ext>
                </a:extLst>
              </a:tr>
              <a:tr h="27432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spcBef>
                          <a:spcPts val="0"/>
                        </a:spcBef>
                        <a:spcAft>
                          <a:spcPts val="0"/>
                        </a:spcAft>
                      </a:pPr>
                      <a:r>
                        <a:rPr lang="en-US" sz="1800" dirty="0">
                          <a:effectLst/>
                        </a:rPr>
                        <a:t>Magnetic length</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m</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4.2/7.15</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20000"/>
                      </a:srgbClr>
                    </a:solidFill>
                  </a:tcPr>
                </a:tc>
                <a:extLst>
                  <a:ext uri="{0D108BD9-81ED-4DB2-BD59-A6C34878D82A}">
                    <a16:rowId xmlns:a16="http://schemas.microsoft.com/office/drawing/2014/main" val="10002"/>
                  </a:ext>
                </a:extLst>
              </a:tr>
              <a:tr h="27432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spcBef>
                          <a:spcPts val="0"/>
                        </a:spcBef>
                        <a:spcAft>
                          <a:spcPts val="0"/>
                        </a:spcAft>
                      </a:pPr>
                      <a:r>
                        <a:rPr lang="en-US" sz="1800" dirty="0">
                          <a:effectLst/>
                        </a:rPr>
                        <a:t>N. of layers</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 </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2</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40000"/>
                      </a:srgbClr>
                    </a:solidFill>
                  </a:tcPr>
                </a:tc>
                <a:extLst>
                  <a:ext uri="{0D108BD9-81ED-4DB2-BD59-A6C34878D82A}">
                    <a16:rowId xmlns:a16="http://schemas.microsoft.com/office/drawing/2014/main" val="10003"/>
                  </a:ext>
                </a:extLst>
              </a:tr>
              <a:tr h="27432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spcBef>
                          <a:spcPts val="0"/>
                        </a:spcBef>
                        <a:spcAft>
                          <a:spcPts val="0"/>
                        </a:spcAft>
                      </a:pPr>
                      <a:r>
                        <a:rPr lang="en-US" sz="1800" dirty="0">
                          <a:effectLst/>
                        </a:rPr>
                        <a:t>N. of turns Inner-Outer layer</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 </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22</a:t>
                      </a:r>
                      <a:r>
                        <a:rPr lang="en-US" sz="1800" baseline="0" dirty="0">
                          <a:effectLst/>
                        </a:rPr>
                        <a:t>-</a:t>
                      </a:r>
                      <a:r>
                        <a:rPr lang="en-US" sz="1800" dirty="0">
                          <a:effectLst/>
                        </a:rPr>
                        <a:t>28</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20000"/>
                      </a:srgbClr>
                    </a:solidFill>
                  </a:tcPr>
                </a:tc>
                <a:extLst>
                  <a:ext uri="{0D108BD9-81ED-4DB2-BD59-A6C34878D82A}">
                    <a16:rowId xmlns:a16="http://schemas.microsoft.com/office/drawing/2014/main" val="10004"/>
                  </a:ext>
                </a:extLst>
              </a:tr>
              <a:tr h="27432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spcBef>
                          <a:spcPts val="0"/>
                        </a:spcBef>
                        <a:spcAft>
                          <a:spcPts val="0"/>
                        </a:spcAft>
                      </a:pPr>
                      <a:r>
                        <a:rPr lang="en-US" sz="1800" dirty="0">
                          <a:effectLst/>
                        </a:rPr>
                        <a:t>Operation temperature</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K</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1.9</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40000"/>
                      </a:srgbClr>
                    </a:solidFill>
                  </a:tcPr>
                </a:tc>
                <a:extLst>
                  <a:ext uri="{0D108BD9-81ED-4DB2-BD59-A6C34878D82A}">
                    <a16:rowId xmlns:a16="http://schemas.microsoft.com/office/drawing/2014/main" val="10005"/>
                  </a:ext>
                </a:extLst>
              </a:tr>
              <a:tr h="27432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spcBef>
                          <a:spcPts val="0"/>
                        </a:spcBef>
                        <a:spcAft>
                          <a:spcPts val="0"/>
                        </a:spcAft>
                      </a:pPr>
                      <a:r>
                        <a:rPr lang="en-US" sz="1800" dirty="0">
                          <a:effectLst/>
                        </a:rPr>
                        <a:t>Nominal gradient</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T/m</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132.2</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20000"/>
                      </a:srgbClr>
                    </a:solidFill>
                  </a:tcPr>
                </a:tc>
                <a:extLst>
                  <a:ext uri="{0D108BD9-81ED-4DB2-BD59-A6C34878D82A}">
                    <a16:rowId xmlns:a16="http://schemas.microsoft.com/office/drawing/2014/main" val="10006"/>
                  </a:ext>
                </a:extLst>
              </a:tr>
              <a:tr h="27432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spcBef>
                          <a:spcPts val="0"/>
                        </a:spcBef>
                        <a:spcAft>
                          <a:spcPts val="0"/>
                        </a:spcAft>
                      </a:pPr>
                      <a:r>
                        <a:rPr lang="en-US" sz="1800" dirty="0">
                          <a:effectLst/>
                        </a:rPr>
                        <a:t>Nominal current</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kA</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16.23</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40000"/>
                      </a:srgbClr>
                    </a:solidFill>
                  </a:tcPr>
                </a:tc>
                <a:extLst>
                  <a:ext uri="{0D108BD9-81ED-4DB2-BD59-A6C34878D82A}">
                    <a16:rowId xmlns:a16="http://schemas.microsoft.com/office/drawing/2014/main" val="10007"/>
                  </a:ext>
                </a:extLst>
              </a:tr>
              <a:tr h="27432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spcBef>
                          <a:spcPts val="0"/>
                        </a:spcBef>
                        <a:spcAft>
                          <a:spcPts val="0"/>
                        </a:spcAft>
                      </a:pPr>
                      <a:r>
                        <a:rPr lang="en-US" sz="1800" dirty="0">
                          <a:effectLst/>
                        </a:rPr>
                        <a:t>Peak field at nom. current</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T</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2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11.3</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20000"/>
                      </a:srgbClr>
                    </a:solidFill>
                  </a:tcPr>
                </a:tc>
                <a:extLst>
                  <a:ext uri="{0D108BD9-81ED-4DB2-BD59-A6C34878D82A}">
                    <a16:rowId xmlns:a16="http://schemas.microsoft.com/office/drawing/2014/main" val="10008"/>
                  </a:ext>
                </a:extLst>
              </a:tr>
              <a:tr h="27432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spcBef>
                          <a:spcPts val="0"/>
                        </a:spcBef>
                        <a:spcAft>
                          <a:spcPts val="0"/>
                        </a:spcAft>
                      </a:pPr>
                      <a:r>
                        <a:rPr lang="en-US" sz="1800" dirty="0">
                          <a:effectLst/>
                        </a:rPr>
                        <a:t>Stored energy at nom. </a:t>
                      </a:r>
                      <a:r>
                        <a:rPr lang="en-US" sz="1800" dirty="0" err="1">
                          <a:effectLst/>
                        </a:rPr>
                        <a:t>curr</a:t>
                      </a:r>
                      <a:r>
                        <a:rPr lang="en-US" sz="1800" dirty="0">
                          <a:effectLst/>
                        </a:rPr>
                        <a:t>.</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MJ/m</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1.15</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D6EA">
                        <a:tint val="40000"/>
                      </a:srgbClr>
                    </a:solidFill>
                  </a:tcPr>
                </a:tc>
                <a:extLst>
                  <a:ext uri="{0D108BD9-81ED-4DB2-BD59-A6C34878D82A}">
                    <a16:rowId xmlns:a16="http://schemas.microsoft.com/office/drawing/2014/main" val="10009"/>
                  </a:ext>
                </a:extLst>
              </a:tr>
              <a:tr h="274320">
                <a:tc>
                  <a:txBody>
                    <a:bodyPr/>
                    <a:lstStyle/>
                    <a:p>
                      <a:pPr marL="0" marR="0">
                        <a:spcBef>
                          <a:spcPts val="0"/>
                        </a:spcBef>
                        <a:spcAft>
                          <a:spcPts val="0"/>
                        </a:spcAft>
                      </a:pPr>
                      <a:r>
                        <a:rPr lang="en-US" sz="1800" b="1" dirty="0">
                          <a:solidFill>
                            <a:schemeClr val="bg1"/>
                          </a:solidFill>
                          <a:effectLst/>
                          <a:latin typeface="Arial" panose="020B0604020202020204" pitchFamily="34" charset="0"/>
                          <a:ea typeface="Times New Roman"/>
                          <a:cs typeface="Arial" panose="020B0604020202020204" pitchFamily="34" charset="0"/>
                        </a:rPr>
                        <a:t>Diff. inductance</a:t>
                      </a:r>
                    </a:p>
                  </a:txBody>
                  <a:tcPr marL="68580" marR="68580" marT="0" marB="0">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99D6EA"/>
                    </a:solidFill>
                  </a:tcPr>
                </a:tc>
                <a:tc>
                  <a:txBody>
                    <a:bodyPr/>
                    <a:lstStyle/>
                    <a:p>
                      <a:pPr marL="0" marR="0" algn="ctr">
                        <a:spcBef>
                          <a:spcPts val="0"/>
                        </a:spcBef>
                        <a:spcAft>
                          <a:spcPts val="0"/>
                        </a:spcAft>
                      </a:pPr>
                      <a:r>
                        <a:rPr lang="en-US" sz="1800" b="0" dirty="0" err="1">
                          <a:solidFill>
                            <a:schemeClr val="tx1"/>
                          </a:solidFill>
                          <a:effectLst/>
                          <a:latin typeface="Arial" panose="020B0604020202020204" pitchFamily="34" charset="0"/>
                          <a:ea typeface="Times New Roman"/>
                          <a:cs typeface="Arial" panose="020B0604020202020204" pitchFamily="34" charset="0"/>
                        </a:rPr>
                        <a:t>mH</a:t>
                      </a:r>
                      <a:r>
                        <a:rPr lang="en-US" sz="1800" b="0" dirty="0">
                          <a:solidFill>
                            <a:schemeClr val="tx1"/>
                          </a:solidFill>
                          <a:effectLst/>
                          <a:latin typeface="Arial" panose="020B0604020202020204" pitchFamily="34" charset="0"/>
                          <a:ea typeface="Times New Roman"/>
                          <a:cs typeface="Arial" panose="020B0604020202020204" pitchFamily="34" charset="0"/>
                        </a:rPr>
                        <a:t>/m</a:t>
                      </a:r>
                    </a:p>
                  </a:txBody>
                  <a:tcPr marL="68580" marR="68580"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EEF3F6"/>
                    </a:solidFill>
                  </a:tcPr>
                </a:tc>
                <a:tc>
                  <a:txBody>
                    <a:bodyPr/>
                    <a:lstStyle/>
                    <a:p>
                      <a:pPr marL="0" marR="0" algn="ctr">
                        <a:spcBef>
                          <a:spcPts val="0"/>
                        </a:spcBef>
                        <a:spcAft>
                          <a:spcPts val="0"/>
                        </a:spcAft>
                      </a:pPr>
                      <a:r>
                        <a:rPr lang="en-US" sz="1800" b="0" dirty="0">
                          <a:solidFill>
                            <a:schemeClr val="tx1"/>
                          </a:solidFill>
                          <a:effectLst/>
                          <a:latin typeface="Arial" panose="020B0604020202020204" pitchFamily="34" charset="0"/>
                          <a:ea typeface="Times New Roman"/>
                          <a:cs typeface="Arial" panose="020B0604020202020204" pitchFamily="34" charset="0"/>
                        </a:rPr>
                        <a:t>8.26</a:t>
                      </a:r>
                    </a:p>
                  </a:txBody>
                  <a:tcPr marL="68580" marR="68580" marT="0" marB="0">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EEF3F6"/>
                    </a:solidFill>
                  </a:tcPr>
                </a:tc>
                <a:extLst>
                  <a:ext uri="{0D108BD9-81ED-4DB2-BD59-A6C34878D82A}">
                    <a16:rowId xmlns:a16="http://schemas.microsoft.com/office/drawing/2014/main" val="10010"/>
                  </a:ext>
                </a:extLst>
              </a:tr>
              <a:tr h="27432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spcBef>
                          <a:spcPts val="0"/>
                        </a:spcBef>
                        <a:spcAft>
                          <a:spcPts val="0"/>
                        </a:spcAft>
                      </a:pPr>
                      <a:r>
                        <a:rPr lang="en-US" sz="1800" dirty="0">
                          <a:effectLst/>
                        </a:rPr>
                        <a:t>Strand diameter</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B720C"/>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mm</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404040">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0.85</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404040">
                        <a:lumMod val="20000"/>
                        <a:lumOff val="80000"/>
                      </a:srgbClr>
                    </a:solidFill>
                  </a:tcPr>
                </a:tc>
                <a:extLst>
                  <a:ext uri="{0D108BD9-81ED-4DB2-BD59-A6C34878D82A}">
                    <a16:rowId xmlns:a16="http://schemas.microsoft.com/office/drawing/2014/main" val="10011"/>
                  </a:ext>
                </a:extLst>
              </a:tr>
              <a:tr h="27432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spcBef>
                          <a:spcPts val="0"/>
                        </a:spcBef>
                        <a:spcAft>
                          <a:spcPts val="0"/>
                        </a:spcAft>
                      </a:pPr>
                      <a:r>
                        <a:rPr lang="en-US" sz="1800" dirty="0">
                          <a:effectLst/>
                        </a:rPr>
                        <a:t>Strand</a:t>
                      </a:r>
                      <a:r>
                        <a:rPr lang="en-US" sz="1800" baseline="0" dirty="0">
                          <a:effectLst/>
                        </a:rPr>
                        <a:t> number</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B720C"/>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endParaRPr lang="en-US" sz="18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404040">
                        <a:lumMod val="60000"/>
                        <a:lumOff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rPr>
                        <a:t>40</a:t>
                      </a:r>
                      <a:endParaRPr lang="en-US" sz="2400" dirty="0">
                        <a:effectLst/>
                        <a:latin typeface="Times New Roman"/>
                        <a:ea typeface="Times New Roman"/>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404040">
                        <a:lumMod val="60000"/>
                        <a:lumOff val="40000"/>
                      </a:srgbClr>
                    </a:solidFill>
                  </a:tcPr>
                </a:tc>
                <a:extLst>
                  <a:ext uri="{0D108BD9-81ED-4DB2-BD59-A6C34878D82A}">
                    <a16:rowId xmlns:a16="http://schemas.microsoft.com/office/drawing/2014/main" val="10012"/>
                  </a:ext>
                </a:extLst>
              </a:tr>
              <a:tr h="27432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spcBef>
                          <a:spcPts val="0"/>
                        </a:spcBef>
                        <a:spcAft>
                          <a:spcPts val="0"/>
                        </a:spcAft>
                      </a:pPr>
                      <a:r>
                        <a:rPr lang="en-US" sz="1800" dirty="0">
                          <a:effectLst/>
                          <a:latin typeface="Arial" panose="020B0604020202020204" pitchFamily="34" charset="0"/>
                          <a:ea typeface="+mn-ea"/>
                          <a:cs typeface="Arial" panose="020B0604020202020204" pitchFamily="34" charset="0"/>
                        </a:rPr>
                        <a:t>Cable</a:t>
                      </a:r>
                      <a:r>
                        <a:rPr lang="en-US" sz="1800" baseline="0" dirty="0">
                          <a:effectLst/>
                          <a:latin typeface="Arial" panose="020B0604020202020204" pitchFamily="34" charset="0"/>
                          <a:ea typeface="+mn-ea"/>
                          <a:cs typeface="Arial" panose="020B0604020202020204" pitchFamily="34" charset="0"/>
                        </a:rPr>
                        <a:t> width</a:t>
                      </a:r>
                      <a:endParaRPr lang="en-US" sz="1800" dirty="0">
                        <a:effectLst/>
                        <a:latin typeface="Arial" panose="020B0604020202020204" pitchFamily="34" charset="0"/>
                        <a:ea typeface="Times New Roman"/>
                        <a:cs typeface="Arial" panose="020B0604020202020204" pitchFamily="34"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B720C"/>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latin typeface="Arial" panose="020B0604020202020204" pitchFamily="34" charset="0"/>
                          <a:ea typeface="Times New Roman"/>
                          <a:cs typeface="Arial" panose="020B0604020202020204" pitchFamily="34" charset="0"/>
                        </a:rPr>
                        <a:t>mm</a:t>
                      </a: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404040">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latin typeface="Arial" panose="020B0604020202020204" pitchFamily="34" charset="0"/>
                          <a:ea typeface="Times New Roman"/>
                          <a:cs typeface="Arial" panose="020B0604020202020204" pitchFamily="34" charset="0"/>
                        </a:rPr>
                        <a:t>18.15</a:t>
                      </a: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404040">
                        <a:lumMod val="20000"/>
                        <a:lumOff val="80000"/>
                      </a:srgbClr>
                    </a:solidFill>
                  </a:tcPr>
                </a:tc>
                <a:extLst>
                  <a:ext uri="{0D108BD9-81ED-4DB2-BD59-A6C34878D82A}">
                    <a16:rowId xmlns:a16="http://schemas.microsoft.com/office/drawing/2014/main" val="10013"/>
                  </a:ext>
                </a:extLst>
              </a:tr>
              <a:tr h="27432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spcBef>
                          <a:spcPts val="0"/>
                        </a:spcBef>
                        <a:spcAft>
                          <a:spcPts val="0"/>
                        </a:spcAft>
                      </a:pPr>
                      <a:r>
                        <a:rPr lang="en-US" sz="1800" dirty="0">
                          <a:effectLst/>
                          <a:latin typeface="Arial" panose="020B0604020202020204" pitchFamily="34" charset="0"/>
                          <a:ea typeface="Times New Roman"/>
                          <a:cs typeface="Arial" panose="020B0604020202020204" pitchFamily="34" charset="0"/>
                        </a:rPr>
                        <a:t>Cable mid thickness</a:t>
                      </a: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B720C"/>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latin typeface="Arial" panose="020B0604020202020204" pitchFamily="34" charset="0"/>
                          <a:ea typeface="Times New Roman"/>
                          <a:cs typeface="Arial" panose="020B0604020202020204" pitchFamily="34" charset="0"/>
                        </a:rPr>
                        <a:t>mm</a:t>
                      </a: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404040">
                        <a:lumMod val="60000"/>
                        <a:lumOff val="4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latin typeface="Arial" panose="020B0604020202020204" pitchFamily="34" charset="0"/>
                          <a:ea typeface="Times New Roman"/>
                          <a:cs typeface="Arial" panose="020B0604020202020204" pitchFamily="34" charset="0"/>
                        </a:rPr>
                        <a:t>1.525</a:t>
                      </a: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404040">
                        <a:lumMod val="60000"/>
                        <a:lumOff val="40000"/>
                      </a:srgbClr>
                    </a:solidFill>
                  </a:tcPr>
                </a:tc>
                <a:extLst>
                  <a:ext uri="{0D108BD9-81ED-4DB2-BD59-A6C34878D82A}">
                    <a16:rowId xmlns:a16="http://schemas.microsoft.com/office/drawing/2014/main" val="10014"/>
                  </a:ext>
                </a:extLst>
              </a:tr>
              <a:tr h="274320">
                <a:tc>
                  <a:txBody>
                    <a:bodyPr/>
                    <a:lstStyle>
                      <a:lvl1pPr marL="0" algn="l" defTabSz="914400" rtl="0" eaLnBrk="1" latinLnBrk="0" hangingPunct="1">
                        <a:defRPr sz="1800" b="1" kern="1200">
                          <a:solidFill>
                            <a:schemeClr val="lt1"/>
                          </a:solidFill>
                          <a:latin typeface="Arial"/>
                        </a:defRPr>
                      </a:lvl1pPr>
                      <a:lvl2pPr marL="457200" algn="l" defTabSz="914400" rtl="0" eaLnBrk="1" latinLnBrk="0" hangingPunct="1">
                        <a:defRPr sz="1800" b="1" kern="1200">
                          <a:solidFill>
                            <a:schemeClr val="lt1"/>
                          </a:solidFill>
                          <a:latin typeface="Arial"/>
                        </a:defRPr>
                      </a:lvl2pPr>
                      <a:lvl3pPr marL="914400" algn="l" defTabSz="914400" rtl="0" eaLnBrk="1" latinLnBrk="0" hangingPunct="1">
                        <a:defRPr sz="1800" b="1" kern="1200">
                          <a:solidFill>
                            <a:schemeClr val="lt1"/>
                          </a:solidFill>
                          <a:latin typeface="Arial"/>
                        </a:defRPr>
                      </a:lvl3pPr>
                      <a:lvl4pPr marL="1371600" algn="l" defTabSz="914400" rtl="0" eaLnBrk="1" latinLnBrk="0" hangingPunct="1">
                        <a:defRPr sz="1800" b="1" kern="1200">
                          <a:solidFill>
                            <a:schemeClr val="lt1"/>
                          </a:solidFill>
                          <a:latin typeface="Arial"/>
                        </a:defRPr>
                      </a:lvl4pPr>
                      <a:lvl5pPr marL="1828800" algn="l" defTabSz="914400" rtl="0" eaLnBrk="1" latinLnBrk="0" hangingPunct="1">
                        <a:defRPr sz="1800" b="1" kern="1200">
                          <a:solidFill>
                            <a:schemeClr val="lt1"/>
                          </a:solidFill>
                          <a:latin typeface="Arial"/>
                        </a:defRPr>
                      </a:lvl5pPr>
                      <a:lvl6pPr marL="2286000" algn="l" defTabSz="914400" rtl="0" eaLnBrk="1" latinLnBrk="0" hangingPunct="1">
                        <a:defRPr sz="1800" b="1" kern="1200">
                          <a:solidFill>
                            <a:schemeClr val="lt1"/>
                          </a:solidFill>
                          <a:latin typeface="Arial"/>
                        </a:defRPr>
                      </a:lvl6pPr>
                      <a:lvl7pPr marL="2743200" algn="l" defTabSz="914400" rtl="0" eaLnBrk="1" latinLnBrk="0" hangingPunct="1">
                        <a:defRPr sz="1800" b="1" kern="1200">
                          <a:solidFill>
                            <a:schemeClr val="lt1"/>
                          </a:solidFill>
                          <a:latin typeface="Arial"/>
                        </a:defRPr>
                      </a:lvl7pPr>
                      <a:lvl8pPr marL="3200400" algn="l" defTabSz="914400" rtl="0" eaLnBrk="1" latinLnBrk="0" hangingPunct="1">
                        <a:defRPr sz="1800" b="1" kern="1200">
                          <a:solidFill>
                            <a:schemeClr val="lt1"/>
                          </a:solidFill>
                          <a:latin typeface="Arial"/>
                        </a:defRPr>
                      </a:lvl8pPr>
                      <a:lvl9pPr marL="3657600" algn="l" defTabSz="914400" rtl="0" eaLnBrk="1" latinLnBrk="0" hangingPunct="1">
                        <a:defRPr sz="1800" b="1" kern="1200">
                          <a:solidFill>
                            <a:schemeClr val="lt1"/>
                          </a:solidFill>
                          <a:latin typeface="Arial"/>
                        </a:defRPr>
                      </a:lvl9pPr>
                    </a:lstStyle>
                    <a:p>
                      <a:pPr marL="0" marR="0">
                        <a:spcBef>
                          <a:spcPts val="0"/>
                        </a:spcBef>
                        <a:spcAft>
                          <a:spcPts val="0"/>
                        </a:spcAft>
                      </a:pPr>
                      <a:r>
                        <a:rPr lang="en-US" sz="1800" dirty="0">
                          <a:effectLst/>
                          <a:latin typeface="Arial" panose="020B0604020202020204" pitchFamily="34" charset="0"/>
                          <a:ea typeface="Times New Roman"/>
                          <a:cs typeface="Arial" panose="020B0604020202020204" pitchFamily="34" charset="0"/>
                        </a:rPr>
                        <a:t>Keystone angle</a:t>
                      </a: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DB720C"/>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endParaRPr lang="en-US" sz="1800" dirty="0">
                        <a:effectLst/>
                        <a:latin typeface="Arial" panose="020B0604020202020204" pitchFamily="34" charset="0"/>
                        <a:ea typeface="Times New Roman"/>
                        <a:cs typeface="Arial" panose="020B0604020202020204" pitchFamily="34" charset="0"/>
                      </a:endParaRP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404040">
                        <a:lumMod val="20000"/>
                        <a:lumOff val="80000"/>
                      </a:srgbClr>
                    </a:solidFill>
                  </a:tcPr>
                </a:tc>
                <a:tc>
                  <a:txBody>
                    <a:bodyPr/>
                    <a:lstStyle>
                      <a:lvl1pPr marL="0" algn="l" defTabSz="914400" rtl="0" eaLnBrk="1" latinLnBrk="0" hangingPunct="1">
                        <a:defRPr sz="1800" kern="1200">
                          <a:solidFill>
                            <a:schemeClr val="dk1"/>
                          </a:solidFill>
                          <a:latin typeface="Arial"/>
                        </a:defRPr>
                      </a:lvl1pPr>
                      <a:lvl2pPr marL="457200" algn="l" defTabSz="914400" rtl="0" eaLnBrk="1" latinLnBrk="0" hangingPunct="1">
                        <a:defRPr sz="1800" kern="1200">
                          <a:solidFill>
                            <a:schemeClr val="dk1"/>
                          </a:solidFill>
                          <a:latin typeface="Arial"/>
                        </a:defRPr>
                      </a:lvl2pPr>
                      <a:lvl3pPr marL="914400" algn="l" defTabSz="914400" rtl="0" eaLnBrk="1" latinLnBrk="0" hangingPunct="1">
                        <a:defRPr sz="1800" kern="1200">
                          <a:solidFill>
                            <a:schemeClr val="dk1"/>
                          </a:solidFill>
                          <a:latin typeface="Arial"/>
                        </a:defRPr>
                      </a:lvl3pPr>
                      <a:lvl4pPr marL="1371600" algn="l" defTabSz="914400" rtl="0" eaLnBrk="1" latinLnBrk="0" hangingPunct="1">
                        <a:defRPr sz="1800" kern="1200">
                          <a:solidFill>
                            <a:schemeClr val="dk1"/>
                          </a:solidFill>
                          <a:latin typeface="Arial"/>
                        </a:defRPr>
                      </a:lvl4pPr>
                      <a:lvl5pPr marL="1828800" algn="l" defTabSz="914400" rtl="0" eaLnBrk="1" latinLnBrk="0" hangingPunct="1">
                        <a:defRPr sz="1800" kern="1200">
                          <a:solidFill>
                            <a:schemeClr val="dk1"/>
                          </a:solidFill>
                          <a:latin typeface="Arial"/>
                        </a:defRPr>
                      </a:lvl5pPr>
                      <a:lvl6pPr marL="2286000" algn="l" defTabSz="914400" rtl="0" eaLnBrk="1" latinLnBrk="0" hangingPunct="1">
                        <a:defRPr sz="1800" kern="1200">
                          <a:solidFill>
                            <a:schemeClr val="dk1"/>
                          </a:solidFill>
                          <a:latin typeface="Arial"/>
                        </a:defRPr>
                      </a:lvl6pPr>
                      <a:lvl7pPr marL="2743200" algn="l" defTabSz="914400" rtl="0" eaLnBrk="1" latinLnBrk="0" hangingPunct="1">
                        <a:defRPr sz="1800" kern="1200">
                          <a:solidFill>
                            <a:schemeClr val="dk1"/>
                          </a:solidFill>
                          <a:latin typeface="Arial"/>
                        </a:defRPr>
                      </a:lvl7pPr>
                      <a:lvl8pPr marL="3200400" algn="l" defTabSz="914400" rtl="0" eaLnBrk="1" latinLnBrk="0" hangingPunct="1">
                        <a:defRPr sz="1800" kern="1200">
                          <a:solidFill>
                            <a:schemeClr val="dk1"/>
                          </a:solidFill>
                          <a:latin typeface="Arial"/>
                        </a:defRPr>
                      </a:lvl8pPr>
                      <a:lvl9pPr marL="3657600" algn="l" defTabSz="914400" rtl="0" eaLnBrk="1" latinLnBrk="0" hangingPunct="1">
                        <a:defRPr sz="1800" kern="1200">
                          <a:solidFill>
                            <a:schemeClr val="dk1"/>
                          </a:solidFill>
                          <a:latin typeface="Arial"/>
                        </a:defRPr>
                      </a:lvl9pPr>
                    </a:lstStyle>
                    <a:p>
                      <a:pPr marL="0" marR="0" algn="ctr">
                        <a:spcBef>
                          <a:spcPts val="0"/>
                        </a:spcBef>
                        <a:spcAft>
                          <a:spcPts val="0"/>
                        </a:spcAft>
                      </a:pPr>
                      <a:r>
                        <a:rPr lang="en-US" sz="1800" dirty="0">
                          <a:effectLst/>
                          <a:latin typeface="Arial" panose="020B0604020202020204" pitchFamily="34" charset="0"/>
                          <a:ea typeface="Times New Roman"/>
                          <a:cs typeface="Arial" panose="020B0604020202020204" pitchFamily="34" charset="0"/>
                        </a:rPr>
                        <a:t>0.4</a:t>
                      </a:r>
                    </a:p>
                  </a:txBody>
                  <a:tcPr marL="68580" marR="68580" marT="0" marB="0">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404040">
                        <a:lumMod val="20000"/>
                        <a:lumOff val="80000"/>
                      </a:srgbClr>
                    </a:solidFill>
                  </a:tcPr>
                </a:tc>
                <a:extLst>
                  <a:ext uri="{0D108BD9-81ED-4DB2-BD59-A6C34878D82A}">
                    <a16:rowId xmlns:a16="http://schemas.microsoft.com/office/drawing/2014/main" val="10015"/>
                  </a:ext>
                </a:extLst>
              </a:tr>
            </a:tbl>
          </a:graphicData>
        </a:graphic>
      </p:graphicFrame>
      <p:pic>
        <p:nvPicPr>
          <p:cNvPr id="10" name="Picture 9"/>
          <p:cNvPicPr>
            <a:picLocks noChangeAspect="1"/>
          </p:cNvPicPr>
          <p:nvPr/>
        </p:nvPicPr>
        <p:blipFill rotWithShape="1">
          <a:blip r:embed="rId3"/>
          <a:srcRect l="1313" b="5868"/>
          <a:stretch/>
        </p:blipFill>
        <p:spPr>
          <a:xfrm>
            <a:off x="5580112" y="4413279"/>
            <a:ext cx="3581400" cy="2444721"/>
          </a:xfrm>
          <a:prstGeom prst="rect">
            <a:avLst/>
          </a:prstGeom>
        </p:spPr>
      </p:pic>
      <p:sp>
        <p:nvSpPr>
          <p:cNvPr id="13" name="TextBox 12"/>
          <p:cNvSpPr txBox="1"/>
          <p:nvPr/>
        </p:nvSpPr>
        <p:spPr>
          <a:xfrm>
            <a:off x="3146" y="5715012"/>
            <a:ext cx="5694959" cy="461665"/>
          </a:xfrm>
          <a:prstGeom prst="rect">
            <a:avLst/>
          </a:prstGeom>
          <a:solidFill>
            <a:schemeClr val="bg1"/>
          </a:solidFill>
          <a:ln>
            <a:solidFill>
              <a:schemeClr val="tx2"/>
            </a:solidFill>
          </a:ln>
        </p:spPr>
        <p:txBody>
          <a:bodyPr wrap="square" rtlCol="0">
            <a:spAutoFit/>
          </a:bodyPr>
          <a:lstStyle/>
          <a:p>
            <a:r>
              <a:rPr lang="en-US" sz="1200" dirty="0">
                <a:solidFill>
                  <a:schemeClr val="tx1">
                    <a:lumMod val="50000"/>
                  </a:schemeClr>
                </a:solidFill>
              </a:rPr>
              <a:t>P. Ferracin et al., “</a:t>
            </a:r>
            <a:r>
              <a:rPr lang="x-none" sz="1200" dirty="0"/>
              <a:t>Development of MQXF, the Nb</a:t>
            </a:r>
            <a:r>
              <a:rPr lang="x-none" sz="1200" baseline="-25000" dirty="0"/>
              <a:t>3</a:t>
            </a:r>
            <a:r>
              <a:rPr lang="x-none" sz="1200" dirty="0"/>
              <a:t>Sn Low-β Quadrupole for the HiLumi LHC </a:t>
            </a:r>
            <a:r>
              <a:rPr lang="en-US" sz="1200" dirty="0">
                <a:solidFill>
                  <a:schemeClr val="tx1">
                    <a:lumMod val="50000"/>
                  </a:schemeClr>
                </a:solidFill>
              </a:rPr>
              <a:t>” IEEE Trans App. </a:t>
            </a:r>
            <a:r>
              <a:rPr lang="en-US" sz="1200" dirty="0" err="1">
                <a:solidFill>
                  <a:schemeClr val="tx1">
                    <a:lumMod val="50000"/>
                  </a:schemeClr>
                </a:solidFill>
              </a:rPr>
              <a:t>Supercond</a:t>
            </a:r>
            <a:r>
              <a:rPr lang="en-US" sz="1200" dirty="0">
                <a:solidFill>
                  <a:schemeClr val="tx1">
                    <a:lumMod val="50000"/>
                  </a:schemeClr>
                </a:solidFill>
              </a:rPr>
              <a:t>. Vol. 26, no. 4, 4000207</a:t>
            </a:r>
          </a:p>
        </p:txBody>
      </p:sp>
      <p:pic>
        <p:nvPicPr>
          <p:cNvPr id="16" name="Picture 15" descr="C:\Documents and Settings\bbordini\Local Settings\Temporary Internet Files\Content.Word\001.jpg"/>
          <p:cNvPicPr>
            <a:picLocks noChangeAspect="1"/>
          </p:cNvPicPr>
          <p:nvPr/>
        </p:nvPicPr>
        <p:blipFill>
          <a:blip r:embed="rId4">
            <a:extLst>
              <a:ext uri="{28A0092B-C50C-407E-A947-70E740481C1C}">
                <a14:useLocalDpi xmlns:a14="http://schemas.microsoft.com/office/drawing/2010/main" val="0"/>
              </a:ext>
            </a:extLst>
          </a:blip>
          <a:srcRect l="13051" r="13051"/>
          <a:stretch>
            <a:fillRect/>
          </a:stretch>
        </p:blipFill>
        <p:spPr bwMode="auto">
          <a:xfrm>
            <a:off x="5614009" y="3624262"/>
            <a:ext cx="1262247" cy="1285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6886166" y="3933906"/>
            <a:ext cx="1975221" cy="646331"/>
          </a:xfrm>
          <a:prstGeom prst="rect">
            <a:avLst/>
          </a:prstGeom>
          <a:noFill/>
        </p:spPr>
        <p:txBody>
          <a:bodyPr wrap="none" rtlCol="0">
            <a:spAutoFit/>
          </a:bodyPr>
          <a:lstStyle/>
          <a:p>
            <a:r>
              <a:rPr lang="en-US" dirty="0"/>
              <a:t>Nb</a:t>
            </a:r>
            <a:r>
              <a:rPr lang="en-US" baseline="-25000" dirty="0"/>
              <a:t>3</a:t>
            </a:r>
            <a:r>
              <a:rPr lang="en-US" dirty="0"/>
              <a:t>Sn Conductor</a:t>
            </a:r>
          </a:p>
          <a:p>
            <a:r>
              <a:rPr lang="en-US" dirty="0"/>
              <a:t>RRP 108/127</a:t>
            </a:r>
          </a:p>
        </p:txBody>
      </p:sp>
      <p:pic>
        <p:nvPicPr>
          <p:cNvPr id="3" name="Picture 2">
            <a:extLst>
              <a:ext uri="{FF2B5EF4-FFF2-40B4-BE49-F238E27FC236}">
                <a16:creationId xmlns:a16="http://schemas.microsoft.com/office/drawing/2014/main" id="{96D78BC6-2180-472B-9EC1-4648E0CB02D7}"/>
              </a:ext>
            </a:extLst>
          </p:cNvPr>
          <p:cNvPicPr>
            <a:picLocks noChangeAspect="1"/>
          </p:cNvPicPr>
          <p:nvPr/>
        </p:nvPicPr>
        <p:blipFill rotWithShape="1">
          <a:blip r:embed="rId5"/>
          <a:srcRect l="14401" t="1147" r="13208" b="2441"/>
          <a:stretch/>
        </p:blipFill>
        <p:spPr>
          <a:xfrm>
            <a:off x="5592600" y="2160"/>
            <a:ext cx="3551400" cy="3547323"/>
          </a:xfrm>
          <a:prstGeom prst="rect">
            <a:avLst/>
          </a:prstGeom>
        </p:spPr>
      </p:pic>
      <p:sp>
        <p:nvSpPr>
          <p:cNvPr id="12" name="Rectangle 11">
            <a:extLst>
              <a:ext uri="{FF2B5EF4-FFF2-40B4-BE49-F238E27FC236}">
                <a16:creationId xmlns:a16="http://schemas.microsoft.com/office/drawing/2014/main" id="{5040B8C5-1861-42C9-AABB-69B5F202C67D}"/>
              </a:ext>
            </a:extLst>
          </p:cNvPr>
          <p:cNvSpPr/>
          <p:nvPr/>
        </p:nvSpPr>
        <p:spPr>
          <a:xfrm>
            <a:off x="1403648" y="6661047"/>
            <a:ext cx="648072" cy="196247"/>
          </a:xfrm>
          <a:prstGeom prst="rect">
            <a:avLst/>
          </a:prstGeom>
          <a:solidFill>
            <a:schemeClr val="bg1">
              <a:lumMod val="95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0" y="6192296"/>
            <a:ext cx="5698105" cy="461665"/>
          </a:xfrm>
          <a:prstGeom prst="rect">
            <a:avLst/>
          </a:prstGeom>
          <a:solidFill>
            <a:schemeClr val="bg1"/>
          </a:solidFill>
          <a:ln>
            <a:solidFill>
              <a:schemeClr val="tx2"/>
            </a:solidFill>
          </a:ln>
        </p:spPr>
        <p:txBody>
          <a:bodyPr wrap="square" rtlCol="0">
            <a:spAutoFit/>
          </a:bodyPr>
          <a:lstStyle/>
          <a:p>
            <a:r>
              <a:rPr lang="en-US" sz="1200" dirty="0">
                <a:solidFill>
                  <a:schemeClr val="tx1">
                    <a:lumMod val="50000"/>
                  </a:schemeClr>
                </a:solidFill>
              </a:rPr>
              <a:t>G. Ambrosio et al., “First Test Results of the 150 mm Aperture IR Quadrupole Models for the High Luminosity LHC” NAPAC16, FERMILAB-CONF-16-440-TD</a:t>
            </a:r>
          </a:p>
        </p:txBody>
      </p:sp>
      <p:sp>
        <p:nvSpPr>
          <p:cNvPr id="5" name="Footer Placeholder 4">
            <a:extLst>
              <a:ext uri="{FF2B5EF4-FFF2-40B4-BE49-F238E27FC236}">
                <a16:creationId xmlns:a16="http://schemas.microsoft.com/office/drawing/2014/main" id="{03866DC0-6698-4D1C-907E-0CF6CD3492A0}"/>
              </a:ext>
            </a:extLst>
          </p:cNvPr>
          <p:cNvSpPr>
            <a:spLocks noGrp="1"/>
          </p:cNvSpPr>
          <p:nvPr>
            <p:ph type="ftr" sz="quarter" idx="3"/>
          </p:nvPr>
        </p:nvSpPr>
        <p:spPr>
          <a:xfrm>
            <a:off x="149350" y="6518451"/>
            <a:ext cx="5698106" cy="360000"/>
          </a:xfrm>
        </p:spPr>
        <p:txBody>
          <a:bodyPr/>
          <a:lstStyle/>
          <a:p>
            <a:r>
              <a:rPr lang="en-US"/>
              <a:t>14th HL-LHC Collaboration Meeting, Oct 7 – 10, 2024</a:t>
            </a:r>
            <a:endParaRPr lang="en-GB" dirty="0"/>
          </a:p>
        </p:txBody>
      </p:sp>
      <p:sp>
        <p:nvSpPr>
          <p:cNvPr id="8" name="Slide Number Placeholder 7">
            <a:extLst>
              <a:ext uri="{FF2B5EF4-FFF2-40B4-BE49-F238E27FC236}">
                <a16:creationId xmlns:a16="http://schemas.microsoft.com/office/drawing/2014/main" id="{DABFC0B5-428F-EFE4-1318-C80E6BADD406}"/>
              </a:ext>
            </a:extLst>
          </p:cNvPr>
          <p:cNvSpPr>
            <a:spLocks noGrp="1"/>
          </p:cNvSpPr>
          <p:nvPr>
            <p:ph type="sldNum" sz="quarter" idx="12"/>
          </p:nvPr>
        </p:nvSpPr>
        <p:spPr/>
        <p:txBody>
          <a:bodyPr/>
          <a:lstStyle/>
          <a:p>
            <a:fld id="{BFDCA1C4-9514-7B4F-976F-D92F7E296653}" type="slidenum">
              <a:rPr lang="fr-FR" smtClean="0"/>
              <a:pPr/>
              <a:t>20</a:t>
            </a:fld>
            <a:endParaRPr lang="fr-FR" dirty="0"/>
          </a:p>
        </p:txBody>
      </p:sp>
    </p:spTree>
    <p:extLst>
      <p:ext uri="{BB962C8B-B14F-4D97-AF65-F5344CB8AC3E}">
        <p14:creationId xmlns:p14="http://schemas.microsoft.com/office/powerpoint/2010/main" val="35668085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ltLang="en-US" dirty="0"/>
              <a:t>Low-</a:t>
            </a:r>
            <a:r>
              <a:rPr lang="en-GB" altLang="en-US" dirty="0">
                <a:sym typeface="Symbol" panose="05050102010706020507" pitchFamily="18" charset="2"/>
              </a:rPr>
              <a:t> quadrupole magnets</a:t>
            </a:r>
            <a:br>
              <a:rPr lang="en-GB" altLang="en-US" dirty="0">
                <a:sym typeface="Symbol" panose="05050102010706020507" pitchFamily="18" charset="2"/>
              </a:rPr>
            </a:br>
            <a:r>
              <a:rPr lang="en-GB" altLang="en-US" dirty="0">
                <a:sym typeface="Symbol" panose="05050102010706020507" pitchFamily="18" charset="2"/>
              </a:rPr>
              <a:t>f</a:t>
            </a:r>
            <a:r>
              <a:rPr lang="en-GB" altLang="en-US" dirty="0"/>
              <a:t>rom LHC to </a:t>
            </a:r>
            <a:r>
              <a:rPr lang="en-GB" altLang="en-US" dirty="0">
                <a:solidFill>
                  <a:srgbClr val="009900"/>
                </a:solidFill>
              </a:rPr>
              <a:t>HL-LHC </a:t>
            </a:r>
            <a:endParaRPr lang="en-GB" dirty="0">
              <a:solidFill>
                <a:srgbClr val="009900"/>
              </a:solidFill>
            </a:endParaRPr>
          </a:p>
        </p:txBody>
      </p:sp>
      <p:sp>
        <p:nvSpPr>
          <p:cNvPr id="3" name="Content Placeholder 2"/>
          <p:cNvSpPr>
            <a:spLocks noGrp="1"/>
          </p:cNvSpPr>
          <p:nvPr>
            <p:ph idx="1"/>
          </p:nvPr>
        </p:nvSpPr>
        <p:spPr>
          <a:xfrm>
            <a:off x="612000" y="1291209"/>
            <a:ext cx="7920000" cy="1489719"/>
          </a:xfrm>
        </p:spPr>
        <p:txBody>
          <a:bodyPr>
            <a:normAutofit fontScale="85000" lnSpcReduction="20000"/>
          </a:bodyPr>
          <a:lstStyle/>
          <a:p>
            <a:pPr>
              <a:buFont typeface="Arial" charset="0"/>
              <a:buChar char="•"/>
              <a:defRPr/>
            </a:pPr>
            <a:r>
              <a:rPr lang="en-GB" dirty="0"/>
              <a:t>Cold mass OD from 490/420 to </a:t>
            </a:r>
            <a:r>
              <a:rPr lang="en-GB" b="1" dirty="0">
                <a:solidFill>
                  <a:srgbClr val="FF0000"/>
                </a:solidFill>
              </a:rPr>
              <a:t>630 mm</a:t>
            </a:r>
          </a:p>
          <a:p>
            <a:pPr>
              <a:buFont typeface="Arial" charset="0"/>
              <a:buChar char="•"/>
              <a:defRPr/>
            </a:pPr>
            <a:r>
              <a:rPr lang="en-GB" dirty="0"/>
              <a:t>More than double the aperture: from 70 to </a:t>
            </a:r>
            <a:r>
              <a:rPr lang="en-GB" b="1" dirty="0">
                <a:solidFill>
                  <a:srgbClr val="FF0000"/>
                </a:solidFill>
              </a:rPr>
              <a:t>150 mm</a:t>
            </a:r>
          </a:p>
          <a:p>
            <a:pPr>
              <a:buFont typeface="Arial" charset="0"/>
              <a:buChar char="•"/>
              <a:defRPr/>
            </a:pPr>
            <a:r>
              <a:rPr lang="en-GB" dirty="0">
                <a:solidFill>
                  <a:srgbClr val="FF0000"/>
                </a:solidFill>
              </a:rPr>
              <a:t>~4 times </a:t>
            </a:r>
            <a:r>
              <a:rPr lang="en-GB" dirty="0"/>
              <a:t>the </a:t>
            </a:r>
            <a:r>
              <a:rPr lang="en-GB" dirty="0" err="1"/>
              <a:t>e.m</a:t>
            </a:r>
            <a:r>
              <a:rPr lang="en-GB" dirty="0"/>
              <a:t>. forces in straight section</a:t>
            </a:r>
          </a:p>
          <a:p>
            <a:pPr>
              <a:buFont typeface="Arial" charset="0"/>
              <a:buChar char="•"/>
              <a:defRPr/>
            </a:pPr>
            <a:r>
              <a:rPr lang="en-GB" dirty="0">
                <a:solidFill>
                  <a:srgbClr val="FF0000"/>
                </a:solidFill>
              </a:rPr>
              <a:t>~6 times </a:t>
            </a:r>
            <a:r>
              <a:rPr lang="en-GB" dirty="0"/>
              <a:t>the </a:t>
            </a:r>
            <a:r>
              <a:rPr lang="en-GB" dirty="0" err="1"/>
              <a:t>e.m</a:t>
            </a:r>
            <a:r>
              <a:rPr lang="en-GB" dirty="0"/>
              <a:t>. forces in the ends</a:t>
            </a:r>
          </a:p>
          <a:p>
            <a:endParaRPr lang="en-GB" dirty="0"/>
          </a:p>
        </p:txBody>
      </p:sp>
      <p:sp>
        <p:nvSpPr>
          <p:cNvPr id="4" name="Footer Placeholder 3"/>
          <p:cNvSpPr>
            <a:spLocks noGrp="1"/>
          </p:cNvSpPr>
          <p:nvPr>
            <p:ph type="ftr" sz="quarter" idx="11"/>
          </p:nvPr>
        </p:nvSpPr>
        <p:spPr/>
        <p:txBody>
          <a:bodyPr/>
          <a:lstStyle/>
          <a:p>
            <a:r>
              <a:rPr lang="en-US" noProof="0"/>
              <a:t>14th HL-LHC Collaboration Meeting, Oct 7 – 10, 2024</a:t>
            </a:r>
            <a:endParaRPr lang="en-GB" noProof="0"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3575" y="3657600"/>
            <a:ext cx="2232025" cy="2222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3822700"/>
            <a:ext cx="1908175" cy="1892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201988" y="3365500"/>
            <a:ext cx="2538413" cy="457200"/>
          </a:xfrm>
          <a:prstGeom prst="rect">
            <a:avLst/>
          </a:prstGeom>
          <a:noFill/>
        </p:spPr>
        <p:txBody>
          <a:bodyPr wrap="none">
            <a:normAutofit/>
          </a:bodyPr>
          <a:lstStyle/>
          <a:p>
            <a:pPr algn="ctr" eaLnBrk="1" hangingPunct="1">
              <a:defRPr/>
            </a:pPr>
            <a:r>
              <a:rPr lang="en-GB" b="1" dirty="0">
                <a:solidFill>
                  <a:schemeClr val="tx2"/>
                </a:solidFill>
                <a:latin typeface="+mn-lt"/>
              </a:rPr>
              <a:t>MQXB</a:t>
            </a:r>
          </a:p>
        </p:txBody>
      </p:sp>
      <p:sp>
        <p:nvSpPr>
          <p:cNvPr id="9" name="TextBox 8"/>
          <p:cNvSpPr txBox="1"/>
          <p:nvPr/>
        </p:nvSpPr>
        <p:spPr>
          <a:xfrm>
            <a:off x="498475" y="3221111"/>
            <a:ext cx="2538413" cy="457200"/>
          </a:xfrm>
          <a:prstGeom prst="rect">
            <a:avLst/>
          </a:prstGeom>
          <a:noFill/>
        </p:spPr>
        <p:txBody>
          <a:bodyPr wrap="none">
            <a:normAutofit/>
          </a:bodyPr>
          <a:lstStyle/>
          <a:p>
            <a:pPr algn="ctr" eaLnBrk="1" hangingPunct="1">
              <a:defRPr/>
            </a:pPr>
            <a:r>
              <a:rPr lang="en-GB" b="1" dirty="0">
                <a:solidFill>
                  <a:schemeClr val="tx2"/>
                </a:solidFill>
                <a:latin typeface="+mn-lt"/>
              </a:rPr>
              <a:t>MQXA</a:t>
            </a:r>
          </a:p>
        </p:txBody>
      </p:sp>
      <p:sp>
        <p:nvSpPr>
          <p:cNvPr id="10" name="TextBox 9"/>
          <p:cNvSpPr txBox="1"/>
          <p:nvPr/>
        </p:nvSpPr>
        <p:spPr>
          <a:xfrm>
            <a:off x="6013450" y="2899792"/>
            <a:ext cx="2536825" cy="457200"/>
          </a:xfrm>
          <a:prstGeom prst="rect">
            <a:avLst/>
          </a:prstGeom>
          <a:noFill/>
        </p:spPr>
        <p:txBody>
          <a:bodyPr wrap="none">
            <a:normAutofit/>
          </a:bodyPr>
          <a:lstStyle/>
          <a:p>
            <a:pPr algn="ctr" eaLnBrk="1" hangingPunct="1">
              <a:defRPr/>
            </a:pPr>
            <a:r>
              <a:rPr lang="en-GB" b="1" dirty="0">
                <a:solidFill>
                  <a:srgbClr val="009900"/>
                </a:solidFill>
                <a:latin typeface="+mn-lt"/>
              </a:rPr>
              <a:t>MQXF</a:t>
            </a:r>
          </a:p>
        </p:txBody>
      </p:sp>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l="984" t="1115" r="2296" b="1115"/>
          <a:stretch>
            <a:fillRect/>
          </a:stretch>
        </p:blipFill>
        <p:spPr bwMode="auto">
          <a:xfrm>
            <a:off x="5807075" y="3302000"/>
            <a:ext cx="2879725" cy="287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2771800" y="5899150"/>
            <a:ext cx="3600400" cy="457200"/>
          </a:xfrm>
          <a:prstGeom prst="rect">
            <a:avLst/>
          </a:prstGeom>
          <a:noFill/>
        </p:spPr>
        <p:txBody>
          <a:bodyPr wrap="none">
            <a:normAutofit/>
          </a:bodyPr>
          <a:lstStyle/>
          <a:p>
            <a:pPr algn="ctr" eaLnBrk="1" hangingPunct="1">
              <a:defRPr/>
            </a:pPr>
            <a:r>
              <a:rPr lang="en-GB" b="1" dirty="0">
                <a:solidFill>
                  <a:srgbClr val="5F5F5F"/>
                </a:solidFill>
                <a:latin typeface="+mn-lt"/>
              </a:rPr>
              <a:t>Same scale for all 3 plots</a:t>
            </a:r>
          </a:p>
        </p:txBody>
      </p:sp>
      <p:sp>
        <p:nvSpPr>
          <p:cNvPr id="13" name="TextBox 12"/>
          <p:cNvSpPr txBox="1"/>
          <p:nvPr/>
        </p:nvSpPr>
        <p:spPr>
          <a:xfrm>
            <a:off x="179512" y="2873236"/>
            <a:ext cx="6263253" cy="369332"/>
          </a:xfrm>
          <a:prstGeom prst="rect">
            <a:avLst/>
          </a:prstGeom>
          <a:noFill/>
        </p:spPr>
        <p:txBody>
          <a:bodyPr wrap="none" rtlCol="0">
            <a:spAutoFit/>
          </a:bodyPr>
          <a:lstStyle/>
          <a:p>
            <a:r>
              <a:rPr lang="en-US" i="1" dirty="0"/>
              <a:t>State of the art quadrupoles at the time of LHC construction</a:t>
            </a:r>
          </a:p>
        </p:txBody>
      </p:sp>
      <p:cxnSp>
        <p:nvCxnSpPr>
          <p:cNvPr id="15" name="Straight Arrow Connector 14">
            <a:extLst>
              <a:ext uri="{FF2B5EF4-FFF2-40B4-BE49-F238E27FC236}">
                <a16:creationId xmlns:a16="http://schemas.microsoft.com/office/drawing/2014/main" id="{B8752586-0920-46DA-9D38-89628165D5C9}"/>
              </a:ext>
            </a:extLst>
          </p:cNvPr>
          <p:cNvCxnSpPr>
            <a:cxnSpLocks/>
          </p:cNvCxnSpPr>
          <p:nvPr/>
        </p:nvCxnSpPr>
        <p:spPr>
          <a:xfrm flipH="1">
            <a:off x="2195736" y="977900"/>
            <a:ext cx="1800200" cy="2451100"/>
          </a:xfrm>
          <a:prstGeom prst="straightConnector1">
            <a:avLst/>
          </a:prstGeom>
          <a:ln>
            <a:prstDash val="sysDot"/>
            <a:tailEnd type="triangle"/>
          </a:ln>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7C9233DF-6ED4-4707-8246-D6569088D525}"/>
              </a:ext>
            </a:extLst>
          </p:cNvPr>
          <p:cNvCxnSpPr>
            <a:cxnSpLocks/>
          </p:cNvCxnSpPr>
          <p:nvPr/>
        </p:nvCxnSpPr>
        <p:spPr>
          <a:xfrm>
            <a:off x="4062610" y="1022932"/>
            <a:ext cx="0" cy="2520368"/>
          </a:xfrm>
          <a:prstGeom prst="straightConnector1">
            <a:avLst/>
          </a:prstGeom>
          <a:ln>
            <a:prstDash val="sysDot"/>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63592578-B88A-45F0-ADE3-B84F9359CDE5}"/>
              </a:ext>
            </a:extLst>
          </p:cNvPr>
          <p:cNvCxnSpPr>
            <a:cxnSpLocks/>
          </p:cNvCxnSpPr>
          <p:nvPr/>
        </p:nvCxnSpPr>
        <p:spPr>
          <a:xfrm>
            <a:off x="5508104" y="943266"/>
            <a:ext cx="1368152" cy="2299302"/>
          </a:xfrm>
          <a:prstGeom prst="straightConnector1">
            <a:avLst/>
          </a:prstGeom>
          <a:ln>
            <a:solidFill>
              <a:srgbClr val="009900"/>
            </a:solidFill>
            <a:prstDash val="sysDot"/>
            <a:tailEnd type="triangle"/>
          </a:ln>
        </p:spPr>
        <p:style>
          <a:lnRef idx="2">
            <a:schemeClr val="accent1"/>
          </a:lnRef>
          <a:fillRef idx="0">
            <a:schemeClr val="accent1"/>
          </a:fillRef>
          <a:effectRef idx="1">
            <a:schemeClr val="accent1"/>
          </a:effectRef>
          <a:fontRef idx="minor">
            <a:schemeClr val="tx1"/>
          </a:fontRef>
        </p:style>
      </p:cxnSp>
      <p:sp>
        <p:nvSpPr>
          <p:cNvPr id="14" name="Slide Number Placeholder 13">
            <a:extLst>
              <a:ext uri="{FF2B5EF4-FFF2-40B4-BE49-F238E27FC236}">
                <a16:creationId xmlns:a16="http://schemas.microsoft.com/office/drawing/2014/main" id="{CCAF6D50-3279-46C5-2B23-8056D27B8DD2}"/>
              </a:ext>
            </a:extLst>
          </p:cNvPr>
          <p:cNvSpPr>
            <a:spLocks noGrp="1"/>
          </p:cNvSpPr>
          <p:nvPr>
            <p:ph type="sldNum" sz="quarter" idx="12"/>
          </p:nvPr>
        </p:nvSpPr>
        <p:spPr/>
        <p:txBody>
          <a:bodyPr/>
          <a:lstStyle/>
          <a:p>
            <a:fld id="{BFDCA1C4-9514-7B4F-976F-D92F7E296653}" type="slidenum">
              <a:rPr lang="fr-FR" smtClean="0"/>
              <a:pPr/>
              <a:t>21</a:t>
            </a:fld>
            <a:endParaRPr lang="fr-FR" dirty="0"/>
          </a:p>
        </p:txBody>
      </p:sp>
    </p:spTree>
    <p:extLst>
      <p:ext uri="{BB962C8B-B14F-4D97-AF65-F5344CB8AC3E}">
        <p14:creationId xmlns:p14="http://schemas.microsoft.com/office/powerpoint/2010/main" val="12049674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D0AB9F-7215-0FD7-336C-F3DF65ECACEC}"/>
              </a:ext>
            </a:extLst>
          </p:cNvPr>
          <p:cNvSpPr>
            <a:spLocks noGrp="1"/>
          </p:cNvSpPr>
          <p:nvPr>
            <p:ph type="title"/>
          </p:nvPr>
        </p:nvSpPr>
        <p:spPr>
          <a:xfrm>
            <a:off x="5354656" y="0"/>
            <a:ext cx="3815984" cy="1520888"/>
          </a:xfrm>
        </p:spPr>
        <p:txBody>
          <a:bodyPr/>
          <a:lstStyle/>
          <a:p>
            <a:r>
              <a:rPr lang="en-US" i="1" dirty="0"/>
              <a:t>“Endurance”</a:t>
            </a:r>
            <a:r>
              <a:rPr lang="en-US" dirty="0"/>
              <a:t> &amp; “</a:t>
            </a:r>
            <a:r>
              <a:rPr lang="en-US" i="1" dirty="0"/>
              <a:t>Resilience”</a:t>
            </a:r>
            <a:r>
              <a:rPr lang="en-US" dirty="0"/>
              <a:t> Demonstrations</a:t>
            </a:r>
          </a:p>
        </p:txBody>
      </p:sp>
      <p:sp>
        <p:nvSpPr>
          <p:cNvPr id="3" name="Slide Number Placeholder 2">
            <a:extLst>
              <a:ext uri="{FF2B5EF4-FFF2-40B4-BE49-F238E27FC236}">
                <a16:creationId xmlns:a16="http://schemas.microsoft.com/office/drawing/2014/main" id="{1DF1DAF3-9658-E9E2-3DFF-A93C8D2AB3C2}"/>
              </a:ext>
            </a:extLst>
          </p:cNvPr>
          <p:cNvSpPr>
            <a:spLocks noGrp="1"/>
          </p:cNvSpPr>
          <p:nvPr>
            <p:ph type="sldNum" sz="quarter" idx="12"/>
          </p:nvPr>
        </p:nvSpPr>
        <p:spPr>
          <a:xfrm>
            <a:off x="8748074" y="6498000"/>
            <a:ext cx="360000" cy="360000"/>
          </a:xfrm>
        </p:spPr>
        <p:txBody>
          <a:bodyPr/>
          <a:lstStyle/>
          <a:p>
            <a:fld id="{BFDCA1C4-9514-7B4F-976F-D92F7E296653}" type="slidenum">
              <a:rPr lang="fr-FR" smtClean="0"/>
              <a:pPr/>
              <a:t>22</a:t>
            </a:fld>
            <a:endParaRPr lang="fr-FR" dirty="0"/>
          </a:p>
        </p:txBody>
      </p:sp>
      <p:sp>
        <p:nvSpPr>
          <p:cNvPr id="4" name="Footer Placeholder 3">
            <a:extLst>
              <a:ext uri="{FF2B5EF4-FFF2-40B4-BE49-F238E27FC236}">
                <a16:creationId xmlns:a16="http://schemas.microsoft.com/office/drawing/2014/main" id="{F7D3791E-E92D-B3F6-83D8-11517773646D}"/>
              </a:ext>
            </a:extLst>
          </p:cNvPr>
          <p:cNvSpPr>
            <a:spLocks noGrp="1"/>
          </p:cNvSpPr>
          <p:nvPr>
            <p:ph type="ftr" sz="quarter" idx="3"/>
          </p:nvPr>
        </p:nvSpPr>
        <p:spPr/>
        <p:txBody>
          <a:bodyPr/>
          <a:lstStyle/>
          <a:p>
            <a:r>
              <a:rPr lang="en-US">
                <a:solidFill>
                  <a:schemeClr val="bg1"/>
                </a:solidFill>
              </a:rPr>
              <a:t>14th HL-LHC Collaboration Meeting, Oct 7 – 10, 2024</a:t>
            </a:r>
            <a:endParaRPr lang="en-GB" dirty="0">
              <a:solidFill>
                <a:schemeClr val="bg1"/>
              </a:solidFill>
            </a:endParaRPr>
          </a:p>
        </p:txBody>
      </p:sp>
      <p:pic>
        <p:nvPicPr>
          <p:cNvPr id="6" name="Picture 5">
            <a:extLst>
              <a:ext uri="{FF2B5EF4-FFF2-40B4-BE49-F238E27FC236}">
                <a16:creationId xmlns:a16="http://schemas.microsoft.com/office/drawing/2014/main" id="{19D513CD-5203-548E-170B-A181909798A7}"/>
              </a:ext>
            </a:extLst>
          </p:cNvPr>
          <p:cNvPicPr>
            <a:picLocks noChangeAspect="1"/>
          </p:cNvPicPr>
          <p:nvPr/>
        </p:nvPicPr>
        <p:blipFill>
          <a:blip r:embed="rId2"/>
          <a:stretch>
            <a:fillRect/>
          </a:stretch>
        </p:blipFill>
        <p:spPr>
          <a:xfrm>
            <a:off x="3995936" y="3428224"/>
            <a:ext cx="5182518" cy="3543092"/>
          </a:xfrm>
          <a:prstGeom prst="rect">
            <a:avLst/>
          </a:prstGeom>
        </p:spPr>
      </p:pic>
      <p:pic>
        <p:nvPicPr>
          <p:cNvPr id="7" name="Picture 6">
            <a:extLst>
              <a:ext uri="{FF2B5EF4-FFF2-40B4-BE49-F238E27FC236}">
                <a16:creationId xmlns:a16="http://schemas.microsoft.com/office/drawing/2014/main" id="{E45E4395-660E-4305-CE1E-B70404BD0908}"/>
              </a:ext>
            </a:extLst>
          </p:cNvPr>
          <p:cNvPicPr>
            <a:picLocks noChangeAspect="1"/>
          </p:cNvPicPr>
          <p:nvPr/>
        </p:nvPicPr>
        <p:blipFill>
          <a:blip r:embed="rId3"/>
          <a:stretch>
            <a:fillRect/>
          </a:stretch>
        </p:blipFill>
        <p:spPr>
          <a:xfrm>
            <a:off x="0" y="0"/>
            <a:ext cx="5364088" cy="3999511"/>
          </a:xfrm>
          <a:prstGeom prst="rect">
            <a:avLst/>
          </a:prstGeom>
        </p:spPr>
      </p:pic>
      <p:sp>
        <p:nvSpPr>
          <p:cNvPr id="5" name="TextBox 4">
            <a:extLst>
              <a:ext uri="{FF2B5EF4-FFF2-40B4-BE49-F238E27FC236}">
                <a16:creationId xmlns:a16="http://schemas.microsoft.com/office/drawing/2014/main" id="{877E159E-FDC4-39E6-6DDB-CE5F87005B34}"/>
              </a:ext>
            </a:extLst>
          </p:cNvPr>
          <p:cNvSpPr txBox="1"/>
          <p:nvPr/>
        </p:nvSpPr>
        <p:spPr>
          <a:xfrm>
            <a:off x="469032" y="4293096"/>
            <a:ext cx="3024336" cy="1477328"/>
          </a:xfrm>
          <a:prstGeom prst="rect">
            <a:avLst/>
          </a:prstGeom>
          <a:noFill/>
        </p:spPr>
        <p:txBody>
          <a:bodyPr wrap="square" rtlCol="0">
            <a:spAutoFit/>
          </a:bodyPr>
          <a:lstStyle/>
          <a:p>
            <a:r>
              <a:rPr lang="en-US" dirty="0"/>
              <a:t>All magnets that met requirements demonstrated </a:t>
            </a:r>
            <a:r>
              <a:rPr lang="en-US" b="1" dirty="0"/>
              <a:t>very good memory </a:t>
            </a:r>
            <a:r>
              <a:rPr lang="en-US" dirty="0"/>
              <a:t>and </a:t>
            </a:r>
            <a:r>
              <a:rPr lang="en-US" b="1" dirty="0"/>
              <a:t>temperature margin</a:t>
            </a:r>
            <a:r>
              <a:rPr lang="en-US" dirty="0"/>
              <a:t>:</a:t>
            </a:r>
          </a:p>
          <a:p>
            <a:r>
              <a:rPr lang="en-US" dirty="0"/>
              <a:t>	</a:t>
            </a:r>
            <a:r>
              <a:rPr lang="en-US" dirty="0" err="1"/>
              <a:t>I_nom</a:t>
            </a:r>
            <a:r>
              <a:rPr lang="en-US" dirty="0"/>
              <a:t> @ 4.5 K      </a:t>
            </a:r>
          </a:p>
        </p:txBody>
      </p:sp>
    </p:spTree>
    <p:extLst>
      <p:ext uri="{BB962C8B-B14F-4D97-AF65-F5344CB8AC3E}">
        <p14:creationId xmlns:p14="http://schemas.microsoft.com/office/powerpoint/2010/main" val="34697901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ECDBF-D987-5DB2-CFBE-2984D597CBD2}"/>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824BEE8D-6D14-0B8A-051C-88953B9F2930}"/>
              </a:ext>
            </a:extLst>
          </p:cNvPr>
          <p:cNvSpPr>
            <a:spLocks noGrp="1"/>
          </p:cNvSpPr>
          <p:nvPr>
            <p:ph idx="1"/>
          </p:nvPr>
        </p:nvSpPr>
        <p:spPr/>
        <p:txBody>
          <a:bodyPr/>
          <a:lstStyle/>
          <a:p>
            <a:r>
              <a:rPr lang="en-US" b="1" dirty="0"/>
              <a:t>MQXFA17 Analysis </a:t>
            </a:r>
          </a:p>
          <a:p>
            <a:endParaRPr lang="en-US" dirty="0"/>
          </a:p>
          <a:p>
            <a:r>
              <a:rPr lang="en-US" dirty="0"/>
              <a:t>Status by Component</a:t>
            </a:r>
          </a:p>
          <a:p>
            <a:endParaRPr lang="en-US" dirty="0"/>
          </a:p>
          <a:p>
            <a:r>
              <a:rPr lang="en-US" dirty="0"/>
              <a:t>Schedule and Plans</a:t>
            </a:r>
          </a:p>
        </p:txBody>
      </p:sp>
      <p:sp>
        <p:nvSpPr>
          <p:cNvPr id="4" name="Slide Number Placeholder 3">
            <a:extLst>
              <a:ext uri="{FF2B5EF4-FFF2-40B4-BE49-F238E27FC236}">
                <a16:creationId xmlns:a16="http://schemas.microsoft.com/office/drawing/2014/main" id="{26D0812D-A0FF-ED43-0FE1-134E86CF5EC7}"/>
              </a:ext>
            </a:extLst>
          </p:cNvPr>
          <p:cNvSpPr>
            <a:spLocks noGrp="1"/>
          </p:cNvSpPr>
          <p:nvPr>
            <p:ph type="sldNum" sz="quarter" idx="12"/>
          </p:nvPr>
        </p:nvSpPr>
        <p:spPr/>
        <p:txBody>
          <a:bodyPr/>
          <a:lstStyle/>
          <a:p>
            <a:fld id="{BFDCA1C4-9514-7B4F-976F-D92F7E296653}" type="slidenum">
              <a:rPr lang="fr-FR" smtClean="0"/>
              <a:pPr/>
              <a:t>3</a:t>
            </a:fld>
            <a:endParaRPr lang="fr-FR" dirty="0"/>
          </a:p>
        </p:txBody>
      </p:sp>
      <p:sp>
        <p:nvSpPr>
          <p:cNvPr id="5" name="Footer Placeholder 4">
            <a:extLst>
              <a:ext uri="{FF2B5EF4-FFF2-40B4-BE49-F238E27FC236}">
                <a16:creationId xmlns:a16="http://schemas.microsoft.com/office/drawing/2014/main" id="{5566988E-4A76-4B44-B6AE-F58D25CC7F78}"/>
              </a:ext>
            </a:extLst>
          </p:cNvPr>
          <p:cNvSpPr>
            <a:spLocks noGrp="1"/>
          </p:cNvSpPr>
          <p:nvPr>
            <p:ph type="ftr" sz="quarter" idx="3"/>
          </p:nvPr>
        </p:nvSpPr>
        <p:spPr/>
        <p:txBody>
          <a:bodyPr/>
          <a:lstStyle/>
          <a:p>
            <a:r>
              <a:rPr lang="en-US"/>
              <a:t>14th HL-LHC Collaboration Meeting, Oct 7 – 10, 2024</a:t>
            </a:r>
            <a:endParaRPr lang="en-GB" dirty="0"/>
          </a:p>
        </p:txBody>
      </p:sp>
    </p:spTree>
    <p:extLst>
      <p:ext uri="{BB962C8B-B14F-4D97-AF65-F5344CB8AC3E}">
        <p14:creationId xmlns:p14="http://schemas.microsoft.com/office/powerpoint/2010/main" val="870032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0DBAC-0C70-4967-8AF6-799582442C8E}"/>
              </a:ext>
            </a:extLst>
          </p:cNvPr>
          <p:cNvSpPr>
            <a:spLocks noGrp="1"/>
          </p:cNvSpPr>
          <p:nvPr>
            <p:ph type="title"/>
          </p:nvPr>
        </p:nvSpPr>
        <p:spPr>
          <a:xfrm>
            <a:off x="612000" y="-27384"/>
            <a:ext cx="7920000" cy="720000"/>
          </a:xfrm>
        </p:spPr>
        <p:txBody>
          <a:bodyPr/>
          <a:lstStyle/>
          <a:p>
            <a:r>
              <a:rPr lang="en-US" dirty="0"/>
              <a:t>MQXFA17 Analysis I</a:t>
            </a:r>
          </a:p>
        </p:txBody>
      </p:sp>
      <p:sp>
        <p:nvSpPr>
          <p:cNvPr id="5" name="Footer Placeholder 4">
            <a:extLst>
              <a:ext uri="{FF2B5EF4-FFF2-40B4-BE49-F238E27FC236}">
                <a16:creationId xmlns:a16="http://schemas.microsoft.com/office/drawing/2014/main" id="{3C42EBB7-35BB-446E-A3EC-29C5040AF0C6}"/>
              </a:ext>
            </a:extLst>
          </p:cNvPr>
          <p:cNvSpPr>
            <a:spLocks noGrp="1"/>
          </p:cNvSpPr>
          <p:nvPr>
            <p:ph type="ftr" sz="quarter" idx="3"/>
          </p:nvPr>
        </p:nvSpPr>
        <p:spPr>
          <a:xfrm>
            <a:off x="1981200" y="6356350"/>
            <a:ext cx="65508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t>Coi WG mtg - Sept 26, 2024</a:t>
            </a:r>
            <a:endParaRPr lang="en-GB" dirty="0">
              <a:solidFill>
                <a:schemeClr val="bg1"/>
              </a:solidFill>
            </a:endParaRPr>
          </a:p>
        </p:txBody>
      </p:sp>
      <p:sp>
        <p:nvSpPr>
          <p:cNvPr id="3" name="Content Placeholder 2">
            <a:extLst>
              <a:ext uri="{FF2B5EF4-FFF2-40B4-BE49-F238E27FC236}">
                <a16:creationId xmlns:a16="http://schemas.microsoft.com/office/drawing/2014/main" id="{ACF438FC-720D-439D-B1CB-94592C8707D4}"/>
              </a:ext>
            </a:extLst>
          </p:cNvPr>
          <p:cNvSpPr>
            <a:spLocks noGrp="1"/>
          </p:cNvSpPr>
          <p:nvPr>
            <p:ph idx="1"/>
          </p:nvPr>
        </p:nvSpPr>
        <p:spPr>
          <a:xfrm>
            <a:off x="359532" y="656469"/>
            <a:ext cx="8424936" cy="3663674"/>
          </a:xfrm>
        </p:spPr>
        <p:txBody>
          <a:bodyPr>
            <a:normAutofit/>
          </a:bodyPr>
          <a:lstStyle/>
          <a:p>
            <a:r>
              <a:rPr lang="en-US" dirty="0"/>
              <a:t>MQXFA17 showed detraining and degradation in a single coil during vertical test</a:t>
            </a:r>
          </a:p>
          <a:p>
            <a:pPr lvl="1"/>
            <a:r>
              <a:rPr lang="en-US" dirty="0"/>
              <a:t>Quench location (Lead End) similar to MQXFA13</a:t>
            </a:r>
          </a:p>
          <a:p>
            <a:pPr lvl="1"/>
            <a:r>
              <a:rPr lang="en-US" dirty="0"/>
              <a:t>Inverse temperature and ramp-rate dependence</a:t>
            </a:r>
          </a:p>
          <a:p>
            <a:r>
              <a:rPr lang="en-US" dirty="0"/>
              <a:t>Analysis, in progress, has found: </a:t>
            </a:r>
          </a:p>
          <a:p>
            <a:pPr lvl="1"/>
            <a:r>
              <a:rPr lang="en-US" dirty="0"/>
              <a:t>Main factor: </a:t>
            </a:r>
            <a:r>
              <a:rPr lang="en-US" b="1" dirty="0"/>
              <a:t>low prestress in the lead end</a:t>
            </a:r>
          </a:p>
          <a:p>
            <a:pPr lvl="1"/>
            <a:r>
              <a:rPr lang="en-US" dirty="0"/>
              <a:t>Possible contributing factor: variations in coil properties </a:t>
            </a:r>
          </a:p>
        </p:txBody>
      </p:sp>
      <p:pic>
        <p:nvPicPr>
          <p:cNvPr id="6" name="Picture 5">
            <a:extLst>
              <a:ext uri="{FF2B5EF4-FFF2-40B4-BE49-F238E27FC236}">
                <a16:creationId xmlns:a16="http://schemas.microsoft.com/office/drawing/2014/main" id="{6D4024EE-BAB2-C771-C5ED-55BE08DA82AD}"/>
              </a:ext>
            </a:extLst>
          </p:cNvPr>
          <p:cNvPicPr>
            <a:picLocks noChangeAspect="1"/>
          </p:cNvPicPr>
          <p:nvPr/>
        </p:nvPicPr>
        <p:blipFill>
          <a:blip r:embed="rId2"/>
          <a:stretch>
            <a:fillRect/>
          </a:stretch>
        </p:blipFill>
        <p:spPr>
          <a:xfrm>
            <a:off x="0" y="4271994"/>
            <a:ext cx="4377566" cy="2586006"/>
          </a:xfrm>
          <a:prstGeom prst="rect">
            <a:avLst/>
          </a:prstGeom>
        </p:spPr>
      </p:pic>
      <p:sp>
        <p:nvSpPr>
          <p:cNvPr id="10" name="TextBox 9">
            <a:extLst>
              <a:ext uri="{FF2B5EF4-FFF2-40B4-BE49-F238E27FC236}">
                <a16:creationId xmlns:a16="http://schemas.microsoft.com/office/drawing/2014/main" id="{1A7A2CED-BF0E-4FDB-A0A9-04649562B82E}"/>
              </a:ext>
            </a:extLst>
          </p:cNvPr>
          <p:cNvSpPr txBox="1"/>
          <p:nvPr/>
        </p:nvSpPr>
        <p:spPr>
          <a:xfrm>
            <a:off x="1041346" y="5881861"/>
            <a:ext cx="2251693" cy="307777"/>
          </a:xfrm>
          <a:prstGeom prst="rect">
            <a:avLst/>
          </a:prstGeom>
          <a:noFill/>
          <a:ln>
            <a:solidFill>
              <a:schemeClr val="bg2"/>
            </a:solidFill>
          </a:ln>
        </p:spPr>
        <p:txBody>
          <a:bodyPr wrap="square" rtlCol="0">
            <a:spAutoFit/>
          </a:bodyPr>
          <a:lstStyle/>
          <a:p>
            <a:r>
              <a:rPr lang="en-US" sz="1400" dirty="0"/>
              <a:t>MQXFA17 Test sequence</a:t>
            </a:r>
          </a:p>
        </p:txBody>
      </p:sp>
      <p:sp>
        <p:nvSpPr>
          <p:cNvPr id="16" name="Rectangle: Rounded Corners 15">
            <a:extLst>
              <a:ext uri="{FF2B5EF4-FFF2-40B4-BE49-F238E27FC236}">
                <a16:creationId xmlns:a16="http://schemas.microsoft.com/office/drawing/2014/main" id="{80AF4E77-DF0B-1118-704A-3E5ED46288D1}"/>
              </a:ext>
            </a:extLst>
          </p:cNvPr>
          <p:cNvSpPr/>
          <p:nvPr/>
        </p:nvSpPr>
        <p:spPr>
          <a:xfrm>
            <a:off x="1987156" y="4581128"/>
            <a:ext cx="1440160" cy="766336"/>
          </a:xfrm>
          <a:prstGeom prst="roundRect">
            <a:avLst/>
          </a:prstGeom>
          <a:noFill/>
          <a:ln w="28575">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71186A6B-4D5E-8EF8-DE43-BCAA308163B9}"/>
              </a:ext>
            </a:extLst>
          </p:cNvPr>
          <p:cNvPicPr>
            <a:picLocks noChangeAspect="1"/>
          </p:cNvPicPr>
          <p:nvPr/>
        </p:nvPicPr>
        <p:blipFill>
          <a:blip r:embed="rId3"/>
          <a:stretch>
            <a:fillRect/>
          </a:stretch>
        </p:blipFill>
        <p:spPr>
          <a:xfrm>
            <a:off x="5000917" y="3933056"/>
            <a:ext cx="4107587" cy="2952328"/>
          </a:xfrm>
          <a:prstGeom prst="rect">
            <a:avLst/>
          </a:prstGeom>
        </p:spPr>
      </p:pic>
      <p:sp>
        <p:nvSpPr>
          <p:cNvPr id="4" name="Slide Number Placeholder 3">
            <a:extLst>
              <a:ext uri="{FF2B5EF4-FFF2-40B4-BE49-F238E27FC236}">
                <a16:creationId xmlns:a16="http://schemas.microsoft.com/office/drawing/2014/main" id="{D069293E-E591-4107-ABA6-990B5431F782}"/>
              </a:ext>
            </a:extLst>
          </p:cNvPr>
          <p:cNvSpPr>
            <a:spLocks noGrp="1"/>
          </p:cNvSpPr>
          <p:nvPr>
            <p:ph type="sldNum" sz="quarter" idx="12"/>
          </p:nvPr>
        </p:nvSpPr>
        <p:spPr>
          <a:xfrm>
            <a:off x="8695941" y="6490019"/>
            <a:ext cx="360000" cy="360000"/>
          </a:xfrm>
        </p:spPr>
        <p:txBody>
          <a:bodyPr/>
          <a:lstStyle/>
          <a:p>
            <a:fld id="{BFDCA1C4-9514-7B4F-976F-D92F7E296653}" type="slidenum">
              <a:rPr lang="fr-FR" smtClean="0">
                <a:solidFill>
                  <a:schemeClr val="bg2"/>
                </a:solidFill>
              </a:rPr>
              <a:pPr/>
              <a:t>4</a:t>
            </a:fld>
            <a:endParaRPr lang="fr-FR" dirty="0">
              <a:solidFill>
                <a:schemeClr val="bg2"/>
              </a:solidFill>
            </a:endParaRPr>
          </a:p>
        </p:txBody>
      </p:sp>
    </p:spTree>
    <p:extLst>
      <p:ext uri="{BB962C8B-B14F-4D97-AF65-F5344CB8AC3E}">
        <p14:creationId xmlns:p14="http://schemas.microsoft.com/office/powerpoint/2010/main" val="1550662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0DBAC-0C70-4967-8AF6-799582442C8E}"/>
              </a:ext>
            </a:extLst>
          </p:cNvPr>
          <p:cNvSpPr>
            <a:spLocks noGrp="1"/>
          </p:cNvSpPr>
          <p:nvPr>
            <p:ph type="title"/>
          </p:nvPr>
        </p:nvSpPr>
        <p:spPr>
          <a:xfrm>
            <a:off x="612000" y="-27384"/>
            <a:ext cx="7920000" cy="720000"/>
          </a:xfrm>
        </p:spPr>
        <p:txBody>
          <a:bodyPr/>
          <a:lstStyle/>
          <a:p>
            <a:r>
              <a:rPr lang="en-US" dirty="0"/>
              <a:t>MQXFA17 Analysis II</a:t>
            </a:r>
          </a:p>
        </p:txBody>
      </p:sp>
      <p:sp>
        <p:nvSpPr>
          <p:cNvPr id="5" name="Footer Placeholder 4">
            <a:extLst>
              <a:ext uri="{FF2B5EF4-FFF2-40B4-BE49-F238E27FC236}">
                <a16:creationId xmlns:a16="http://schemas.microsoft.com/office/drawing/2014/main" id="{3C42EBB7-35BB-446E-A3EC-29C5040AF0C6}"/>
              </a:ext>
            </a:extLst>
          </p:cNvPr>
          <p:cNvSpPr>
            <a:spLocks noGrp="1"/>
          </p:cNvSpPr>
          <p:nvPr>
            <p:ph type="ftr" sz="quarter" idx="3"/>
          </p:nvPr>
        </p:nvSpPr>
        <p:spPr>
          <a:xfrm>
            <a:off x="1981200" y="6356350"/>
            <a:ext cx="6550800" cy="360000"/>
          </a:xfrm>
          <a:prstGeom prst="rect">
            <a:avLst/>
          </a:prstGeom>
        </p:spPr>
        <p:txBody>
          <a:bodyPr vert="horz" lIns="0" tIns="0" rIns="0" bIns="0" rtlCol="0" anchor="b"/>
          <a:lstStyle>
            <a:defPPr>
              <a:defRPr lang="fr-FR"/>
            </a:defPPr>
            <a:lvl1pPr marL="0" algn="r" defTabSz="457200" rtl="0" eaLnBrk="1" latinLnBrk="0" hangingPunct="1">
              <a:defRPr sz="12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t>Coi WG mtg - Sept 26, 2024</a:t>
            </a:r>
            <a:endParaRPr lang="en-GB" dirty="0">
              <a:solidFill>
                <a:schemeClr val="bg1"/>
              </a:solidFill>
            </a:endParaRPr>
          </a:p>
        </p:txBody>
      </p:sp>
      <p:sp>
        <p:nvSpPr>
          <p:cNvPr id="3" name="Content Placeholder 2">
            <a:extLst>
              <a:ext uri="{FF2B5EF4-FFF2-40B4-BE49-F238E27FC236}">
                <a16:creationId xmlns:a16="http://schemas.microsoft.com/office/drawing/2014/main" id="{ACF438FC-720D-439D-B1CB-94592C8707D4}"/>
              </a:ext>
            </a:extLst>
          </p:cNvPr>
          <p:cNvSpPr>
            <a:spLocks noGrp="1"/>
          </p:cNvSpPr>
          <p:nvPr>
            <p:ph idx="1"/>
          </p:nvPr>
        </p:nvSpPr>
        <p:spPr>
          <a:xfrm>
            <a:off x="359532" y="692616"/>
            <a:ext cx="8424936" cy="4417866"/>
          </a:xfrm>
        </p:spPr>
        <p:txBody>
          <a:bodyPr>
            <a:normAutofit/>
          </a:bodyPr>
          <a:lstStyle/>
          <a:p>
            <a:r>
              <a:rPr lang="en-US" dirty="0"/>
              <a:t>Main factor: low prestress in lead end</a:t>
            </a:r>
          </a:p>
          <a:p>
            <a:pPr lvl="1"/>
            <a:r>
              <a:rPr lang="en-US" dirty="0"/>
              <a:t>Actual load keys (39 mil) &lt; Target load keys (43 mil)  </a:t>
            </a:r>
          </a:p>
          <a:p>
            <a:pPr lvl="2"/>
            <a:r>
              <a:rPr lang="en-US" dirty="0"/>
              <a:t>One coil gauge reached max allowable stress (</a:t>
            </a:r>
            <a:r>
              <a:rPr lang="en-US" b="1" dirty="0"/>
              <a:t>120 MPa</a:t>
            </a:r>
            <a:r>
              <a:rPr lang="en-US" dirty="0"/>
              <a:t>) during bladder operation.</a:t>
            </a:r>
          </a:p>
          <a:p>
            <a:pPr lvl="2"/>
            <a:r>
              <a:rPr lang="en-US" dirty="0"/>
              <a:t>Shell and Coil averages were also close to the max of their spec ranges</a:t>
            </a:r>
          </a:p>
          <a:p>
            <a:pPr lvl="2"/>
            <a:r>
              <a:rPr lang="en-US" dirty="0"/>
              <a:t>MQXFA magnet Specs (doc-4009): </a:t>
            </a:r>
            <a:r>
              <a:rPr lang="en-US" i="1" dirty="0"/>
              <a:t>“If, with such load key shim targets, the coil stress measured in 2+ strain gauges during the loading or during bladder inflation indicate that the coil stress may reach values above the coil stress spec. during subsequent loading steps or at the end of the loading, </a:t>
            </a:r>
            <a:r>
              <a:rPr lang="en-US" b="1" i="1" dirty="0"/>
              <a:t>priority should be given to keeping the coil stress within the specs</a:t>
            </a:r>
            <a:r>
              <a:rPr lang="en-US" i="1" dirty="0"/>
              <a:t>.”</a:t>
            </a:r>
          </a:p>
          <a:p>
            <a:pPr marL="0" indent="0">
              <a:buNone/>
            </a:pPr>
            <a:endParaRPr lang="en-US" dirty="0"/>
          </a:p>
        </p:txBody>
      </p:sp>
      <p:pic>
        <p:nvPicPr>
          <p:cNvPr id="8" name="Picture 7">
            <a:extLst>
              <a:ext uri="{FF2B5EF4-FFF2-40B4-BE49-F238E27FC236}">
                <a16:creationId xmlns:a16="http://schemas.microsoft.com/office/drawing/2014/main" id="{2FC5438F-2613-053F-7D70-CBCD40EC1574}"/>
              </a:ext>
            </a:extLst>
          </p:cNvPr>
          <p:cNvPicPr>
            <a:picLocks noChangeAspect="1"/>
          </p:cNvPicPr>
          <p:nvPr/>
        </p:nvPicPr>
        <p:blipFill rotWithShape="1">
          <a:blip r:embed="rId2"/>
          <a:srcRect l="48968" b="49314"/>
          <a:stretch/>
        </p:blipFill>
        <p:spPr>
          <a:xfrm>
            <a:off x="0" y="5142744"/>
            <a:ext cx="1733134" cy="1715593"/>
          </a:xfrm>
          <a:prstGeom prst="rect">
            <a:avLst/>
          </a:prstGeom>
        </p:spPr>
      </p:pic>
      <p:cxnSp>
        <p:nvCxnSpPr>
          <p:cNvPr id="9" name="Straight Arrow Connector 8">
            <a:extLst>
              <a:ext uri="{FF2B5EF4-FFF2-40B4-BE49-F238E27FC236}">
                <a16:creationId xmlns:a16="http://schemas.microsoft.com/office/drawing/2014/main" id="{6F1D9037-5154-914E-2941-CAEA3A63B474}"/>
              </a:ext>
            </a:extLst>
          </p:cNvPr>
          <p:cNvCxnSpPr>
            <a:cxnSpLocks/>
          </p:cNvCxnSpPr>
          <p:nvPr/>
        </p:nvCxnSpPr>
        <p:spPr>
          <a:xfrm flipH="1">
            <a:off x="260851" y="5119961"/>
            <a:ext cx="506510" cy="714444"/>
          </a:xfrm>
          <a:prstGeom prst="straightConnector1">
            <a:avLst/>
          </a:prstGeom>
          <a:ln>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C0C4888A-C941-F020-1FC5-2970FB625E32}"/>
              </a:ext>
            </a:extLst>
          </p:cNvPr>
          <p:cNvSpPr txBox="1"/>
          <p:nvPr/>
        </p:nvSpPr>
        <p:spPr>
          <a:xfrm>
            <a:off x="191297" y="4779922"/>
            <a:ext cx="1152128" cy="307777"/>
          </a:xfrm>
          <a:prstGeom prst="rect">
            <a:avLst/>
          </a:prstGeom>
          <a:noFill/>
          <a:ln>
            <a:solidFill>
              <a:schemeClr val="bg2"/>
            </a:solidFill>
          </a:ln>
        </p:spPr>
        <p:txBody>
          <a:bodyPr wrap="square" rtlCol="0">
            <a:spAutoFit/>
          </a:bodyPr>
          <a:lstStyle/>
          <a:p>
            <a:r>
              <a:rPr lang="en-US" sz="1400" dirty="0"/>
              <a:t>Load keys</a:t>
            </a:r>
          </a:p>
        </p:txBody>
      </p:sp>
      <p:cxnSp>
        <p:nvCxnSpPr>
          <p:cNvPr id="14" name="Straight Arrow Connector 13">
            <a:extLst>
              <a:ext uri="{FF2B5EF4-FFF2-40B4-BE49-F238E27FC236}">
                <a16:creationId xmlns:a16="http://schemas.microsoft.com/office/drawing/2014/main" id="{5F621D0D-9B79-3125-12BA-8ADB29EE1A66}"/>
              </a:ext>
            </a:extLst>
          </p:cNvPr>
          <p:cNvCxnSpPr>
            <a:cxnSpLocks/>
            <a:stCxn id="12" idx="2"/>
          </p:cNvCxnSpPr>
          <p:nvPr/>
        </p:nvCxnSpPr>
        <p:spPr>
          <a:xfrm>
            <a:off x="767361" y="5087699"/>
            <a:ext cx="204239" cy="1509653"/>
          </a:xfrm>
          <a:prstGeom prst="straightConnector1">
            <a:avLst/>
          </a:prstGeom>
          <a:ln>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4" name="Slide Number Placeholder 3">
            <a:extLst>
              <a:ext uri="{FF2B5EF4-FFF2-40B4-BE49-F238E27FC236}">
                <a16:creationId xmlns:a16="http://schemas.microsoft.com/office/drawing/2014/main" id="{D069293E-E591-4107-ABA6-990B5431F782}"/>
              </a:ext>
            </a:extLst>
          </p:cNvPr>
          <p:cNvSpPr>
            <a:spLocks noGrp="1"/>
          </p:cNvSpPr>
          <p:nvPr>
            <p:ph type="sldNum" sz="quarter" idx="12"/>
          </p:nvPr>
        </p:nvSpPr>
        <p:spPr>
          <a:xfrm>
            <a:off x="8695941" y="6490019"/>
            <a:ext cx="360000" cy="360000"/>
          </a:xfrm>
        </p:spPr>
        <p:txBody>
          <a:bodyPr/>
          <a:lstStyle/>
          <a:p>
            <a:fld id="{BFDCA1C4-9514-7B4F-976F-D92F7E296653}" type="slidenum">
              <a:rPr lang="fr-FR" smtClean="0"/>
              <a:pPr/>
              <a:t>5</a:t>
            </a:fld>
            <a:endParaRPr lang="fr-FR" dirty="0"/>
          </a:p>
        </p:txBody>
      </p:sp>
      <p:sp>
        <p:nvSpPr>
          <p:cNvPr id="15" name="TextBox 14">
            <a:extLst>
              <a:ext uri="{FF2B5EF4-FFF2-40B4-BE49-F238E27FC236}">
                <a16:creationId xmlns:a16="http://schemas.microsoft.com/office/drawing/2014/main" id="{0312E182-9810-4DE9-88A9-76BE591BC2AE}"/>
              </a:ext>
            </a:extLst>
          </p:cNvPr>
          <p:cNvSpPr txBox="1"/>
          <p:nvPr/>
        </p:nvSpPr>
        <p:spPr>
          <a:xfrm>
            <a:off x="1142349" y="5145711"/>
            <a:ext cx="7580374" cy="461665"/>
          </a:xfrm>
          <a:prstGeom prst="rect">
            <a:avLst/>
          </a:prstGeom>
          <a:noFill/>
        </p:spPr>
        <p:txBody>
          <a:bodyPr wrap="square">
            <a:spAutoFit/>
          </a:bodyPr>
          <a:lstStyle/>
          <a:p>
            <a:pPr marL="342900" lvl="0" indent="-342900">
              <a:spcBef>
                <a:spcPct val="20000"/>
              </a:spcBef>
              <a:buClr>
                <a:srgbClr val="FB963C"/>
              </a:buClr>
              <a:buFont typeface="Wingdings" charset="2"/>
              <a:buChar char="§"/>
              <a:defRPr/>
            </a:pPr>
            <a:r>
              <a:rPr lang="en-US" sz="2400" u="sng" dirty="0">
                <a:solidFill>
                  <a:schemeClr val="accent5"/>
                </a:solidFill>
              </a:rPr>
              <a:t>Tapered load shims had not yet been demonstrated</a:t>
            </a:r>
          </a:p>
        </p:txBody>
      </p:sp>
      <p:sp>
        <p:nvSpPr>
          <p:cNvPr id="6" name="Speech Bubble: Rectangle with Corners Rounded 5">
            <a:extLst>
              <a:ext uri="{FF2B5EF4-FFF2-40B4-BE49-F238E27FC236}">
                <a16:creationId xmlns:a16="http://schemas.microsoft.com/office/drawing/2014/main" id="{45F73307-A1F3-38E3-EF4E-4B31297474EF}"/>
              </a:ext>
            </a:extLst>
          </p:cNvPr>
          <p:cNvSpPr/>
          <p:nvPr/>
        </p:nvSpPr>
        <p:spPr>
          <a:xfrm>
            <a:off x="7266303" y="228120"/>
            <a:ext cx="1644399" cy="792088"/>
          </a:xfrm>
          <a:prstGeom prst="wedgeRoundRectCallout">
            <a:avLst>
              <a:gd name="adj1" fmla="val 554"/>
              <a:gd name="adj2" fmla="val 131004"/>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Increased to 135 MPa</a:t>
            </a:r>
          </a:p>
        </p:txBody>
      </p:sp>
      <p:sp>
        <p:nvSpPr>
          <p:cNvPr id="7" name="Speech Bubble: Rectangle with Corners Rounded 6">
            <a:extLst>
              <a:ext uri="{FF2B5EF4-FFF2-40B4-BE49-F238E27FC236}">
                <a16:creationId xmlns:a16="http://schemas.microsoft.com/office/drawing/2014/main" id="{AAF57F10-CDCF-1756-C57E-84FBCE89DE41}"/>
              </a:ext>
            </a:extLst>
          </p:cNvPr>
          <p:cNvSpPr/>
          <p:nvPr/>
        </p:nvSpPr>
        <p:spPr>
          <a:xfrm>
            <a:off x="3203848" y="5786753"/>
            <a:ext cx="4320480" cy="792088"/>
          </a:xfrm>
          <a:prstGeom prst="wedgeRoundRectCallout">
            <a:avLst>
              <a:gd name="adj1" fmla="val -37332"/>
              <a:gd name="adj2" fmla="val -75776"/>
              <a:gd name="adj3" fmla="val 16667"/>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a:t>Inserted in MQXFA18/12b/16 and will be used in all future magnets </a:t>
            </a:r>
          </a:p>
        </p:txBody>
      </p:sp>
      <p:sp>
        <p:nvSpPr>
          <p:cNvPr id="10" name="TextBox 9">
            <a:extLst>
              <a:ext uri="{FF2B5EF4-FFF2-40B4-BE49-F238E27FC236}">
                <a16:creationId xmlns:a16="http://schemas.microsoft.com/office/drawing/2014/main" id="{46DEC3E5-2C30-0DAE-CD67-37FF0FFEC5E1}"/>
              </a:ext>
            </a:extLst>
          </p:cNvPr>
          <p:cNvSpPr txBox="1"/>
          <p:nvPr/>
        </p:nvSpPr>
        <p:spPr>
          <a:xfrm>
            <a:off x="49370" y="2918499"/>
            <a:ext cx="1152128" cy="1600438"/>
          </a:xfrm>
          <a:prstGeom prst="rect">
            <a:avLst/>
          </a:prstGeom>
          <a:noFill/>
          <a:ln>
            <a:solidFill>
              <a:schemeClr val="bg2"/>
            </a:solidFill>
          </a:ln>
        </p:spPr>
        <p:txBody>
          <a:bodyPr wrap="square" rtlCol="0">
            <a:spAutoFit/>
          </a:bodyPr>
          <a:lstStyle/>
          <a:p>
            <a:r>
              <a:rPr lang="en-US" sz="1400" dirty="0"/>
              <a:t>More details in “MQXFA magnet assembly &amp; preload” in </a:t>
            </a:r>
            <a:r>
              <a:rPr lang="en-US" sz="1400" b="1" dirty="0">
                <a:solidFill>
                  <a:srgbClr val="202020"/>
                </a:solidFill>
                <a:latin typeface="Liberation Sans"/>
              </a:rPr>
              <a:t>this session</a:t>
            </a:r>
            <a:endParaRPr lang="en-US" sz="1400" dirty="0"/>
          </a:p>
        </p:txBody>
      </p:sp>
    </p:spTree>
    <p:extLst>
      <p:ext uri="{BB962C8B-B14F-4D97-AF65-F5344CB8AC3E}">
        <p14:creationId xmlns:p14="http://schemas.microsoft.com/office/powerpoint/2010/main" val="3165598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6"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0DBAC-0C70-4967-8AF6-799582442C8E}"/>
              </a:ext>
            </a:extLst>
          </p:cNvPr>
          <p:cNvSpPr>
            <a:spLocks noGrp="1"/>
          </p:cNvSpPr>
          <p:nvPr>
            <p:ph type="title"/>
          </p:nvPr>
        </p:nvSpPr>
        <p:spPr>
          <a:xfrm>
            <a:off x="251520" y="-27384"/>
            <a:ext cx="8928992" cy="720000"/>
          </a:xfrm>
        </p:spPr>
        <p:txBody>
          <a:bodyPr/>
          <a:lstStyle/>
          <a:p>
            <a:r>
              <a:rPr lang="en-US" dirty="0"/>
              <a:t>Lessons Learned from MQXFA13/17 test &amp; analysis </a:t>
            </a:r>
          </a:p>
        </p:txBody>
      </p:sp>
      <p:sp>
        <p:nvSpPr>
          <p:cNvPr id="3" name="Content Placeholder 2">
            <a:extLst>
              <a:ext uri="{FF2B5EF4-FFF2-40B4-BE49-F238E27FC236}">
                <a16:creationId xmlns:a16="http://schemas.microsoft.com/office/drawing/2014/main" id="{ACF438FC-720D-439D-B1CB-94592C8707D4}"/>
              </a:ext>
            </a:extLst>
          </p:cNvPr>
          <p:cNvSpPr>
            <a:spLocks noGrp="1"/>
          </p:cNvSpPr>
          <p:nvPr>
            <p:ph idx="1"/>
          </p:nvPr>
        </p:nvSpPr>
        <p:spPr>
          <a:xfrm>
            <a:off x="251520" y="620688"/>
            <a:ext cx="8795280" cy="1099104"/>
          </a:xfrm>
        </p:spPr>
        <p:txBody>
          <a:bodyPr>
            <a:normAutofit/>
          </a:bodyPr>
          <a:lstStyle/>
          <a:p>
            <a:r>
              <a:rPr lang="en-US" dirty="0">
                <a:solidFill>
                  <a:schemeClr val="bg2"/>
                </a:solidFill>
              </a:rPr>
              <a:t>If midplanes in coil ends are “too small” &amp; there is low prestress </a:t>
            </a:r>
            <a:r>
              <a:rPr lang="en-US" dirty="0">
                <a:solidFill>
                  <a:schemeClr val="bg2"/>
                </a:solidFill>
                <a:sym typeface="Wingdings" panose="05000000000000000000" pitchFamily="2" charset="2"/>
              </a:rPr>
              <a:t></a:t>
            </a:r>
            <a:r>
              <a:rPr lang="en-US" dirty="0">
                <a:solidFill>
                  <a:schemeClr val="bg2"/>
                </a:solidFill>
              </a:rPr>
              <a:t> risk of excessive strain</a:t>
            </a:r>
          </a:p>
          <a:p>
            <a:endParaRPr lang="en-US" u="sng" dirty="0"/>
          </a:p>
          <a:p>
            <a:endParaRPr lang="en-US" u="sng" dirty="0"/>
          </a:p>
          <a:p>
            <a:endParaRPr lang="en-US" u="sng" dirty="0"/>
          </a:p>
          <a:p>
            <a:endParaRPr lang="en-US" u="sng" dirty="0"/>
          </a:p>
        </p:txBody>
      </p:sp>
      <p:sp>
        <p:nvSpPr>
          <p:cNvPr id="4" name="Slide Number Placeholder 3">
            <a:extLst>
              <a:ext uri="{FF2B5EF4-FFF2-40B4-BE49-F238E27FC236}">
                <a16:creationId xmlns:a16="http://schemas.microsoft.com/office/drawing/2014/main" id="{D069293E-E591-4107-ABA6-990B5431F782}"/>
              </a:ext>
            </a:extLst>
          </p:cNvPr>
          <p:cNvSpPr>
            <a:spLocks noGrp="1"/>
          </p:cNvSpPr>
          <p:nvPr>
            <p:ph type="sldNum" sz="quarter" idx="12"/>
          </p:nvPr>
        </p:nvSpPr>
        <p:spPr/>
        <p:txBody>
          <a:bodyPr/>
          <a:lstStyle/>
          <a:p>
            <a:fld id="{BFDCA1C4-9514-7B4F-976F-D92F7E296653}" type="slidenum">
              <a:rPr lang="fr-FR" smtClean="0"/>
              <a:pPr/>
              <a:t>6</a:t>
            </a:fld>
            <a:endParaRPr lang="fr-FR" dirty="0"/>
          </a:p>
        </p:txBody>
      </p:sp>
      <p:sp>
        <p:nvSpPr>
          <p:cNvPr id="5" name="Footer Placeholder 4">
            <a:extLst>
              <a:ext uri="{FF2B5EF4-FFF2-40B4-BE49-F238E27FC236}">
                <a16:creationId xmlns:a16="http://schemas.microsoft.com/office/drawing/2014/main" id="{3C42EBB7-35BB-446E-A3EC-29C5040AF0C6}"/>
              </a:ext>
            </a:extLst>
          </p:cNvPr>
          <p:cNvSpPr>
            <a:spLocks noGrp="1"/>
          </p:cNvSpPr>
          <p:nvPr>
            <p:ph type="ftr" sz="quarter" idx="3"/>
          </p:nvPr>
        </p:nvSpPr>
        <p:spPr/>
        <p:txBody>
          <a:bodyPr/>
          <a:lstStyle/>
          <a:p>
            <a:r>
              <a:rPr lang="en-US">
                <a:solidFill>
                  <a:schemeClr val="bg1"/>
                </a:solidFill>
              </a:rPr>
              <a:t>14th HL-LHC Collaboration Meeting, Oct 7 – 10, 2024</a:t>
            </a:r>
            <a:endParaRPr lang="en-GB" dirty="0">
              <a:solidFill>
                <a:schemeClr val="bg1"/>
              </a:solidFill>
            </a:endParaRPr>
          </a:p>
        </p:txBody>
      </p:sp>
      <p:pic>
        <p:nvPicPr>
          <p:cNvPr id="9" name="Picture 2">
            <a:extLst>
              <a:ext uri="{FF2B5EF4-FFF2-40B4-BE49-F238E27FC236}">
                <a16:creationId xmlns:a16="http://schemas.microsoft.com/office/drawing/2014/main" id="{337E24E2-59C3-8438-3A52-D195B2E744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35" y="4040668"/>
            <a:ext cx="3851920" cy="2796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a:extLst>
              <a:ext uri="{FF2B5EF4-FFF2-40B4-BE49-F238E27FC236}">
                <a16:creationId xmlns:a16="http://schemas.microsoft.com/office/drawing/2014/main" id="{1A1E953E-A93D-FAD3-A7DA-8ECF69C2CDD2}"/>
              </a:ext>
            </a:extLst>
          </p:cNvPr>
          <p:cNvPicPr>
            <a:picLocks noChangeAspect="1"/>
          </p:cNvPicPr>
          <p:nvPr/>
        </p:nvPicPr>
        <p:blipFill>
          <a:blip r:embed="rId3"/>
          <a:stretch>
            <a:fillRect/>
          </a:stretch>
        </p:blipFill>
        <p:spPr>
          <a:xfrm>
            <a:off x="4591289" y="1558362"/>
            <a:ext cx="3720421" cy="2673435"/>
          </a:xfrm>
          <a:prstGeom prst="rect">
            <a:avLst/>
          </a:prstGeom>
        </p:spPr>
      </p:pic>
      <p:pic>
        <p:nvPicPr>
          <p:cNvPr id="12" name="Picture 11">
            <a:extLst>
              <a:ext uri="{FF2B5EF4-FFF2-40B4-BE49-F238E27FC236}">
                <a16:creationId xmlns:a16="http://schemas.microsoft.com/office/drawing/2014/main" id="{51D2E1AD-A6ED-B4BC-E8F3-32DDA31434F5}"/>
              </a:ext>
            </a:extLst>
          </p:cNvPr>
          <p:cNvPicPr>
            <a:picLocks noChangeAspect="1"/>
          </p:cNvPicPr>
          <p:nvPr/>
        </p:nvPicPr>
        <p:blipFill>
          <a:blip r:embed="rId4"/>
          <a:stretch>
            <a:fillRect/>
          </a:stretch>
        </p:blipFill>
        <p:spPr>
          <a:xfrm>
            <a:off x="4068514" y="4385464"/>
            <a:ext cx="2772591" cy="2247203"/>
          </a:xfrm>
          <a:prstGeom prst="rect">
            <a:avLst/>
          </a:prstGeom>
        </p:spPr>
      </p:pic>
      <p:sp>
        <p:nvSpPr>
          <p:cNvPr id="13" name="Rectangle 12">
            <a:extLst>
              <a:ext uri="{FF2B5EF4-FFF2-40B4-BE49-F238E27FC236}">
                <a16:creationId xmlns:a16="http://schemas.microsoft.com/office/drawing/2014/main" id="{2E0671CB-A9D7-E693-F4A0-2F307EA5C218}"/>
              </a:ext>
            </a:extLst>
          </p:cNvPr>
          <p:cNvSpPr/>
          <p:nvPr/>
        </p:nvSpPr>
        <p:spPr>
          <a:xfrm>
            <a:off x="5516009" y="5040431"/>
            <a:ext cx="285944" cy="1216656"/>
          </a:xfrm>
          <a:prstGeom prst="rect">
            <a:avLst/>
          </a:prstGeom>
          <a:solidFill>
            <a:srgbClr val="000000">
              <a:alpha val="2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2B8C3C2D-9939-3718-F76E-50000B190D40}"/>
              </a:ext>
            </a:extLst>
          </p:cNvPr>
          <p:cNvSpPr txBox="1"/>
          <p:nvPr/>
        </p:nvSpPr>
        <p:spPr>
          <a:xfrm>
            <a:off x="7065952" y="4315480"/>
            <a:ext cx="1852261" cy="938719"/>
          </a:xfrm>
          <a:prstGeom prst="rect">
            <a:avLst/>
          </a:prstGeom>
          <a:noFill/>
          <a:ln>
            <a:solidFill>
              <a:schemeClr val="accent1"/>
            </a:solidFill>
          </a:ln>
        </p:spPr>
        <p:txBody>
          <a:bodyPr wrap="square" rtlCol="0">
            <a:spAutoFit/>
          </a:bodyPr>
          <a:lstStyle/>
          <a:p>
            <a:r>
              <a:rPr lang="en-US" sz="1100" dirty="0"/>
              <a:t>Relative differences are more relevant than absolute numbers because of mesh size and de-bonding assumptions</a:t>
            </a:r>
          </a:p>
        </p:txBody>
      </p:sp>
      <p:sp>
        <p:nvSpPr>
          <p:cNvPr id="16" name="TextBox 15">
            <a:extLst>
              <a:ext uri="{FF2B5EF4-FFF2-40B4-BE49-F238E27FC236}">
                <a16:creationId xmlns:a16="http://schemas.microsoft.com/office/drawing/2014/main" id="{A71A13B9-3BE8-DA67-951E-ADFE233870D7}"/>
              </a:ext>
            </a:extLst>
          </p:cNvPr>
          <p:cNvSpPr txBox="1"/>
          <p:nvPr/>
        </p:nvSpPr>
        <p:spPr>
          <a:xfrm>
            <a:off x="716124" y="4281594"/>
            <a:ext cx="2171107" cy="276999"/>
          </a:xfrm>
          <a:prstGeom prst="rect">
            <a:avLst/>
          </a:prstGeom>
          <a:noFill/>
        </p:spPr>
        <p:txBody>
          <a:bodyPr wrap="none" rtlCol="0">
            <a:spAutoFit/>
          </a:bodyPr>
          <a:lstStyle/>
          <a:p>
            <a:r>
              <a:rPr lang="en-US" sz="1200" b="0" i="0" dirty="0">
                <a:solidFill>
                  <a:srgbClr val="000000"/>
                </a:solidFill>
                <a:effectLst/>
                <a:highlight>
                  <a:srgbClr val="FFFFFF"/>
                </a:highlight>
                <a:latin typeface="Aptos" panose="020B0004020202020204" pitchFamily="34" charset="0"/>
              </a:rPr>
              <a:t>MQXFA13 coil arc-length error</a:t>
            </a:r>
            <a:endParaRPr lang="en-US" sz="1200" dirty="0"/>
          </a:p>
        </p:txBody>
      </p:sp>
      <p:sp>
        <p:nvSpPr>
          <p:cNvPr id="17" name="TextBox 16">
            <a:extLst>
              <a:ext uri="{FF2B5EF4-FFF2-40B4-BE49-F238E27FC236}">
                <a16:creationId xmlns:a16="http://schemas.microsoft.com/office/drawing/2014/main" id="{C7C88305-3FDA-E07A-F928-969039CB3962}"/>
              </a:ext>
            </a:extLst>
          </p:cNvPr>
          <p:cNvSpPr txBox="1"/>
          <p:nvPr/>
        </p:nvSpPr>
        <p:spPr>
          <a:xfrm>
            <a:off x="6956696" y="6455395"/>
            <a:ext cx="1987595" cy="276999"/>
          </a:xfrm>
          <a:prstGeom prst="rect">
            <a:avLst/>
          </a:prstGeom>
          <a:noFill/>
          <a:ln>
            <a:solidFill>
              <a:schemeClr val="tx2"/>
            </a:solidFill>
          </a:ln>
        </p:spPr>
        <p:txBody>
          <a:bodyPr wrap="none" rtlCol="0">
            <a:spAutoFit/>
          </a:bodyPr>
          <a:lstStyle/>
          <a:p>
            <a:r>
              <a:rPr lang="en-US" sz="1200" dirty="0"/>
              <a:t>Courtesy of A. Bartkowska</a:t>
            </a:r>
          </a:p>
        </p:txBody>
      </p:sp>
      <p:pic>
        <p:nvPicPr>
          <p:cNvPr id="18" name="Picture 17">
            <a:extLst>
              <a:ext uri="{FF2B5EF4-FFF2-40B4-BE49-F238E27FC236}">
                <a16:creationId xmlns:a16="http://schemas.microsoft.com/office/drawing/2014/main" id="{B45F1847-BD2E-95F6-7ECF-82E027FF585C}"/>
              </a:ext>
            </a:extLst>
          </p:cNvPr>
          <p:cNvPicPr>
            <a:picLocks noChangeAspect="1"/>
          </p:cNvPicPr>
          <p:nvPr/>
        </p:nvPicPr>
        <p:blipFill>
          <a:blip r:embed="rId5"/>
          <a:stretch>
            <a:fillRect/>
          </a:stretch>
        </p:blipFill>
        <p:spPr>
          <a:xfrm>
            <a:off x="6956696" y="5578362"/>
            <a:ext cx="2187304" cy="896711"/>
          </a:xfrm>
          <a:prstGeom prst="rect">
            <a:avLst/>
          </a:prstGeom>
        </p:spPr>
      </p:pic>
      <p:pic>
        <p:nvPicPr>
          <p:cNvPr id="6" name="Picture 5">
            <a:extLst>
              <a:ext uri="{FF2B5EF4-FFF2-40B4-BE49-F238E27FC236}">
                <a16:creationId xmlns:a16="http://schemas.microsoft.com/office/drawing/2014/main" id="{34C1570C-4AA6-E8F3-BB67-1A86D6F0A0D9}"/>
              </a:ext>
            </a:extLst>
          </p:cNvPr>
          <p:cNvPicPr>
            <a:picLocks noChangeAspect="1"/>
          </p:cNvPicPr>
          <p:nvPr/>
        </p:nvPicPr>
        <p:blipFill rotWithShape="1">
          <a:blip r:embed="rId6"/>
          <a:srcRect l="12057" t="1854" r="9686" b="11320"/>
          <a:stretch/>
        </p:blipFill>
        <p:spPr>
          <a:xfrm>
            <a:off x="-1" y="2316269"/>
            <a:ext cx="3997639" cy="1746146"/>
          </a:xfrm>
          <a:prstGeom prst="rect">
            <a:avLst/>
          </a:prstGeom>
        </p:spPr>
      </p:pic>
      <p:sp>
        <p:nvSpPr>
          <p:cNvPr id="7" name="TextBox 6">
            <a:extLst>
              <a:ext uri="{FF2B5EF4-FFF2-40B4-BE49-F238E27FC236}">
                <a16:creationId xmlns:a16="http://schemas.microsoft.com/office/drawing/2014/main" id="{3113AE36-2F8F-2B7A-C197-95D16D4910FE}"/>
              </a:ext>
            </a:extLst>
          </p:cNvPr>
          <p:cNvSpPr txBox="1"/>
          <p:nvPr/>
        </p:nvSpPr>
        <p:spPr>
          <a:xfrm>
            <a:off x="1270534" y="3778209"/>
            <a:ext cx="1537754" cy="276999"/>
          </a:xfrm>
          <a:prstGeom prst="rect">
            <a:avLst/>
          </a:prstGeom>
          <a:noFill/>
          <a:ln>
            <a:solidFill>
              <a:schemeClr val="bg2"/>
            </a:solidFill>
          </a:ln>
        </p:spPr>
        <p:txBody>
          <a:bodyPr wrap="square" rtlCol="0">
            <a:spAutoFit/>
          </a:bodyPr>
          <a:lstStyle/>
          <a:p>
            <a:r>
              <a:rPr lang="en-US" sz="1200" dirty="0"/>
              <a:t>Coil straight section</a:t>
            </a:r>
          </a:p>
        </p:txBody>
      </p:sp>
      <p:pic>
        <p:nvPicPr>
          <p:cNvPr id="8" name="Picture 2">
            <a:extLst>
              <a:ext uri="{FF2B5EF4-FFF2-40B4-BE49-F238E27FC236}">
                <a16:creationId xmlns:a16="http://schemas.microsoft.com/office/drawing/2014/main" id="{F1E72083-5480-ED13-A226-68CC58AA673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6767" t="9438" r="13111" b="25422"/>
          <a:stretch/>
        </p:blipFill>
        <p:spPr bwMode="auto">
          <a:xfrm>
            <a:off x="0" y="1566753"/>
            <a:ext cx="4001154" cy="1738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a:extLst>
              <a:ext uri="{FF2B5EF4-FFF2-40B4-BE49-F238E27FC236}">
                <a16:creationId xmlns:a16="http://schemas.microsoft.com/office/drawing/2014/main" id="{7F8FFED9-02BD-E43A-AE02-940FB0DEC8A8}"/>
              </a:ext>
            </a:extLst>
          </p:cNvPr>
          <p:cNvSpPr txBox="1"/>
          <p:nvPr/>
        </p:nvSpPr>
        <p:spPr>
          <a:xfrm>
            <a:off x="1270534" y="2852936"/>
            <a:ext cx="1537754" cy="276999"/>
          </a:xfrm>
          <a:prstGeom prst="rect">
            <a:avLst/>
          </a:prstGeom>
          <a:noFill/>
          <a:ln>
            <a:solidFill>
              <a:schemeClr val="bg2"/>
            </a:solidFill>
          </a:ln>
        </p:spPr>
        <p:txBody>
          <a:bodyPr wrap="square" rtlCol="0">
            <a:spAutoFit/>
          </a:bodyPr>
          <a:lstStyle/>
          <a:p>
            <a:pPr algn="ctr"/>
            <a:r>
              <a:rPr lang="en-US" sz="1200" dirty="0"/>
              <a:t>Coil lead end</a:t>
            </a:r>
          </a:p>
        </p:txBody>
      </p:sp>
      <p:sp>
        <p:nvSpPr>
          <p:cNvPr id="20" name="Arrow: Down 19">
            <a:extLst>
              <a:ext uri="{FF2B5EF4-FFF2-40B4-BE49-F238E27FC236}">
                <a16:creationId xmlns:a16="http://schemas.microsoft.com/office/drawing/2014/main" id="{02DC094E-F816-E071-AD3F-A431DA822FAD}"/>
              </a:ext>
            </a:extLst>
          </p:cNvPr>
          <p:cNvSpPr/>
          <p:nvPr/>
        </p:nvSpPr>
        <p:spPr>
          <a:xfrm>
            <a:off x="5516009" y="3916708"/>
            <a:ext cx="285944" cy="46875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2978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p:bldP spid="17" grpId="0" animBg="1"/>
      <p:bldP spid="7" grpId="0" animBg="1"/>
      <p:bldP spid="10" grpId="0" animBg="1"/>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4624"/>
            <a:ext cx="8434800" cy="720000"/>
          </a:xfrm>
        </p:spPr>
        <p:txBody>
          <a:bodyPr/>
          <a:lstStyle/>
          <a:p>
            <a:r>
              <a:rPr lang="en-US" dirty="0"/>
              <a:t>Preventive Actions</a:t>
            </a:r>
          </a:p>
        </p:txBody>
      </p:sp>
      <p:sp>
        <p:nvSpPr>
          <p:cNvPr id="3" name="Content Placeholder 2"/>
          <p:cNvSpPr>
            <a:spLocks noGrp="1"/>
          </p:cNvSpPr>
          <p:nvPr>
            <p:ph idx="1"/>
          </p:nvPr>
        </p:nvSpPr>
        <p:spPr>
          <a:xfrm>
            <a:off x="246588" y="640549"/>
            <a:ext cx="8650824" cy="4230977"/>
          </a:xfrm>
        </p:spPr>
        <p:txBody>
          <a:bodyPr>
            <a:normAutofit fontScale="92500" lnSpcReduction="10000"/>
          </a:bodyPr>
          <a:lstStyle/>
          <a:p>
            <a:r>
              <a:rPr lang="en-US" dirty="0"/>
              <a:t>Main actions:</a:t>
            </a:r>
          </a:p>
          <a:p>
            <a:pPr lvl="1"/>
            <a:r>
              <a:rPr lang="en-US" dirty="0"/>
              <a:t>Added </a:t>
            </a:r>
            <a:r>
              <a:rPr lang="en-US" u="sng" dirty="0"/>
              <a:t>Tapered Load Shims </a:t>
            </a:r>
            <a:r>
              <a:rPr lang="en-US" dirty="0"/>
              <a:t>in magnet Lead End</a:t>
            </a:r>
          </a:p>
          <a:p>
            <a:pPr lvl="2"/>
            <a:r>
              <a:rPr lang="en-US" dirty="0"/>
              <a:t>During last step of azimuthal preload</a:t>
            </a:r>
          </a:p>
          <a:p>
            <a:pPr lvl="2"/>
            <a:r>
              <a:rPr lang="en-US" dirty="0"/>
              <a:t>Added coil dimension measurements in the critical area and FE analysis based on measured coil size </a:t>
            </a:r>
          </a:p>
          <a:p>
            <a:pPr lvl="1"/>
            <a:r>
              <a:rPr lang="en-US" dirty="0"/>
              <a:t>Increased target prestress from 80 to 90 MPa</a:t>
            </a:r>
          </a:p>
          <a:p>
            <a:pPr lvl="1"/>
            <a:r>
              <a:rPr lang="en-US" dirty="0"/>
              <a:t>Set target for minimum loading key size based on coil dimensions </a:t>
            </a:r>
            <a:r>
              <a:rPr lang="en-US" dirty="0">
                <a:sym typeface="Wingdings" panose="05000000000000000000" pitchFamily="2" charset="2"/>
              </a:rPr>
              <a:t> </a:t>
            </a:r>
            <a:r>
              <a:rPr lang="en-US" u="sng" dirty="0">
                <a:sym typeface="Wingdings" panose="05000000000000000000" pitchFamily="2" charset="2"/>
              </a:rPr>
              <a:t>higher pre-stress controlled by dimensions</a:t>
            </a:r>
          </a:p>
          <a:p>
            <a:pPr lvl="2"/>
            <a:r>
              <a:rPr lang="en-US" dirty="0"/>
              <a:t>Comparison with best magnets</a:t>
            </a:r>
          </a:p>
          <a:p>
            <a:pPr lvl="1"/>
            <a:r>
              <a:rPr lang="en-US" dirty="0"/>
              <a:t>Increased the maximum allowable stress during preload from 110 to 135 MPa</a:t>
            </a:r>
          </a:p>
          <a:p>
            <a:pPr lvl="2"/>
            <a:r>
              <a:rPr lang="en-US" dirty="0"/>
              <a:t>Based on feedback from CERN MQXFS program</a:t>
            </a:r>
          </a:p>
          <a:p>
            <a:endParaRPr lang="en-US" dirty="0"/>
          </a:p>
        </p:txBody>
      </p:sp>
      <p:sp>
        <p:nvSpPr>
          <p:cNvPr id="5" name="Footer Placeholder 4"/>
          <p:cNvSpPr>
            <a:spLocks noGrp="1"/>
          </p:cNvSpPr>
          <p:nvPr>
            <p:ph type="ftr" sz="quarter" idx="3"/>
          </p:nvPr>
        </p:nvSpPr>
        <p:spPr/>
        <p:txBody>
          <a:bodyPr/>
          <a:lstStyle/>
          <a:p>
            <a:r>
              <a:rPr lang="en-US"/>
              <a:t>14th HL-LHC Collaboration Meeting, Oct 7 – 10, 2024</a:t>
            </a:r>
            <a:endParaRPr lang="en-GB" dirty="0"/>
          </a:p>
        </p:txBody>
      </p:sp>
      <p:sp>
        <p:nvSpPr>
          <p:cNvPr id="6" name="Slide Number Placeholder 5">
            <a:extLst>
              <a:ext uri="{FF2B5EF4-FFF2-40B4-BE49-F238E27FC236}">
                <a16:creationId xmlns:a16="http://schemas.microsoft.com/office/drawing/2014/main" id="{C2E626AA-5D3F-B11F-7997-E97194E69223}"/>
              </a:ext>
            </a:extLst>
          </p:cNvPr>
          <p:cNvSpPr>
            <a:spLocks noGrp="1"/>
          </p:cNvSpPr>
          <p:nvPr>
            <p:ph type="sldNum" sz="quarter" idx="12"/>
          </p:nvPr>
        </p:nvSpPr>
        <p:spPr/>
        <p:txBody>
          <a:bodyPr/>
          <a:lstStyle/>
          <a:p>
            <a:fld id="{BFDCA1C4-9514-7B4F-976F-D92F7E296653}" type="slidenum">
              <a:rPr lang="fr-FR" smtClean="0"/>
              <a:pPr/>
              <a:t>7</a:t>
            </a:fld>
            <a:endParaRPr lang="fr-FR" dirty="0"/>
          </a:p>
        </p:txBody>
      </p:sp>
      <p:pic>
        <p:nvPicPr>
          <p:cNvPr id="14" name="Picture 13">
            <a:extLst>
              <a:ext uri="{FF2B5EF4-FFF2-40B4-BE49-F238E27FC236}">
                <a16:creationId xmlns:a16="http://schemas.microsoft.com/office/drawing/2014/main" id="{B0083C9B-0ADF-A64B-727D-43173F5F253B}"/>
              </a:ext>
            </a:extLst>
          </p:cNvPr>
          <p:cNvPicPr>
            <a:picLocks noChangeAspect="1"/>
          </p:cNvPicPr>
          <p:nvPr/>
        </p:nvPicPr>
        <p:blipFill>
          <a:blip r:embed="rId2"/>
          <a:stretch>
            <a:fillRect/>
          </a:stretch>
        </p:blipFill>
        <p:spPr>
          <a:xfrm>
            <a:off x="0" y="4742505"/>
            <a:ext cx="5035732" cy="2115495"/>
          </a:xfrm>
          <a:prstGeom prst="rect">
            <a:avLst/>
          </a:prstGeom>
          <a:solidFill>
            <a:schemeClr val="bg1"/>
          </a:solidFill>
        </p:spPr>
      </p:pic>
      <p:sp>
        <p:nvSpPr>
          <p:cNvPr id="4" name="TextBox 3">
            <a:extLst>
              <a:ext uri="{FF2B5EF4-FFF2-40B4-BE49-F238E27FC236}">
                <a16:creationId xmlns:a16="http://schemas.microsoft.com/office/drawing/2014/main" id="{AB937070-F0F0-A122-4A5E-E9DA0961DA82}"/>
              </a:ext>
            </a:extLst>
          </p:cNvPr>
          <p:cNvSpPr txBox="1"/>
          <p:nvPr/>
        </p:nvSpPr>
        <p:spPr>
          <a:xfrm>
            <a:off x="5796136" y="5013176"/>
            <a:ext cx="2264406" cy="738664"/>
          </a:xfrm>
          <a:prstGeom prst="rect">
            <a:avLst/>
          </a:prstGeom>
          <a:noFill/>
          <a:ln w="38100">
            <a:solidFill>
              <a:schemeClr val="bg2"/>
            </a:solidFill>
          </a:ln>
        </p:spPr>
        <p:txBody>
          <a:bodyPr wrap="square" rtlCol="0">
            <a:spAutoFit/>
          </a:bodyPr>
          <a:lstStyle/>
          <a:p>
            <a:r>
              <a:rPr lang="en-US" sz="1400" dirty="0"/>
              <a:t>More details in “MQXFA magnet assembly &amp; preload” in </a:t>
            </a:r>
            <a:r>
              <a:rPr lang="en-US" sz="1400" b="1" dirty="0">
                <a:solidFill>
                  <a:srgbClr val="202020"/>
                </a:solidFill>
                <a:latin typeface="Liberation Sans"/>
              </a:rPr>
              <a:t>this session</a:t>
            </a:r>
            <a:endParaRPr lang="en-US" sz="1400" dirty="0"/>
          </a:p>
        </p:txBody>
      </p:sp>
    </p:spTree>
    <p:extLst>
      <p:ext uri="{BB962C8B-B14F-4D97-AF65-F5344CB8AC3E}">
        <p14:creationId xmlns:p14="http://schemas.microsoft.com/office/powerpoint/2010/main" val="5392093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6BB12-EC64-A8F0-4BBF-DD991E416E18}"/>
              </a:ext>
            </a:extLst>
          </p:cNvPr>
          <p:cNvSpPr>
            <a:spLocks noGrp="1"/>
          </p:cNvSpPr>
          <p:nvPr>
            <p:ph type="title"/>
          </p:nvPr>
        </p:nvSpPr>
        <p:spPr>
          <a:xfrm>
            <a:off x="3381048" y="115332"/>
            <a:ext cx="5007376" cy="720000"/>
          </a:xfrm>
        </p:spPr>
        <p:txBody>
          <a:bodyPr/>
          <a:lstStyle/>
          <a:p>
            <a:r>
              <a:rPr lang="en-US" dirty="0"/>
              <a:t>Limiting Coils</a:t>
            </a:r>
          </a:p>
        </p:txBody>
      </p:sp>
      <p:sp>
        <p:nvSpPr>
          <p:cNvPr id="5" name="Footer Placeholder 4">
            <a:extLst>
              <a:ext uri="{FF2B5EF4-FFF2-40B4-BE49-F238E27FC236}">
                <a16:creationId xmlns:a16="http://schemas.microsoft.com/office/drawing/2014/main" id="{8C7E5997-2784-DBC7-6834-432586D334CA}"/>
              </a:ext>
            </a:extLst>
          </p:cNvPr>
          <p:cNvSpPr>
            <a:spLocks noGrp="1"/>
          </p:cNvSpPr>
          <p:nvPr>
            <p:ph type="ftr" sz="quarter" idx="3"/>
          </p:nvPr>
        </p:nvSpPr>
        <p:spPr/>
        <p:txBody>
          <a:bodyPr/>
          <a:lstStyle/>
          <a:p>
            <a:r>
              <a:rPr lang="en-US"/>
              <a:t>Coi WG mtg - Sept 26, 2024</a:t>
            </a:r>
            <a:endParaRPr lang="en-GB" dirty="0"/>
          </a:p>
        </p:txBody>
      </p:sp>
      <p:graphicFrame>
        <p:nvGraphicFramePr>
          <p:cNvPr id="6" name="Table 5">
            <a:extLst>
              <a:ext uri="{FF2B5EF4-FFF2-40B4-BE49-F238E27FC236}">
                <a16:creationId xmlns:a16="http://schemas.microsoft.com/office/drawing/2014/main" id="{80FA2916-DED5-E3D7-2284-392F469328F3}"/>
              </a:ext>
            </a:extLst>
          </p:cNvPr>
          <p:cNvGraphicFramePr>
            <a:graphicFrameLocks noGrp="1"/>
          </p:cNvGraphicFramePr>
          <p:nvPr>
            <p:extLst>
              <p:ext uri="{D42A27DB-BD31-4B8C-83A1-F6EECF244321}">
                <p14:modId xmlns:p14="http://schemas.microsoft.com/office/powerpoint/2010/main" val="1035371192"/>
              </p:ext>
            </p:extLst>
          </p:nvPr>
        </p:nvGraphicFramePr>
        <p:xfrm>
          <a:off x="620463" y="-16768"/>
          <a:ext cx="3441700" cy="3733800"/>
        </p:xfrm>
        <a:graphic>
          <a:graphicData uri="http://schemas.openxmlformats.org/drawingml/2006/table">
            <a:tbl>
              <a:tblPr/>
              <a:tblGrid>
                <a:gridCol w="1001048">
                  <a:extLst>
                    <a:ext uri="{9D8B030D-6E8A-4147-A177-3AD203B41FA5}">
                      <a16:colId xmlns:a16="http://schemas.microsoft.com/office/drawing/2014/main" val="4246510643"/>
                    </a:ext>
                  </a:extLst>
                </a:gridCol>
                <a:gridCol w="610163">
                  <a:extLst>
                    <a:ext uri="{9D8B030D-6E8A-4147-A177-3AD203B41FA5}">
                      <a16:colId xmlns:a16="http://schemas.microsoft.com/office/drawing/2014/main" val="2251299154"/>
                    </a:ext>
                  </a:extLst>
                </a:gridCol>
                <a:gridCol w="610163">
                  <a:extLst>
                    <a:ext uri="{9D8B030D-6E8A-4147-A177-3AD203B41FA5}">
                      <a16:colId xmlns:a16="http://schemas.microsoft.com/office/drawing/2014/main" val="2040950325"/>
                    </a:ext>
                  </a:extLst>
                </a:gridCol>
                <a:gridCol w="610163">
                  <a:extLst>
                    <a:ext uri="{9D8B030D-6E8A-4147-A177-3AD203B41FA5}">
                      <a16:colId xmlns:a16="http://schemas.microsoft.com/office/drawing/2014/main" val="608401342"/>
                    </a:ext>
                  </a:extLst>
                </a:gridCol>
                <a:gridCol w="610163">
                  <a:extLst>
                    <a:ext uri="{9D8B030D-6E8A-4147-A177-3AD203B41FA5}">
                      <a16:colId xmlns:a16="http://schemas.microsoft.com/office/drawing/2014/main" val="281829459"/>
                    </a:ext>
                  </a:extLst>
                </a:gridCol>
              </a:tblGrid>
              <a:tr h="238125">
                <a:tc gridSpan="3">
                  <a:txBody>
                    <a:bodyPr/>
                    <a:lstStyle/>
                    <a:p>
                      <a:pPr algn="l" fontAlgn="b"/>
                      <a:r>
                        <a:rPr lang="en-US" sz="1400" b="1" i="0" u="none" strike="noStrike">
                          <a:solidFill>
                            <a:srgbClr val="000000"/>
                          </a:solidFill>
                          <a:effectLst/>
                          <a:latin typeface="Calibri" panose="020F0502020204030204" pitchFamily="34" charset="0"/>
                        </a:rPr>
                        <a:t>Coils in MQXFA magnets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619728199"/>
                  </a:ext>
                </a:extLst>
              </a:tr>
              <a:tr h="200025">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28014347"/>
                  </a:ext>
                </a:extLst>
              </a:tr>
              <a:tr h="238125">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ctr" fontAlgn="b"/>
                      <a:endParaRPr lang="en-US" sz="1100" b="1"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US" sz="1100" b="1" i="0" u="none" strike="noStrike">
                          <a:solidFill>
                            <a:srgbClr val="000000"/>
                          </a:solidFill>
                          <a:effectLst/>
                          <a:latin typeface="Calibri" panose="020F0502020204030204" pitchFamily="34" charset="0"/>
                        </a:rPr>
                        <a:t>CLIQ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fontAlgn="b"/>
                      <a:endParaRPr lang="en-US" sz="1100" b="1"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US" sz="1100" b="1" i="0" u="none" strike="noStrike">
                          <a:solidFill>
                            <a:srgbClr val="000000"/>
                          </a:solidFill>
                          <a:effectLst/>
                          <a:latin typeface="Calibri" panose="020F0502020204030204" pitchFamily="34" charset="0"/>
                        </a:rPr>
                        <a:t>CLIQ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253704821"/>
                  </a:ext>
                </a:extLst>
              </a:tr>
              <a:tr h="190500">
                <a:tc>
                  <a:txBody>
                    <a:bodyPr/>
                    <a:lstStyle/>
                    <a:p>
                      <a:pPr algn="l" fontAlgn="b"/>
                      <a:r>
                        <a:rPr lang="en-US" sz="1100" b="1" i="0" u="none" strike="noStrike">
                          <a:solidFill>
                            <a:srgbClr val="000000"/>
                          </a:solidFill>
                          <a:effectLst/>
                          <a:latin typeface="Calibri" panose="020F0502020204030204" pitchFamily="34" charset="0"/>
                        </a:rPr>
                        <a:t>Magnet</a:t>
                      </a:r>
                    </a:p>
                  </a:txBody>
                  <a:tcPr marL="9525" marR="9525" marT="9525" marB="0" anchor="b">
                    <a:lnL>
                      <a:noFill/>
                    </a:lnL>
                    <a:lnR>
                      <a:noFill/>
                    </a:lnR>
                    <a:lnT>
                      <a:noFill/>
                    </a:lnT>
                    <a:lnB>
                      <a:noFill/>
                    </a:lnB>
                    <a:noFill/>
                  </a:tcPr>
                </a:tc>
                <a:tc>
                  <a:txBody>
                    <a:bodyPr/>
                    <a:lstStyle/>
                    <a:p>
                      <a:pPr algn="ctr" fontAlgn="b"/>
                      <a:r>
                        <a:rPr lang="en-US" sz="1100" b="1" i="0" u="none" strike="noStrike">
                          <a:solidFill>
                            <a:srgbClr val="000000"/>
                          </a:solidFill>
                          <a:effectLst/>
                          <a:latin typeface="Calibri" panose="020F0502020204030204" pitchFamily="34" charset="0"/>
                        </a:rPr>
                        <a:t>Q1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US" sz="1100" b="1" i="0" u="none" strike="noStrike">
                          <a:solidFill>
                            <a:srgbClr val="000000"/>
                          </a:solidFill>
                          <a:effectLst/>
                          <a:latin typeface="Calibri" panose="020F0502020204030204" pitchFamily="34" charset="0"/>
                        </a:rPr>
                        <a:t>Q2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US" sz="1100" b="1" i="0" u="none" strike="noStrike">
                          <a:solidFill>
                            <a:srgbClr val="000000"/>
                          </a:solidFill>
                          <a:effectLst/>
                          <a:latin typeface="Calibri" panose="020F0502020204030204" pitchFamily="34" charset="0"/>
                        </a:rPr>
                        <a:t>Q3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US" sz="1100" b="1" i="0" u="none" strike="noStrike">
                          <a:solidFill>
                            <a:srgbClr val="000000"/>
                          </a:solidFill>
                          <a:effectLst/>
                          <a:latin typeface="Calibri" panose="020F0502020204030204" pitchFamily="34" charset="0"/>
                        </a:rPr>
                        <a:t>Q4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98629042"/>
                  </a:ext>
                </a:extLst>
              </a:tr>
              <a:tr h="190500">
                <a:tc>
                  <a:txBody>
                    <a:bodyPr/>
                    <a:lstStyle/>
                    <a:p>
                      <a:pPr algn="l" fontAlgn="b"/>
                      <a:r>
                        <a:rPr lang="en-US" sz="1100" b="0" i="0" u="none" strike="noStrike">
                          <a:solidFill>
                            <a:srgbClr val="000000"/>
                          </a:solidFill>
                          <a:effectLst/>
                          <a:latin typeface="Calibri" panose="020F0502020204030204" pitchFamily="34" charset="0"/>
                        </a:rPr>
                        <a:t>MQXFA03</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335303282"/>
                  </a:ext>
                </a:extLst>
              </a:tr>
              <a:tr h="190500">
                <a:tc>
                  <a:txBody>
                    <a:bodyPr/>
                    <a:lstStyle/>
                    <a:p>
                      <a:pPr algn="l" fontAlgn="b"/>
                      <a:r>
                        <a:rPr lang="en-US" sz="1100" b="0" i="0" u="none" strike="noStrike">
                          <a:solidFill>
                            <a:srgbClr val="000000"/>
                          </a:solidFill>
                          <a:effectLst/>
                          <a:latin typeface="Calibri" panose="020F0502020204030204" pitchFamily="34" charset="0"/>
                        </a:rPr>
                        <a:t>MQXFA04</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2294102421"/>
                  </a:ext>
                </a:extLst>
              </a:tr>
              <a:tr h="190500">
                <a:tc>
                  <a:txBody>
                    <a:bodyPr/>
                    <a:lstStyle/>
                    <a:p>
                      <a:pPr algn="l" fontAlgn="b"/>
                      <a:r>
                        <a:rPr lang="en-US" sz="1100" b="0" i="0" u="none" strike="noStrike">
                          <a:solidFill>
                            <a:srgbClr val="000000"/>
                          </a:solidFill>
                          <a:effectLst/>
                          <a:latin typeface="Calibri" panose="020F0502020204030204" pitchFamily="34" charset="0"/>
                        </a:rPr>
                        <a:t>MQXFA05</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dirty="0">
                          <a:solidFill>
                            <a:srgbClr val="000000"/>
                          </a:solidFill>
                          <a:effectLst/>
                          <a:latin typeface="Calibri" panose="020F0502020204030204" pitchFamily="34" charset="0"/>
                        </a:rPr>
                        <a:t>209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3665644639"/>
                  </a:ext>
                </a:extLst>
              </a:tr>
              <a:tr h="190500">
                <a:tc>
                  <a:txBody>
                    <a:bodyPr/>
                    <a:lstStyle/>
                    <a:p>
                      <a:pPr algn="l" fontAlgn="b"/>
                      <a:r>
                        <a:rPr lang="en-US" sz="1100" b="0" i="0" u="none" strike="noStrike">
                          <a:solidFill>
                            <a:srgbClr val="000000"/>
                          </a:solidFill>
                          <a:effectLst/>
                          <a:latin typeface="Calibri" panose="020F0502020204030204" pitchFamily="34" charset="0"/>
                        </a:rPr>
                        <a:t>MQXFA06</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122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211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123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2398036308"/>
                  </a:ext>
                </a:extLst>
              </a:tr>
              <a:tr h="190500">
                <a:tc>
                  <a:txBody>
                    <a:bodyPr/>
                    <a:lstStyle/>
                    <a:p>
                      <a:pPr algn="l" fontAlgn="b"/>
                      <a:r>
                        <a:rPr lang="en-US" sz="1100" b="0" i="0" u="none" strike="noStrike">
                          <a:solidFill>
                            <a:srgbClr val="FF0000"/>
                          </a:solidFill>
                          <a:effectLst/>
                          <a:latin typeface="Calibri" panose="020F0502020204030204" pitchFamily="34" charset="0"/>
                        </a:rPr>
                        <a:t>MQXFA07</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124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1" i="0" u="none" strike="noStrike">
                          <a:solidFill>
                            <a:srgbClr val="FF0000"/>
                          </a:solidFill>
                          <a:effectLst/>
                          <a:latin typeface="Calibri" panose="020F0502020204030204" pitchFamily="34" charset="0"/>
                        </a:rPr>
                        <a:t>214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4051474572"/>
                  </a:ext>
                </a:extLst>
              </a:tr>
              <a:tr h="190500">
                <a:tc>
                  <a:txBody>
                    <a:bodyPr/>
                    <a:lstStyle/>
                    <a:p>
                      <a:pPr algn="l" fontAlgn="b"/>
                      <a:r>
                        <a:rPr lang="en-US" sz="1100" b="0" i="0" u="none" strike="noStrike">
                          <a:solidFill>
                            <a:srgbClr val="000000"/>
                          </a:solidFill>
                          <a:effectLst/>
                          <a:latin typeface="Calibri" panose="020F0502020204030204" pitchFamily="34" charset="0"/>
                        </a:rPr>
                        <a:t>MQXFA07b</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124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218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418900603"/>
                  </a:ext>
                </a:extLst>
              </a:tr>
              <a:tr h="190500">
                <a:tc>
                  <a:txBody>
                    <a:bodyPr/>
                    <a:lstStyle/>
                    <a:p>
                      <a:pPr algn="l" fontAlgn="b"/>
                      <a:r>
                        <a:rPr lang="en-US" sz="1100" b="0" i="0" u="none" strike="noStrike">
                          <a:solidFill>
                            <a:srgbClr val="FF0000"/>
                          </a:solidFill>
                          <a:effectLst/>
                          <a:latin typeface="Calibri" panose="020F0502020204030204" pitchFamily="34" charset="0"/>
                        </a:rPr>
                        <a:t>MQXFA08</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215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126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1" i="0" u="none" strike="noStrike">
                          <a:solidFill>
                            <a:srgbClr val="FF0000"/>
                          </a:solidFill>
                          <a:effectLst/>
                          <a:latin typeface="Calibri" panose="020F0502020204030204" pitchFamily="34" charset="0"/>
                        </a:rPr>
                        <a:t>213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128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326356835"/>
                  </a:ext>
                </a:extLst>
              </a:tr>
              <a:tr h="190500">
                <a:tc>
                  <a:txBody>
                    <a:bodyPr/>
                    <a:lstStyle/>
                    <a:p>
                      <a:pPr algn="l" fontAlgn="b"/>
                      <a:r>
                        <a:rPr lang="en-US" sz="1100" b="0" i="0" u="none" strike="noStrike">
                          <a:solidFill>
                            <a:srgbClr val="000000"/>
                          </a:solidFill>
                          <a:effectLst/>
                          <a:latin typeface="Calibri" panose="020F0502020204030204" pitchFamily="34" charset="0"/>
                        </a:rPr>
                        <a:t>MQXFA08b</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215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126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219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128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3262396092"/>
                  </a:ext>
                </a:extLst>
              </a:tr>
              <a:tr h="190500">
                <a:tc>
                  <a:txBody>
                    <a:bodyPr/>
                    <a:lstStyle/>
                    <a:p>
                      <a:pPr algn="l" fontAlgn="b"/>
                      <a:r>
                        <a:rPr lang="en-US" sz="1100" b="0" i="0" u="none" strike="noStrike">
                          <a:solidFill>
                            <a:srgbClr val="000000"/>
                          </a:solidFill>
                          <a:effectLst/>
                          <a:latin typeface="Calibri" panose="020F0502020204030204" pitchFamily="34" charset="0"/>
                        </a:rPr>
                        <a:t>MQXFA10</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132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221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131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129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1008868014"/>
                  </a:ext>
                </a:extLst>
              </a:tr>
              <a:tr h="190500">
                <a:tc>
                  <a:txBody>
                    <a:bodyPr/>
                    <a:lstStyle/>
                    <a:p>
                      <a:pPr algn="l" fontAlgn="b"/>
                      <a:r>
                        <a:rPr lang="en-US" sz="1100" b="0" i="0" u="none" strike="noStrike">
                          <a:solidFill>
                            <a:srgbClr val="000000"/>
                          </a:solidFill>
                          <a:effectLst/>
                          <a:latin typeface="Calibri" panose="020F0502020204030204" pitchFamily="34" charset="0"/>
                        </a:rPr>
                        <a:t>MQXFA11</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223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222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134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135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2228674142"/>
                  </a:ext>
                </a:extLst>
              </a:tr>
              <a:tr h="190500">
                <a:tc>
                  <a:txBody>
                    <a:bodyPr/>
                    <a:lstStyle/>
                    <a:p>
                      <a:pPr algn="l" fontAlgn="b"/>
                      <a:r>
                        <a:rPr lang="en-US" sz="1100" b="0" i="0" u="none" strike="noStrike">
                          <a:solidFill>
                            <a:srgbClr val="FF0000"/>
                          </a:solidFill>
                          <a:effectLst/>
                          <a:latin typeface="Calibri" panose="020F0502020204030204" pitchFamily="34" charset="0"/>
                        </a:rPr>
                        <a:t>MQXFA13</a:t>
                      </a:r>
                    </a:p>
                  </a:txBody>
                  <a:tcPr marL="9525" marR="9525" marT="9525" marB="0" anchor="b">
                    <a:lnL>
                      <a:noFill/>
                    </a:lnL>
                    <a:lnR>
                      <a:noFill/>
                    </a:lnR>
                    <a:lnT>
                      <a:noFill/>
                    </a:lnT>
                    <a:lnB>
                      <a:noFill/>
                    </a:lnB>
                    <a:noFill/>
                  </a:tcPr>
                </a:tc>
                <a:tc>
                  <a:txBody>
                    <a:bodyPr/>
                    <a:lstStyle/>
                    <a:p>
                      <a:pPr algn="ctr" fontAlgn="b"/>
                      <a:r>
                        <a:rPr lang="en-US" sz="1100" b="1" i="0" u="none" strike="noStrike">
                          <a:solidFill>
                            <a:srgbClr val="FF0000"/>
                          </a:solidFill>
                          <a:effectLst/>
                          <a:latin typeface="Calibri" panose="020F0502020204030204" pitchFamily="34" charset="0"/>
                        </a:rPr>
                        <a:t>227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139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229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141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1113146875"/>
                  </a:ext>
                </a:extLst>
              </a:tr>
              <a:tr h="190500">
                <a:tc>
                  <a:txBody>
                    <a:bodyPr/>
                    <a:lstStyle/>
                    <a:p>
                      <a:pPr algn="l" fontAlgn="b"/>
                      <a:r>
                        <a:rPr lang="en-US" sz="1100" b="0" i="0" u="none" strike="noStrike">
                          <a:solidFill>
                            <a:srgbClr val="000000"/>
                          </a:solidFill>
                          <a:effectLst/>
                          <a:latin typeface="Calibri" panose="020F0502020204030204" pitchFamily="34" charset="0"/>
                        </a:rPr>
                        <a:t>MQXFA14b</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217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230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143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231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extLst>
                  <a:ext uri="{0D108BD9-81ED-4DB2-BD59-A6C34878D82A}">
                    <a16:rowId xmlns:a16="http://schemas.microsoft.com/office/drawing/2014/main" val="396248203"/>
                  </a:ext>
                </a:extLst>
              </a:tr>
              <a:tr h="190500">
                <a:tc>
                  <a:txBody>
                    <a:bodyPr/>
                    <a:lstStyle/>
                    <a:p>
                      <a:pPr algn="l" fontAlgn="b"/>
                      <a:r>
                        <a:rPr lang="en-US" sz="1100" b="0" i="0" u="none" strike="noStrike">
                          <a:solidFill>
                            <a:srgbClr val="000000"/>
                          </a:solidFill>
                          <a:effectLst/>
                          <a:latin typeface="Calibri" panose="020F0502020204030204" pitchFamily="34" charset="0"/>
                        </a:rPr>
                        <a:t>MQXFA15</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233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226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220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2843412796"/>
                  </a:ext>
                </a:extLst>
              </a:tr>
              <a:tr h="190500">
                <a:tc>
                  <a:txBody>
                    <a:bodyPr/>
                    <a:lstStyle/>
                    <a:p>
                      <a:pPr algn="l" fontAlgn="b"/>
                      <a:r>
                        <a:rPr lang="en-US" sz="1100" b="0" i="0" u="none" strike="noStrike">
                          <a:solidFill>
                            <a:srgbClr val="FF0000"/>
                          </a:solidFill>
                          <a:effectLst/>
                          <a:latin typeface="Calibri" panose="020F0502020204030204" pitchFamily="34" charset="0"/>
                        </a:rPr>
                        <a:t>MQXFA17</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151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237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1" i="0" u="none" strike="noStrike" dirty="0">
                          <a:solidFill>
                            <a:srgbClr val="FF0000"/>
                          </a:solidFill>
                          <a:effectLst/>
                          <a:latin typeface="Calibri" panose="020F0502020204030204" pitchFamily="34" charset="0"/>
                        </a:rPr>
                        <a:t>239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extLst>
                  <a:ext uri="{0D108BD9-81ED-4DB2-BD59-A6C34878D82A}">
                    <a16:rowId xmlns:a16="http://schemas.microsoft.com/office/drawing/2014/main" val="401507585"/>
                  </a:ext>
                </a:extLst>
              </a:tr>
              <a:tr h="200025">
                <a:tc>
                  <a:txBody>
                    <a:bodyPr/>
                    <a:lstStyle/>
                    <a:p>
                      <a:pPr algn="l" fontAlgn="b"/>
                      <a:r>
                        <a:rPr lang="en-US" sz="1100" b="0" i="0" u="none" strike="noStrike">
                          <a:solidFill>
                            <a:srgbClr val="000000"/>
                          </a:solidFill>
                          <a:effectLst/>
                          <a:latin typeface="Calibri" panose="020F0502020204030204" pitchFamily="34" charset="0"/>
                        </a:rPr>
                        <a:t>MQXFA13b</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150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139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229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dirty="0">
                          <a:solidFill>
                            <a:srgbClr val="000000"/>
                          </a:solidFill>
                          <a:effectLst/>
                          <a:latin typeface="Calibri" panose="020F0502020204030204" pitchFamily="34" charset="0"/>
                        </a:rPr>
                        <a:t>141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505746418"/>
                  </a:ext>
                </a:extLst>
              </a:tr>
            </a:tbl>
          </a:graphicData>
        </a:graphic>
      </p:graphicFrame>
      <p:sp>
        <p:nvSpPr>
          <p:cNvPr id="7" name="TextBox 6">
            <a:extLst>
              <a:ext uri="{FF2B5EF4-FFF2-40B4-BE49-F238E27FC236}">
                <a16:creationId xmlns:a16="http://schemas.microsoft.com/office/drawing/2014/main" id="{954526D9-09F8-3290-B4DC-FDEA7D5ABFA8}"/>
              </a:ext>
            </a:extLst>
          </p:cNvPr>
          <p:cNvSpPr txBox="1"/>
          <p:nvPr/>
        </p:nvSpPr>
        <p:spPr>
          <a:xfrm>
            <a:off x="4314284" y="1716686"/>
            <a:ext cx="4452867" cy="646331"/>
          </a:xfrm>
          <a:prstGeom prst="rect">
            <a:avLst/>
          </a:prstGeom>
          <a:noFill/>
        </p:spPr>
        <p:txBody>
          <a:bodyPr wrap="square" rtlCol="0">
            <a:spAutoFit/>
          </a:bodyPr>
          <a:lstStyle/>
          <a:p>
            <a:r>
              <a:rPr lang="en-US" dirty="0">
                <a:solidFill>
                  <a:schemeClr val="tx2"/>
                </a:solidFill>
              </a:rPr>
              <a:t>Coil issue caused by small/zero pole-key gaps in this magnet quadrant</a:t>
            </a:r>
          </a:p>
        </p:txBody>
      </p:sp>
      <p:pic>
        <p:nvPicPr>
          <p:cNvPr id="11" name="Picture 10">
            <a:extLst>
              <a:ext uri="{FF2B5EF4-FFF2-40B4-BE49-F238E27FC236}">
                <a16:creationId xmlns:a16="http://schemas.microsoft.com/office/drawing/2014/main" id="{005DDB22-499A-27AA-3479-798B15D29FD9}"/>
              </a:ext>
            </a:extLst>
          </p:cNvPr>
          <p:cNvPicPr>
            <a:picLocks noChangeAspect="1"/>
          </p:cNvPicPr>
          <p:nvPr/>
        </p:nvPicPr>
        <p:blipFill rotWithShape="1">
          <a:blip r:embed="rId2"/>
          <a:srcRect l="12057" t="1854" r="9686" b="11320"/>
          <a:stretch/>
        </p:blipFill>
        <p:spPr>
          <a:xfrm>
            <a:off x="5035341" y="5110362"/>
            <a:ext cx="3997639" cy="1746146"/>
          </a:xfrm>
          <a:prstGeom prst="rect">
            <a:avLst/>
          </a:prstGeom>
        </p:spPr>
      </p:pic>
      <p:sp>
        <p:nvSpPr>
          <p:cNvPr id="12" name="TextBox 11">
            <a:extLst>
              <a:ext uri="{FF2B5EF4-FFF2-40B4-BE49-F238E27FC236}">
                <a16:creationId xmlns:a16="http://schemas.microsoft.com/office/drawing/2014/main" id="{71158408-EDA0-B86D-5891-72ADA5A68E0F}"/>
              </a:ext>
            </a:extLst>
          </p:cNvPr>
          <p:cNvSpPr txBox="1"/>
          <p:nvPr/>
        </p:nvSpPr>
        <p:spPr>
          <a:xfrm>
            <a:off x="6305876" y="6572302"/>
            <a:ext cx="1537754" cy="276999"/>
          </a:xfrm>
          <a:prstGeom prst="rect">
            <a:avLst/>
          </a:prstGeom>
          <a:noFill/>
          <a:ln>
            <a:solidFill>
              <a:schemeClr val="bg2"/>
            </a:solidFill>
          </a:ln>
        </p:spPr>
        <p:txBody>
          <a:bodyPr wrap="square" rtlCol="0">
            <a:spAutoFit/>
          </a:bodyPr>
          <a:lstStyle/>
          <a:p>
            <a:r>
              <a:rPr lang="en-US" sz="1200" dirty="0"/>
              <a:t>Coil straight section</a:t>
            </a:r>
          </a:p>
        </p:txBody>
      </p:sp>
      <p:pic>
        <p:nvPicPr>
          <p:cNvPr id="13" name="Picture 2">
            <a:extLst>
              <a:ext uri="{FF2B5EF4-FFF2-40B4-BE49-F238E27FC236}">
                <a16:creationId xmlns:a16="http://schemas.microsoft.com/office/drawing/2014/main" id="{29C656B5-8FBC-D8AF-56F7-932DD2D2A3C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6767" t="9438" r="13111" b="25422"/>
          <a:stretch/>
        </p:blipFill>
        <p:spPr bwMode="auto">
          <a:xfrm>
            <a:off x="5035342" y="4360846"/>
            <a:ext cx="4001154" cy="17389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F16B93C0-1E5E-2562-CB34-6C20B5B9C551}"/>
              </a:ext>
            </a:extLst>
          </p:cNvPr>
          <p:cNvSpPr txBox="1"/>
          <p:nvPr/>
        </p:nvSpPr>
        <p:spPr>
          <a:xfrm>
            <a:off x="6305876" y="5647029"/>
            <a:ext cx="1537754" cy="276999"/>
          </a:xfrm>
          <a:prstGeom prst="rect">
            <a:avLst/>
          </a:prstGeom>
          <a:noFill/>
          <a:ln>
            <a:solidFill>
              <a:schemeClr val="bg2"/>
            </a:solidFill>
          </a:ln>
        </p:spPr>
        <p:txBody>
          <a:bodyPr wrap="square" rtlCol="0">
            <a:spAutoFit/>
          </a:bodyPr>
          <a:lstStyle/>
          <a:p>
            <a:pPr algn="ctr"/>
            <a:r>
              <a:rPr lang="en-US" sz="1200" dirty="0"/>
              <a:t>Coil lead end</a:t>
            </a:r>
          </a:p>
        </p:txBody>
      </p:sp>
      <p:sp>
        <p:nvSpPr>
          <p:cNvPr id="17" name="Oval 16">
            <a:extLst>
              <a:ext uri="{FF2B5EF4-FFF2-40B4-BE49-F238E27FC236}">
                <a16:creationId xmlns:a16="http://schemas.microsoft.com/office/drawing/2014/main" id="{317D7D07-505B-52DE-2996-25C517B37EF9}"/>
              </a:ext>
            </a:extLst>
          </p:cNvPr>
          <p:cNvSpPr/>
          <p:nvPr/>
        </p:nvSpPr>
        <p:spPr>
          <a:xfrm>
            <a:off x="2924719" y="1602542"/>
            <a:ext cx="432048" cy="216024"/>
          </a:xfrm>
          <a:prstGeom prst="ellipse">
            <a:avLst/>
          </a:prstGeom>
          <a:noFill/>
          <a:ln w="19050">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7A01F399-C44F-3B73-96A7-AA461180A7E8}"/>
              </a:ext>
            </a:extLst>
          </p:cNvPr>
          <p:cNvSpPr/>
          <p:nvPr/>
        </p:nvSpPr>
        <p:spPr>
          <a:xfrm>
            <a:off x="2927586" y="1996322"/>
            <a:ext cx="432048" cy="216024"/>
          </a:xfrm>
          <a:prstGeom prst="ellipse">
            <a:avLst/>
          </a:prstGeom>
          <a:noFill/>
          <a:ln w="19050">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a:extLst>
              <a:ext uri="{FF2B5EF4-FFF2-40B4-BE49-F238E27FC236}">
                <a16:creationId xmlns:a16="http://schemas.microsoft.com/office/drawing/2014/main" id="{4A7A5899-ADC6-07E8-3C80-957E13E333D2}"/>
              </a:ext>
            </a:extLst>
          </p:cNvPr>
          <p:cNvSpPr/>
          <p:nvPr/>
        </p:nvSpPr>
        <p:spPr>
          <a:xfrm>
            <a:off x="1556567" y="2766452"/>
            <a:ext cx="2592288" cy="216024"/>
          </a:xfrm>
          <a:prstGeom prst="ellipse">
            <a:avLst/>
          </a:prstGeom>
          <a:noFill/>
          <a:ln w="19050">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40D4B3EB-D9F0-60B2-ABFE-7CE498097D2A}"/>
              </a:ext>
            </a:extLst>
          </p:cNvPr>
          <p:cNvSpPr/>
          <p:nvPr/>
        </p:nvSpPr>
        <p:spPr>
          <a:xfrm>
            <a:off x="1556567" y="3327185"/>
            <a:ext cx="2592288" cy="216024"/>
          </a:xfrm>
          <a:prstGeom prst="ellipse">
            <a:avLst/>
          </a:prstGeom>
          <a:noFill/>
          <a:ln w="19050">
            <a:solidFill>
              <a:srgbClr val="7030A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2" name="Straight Arrow Connector 21">
            <a:extLst>
              <a:ext uri="{FF2B5EF4-FFF2-40B4-BE49-F238E27FC236}">
                <a16:creationId xmlns:a16="http://schemas.microsoft.com/office/drawing/2014/main" id="{0F95A7D6-1E4D-5FA3-414E-88A1DFDEF661}"/>
              </a:ext>
            </a:extLst>
          </p:cNvPr>
          <p:cNvCxnSpPr>
            <a:cxnSpLocks/>
          </p:cNvCxnSpPr>
          <p:nvPr/>
        </p:nvCxnSpPr>
        <p:spPr>
          <a:xfrm flipH="1" flipV="1">
            <a:off x="3381048" y="1748690"/>
            <a:ext cx="839815" cy="92486"/>
          </a:xfrm>
          <a:prstGeom prst="straightConnector1">
            <a:avLst/>
          </a:prstGeom>
          <a:ln>
            <a:solidFill>
              <a:schemeClr val="tx2"/>
            </a:solidFill>
            <a:prstDash val="sysDot"/>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B3DDA22B-F481-35AE-C788-5DE221A6C747}"/>
              </a:ext>
            </a:extLst>
          </p:cNvPr>
          <p:cNvCxnSpPr>
            <a:cxnSpLocks/>
          </p:cNvCxnSpPr>
          <p:nvPr/>
        </p:nvCxnSpPr>
        <p:spPr>
          <a:xfrm flipH="1">
            <a:off x="3381048" y="1881844"/>
            <a:ext cx="911823" cy="172514"/>
          </a:xfrm>
          <a:prstGeom prst="straightConnector1">
            <a:avLst/>
          </a:prstGeom>
          <a:ln>
            <a:solidFill>
              <a:schemeClr val="tx2"/>
            </a:solidFill>
            <a:prstDash val="sysDot"/>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41626C0E-AC6E-EC22-703A-D0578DEE2F8F}"/>
              </a:ext>
            </a:extLst>
          </p:cNvPr>
          <p:cNvCxnSpPr>
            <a:cxnSpLocks/>
          </p:cNvCxnSpPr>
          <p:nvPr/>
        </p:nvCxnSpPr>
        <p:spPr>
          <a:xfrm flipH="1" flipV="1">
            <a:off x="4158452" y="2907338"/>
            <a:ext cx="485556" cy="193532"/>
          </a:xfrm>
          <a:prstGeom prst="straightConnector1">
            <a:avLst/>
          </a:prstGeom>
          <a:ln>
            <a:solidFill>
              <a:srgbClr val="7030A0"/>
            </a:solidFill>
            <a:prstDash val="sysDot"/>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726B463F-C2B5-ADEC-A15F-5C0212E18242}"/>
              </a:ext>
            </a:extLst>
          </p:cNvPr>
          <p:cNvCxnSpPr>
            <a:cxnSpLocks/>
          </p:cNvCxnSpPr>
          <p:nvPr/>
        </p:nvCxnSpPr>
        <p:spPr>
          <a:xfrm flipH="1">
            <a:off x="4174059" y="3100870"/>
            <a:ext cx="469949" cy="297515"/>
          </a:xfrm>
          <a:prstGeom prst="straightConnector1">
            <a:avLst/>
          </a:prstGeom>
          <a:ln>
            <a:solidFill>
              <a:srgbClr val="7030A0"/>
            </a:solidFill>
            <a:prstDash val="sysDot"/>
            <a:tailEnd type="triangle"/>
          </a:ln>
        </p:spPr>
        <p:style>
          <a:lnRef idx="2">
            <a:schemeClr val="accent1"/>
          </a:lnRef>
          <a:fillRef idx="0">
            <a:schemeClr val="accent1"/>
          </a:fillRef>
          <a:effectRef idx="1">
            <a:schemeClr val="accent1"/>
          </a:effectRef>
          <a:fontRef idx="minor">
            <a:schemeClr val="tx1"/>
          </a:fontRef>
        </p:style>
      </p:cxnSp>
      <p:sp>
        <p:nvSpPr>
          <p:cNvPr id="4" name="Slide Number Placeholder 3">
            <a:extLst>
              <a:ext uri="{FF2B5EF4-FFF2-40B4-BE49-F238E27FC236}">
                <a16:creationId xmlns:a16="http://schemas.microsoft.com/office/drawing/2014/main" id="{D2997F8A-2C4E-9458-C5FB-711772499A72}"/>
              </a:ext>
            </a:extLst>
          </p:cNvPr>
          <p:cNvSpPr>
            <a:spLocks noGrp="1"/>
          </p:cNvSpPr>
          <p:nvPr>
            <p:ph type="sldNum" sz="quarter" idx="12"/>
          </p:nvPr>
        </p:nvSpPr>
        <p:spPr>
          <a:xfrm>
            <a:off x="8767152" y="6354740"/>
            <a:ext cx="360000" cy="360000"/>
          </a:xfrm>
        </p:spPr>
        <p:txBody>
          <a:bodyPr/>
          <a:lstStyle/>
          <a:p>
            <a:fld id="{BFDCA1C4-9514-7B4F-976F-D92F7E296653}" type="slidenum">
              <a:rPr lang="fr-FR" smtClean="0"/>
              <a:pPr/>
              <a:t>8</a:t>
            </a:fld>
            <a:endParaRPr lang="fr-FR" dirty="0"/>
          </a:p>
        </p:txBody>
      </p:sp>
      <p:pic>
        <p:nvPicPr>
          <p:cNvPr id="33" name="Picture 32">
            <a:extLst>
              <a:ext uri="{FF2B5EF4-FFF2-40B4-BE49-F238E27FC236}">
                <a16:creationId xmlns:a16="http://schemas.microsoft.com/office/drawing/2014/main" id="{A5F618FB-4E1D-2B75-1461-2D3064F10580}"/>
              </a:ext>
            </a:extLst>
          </p:cNvPr>
          <p:cNvPicPr>
            <a:picLocks noChangeAspect="1"/>
          </p:cNvPicPr>
          <p:nvPr/>
        </p:nvPicPr>
        <p:blipFill>
          <a:blip r:embed="rId4"/>
          <a:stretch>
            <a:fillRect/>
          </a:stretch>
        </p:blipFill>
        <p:spPr>
          <a:xfrm>
            <a:off x="-1" y="3788150"/>
            <a:ext cx="4220863" cy="3068358"/>
          </a:xfrm>
          <a:prstGeom prst="rect">
            <a:avLst/>
          </a:prstGeom>
        </p:spPr>
      </p:pic>
      <p:pic>
        <p:nvPicPr>
          <p:cNvPr id="3" name="Picture 2">
            <a:extLst>
              <a:ext uri="{FF2B5EF4-FFF2-40B4-BE49-F238E27FC236}">
                <a16:creationId xmlns:a16="http://schemas.microsoft.com/office/drawing/2014/main" id="{B912670D-39F4-CBD0-569A-D0AC2BF47772}"/>
              </a:ext>
            </a:extLst>
          </p:cNvPr>
          <p:cNvPicPr>
            <a:picLocks noChangeAspect="1"/>
          </p:cNvPicPr>
          <p:nvPr/>
        </p:nvPicPr>
        <p:blipFill>
          <a:blip r:embed="rId5"/>
          <a:stretch>
            <a:fillRect/>
          </a:stretch>
        </p:blipFill>
        <p:spPr>
          <a:xfrm>
            <a:off x="930340" y="3788151"/>
            <a:ext cx="4222916" cy="3069850"/>
          </a:xfrm>
          <a:prstGeom prst="rect">
            <a:avLst/>
          </a:prstGeom>
        </p:spPr>
      </p:pic>
      <p:sp>
        <p:nvSpPr>
          <p:cNvPr id="32" name="TextBox 31">
            <a:extLst>
              <a:ext uri="{FF2B5EF4-FFF2-40B4-BE49-F238E27FC236}">
                <a16:creationId xmlns:a16="http://schemas.microsoft.com/office/drawing/2014/main" id="{62C240B3-9EB7-0517-A056-73AC39F71B9D}"/>
              </a:ext>
            </a:extLst>
          </p:cNvPr>
          <p:cNvSpPr txBox="1"/>
          <p:nvPr/>
        </p:nvSpPr>
        <p:spPr>
          <a:xfrm>
            <a:off x="1392781" y="4077072"/>
            <a:ext cx="2171107" cy="276999"/>
          </a:xfrm>
          <a:prstGeom prst="rect">
            <a:avLst/>
          </a:prstGeom>
          <a:noFill/>
        </p:spPr>
        <p:txBody>
          <a:bodyPr wrap="none" rtlCol="0">
            <a:spAutoFit/>
          </a:bodyPr>
          <a:lstStyle/>
          <a:p>
            <a:r>
              <a:rPr lang="en-US" sz="1200" b="0" i="0" dirty="0">
                <a:solidFill>
                  <a:srgbClr val="000000"/>
                </a:solidFill>
                <a:effectLst/>
                <a:highlight>
                  <a:srgbClr val="FFFFFF"/>
                </a:highlight>
                <a:latin typeface="Aptos" panose="020B0004020202020204" pitchFamily="34" charset="0"/>
              </a:rPr>
              <a:t>MQXFA</a:t>
            </a:r>
            <a:r>
              <a:rPr lang="en-US" sz="1200" b="0" i="0" dirty="0">
                <a:effectLst/>
                <a:highlight>
                  <a:srgbClr val="FFFFFF"/>
                </a:highlight>
                <a:latin typeface="Aptos" panose="020B0004020202020204" pitchFamily="34" charset="0"/>
              </a:rPr>
              <a:t>17</a:t>
            </a:r>
            <a:r>
              <a:rPr lang="en-US" sz="1200" b="0" i="0" dirty="0">
                <a:solidFill>
                  <a:srgbClr val="000000"/>
                </a:solidFill>
                <a:effectLst/>
                <a:highlight>
                  <a:srgbClr val="FFFFFF"/>
                </a:highlight>
                <a:latin typeface="Aptos" panose="020B0004020202020204" pitchFamily="34" charset="0"/>
              </a:rPr>
              <a:t> coil arc-length error</a:t>
            </a:r>
            <a:endParaRPr lang="en-US" sz="1200" dirty="0"/>
          </a:p>
        </p:txBody>
      </p:sp>
      <p:sp>
        <p:nvSpPr>
          <p:cNvPr id="8" name="TextBox 7">
            <a:extLst>
              <a:ext uri="{FF2B5EF4-FFF2-40B4-BE49-F238E27FC236}">
                <a16:creationId xmlns:a16="http://schemas.microsoft.com/office/drawing/2014/main" id="{DD3C7094-8EE1-CB11-24A8-4A409AA85B48}"/>
              </a:ext>
            </a:extLst>
          </p:cNvPr>
          <p:cNvSpPr txBox="1"/>
          <p:nvPr/>
        </p:nvSpPr>
        <p:spPr>
          <a:xfrm>
            <a:off x="4644007" y="2936133"/>
            <a:ext cx="3997639" cy="1200329"/>
          </a:xfrm>
          <a:prstGeom prst="rect">
            <a:avLst/>
          </a:prstGeom>
          <a:noFill/>
        </p:spPr>
        <p:txBody>
          <a:bodyPr wrap="square" rtlCol="0">
            <a:spAutoFit/>
          </a:bodyPr>
          <a:lstStyle/>
          <a:p>
            <a:r>
              <a:rPr lang="en-US" dirty="0">
                <a:solidFill>
                  <a:srgbClr val="7030A0"/>
                </a:solidFill>
              </a:rPr>
              <a:t>Coil issue caused by small  (average) arc-length in lead end.</a:t>
            </a:r>
          </a:p>
          <a:p>
            <a:r>
              <a:rPr lang="en-US" dirty="0"/>
              <a:t>All coils were affected </a:t>
            </a:r>
          </a:p>
          <a:p>
            <a:r>
              <a:rPr lang="en-US" dirty="0">
                <a:sym typeface="Wingdings" panose="05000000000000000000" pitchFamily="2" charset="2"/>
              </a:rPr>
              <a:t> Why coil 239 failed in MQXFA17?</a:t>
            </a:r>
            <a:endParaRPr lang="en-US" dirty="0"/>
          </a:p>
        </p:txBody>
      </p:sp>
      <p:sp>
        <p:nvSpPr>
          <p:cNvPr id="9" name="TextBox 8">
            <a:extLst>
              <a:ext uri="{FF2B5EF4-FFF2-40B4-BE49-F238E27FC236}">
                <a16:creationId xmlns:a16="http://schemas.microsoft.com/office/drawing/2014/main" id="{1C4FF528-912F-00F7-BD74-34567C2A1CB2}"/>
              </a:ext>
            </a:extLst>
          </p:cNvPr>
          <p:cNvSpPr txBox="1"/>
          <p:nvPr/>
        </p:nvSpPr>
        <p:spPr>
          <a:xfrm>
            <a:off x="467544" y="5647029"/>
            <a:ext cx="498855" cy="430887"/>
          </a:xfrm>
          <a:prstGeom prst="rect">
            <a:avLst/>
          </a:prstGeom>
          <a:noFill/>
        </p:spPr>
        <p:txBody>
          <a:bodyPr wrap="none" rtlCol="0">
            <a:spAutoFit/>
          </a:bodyPr>
          <a:lstStyle/>
          <a:p>
            <a:r>
              <a:rPr lang="en-US" sz="1100" dirty="0"/>
              <a:t>Lead</a:t>
            </a:r>
          </a:p>
          <a:p>
            <a:r>
              <a:rPr lang="en-US" sz="1100" dirty="0"/>
              <a:t>end</a:t>
            </a:r>
          </a:p>
        </p:txBody>
      </p:sp>
    </p:spTree>
    <p:extLst>
      <p:ext uri="{BB962C8B-B14F-4D97-AF65-F5344CB8AC3E}">
        <p14:creationId xmlns:p14="http://schemas.microsoft.com/office/powerpoint/2010/main" val="2129752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4" grpId="0" animBg="1"/>
      <p:bldP spid="17" grpId="0" animBg="1"/>
      <p:bldP spid="18" grpId="0" animBg="1"/>
      <p:bldP spid="19" grpId="0" animBg="1"/>
      <p:bldP spid="20" grpId="0" animBg="1"/>
      <p:bldP spid="32"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A6BB12-EC64-A8F0-4BBF-DD991E416E18}"/>
              </a:ext>
            </a:extLst>
          </p:cNvPr>
          <p:cNvSpPr>
            <a:spLocks noGrp="1"/>
          </p:cNvSpPr>
          <p:nvPr>
            <p:ph type="title"/>
          </p:nvPr>
        </p:nvSpPr>
        <p:spPr>
          <a:xfrm>
            <a:off x="612000" y="0"/>
            <a:ext cx="7920000" cy="720000"/>
          </a:xfrm>
        </p:spPr>
        <p:txBody>
          <a:bodyPr/>
          <a:lstStyle/>
          <a:p>
            <a:r>
              <a:rPr lang="en-US" dirty="0"/>
              <a:t>Coil Property Measurement &amp; Simulations</a:t>
            </a:r>
          </a:p>
        </p:txBody>
      </p:sp>
      <p:sp>
        <p:nvSpPr>
          <p:cNvPr id="3" name="Content Placeholder 2">
            <a:extLst>
              <a:ext uri="{FF2B5EF4-FFF2-40B4-BE49-F238E27FC236}">
                <a16:creationId xmlns:a16="http://schemas.microsoft.com/office/drawing/2014/main" id="{A57D7E18-1F48-E37B-7D97-69B44B0BCEC1}"/>
              </a:ext>
            </a:extLst>
          </p:cNvPr>
          <p:cNvSpPr>
            <a:spLocks noGrp="1"/>
          </p:cNvSpPr>
          <p:nvPr>
            <p:ph idx="1"/>
          </p:nvPr>
        </p:nvSpPr>
        <p:spPr>
          <a:xfrm>
            <a:off x="4031920" y="845034"/>
            <a:ext cx="5014880" cy="4085518"/>
          </a:xfrm>
        </p:spPr>
        <p:txBody>
          <a:bodyPr>
            <a:normAutofit/>
          </a:bodyPr>
          <a:lstStyle/>
          <a:p>
            <a:r>
              <a:rPr lang="en-US" sz="2200" dirty="0"/>
              <a:t>Question: </a:t>
            </a:r>
            <a:r>
              <a:rPr lang="en-US" sz="2200" i="1" dirty="0"/>
              <a:t>“Are there </a:t>
            </a:r>
            <a:r>
              <a:rPr lang="en-US" sz="2200" i="1" u="sng" dirty="0"/>
              <a:t>coil-coil differences</a:t>
            </a:r>
            <a:r>
              <a:rPr lang="en-US" sz="2200" i="1" dirty="0"/>
              <a:t> that may cause a weakness in some coils?”</a:t>
            </a:r>
          </a:p>
          <a:p>
            <a:pPr lvl="2"/>
            <a:endParaRPr lang="en-US" sz="1400" dirty="0"/>
          </a:p>
          <a:p>
            <a:r>
              <a:rPr lang="en-US" sz="2200" dirty="0"/>
              <a:t>Measurements:</a:t>
            </a:r>
          </a:p>
          <a:p>
            <a:pPr lvl="1"/>
            <a:r>
              <a:rPr lang="en-US" sz="1900" dirty="0"/>
              <a:t>Wedge to end-part gap dimension</a:t>
            </a:r>
          </a:p>
          <a:p>
            <a:pPr lvl="1"/>
            <a:r>
              <a:rPr lang="en-US" sz="1900" dirty="0"/>
              <a:t>Bonding strength epoxy-wedge</a:t>
            </a:r>
          </a:p>
          <a:p>
            <a:r>
              <a:rPr lang="en-US" sz="2300" dirty="0"/>
              <a:t>Simulations:</a:t>
            </a:r>
          </a:p>
          <a:p>
            <a:pPr lvl="1"/>
            <a:r>
              <a:rPr lang="en-US" sz="1900" dirty="0"/>
              <a:t>Impact of gaps dimension &amp; “filled” epoxy properties on strain at wedge-part transition </a:t>
            </a:r>
          </a:p>
          <a:p>
            <a:endParaRPr lang="en-US" dirty="0"/>
          </a:p>
        </p:txBody>
      </p:sp>
      <p:sp>
        <p:nvSpPr>
          <p:cNvPr id="4" name="Slide Number Placeholder 3">
            <a:extLst>
              <a:ext uri="{FF2B5EF4-FFF2-40B4-BE49-F238E27FC236}">
                <a16:creationId xmlns:a16="http://schemas.microsoft.com/office/drawing/2014/main" id="{D2997F8A-2C4E-9458-C5FB-711772499A72}"/>
              </a:ext>
            </a:extLst>
          </p:cNvPr>
          <p:cNvSpPr>
            <a:spLocks noGrp="1"/>
          </p:cNvSpPr>
          <p:nvPr>
            <p:ph type="sldNum" sz="quarter" idx="12"/>
          </p:nvPr>
        </p:nvSpPr>
        <p:spPr/>
        <p:txBody>
          <a:bodyPr/>
          <a:lstStyle/>
          <a:p>
            <a:fld id="{BFDCA1C4-9514-7B4F-976F-D92F7E296653}" type="slidenum">
              <a:rPr lang="fr-FR" smtClean="0"/>
              <a:pPr/>
              <a:t>9</a:t>
            </a:fld>
            <a:endParaRPr lang="fr-FR" dirty="0"/>
          </a:p>
        </p:txBody>
      </p:sp>
      <p:sp>
        <p:nvSpPr>
          <p:cNvPr id="5" name="Footer Placeholder 4">
            <a:extLst>
              <a:ext uri="{FF2B5EF4-FFF2-40B4-BE49-F238E27FC236}">
                <a16:creationId xmlns:a16="http://schemas.microsoft.com/office/drawing/2014/main" id="{8C7E5997-2784-DBC7-6834-432586D334CA}"/>
              </a:ext>
            </a:extLst>
          </p:cNvPr>
          <p:cNvSpPr>
            <a:spLocks noGrp="1"/>
          </p:cNvSpPr>
          <p:nvPr>
            <p:ph type="ftr" sz="quarter" idx="3"/>
          </p:nvPr>
        </p:nvSpPr>
        <p:spPr/>
        <p:txBody>
          <a:bodyPr/>
          <a:lstStyle/>
          <a:p>
            <a:r>
              <a:rPr lang="en-US" dirty="0" err="1"/>
              <a:t>Coi</a:t>
            </a:r>
            <a:r>
              <a:rPr lang="en-US" dirty="0"/>
              <a:t> WG mtg - Sept 26, 2024</a:t>
            </a:r>
            <a:endParaRPr lang="en-GB" dirty="0"/>
          </a:p>
        </p:txBody>
      </p:sp>
      <p:graphicFrame>
        <p:nvGraphicFramePr>
          <p:cNvPr id="6" name="Table 5">
            <a:extLst>
              <a:ext uri="{FF2B5EF4-FFF2-40B4-BE49-F238E27FC236}">
                <a16:creationId xmlns:a16="http://schemas.microsoft.com/office/drawing/2014/main" id="{80FA2916-DED5-E3D7-2284-392F469328F3}"/>
              </a:ext>
            </a:extLst>
          </p:cNvPr>
          <p:cNvGraphicFramePr>
            <a:graphicFrameLocks noGrp="1"/>
          </p:cNvGraphicFramePr>
          <p:nvPr>
            <p:extLst>
              <p:ext uri="{D42A27DB-BD31-4B8C-83A1-F6EECF244321}">
                <p14:modId xmlns:p14="http://schemas.microsoft.com/office/powerpoint/2010/main" val="1334065364"/>
              </p:ext>
            </p:extLst>
          </p:nvPr>
        </p:nvGraphicFramePr>
        <p:xfrm>
          <a:off x="338212" y="1196752"/>
          <a:ext cx="3441700" cy="3733800"/>
        </p:xfrm>
        <a:graphic>
          <a:graphicData uri="http://schemas.openxmlformats.org/drawingml/2006/table">
            <a:tbl>
              <a:tblPr/>
              <a:tblGrid>
                <a:gridCol w="1001048">
                  <a:extLst>
                    <a:ext uri="{9D8B030D-6E8A-4147-A177-3AD203B41FA5}">
                      <a16:colId xmlns:a16="http://schemas.microsoft.com/office/drawing/2014/main" val="4246510643"/>
                    </a:ext>
                  </a:extLst>
                </a:gridCol>
                <a:gridCol w="610163">
                  <a:extLst>
                    <a:ext uri="{9D8B030D-6E8A-4147-A177-3AD203B41FA5}">
                      <a16:colId xmlns:a16="http://schemas.microsoft.com/office/drawing/2014/main" val="2251299154"/>
                    </a:ext>
                  </a:extLst>
                </a:gridCol>
                <a:gridCol w="610163">
                  <a:extLst>
                    <a:ext uri="{9D8B030D-6E8A-4147-A177-3AD203B41FA5}">
                      <a16:colId xmlns:a16="http://schemas.microsoft.com/office/drawing/2014/main" val="2040950325"/>
                    </a:ext>
                  </a:extLst>
                </a:gridCol>
                <a:gridCol w="610163">
                  <a:extLst>
                    <a:ext uri="{9D8B030D-6E8A-4147-A177-3AD203B41FA5}">
                      <a16:colId xmlns:a16="http://schemas.microsoft.com/office/drawing/2014/main" val="608401342"/>
                    </a:ext>
                  </a:extLst>
                </a:gridCol>
                <a:gridCol w="610163">
                  <a:extLst>
                    <a:ext uri="{9D8B030D-6E8A-4147-A177-3AD203B41FA5}">
                      <a16:colId xmlns:a16="http://schemas.microsoft.com/office/drawing/2014/main" val="281829459"/>
                    </a:ext>
                  </a:extLst>
                </a:gridCol>
              </a:tblGrid>
              <a:tr h="238125">
                <a:tc gridSpan="3">
                  <a:txBody>
                    <a:bodyPr/>
                    <a:lstStyle/>
                    <a:p>
                      <a:pPr algn="l" fontAlgn="b"/>
                      <a:r>
                        <a:rPr lang="en-US" sz="1400" b="1" i="0" u="none" strike="noStrike">
                          <a:solidFill>
                            <a:srgbClr val="000000"/>
                          </a:solidFill>
                          <a:effectLst/>
                          <a:latin typeface="Calibri" panose="020F0502020204030204" pitchFamily="34" charset="0"/>
                        </a:rPr>
                        <a:t>Coils in MQXFA magnets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2619728199"/>
                  </a:ext>
                </a:extLst>
              </a:tr>
              <a:tr h="200025">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no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ctr"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28014347"/>
                  </a:ext>
                </a:extLst>
              </a:tr>
              <a:tr h="238125">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ctr" fontAlgn="b"/>
                      <a:endParaRPr lang="en-US" sz="1100" b="1"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US" sz="1100" b="1" i="0" u="none" strike="noStrike">
                          <a:solidFill>
                            <a:srgbClr val="000000"/>
                          </a:solidFill>
                          <a:effectLst/>
                          <a:latin typeface="Calibri" panose="020F0502020204030204" pitchFamily="34" charset="0"/>
                        </a:rPr>
                        <a:t>CLIQ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tc>
                  <a:txBody>
                    <a:bodyPr/>
                    <a:lstStyle/>
                    <a:p>
                      <a:pPr algn="ctr" fontAlgn="b"/>
                      <a:endParaRPr lang="en-US" sz="1100" b="1" i="0" u="none" strike="noStrike">
                        <a:solidFill>
                          <a:srgbClr val="000000"/>
                        </a:solidFill>
                        <a:effectLst/>
                        <a:latin typeface="Calibri" panose="020F050202020403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US" sz="1100" b="1" i="0" u="none" strike="noStrike">
                          <a:solidFill>
                            <a:srgbClr val="000000"/>
                          </a:solidFill>
                          <a:effectLst/>
                          <a:latin typeface="Calibri" panose="020F0502020204030204" pitchFamily="34" charset="0"/>
                        </a:rPr>
                        <a:t>CLIQ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noFill/>
                  </a:tcPr>
                </a:tc>
                <a:extLst>
                  <a:ext uri="{0D108BD9-81ED-4DB2-BD59-A6C34878D82A}">
                    <a16:rowId xmlns:a16="http://schemas.microsoft.com/office/drawing/2014/main" val="4253704821"/>
                  </a:ext>
                </a:extLst>
              </a:tr>
              <a:tr h="190500">
                <a:tc>
                  <a:txBody>
                    <a:bodyPr/>
                    <a:lstStyle/>
                    <a:p>
                      <a:pPr algn="l" fontAlgn="b"/>
                      <a:r>
                        <a:rPr lang="en-US" sz="1100" b="1" i="0" u="none" strike="noStrike">
                          <a:solidFill>
                            <a:srgbClr val="000000"/>
                          </a:solidFill>
                          <a:effectLst/>
                          <a:latin typeface="Calibri" panose="020F0502020204030204" pitchFamily="34" charset="0"/>
                        </a:rPr>
                        <a:t>Magnet</a:t>
                      </a:r>
                    </a:p>
                  </a:txBody>
                  <a:tcPr marL="9525" marR="9525" marT="9525" marB="0" anchor="b">
                    <a:lnL>
                      <a:noFill/>
                    </a:lnL>
                    <a:lnR>
                      <a:noFill/>
                    </a:lnR>
                    <a:lnT>
                      <a:noFill/>
                    </a:lnT>
                    <a:lnB>
                      <a:noFill/>
                    </a:lnB>
                    <a:noFill/>
                  </a:tcPr>
                </a:tc>
                <a:tc>
                  <a:txBody>
                    <a:bodyPr/>
                    <a:lstStyle/>
                    <a:p>
                      <a:pPr algn="ctr" fontAlgn="b"/>
                      <a:r>
                        <a:rPr lang="en-US" sz="1100" b="1" i="0" u="none" strike="noStrike">
                          <a:solidFill>
                            <a:srgbClr val="000000"/>
                          </a:solidFill>
                          <a:effectLst/>
                          <a:latin typeface="Calibri" panose="020F0502020204030204" pitchFamily="34" charset="0"/>
                        </a:rPr>
                        <a:t>Q1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US" sz="1100" b="1" i="0" u="none" strike="noStrike">
                          <a:solidFill>
                            <a:srgbClr val="000000"/>
                          </a:solidFill>
                          <a:effectLst/>
                          <a:latin typeface="Calibri" panose="020F0502020204030204" pitchFamily="34" charset="0"/>
                        </a:rPr>
                        <a:t>Q2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US" sz="1100" b="1" i="0" u="none" strike="noStrike">
                          <a:solidFill>
                            <a:srgbClr val="000000"/>
                          </a:solidFill>
                          <a:effectLst/>
                          <a:latin typeface="Calibri" panose="020F0502020204030204" pitchFamily="34" charset="0"/>
                        </a:rPr>
                        <a:t>Q3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US" sz="1100" b="1" i="0" u="none" strike="noStrike">
                          <a:solidFill>
                            <a:srgbClr val="000000"/>
                          </a:solidFill>
                          <a:effectLst/>
                          <a:latin typeface="Calibri" panose="020F0502020204030204" pitchFamily="34" charset="0"/>
                        </a:rPr>
                        <a:t>Q4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noFill/>
                  </a:tcPr>
                </a:tc>
                <a:extLst>
                  <a:ext uri="{0D108BD9-81ED-4DB2-BD59-A6C34878D82A}">
                    <a16:rowId xmlns:a16="http://schemas.microsoft.com/office/drawing/2014/main" val="1298629042"/>
                  </a:ext>
                </a:extLst>
              </a:tr>
              <a:tr h="190500">
                <a:tc>
                  <a:txBody>
                    <a:bodyPr/>
                    <a:lstStyle/>
                    <a:p>
                      <a:pPr algn="l" fontAlgn="b"/>
                      <a:r>
                        <a:rPr lang="en-US" sz="1100" b="0" i="0" u="none" strike="noStrike">
                          <a:solidFill>
                            <a:srgbClr val="000000"/>
                          </a:solidFill>
                          <a:effectLst/>
                          <a:latin typeface="Calibri" panose="020F0502020204030204" pitchFamily="34" charset="0"/>
                        </a:rPr>
                        <a:t>MQXFA03</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335303282"/>
                  </a:ext>
                </a:extLst>
              </a:tr>
              <a:tr h="190500">
                <a:tc>
                  <a:txBody>
                    <a:bodyPr/>
                    <a:lstStyle/>
                    <a:p>
                      <a:pPr algn="l" fontAlgn="b"/>
                      <a:r>
                        <a:rPr lang="en-US" sz="1100" b="0" i="0" u="none" strike="noStrike">
                          <a:solidFill>
                            <a:srgbClr val="000000"/>
                          </a:solidFill>
                          <a:effectLst/>
                          <a:latin typeface="Calibri" panose="020F0502020204030204" pitchFamily="34" charset="0"/>
                        </a:rPr>
                        <a:t>MQXFA04</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203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2294102421"/>
                  </a:ext>
                </a:extLst>
              </a:tr>
              <a:tr h="190500">
                <a:tc>
                  <a:txBody>
                    <a:bodyPr/>
                    <a:lstStyle/>
                    <a:p>
                      <a:pPr algn="l" fontAlgn="b"/>
                      <a:r>
                        <a:rPr lang="en-US" sz="1100" b="0" i="0" u="none" strike="noStrike">
                          <a:solidFill>
                            <a:srgbClr val="000000"/>
                          </a:solidFill>
                          <a:effectLst/>
                          <a:latin typeface="Calibri" panose="020F0502020204030204" pitchFamily="34" charset="0"/>
                        </a:rPr>
                        <a:t>MQXFA05</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dirty="0">
                          <a:solidFill>
                            <a:srgbClr val="000000"/>
                          </a:solidFill>
                          <a:effectLst/>
                          <a:latin typeface="Calibri" panose="020F0502020204030204" pitchFamily="34" charset="0"/>
                        </a:rPr>
                        <a:t>209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3665644639"/>
                  </a:ext>
                </a:extLst>
              </a:tr>
              <a:tr h="190500">
                <a:tc>
                  <a:txBody>
                    <a:bodyPr/>
                    <a:lstStyle/>
                    <a:p>
                      <a:pPr algn="l" fontAlgn="b"/>
                      <a:r>
                        <a:rPr lang="en-US" sz="1100" b="0" i="0" u="none" strike="noStrike">
                          <a:solidFill>
                            <a:srgbClr val="000000"/>
                          </a:solidFill>
                          <a:effectLst/>
                          <a:latin typeface="Calibri" panose="020F0502020204030204" pitchFamily="34" charset="0"/>
                        </a:rPr>
                        <a:t>MQXFA06</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122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211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123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2398036308"/>
                  </a:ext>
                </a:extLst>
              </a:tr>
              <a:tr h="190500">
                <a:tc>
                  <a:txBody>
                    <a:bodyPr/>
                    <a:lstStyle/>
                    <a:p>
                      <a:pPr algn="l" fontAlgn="b"/>
                      <a:r>
                        <a:rPr lang="en-US" sz="1100" b="0" i="0" u="none" strike="noStrike">
                          <a:solidFill>
                            <a:srgbClr val="FF0000"/>
                          </a:solidFill>
                          <a:effectLst/>
                          <a:latin typeface="Calibri" panose="020F0502020204030204" pitchFamily="34" charset="0"/>
                        </a:rPr>
                        <a:t>MQXFA07</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124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1" i="0" u="none" strike="noStrike">
                          <a:solidFill>
                            <a:srgbClr val="FF0000"/>
                          </a:solidFill>
                          <a:effectLst/>
                          <a:latin typeface="Calibri" panose="020F0502020204030204" pitchFamily="34" charset="0"/>
                        </a:rPr>
                        <a:t>214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4051474572"/>
                  </a:ext>
                </a:extLst>
              </a:tr>
              <a:tr h="190500">
                <a:tc>
                  <a:txBody>
                    <a:bodyPr/>
                    <a:lstStyle/>
                    <a:p>
                      <a:pPr algn="l" fontAlgn="b"/>
                      <a:r>
                        <a:rPr lang="en-US" sz="1100" b="0" i="0" u="none" strike="noStrike">
                          <a:solidFill>
                            <a:srgbClr val="000000"/>
                          </a:solidFill>
                          <a:effectLst/>
                          <a:latin typeface="Calibri" panose="020F0502020204030204" pitchFamily="34" charset="0"/>
                        </a:rPr>
                        <a:t>MQXFA07b</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212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124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218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418900603"/>
                  </a:ext>
                </a:extLst>
              </a:tr>
              <a:tr h="190500">
                <a:tc>
                  <a:txBody>
                    <a:bodyPr/>
                    <a:lstStyle/>
                    <a:p>
                      <a:pPr algn="l" fontAlgn="b"/>
                      <a:r>
                        <a:rPr lang="en-US" sz="1100" b="0" i="0" u="none" strike="noStrike">
                          <a:solidFill>
                            <a:srgbClr val="FF0000"/>
                          </a:solidFill>
                          <a:effectLst/>
                          <a:latin typeface="Calibri" panose="020F0502020204030204" pitchFamily="34" charset="0"/>
                        </a:rPr>
                        <a:t>MQXFA08</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215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126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1" i="0" u="none" strike="noStrike">
                          <a:solidFill>
                            <a:srgbClr val="FF0000"/>
                          </a:solidFill>
                          <a:effectLst/>
                          <a:latin typeface="Calibri" panose="020F0502020204030204" pitchFamily="34" charset="0"/>
                        </a:rPr>
                        <a:t>213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128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326356835"/>
                  </a:ext>
                </a:extLst>
              </a:tr>
              <a:tr h="190500">
                <a:tc>
                  <a:txBody>
                    <a:bodyPr/>
                    <a:lstStyle/>
                    <a:p>
                      <a:pPr algn="l" fontAlgn="b"/>
                      <a:r>
                        <a:rPr lang="en-US" sz="1100" b="0" i="0" u="none" strike="noStrike">
                          <a:solidFill>
                            <a:srgbClr val="000000"/>
                          </a:solidFill>
                          <a:effectLst/>
                          <a:latin typeface="Calibri" panose="020F0502020204030204" pitchFamily="34" charset="0"/>
                        </a:rPr>
                        <a:t>MQXFA08b</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215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126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219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128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3262396092"/>
                  </a:ext>
                </a:extLst>
              </a:tr>
              <a:tr h="190500">
                <a:tc>
                  <a:txBody>
                    <a:bodyPr/>
                    <a:lstStyle/>
                    <a:p>
                      <a:pPr algn="l" fontAlgn="b"/>
                      <a:r>
                        <a:rPr lang="en-US" sz="1100" b="0" i="0" u="none" strike="noStrike">
                          <a:solidFill>
                            <a:srgbClr val="000000"/>
                          </a:solidFill>
                          <a:effectLst/>
                          <a:latin typeface="Calibri" panose="020F0502020204030204" pitchFamily="34" charset="0"/>
                        </a:rPr>
                        <a:t>MQXFA10</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132</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221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131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129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1008868014"/>
                  </a:ext>
                </a:extLst>
              </a:tr>
              <a:tr h="190500">
                <a:tc>
                  <a:txBody>
                    <a:bodyPr/>
                    <a:lstStyle/>
                    <a:p>
                      <a:pPr algn="l" fontAlgn="b"/>
                      <a:r>
                        <a:rPr lang="en-US" sz="1100" b="0" i="0" u="none" strike="noStrike">
                          <a:solidFill>
                            <a:srgbClr val="000000"/>
                          </a:solidFill>
                          <a:effectLst/>
                          <a:latin typeface="Calibri" panose="020F0502020204030204" pitchFamily="34" charset="0"/>
                        </a:rPr>
                        <a:t>MQXFA11</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223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222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134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135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2228674142"/>
                  </a:ext>
                </a:extLst>
              </a:tr>
              <a:tr h="190500">
                <a:tc>
                  <a:txBody>
                    <a:bodyPr/>
                    <a:lstStyle/>
                    <a:p>
                      <a:pPr algn="l" fontAlgn="b"/>
                      <a:r>
                        <a:rPr lang="en-US" sz="1100" b="0" i="0" u="none" strike="noStrike">
                          <a:solidFill>
                            <a:srgbClr val="FF0000"/>
                          </a:solidFill>
                          <a:effectLst/>
                          <a:latin typeface="Calibri" panose="020F0502020204030204" pitchFamily="34" charset="0"/>
                        </a:rPr>
                        <a:t>MQXFA13</a:t>
                      </a:r>
                    </a:p>
                  </a:txBody>
                  <a:tcPr marL="9525" marR="9525" marT="9525" marB="0" anchor="b">
                    <a:lnL>
                      <a:noFill/>
                    </a:lnL>
                    <a:lnR>
                      <a:noFill/>
                    </a:lnR>
                    <a:lnT>
                      <a:noFill/>
                    </a:lnT>
                    <a:lnB>
                      <a:noFill/>
                    </a:lnB>
                    <a:noFill/>
                  </a:tcPr>
                </a:tc>
                <a:tc>
                  <a:txBody>
                    <a:bodyPr/>
                    <a:lstStyle/>
                    <a:p>
                      <a:pPr algn="ctr" fontAlgn="b"/>
                      <a:r>
                        <a:rPr lang="en-US" sz="1100" b="1" i="0" u="none" strike="noStrike">
                          <a:solidFill>
                            <a:srgbClr val="FF0000"/>
                          </a:solidFill>
                          <a:effectLst/>
                          <a:latin typeface="Calibri" panose="020F0502020204030204" pitchFamily="34" charset="0"/>
                        </a:rPr>
                        <a:t>227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139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229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141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1113146875"/>
                  </a:ext>
                </a:extLst>
              </a:tr>
              <a:tr h="190500">
                <a:tc>
                  <a:txBody>
                    <a:bodyPr/>
                    <a:lstStyle/>
                    <a:p>
                      <a:pPr algn="l" fontAlgn="b"/>
                      <a:r>
                        <a:rPr lang="en-US" sz="1100" b="0" i="0" u="none" strike="noStrike">
                          <a:solidFill>
                            <a:srgbClr val="000000"/>
                          </a:solidFill>
                          <a:effectLst/>
                          <a:latin typeface="Calibri" panose="020F0502020204030204" pitchFamily="34" charset="0"/>
                        </a:rPr>
                        <a:t>MQXFA14b</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217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230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143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231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extLst>
                  <a:ext uri="{0D108BD9-81ED-4DB2-BD59-A6C34878D82A}">
                    <a16:rowId xmlns:a16="http://schemas.microsoft.com/office/drawing/2014/main" val="396248203"/>
                  </a:ext>
                </a:extLst>
              </a:tr>
              <a:tr h="190500">
                <a:tc>
                  <a:txBody>
                    <a:bodyPr/>
                    <a:lstStyle/>
                    <a:p>
                      <a:pPr algn="l" fontAlgn="b"/>
                      <a:r>
                        <a:rPr lang="en-US" sz="1100" b="0" i="0" u="none" strike="noStrike">
                          <a:solidFill>
                            <a:srgbClr val="000000"/>
                          </a:solidFill>
                          <a:effectLst/>
                          <a:latin typeface="Calibri" panose="020F0502020204030204" pitchFamily="34" charset="0"/>
                        </a:rPr>
                        <a:t>MQXFA15</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233</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226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220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117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extLst>
                  <a:ext uri="{0D108BD9-81ED-4DB2-BD59-A6C34878D82A}">
                    <a16:rowId xmlns:a16="http://schemas.microsoft.com/office/drawing/2014/main" val="2843412796"/>
                  </a:ext>
                </a:extLst>
              </a:tr>
              <a:tr h="190500">
                <a:tc>
                  <a:txBody>
                    <a:bodyPr/>
                    <a:lstStyle/>
                    <a:p>
                      <a:pPr algn="l" fontAlgn="b"/>
                      <a:r>
                        <a:rPr lang="en-US" sz="1100" b="0" i="0" u="none" strike="noStrike">
                          <a:solidFill>
                            <a:srgbClr val="FF0000"/>
                          </a:solidFill>
                          <a:effectLst/>
                          <a:latin typeface="Calibri" panose="020F0502020204030204" pitchFamily="34" charset="0"/>
                        </a:rPr>
                        <a:t>MQXFA17</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151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237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a:solidFill>
                            <a:srgbClr val="000000"/>
                          </a:solidFill>
                          <a:effectLst/>
                          <a:latin typeface="Calibri" panose="020F0502020204030204" pitchFamily="34" charset="0"/>
                        </a:rPr>
                        <a:t>152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1" i="0" u="none" strike="noStrike">
                          <a:solidFill>
                            <a:srgbClr val="FF0000"/>
                          </a:solidFill>
                          <a:effectLst/>
                          <a:latin typeface="Calibri" panose="020F0502020204030204" pitchFamily="34" charset="0"/>
                        </a:rPr>
                        <a:t>239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extLst>
                  <a:ext uri="{0D108BD9-81ED-4DB2-BD59-A6C34878D82A}">
                    <a16:rowId xmlns:a16="http://schemas.microsoft.com/office/drawing/2014/main" val="401507585"/>
                  </a:ext>
                </a:extLst>
              </a:tr>
              <a:tr h="200025">
                <a:tc>
                  <a:txBody>
                    <a:bodyPr/>
                    <a:lstStyle/>
                    <a:p>
                      <a:pPr algn="l" fontAlgn="b"/>
                      <a:r>
                        <a:rPr lang="en-US" sz="1100" b="0" i="0" u="none" strike="noStrike">
                          <a:solidFill>
                            <a:srgbClr val="000000"/>
                          </a:solidFill>
                          <a:effectLst/>
                          <a:latin typeface="Calibri" panose="020F0502020204030204" pitchFamily="34" charset="0"/>
                        </a:rPr>
                        <a:t>MQXFA13b</a:t>
                      </a:r>
                    </a:p>
                  </a:txBody>
                  <a:tcPr marL="9525" marR="9525" marT="9525" marB="0" anchor="b">
                    <a:lnL>
                      <a:noFill/>
                    </a:lnL>
                    <a:lnR>
                      <a:noFill/>
                    </a:lnR>
                    <a:lnT>
                      <a:noFill/>
                    </a:lnT>
                    <a:lnB>
                      <a:noFill/>
                    </a:lnB>
                    <a:noFill/>
                  </a:tcPr>
                </a:tc>
                <a:tc>
                  <a:txBody>
                    <a:bodyPr/>
                    <a:lstStyle/>
                    <a:p>
                      <a:pPr algn="ctr" fontAlgn="b"/>
                      <a:r>
                        <a:rPr lang="en-US" sz="1100" b="0" i="0" u="none" strike="noStrike">
                          <a:solidFill>
                            <a:srgbClr val="000000"/>
                          </a:solidFill>
                          <a:effectLst/>
                          <a:latin typeface="Calibri" panose="020F0502020204030204" pitchFamily="34" charset="0"/>
                        </a:rPr>
                        <a:t>150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139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E1F2"/>
                    </a:solidFill>
                  </a:tcPr>
                </a:tc>
                <a:tc>
                  <a:txBody>
                    <a:bodyPr/>
                    <a:lstStyle/>
                    <a:p>
                      <a:pPr algn="ctr" fontAlgn="b"/>
                      <a:r>
                        <a:rPr lang="en-US" sz="1100" b="0" i="0" u="none" strike="noStrike">
                          <a:solidFill>
                            <a:srgbClr val="000000"/>
                          </a:solidFill>
                          <a:effectLst/>
                          <a:latin typeface="Calibri" panose="020F0502020204030204" pitchFamily="34" charset="0"/>
                        </a:rPr>
                        <a:t>229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2CC"/>
                    </a:solidFill>
                  </a:tcPr>
                </a:tc>
                <a:tc>
                  <a:txBody>
                    <a:bodyPr/>
                    <a:lstStyle/>
                    <a:p>
                      <a:pPr algn="ctr" fontAlgn="b"/>
                      <a:r>
                        <a:rPr lang="en-US" sz="1100" b="0" i="0" u="none" strike="noStrike" dirty="0">
                          <a:solidFill>
                            <a:srgbClr val="000000"/>
                          </a:solidFill>
                          <a:effectLst/>
                          <a:latin typeface="Calibri" panose="020F0502020204030204" pitchFamily="34" charset="0"/>
                        </a:rPr>
                        <a:t>141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9E1F2"/>
                    </a:solidFill>
                  </a:tcPr>
                </a:tc>
                <a:extLst>
                  <a:ext uri="{0D108BD9-81ED-4DB2-BD59-A6C34878D82A}">
                    <a16:rowId xmlns:a16="http://schemas.microsoft.com/office/drawing/2014/main" val="1505746418"/>
                  </a:ext>
                </a:extLst>
              </a:tr>
            </a:tbl>
          </a:graphicData>
        </a:graphic>
      </p:graphicFrame>
      <p:pic>
        <p:nvPicPr>
          <p:cNvPr id="8" name="Picture 7">
            <a:extLst>
              <a:ext uri="{FF2B5EF4-FFF2-40B4-BE49-F238E27FC236}">
                <a16:creationId xmlns:a16="http://schemas.microsoft.com/office/drawing/2014/main" id="{8611108B-8E09-A617-8A51-7E2B1982D431}"/>
              </a:ext>
            </a:extLst>
          </p:cNvPr>
          <p:cNvPicPr>
            <a:picLocks noChangeAspect="1"/>
          </p:cNvPicPr>
          <p:nvPr/>
        </p:nvPicPr>
        <p:blipFill rotWithShape="1">
          <a:blip r:embed="rId2"/>
          <a:srcRect t="11222" b="13110"/>
          <a:stretch/>
        </p:blipFill>
        <p:spPr>
          <a:xfrm>
            <a:off x="4979067" y="4790740"/>
            <a:ext cx="3553373" cy="2067260"/>
          </a:xfrm>
          <a:prstGeom prst="rect">
            <a:avLst/>
          </a:prstGeom>
        </p:spPr>
      </p:pic>
      <p:sp>
        <p:nvSpPr>
          <p:cNvPr id="9" name="TextBox 8">
            <a:extLst>
              <a:ext uri="{FF2B5EF4-FFF2-40B4-BE49-F238E27FC236}">
                <a16:creationId xmlns:a16="http://schemas.microsoft.com/office/drawing/2014/main" id="{FAD2F7BB-CFFB-E9BC-54CD-50FEA6678DD6}"/>
              </a:ext>
            </a:extLst>
          </p:cNvPr>
          <p:cNvSpPr txBox="1"/>
          <p:nvPr/>
        </p:nvSpPr>
        <p:spPr>
          <a:xfrm>
            <a:off x="2915816" y="6167045"/>
            <a:ext cx="2198038" cy="646331"/>
          </a:xfrm>
          <a:prstGeom prst="rect">
            <a:avLst/>
          </a:prstGeom>
          <a:solidFill>
            <a:schemeClr val="bg1"/>
          </a:solidFill>
          <a:ln>
            <a:solidFill>
              <a:schemeClr val="bg2"/>
            </a:solidFill>
          </a:ln>
        </p:spPr>
        <p:txBody>
          <a:bodyPr wrap="none" rtlCol="0">
            <a:spAutoFit/>
          </a:bodyPr>
          <a:lstStyle/>
          <a:p>
            <a:r>
              <a:rPr lang="en-US" dirty="0"/>
              <a:t>Coil 239 after</a:t>
            </a:r>
          </a:p>
          <a:p>
            <a:r>
              <a:rPr lang="en-US" dirty="0"/>
              <a:t>epoxy impregnation</a:t>
            </a:r>
          </a:p>
        </p:txBody>
      </p:sp>
    </p:spTree>
    <p:extLst>
      <p:ext uri="{BB962C8B-B14F-4D97-AF65-F5344CB8AC3E}">
        <p14:creationId xmlns:p14="http://schemas.microsoft.com/office/powerpoint/2010/main" val="3009552181"/>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6_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LARP logo, 4:3 format</Description0>
    <Note xmlns="8946e33d-fd2f-4ae4-8ee9-d90c129cdf9e">For presentations to be given at Joint HL-LHC/LARP annual meetings (US or European locations).
https://edms.cern.ch/document/1607180/</Not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A7292EC-A4CC-4379-ABA5-C61E3A4C43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F8EF391-2BAD-45F4-B22E-736040720C99}">
  <ds:schemaRefs>
    <ds:schemaRef ds:uri="http://schemas.microsoft.com/office/infopath/2007/PartnerControls"/>
    <ds:schemaRef ds:uri="http://purl.org/dc/elements/1.1/"/>
    <ds:schemaRef ds:uri="http://schemas.microsoft.com/office/2006/metadata/properties"/>
    <ds:schemaRef ds:uri="8946e33d-fd2f-4ae4-8ee9-d90c129cdf9e"/>
    <ds:schemaRef ds:uri="http://purl.org/dc/terms/"/>
    <ds:schemaRef ds:uri="http://schemas.openxmlformats.org/package/2006/metadata/core-properties"/>
    <ds:schemaRef ds:uri="http://schemas.microsoft.com/office/2006/documentManagement/types"/>
    <ds:schemaRef ds:uri="http://www.w3.org/XML/1998/namespace"/>
    <ds:schemaRef ds:uri="http://purl.org/dc/dcmitype/"/>
  </ds:schemaRefs>
</ds:datastoreItem>
</file>

<file path=customXml/itemProps3.xml><?xml version="1.0" encoding="utf-8"?>
<ds:datastoreItem xmlns:ds="http://schemas.openxmlformats.org/officeDocument/2006/customXml" ds:itemID="{CCC4280F-E911-4FF7-B1B5-10F770B636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72437</TotalTime>
  <Words>2283</Words>
  <Application>Microsoft Office PowerPoint</Application>
  <PresentationFormat>On-screen Show (4:3)</PresentationFormat>
  <Paragraphs>478</Paragraphs>
  <Slides>22</Slides>
  <Notes>3</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22</vt:i4>
      </vt:variant>
    </vt:vector>
  </HeadingPairs>
  <TitlesOfParts>
    <vt:vector size="32" baseType="lpstr">
      <vt:lpstr>Aptos</vt:lpstr>
      <vt:lpstr>Arial</vt:lpstr>
      <vt:lpstr>Calibri</vt:lpstr>
      <vt:lpstr>Liberation Sans</vt:lpstr>
      <vt:lpstr>Symbol</vt:lpstr>
      <vt:lpstr>Times New Roman</vt:lpstr>
      <vt:lpstr>Wingdings</vt:lpstr>
      <vt:lpstr>Thème Office</vt:lpstr>
      <vt:lpstr>2_Thème Office</vt:lpstr>
      <vt:lpstr>6_Thème Office</vt:lpstr>
      <vt:lpstr>MQXFA Fabrication Status &amp; Schedule</vt:lpstr>
      <vt:lpstr>Acknowledgement</vt:lpstr>
      <vt:lpstr>Outline</vt:lpstr>
      <vt:lpstr>MQXFA17 Analysis I</vt:lpstr>
      <vt:lpstr>MQXFA17 Analysis II</vt:lpstr>
      <vt:lpstr>Lessons Learned from MQXFA13/17 test &amp; analysis </vt:lpstr>
      <vt:lpstr>Preventive Actions</vt:lpstr>
      <vt:lpstr>Limiting Coils</vt:lpstr>
      <vt:lpstr>Coil Property Measurement &amp; Simulations</vt:lpstr>
      <vt:lpstr>Outline</vt:lpstr>
      <vt:lpstr>MQXFA Status Summary</vt:lpstr>
      <vt:lpstr>Coil Status</vt:lpstr>
      <vt:lpstr>Conductor Status</vt:lpstr>
      <vt:lpstr>Coil Parts</vt:lpstr>
      <vt:lpstr>MQXFA Structures and Assembly</vt:lpstr>
      <vt:lpstr>Plans and Schedule</vt:lpstr>
      <vt:lpstr>Magnet Tests</vt:lpstr>
      <vt:lpstr>MQXFA Summary</vt:lpstr>
      <vt:lpstr>Back up Slides</vt:lpstr>
      <vt:lpstr>MQXFA/B Design</vt:lpstr>
      <vt:lpstr>Low- quadrupole magnets from LHC to HL-LHC </vt:lpstr>
      <vt:lpstr>“Endurance” &amp; “Resilience” Demonstrations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HiLumi-Pres-Template-4-3-LARP</dc:title>
  <dc:creator>André-Pierre OLIVIER</dc:creator>
  <cp:lastModifiedBy>Giorgio Ambrosio x2297 12326N</cp:lastModifiedBy>
  <cp:revision>1665</cp:revision>
  <cp:lastPrinted>2019-12-23T22:56:49Z</cp:lastPrinted>
  <dcterms:created xsi:type="dcterms:W3CDTF">2016-03-23T12:58:39Z</dcterms:created>
  <dcterms:modified xsi:type="dcterms:W3CDTF">2024-10-08T20:46:26Z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