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306" r:id="rId5"/>
    <p:sldId id="562" r:id="rId6"/>
    <p:sldId id="411" r:id="rId7"/>
    <p:sldId id="623" r:id="rId8"/>
    <p:sldId id="709" r:id="rId9"/>
    <p:sldId id="710" r:id="rId10"/>
    <p:sldId id="730" r:id="rId11"/>
    <p:sldId id="719" r:id="rId12"/>
    <p:sldId id="412" r:id="rId13"/>
    <p:sldId id="731" r:id="rId14"/>
    <p:sldId id="726" r:id="rId15"/>
    <p:sldId id="711" r:id="rId16"/>
    <p:sldId id="712" r:id="rId17"/>
    <p:sldId id="713" r:id="rId18"/>
    <p:sldId id="715" r:id="rId19"/>
    <p:sldId id="732" r:id="rId20"/>
    <p:sldId id="722" r:id="rId21"/>
    <p:sldId id="733" r:id="rId22"/>
    <p:sldId id="717" r:id="rId23"/>
    <p:sldId id="718" r:id="rId24"/>
    <p:sldId id="716" r:id="rId25"/>
    <p:sldId id="723" r:id="rId26"/>
    <p:sldId id="727" r:id="rId27"/>
    <p:sldId id="729" r:id="rId28"/>
    <p:sldId id="720" r:id="rId29"/>
    <p:sldId id="556" r:id="rId30"/>
    <p:sldId id="689" r:id="rId31"/>
    <p:sldId id="673" r:id="rId32"/>
    <p:sldId id="728" r:id="rId33"/>
    <p:sldId id="672" r:id="rId34"/>
    <p:sldId id="721" r:id="rId35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vien Rude" initials="VR" lastIdx="1" clrIdx="0">
    <p:extLst>
      <p:ext uri="{19B8F6BF-5375-455C-9EA6-DF929625EA0E}">
        <p15:presenceInfo xmlns:p15="http://schemas.microsoft.com/office/powerpoint/2012/main" userId="S-1-5-21-1526224874-1540688658-1361462980-9640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0070BC"/>
    <a:srgbClr val="E65346"/>
    <a:srgbClr val="FA9236"/>
    <a:srgbClr val="0093BE"/>
    <a:srgbClr val="528153"/>
    <a:srgbClr val="7393BC"/>
    <a:srgbClr val="98C87A"/>
    <a:srgbClr val="64BCD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50" autoAdjust="0"/>
    <p:restoredTop sz="93420" autoAdjust="0"/>
  </p:normalViewPr>
  <p:slideViewPr>
    <p:cSldViewPr snapToObjects="1" showGuides="1">
      <p:cViewPr varScale="1">
        <p:scale>
          <a:sx n="77" d="100"/>
          <a:sy n="77" d="100"/>
        </p:scale>
        <p:origin x="806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dirty="0"/>
              <a:t>Cold bore (Vertical, Z) </a:t>
            </a:r>
          </a:p>
          <a:p>
            <a:pPr>
              <a:defRPr/>
            </a:pPr>
            <a:r>
              <a:rPr lang="fr-FR" dirty="0"/>
              <a:t>[mm]</a:t>
            </a:r>
          </a:p>
        </c:rich>
      </c:tx>
      <c:layout>
        <c:manualLayout>
          <c:xMode val="edge"/>
          <c:yMode val="edge"/>
          <c:x val="0.36764679655085813"/>
          <c:y val="2.25521385020940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4th November 2022 : Cold bore Meas. B180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28575" cap="rnd">
                <a:solidFill>
                  <a:schemeClr val="accent1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Sheet1!$E$4:$E$69</c:f>
              <c:numCache>
                <c:formatCode>General</c:formatCode>
                <c:ptCount val="66"/>
              </c:numCache>
            </c:numRef>
          </c:xVal>
          <c:yVal>
            <c:numRef>
              <c:f>Sheet1!$F$4:$F$69</c:f>
              <c:numCache>
                <c:formatCode>General</c:formatCode>
                <c:ptCount val="66"/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1-F3E9-426D-A632-4EA09B0A525A}"/>
            </c:ext>
          </c:extLst>
        </c:ser>
        <c:ser>
          <c:idx val="1"/>
          <c:order val="1"/>
          <c:tx>
            <c:strRef>
              <c:f>Sheet1!$I$1</c:f>
              <c:strCache>
                <c:ptCount val="1"/>
                <c:pt idx="0">
                  <c:v>26th Mars 2024 : Cold bore Meas. FIDU SMI2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Sheet1!$K$4:$K$48</c:f>
              <c:numCache>
                <c:formatCode>0.000</c:formatCode>
                <c:ptCount val="45"/>
                <c:pt idx="0">
                  <c:v>-4952.9589999999998</c:v>
                </c:pt>
                <c:pt idx="1">
                  <c:v>-4900.9459999999999</c:v>
                </c:pt>
                <c:pt idx="2">
                  <c:v>-4701.6000000000004</c:v>
                </c:pt>
                <c:pt idx="3">
                  <c:v>-4347.4110000000001</c:v>
                </c:pt>
                <c:pt idx="4">
                  <c:v>-4116.2340000000004</c:v>
                </c:pt>
                <c:pt idx="5">
                  <c:v>-3842.422</c:v>
                </c:pt>
                <c:pt idx="6">
                  <c:v>-3628.375</c:v>
                </c:pt>
                <c:pt idx="7">
                  <c:v>-3344.2</c:v>
                </c:pt>
                <c:pt idx="8">
                  <c:v>-3136.5</c:v>
                </c:pt>
                <c:pt idx="9">
                  <c:v>-2842.2649999999999</c:v>
                </c:pt>
                <c:pt idx="10">
                  <c:v>-2615.5520000000001</c:v>
                </c:pt>
                <c:pt idx="11">
                  <c:v>-2334.4450000000002</c:v>
                </c:pt>
                <c:pt idx="12">
                  <c:v>-2136.67</c:v>
                </c:pt>
                <c:pt idx="13">
                  <c:v>-1838.35</c:v>
                </c:pt>
                <c:pt idx="14">
                  <c:v>-1632.105</c:v>
                </c:pt>
                <c:pt idx="15">
                  <c:v>-1335.7</c:v>
                </c:pt>
                <c:pt idx="16">
                  <c:v>-1132.2550000000001</c:v>
                </c:pt>
                <c:pt idx="17">
                  <c:v>-848.30200000000002</c:v>
                </c:pt>
                <c:pt idx="18">
                  <c:v>-629.03099999999995</c:v>
                </c:pt>
                <c:pt idx="19">
                  <c:v>-340.38799999999998</c:v>
                </c:pt>
                <c:pt idx="20">
                  <c:v>-124.658</c:v>
                </c:pt>
                <c:pt idx="21">
                  <c:v>219.696</c:v>
                </c:pt>
                <c:pt idx="22">
                  <c:v>365.81900000000002</c:v>
                </c:pt>
                <c:pt idx="23">
                  <c:v>648.57799999999997</c:v>
                </c:pt>
                <c:pt idx="24">
                  <c:v>918.16399999999999</c:v>
                </c:pt>
                <c:pt idx="25">
                  <c:v>1159.8409999999999</c:v>
                </c:pt>
                <c:pt idx="26">
                  <c:v>1373.73</c:v>
                </c:pt>
                <c:pt idx="27">
                  <c:v>1648.952</c:v>
                </c:pt>
                <c:pt idx="28">
                  <c:v>1874.2829999999999</c:v>
                </c:pt>
                <c:pt idx="29">
                  <c:v>2159.3440000000001</c:v>
                </c:pt>
                <c:pt idx="30">
                  <c:v>2374.8560000000002</c:v>
                </c:pt>
                <c:pt idx="31">
                  <c:v>2652.8980000000001</c:v>
                </c:pt>
                <c:pt idx="32">
                  <c:v>2903.9810000000002</c:v>
                </c:pt>
                <c:pt idx="33">
                  <c:v>3146.2089999999998</c:v>
                </c:pt>
                <c:pt idx="34">
                  <c:v>3378.4009999999998</c:v>
                </c:pt>
                <c:pt idx="35">
                  <c:v>3642.7979999999998</c:v>
                </c:pt>
                <c:pt idx="36">
                  <c:v>3874.2669999999998</c:v>
                </c:pt>
                <c:pt idx="37">
                  <c:v>4163.24</c:v>
                </c:pt>
                <c:pt idx="38">
                  <c:v>4390.616</c:v>
                </c:pt>
                <c:pt idx="39">
                  <c:v>4485.9390000000003</c:v>
                </c:pt>
                <c:pt idx="40">
                  <c:v>4683.6319999999996</c:v>
                </c:pt>
                <c:pt idx="41">
                  <c:v>4767.2240000000002</c:v>
                </c:pt>
                <c:pt idx="42">
                  <c:v>4898.384</c:v>
                </c:pt>
                <c:pt idx="43">
                  <c:v>4953.0200000000004</c:v>
                </c:pt>
              </c:numCache>
            </c:numRef>
          </c:xVal>
          <c:yVal>
            <c:numRef>
              <c:f>Sheet1!$L$4:$L$48</c:f>
              <c:numCache>
                <c:formatCode>0.000</c:formatCode>
                <c:ptCount val="45"/>
                <c:pt idx="0">
                  <c:v>0.58099999999999996</c:v>
                </c:pt>
                <c:pt idx="1">
                  <c:v>0.26500000000000001</c:v>
                </c:pt>
                <c:pt idx="2">
                  <c:v>0.20599999999999999</c:v>
                </c:pt>
                <c:pt idx="3">
                  <c:v>0.106</c:v>
                </c:pt>
                <c:pt idx="4">
                  <c:v>4.2000000000000003E-2</c:v>
                </c:pt>
                <c:pt idx="5">
                  <c:v>3.5000000000000003E-2</c:v>
                </c:pt>
                <c:pt idx="6">
                  <c:v>1.2E-2</c:v>
                </c:pt>
                <c:pt idx="7">
                  <c:v>0.05</c:v>
                </c:pt>
                <c:pt idx="8">
                  <c:v>4.4999999999999998E-2</c:v>
                </c:pt>
                <c:pt idx="9">
                  <c:v>-0.09</c:v>
                </c:pt>
                <c:pt idx="10">
                  <c:v>-0.249</c:v>
                </c:pt>
                <c:pt idx="11">
                  <c:v>-0.26500000000000001</c:v>
                </c:pt>
                <c:pt idx="12">
                  <c:v>-0.30199999999999999</c:v>
                </c:pt>
                <c:pt idx="13">
                  <c:v>-0.23799999999999999</c:v>
                </c:pt>
                <c:pt idx="14">
                  <c:v>-0.32600000000000001</c:v>
                </c:pt>
                <c:pt idx="15">
                  <c:v>-0.14299999999999999</c:v>
                </c:pt>
                <c:pt idx="16">
                  <c:v>-0.216</c:v>
                </c:pt>
                <c:pt idx="17">
                  <c:v>-1.2E-2</c:v>
                </c:pt>
                <c:pt idx="18">
                  <c:v>-0.09</c:v>
                </c:pt>
                <c:pt idx="19">
                  <c:v>0.15</c:v>
                </c:pt>
                <c:pt idx="20">
                  <c:v>3.0000000000000001E-3</c:v>
                </c:pt>
                <c:pt idx="21">
                  <c:v>0.18</c:v>
                </c:pt>
                <c:pt idx="22">
                  <c:v>0.125</c:v>
                </c:pt>
                <c:pt idx="23">
                  <c:v>0.19600000000000001</c:v>
                </c:pt>
                <c:pt idx="24">
                  <c:v>8.1000000000000003E-2</c:v>
                </c:pt>
                <c:pt idx="25">
                  <c:v>2.1000000000000001E-2</c:v>
                </c:pt>
                <c:pt idx="26">
                  <c:v>-0.107</c:v>
                </c:pt>
                <c:pt idx="27">
                  <c:v>-6.4000000000000001E-2</c:v>
                </c:pt>
                <c:pt idx="28">
                  <c:v>-0.17299999999999999</c:v>
                </c:pt>
                <c:pt idx="29">
                  <c:v>-0.1</c:v>
                </c:pt>
                <c:pt idx="30">
                  <c:v>-0.186</c:v>
                </c:pt>
                <c:pt idx="31">
                  <c:v>-0.14399999999999999</c:v>
                </c:pt>
                <c:pt idx="32">
                  <c:v>-0.21199999999999999</c:v>
                </c:pt>
                <c:pt idx="33">
                  <c:v>-0.22800000000000001</c:v>
                </c:pt>
                <c:pt idx="34">
                  <c:v>-0.16700000000000001</c:v>
                </c:pt>
                <c:pt idx="35">
                  <c:v>-6.0999999999999999E-2</c:v>
                </c:pt>
                <c:pt idx="36">
                  <c:v>-8.2000000000000003E-2</c:v>
                </c:pt>
                <c:pt idx="37">
                  <c:v>0.114</c:v>
                </c:pt>
                <c:pt idx="38">
                  <c:v>0.111</c:v>
                </c:pt>
                <c:pt idx="39">
                  <c:v>0.13400000000000001</c:v>
                </c:pt>
                <c:pt idx="40">
                  <c:v>0.18</c:v>
                </c:pt>
                <c:pt idx="41">
                  <c:v>0.16</c:v>
                </c:pt>
                <c:pt idx="42">
                  <c:v>0.217</c:v>
                </c:pt>
                <c:pt idx="43">
                  <c:v>0.441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3E9-426D-A632-4EA09B0A525A}"/>
            </c:ext>
          </c:extLst>
        </c:ser>
        <c:ser>
          <c:idx val="5"/>
          <c:order val="2"/>
          <c:tx>
            <c:strRef>
              <c:f>Sheet1!$I$55</c:f>
              <c:strCache>
                <c:ptCount val="1"/>
                <c:pt idx="0">
                  <c:v>26 March 2024 : FIDU SMI2 : Regression line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Sheet1!$K$56:$K$57</c:f>
              <c:numCache>
                <c:formatCode>0.000</c:formatCode>
                <c:ptCount val="2"/>
                <c:pt idx="0">
                  <c:v>-4952.9589999999998</c:v>
                </c:pt>
                <c:pt idx="1">
                  <c:v>4953.0200000000004</c:v>
                </c:pt>
              </c:numCache>
            </c:numRef>
          </c:xVal>
          <c:yVal>
            <c:numRef>
              <c:f>Sheet1!$L$56:$L$57</c:f>
              <c:numCache>
                <c:formatCode>0.000</c:formatCode>
                <c:ptCount val="2"/>
                <c:pt idx="0">
                  <c:v>-2.3773020211138701E-6</c:v>
                </c:pt>
                <c:pt idx="1">
                  <c:v>2.1706562989571187E-6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3E9-426D-A632-4EA09B0A525A}"/>
            </c:ext>
          </c:extLst>
        </c:ser>
        <c:ser>
          <c:idx val="3"/>
          <c:order val="3"/>
          <c:tx>
            <c:strRef>
              <c:f>Sheet1!$N$1</c:f>
              <c:strCache>
                <c:ptCount val="1"/>
                <c:pt idx="0">
                  <c:v>27th March 2024 : New Magnetic Meas. 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Sheet1!$P$4:$P$16</c:f>
              <c:numCache>
                <c:formatCode>General</c:formatCode>
                <c:ptCount val="13"/>
                <c:pt idx="0">
                  <c:v>-4354.5159999999996</c:v>
                </c:pt>
                <c:pt idx="1">
                  <c:v>-3754.5250000000001</c:v>
                </c:pt>
                <c:pt idx="2">
                  <c:v>-3154.5239999999999</c:v>
                </c:pt>
                <c:pt idx="3">
                  <c:v>-2554.5329999999999</c:v>
                </c:pt>
                <c:pt idx="4">
                  <c:v>-1954.5219999999999</c:v>
                </c:pt>
                <c:pt idx="5">
                  <c:v>-1354.501</c:v>
                </c:pt>
                <c:pt idx="6">
                  <c:v>-754.55</c:v>
                </c:pt>
                <c:pt idx="7">
                  <c:v>-154.59899999999999</c:v>
                </c:pt>
                <c:pt idx="8">
                  <c:v>445.42200000000003</c:v>
                </c:pt>
                <c:pt idx="9">
                  <c:v>1045.423</c:v>
                </c:pt>
                <c:pt idx="10">
                  <c:v>1645.4549999999999</c:v>
                </c:pt>
                <c:pt idx="11">
                  <c:v>2245.4160000000002</c:v>
                </c:pt>
                <c:pt idx="12">
                  <c:v>2845.4369999999999</c:v>
                </c:pt>
              </c:numCache>
            </c:numRef>
          </c:xVal>
          <c:yVal>
            <c:numRef>
              <c:f>Sheet1!$Q$4:$Q$16</c:f>
              <c:numCache>
                <c:formatCode>General</c:formatCode>
                <c:ptCount val="13"/>
                <c:pt idx="0">
                  <c:v>0.22900000000000001</c:v>
                </c:pt>
                <c:pt idx="1">
                  <c:v>0.23699999999999999</c:v>
                </c:pt>
                <c:pt idx="2">
                  <c:v>0.29299999999999998</c:v>
                </c:pt>
                <c:pt idx="3">
                  <c:v>0.23699999999999999</c:v>
                </c:pt>
                <c:pt idx="4">
                  <c:v>0.26</c:v>
                </c:pt>
                <c:pt idx="5">
                  <c:v>0.20899999999999999</c:v>
                </c:pt>
                <c:pt idx="6">
                  <c:v>0.193</c:v>
                </c:pt>
                <c:pt idx="7">
                  <c:v>0.27400000000000002</c:v>
                </c:pt>
                <c:pt idx="8">
                  <c:v>0.30099999999999999</c:v>
                </c:pt>
                <c:pt idx="9">
                  <c:v>0.30299999999999999</c:v>
                </c:pt>
                <c:pt idx="10">
                  <c:v>0.36499999999999999</c:v>
                </c:pt>
                <c:pt idx="11">
                  <c:v>0.33400000000000002</c:v>
                </c:pt>
                <c:pt idx="12">
                  <c:v>0.45100000000000001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F3E9-426D-A632-4EA09B0A525A}"/>
            </c:ext>
          </c:extLst>
        </c:ser>
        <c:ser>
          <c:idx val="4"/>
          <c:order val="4"/>
          <c:tx>
            <c:strRef>
              <c:f>Sheet1!$N$23</c:f>
              <c:strCache>
                <c:ptCount val="1"/>
                <c:pt idx="0">
                  <c:v>27th March 2024 : Magnetic Meas : Regression line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Sheet1!$P$24:$P$25</c:f>
              <c:numCache>
                <c:formatCode>0.000</c:formatCode>
                <c:ptCount val="2"/>
                <c:pt idx="0">
                  <c:v>-4354.5159999999996</c:v>
                </c:pt>
                <c:pt idx="1">
                  <c:v>2845.4369999999999</c:v>
                </c:pt>
              </c:numCache>
            </c:numRef>
          </c:xVal>
          <c:yVal>
            <c:numRef>
              <c:f>Sheet1!$Q$24:$Q$25</c:f>
              <c:numCache>
                <c:formatCode>0.000</c:formatCode>
                <c:ptCount val="2"/>
                <c:pt idx="0">
                  <c:v>0.2027691071330685</c:v>
                </c:pt>
                <c:pt idx="1">
                  <c:v>0.36430817319604425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F3E9-426D-A632-4EA09B0A52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943240"/>
        <c:axId val="427939304"/>
        <c:extLst/>
      </c:scatterChart>
      <c:valAx>
        <c:axId val="427943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939304"/>
        <c:crosses val="autoZero"/>
        <c:crossBetween val="midCat"/>
      </c:valAx>
      <c:valAx>
        <c:axId val="427939304"/>
        <c:scaling>
          <c:orientation val="minMax"/>
          <c:max val="0.70000000000000007"/>
          <c:min val="-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943240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'SM18-Warm'!$H$7:$H$9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'SM18-Warm'!$I$7:$I$9</c:f>
              <c:numCache>
                <c:formatCode>0.000</c:formatCode>
                <c:ptCount val="3"/>
                <c:pt idx="0">
                  <c:v>-0.28918948050000004</c:v>
                </c:pt>
                <c:pt idx="1">
                  <c:v>0</c:v>
                </c:pt>
                <c:pt idx="2">
                  <c:v>-0.28918948050000004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9F6-4923-AE83-F26919175DD2}"/>
            </c:ext>
          </c:extLst>
        </c:ser>
        <c:ser>
          <c:idx val="0"/>
          <c:order val="1"/>
          <c:tx>
            <c:v>Cold mass : mechanical axis</c:v>
          </c:tx>
          <c:spPr>
            <a:ln w="317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'SM18-Warm'!$H$11:$H$13</c:f>
              <c:numCache>
                <c:formatCode>0</c:formatCode>
                <c:ptCount val="3"/>
                <c:pt idx="0">
                  <c:v>-3349.7469999999998</c:v>
                </c:pt>
                <c:pt idx="1">
                  <c:v>0</c:v>
                </c:pt>
                <c:pt idx="2">
                  <c:v>3349.768</c:v>
                </c:pt>
              </c:numCache>
            </c:numRef>
          </c:xVal>
          <c:yVal>
            <c:numRef>
              <c:f>'SM18-Warm'!$I$11:$I$13</c:f>
              <c:numCache>
                <c:formatCode>0.000</c:formatCode>
                <c:ptCount val="3"/>
                <c:pt idx="0">
                  <c:v>-0.13600000000000001</c:v>
                </c:pt>
                <c:pt idx="1">
                  <c:v>-1.7000000000000001E-2</c:v>
                </c:pt>
                <c:pt idx="2">
                  <c:v>-0.13600000000000001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9F6-4923-AE83-F26919175D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0.2"/>
          <c:min val="-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42719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setup 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Sheet1!$C$9</c:f>
              <c:numCache>
                <c:formatCode>General</c:formatCode>
                <c:ptCount val="1"/>
                <c:pt idx="0">
                  <c:v>23.5</c:v>
                </c:pt>
              </c:numCache>
            </c:numRef>
          </c:xVal>
          <c:yVal>
            <c:numRef>
              <c:f>Sheet1!$C$21</c:f>
              <c:numCache>
                <c:formatCode>0.000</c:formatCode>
                <c:ptCount val="1"/>
                <c:pt idx="0">
                  <c:v>-4.6838838237185598E-2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4E8-4A16-8A84-CD8FD1F69936}"/>
            </c:ext>
          </c:extLst>
        </c:ser>
        <c:ser>
          <c:idx val="1"/>
          <c:order val="1"/>
          <c:tx>
            <c:v>setup 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Sheet1!$E$9:$G$9</c:f>
              <c:numCache>
                <c:formatCode>General</c:formatCode>
                <c:ptCount val="3"/>
                <c:pt idx="0">
                  <c:v>23.5</c:v>
                </c:pt>
                <c:pt idx="1">
                  <c:v>26</c:v>
                </c:pt>
                <c:pt idx="2">
                  <c:v>30</c:v>
                </c:pt>
              </c:numCache>
            </c:numRef>
          </c:xVal>
          <c:yVal>
            <c:numRef>
              <c:f>Sheet1!$E$21:$G$21</c:f>
              <c:numCache>
                <c:formatCode>0.000</c:formatCode>
                <c:ptCount val="3"/>
                <c:pt idx="0">
                  <c:v>1.25997872055601E-2</c:v>
                </c:pt>
                <c:pt idx="1">
                  <c:v>-4.8144439555017002E-2</c:v>
                </c:pt>
                <c:pt idx="2">
                  <c:v>-0.16101327926139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4E8-4A16-8A84-CD8FD1F69936}"/>
            </c:ext>
          </c:extLst>
        </c:ser>
        <c:ser>
          <c:idx val="3"/>
          <c:order val="2"/>
          <c:tx>
            <c:v>setup3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Sheet1!$I$9:$AT$9</c:f>
              <c:numCache>
                <c:formatCode>General</c:formatCode>
                <c:ptCount val="38"/>
                <c:pt idx="0">
                  <c:v>29.7</c:v>
                </c:pt>
                <c:pt idx="1">
                  <c:v>30</c:v>
                </c:pt>
                <c:pt idx="2">
                  <c:v>30.2</c:v>
                </c:pt>
                <c:pt idx="3">
                  <c:v>29.9</c:v>
                </c:pt>
                <c:pt idx="4">
                  <c:v>29.2</c:v>
                </c:pt>
                <c:pt idx="5">
                  <c:v>28.3</c:v>
                </c:pt>
                <c:pt idx="6">
                  <c:v>27.5</c:v>
                </c:pt>
                <c:pt idx="7">
                  <c:v>26.4</c:v>
                </c:pt>
                <c:pt idx="8">
                  <c:v>25.5</c:v>
                </c:pt>
                <c:pt idx="9">
                  <c:v>24.9</c:v>
                </c:pt>
                <c:pt idx="10">
                  <c:v>24.2</c:v>
                </c:pt>
                <c:pt idx="11">
                  <c:v>23.6</c:v>
                </c:pt>
                <c:pt idx="12">
                  <c:v>23.2</c:v>
                </c:pt>
                <c:pt idx="14">
                  <c:v>30</c:v>
                </c:pt>
                <c:pt idx="15">
                  <c:v>30.2</c:v>
                </c:pt>
                <c:pt idx="16">
                  <c:v>30.1</c:v>
                </c:pt>
                <c:pt idx="17">
                  <c:v>29.7</c:v>
                </c:pt>
                <c:pt idx="18">
                  <c:v>29.2</c:v>
                </c:pt>
                <c:pt idx="20">
                  <c:v>24.4</c:v>
                </c:pt>
                <c:pt idx="21">
                  <c:v>25.3</c:v>
                </c:pt>
                <c:pt idx="22">
                  <c:v>26.3</c:v>
                </c:pt>
                <c:pt idx="23">
                  <c:v>27.3</c:v>
                </c:pt>
                <c:pt idx="24">
                  <c:v>28.1</c:v>
                </c:pt>
                <c:pt idx="25">
                  <c:v>28.8</c:v>
                </c:pt>
                <c:pt idx="26">
                  <c:v>29.4</c:v>
                </c:pt>
                <c:pt idx="27">
                  <c:v>29.7</c:v>
                </c:pt>
                <c:pt idx="28">
                  <c:v>29.8</c:v>
                </c:pt>
                <c:pt idx="29">
                  <c:v>29.8</c:v>
                </c:pt>
                <c:pt idx="30">
                  <c:v>29.5</c:v>
                </c:pt>
                <c:pt idx="31">
                  <c:v>28.7</c:v>
                </c:pt>
                <c:pt idx="32">
                  <c:v>28.3</c:v>
                </c:pt>
                <c:pt idx="33">
                  <c:v>27.9</c:v>
                </c:pt>
                <c:pt idx="34">
                  <c:v>27.3</c:v>
                </c:pt>
                <c:pt idx="35">
                  <c:v>26.7</c:v>
                </c:pt>
                <c:pt idx="36">
                  <c:v>24.2</c:v>
                </c:pt>
                <c:pt idx="37">
                  <c:v>24.6</c:v>
                </c:pt>
              </c:numCache>
            </c:numRef>
          </c:xVal>
          <c:yVal>
            <c:numRef>
              <c:f>Sheet1!$I$21:$AT$21</c:f>
              <c:numCache>
                <c:formatCode>0.000</c:formatCode>
                <c:ptCount val="38"/>
                <c:pt idx="0">
                  <c:v>-6.8212192257185195E-2</c:v>
                </c:pt>
                <c:pt idx="1">
                  <c:v>-8.2679108533440598E-2</c:v>
                </c:pt>
                <c:pt idx="2">
                  <c:v>-8.6245868775158399E-2</c:v>
                </c:pt>
                <c:pt idx="3">
                  <c:v>-7.8940879659011601E-2</c:v>
                </c:pt>
                <c:pt idx="4">
                  <c:v>-5.5143079394937899E-2</c:v>
                </c:pt>
                <c:pt idx="5">
                  <c:v>-1.81659861967489E-2</c:v>
                </c:pt>
                <c:pt idx="6">
                  <c:v>8.8481432126692496E-3</c:v>
                </c:pt>
                <c:pt idx="7">
                  <c:v>4.4916887045015799E-2</c:v>
                </c:pt>
                <c:pt idx="8">
                  <c:v>7.5516037842691106E-2</c:v>
                </c:pt>
                <c:pt idx="9">
                  <c:v>9.3987057502181101E-2</c:v>
                </c:pt>
                <c:pt idx="10">
                  <c:v>0.111102384128206</c:v>
                </c:pt>
                <c:pt idx="11">
                  <c:v>0.12129151057476099</c:v>
                </c:pt>
                <c:pt idx="12">
                  <c:v>0.13649668576757901</c:v>
                </c:pt>
                <c:pt idx="14">
                  <c:v>-0.123599637947109</c:v>
                </c:pt>
                <c:pt idx="15">
                  <c:v>-0.13412062164792499</c:v>
                </c:pt>
                <c:pt idx="16">
                  <c:v>-0.123949070807912</c:v>
                </c:pt>
                <c:pt idx="17">
                  <c:v>-0.10236015460016901</c:v>
                </c:pt>
                <c:pt idx="18">
                  <c:v>-7.4848695264400106E-2</c:v>
                </c:pt>
                <c:pt idx="20">
                  <c:v>0.104438087926571</c:v>
                </c:pt>
                <c:pt idx="21">
                  <c:v>7.1999812475493002E-2</c:v>
                </c:pt>
                <c:pt idx="22">
                  <c:v>2.9190359857616401E-2</c:v>
                </c:pt>
                <c:pt idx="23">
                  <c:v>-2.3480330954035501E-2</c:v>
                </c:pt>
                <c:pt idx="24">
                  <c:v>-5.9594958064318297E-2</c:v>
                </c:pt>
                <c:pt idx="25">
                  <c:v>-9.6622656392817405E-2</c:v>
                </c:pt>
                <c:pt idx="26">
                  <c:v>-0.12025637762850901</c:v>
                </c:pt>
                <c:pt idx="27">
                  <c:v>-0.13041037122902899</c:v>
                </c:pt>
                <c:pt idx="28">
                  <c:v>-0.124806967129243</c:v>
                </c:pt>
                <c:pt idx="29">
                  <c:v>-0.12267297596519899</c:v>
                </c:pt>
                <c:pt idx="30">
                  <c:v>-0.102489628652321</c:v>
                </c:pt>
                <c:pt idx="31">
                  <c:v>-7.1589307781529499E-2</c:v>
                </c:pt>
                <c:pt idx="32">
                  <c:v>-3.6394352628074798E-2</c:v>
                </c:pt>
                <c:pt idx="33">
                  <c:v>-1.03939292093216E-2</c:v>
                </c:pt>
                <c:pt idx="34">
                  <c:v>1.7911879188411601E-2</c:v>
                </c:pt>
                <c:pt idx="35">
                  <c:v>3.4859366174890397E-2</c:v>
                </c:pt>
                <c:pt idx="36">
                  <c:v>9.7381548524973396E-2</c:v>
                </c:pt>
                <c:pt idx="37">
                  <c:v>9.01810945825465E-2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4E8-4A16-8A84-CD8FD1F69936}"/>
            </c:ext>
          </c:extLst>
        </c:ser>
        <c:ser>
          <c:idx val="2"/>
          <c:order val="3"/>
          <c:tx>
            <c:v>setup 4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Sheet1!$AW$9:$BR$9</c:f>
              <c:numCache>
                <c:formatCode>General</c:formatCode>
                <c:ptCount val="22"/>
                <c:pt idx="0">
                  <c:v>24.7</c:v>
                </c:pt>
                <c:pt idx="1">
                  <c:v>26.2</c:v>
                </c:pt>
                <c:pt idx="2">
                  <c:v>23.6</c:v>
                </c:pt>
                <c:pt idx="3">
                  <c:v>24.4</c:v>
                </c:pt>
                <c:pt idx="4">
                  <c:v>24.9</c:v>
                </c:pt>
                <c:pt idx="5">
                  <c:v>25.9</c:v>
                </c:pt>
                <c:pt idx="6">
                  <c:v>26.4</c:v>
                </c:pt>
                <c:pt idx="7">
                  <c:v>27.1</c:v>
                </c:pt>
                <c:pt idx="8">
                  <c:v>27.8</c:v>
                </c:pt>
                <c:pt idx="9">
                  <c:v>28.4</c:v>
                </c:pt>
                <c:pt idx="10">
                  <c:v>28.7</c:v>
                </c:pt>
                <c:pt idx="11">
                  <c:v>28.9</c:v>
                </c:pt>
                <c:pt idx="12">
                  <c:v>26.6</c:v>
                </c:pt>
                <c:pt idx="13">
                  <c:v>27.9</c:v>
                </c:pt>
                <c:pt idx="14">
                  <c:v>28.4</c:v>
                </c:pt>
                <c:pt idx="15">
                  <c:v>22.3</c:v>
                </c:pt>
                <c:pt idx="16">
                  <c:v>22.4</c:v>
                </c:pt>
                <c:pt idx="17">
                  <c:v>22.2</c:v>
                </c:pt>
                <c:pt idx="18">
                  <c:v>22.3</c:v>
                </c:pt>
                <c:pt idx="19">
                  <c:v>23.5</c:v>
                </c:pt>
                <c:pt idx="20">
                  <c:v>23.8</c:v>
                </c:pt>
                <c:pt idx="21">
                  <c:v>24</c:v>
                </c:pt>
              </c:numCache>
            </c:numRef>
          </c:xVal>
          <c:yVal>
            <c:numRef>
              <c:f>Sheet1!$AW$21:$BR$21</c:f>
              <c:numCache>
                <c:formatCode>0.000</c:formatCode>
                <c:ptCount val="22"/>
                <c:pt idx="0" formatCode="0">
                  <c:v>0</c:v>
                </c:pt>
                <c:pt idx="1">
                  <c:v>-5.6770410331479199E-2</c:v>
                </c:pt>
                <c:pt idx="2">
                  <c:v>2.1417697180894601E-2</c:v>
                </c:pt>
                <c:pt idx="3">
                  <c:v>2.7342434263832901E-3</c:v>
                </c:pt>
                <c:pt idx="4">
                  <c:v>-1.9479871802818901E-2</c:v>
                </c:pt>
                <c:pt idx="5">
                  <c:v>-4.93663466368073E-2</c:v>
                </c:pt>
                <c:pt idx="6">
                  <c:v>-7.7518642283456202E-2</c:v>
                </c:pt>
                <c:pt idx="7">
                  <c:v>-0.110718421113948</c:v>
                </c:pt>
                <c:pt idx="8">
                  <c:v>-0.13583386431262701</c:v>
                </c:pt>
                <c:pt idx="9">
                  <c:v>-0.16116391814991199</c:v>
                </c:pt>
                <c:pt idx="10">
                  <c:v>-0.175895676135496</c:v>
                </c:pt>
                <c:pt idx="11">
                  <c:v>-0.17847053020360101</c:v>
                </c:pt>
                <c:pt idx="12">
                  <c:v>-8.1441303156112504E-2</c:v>
                </c:pt>
                <c:pt idx="13">
                  <c:v>-0.14078117482232999</c:v>
                </c:pt>
                <c:pt idx="14">
                  <c:v>-0.15646803401289899</c:v>
                </c:pt>
                <c:pt idx="15">
                  <c:v>5.75654756515247E-2</c:v>
                </c:pt>
                <c:pt idx="16">
                  <c:v>5.18709109840607E-2</c:v>
                </c:pt>
                <c:pt idx="17">
                  <c:v>3.2839130536972398E-2</c:v>
                </c:pt>
                <c:pt idx="18">
                  <c:v>-7.9620738365475709E-3</c:v>
                </c:pt>
                <c:pt idx="19">
                  <c:v>-1.51647010389606E-2</c:v>
                </c:pt>
                <c:pt idx="20">
                  <c:v>-2.7271705997952402E-2</c:v>
                </c:pt>
                <c:pt idx="21">
                  <c:v>-3.3906006271344297E-2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4E8-4A16-8A84-CD8FD1F699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4342752"/>
        <c:axId val="594344720"/>
      </c:scatterChart>
      <c:valAx>
        <c:axId val="594342752"/>
        <c:scaling>
          <c:orientation val="minMax"/>
          <c:min val="2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algn="ctr">
                  <a:defRPr lang="en-US" sz="1600" b="0" i="0" u="none" strike="noStrike" kern="1200" baseline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0" i="0" u="none" strike="noStrike" kern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rPr>
                  <a:t>Temperature (°C)</a:t>
                </a:r>
              </a:p>
            </c:rich>
          </c:tx>
          <c:layout>
            <c:manualLayout>
              <c:xMode val="edge"/>
              <c:yMode val="edge"/>
              <c:x val="0.42817295415124812"/>
              <c:y val="0.858045375470104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>
                <a:defRPr lang="en-US" sz="1600" b="0" i="0" u="none" strike="noStrike" kern="1200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0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4344720"/>
        <c:crosses val="autoZero"/>
        <c:crossBetween val="midCat"/>
      </c:valAx>
      <c:valAx>
        <c:axId val="594344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US" sz="1600" b="0" i="0" u="none" strike="noStrike" kern="1200" baseline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0" i="0" u="none" strike="noStrike" kern="1200" baseline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rPr>
                  <a:t>Vertical sag deformation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lang="en-US" sz="1600" b="0" i="0" u="none" strike="noStrike" kern="1200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4342752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>
                <a:solidFill>
                  <a:schemeClr val="accent5"/>
                </a:solidFill>
              </a:rPr>
              <a:t>Fiducialisation : SMI2/B180 measurement</a:t>
            </a:r>
          </a:p>
          <a:p>
            <a:pPr>
              <a:defRPr>
                <a:solidFill>
                  <a:schemeClr val="accent5"/>
                </a:solidFill>
              </a:defRPr>
            </a:pPr>
            <a:r>
              <a:rPr lang="en-US" sz="1400" dirty="0">
                <a:solidFill>
                  <a:schemeClr val="accent5"/>
                </a:solidFill>
              </a:rPr>
              <a:t>Radial measurement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5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'SMI2'!$R$7:$R$9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'SMI2'!$Q$7:$Q$9</c:f>
              <c:numCache>
                <c:formatCode>0.000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6BD-4C5C-905C-52117A496ACB}"/>
            </c:ext>
          </c:extLst>
        </c:ser>
        <c:ser>
          <c:idx val="6"/>
          <c:order val="1"/>
          <c:tx>
            <c:v>polynominal : mechanical axis</c:v>
          </c:tx>
          <c:spPr>
            <a:ln w="12700" cap="rnd">
              <a:solidFill>
                <a:srgbClr val="A02B93"/>
              </a:solidFill>
              <a:round/>
            </a:ln>
            <a:effectLst/>
          </c:spPr>
          <c:marker>
            <c:symbol val="none"/>
          </c:marker>
          <c:xVal>
            <c:numRef>
              <c:f>'SMI2'!$R$18:$R$26</c:f>
              <c:numCache>
                <c:formatCode>0.000</c:formatCode>
                <c:ptCount val="9"/>
                <c:pt idx="0">
                  <c:v>-4347.0370000000003</c:v>
                </c:pt>
                <c:pt idx="1">
                  <c:v>-3447.073625</c:v>
                </c:pt>
                <c:pt idx="2">
                  <c:v>-2547.1102500000002</c:v>
                </c:pt>
                <c:pt idx="3">
                  <c:v>-1647.1468750000004</c:v>
                </c:pt>
                <c:pt idx="4">
                  <c:v>-747.18350000000009</c:v>
                </c:pt>
                <c:pt idx="5">
                  <c:v>152.77987500000017</c:v>
                </c:pt>
                <c:pt idx="6">
                  <c:v>1052.7432499999995</c:v>
                </c:pt>
                <c:pt idx="7">
                  <c:v>1952.7066249999998</c:v>
                </c:pt>
                <c:pt idx="8">
                  <c:v>2852.67</c:v>
                </c:pt>
              </c:numCache>
            </c:numRef>
          </c:xVal>
          <c:yVal>
            <c:numRef>
              <c:f>'SMI2'!$Q$18:$Q$26</c:f>
              <c:numCache>
                <c:formatCode>0.000</c:formatCode>
                <c:ptCount val="9"/>
                <c:pt idx="0">
                  <c:v>-1.6824795670606765E-16</c:v>
                </c:pt>
                <c:pt idx="1">
                  <c:v>-1.0579478105479905E-16</c:v>
                </c:pt>
                <c:pt idx="2">
                  <c:v>-5.7764179945467648E-17</c:v>
                </c:pt>
                <c:pt idx="3">
                  <c:v>-2.415615337807341E-17</c:v>
                </c:pt>
                <c:pt idx="4">
                  <c:v>-4.9707013526163275E-18</c:v>
                </c:pt>
                <c:pt idx="5">
                  <c:v>-2.0782386909641825E-19</c:v>
                </c:pt>
                <c:pt idx="6">
                  <c:v>-9.8675209275136697E-18</c:v>
                </c:pt>
                <c:pt idx="7">
                  <c:v>-3.3949792527868098E-17</c:v>
                </c:pt>
                <c:pt idx="8">
                  <c:v>-7.245463867015971E-17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6BD-4C5C-905C-52117A496ACB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solidFill>
                <a:srgbClr val="A02B9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A02B93"/>
                </a:solidFill>
              </a:ln>
              <a:effectLst/>
            </c:spPr>
          </c:marker>
          <c:xVal>
            <c:numRef>
              <c:f>'SMI2'!$R$11:$R$13</c:f>
              <c:numCache>
                <c:formatCode>0</c:formatCode>
                <c:ptCount val="3"/>
                <c:pt idx="0">
                  <c:v>-3350</c:v>
                </c:pt>
                <c:pt idx="1">
                  <c:v>0</c:v>
                </c:pt>
                <c:pt idx="2">
                  <c:v>3350</c:v>
                </c:pt>
              </c:numCache>
            </c:numRef>
          </c:xVal>
          <c:yVal>
            <c:numRef>
              <c:f>'SMI2'!$Q$11:$Q$13</c:f>
              <c:numCache>
                <c:formatCode>0.000</c:formatCode>
                <c:ptCount val="3"/>
                <c:pt idx="0">
                  <c:v>-9.9920072216264091E-17</c:v>
                </c:pt>
                <c:pt idx="1">
                  <c:v>0</c:v>
                </c:pt>
                <c:pt idx="2">
                  <c:v>-9.9920072216264091E-17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6BD-4C5C-905C-52117A496ACB}"/>
            </c:ext>
          </c:extLst>
        </c:ser>
        <c:ser>
          <c:idx val="1"/>
          <c:order val="3"/>
          <c:tx>
            <c:v>magnetic measurement with the mole</c:v>
          </c:tx>
          <c:spPr>
            <a:ln w="9525" cap="rnd">
              <a:solidFill>
                <a:srgbClr val="A02B93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'SMI2'!$J$6:$J$18</c:f>
              <c:numCache>
                <c:formatCode>0.000</c:formatCode>
                <c:ptCount val="13"/>
                <c:pt idx="0">
                  <c:v>-4347.0370000000003</c:v>
                </c:pt>
                <c:pt idx="1">
                  <c:v>-3747.06</c:v>
                </c:pt>
                <c:pt idx="2">
                  <c:v>-3147.0839999999998</c:v>
                </c:pt>
                <c:pt idx="3">
                  <c:v>-2547.107</c:v>
                </c:pt>
                <c:pt idx="4">
                  <c:v>-1947.1410000000001</c:v>
                </c:pt>
                <c:pt idx="5">
                  <c:v>-1347.165</c:v>
                </c:pt>
                <c:pt idx="6">
                  <c:v>-747.18799999999999</c:v>
                </c:pt>
                <c:pt idx="7">
                  <c:v>-147.202</c:v>
                </c:pt>
                <c:pt idx="8">
                  <c:v>452.77499999999998</c:v>
                </c:pt>
                <c:pt idx="9">
                  <c:v>1052.751</c:v>
                </c:pt>
                <c:pt idx="10">
                  <c:v>1652.7080000000001</c:v>
                </c:pt>
                <c:pt idx="11">
                  <c:v>2252.6840000000002</c:v>
                </c:pt>
                <c:pt idx="12">
                  <c:v>2852.67</c:v>
                </c:pt>
              </c:numCache>
            </c:numRef>
          </c:xVal>
          <c:yVal>
            <c:numRef>
              <c:f>'SMI2'!$I$6:$I$18</c:f>
              <c:numCache>
                <c:formatCode>0.000</c:formatCode>
                <c:ptCount val="13"/>
                <c:pt idx="0">
                  <c:v>0.37268511117844971</c:v>
                </c:pt>
                <c:pt idx="1">
                  <c:v>0.5099370716030216</c:v>
                </c:pt>
                <c:pt idx="2">
                  <c:v>0.72318903327437389</c:v>
                </c:pt>
                <c:pt idx="3">
                  <c:v>0.61944099369894567</c:v>
                </c:pt>
                <c:pt idx="4">
                  <c:v>0.23869296783810212</c:v>
                </c:pt>
                <c:pt idx="5">
                  <c:v>-3.5055070490545626E-2</c:v>
                </c:pt>
                <c:pt idx="6">
                  <c:v>-0.11080311006597379</c:v>
                </c:pt>
                <c:pt idx="7">
                  <c:v>-0.18355116086242576</c:v>
                </c:pt>
                <c:pt idx="8">
                  <c:v>-8.1299200437853908E-2</c:v>
                </c:pt>
                <c:pt idx="9">
                  <c:v>-4.3047238766501683E-2</c:v>
                </c:pt>
                <c:pt idx="10">
                  <c:v>-5.6795253406321466E-2</c:v>
                </c:pt>
                <c:pt idx="11">
                  <c:v>-5.1543291734969215E-2</c:v>
                </c:pt>
                <c:pt idx="12">
                  <c:v>-0.15229134253142118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A6BD-4C5C-905C-52117A496ACB}"/>
            </c:ext>
          </c:extLst>
        </c:ser>
        <c:ser>
          <c:idx val="2"/>
          <c:order val="4"/>
          <c:tx>
            <c:v>Cold mass : magnetic axis</c:v>
          </c:tx>
          <c:spPr>
            <a:ln w="31750" cap="rnd">
              <a:solidFill>
                <a:srgbClr val="A02B93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A02B93"/>
                </a:solidFill>
              </a:ln>
              <a:effectLst/>
            </c:spPr>
          </c:marker>
          <c:xVal>
            <c:numRef>
              <c:f>'SMI2'!$R$29:$R$30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2852.67</c:v>
                </c:pt>
              </c:numCache>
            </c:numRef>
          </c:xVal>
          <c:yVal>
            <c:numRef>
              <c:f>'SMI2'!$Q$29:$Q$30</c:f>
              <c:numCache>
                <c:formatCode>0.000</c:formatCode>
                <c:ptCount val="2"/>
                <c:pt idx="0">
                  <c:v>0.52534456288009057</c:v>
                </c:pt>
                <c:pt idx="1">
                  <c:v>-0.25618173679937595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A6BD-4C5C-905C-52117A496ACB}"/>
            </c:ext>
          </c:extLst>
        </c:ser>
        <c:ser>
          <c:idx val="4"/>
          <c:order val="5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('SMI2'!$R$18,'SMI2'!$R$29)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-4347.0370000000003</c:v>
                </c:pt>
              </c:numCache>
            </c:numRef>
          </c:xVal>
          <c:yVal>
            <c:numRef>
              <c:f>('SMI2'!$Q$18,'SMI2'!$Q$29)</c:f>
              <c:numCache>
                <c:formatCode>0.000</c:formatCode>
                <c:ptCount val="2"/>
                <c:pt idx="0">
                  <c:v>-1.6824795670606765E-16</c:v>
                </c:pt>
                <c:pt idx="1">
                  <c:v>0.52534456288009057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A6BD-4C5C-905C-52117A496ACB}"/>
            </c:ext>
          </c:extLst>
        </c:ser>
        <c:ser>
          <c:idx val="5"/>
          <c:order val="6"/>
          <c:tx>
            <c:v>delta NCon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('SMI2'!$R$26,'SMI2'!$R$30)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('SMI2'!$Q$26,'SMI2'!$Q$30)</c:f>
              <c:numCache>
                <c:formatCode>0.000</c:formatCode>
                <c:ptCount val="2"/>
                <c:pt idx="0">
                  <c:v>-7.245463867015971E-17</c:v>
                </c:pt>
                <c:pt idx="1">
                  <c:v>-0.25618173679937595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A6BD-4C5C-905C-52117A496A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31199"/>
        <c:crosses val="autoZero"/>
        <c:crossBetween val="midCat"/>
      </c:valAx>
      <c:valAx>
        <c:axId val="1889331199"/>
        <c:scaling>
          <c:orientation val="maxMin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>
                <a:solidFill>
                  <a:srgbClr val="FF0000"/>
                </a:solidFill>
              </a:rPr>
              <a:t>WARM Ambient pressure : SM18</a:t>
            </a:r>
          </a:p>
          <a:p>
            <a:pPr>
              <a:defRPr/>
            </a:pPr>
            <a:r>
              <a:rPr lang="en-US" sz="1400" dirty="0">
                <a:solidFill>
                  <a:srgbClr val="FF0000"/>
                </a:solidFill>
              </a:rPr>
              <a:t>Radial measurement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'SM18-Warm'!$H$7:$H$9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'SM18-Warm'!$G$7:$G$9</c:f>
              <c:numCache>
                <c:formatCode>0.000</c:formatCode>
                <c:ptCount val="3"/>
                <c:pt idx="0">
                  <c:v>0.1053785295</c:v>
                </c:pt>
                <c:pt idx="1">
                  <c:v>0</c:v>
                </c:pt>
                <c:pt idx="2">
                  <c:v>0.1053785295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6F9-48F2-B757-B6E1EB2E9591}"/>
            </c:ext>
          </c:extLst>
        </c:ser>
        <c:ser>
          <c:idx val="1"/>
          <c:order val="1"/>
          <c:tx>
            <c:v>polynome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'SM18-Warm'!$H$18:$H$26</c:f>
              <c:numCache>
                <c:formatCode>0.000</c:formatCode>
                <c:ptCount val="9"/>
                <c:pt idx="0">
                  <c:v>-4347.04</c:v>
                </c:pt>
                <c:pt idx="1">
                  <c:v>-3447.0762500000001</c:v>
                </c:pt>
                <c:pt idx="2">
                  <c:v>-2547.1125000000002</c:v>
                </c:pt>
                <c:pt idx="3">
                  <c:v>-1647.1487499999998</c:v>
                </c:pt>
                <c:pt idx="4">
                  <c:v>-747.18499999999995</c:v>
                </c:pt>
                <c:pt idx="5">
                  <c:v>152.7787500000004</c:v>
                </c:pt>
                <c:pt idx="6">
                  <c:v>1052.7425000000003</c:v>
                </c:pt>
                <c:pt idx="7">
                  <c:v>1952.7062500000002</c:v>
                </c:pt>
                <c:pt idx="8">
                  <c:v>2852.67</c:v>
                </c:pt>
              </c:numCache>
            </c:numRef>
          </c:xVal>
          <c:yVal>
            <c:numRef>
              <c:f>'SM18-Warm'!$G$18:$G$26</c:f>
              <c:numCache>
                <c:formatCode>0.000</c:formatCode>
                <c:ptCount val="9"/>
                <c:pt idx="0">
                  <c:v>5.8627001834166179E-2</c:v>
                </c:pt>
                <c:pt idx="1">
                  <c:v>4.3443142736625834E-2</c:v>
                </c:pt>
                <c:pt idx="2">
                  <c:v>3.1579614073938882E-2</c:v>
                </c:pt>
                <c:pt idx="3">
                  <c:v>2.3036415846105315E-2</c:v>
                </c:pt>
                <c:pt idx="4">
                  <c:v>1.7813548053125156E-2</c:v>
                </c:pt>
                <c:pt idx="5">
                  <c:v>1.5911010694998385E-2</c:v>
                </c:pt>
                <c:pt idx="6">
                  <c:v>1.7328803771725011E-2</c:v>
                </c:pt>
                <c:pt idx="7">
                  <c:v>2.2066927283305032E-2</c:v>
                </c:pt>
                <c:pt idx="8">
                  <c:v>3.0125381229738443E-2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6F9-48F2-B757-B6E1EB2E9591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'SM18-Warm'!$H$11:$H$13</c:f>
              <c:numCache>
                <c:formatCode>0</c:formatCode>
                <c:ptCount val="3"/>
                <c:pt idx="0">
                  <c:v>-3349.7469999999998</c:v>
                </c:pt>
                <c:pt idx="1">
                  <c:v>0</c:v>
                </c:pt>
                <c:pt idx="2">
                  <c:v>3349.768</c:v>
                </c:pt>
              </c:numCache>
            </c:numRef>
          </c:xVal>
          <c:yVal>
            <c:numRef>
              <c:f>'SM18-Warm'!$G$11:$G$13</c:f>
              <c:numCache>
                <c:formatCode>0.000</c:formatCode>
                <c:ptCount val="3"/>
                <c:pt idx="0">
                  <c:v>4.2000000000000003E-2</c:v>
                </c:pt>
                <c:pt idx="1">
                  <c:v>1.6E-2</c:v>
                </c:pt>
                <c:pt idx="2">
                  <c:v>3.5999999999999997E-2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6F9-48F2-B757-B6E1EB2E9591}"/>
            </c:ext>
          </c:extLst>
        </c:ser>
        <c:ser>
          <c:idx val="2"/>
          <c:order val="3"/>
          <c:tx>
            <c:v>Cold mass : magnetic axis</c:v>
          </c:tx>
          <c:spPr>
            <a:ln w="317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'SM18-Warm'!$H$29:$H$30</c:f>
              <c:numCache>
                <c:formatCode>0.000</c:formatCode>
                <c:ptCount val="2"/>
                <c:pt idx="0">
                  <c:v>-4347.04</c:v>
                </c:pt>
                <c:pt idx="1">
                  <c:v>2852.67</c:v>
                </c:pt>
              </c:numCache>
            </c:numRef>
          </c:xVal>
          <c:yVal>
            <c:numRef>
              <c:f>'SM18-Warm'!$G$29:$G$30</c:f>
              <c:numCache>
                <c:formatCode>0.000</c:formatCode>
                <c:ptCount val="2"/>
                <c:pt idx="0">
                  <c:v>0.67400000000000004</c:v>
                </c:pt>
                <c:pt idx="1">
                  <c:v>-0.23599999999999999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C6F9-48F2-B757-B6E1EB2E9591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dPt>
            <c:idx val="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5-C6F9-48F2-B757-B6E1EB2E9591}"/>
              </c:ext>
            </c:extLst>
          </c:dPt>
          <c:xVal>
            <c:numRef>
              <c:f>('SM18-Warm'!$H$18,'SM18-Warm'!$H$29)</c:f>
              <c:numCache>
                <c:formatCode>0.000</c:formatCode>
                <c:ptCount val="2"/>
                <c:pt idx="0">
                  <c:v>-4347.04</c:v>
                </c:pt>
                <c:pt idx="1">
                  <c:v>-4347.04</c:v>
                </c:pt>
              </c:numCache>
            </c:numRef>
          </c:xVal>
          <c:yVal>
            <c:numRef>
              <c:f>('SM18-Warm'!$G$18,'SM18-Warm'!$G$29)</c:f>
              <c:numCache>
                <c:formatCode>0.000</c:formatCode>
                <c:ptCount val="2"/>
                <c:pt idx="0">
                  <c:v>5.8627001834166179E-2</c:v>
                </c:pt>
                <c:pt idx="1">
                  <c:v>0.67400000000000004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C6F9-48F2-B757-B6E1EB2E9591}"/>
            </c:ext>
          </c:extLst>
        </c:ser>
        <c:ser>
          <c:idx val="5"/>
          <c:order val="5"/>
          <c:tx>
            <c:v>delta NConn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('SM18-Warm'!$H$26,'SM18-Warm'!$H$30)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('SM18-Warm'!$G$26,'SM18-Warm'!$G$30)</c:f>
              <c:numCache>
                <c:formatCode>0.000</c:formatCode>
                <c:ptCount val="2"/>
                <c:pt idx="0">
                  <c:v>3.0125381229738443E-2</c:v>
                </c:pt>
                <c:pt idx="1">
                  <c:v>-0.23599999999999999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C6F9-48F2-B757-B6E1EB2E95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31199"/>
        <c:crosses val="autoZero"/>
        <c:crossBetween val="midCat"/>
      </c:valAx>
      <c:valAx>
        <c:axId val="1889331199"/>
        <c:scaling>
          <c:orientation val="maxMin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>
                <a:solidFill>
                  <a:schemeClr val="accent4"/>
                </a:solidFill>
              </a:rPr>
              <a:t>COLD : SM18</a:t>
            </a:r>
          </a:p>
          <a:p>
            <a:pPr>
              <a:defRPr/>
            </a:pPr>
            <a:r>
              <a:rPr lang="en-US" sz="1400" dirty="0">
                <a:solidFill>
                  <a:schemeClr val="accent4"/>
                </a:solidFill>
              </a:rPr>
              <a:t>Radial measurement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'SM18-Cold'!$H$7:$H$9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'SM18-Cold'!$G$7:$G$9</c:f>
              <c:numCache>
                <c:formatCode>0.000</c:formatCode>
                <c:ptCount val="3"/>
                <c:pt idx="0">
                  <c:v>0.12101689575000001</c:v>
                </c:pt>
                <c:pt idx="1">
                  <c:v>0</c:v>
                </c:pt>
                <c:pt idx="2">
                  <c:v>0.12101689575000001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736-4D13-9B7E-2F2E77DAD973}"/>
            </c:ext>
          </c:extLst>
        </c:ser>
        <c:ser>
          <c:idx val="1"/>
          <c:order val="1"/>
          <c:tx>
            <c:v>polynome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'SM18-Cold'!$H$18:$H$26</c:f>
              <c:numCache>
                <c:formatCode>0.000</c:formatCode>
                <c:ptCount val="9"/>
                <c:pt idx="0">
                  <c:v>-4347.0370000000003</c:v>
                </c:pt>
                <c:pt idx="1">
                  <c:v>-3447.073625</c:v>
                </c:pt>
                <c:pt idx="2">
                  <c:v>-2547.1102500000002</c:v>
                </c:pt>
                <c:pt idx="3">
                  <c:v>-1647.1468750000004</c:v>
                </c:pt>
                <c:pt idx="4">
                  <c:v>-747.18350000000009</c:v>
                </c:pt>
                <c:pt idx="5">
                  <c:v>152.77987500000017</c:v>
                </c:pt>
                <c:pt idx="6">
                  <c:v>1052.7432499999995</c:v>
                </c:pt>
                <c:pt idx="7">
                  <c:v>1952.7066249999998</c:v>
                </c:pt>
                <c:pt idx="8">
                  <c:v>2852.67</c:v>
                </c:pt>
              </c:numCache>
            </c:numRef>
          </c:xVal>
          <c:yVal>
            <c:numRef>
              <c:f>'SM18-Cold'!$G$18:$G$26</c:f>
              <c:numCache>
                <c:formatCode>0.000</c:formatCode>
                <c:ptCount val="9"/>
                <c:pt idx="0">
                  <c:v>5.3531550020718896E-3</c:v>
                </c:pt>
                <c:pt idx="1">
                  <c:v>-5.8794992424851568E-3</c:v>
                </c:pt>
                <c:pt idx="2">
                  <c:v>-1.3771436300120236E-2</c:v>
                </c:pt>
                <c:pt idx="3">
                  <c:v>-1.8322656170833358E-2</c:v>
                </c:pt>
                <c:pt idx="4">
                  <c:v>-1.9533158854624522E-2</c:v>
                </c:pt>
                <c:pt idx="5">
                  <c:v>-1.740294435149373E-2</c:v>
                </c:pt>
                <c:pt idx="6">
                  <c:v>-1.1932012661440977E-2</c:v>
                </c:pt>
                <c:pt idx="7">
                  <c:v>-3.120363784466262E-3</c:v>
                </c:pt>
                <c:pt idx="8">
                  <c:v>9.0320022794304136E-3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736-4D13-9B7E-2F2E77DAD973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'SM18-Cold'!$H$11:$H$13</c:f>
              <c:numCache>
                <c:formatCode>0</c:formatCode>
                <c:ptCount val="3"/>
                <c:pt idx="0">
                  <c:v>-3339.3649999999998</c:v>
                </c:pt>
                <c:pt idx="1">
                  <c:v>0</c:v>
                </c:pt>
                <c:pt idx="2">
                  <c:v>3339.6089999999999</c:v>
                </c:pt>
              </c:numCache>
            </c:numRef>
          </c:xVal>
          <c:yVal>
            <c:numRef>
              <c:f>'SM18-Cold'!$G$11:$G$13</c:f>
              <c:numCache>
                <c:formatCode>0.000</c:formatCode>
                <c:ptCount val="3"/>
                <c:pt idx="0">
                  <c:v>-7.0000000000000001E-3</c:v>
                </c:pt>
                <c:pt idx="1">
                  <c:v>-1.7999999999999999E-2</c:v>
                </c:pt>
                <c:pt idx="2">
                  <c:v>1.7000000000000001E-2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736-4D13-9B7E-2F2E77DAD973}"/>
            </c:ext>
          </c:extLst>
        </c:ser>
        <c:ser>
          <c:idx val="2"/>
          <c:order val="3"/>
          <c:tx>
            <c:v>Cold mass : magnetic axis</c:v>
          </c:tx>
          <c:spPr>
            <a:ln w="3175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'SM18-Cold'!$H$29:$H$30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2852.67</c:v>
                </c:pt>
              </c:numCache>
            </c:numRef>
          </c:xVal>
          <c:yVal>
            <c:numRef>
              <c:f>'SM18-Cold'!$G$29:$G$30</c:f>
              <c:numCache>
                <c:formatCode>0.000</c:formatCode>
                <c:ptCount val="2"/>
                <c:pt idx="0">
                  <c:v>0.57099999999999995</c:v>
                </c:pt>
                <c:pt idx="1">
                  <c:v>-0.33500000000000002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6736-4D13-9B7E-2F2E77DAD973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('SM18-Cold'!$H$18,'SM18-Cold'!$H$29)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-4347.0370000000003</c:v>
                </c:pt>
              </c:numCache>
            </c:numRef>
          </c:xVal>
          <c:yVal>
            <c:numRef>
              <c:f>('SM18-Cold'!$G$18,'SM18-Cold'!$G$29)</c:f>
              <c:numCache>
                <c:formatCode>0.000</c:formatCode>
                <c:ptCount val="2"/>
                <c:pt idx="0">
                  <c:v>5.3531550020718896E-3</c:v>
                </c:pt>
                <c:pt idx="1">
                  <c:v>0.57099999999999995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6736-4D13-9B7E-2F2E77DAD973}"/>
            </c:ext>
          </c:extLst>
        </c:ser>
        <c:ser>
          <c:idx val="5"/>
          <c:order val="5"/>
          <c:tx>
            <c:v>delta NConn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('SM18-Cold'!$H$26,'SM18-Cold'!$H$30)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('SM18-Cold'!$G$26,'SM18-Cold'!$G$30)</c:f>
              <c:numCache>
                <c:formatCode>0.000</c:formatCode>
                <c:ptCount val="2"/>
                <c:pt idx="0">
                  <c:v>9.0320022794304136E-3</c:v>
                </c:pt>
                <c:pt idx="1">
                  <c:v>-0.33500000000000002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6736-4D13-9B7E-2F2E77DAD9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31199"/>
        <c:crosses val="autoZero"/>
        <c:crossBetween val="midCat"/>
      </c:valAx>
      <c:valAx>
        <c:axId val="1889331199"/>
        <c:scaling>
          <c:orientation val="maxMin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u="none" strike="noStrike" kern="1200" spc="0" baseline="0" dirty="0">
                <a:solidFill>
                  <a:srgbClr val="FF0000"/>
                </a:solidFill>
              </a:rPr>
              <a:t>WARM Ambient pressure : SM18</a:t>
            </a:r>
          </a:p>
          <a:p>
            <a:pPr>
              <a:defRPr/>
            </a:pPr>
            <a:r>
              <a:rPr lang="en-US" sz="1400" b="0" i="0" u="none" strike="noStrike" kern="1200" spc="0" baseline="0" dirty="0">
                <a:solidFill>
                  <a:srgbClr val="FF0000"/>
                </a:solidFill>
              </a:rPr>
              <a:t>Vertical measurement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'SM18-Warm'!$H$7:$H$9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'SM18-Warm'!$I$7:$I$9</c:f>
              <c:numCache>
                <c:formatCode>0.000</c:formatCode>
                <c:ptCount val="3"/>
                <c:pt idx="0">
                  <c:v>-0.28918948050000004</c:v>
                </c:pt>
                <c:pt idx="1">
                  <c:v>0</c:v>
                </c:pt>
                <c:pt idx="2">
                  <c:v>-0.28918948050000004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706-456B-B4E1-C4AB774A9361}"/>
            </c:ext>
          </c:extLst>
        </c:ser>
        <c:ser>
          <c:idx val="1"/>
          <c:order val="1"/>
          <c:tx>
            <c:v>polynome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'SM18-Warm'!$H$18:$H$26</c:f>
              <c:numCache>
                <c:formatCode>0.000</c:formatCode>
                <c:ptCount val="9"/>
                <c:pt idx="0">
                  <c:v>-4347.04</c:v>
                </c:pt>
                <c:pt idx="1">
                  <c:v>-3447.0762500000001</c:v>
                </c:pt>
                <c:pt idx="2">
                  <c:v>-2547.1125000000002</c:v>
                </c:pt>
                <c:pt idx="3">
                  <c:v>-1647.1487499999998</c:v>
                </c:pt>
                <c:pt idx="4">
                  <c:v>-747.18499999999995</c:v>
                </c:pt>
                <c:pt idx="5">
                  <c:v>152.7787500000004</c:v>
                </c:pt>
                <c:pt idx="6">
                  <c:v>1052.7425000000003</c:v>
                </c:pt>
                <c:pt idx="7">
                  <c:v>1952.7062500000002</c:v>
                </c:pt>
                <c:pt idx="8">
                  <c:v>2852.67</c:v>
                </c:pt>
              </c:numCache>
            </c:numRef>
          </c:xVal>
          <c:yVal>
            <c:numRef>
              <c:f>'SM18-Warm'!$I$18:$I$26</c:f>
              <c:numCache>
                <c:formatCode>0.000</c:formatCode>
                <c:ptCount val="9"/>
                <c:pt idx="0">
                  <c:v>-0.2174054813924039</c:v>
                </c:pt>
                <c:pt idx="1">
                  <c:v>-0.14301569855001334</c:v>
                </c:pt>
                <c:pt idx="2">
                  <c:v>-8.5805009629409512E-2</c:v>
                </c:pt>
                <c:pt idx="3">
                  <c:v>-4.5773414630592479E-2</c:v>
                </c:pt>
                <c:pt idx="4">
                  <c:v>-2.2920913553562256E-2</c:v>
                </c:pt>
                <c:pt idx="5">
                  <c:v>-1.7247506398318815E-2</c:v>
                </c:pt>
                <c:pt idx="6">
                  <c:v>-2.8753193164862169E-2</c:v>
                </c:pt>
                <c:pt idx="7">
                  <c:v>-5.7437973853192305E-2</c:v>
                </c:pt>
                <c:pt idx="8">
                  <c:v>-0.10330184846330923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706-456B-B4E1-C4AB774A9361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'SM18-Warm'!$H$11:$H$13</c:f>
              <c:numCache>
                <c:formatCode>0</c:formatCode>
                <c:ptCount val="3"/>
                <c:pt idx="0">
                  <c:v>-3349.7469999999998</c:v>
                </c:pt>
                <c:pt idx="1">
                  <c:v>0</c:v>
                </c:pt>
                <c:pt idx="2">
                  <c:v>3349.768</c:v>
                </c:pt>
              </c:numCache>
            </c:numRef>
          </c:xVal>
          <c:yVal>
            <c:numRef>
              <c:f>'SM18-Warm'!$I$11:$I$13</c:f>
              <c:numCache>
                <c:formatCode>0.000</c:formatCode>
                <c:ptCount val="3"/>
                <c:pt idx="0">
                  <c:v>-0.13600000000000001</c:v>
                </c:pt>
                <c:pt idx="1">
                  <c:v>-1.7000000000000001E-2</c:v>
                </c:pt>
                <c:pt idx="2">
                  <c:v>-0.13600000000000001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706-456B-B4E1-C4AB774A9361}"/>
            </c:ext>
          </c:extLst>
        </c:ser>
        <c:ser>
          <c:idx val="2"/>
          <c:order val="3"/>
          <c:tx>
            <c:v>Cold mass : magnetic axis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rgbClr val="FF0000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706-456B-B4E1-C4AB774A9361}"/>
              </c:ext>
            </c:extLst>
          </c:dPt>
          <c:xVal>
            <c:numRef>
              <c:f>'SM18-Warm'!$H$29:$H$30</c:f>
              <c:numCache>
                <c:formatCode>0.000</c:formatCode>
                <c:ptCount val="2"/>
                <c:pt idx="0">
                  <c:v>-4347.04</c:v>
                </c:pt>
                <c:pt idx="1">
                  <c:v>2852.67</c:v>
                </c:pt>
              </c:numCache>
            </c:numRef>
          </c:xVal>
          <c:yVal>
            <c:numRef>
              <c:f>'SM18-Warm'!$I$29:$I$30</c:f>
              <c:numCache>
                <c:formatCode>0.000</c:formatCode>
                <c:ptCount val="2"/>
                <c:pt idx="0">
                  <c:v>2.8000000000000001E-2</c:v>
                </c:pt>
                <c:pt idx="1">
                  <c:v>0.59299999999999997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2706-456B-B4E1-C4AB774A9361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('SM18-Warm'!$H$18,'SM18-Warm'!$H$29)</c:f>
              <c:numCache>
                <c:formatCode>0.000</c:formatCode>
                <c:ptCount val="2"/>
                <c:pt idx="0">
                  <c:v>-4347.04</c:v>
                </c:pt>
                <c:pt idx="1">
                  <c:v>-4347.04</c:v>
                </c:pt>
              </c:numCache>
            </c:numRef>
          </c:xVal>
          <c:yVal>
            <c:numRef>
              <c:f>('SM18-Warm'!$I$18,'SM18-Warm'!$I$29)</c:f>
              <c:numCache>
                <c:formatCode>0.000</c:formatCode>
                <c:ptCount val="2"/>
                <c:pt idx="0">
                  <c:v>-0.2174054813924039</c:v>
                </c:pt>
                <c:pt idx="1">
                  <c:v>2.8000000000000001E-2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2706-456B-B4E1-C4AB774A9361}"/>
            </c:ext>
          </c:extLst>
        </c:ser>
        <c:ser>
          <c:idx val="5"/>
          <c:order val="5"/>
          <c:tx>
            <c:v>delta NConn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('SM18-Warm'!$H$26,'SM18-Warm'!$H$30)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('SM18-Warm'!$I$26,'SM18-Warm'!$I$30)</c:f>
              <c:numCache>
                <c:formatCode>0.000</c:formatCode>
                <c:ptCount val="2"/>
                <c:pt idx="0">
                  <c:v>-0.10330184846330923</c:v>
                </c:pt>
                <c:pt idx="1">
                  <c:v>0.59299999999999997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2706-456B-B4E1-C4AB774A93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>
                <a:solidFill>
                  <a:schemeClr val="accent5"/>
                </a:solidFill>
              </a:rPr>
              <a:t>Fiducialisation : SMI2/B180 measurement</a:t>
            </a:r>
          </a:p>
          <a:p>
            <a:pPr>
              <a:defRPr>
                <a:solidFill>
                  <a:schemeClr val="accent5"/>
                </a:solidFill>
              </a:defRPr>
            </a:pPr>
            <a:r>
              <a:rPr lang="en-US" sz="1400" dirty="0">
                <a:solidFill>
                  <a:schemeClr val="accent5"/>
                </a:solidFill>
              </a:rPr>
              <a:t>Vertical measurement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5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'SMI2'!$R$7:$R$9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'SMI2'!$S$7:$S$9</c:f>
              <c:numCache>
                <c:formatCode>0.000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6C3-45DD-88DC-BAEE4C7EE4B2}"/>
            </c:ext>
          </c:extLst>
        </c:ser>
        <c:ser>
          <c:idx val="6"/>
          <c:order val="1"/>
          <c:tx>
            <c:v>polynominal : mechanical axis</c:v>
          </c:tx>
          <c:spPr>
            <a:ln w="12700" cap="rnd">
              <a:solidFill>
                <a:srgbClr val="A02B93"/>
              </a:solidFill>
              <a:round/>
            </a:ln>
            <a:effectLst/>
          </c:spPr>
          <c:marker>
            <c:symbol val="none"/>
          </c:marker>
          <c:xVal>
            <c:numRef>
              <c:f>'SMI2'!$R$18:$R$26</c:f>
              <c:numCache>
                <c:formatCode>0.000</c:formatCode>
                <c:ptCount val="9"/>
                <c:pt idx="0">
                  <c:v>-4347.0370000000003</c:v>
                </c:pt>
                <c:pt idx="1">
                  <c:v>-3447.073625</c:v>
                </c:pt>
                <c:pt idx="2">
                  <c:v>-2547.1102500000002</c:v>
                </c:pt>
                <c:pt idx="3">
                  <c:v>-1647.1468750000004</c:v>
                </c:pt>
                <c:pt idx="4">
                  <c:v>-747.18350000000009</c:v>
                </c:pt>
                <c:pt idx="5">
                  <c:v>152.77987500000017</c:v>
                </c:pt>
                <c:pt idx="6">
                  <c:v>1052.7432499999995</c:v>
                </c:pt>
                <c:pt idx="7">
                  <c:v>1952.7066249999998</c:v>
                </c:pt>
                <c:pt idx="8">
                  <c:v>2852.67</c:v>
                </c:pt>
              </c:numCache>
            </c:numRef>
          </c:xVal>
          <c:yVal>
            <c:numRef>
              <c:f>'SMI2'!$S$18:$S$26</c:f>
              <c:numCache>
                <c:formatCode>0.000</c:formatCode>
                <c:ptCount val="9"/>
                <c:pt idx="0">
                  <c:v>3.6238021444383802E-16</c:v>
                </c:pt>
                <c:pt idx="1">
                  <c:v>2.2786568227187492E-16</c:v>
                </c:pt>
                <c:pt idx="2">
                  <c:v>1.2441515680562263E-16</c:v>
                </c:pt>
                <c:pt idx="3">
                  <c:v>5.2028638045081176E-17</c:v>
                </c:pt>
                <c:pt idx="4">
                  <c:v>1.0706125990250531E-17</c:v>
                </c:pt>
                <c:pt idx="5">
                  <c:v>4.4762064113072637E-19</c:v>
                </c:pt>
                <c:pt idx="6">
                  <c:v>2.1253121997721731E-17</c:v>
                </c:pt>
                <c:pt idx="7">
                  <c:v>7.3122630060023576E-17</c:v>
                </c:pt>
                <c:pt idx="8">
                  <c:v>1.5605614482803628E-16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6C3-45DD-88DC-BAEE4C7EE4B2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solidFill>
                <a:srgbClr val="A02B9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A02B93"/>
                </a:solidFill>
              </a:ln>
              <a:effectLst/>
            </c:spPr>
          </c:marker>
          <c:xVal>
            <c:numRef>
              <c:f>'SMI2'!$R$11:$R$13</c:f>
              <c:numCache>
                <c:formatCode>0</c:formatCode>
                <c:ptCount val="3"/>
                <c:pt idx="0">
                  <c:v>-3350</c:v>
                </c:pt>
                <c:pt idx="1">
                  <c:v>0</c:v>
                </c:pt>
                <c:pt idx="2">
                  <c:v>3350</c:v>
                </c:pt>
              </c:numCache>
            </c:numRef>
          </c:xVal>
          <c:yVal>
            <c:numRef>
              <c:f>'SMI2'!$S$11:$S$13</c:f>
              <c:numCache>
                <c:formatCode>0.000</c:formatCode>
                <c:ptCount val="3"/>
                <c:pt idx="0">
                  <c:v>2.1521246323503034E-16</c:v>
                </c:pt>
                <c:pt idx="1">
                  <c:v>0</c:v>
                </c:pt>
                <c:pt idx="2">
                  <c:v>2.1521246323503034E-16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6C3-45DD-88DC-BAEE4C7EE4B2}"/>
            </c:ext>
          </c:extLst>
        </c:ser>
        <c:ser>
          <c:idx val="1"/>
          <c:order val="3"/>
          <c:tx>
            <c:v>magnetic measurement with the mole</c:v>
          </c:tx>
          <c:spPr>
            <a:ln w="9525" cap="rnd">
              <a:solidFill>
                <a:srgbClr val="A02B93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'SMI2'!$J$6:$J$18</c:f>
              <c:numCache>
                <c:formatCode>0.000</c:formatCode>
                <c:ptCount val="13"/>
                <c:pt idx="0">
                  <c:v>-4347.0370000000003</c:v>
                </c:pt>
                <c:pt idx="1">
                  <c:v>-3747.06</c:v>
                </c:pt>
                <c:pt idx="2">
                  <c:v>-3147.0839999999998</c:v>
                </c:pt>
                <c:pt idx="3">
                  <c:v>-2547.107</c:v>
                </c:pt>
                <c:pt idx="4">
                  <c:v>-1947.1410000000001</c:v>
                </c:pt>
                <c:pt idx="5">
                  <c:v>-1347.165</c:v>
                </c:pt>
                <c:pt idx="6">
                  <c:v>-747.18799999999999</c:v>
                </c:pt>
                <c:pt idx="7">
                  <c:v>-147.202</c:v>
                </c:pt>
                <c:pt idx="8">
                  <c:v>452.77499999999998</c:v>
                </c:pt>
                <c:pt idx="9">
                  <c:v>1052.751</c:v>
                </c:pt>
                <c:pt idx="10">
                  <c:v>1652.7080000000001</c:v>
                </c:pt>
                <c:pt idx="11">
                  <c:v>2252.6840000000002</c:v>
                </c:pt>
                <c:pt idx="12">
                  <c:v>2852.67</c:v>
                </c:pt>
              </c:numCache>
            </c:numRef>
          </c:xVal>
          <c:yVal>
            <c:numRef>
              <c:f>'SMI2'!$K$6:$K$18</c:f>
              <c:numCache>
                <c:formatCode>0.000</c:formatCode>
                <c:ptCount val="13"/>
                <c:pt idx="0">
                  <c:v>0.16410250306973873</c:v>
                </c:pt>
                <c:pt idx="1">
                  <c:v>0.18820913334387601</c:v>
                </c:pt>
                <c:pt idx="2">
                  <c:v>0.27831576510701983</c:v>
                </c:pt>
                <c:pt idx="3">
                  <c:v>0.24442239538115706</c:v>
                </c:pt>
                <c:pt idx="4">
                  <c:v>0.2335290420343672</c:v>
                </c:pt>
                <c:pt idx="5">
                  <c:v>0.25463567379751106</c:v>
                </c:pt>
                <c:pt idx="6">
                  <c:v>0.3517423040716483</c:v>
                </c:pt>
                <c:pt idx="7">
                  <c:v>0.47784892094472597</c:v>
                </c:pt>
                <c:pt idx="8">
                  <c:v>0.57495555121886321</c:v>
                </c:pt>
                <c:pt idx="9">
                  <c:v>0.58206218298200707</c:v>
                </c:pt>
                <c:pt idx="10">
                  <c:v>0.62116884303627673</c:v>
                </c:pt>
                <c:pt idx="11">
                  <c:v>0.64127547479942049</c:v>
                </c:pt>
                <c:pt idx="12">
                  <c:v>0.40038209167249827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6C3-45DD-88DC-BAEE4C7EE4B2}"/>
            </c:ext>
          </c:extLst>
        </c:ser>
        <c:ser>
          <c:idx val="2"/>
          <c:order val="4"/>
          <c:tx>
            <c:v>Cold mass : magnetic axis</c:v>
          </c:tx>
          <c:spPr>
            <a:ln w="31750" cap="rnd">
              <a:solidFill>
                <a:srgbClr val="A02B93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A02B93"/>
                </a:solidFill>
              </a:ln>
              <a:effectLst/>
            </c:spPr>
          </c:marker>
          <c:xVal>
            <c:numRef>
              <c:f>'SMI2'!$R$29:$R$30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2852.67</c:v>
                </c:pt>
              </c:numCache>
            </c:numRef>
          </c:xVal>
          <c:yVal>
            <c:numRef>
              <c:f>'SMI2'!$S$29:$S$30</c:f>
              <c:numCache>
                <c:formatCode>0.000</c:formatCode>
                <c:ptCount val="2"/>
                <c:pt idx="0">
                  <c:v>0.1556957630667325</c:v>
                </c:pt>
                <c:pt idx="1">
                  <c:v>0.61548124493432776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16C3-45DD-88DC-BAEE4C7EE4B2}"/>
            </c:ext>
          </c:extLst>
        </c:ser>
        <c:ser>
          <c:idx val="4"/>
          <c:order val="5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('SMI2'!$R$18,'SMI2'!$R$29)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-4347.0370000000003</c:v>
                </c:pt>
              </c:numCache>
            </c:numRef>
          </c:xVal>
          <c:yVal>
            <c:numRef>
              <c:f>('SMI2'!$S$18,'SMI2'!$S$29)</c:f>
              <c:numCache>
                <c:formatCode>0.000</c:formatCode>
                <c:ptCount val="2"/>
                <c:pt idx="0">
                  <c:v>3.6238021444383802E-16</c:v>
                </c:pt>
                <c:pt idx="1">
                  <c:v>0.1556957630667325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16C3-45DD-88DC-BAEE4C7EE4B2}"/>
            </c:ext>
          </c:extLst>
        </c:ser>
        <c:ser>
          <c:idx val="5"/>
          <c:order val="6"/>
          <c:tx>
            <c:v>delta NCon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('SMI2'!$R$26,'SMI2'!$R$30)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('SMI2'!$S$26,'SMI2'!$S$30)</c:f>
              <c:numCache>
                <c:formatCode>0.000</c:formatCode>
                <c:ptCount val="2"/>
                <c:pt idx="0">
                  <c:v>1.5605614482803628E-16</c:v>
                </c:pt>
                <c:pt idx="1">
                  <c:v>0.61548124493432776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16C3-45DD-88DC-BAEE4C7EE4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u="none" strike="noStrike" kern="1200" spc="0" baseline="0" dirty="0">
                <a:solidFill>
                  <a:schemeClr val="accent4"/>
                </a:solidFill>
              </a:rPr>
              <a:t>COLD : SM18</a:t>
            </a:r>
          </a:p>
          <a:p>
            <a:pPr>
              <a:defRPr/>
            </a:pPr>
            <a:r>
              <a:rPr lang="en-US" sz="1400" b="0" i="0" u="none" strike="noStrike" kern="1200" spc="0" baseline="0" dirty="0">
                <a:solidFill>
                  <a:schemeClr val="accent4"/>
                </a:solidFill>
              </a:rPr>
              <a:t>Vertical measurement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3"/>
          <c:order val="0"/>
          <c:tx>
            <c:v>Vacuum vessel axis</c:v>
          </c:tx>
          <c:spPr>
            <a:ln w="127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'SM18-Cold'!$H$7:$H$9</c:f>
              <c:numCache>
                <c:formatCode>General</c:formatCode>
                <c:ptCount val="3"/>
                <c:pt idx="0">
                  <c:v>-4905</c:v>
                </c:pt>
                <c:pt idx="1">
                  <c:v>0</c:v>
                </c:pt>
                <c:pt idx="2">
                  <c:v>4905</c:v>
                </c:pt>
              </c:numCache>
            </c:numRef>
          </c:xVal>
          <c:yVal>
            <c:numRef>
              <c:f>'SM18-Cold'!$I$7:$I$9</c:f>
              <c:numCache>
                <c:formatCode>0.000</c:formatCode>
                <c:ptCount val="3"/>
                <c:pt idx="0">
                  <c:v>-0.16456373100000002</c:v>
                </c:pt>
                <c:pt idx="1">
                  <c:v>0</c:v>
                </c:pt>
                <c:pt idx="2">
                  <c:v>-0.16456373100000002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F1B-4880-85D5-2385B7B50B26}"/>
            </c:ext>
          </c:extLst>
        </c:ser>
        <c:ser>
          <c:idx val="1"/>
          <c:order val="1"/>
          <c:tx>
            <c:v>polynome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'SM18-Cold'!$H$18:$H$26</c:f>
              <c:numCache>
                <c:formatCode>0.000</c:formatCode>
                <c:ptCount val="9"/>
                <c:pt idx="0">
                  <c:v>-4347.0370000000003</c:v>
                </c:pt>
                <c:pt idx="1">
                  <c:v>-3447.073625</c:v>
                </c:pt>
                <c:pt idx="2">
                  <c:v>-2547.1102500000002</c:v>
                </c:pt>
                <c:pt idx="3">
                  <c:v>-1647.1468750000004</c:v>
                </c:pt>
                <c:pt idx="4">
                  <c:v>-747.18350000000009</c:v>
                </c:pt>
                <c:pt idx="5">
                  <c:v>152.77987500000017</c:v>
                </c:pt>
                <c:pt idx="6">
                  <c:v>1052.7432499999995</c:v>
                </c:pt>
                <c:pt idx="7">
                  <c:v>1952.7066249999998</c:v>
                </c:pt>
                <c:pt idx="8">
                  <c:v>2852.67</c:v>
                </c:pt>
              </c:numCache>
            </c:numRef>
          </c:xVal>
          <c:yVal>
            <c:numRef>
              <c:f>'SM18-Cold'!$I$18:$I$26</c:f>
              <c:numCache>
                <c:formatCode>0.000</c:formatCode>
                <c:ptCount val="9"/>
                <c:pt idx="0">
                  <c:v>-1.6897508323572312</c:v>
                </c:pt>
                <c:pt idx="1">
                  <c:v>-1.5348349825698464</c:v>
                </c:pt>
                <c:pt idx="2">
                  <c:v>-1.4202986131575381</c:v>
                </c:pt>
                <c:pt idx="3">
                  <c:v>-1.3461417241203053</c:v>
                </c:pt>
                <c:pt idx="4">
                  <c:v>-1.3123643154581486</c:v>
                </c:pt>
                <c:pt idx="5">
                  <c:v>-1.3189663871710677</c:v>
                </c:pt>
                <c:pt idx="6">
                  <c:v>-1.365947939259063</c:v>
                </c:pt>
                <c:pt idx="7">
                  <c:v>-1.4533089717221339</c:v>
                </c:pt>
                <c:pt idx="8">
                  <c:v>-1.5810494845602807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F1B-4880-85D5-2385B7B50B26}"/>
            </c:ext>
          </c:extLst>
        </c:ser>
        <c:ser>
          <c:idx val="0"/>
          <c:order val="2"/>
          <c:tx>
            <c:v>Cold mass : mechanical axis</c:v>
          </c:tx>
          <c:spPr>
            <a:ln w="317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chemeClr val="accent4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'SM18-Cold'!$H$11:$H$13</c:f>
              <c:numCache>
                <c:formatCode>0</c:formatCode>
                <c:ptCount val="3"/>
                <c:pt idx="0">
                  <c:v>-3339.3649999999998</c:v>
                </c:pt>
                <c:pt idx="1">
                  <c:v>0</c:v>
                </c:pt>
                <c:pt idx="2">
                  <c:v>3339.6089999999999</c:v>
                </c:pt>
              </c:numCache>
            </c:numRef>
          </c:xVal>
          <c:yVal>
            <c:numRef>
              <c:f>'SM18-Cold'!$I$11:$I$13</c:f>
              <c:numCache>
                <c:formatCode>0.000</c:formatCode>
                <c:ptCount val="3"/>
                <c:pt idx="0">
                  <c:v>-1.5189999999999999</c:v>
                </c:pt>
                <c:pt idx="1">
                  <c:v>-1.3149999999999999</c:v>
                </c:pt>
                <c:pt idx="2">
                  <c:v>-1.667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F1B-4880-85D5-2385B7B50B26}"/>
            </c:ext>
          </c:extLst>
        </c:ser>
        <c:ser>
          <c:idx val="2"/>
          <c:order val="3"/>
          <c:tx>
            <c:v>Cold mass : magnetic axis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 w="31750" cap="rnd">
                <a:solidFill>
                  <a:srgbClr val="00B0F0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3F1B-4880-85D5-2385B7B50B26}"/>
              </c:ext>
            </c:extLst>
          </c:dPt>
          <c:xVal>
            <c:numRef>
              <c:f>'SM18-Cold'!$H$29:$H$30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2852.67</c:v>
                </c:pt>
              </c:numCache>
            </c:numRef>
          </c:xVal>
          <c:yVal>
            <c:numRef>
              <c:f>'SM18-Cold'!$I$29:$I$30</c:f>
              <c:numCache>
                <c:formatCode>0.000</c:formatCode>
                <c:ptCount val="2"/>
                <c:pt idx="0">
                  <c:v>-1.423</c:v>
                </c:pt>
                <c:pt idx="1">
                  <c:v>-0.82099999999999995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3F1B-4880-85D5-2385B7B50B26}"/>
            </c:ext>
          </c:extLst>
        </c:ser>
        <c:ser>
          <c:idx val="4"/>
          <c:order val="4"/>
          <c:tx>
            <c:v>delta 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('SM18-Cold'!$H$18,'SM18-Cold'!$H$29)</c:f>
              <c:numCache>
                <c:formatCode>0.000</c:formatCode>
                <c:ptCount val="2"/>
                <c:pt idx="0">
                  <c:v>-4347.0370000000003</c:v>
                </c:pt>
                <c:pt idx="1">
                  <c:v>-4347.0370000000003</c:v>
                </c:pt>
              </c:numCache>
            </c:numRef>
          </c:xVal>
          <c:yVal>
            <c:numRef>
              <c:f>('SM18-Cold'!$I$18,'SM18-Cold'!$I$29)</c:f>
              <c:numCache>
                <c:formatCode>0.000</c:formatCode>
                <c:ptCount val="2"/>
                <c:pt idx="0">
                  <c:v>-1.6897508323572312</c:v>
                </c:pt>
                <c:pt idx="1">
                  <c:v>-1.423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3F1B-4880-85D5-2385B7B50B26}"/>
            </c:ext>
          </c:extLst>
        </c:ser>
        <c:ser>
          <c:idx val="5"/>
          <c:order val="5"/>
          <c:tx>
            <c:v>delta NConn</c:v>
          </c:tx>
          <c:spPr>
            <a:ln w="19050" cap="rnd">
              <a:solidFill>
                <a:schemeClr val="accent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('SM18-Cold'!$H$26,'SM18-Cold'!$H$30)</c:f>
              <c:numCache>
                <c:formatCode>0.000</c:formatCode>
                <c:ptCount val="2"/>
                <c:pt idx="0">
                  <c:v>2852.67</c:v>
                </c:pt>
                <c:pt idx="1">
                  <c:v>2852.67</c:v>
                </c:pt>
              </c:numCache>
            </c:numRef>
          </c:xVal>
          <c:yVal>
            <c:numRef>
              <c:f>('SM18-Cold'!$I$26,'SM18-Cold'!$I$30)</c:f>
              <c:numCache>
                <c:formatCode>0.000</c:formatCode>
                <c:ptCount val="2"/>
                <c:pt idx="0">
                  <c:v>-1.5810494845602807</c:v>
                </c:pt>
                <c:pt idx="1">
                  <c:v>-0.82099999999999995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3F1B-4880-85D5-2385B7B50B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9342719"/>
        <c:axId val="1889331199"/>
      </c:scatterChart>
      <c:valAx>
        <c:axId val="1889342719"/>
        <c:scaling>
          <c:orientation val="minMax"/>
          <c:max val="5000"/>
          <c:min val="-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31199"/>
        <c:crosses val="autoZero"/>
        <c:crossBetween val="midCat"/>
      </c:valAx>
      <c:valAx>
        <c:axId val="1889331199"/>
        <c:scaling>
          <c:orientation val="minMax"/>
          <c:max val="1.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9342719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7643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13" Type="http://schemas.openxmlformats.org/officeDocument/2006/relationships/image" Target="../media/image30.png"/><Relationship Id="rId3" Type="http://schemas.openxmlformats.org/officeDocument/2006/relationships/image" Target="../media/image13.png"/><Relationship Id="rId7" Type="http://schemas.openxmlformats.org/officeDocument/2006/relationships/oleObject" Target="../embeddings/oleObject2.bin"/><Relationship Id="rId12" Type="http://schemas.openxmlformats.org/officeDocument/2006/relationships/image" Target="NUL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11" Type="http://schemas.openxmlformats.org/officeDocument/2006/relationships/image" Target="NULL"/><Relationship Id="rId5" Type="http://schemas.openxmlformats.org/officeDocument/2006/relationships/image" Target="../media/image27.emf"/><Relationship Id="rId10" Type="http://schemas.openxmlformats.org/officeDocument/2006/relationships/oleObject" Target="NULL"/><Relationship Id="rId4" Type="http://schemas.openxmlformats.org/officeDocument/2006/relationships/oleObject" Target="../embeddings/oleObject1.bin"/><Relationship Id="rId14" Type="http://schemas.openxmlformats.org/officeDocument/2006/relationships/image" Target="NUL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983432" y="2330368"/>
            <a:ext cx="10585176" cy="1091445"/>
          </a:xfrm>
        </p:spPr>
        <p:txBody>
          <a:bodyPr/>
          <a:lstStyle/>
          <a:p>
            <a:pPr algn="ctr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Alignment analysis on the low-beta quadrupoles during cold test</a:t>
            </a:r>
            <a:endParaRPr lang="en-GB" sz="32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3352492" y="4112789"/>
            <a:ext cx="2232248" cy="1333189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Vivien RUDE</a:t>
            </a:r>
          </a:p>
          <a:p>
            <a:pPr algn="ctr"/>
            <a:r>
              <a:rPr lang="en-GB" sz="1800" i="1" dirty="0"/>
              <a:t>2024-10-10</a:t>
            </a:r>
          </a:p>
        </p:txBody>
      </p:sp>
      <p:sp>
        <p:nvSpPr>
          <p:cNvPr id="2" name="Rectangle 1"/>
          <p:cNvSpPr/>
          <p:nvPr/>
        </p:nvSpPr>
        <p:spPr>
          <a:xfrm>
            <a:off x="3010506" y="6405201"/>
            <a:ext cx="65037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  <a:latin typeface="+mj-lt"/>
              </a:rPr>
              <a:t>1</a:t>
            </a:r>
            <a:r>
              <a:rPr lang="fr-FR" sz="1600" i="1" dirty="0">
                <a:solidFill>
                  <a:schemeClr val="tx2"/>
                </a:solidFill>
                <a:latin typeface="+mj-lt"/>
              </a:rPr>
              <a:t>4</a:t>
            </a:r>
            <a:r>
              <a:rPr lang="en-GB" sz="1600" i="1" baseline="30000" dirty="0" err="1">
                <a:solidFill>
                  <a:schemeClr val="tx2"/>
                </a:solidFill>
                <a:latin typeface="+mj-lt"/>
              </a:rPr>
              <a:t>th</a:t>
            </a:r>
            <a:r>
              <a:rPr lang="en-GB" sz="1600" i="1" dirty="0">
                <a:solidFill>
                  <a:schemeClr val="tx2"/>
                </a:solidFill>
                <a:latin typeface="+mj-lt"/>
              </a:rPr>
              <a:t> HL-LHC Collaboration Meeting, Genoa (Italy), 7-10 October 2024</a:t>
            </a:r>
            <a:endParaRPr lang="fr-FR" sz="1600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5555742" y="4134893"/>
            <a:ext cx="2232248" cy="720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500" i="1" u="sng" dirty="0"/>
              <a:t>On behalf : </a:t>
            </a:r>
          </a:p>
        </p:txBody>
      </p:sp>
      <p:sp>
        <p:nvSpPr>
          <p:cNvPr id="8" name="Sous-titre 2"/>
          <p:cNvSpPr txBox="1">
            <a:spLocks/>
          </p:cNvSpPr>
          <p:nvPr/>
        </p:nvSpPr>
        <p:spPr>
          <a:xfrm>
            <a:off x="6636060" y="4494933"/>
            <a:ext cx="3384376" cy="14543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/>
              <a:t>Mateusz SOSIN</a:t>
            </a:r>
          </a:p>
          <a:p>
            <a:r>
              <a:rPr lang="en-GB" sz="1600" dirty="0"/>
              <a:t>Praneeth Sarvade,</a:t>
            </a:r>
          </a:p>
          <a:p>
            <a:r>
              <a:rPr lang="en-GB" sz="1600" dirty="0"/>
              <a:t>Daniel Szarata</a:t>
            </a:r>
          </a:p>
          <a:p>
            <a:r>
              <a:rPr lang="en-GB" sz="1600" dirty="0"/>
              <a:t>Clara Cala Franco</a:t>
            </a:r>
          </a:p>
          <a:p>
            <a:r>
              <a:rPr lang="en-GB" sz="1600" dirty="0"/>
              <a:t>Julia Calmels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254BEA-144B-BF55-1084-9AABE5A5F73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4151" y="260649"/>
            <a:ext cx="4578841" cy="1931026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05CEE9D3-CAC8-350B-B91B-B887663D76EE}"/>
              </a:ext>
            </a:extLst>
          </p:cNvPr>
          <p:cNvSpPr txBox="1">
            <a:spLocks/>
          </p:cNvSpPr>
          <p:nvPr/>
        </p:nvSpPr>
        <p:spPr>
          <a:xfrm>
            <a:off x="8976320" y="4494933"/>
            <a:ext cx="3384376" cy="14543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i="1" dirty="0"/>
              <a:t>Carlo PETRONE</a:t>
            </a:r>
          </a:p>
          <a:p>
            <a:r>
              <a:rPr lang="en-GB" sz="1600" dirty="0"/>
              <a:t>Mariano PENTELLA</a:t>
            </a:r>
          </a:p>
          <a:p>
            <a:r>
              <a:rPr lang="en-GB" sz="1600" dirty="0"/>
              <a:t>Patrick BESTMANN</a:t>
            </a:r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B4843-0029-20DA-79A3-09601903C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08C3C-544D-A2A1-17EE-90B2938CC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DAEC5B9-2D56-4E87-4CDC-9B498E1A5AF9}"/>
              </a:ext>
            </a:extLst>
          </p:cNvPr>
          <p:cNvSpPr txBox="1">
            <a:spLocks/>
          </p:cNvSpPr>
          <p:nvPr/>
        </p:nvSpPr>
        <p:spPr>
          <a:xfrm>
            <a:off x="983432" y="260648"/>
            <a:ext cx="10585176" cy="109144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Alignment analysis of the Q2s</a:t>
            </a:r>
            <a:b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during cold test at CERN</a:t>
            </a:r>
            <a:endParaRPr lang="en-GB" sz="3200" b="0" i="1" dirty="0"/>
          </a:p>
        </p:txBody>
      </p:sp>
      <p:pic>
        <p:nvPicPr>
          <p:cNvPr id="3" name="Picture 2" descr="A large red machine in a factory&#10;&#10;Description automatically generated">
            <a:extLst>
              <a:ext uri="{FF2B5EF4-FFF2-40B4-BE49-F238E27FC236}">
                <a16:creationId xmlns:a16="http://schemas.microsoft.com/office/drawing/2014/main" id="{54BAB09D-F4C4-66EA-9921-6CC01AE42F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51" r="2989"/>
          <a:stretch/>
        </p:blipFill>
        <p:spPr>
          <a:xfrm>
            <a:off x="2570088" y="1617651"/>
            <a:ext cx="7658361" cy="490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024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20447-17A3-6C8A-B9D0-768EE1B08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698E6B-ADF9-75E7-CFEB-6342A4AE5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6A44ED-6478-5A41-B4BB-2AABC3451AD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0136" y="321880"/>
            <a:ext cx="6336704" cy="267236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7DDEA14-215C-A92F-F34C-05847F63F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7" y="-4570"/>
            <a:ext cx="4953154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Measurement steps for Q2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4A43B2-0513-9609-0275-A6F2555ED4D2}"/>
              </a:ext>
            </a:extLst>
          </p:cNvPr>
          <p:cNvSpPr txBox="1"/>
          <p:nvPr/>
        </p:nvSpPr>
        <p:spPr>
          <a:xfrm>
            <a:off x="1331408" y="305966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Fiducialisation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C6F3F8-6D51-8814-B6B2-9469988D87E9}"/>
              </a:ext>
            </a:extLst>
          </p:cNvPr>
          <p:cNvSpPr txBox="1"/>
          <p:nvPr/>
        </p:nvSpPr>
        <p:spPr>
          <a:xfrm>
            <a:off x="3515890" y="3059668"/>
            <a:ext cx="116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Transport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FF0721-5F10-5A0D-F99C-3C2C331D88EE}"/>
              </a:ext>
            </a:extLst>
          </p:cNvPr>
          <p:cNvSpPr txBox="1"/>
          <p:nvPr/>
        </p:nvSpPr>
        <p:spPr>
          <a:xfrm>
            <a:off x="7171200" y="3059668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Under vacuum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AC4DE6-2231-E938-539F-017631892549}"/>
              </a:ext>
            </a:extLst>
          </p:cNvPr>
          <p:cNvSpPr/>
          <p:nvPr/>
        </p:nvSpPr>
        <p:spPr>
          <a:xfrm>
            <a:off x="817133" y="3521004"/>
            <a:ext cx="2939319" cy="78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600" dirty="0"/>
              <a:t>Place 1 : Fiducialisation </a:t>
            </a:r>
            <a:r>
              <a:rPr lang="fr-CH" sz="1600" dirty="0" err="1"/>
              <a:t>bench</a:t>
            </a:r>
            <a:endParaRPr lang="en-GB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977197-A09F-D369-C62B-04B5E3D153F4}"/>
              </a:ext>
            </a:extLst>
          </p:cNvPr>
          <p:cNvSpPr/>
          <p:nvPr/>
        </p:nvSpPr>
        <p:spPr>
          <a:xfrm>
            <a:off x="4503822" y="3521005"/>
            <a:ext cx="7078578" cy="7813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/>
              <a:t>Place 2 : Cold test </a:t>
            </a:r>
            <a:r>
              <a:rPr lang="fr-CH" sz="1600" dirty="0" err="1"/>
              <a:t>bench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2A7EC-4561-8D68-B1EC-87BED4CC8AD5}"/>
              </a:ext>
            </a:extLst>
          </p:cNvPr>
          <p:cNvSpPr txBox="1"/>
          <p:nvPr/>
        </p:nvSpPr>
        <p:spPr>
          <a:xfrm>
            <a:off x="931756" y="4786657"/>
            <a:ext cx="2509020" cy="461665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200" dirty="0" err="1">
                <a:solidFill>
                  <a:schemeClr val="tx1"/>
                </a:solidFill>
              </a:rPr>
              <a:t>Mechanical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  <a:r>
              <a:rPr lang="fr-CH" sz="1200" dirty="0" err="1">
                <a:solidFill>
                  <a:schemeClr val="tx1"/>
                </a:solidFill>
              </a:rPr>
              <a:t>measurement</a:t>
            </a:r>
            <a:endParaRPr lang="fr-CH" sz="1200" dirty="0">
              <a:solidFill>
                <a:schemeClr val="tx1"/>
              </a:solidFill>
            </a:endParaRPr>
          </a:p>
          <a:p>
            <a:r>
              <a:rPr lang="fr-CH" sz="1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>
                <a:solidFill>
                  <a:schemeClr val="tx1"/>
                </a:solidFill>
              </a:rPr>
              <a:t>mechanical mole measurement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3A1EAB-95FB-0C1F-8086-2A9A0B82AB2E}"/>
              </a:ext>
            </a:extLst>
          </p:cNvPr>
          <p:cNvSpPr txBox="1"/>
          <p:nvPr/>
        </p:nvSpPr>
        <p:spPr>
          <a:xfrm>
            <a:off x="931756" y="5447162"/>
            <a:ext cx="250902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CH" sz="1200" dirty="0">
                <a:solidFill>
                  <a:schemeClr val="tx1"/>
                </a:solidFill>
              </a:rPr>
              <a:t>Magnetic </a:t>
            </a:r>
            <a:r>
              <a:rPr lang="fr-CH" sz="1200" dirty="0" err="1">
                <a:solidFill>
                  <a:schemeClr val="tx1"/>
                </a:solidFill>
              </a:rPr>
              <a:t>measurement</a:t>
            </a:r>
            <a:endParaRPr lang="fr-CH" sz="1200" dirty="0">
              <a:solidFill>
                <a:schemeClr val="tx1"/>
              </a:solidFill>
            </a:endParaRPr>
          </a:p>
          <a:p>
            <a:r>
              <a:rPr lang="fr-CH" sz="1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200" dirty="0">
                <a:solidFill>
                  <a:schemeClr val="tx1"/>
                </a:solidFill>
              </a:rPr>
              <a:t>rotating coil scanner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8FE4274-2897-EAE8-000C-FB1D4F4C2EE4}"/>
              </a:ext>
            </a:extLst>
          </p:cNvPr>
          <p:cNvGrpSpPr/>
          <p:nvPr/>
        </p:nvGrpSpPr>
        <p:grpSpPr>
          <a:xfrm>
            <a:off x="4679414" y="3059668"/>
            <a:ext cx="6902987" cy="2842088"/>
            <a:chOff x="3967336" y="3059668"/>
            <a:chExt cx="6902987" cy="284208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0A13D61-E581-5CD9-4588-77C989B58A51}"/>
                </a:ext>
              </a:extLst>
            </p:cNvPr>
            <p:cNvSpPr txBox="1"/>
            <p:nvPr/>
          </p:nvSpPr>
          <p:spPr>
            <a:xfrm>
              <a:off x="3967337" y="4786657"/>
              <a:ext cx="6902986" cy="4616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CH" sz="1200" dirty="0" err="1">
                  <a:solidFill>
                    <a:schemeClr val="tx1"/>
                  </a:solidFill>
                </a:rPr>
                <a:t>Mechanical</a:t>
              </a:r>
              <a:r>
                <a:rPr lang="fr-CH" sz="1200" dirty="0">
                  <a:solidFill>
                    <a:schemeClr val="tx1"/>
                  </a:solidFill>
                </a:rPr>
                <a:t> </a:t>
              </a:r>
              <a:r>
                <a:rPr lang="fr-CH" sz="1200" dirty="0" err="1">
                  <a:solidFill>
                    <a:schemeClr val="tx1"/>
                  </a:solidFill>
                </a:rPr>
                <a:t>measurement</a:t>
              </a:r>
              <a:endParaRPr lang="fr-CH" sz="1200" dirty="0">
                <a:solidFill>
                  <a:schemeClr val="tx1"/>
                </a:solidFill>
              </a:endParaRPr>
            </a:p>
            <a:p>
              <a:pPr algn="ctr"/>
              <a:r>
                <a:rPr lang="fr-CH" sz="1200" dirty="0">
                  <a:solidFill>
                    <a:schemeClr val="tx1"/>
                  </a:solidFill>
                  <a:sym typeface="Wingdings" panose="05000000000000000000" pitchFamily="2" charset="2"/>
                </a:rPr>
                <a:t> FSI </a:t>
              </a:r>
              <a:r>
                <a:rPr lang="fr-CH" sz="1200" dirty="0" err="1">
                  <a:solidFill>
                    <a:schemeClr val="tx1"/>
                  </a:solidFill>
                  <a:sym typeface="Wingdings" panose="05000000000000000000" pitchFamily="2" charset="2"/>
                </a:rPr>
                <a:t>meas</a:t>
              </a:r>
              <a:r>
                <a:rPr lang="fr-CH" sz="1200" dirty="0">
                  <a:solidFill>
                    <a:schemeClr val="tx1"/>
                  </a:solidFill>
                  <a:sym typeface="Wingdings" panose="05000000000000000000" pitchFamily="2" charset="2"/>
                </a:rPr>
                <a:t>.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235A5F5-FA34-1C6D-80E1-604E19770E4A}"/>
                </a:ext>
              </a:extLst>
            </p:cNvPr>
            <p:cNvSpPr txBox="1"/>
            <p:nvPr/>
          </p:nvSpPr>
          <p:spPr>
            <a:xfrm>
              <a:off x="3967336" y="5440091"/>
              <a:ext cx="2281394" cy="46166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2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fr-CH" dirty="0">
                  <a:solidFill>
                    <a:schemeClr val="tx1"/>
                  </a:solidFill>
                </a:rPr>
                <a:t>Magnetic </a:t>
              </a:r>
              <a:r>
                <a:rPr lang="fr-CH" dirty="0" err="1">
                  <a:solidFill>
                    <a:schemeClr val="tx1"/>
                  </a:solidFill>
                </a:rPr>
                <a:t>measurement</a:t>
              </a:r>
              <a:endParaRPr lang="fr-CH" dirty="0">
                <a:solidFill>
                  <a:schemeClr val="tx1"/>
                </a:solidFill>
              </a:endParaRPr>
            </a:p>
            <a:p>
              <a:r>
                <a:rPr lang="fr-CH" dirty="0">
                  <a:solidFill>
                    <a:schemeClr val="tx1"/>
                  </a:solidFill>
                  <a:sym typeface="Wingdings" panose="05000000000000000000" pitchFamily="2" charset="2"/>
                </a:rPr>
                <a:t> </a:t>
              </a:r>
              <a:r>
                <a:rPr lang="en-GB" dirty="0">
                  <a:solidFill>
                    <a:schemeClr val="tx1"/>
                  </a:solidFill>
                </a:rPr>
                <a:t>single-stretched wire (SSW)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D195E39-79B7-43ED-E2CB-1E93E1213214}"/>
                </a:ext>
              </a:extLst>
            </p:cNvPr>
            <p:cNvSpPr txBox="1"/>
            <p:nvPr/>
          </p:nvSpPr>
          <p:spPr>
            <a:xfrm>
              <a:off x="4761520" y="3059668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Ambient</a:t>
              </a:r>
              <a:endParaRPr lang="en-GB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5564EB9-7B0E-3518-29E9-3C2793102BC5}"/>
              </a:ext>
            </a:extLst>
          </p:cNvPr>
          <p:cNvGrpSpPr/>
          <p:nvPr/>
        </p:nvGrpSpPr>
        <p:grpSpPr>
          <a:xfrm>
            <a:off x="9301006" y="3059668"/>
            <a:ext cx="2281394" cy="2842088"/>
            <a:chOff x="8588928" y="3059668"/>
            <a:chExt cx="2281394" cy="284208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A35F955-EFFC-6367-5747-8CEA583388D9}"/>
                </a:ext>
              </a:extLst>
            </p:cNvPr>
            <p:cNvSpPr txBox="1"/>
            <p:nvPr/>
          </p:nvSpPr>
          <p:spPr>
            <a:xfrm>
              <a:off x="8938383" y="3059668"/>
              <a:ext cx="1582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/>
                <a:t>Cooling</a:t>
              </a:r>
              <a:r>
                <a:rPr lang="fr-CH" dirty="0"/>
                <a:t> down</a:t>
              </a:r>
              <a:endParaRPr lang="en-GB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B20AA1D-E85C-7372-EE77-E4BEB33A3596}"/>
                </a:ext>
              </a:extLst>
            </p:cNvPr>
            <p:cNvSpPr txBox="1"/>
            <p:nvPr/>
          </p:nvSpPr>
          <p:spPr>
            <a:xfrm>
              <a:off x="8588928" y="5440091"/>
              <a:ext cx="2281394" cy="46166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2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fr-CH" dirty="0">
                  <a:solidFill>
                    <a:schemeClr val="tx1"/>
                  </a:solidFill>
                </a:rPr>
                <a:t>Magnetic </a:t>
              </a:r>
              <a:r>
                <a:rPr lang="fr-CH" dirty="0" err="1">
                  <a:solidFill>
                    <a:schemeClr val="tx1"/>
                  </a:solidFill>
                </a:rPr>
                <a:t>measurement</a:t>
              </a:r>
              <a:endParaRPr lang="fr-CH" dirty="0">
                <a:solidFill>
                  <a:schemeClr val="tx1"/>
                </a:solidFill>
              </a:endParaRPr>
            </a:p>
            <a:p>
              <a:r>
                <a:rPr lang="fr-CH" dirty="0">
                  <a:solidFill>
                    <a:schemeClr val="tx1"/>
                  </a:solidFill>
                  <a:sym typeface="Wingdings" panose="05000000000000000000" pitchFamily="2" charset="2"/>
                </a:rPr>
                <a:t> </a:t>
              </a:r>
              <a:r>
                <a:rPr lang="en-GB" dirty="0">
                  <a:solidFill>
                    <a:schemeClr val="tx1"/>
                  </a:solidFill>
                </a:rPr>
                <a:t>single-stretched wire (SSW)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520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50CBF9-5479-0838-028E-67C5C0A1E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413A9-AFA2-0825-534D-846E938CC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C3AF19-37DE-375D-A4EB-D93C6D6C7505}"/>
              </a:ext>
            </a:extLst>
          </p:cNvPr>
          <p:cNvSpPr txBox="1"/>
          <p:nvPr/>
        </p:nvSpPr>
        <p:spPr>
          <a:xfrm>
            <a:off x="780731" y="12442"/>
            <a:ext cx="10595269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Impact of transport on vacuum vessel and cold mass shape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60648D78-9BBF-242E-5F43-6A902EBC6D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6650175"/>
              </p:ext>
            </p:extLst>
          </p:nvPr>
        </p:nvGraphicFramePr>
        <p:xfrm>
          <a:off x="68865" y="772491"/>
          <a:ext cx="6991032" cy="3062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05CD39C6-5500-E28C-9BF3-648D3F6AD2A9}"/>
              </a:ext>
            </a:extLst>
          </p:cNvPr>
          <p:cNvSpPr txBox="1"/>
          <p:nvPr/>
        </p:nvSpPr>
        <p:spPr>
          <a:xfrm>
            <a:off x="227899" y="791540"/>
            <a:ext cx="1989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600" dirty="0">
                <a:solidFill>
                  <a:srgbClr val="FF0000"/>
                </a:solidFill>
                <a:latin typeface="Aptos" panose="02110004020202020204"/>
              </a:rPr>
              <a:t>Cold mass axis</a:t>
            </a:r>
          </a:p>
          <a:p>
            <a:pPr algn="ctr" defTabSz="914400"/>
            <a:r>
              <a:rPr lang="en-US" sz="1600" dirty="0">
                <a:solidFill>
                  <a:srgbClr val="FF0000"/>
                </a:solidFill>
                <a:latin typeface="Aptos" panose="02110004020202020204"/>
              </a:rPr>
              <a:t>(after transport)</a:t>
            </a:r>
          </a:p>
          <a:p>
            <a:pPr algn="ctr" defTabSz="914400"/>
            <a:r>
              <a:rPr lang="en-US" sz="1600" dirty="0">
                <a:solidFill>
                  <a:srgbClr val="FF0000"/>
                </a:solidFill>
                <a:latin typeface="Aptos" panose="02110004020202020204"/>
              </a:rPr>
              <a:t>Accuracy : +/- 30 μm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38F90B8-7B30-9663-D268-16BF1D21B5D0}"/>
              </a:ext>
            </a:extLst>
          </p:cNvPr>
          <p:cNvSpPr/>
          <p:nvPr/>
        </p:nvSpPr>
        <p:spPr>
          <a:xfrm>
            <a:off x="388311" y="1871601"/>
            <a:ext cx="6326353" cy="1333500"/>
          </a:xfrm>
          <a:custGeom>
            <a:avLst/>
            <a:gdLst>
              <a:gd name="connsiteX0" fmla="*/ 0 w 5276850"/>
              <a:gd name="connsiteY0" fmla="*/ 1333500 h 1333500"/>
              <a:gd name="connsiteX1" fmla="*/ 514350 w 5276850"/>
              <a:gd name="connsiteY1" fmla="*/ 1033462 h 1333500"/>
              <a:gd name="connsiteX2" fmla="*/ 957263 w 5276850"/>
              <a:gd name="connsiteY2" fmla="*/ 742950 h 1333500"/>
              <a:gd name="connsiteX3" fmla="*/ 1495425 w 5276850"/>
              <a:gd name="connsiteY3" fmla="*/ 400050 h 1333500"/>
              <a:gd name="connsiteX4" fmla="*/ 2047875 w 5276850"/>
              <a:gd name="connsiteY4" fmla="*/ 119062 h 1333500"/>
              <a:gd name="connsiteX5" fmla="*/ 2390775 w 5276850"/>
              <a:gd name="connsiteY5" fmla="*/ 28575 h 1333500"/>
              <a:gd name="connsiteX6" fmla="*/ 2652713 w 5276850"/>
              <a:gd name="connsiteY6" fmla="*/ 0 h 1333500"/>
              <a:gd name="connsiteX7" fmla="*/ 2938463 w 5276850"/>
              <a:gd name="connsiteY7" fmla="*/ 38100 h 1333500"/>
              <a:gd name="connsiteX8" fmla="*/ 3209925 w 5276850"/>
              <a:gd name="connsiteY8" fmla="*/ 114300 h 1333500"/>
              <a:gd name="connsiteX9" fmla="*/ 3638550 w 5276850"/>
              <a:gd name="connsiteY9" fmla="*/ 314325 h 1333500"/>
              <a:gd name="connsiteX10" fmla="*/ 4157663 w 5276850"/>
              <a:gd name="connsiteY10" fmla="*/ 633412 h 1333500"/>
              <a:gd name="connsiteX11" fmla="*/ 4529138 w 5276850"/>
              <a:gd name="connsiteY11" fmla="*/ 885825 h 1333500"/>
              <a:gd name="connsiteX12" fmla="*/ 4829175 w 5276850"/>
              <a:gd name="connsiteY12" fmla="*/ 1081087 h 1333500"/>
              <a:gd name="connsiteX13" fmla="*/ 5076825 w 5276850"/>
              <a:gd name="connsiteY13" fmla="*/ 1223962 h 1333500"/>
              <a:gd name="connsiteX14" fmla="*/ 5276850 w 5276850"/>
              <a:gd name="connsiteY14" fmla="*/ 133350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76850" h="1333500">
                <a:moveTo>
                  <a:pt x="0" y="1333500"/>
                </a:moveTo>
                <a:lnTo>
                  <a:pt x="514350" y="1033462"/>
                </a:lnTo>
                <a:lnTo>
                  <a:pt x="957263" y="742950"/>
                </a:lnTo>
                <a:lnTo>
                  <a:pt x="1495425" y="400050"/>
                </a:lnTo>
                <a:lnTo>
                  <a:pt x="2047875" y="119062"/>
                </a:lnTo>
                <a:lnTo>
                  <a:pt x="2390775" y="28575"/>
                </a:lnTo>
                <a:lnTo>
                  <a:pt x="2652713" y="0"/>
                </a:lnTo>
                <a:lnTo>
                  <a:pt x="2938463" y="38100"/>
                </a:lnTo>
                <a:lnTo>
                  <a:pt x="3209925" y="114300"/>
                </a:lnTo>
                <a:lnTo>
                  <a:pt x="3638550" y="314325"/>
                </a:lnTo>
                <a:lnTo>
                  <a:pt x="4157663" y="633412"/>
                </a:lnTo>
                <a:lnTo>
                  <a:pt x="4529138" y="885825"/>
                </a:lnTo>
                <a:lnTo>
                  <a:pt x="4829175" y="1081087"/>
                </a:lnTo>
                <a:lnTo>
                  <a:pt x="5076825" y="1223962"/>
                </a:lnTo>
                <a:lnTo>
                  <a:pt x="5276850" y="1333500"/>
                </a:lnTo>
              </a:path>
            </a:pathLst>
          </a:custGeom>
          <a:noFill/>
          <a:ln w="355600" cap="flat" cmpd="sng" algn="ctr">
            <a:solidFill>
              <a:sysClr val="window" lastClr="FFFFFF">
                <a:lumMod val="65000"/>
                <a:alpha val="3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758B472-72B4-F733-BD80-442A77A21F72}"/>
              </a:ext>
            </a:extLst>
          </p:cNvPr>
          <p:cNvSpPr/>
          <p:nvPr/>
        </p:nvSpPr>
        <p:spPr>
          <a:xfrm>
            <a:off x="1461530" y="1931818"/>
            <a:ext cx="4199128" cy="548504"/>
          </a:xfrm>
          <a:custGeom>
            <a:avLst/>
            <a:gdLst>
              <a:gd name="connsiteX0" fmla="*/ 0 w 3609975"/>
              <a:gd name="connsiteY0" fmla="*/ 548504 h 548504"/>
              <a:gd name="connsiteX1" fmla="*/ 428625 w 3609975"/>
              <a:gd name="connsiteY1" fmla="*/ 319904 h 548504"/>
              <a:gd name="connsiteX2" fmla="*/ 766763 w 3609975"/>
              <a:gd name="connsiteY2" fmla="*/ 181792 h 548504"/>
              <a:gd name="connsiteX3" fmla="*/ 1152525 w 3609975"/>
              <a:gd name="connsiteY3" fmla="*/ 67492 h 548504"/>
              <a:gd name="connsiteX4" fmla="*/ 1495425 w 3609975"/>
              <a:gd name="connsiteY4" fmla="*/ 15104 h 548504"/>
              <a:gd name="connsiteX5" fmla="*/ 1809750 w 3609975"/>
              <a:gd name="connsiteY5" fmla="*/ 817 h 548504"/>
              <a:gd name="connsiteX6" fmla="*/ 2247900 w 3609975"/>
              <a:gd name="connsiteY6" fmla="*/ 34154 h 548504"/>
              <a:gd name="connsiteX7" fmla="*/ 2590800 w 3609975"/>
              <a:gd name="connsiteY7" fmla="*/ 100829 h 548504"/>
              <a:gd name="connsiteX8" fmla="*/ 2881313 w 3609975"/>
              <a:gd name="connsiteY8" fmla="*/ 191317 h 548504"/>
              <a:gd name="connsiteX9" fmla="*/ 3152775 w 3609975"/>
              <a:gd name="connsiteY9" fmla="*/ 300854 h 548504"/>
              <a:gd name="connsiteX10" fmla="*/ 3419475 w 3609975"/>
              <a:gd name="connsiteY10" fmla="*/ 434204 h 548504"/>
              <a:gd name="connsiteX11" fmla="*/ 3609975 w 3609975"/>
              <a:gd name="connsiteY11" fmla="*/ 548504 h 548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09975" h="548504">
                <a:moveTo>
                  <a:pt x="0" y="548504"/>
                </a:moveTo>
                <a:cubicBezTo>
                  <a:pt x="150415" y="464763"/>
                  <a:pt x="300831" y="381023"/>
                  <a:pt x="428625" y="319904"/>
                </a:cubicBezTo>
                <a:cubicBezTo>
                  <a:pt x="556419" y="258785"/>
                  <a:pt x="646113" y="223861"/>
                  <a:pt x="766763" y="181792"/>
                </a:cubicBezTo>
                <a:cubicBezTo>
                  <a:pt x="887413" y="139723"/>
                  <a:pt x="1031081" y="95273"/>
                  <a:pt x="1152525" y="67492"/>
                </a:cubicBezTo>
                <a:cubicBezTo>
                  <a:pt x="1273969" y="39711"/>
                  <a:pt x="1385888" y="26216"/>
                  <a:pt x="1495425" y="15104"/>
                </a:cubicBezTo>
                <a:cubicBezTo>
                  <a:pt x="1604963" y="3991"/>
                  <a:pt x="1684338" y="-2358"/>
                  <a:pt x="1809750" y="817"/>
                </a:cubicBezTo>
                <a:cubicBezTo>
                  <a:pt x="1935162" y="3992"/>
                  <a:pt x="2117725" y="17485"/>
                  <a:pt x="2247900" y="34154"/>
                </a:cubicBezTo>
                <a:cubicBezTo>
                  <a:pt x="2378075" y="50823"/>
                  <a:pt x="2485231" y="74635"/>
                  <a:pt x="2590800" y="100829"/>
                </a:cubicBezTo>
                <a:cubicBezTo>
                  <a:pt x="2696369" y="127023"/>
                  <a:pt x="2787651" y="157980"/>
                  <a:pt x="2881313" y="191317"/>
                </a:cubicBezTo>
                <a:cubicBezTo>
                  <a:pt x="2974975" y="224654"/>
                  <a:pt x="3063081" y="260373"/>
                  <a:pt x="3152775" y="300854"/>
                </a:cubicBezTo>
                <a:cubicBezTo>
                  <a:pt x="3242469" y="341335"/>
                  <a:pt x="3343275" y="392929"/>
                  <a:pt x="3419475" y="434204"/>
                </a:cubicBezTo>
                <a:cubicBezTo>
                  <a:pt x="3495675" y="475479"/>
                  <a:pt x="3552825" y="511991"/>
                  <a:pt x="3609975" y="548504"/>
                </a:cubicBezTo>
              </a:path>
            </a:pathLst>
          </a:custGeom>
          <a:noFill/>
          <a:ln w="317500" cap="flat" cmpd="sng" algn="ctr">
            <a:solidFill>
              <a:srgbClr val="FF5757">
                <a:alpha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22ABD3-CE98-02F5-BE3F-47085E4E626C}"/>
              </a:ext>
            </a:extLst>
          </p:cNvPr>
          <p:cNvCxnSpPr>
            <a:cxnSpLocks/>
          </p:cNvCxnSpPr>
          <p:nvPr/>
        </p:nvCxnSpPr>
        <p:spPr>
          <a:xfrm>
            <a:off x="525638" y="1852551"/>
            <a:ext cx="6189026" cy="0"/>
          </a:xfrm>
          <a:prstGeom prst="line">
            <a:avLst/>
          </a:prstGeom>
          <a:noFill/>
          <a:ln w="38100" cap="flat" cmpd="sng" algn="ctr">
            <a:solidFill>
              <a:srgbClr val="4EA72E"/>
            </a:solidFill>
            <a:prstDash val="solid"/>
            <a:miter lim="800000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FE583CC-AA33-2F56-89A9-E56DBF7BEC39}"/>
              </a:ext>
            </a:extLst>
          </p:cNvPr>
          <p:cNvSpPr txBox="1"/>
          <p:nvPr/>
        </p:nvSpPr>
        <p:spPr>
          <a:xfrm>
            <a:off x="1108148" y="2902896"/>
            <a:ext cx="1989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Aptos" panose="02110004020202020204"/>
              </a:rPr>
              <a:t>Vacuum vessel axis</a:t>
            </a:r>
          </a:p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Aptos" panose="02110004020202020204"/>
              </a:rPr>
              <a:t>(after transport)</a:t>
            </a:r>
          </a:p>
          <a:p>
            <a:pPr algn="ctr" defTabSz="914400"/>
            <a:r>
              <a:rPr lang="en-US" sz="1600" dirty="0">
                <a:solidFill>
                  <a:prstClr val="black"/>
                </a:solidFill>
                <a:latin typeface="Aptos" panose="02110004020202020204"/>
              </a:rPr>
              <a:t>Accuracy : +/- 30 μm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2E37E3-B8CC-F1A2-D15D-29E0076C1E7A}"/>
              </a:ext>
            </a:extLst>
          </p:cNvPr>
          <p:cNvSpPr txBox="1"/>
          <p:nvPr/>
        </p:nvSpPr>
        <p:spPr>
          <a:xfrm>
            <a:off x="3564381" y="954144"/>
            <a:ext cx="3314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600" dirty="0">
                <a:solidFill>
                  <a:srgbClr val="4EA72E"/>
                </a:solidFill>
                <a:latin typeface="Aptos" panose="02110004020202020204"/>
              </a:rPr>
              <a:t>Cold mass and vacuum vessel axes</a:t>
            </a:r>
          </a:p>
          <a:p>
            <a:pPr algn="ctr" defTabSz="914400"/>
            <a:r>
              <a:rPr lang="en-US" sz="1600" dirty="0">
                <a:solidFill>
                  <a:srgbClr val="4EA72E"/>
                </a:solidFill>
                <a:latin typeface="Aptos" panose="02110004020202020204"/>
              </a:rPr>
              <a:t>(before transport)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FCEB5B8-7331-202E-4EB5-FF23628A78DB}"/>
              </a:ext>
            </a:extLst>
          </p:cNvPr>
          <p:cNvCxnSpPr>
            <a:cxnSpLocks/>
          </p:cNvCxnSpPr>
          <p:nvPr/>
        </p:nvCxnSpPr>
        <p:spPr>
          <a:xfrm>
            <a:off x="2035851" y="1538919"/>
            <a:ext cx="341697" cy="56448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9AFCC26-01BA-55D5-D694-DEA529C5EDCA}"/>
              </a:ext>
            </a:extLst>
          </p:cNvPr>
          <p:cNvCxnSpPr>
            <a:cxnSpLocks/>
          </p:cNvCxnSpPr>
          <p:nvPr/>
        </p:nvCxnSpPr>
        <p:spPr>
          <a:xfrm flipH="1" flipV="1">
            <a:off x="955665" y="2888817"/>
            <a:ext cx="304966" cy="267426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F2500E3-8F52-738D-ACE5-8F9A3EA3B6FB}"/>
              </a:ext>
            </a:extLst>
          </p:cNvPr>
          <p:cNvCxnSpPr>
            <a:cxnSpLocks/>
          </p:cNvCxnSpPr>
          <p:nvPr/>
        </p:nvCxnSpPr>
        <p:spPr>
          <a:xfrm>
            <a:off x="6079950" y="1585672"/>
            <a:ext cx="314325" cy="285929"/>
          </a:xfrm>
          <a:prstGeom prst="straightConnector1">
            <a:avLst/>
          </a:prstGeom>
          <a:noFill/>
          <a:ln w="19050" cap="flat" cmpd="sng" algn="ctr">
            <a:solidFill>
              <a:srgbClr val="4EA72E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459A946-F7BC-F404-A74C-2891844A0AB8}"/>
              </a:ext>
            </a:extLst>
          </p:cNvPr>
          <p:cNvSpPr txBox="1"/>
          <p:nvPr/>
        </p:nvSpPr>
        <p:spPr>
          <a:xfrm>
            <a:off x="1822702" y="559956"/>
            <a:ext cx="32793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/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ptos" panose="02110004020202020204"/>
              </a:rPr>
              <a:t>Vertical sag  (mm)</a:t>
            </a:r>
            <a:endParaRPr lang="en-US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C28BA7-DB9F-2640-BABB-F1AD0FE3105B}"/>
              </a:ext>
            </a:extLst>
          </p:cNvPr>
          <p:cNvSpPr txBox="1"/>
          <p:nvPr/>
        </p:nvSpPr>
        <p:spPr>
          <a:xfrm>
            <a:off x="817295" y="2138685"/>
            <a:ext cx="801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200" i="1" dirty="0">
                <a:solidFill>
                  <a:prstClr val="black"/>
                </a:solidFill>
                <a:latin typeface="Aptos" panose="02110004020202020204"/>
              </a:rPr>
              <a:t>Section 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B121BC9-E694-8817-387D-4FC83BD80CB4}"/>
              </a:ext>
            </a:extLst>
          </p:cNvPr>
          <p:cNvSpPr txBox="1"/>
          <p:nvPr/>
        </p:nvSpPr>
        <p:spPr>
          <a:xfrm>
            <a:off x="2618843" y="1567853"/>
            <a:ext cx="801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200" i="1" dirty="0">
                <a:solidFill>
                  <a:prstClr val="black"/>
                </a:solidFill>
                <a:latin typeface="Aptos" panose="02110004020202020204"/>
              </a:rPr>
              <a:t>Section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F5095C2-4717-B686-55BD-C35A7C1E9621}"/>
              </a:ext>
            </a:extLst>
          </p:cNvPr>
          <p:cNvSpPr txBox="1"/>
          <p:nvPr/>
        </p:nvSpPr>
        <p:spPr>
          <a:xfrm>
            <a:off x="4316529" y="2148174"/>
            <a:ext cx="801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200" i="1" dirty="0">
                <a:solidFill>
                  <a:prstClr val="black"/>
                </a:solidFill>
                <a:latin typeface="Aptos" panose="02110004020202020204"/>
              </a:rPr>
              <a:t>Section 3</a:t>
            </a:r>
          </a:p>
        </p:txBody>
      </p:sp>
      <p:graphicFrame>
        <p:nvGraphicFramePr>
          <p:cNvPr id="57" name="Chart 56">
            <a:extLst>
              <a:ext uri="{FF2B5EF4-FFF2-40B4-BE49-F238E27FC236}">
                <a16:creationId xmlns:a16="http://schemas.microsoft.com/office/drawing/2014/main" id="{7A32DF85-759D-6137-A3AA-A5E5E1F954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336589"/>
              </p:ext>
            </p:extLst>
          </p:nvPr>
        </p:nvGraphicFramePr>
        <p:xfrm>
          <a:off x="7078740" y="2480323"/>
          <a:ext cx="4697631" cy="4477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2" name="TextBox 61">
            <a:extLst>
              <a:ext uri="{FF2B5EF4-FFF2-40B4-BE49-F238E27FC236}">
                <a16:creationId xmlns:a16="http://schemas.microsoft.com/office/drawing/2014/main" id="{658BF6BF-B87C-4D7E-AC68-2BEC59EFEDE5}"/>
              </a:ext>
            </a:extLst>
          </p:cNvPr>
          <p:cNvSpPr txBox="1"/>
          <p:nvPr/>
        </p:nvSpPr>
        <p:spPr>
          <a:xfrm rot="2365114">
            <a:off x="9952238" y="5361615"/>
            <a:ext cx="1472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white">
                    <a:lumMod val="50000"/>
                  </a:prstClr>
                </a:solidFill>
                <a:latin typeface="Aptos" panose="02110004020202020204"/>
              </a:rPr>
              <a:t>Installation 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228340F-48FC-A61F-25AB-136978EF45CD}"/>
              </a:ext>
            </a:extLst>
          </p:cNvPr>
          <p:cNvSpPr txBox="1"/>
          <p:nvPr/>
        </p:nvSpPr>
        <p:spPr>
          <a:xfrm rot="2131559">
            <a:off x="9541248" y="4752905"/>
            <a:ext cx="1472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srgbClr val="E97132"/>
                </a:solidFill>
                <a:latin typeface="Aptos" panose="02110004020202020204"/>
              </a:rPr>
              <a:t>Installation 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0E29FDE-2EC5-55DB-284A-3FFB966AE9E3}"/>
              </a:ext>
            </a:extLst>
          </p:cNvPr>
          <p:cNvSpPr txBox="1"/>
          <p:nvPr/>
        </p:nvSpPr>
        <p:spPr>
          <a:xfrm rot="2477789">
            <a:off x="8420760" y="4865983"/>
            <a:ext cx="1472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srgbClr val="5B9BD5"/>
                </a:solidFill>
                <a:latin typeface="Aptos" panose="02110004020202020204"/>
              </a:rPr>
              <a:t>Installation 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976870D-59F3-D6DF-9192-BB2F0651691D}"/>
              </a:ext>
            </a:extLst>
          </p:cNvPr>
          <p:cNvSpPr txBox="1"/>
          <p:nvPr/>
        </p:nvSpPr>
        <p:spPr>
          <a:xfrm rot="2655186">
            <a:off x="9706472" y="3815417"/>
            <a:ext cx="1472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srgbClr val="FFC000"/>
                </a:solidFill>
                <a:latin typeface="Aptos" panose="02110004020202020204"/>
              </a:rPr>
              <a:t>Installation 3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2C5DD6B8-7BAC-0D27-FF14-C5D4D29001FF}"/>
              </a:ext>
            </a:extLst>
          </p:cNvPr>
          <p:cNvCxnSpPr>
            <a:cxnSpLocks/>
          </p:cNvCxnSpPr>
          <p:nvPr/>
        </p:nvCxnSpPr>
        <p:spPr>
          <a:xfrm>
            <a:off x="9043193" y="3156243"/>
            <a:ext cx="0" cy="1631588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2EA2B6E6-B131-CB42-AD5B-6D244C5BB2B7}"/>
              </a:ext>
            </a:extLst>
          </p:cNvPr>
          <p:cNvSpPr txBox="1"/>
          <p:nvPr/>
        </p:nvSpPr>
        <p:spPr>
          <a:xfrm>
            <a:off x="7467171" y="3283283"/>
            <a:ext cx="1474378" cy="92333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Random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Deformation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0.2 mm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D53409E-1C09-2995-2887-5E899E857C98}"/>
              </a:ext>
            </a:extLst>
          </p:cNvPr>
          <p:cNvCxnSpPr>
            <a:cxnSpLocks/>
          </p:cNvCxnSpPr>
          <p:nvPr/>
        </p:nvCxnSpPr>
        <p:spPr>
          <a:xfrm>
            <a:off x="10020831" y="2976829"/>
            <a:ext cx="1203908" cy="119436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2899477E-D334-3BF3-95EE-D57F68EB76FF}"/>
              </a:ext>
            </a:extLst>
          </p:cNvPr>
          <p:cNvSpPr txBox="1"/>
          <p:nvPr/>
        </p:nvSpPr>
        <p:spPr>
          <a:xfrm>
            <a:off x="10290127" y="2380949"/>
            <a:ext cx="19265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20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Function </a:t>
            </a:r>
          </a:p>
          <a:p>
            <a:r>
              <a:rPr lang="en-US" dirty="0"/>
              <a:t>of temperature</a:t>
            </a:r>
          </a:p>
          <a:p>
            <a:r>
              <a:rPr lang="en-US" dirty="0"/>
              <a:t>35 </a:t>
            </a:r>
            <a:r>
              <a:rPr lang="en-US" dirty="0" err="1"/>
              <a:t>μm</a:t>
            </a:r>
            <a:r>
              <a:rPr lang="en-US" dirty="0"/>
              <a:t> / mm</a:t>
            </a:r>
          </a:p>
        </p:txBody>
      </p:sp>
      <p:pic>
        <p:nvPicPr>
          <p:cNvPr id="75" name="Picture 74" descr="A red cylindrical object with yellow bolts&#10;&#10;Description automatically generated">
            <a:extLst>
              <a:ext uri="{FF2B5EF4-FFF2-40B4-BE49-F238E27FC236}">
                <a16:creationId xmlns:a16="http://schemas.microsoft.com/office/drawing/2014/main" id="{AD05EFBF-3075-51F7-70A3-F4EEC9DFFD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35000"/>
          </a:blip>
          <a:srcRect r="9980"/>
          <a:stretch/>
        </p:blipFill>
        <p:spPr>
          <a:xfrm>
            <a:off x="7255461" y="907963"/>
            <a:ext cx="4829412" cy="1415938"/>
          </a:xfrm>
          <a:prstGeom prst="rect">
            <a:avLst/>
          </a:prstGeom>
        </p:spPr>
      </p:pic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9D5F28E-391F-BBEF-60FB-3FB433B08D79}"/>
              </a:ext>
            </a:extLst>
          </p:cNvPr>
          <p:cNvCxnSpPr>
            <a:cxnSpLocks/>
          </p:cNvCxnSpPr>
          <p:nvPr/>
        </p:nvCxnSpPr>
        <p:spPr>
          <a:xfrm>
            <a:off x="7325730" y="1493731"/>
            <a:ext cx="4464496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BAA93505-A7A4-6584-C286-AEF1F588526D}"/>
              </a:ext>
            </a:extLst>
          </p:cNvPr>
          <p:cNvSpPr/>
          <p:nvPr/>
        </p:nvSpPr>
        <p:spPr>
          <a:xfrm>
            <a:off x="7327268" y="1367847"/>
            <a:ext cx="4476750" cy="127000"/>
          </a:xfrm>
          <a:custGeom>
            <a:avLst/>
            <a:gdLst>
              <a:gd name="connsiteX0" fmla="*/ 0 w 4476750"/>
              <a:gd name="connsiteY0" fmla="*/ 127000 h 127000"/>
              <a:gd name="connsiteX1" fmla="*/ 2228850 w 4476750"/>
              <a:gd name="connsiteY1" fmla="*/ 0 h 127000"/>
              <a:gd name="connsiteX2" fmla="*/ 4476750 w 4476750"/>
              <a:gd name="connsiteY2" fmla="*/ 127000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6750" h="127000">
                <a:moveTo>
                  <a:pt x="0" y="127000"/>
                </a:moveTo>
                <a:cubicBezTo>
                  <a:pt x="741362" y="63500"/>
                  <a:pt x="1482725" y="0"/>
                  <a:pt x="2228850" y="0"/>
                </a:cubicBezTo>
                <a:cubicBezTo>
                  <a:pt x="2974975" y="0"/>
                  <a:pt x="3725862" y="63500"/>
                  <a:pt x="4476750" y="127000"/>
                </a:cubicBezTo>
              </a:path>
            </a:pathLst>
          </a:custGeom>
          <a:ln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E60F8D-AD7E-471B-2862-0731B876E5B5}"/>
              </a:ext>
            </a:extLst>
          </p:cNvPr>
          <p:cNvSpPr txBox="1"/>
          <p:nvPr/>
        </p:nvSpPr>
        <p:spPr>
          <a:xfrm>
            <a:off x="263352" y="4416808"/>
            <a:ext cx="65626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Impact of transport and external temperature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shape (in vertical) of the vacuum vessel is influenced by transport and temperature changes </a:t>
            </a:r>
          </a:p>
          <a:p>
            <a:r>
              <a:rPr lang="en-US" dirty="0">
                <a:sym typeface="Wingdings" panose="05000000000000000000" pitchFamily="2" charset="2"/>
              </a:rPr>
              <a:t>	 This can be modelized by a 2</a:t>
            </a:r>
            <a:r>
              <a:rPr lang="en-US" baseline="30000" dirty="0">
                <a:sym typeface="Wingdings" panose="05000000000000000000" pitchFamily="2" charset="2"/>
              </a:rPr>
              <a:t>nd</a:t>
            </a:r>
            <a:r>
              <a:rPr lang="en-US" dirty="0">
                <a:sym typeface="Wingdings" panose="05000000000000000000" pitchFamily="2" charset="2"/>
              </a:rPr>
              <a:t> order polynomial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The vertical slop of the cold mass is consistent with the vertical slope of the vacuum vessel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1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7" grpId="0">
        <p:bldAsOne/>
      </p:bldGraphic>
      <p:bldP spid="62" grpId="0"/>
      <p:bldP spid="63" grpId="0"/>
      <p:bldP spid="64" grpId="0"/>
      <p:bldP spid="65" grpId="0"/>
      <p:bldP spid="70" grpId="0" animBg="1"/>
      <p:bldP spid="73" grpId="0"/>
      <p:bldP spid="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D94CFD-9E34-00B1-CF40-D3B44D817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A3172-F0D5-3EB7-3894-8C09AF7DB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47D023-4327-5826-F24B-18AA24A5A978}"/>
              </a:ext>
            </a:extLst>
          </p:cNvPr>
          <p:cNvSpPr txBox="1"/>
          <p:nvPr/>
        </p:nvSpPr>
        <p:spPr>
          <a:xfrm>
            <a:off x="780731" y="12442"/>
            <a:ext cx="10595269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Impact of pumping on vacuum vessel and cold mass shape</a:t>
            </a:r>
          </a:p>
        </p:txBody>
      </p:sp>
      <p:pic>
        <p:nvPicPr>
          <p:cNvPr id="7" name="Picture 6" descr="A blue and green tube with numbers and a white background&#10;&#10;Description automatically generated">
            <a:extLst>
              <a:ext uri="{FF2B5EF4-FFF2-40B4-BE49-F238E27FC236}">
                <a16:creationId xmlns:a16="http://schemas.microsoft.com/office/drawing/2014/main" id="{54A7EEB3-BB39-47BC-EAA1-BFCC786BC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894" y="3429000"/>
            <a:ext cx="5677485" cy="322582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0E2152-24B9-E94F-8FEE-97A5997CEF7E}"/>
              </a:ext>
            </a:extLst>
          </p:cNvPr>
          <p:cNvSpPr txBox="1"/>
          <p:nvPr/>
        </p:nvSpPr>
        <p:spPr>
          <a:xfrm>
            <a:off x="3017457" y="3527261"/>
            <a:ext cx="798738" cy="16158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80 </a:t>
            </a:r>
            <a:r>
              <a:rPr lang="el-GR" sz="1100" b="1" dirty="0"/>
              <a:t>μ</a:t>
            </a:r>
            <a:r>
              <a:rPr lang="fr-FR" sz="1100" b="1" dirty="0"/>
              <a:t>m</a:t>
            </a:r>
          </a:p>
          <a:p>
            <a:r>
              <a:rPr lang="fr-FR" sz="1100" dirty="0"/>
              <a:t>70 </a:t>
            </a:r>
            <a:r>
              <a:rPr lang="el-GR" sz="1100" dirty="0"/>
              <a:t>μ</a:t>
            </a:r>
            <a:r>
              <a:rPr lang="fr-FR" sz="1100" dirty="0"/>
              <a:t>m</a:t>
            </a:r>
          </a:p>
          <a:p>
            <a:r>
              <a:rPr lang="fr-FR" sz="1100" dirty="0"/>
              <a:t>60 </a:t>
            </a:r>
            <a:r>
              <a:rPr lang="el-GR" sz="1100" dirty="0"/>
              <a:t>μ</a:t>
            </a:r>
            <a:r>
              <a:rPr lang="fr-FR" sz="1100" dirty="0"/>
              <a:t>m</a:t>
            </a:r>
            <a:endParaRPr lang="en-US" sz="1100" dirty="0"/>
          </a:p>
          <a:p>
            <a:r>
              <a:rPr lang="fr-FR" sz="1100" dirty="0"/>
              <a:t>50 </a:t>
            </a:r>
            <a:r>
              <a:rPr lang="el-GR" sz="1100" dirty="0"/>
              <a:t>μ</a:t>
            </a:r>
            <a:r>
              <a:rPr lang="fr-FR" sz="1100" dirty="0"/>
              <a:t>m</a:t>
            </a:r>
            <a:endParaRPr lang="en-US" sz="1100" dirty="0"/>
          </a:p>
          <a:p>
            <a:r>
              <a:rPr lang="fr-FR" sz="1100" dirty="0"/>
              <a:t>40 </a:t>
            </a:r>
            <a:r>
              <a:rPr lang="el-GR" sz="1100" dirty="0"/>
              <a:t>μ</a:t>
            </a:r>
            <a:r>
              <a:rPr lang="fr-FR" sz="1100" dirty="0"/>
              <a:t>m</a:t>
            </a:r>
            <a:endParaRPr lang="en-US" sz="1100" dirty="0"/>
          </a:p>
          <a:p>
            <a:r>
              <a:rPr lang="fr-FR" sz="1100" dirty="0"/>
              <a:t>30 </a:t>
            </a:r>
            <a:r>
              <a:rPr lang="el-GR" sz="1100" dirty="0"/>
              <a:t>μ</a:t>
            </a:r>
            <a:r>
              <a:rPr lang="fr-FR" sz="1100" dirty="0"/>
              <a:t>m</a:t>
            </a:r>
            <a:endParaRPr lang="en-US" sz="1100" dirty="0"/>
          </a:p>
          <a:p>
            <a:r>
              <a:rPr lang="fr-FR" sz="1100" dirty="0"/>
              <a:t>20 </a:t>
            </a:r>
            <a:r>
              <a:rPr lang="el-GR" sz="1100" dirty="0"/>
              <a:t>μ</a:t>
            </a:r>
            <a:r>
              <a:rPr lang="fr-FR" sz="1100" dirty="0"/>
              <a:t>m</a:t>
            </a:r>
            <a:endParaRPr lang="en-US" sz="1100" dirty="0"/>
          </a:p>
          <a:p>
            <a:r>
              <a:rPr lang="fr-FR" sz="1100" dirty="0"/>
              <a:t>10 </a:t>
            </a:r>
            <a:r>
              <a:rPr lang="el-GR" sz="1100" dirty="0"/>
              <a:t>μ</a:t>
            </a:r>
            <a:r>
              <a:rPr lang="fr-FR" sz="1100" dirty="0"/>
              <a:t>m</a:t>
            </a:r>
            <a:endParaRPr lang="en-US" sz="1100" dirty="0"/>
          </a:p>
          <a:p>
            <a:r>
              <a:rPr lang="en-US" sz="1100" b="1" dirty="0"/>
              <a:t>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598F66-330B-AB95-E91E-3EE104BD7BF9}"/>
              </a:ext>
            </a:extLst>
          </p:cNvPr>
          <p:cNvSpPr/>
          <p:nvPr/>
        </p:nvSpPr>
        <p:spPr>
          <a:xfrm>
            <a:off x="3816195" y="3163816"/>
            <a:ext cx="2556588" cy="10636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3B4F3C-6F5E-036B-EFB2-D791AE8F6F2D}"/>
              </a:ext>
            </a:extLst>
          </p:cNvPr>
          <p:cNvSpPr txBox="1"/>
          <p:nvPr/>
        </p:nvSpPr>
        <p:spPr>
          <a:xfrm>
            <a:off x="1024526" y="815978"/>
            <a:ext cx="110104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Impact of pumping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vacuum vessel’s shape is distorted by pumping (up to 80 </a:t>
            </a:r>
            <a:r>
              <a:rPr lang="el-GR" dirty="0"/>
              <a:t>μ</a:t>
            </a:r>
            <a:r>
              <a:rPr lang="fr-FR" dirty="0"/>
              <a:t>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This impact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modelled</a:t>
            </a:r>
            <a:r>
              <a:rPr lang="fr-FR" dirty="0"/>
              <a:t> and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repeatable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Maximum </a:t>
            </a:r>
            <a:r>
              <a:rPr lang="fr-FR" dirty="0" err="1"/>
              <a:t>difference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model and real observation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bellow</a:t>
            </a:r>
            <a:r>
              <a:rPr lang="fr-FR" dirty="0"/>
              <a:t> 50 </a:t>
            </a:r>
            <a:r>
              <a:rPr lang="el-GR" dirty="0"/>
              <a:t>μ</a:t>
            </a:r>
            <a:r>
              <a:rPr lang="fr-FR" dirty="0"/>
              <a:t>m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significant movement of the cold mass inside the vacuum vessel</a:t>
            </a:r>
          </a:p>
        </p:txBody>
      </p:sp>
    </p:spTree>
    <p:extLst>
      <p:ext uri="{BB962C8B-B14F-4D97-AF65-F5344CB8AC3E}">
        <p14:creationId xmlns:p14="http://schemas.microsoft.com/office/powerpoint/2010/main" val="2933433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_Cooling_down_Q2b">
            <a:hlinkClick r:id="" action="ppaction://media"/>
            <a:extLst>
              <a:ext uri="{FF2B5EF4-FFF2-40B4-BE49-F238E27FC236}">
                <a16:creationId xmlns:a16="http://schemas.microsoft.com/office/drawing/2014/main" id="{3235FC3B-B408-172B-F0A9-A9D5E810A18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5900" b="7315"/>
          <a:stretch/>
        </p:blipFill>
        <p:spPr>
          <a:xfrm>
            <a:off x="0" y="900212"/>
            <a:ext cx="12192000" cy="595168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B9EC0-3CB7-D91C-477D-FD1EB065F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1987F9-7F06-EAAD-DABE-AFD5969A3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6831EA-1B08-4ACB-FD7C-18DFE4857FD2}"/>
              </a:ext>
            </a:extLst>
          </p:cNvPr>
          <p:cNvSpPr txBox="1"/>
          <p:nvPr/>
        </p:nvSpPr>
        <p:spPr>
          <a:xfrm>
            <a:off x="623393" y="12442"/>
            <a:ext cx="4680520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Impact of cooling down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372ED4-ED4E-51B8-E77D-EFF29F03DE0D}"/>
              </a:ext>
            </a:extLst>
          </p:cNvPr>
          <p:cNvSpPr txBox="1"/>
          <p:nvPr/>
        </p:nvSpPr>
        <p:spPr>
          <a:xfrm>
            <a:off x="9724658" y="41017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Q2b-P2 ( LMQXFB01)</a:t>
            </a:r>
          </a:p>
        </p:txBody>
      </p:sp>
    </p:spTree>
    <p:extLst>
      <p:ext uri="{BB962C8B-B14F-4D97-AF65-F5344CB8AC3E}">
        <p14:creationId xmlns:p14="http://schemas.microsoft.com/office/powerpoint/2010/main" val="13978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5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9CA271-42F0-CF1C-CA52-40CA3670E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AD4423-01B2-095E-3DF3-1C32AE4F0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F3AEB0-F8AE-0D64-E42B-1D28F2E4186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A3B5BE-7236-F413-1260-9DC37E958FAC}"/>
              </a:ext>
            </a:extLst>
          </p:cNvPr>
          <p:cNvSpPr txBox="1"/>
          <p:nvPr/>
        </p:nvSpPr>
        <p:spPr>
          <a:xfrm>
            <a:off x="875489" y="1630607"/>
            <a:ext cx="7846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>
                <a:highlight>
                  <a:srgbClr val="FFFF00"/>
                </a:highlight>
              </a:rPr>
              <a:t>Ambiant pressure</a:t>
            </a:r>
            <a:endParaRPr lang="fr-FR" sz="1100" b="1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75F1B-F3F2-804E-C27C-F33F377DBFAF}"/>
              </a:ext>
            </a:extLst>
          </p:cNvPr>
          <p:cNvSpPr txBox="1"/>
          <p:nvPr/>
        </p:nvSpPr>
        <p:spPr>
          <a:xfrm>
            <a:off x="2535675" y="768487"/>
            <a:ext cx="7846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err="1">
                <a:highlight>
                  <a:srgbClr val="FFFF00"/>
                </a:highlight>
              </a:rPr>
              <a:t>Pumping</a:t>
            </a:r>
            <a:endParaRPr lang="fr-FR" sz="1100" b="1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514E37-7F0E-6367-F3E9-790BFA12E073}"/>
              </a:ext>
            </a:extLst>
          </p:cNvPr>
          <p:cNvSpPr txBox="1"/>
          <p:nvPr/>
        </p:nvSpPr>
        <p:spPr>
          <a:xfrm>
            <a:off x="2803997" y="1686901"/>
            <a:ext cx="10246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highlight>
                  <a:srgbClr val="FFFF00"/>
                </a:highlight>
              </a:rPr>
              <a:t>First </a:t>
            </a:r>
            <a:r>
              <a:rPr lang="fr-CH" sz="1100" b="1" dirty="0" err="1">
                <a:highlight>
                  <a:srgbClr val="FFFF00"/>
                </a:highlight>
              </a:rPr>
              <a:t>cooling</a:t>
            </a:r>
            <a:r>
              <a:rPr lang="fr-CH" sz="1100" b="1" dirty="0">
                <a:highlight>
                  <a:srgbClr val="FFFF00"/>
                </a:highlight>
              </a:rPr>
              <a:t> down</a:t>
            </a:r>
            <a:endParaRPr lang="fr-FR" sz="1100" b="1" dirty="0"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9504CF-A6C5-3037-EE79-0ADD6E74890F}"/>
              </a:ext>
            </a:extLst>
          </p:cNvPr>
          <p:cNvSpPr txBox="1"/>
          <p:nvPr/>
        </p:nvSpPr>
        <p:spPr>
          <a:xfrm>
            <a:off x="2928023" y="3429000"/>
            <a:ext cx="10246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highlight>
                  <a:srgbClr val="FFFF00"/>
                </a:highlight>
              </a:rPr>
              <a:t>Cold condition</a:t>
            </a:r>
            <a:endParaRPr lang="fr-FR" sz="1100" b="1" dirty="0"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302468-C1AF-380D-BA3F-AD61155818B7}"/>
              </a:ext>
            </a:extLst>
          </p:cNvPr>
          <p:cNvSpPr txBox="1"/>
          <p:nvPr/>
        </p:nvSpPr>
        <p:spPr>
          <a:xfrm>
            <a:off x="7727010" y="3472717"/>
            <a:ext cx="10246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highlight>
                  <a:srgbClr val="FFFF00"/>
                </a:highlight>
              </a:rPr>
              <a:t>Cold condition</a:t>
            </a:r>
            <a:endParaRPr lang="fr-FR" sz="1100" b="1" dirty="0">
              <a:highlight>
                <a:srgbClr val="FFFF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6C2A7A-5126-8851-F3C3-B925EDB77A90}"/>
              </a:ext>
            </a:extLst>
          </p:cNvPr>
          <p:cNvSpPr txBox="1"/>
          <p:nvPr/>
        </p:nvSpPr>
        <p:spPr>
          <a:xfrm>
            <a:off x="6964598" y="1829738"/>
            <a:ext cx="11284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highlight>
                  <a:srgbClr val="FFFF00"/>
                </a:highlight>
              </a:rPr>
              <a:t>Second </a:t>
            </a:r>
            <a:r>
              <a:rPr lang="fr-CH" sz="1100" b="1" dirty="0" err="1">
                <a:highlight>
                  <a:srgbClr val="FFFF00"/>
                </a:highlight>
              </a:rPr>
              <a:t>cooling</a:t>
            </a:r>
            <a:r>
              <a:rPr lang="fr-CH" sz="1100" b="1" dirty="0">
                <a:highlight>
                  <a:srgbClr val="FFFF00"/>
                </a:highlight>
              </a:rPr>
              <a:t> down</a:t>
            </a:r>
            <a:endParaRPr lang="fr-FR" sz="1100" b="1" dirty="0"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B5C231-7212-F2A4-5095-030CD0F4C07B}"/>
              </a:ext>
            </a:extLst>
          </p:cNvPr>
          <p:cNvSpPr txBox="1"/>
          <p:nvPr/>
        </p:nvSpPr>
        <p:spPr>
          <a:xfrm>
            <a:off x="4433584" y="2169787"/>
            <a:ext cx="11284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highlight>
                  <a:srgbClr val="FFFF00"/>
                </a:highlight>
              </a:rPr>
              <a:t>First warm up</a:t>
            </a:r>
            <a:endParaRPr lang="fr-FR" sz="1100" b="1" dirty="0">
              <a:highlight>
                <a:srgbClr val="FFFF00"/>
              </a:highligh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CE7C2D-8A64-3FCD-9725-D3B32E115665}"/>
              </a:ext>
            </a:extLst>
          </p:cNvPr>
          <p:cNvSpPr txBox="1"/>
          <p:nvPr/>
        </p:nvSpPr>
        <p:spPr>
          <a:xfrm>
            <a:off x="9216956" y="1999015"/>
            <a:ext cx="12937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highlight>
                  <a:srgbClr val="FFFF00"/>
                </a:highlight>
              </a:rPr>
              <a:t>Second warm up</a:t>
            </a:r>
            <a:endParaRPr lang="fr-FR" sz="1100" b="1" dirty="0">
              <a:highlight>
                <a:srgbClr val="FFFF00"/>
              </a:highligh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C33270-8431-91A0-26A3-88F4E6F183B9}"/>
              </a:ext>
            </a:extLst>
          </p:cNvPr>
          <p:cNvSpPr txBox="1"/>
          <p:nvPr/>
        </p:nvSpPr>
        <p:spPr>
          <a:xfrm>
            <a:off x="9737387" y="482478"/>
            <a:ext cx="91764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>
                <a:highlight>
                  <a:srgbClr val="FFFF00"/>
                </a:highlight>
              </a:rPr>
              <a:t>Return to ambiant pressure</a:t>
            </a:r>
            <a:endParaRPr lang="fr-FR" sz="1100" b="1" dirty="0">
              <a:highlight>
                <a:srgbClr val="FFFF00"/>
              </a:highligh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F15F60-0822-83FB-5DCF-D5A8AB18AC67}"/>
              </a:ext>
            </a:extLst>
          </p:cNvPr>
          <p:cNvSpPr txBox="1"/>
          <p:nvPr/>
        </p:nvSpPr>
        <p:spPr>
          <a:xfrm>
            <a:off x="3952669" y="3606717"/>
            <a:ext cx="10246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 err="1">
                <a:highlight>
                  <a:srgbClr val="FFFF00"/>
                </a:highlight>
              </a:rPr>
              <a:t>Quench</a:t>
            </a:r>
            <a:endParaRPr lang="fr-FR" sz="1100" b="1" dirty="0">
              <a:highlight>
                <a:srgbClr val="FFFF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4A00E2-97C0-11B4-4AD8-AC7C055D7370}"/>
              </a:ext>
            </a:extLst>
          </p:cNvPr>
          <p:cNvSpPr txBox="1"/>
          <p:nvPr/>
        </p:nvSpPr>
        <p:spPr>
          <a:xfrm>
            <a:off x="8948246" y="3645608"/>
            <a:ext cx="10246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 err="1">
                <a:highlight>
                  <a:srgbClr val="FFFF00"/>
                </a:highlight>
              </a:rPr>
              <a:t>Quench</a:t>
            </a:r>
            <a:endParaRPr lang="fr-FR" sz="1100" b="1" dirty="0">
              <a:highlight>
                <a:srgbClr val="FFFF00"/>
              </a:highlight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D11E7C3-7F84-C5D0-EBE3-323C0A6C10C6}"/>
              </a:ext>
            </a:extLst>
          </p:cNvPr>
          <p:cNvCxnSpPr>
            <a:cxnSpLocks/>
          </p:cNvCxnSpPr>
          <p:nvPr/>
        </p:nvCxnSpPr>
        <p:spPr>
          <a:xfrm flipV="1">
            <a:off x="1267837" y="1082642"/>
            <a:ext cx="103764" cy="5479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522600-2A3A-1C71-91A3-325E62E0140C}"/>
              </a:ext>
            </a:extLst>
          </p:cNvPr>
          <p:cNvCxnSpPr>
            <a:cxnSpLocks/>
          </p:cNvCxnSpPr>
          <p:nvPr/>
        </p:nvCxnSpPr>
        <p:spPr>
          <a:xfrm flipH="1">
            <a:off x="1939047" y="913365"/>
            <a:ext cx="596628" cy="983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066B3AC-B75A-4264-BB43-62FD9F577589}"/>
              </a:ext>
            </a:extLst>
          </p:cNvPr>
          <p:cNvCxnSpPr>
            <a:cxnSpLocks/>
          </p:cNvCxnSpPr>
          <p:nvPr/>
        </p:nvCxnSpPr>
        <p:spPr>
          <a:xfrm flipH="1">
            <a:off x="2405974" y="2000657"/>
            <a:ext cx="625005" cy="5998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B406503-AC14-9A60-E515-0ED4D9A33908}"/>
              </a:ext>
            </a:extLst>
          </p:cNvPr>
          <p:cNvCxnSpPr>
            <a:cxnSpLocks/>
          </p:cNvCxnSpPr>
          <p:nvPr/>
        </p:nvCxnSpPr>
        <p:spPr>
          <a:xfrm flipH="1">
            <a:off x="6530904" y="2323104"/>
            <a:ext cx="625005" cy="5998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93AD85-15CF-19F0-8B08-D2B2F1BA689F}"/>
              </a:ext>
            </a:extLst>
          </p:cNvPr>
          <p:cNvCxnSpPr>
            <a:cxnSpLocks/>
          </p:cNvCxnSpPr>
          <p:nvPr/>
        </p:nvCxnSpPr>
        <p:spPr>
          <a:xfrm flipH="1">
            <a:off x="3059349" y="3852153"/>
            <a:ext cx="350601" cy="6708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3B38CE9-5A85-B35B-8510-77BE15E1DD1A}"/>
              </a:ext>
            </a:extLst>
          </p:cNvPr>
          <p:cNvCxnSpPr>
            <a:cxnSpLocks/>
          </p:cNvCxnSpPr>
          <p:nvPr/>
        </p:nvCxnSpPr>
        <p:spPr>
          <a:xfrm flipH="1">
            <a:off x="3915384" y="3868327"/>
            <a:ext cx="549608" cy="14415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9029CC9-BC6C-C76B-6C34-8D8A2236EE94}"/>
              </a:ext>
            </a:extLst>
          </p:cNvPr>
          <p:cNvCxnSpPr>
            <a:cxnSpLocks/>
          </p:cNvCxnSpPr>
          <p:nvPr/>
        </p:nvCxnSpPr>
        <p:spPr>
          <a:xfrm flipH="1">
            <a:off x="7858334" y="3952672"/>
            <a:ext cx="350601" cy="6708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87DBDA7-1DFC-6350-F80B-53FB33AC1A40}"/>
              </a:ext>
            </a:extLst>
          </p:cNvPr>
          <p:cNvCxnSpPr>
            <a:cxnSpLocks/>
          </p:cNvCxnSpPr>
          <p:nvPr/>
        </p:nvCxnSpPr>
        <p:spPr>
          <a:xfrm flipH="1">
            <a:off x="8714369" y="3968846"/>
            <a:ext cx="549608" cy="14415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9F03DD0-27CF-3B38-BAE6-CFFDFFAB6BEB}"/>
              </a:ext>
            </a:extLst>
          </p:cNvPr>
          <p:cNvCxnSpPr>
            <a:cxnSpLocks/>
          </p:cNvCxnSpPr>
          <p:nvPr/>
        </p:nvCxnSpPr>
        <p:spPr>
          <a:xfrm>
            <a:off x="5107633" y="2448128"/>
            <a:ext cx="658640" cy="4748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D00E8FA-63FC-1B46-937F-46B840056032}"/>
              </a:ext>
            </a:extLst>
          </p:cNvPr>
          <p:cNvCxnSpPr>
            <a:cxnSpLocks/>
          </p:cNvCxnSpPr>
          <p:nvPr/>
        </p:nvCxnSpPr>
        <p:spPr>
          <a:xfrm>
            <a:off x="9925253" y="2300592"/>
            <a:ext cx="658640" cy="4748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C1F2568-2D7B-25E5-FC17-2323F8B4117F}"/>
              </a:ext>
            </a:extLst>
          </p:cNvPr>
          <p:cNvCxnSpPr>
            <a:cxnSpLocks/>
          </p:cNvCxnSpPr>
          <p:nvPr/>
        </p:nvCxnSpPr>
        <p:spPr>
          <a:xfrm>
            <a:off x="10594843" y="647762"/>
            <a:ext cx="604936" cy="1347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58631B6-AF6A-F4AB-9594-F7A6BFD41840}"/>
              </a:ext>
            </a:extLst>
          </p:cNvPr>
          <p:cNvSpPr txBox="1"/>
          <p:nvPr/>
        </p:nvSpPr>
        <p:spPr>
          <a:xfrm>
            <a:off x="9724658" y="41017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Q2b-04 ( LMQXFB04)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9A85B67-8317-B0DD-86EA-9FA4E0D6F6A0}"/>
              </a:ext>
            </a:extLst>
          </p:cNvPr>
          <p:cNvSpPr/>
          <p:nvPr/>
        </p:nvSpPr>
        <p:spPr>
          <a:xfrm>
            <a:off x="1687997" y="548680"/>
            <a:ext cx="37479" cy="540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E819323-6FC6-06AA-9D69-88288B20DA22}"/>
              </a:ext>
            </a:extLst>
          </p:cNvPr>
          <p:cNvCxnSpPr>
            <a:cxnSpLocks/>
          </p:cNvCxnSpPr>
          <p:nvPr/>
        </p:nvCxnSpPr>
        <p:spPr>
          <a:xfrm>
            <a:off x="985451" y="611180"/>
            <a:ext cx="574045" cy="0"/>
          </a:xfrm>
          <a:prstGeom prst="line">
            <a:avLst/>
          </a:prstGeom>
          <a:ln>
            <a:solidFill>
              <a:srgbClr val="0070B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8D752E5-FDA8-DD71-3B10-1327346B1BB4}"/>
              </a:ext>
            </a:extLst>
          </p:cNvPr>
          <p:cNvSpPr txBox="1"/>
          <p:nvPr/>
        </p:nvSpPr>
        <p:spPr>
          <a:xfrm>
            <a:off x="3506343" y="577552"/>
            <a:ext cx="2472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33CC33"/>
                </a:solidFill>
              </a:rPr>
              <a:t>Accuracy FSI (1</a:t>
            </a:r>
            <a:r>
              <a:rPr lang="en-US" sz="1400" dirty="0">
                <a:solidFill>
                  <a:srgbClr val="33CC33"/>
                </a:solidFill>
                <a:sym typeface="Symbol" panose="05050102010706020507" pitchFamily="18" charset="2"/>
              </a:rPr>
              <a:t>)</a:t>
            </a:r>
            <a:r>
              <a:rPr lang="en-US" sz="1400" dirty="0">
                <a:solidFill>
                  <a:srgbClr val="33CC33"/>
                </a:solidFill>
              </a:rPr>
              <a:t> : 0.03 </a:t>
            </a:r>
            <a:r>
              <a:rPr lang="fr-FR" sz="1400" dirty="0">
                <a:solidFill>
                  <a:srgbClr val="33CC33"/>
                </a:solidFill>
              </a:rPr>
              <a:t>mm</a:t>
            </a:r>
            <a:endParaRPr lang="en-US" sz="1400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421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B4843-0029-20DA-79A3-09601903C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08C3C-544D-A2A1-17EE-90B2938CC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DAEC5B9-2D56-4E87-4CDC-9B498E1A5AF9}"/>
              </a:ext>
            </a:extLst>
          </p:cNvPr>
          <p:cNvSpPr txBox="1">
            <a:spLocks/>
          </p:cNvSpPr>
          <p:nvPr/>
        </p:nvSpPr>
        <p:spPr>
          <a:xfrm>
            <a:off x="983432" y="260648"/>
            <a:ext cx="10585176" cy="109144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Cooling down at Fermilab and CERN</a:t>
            </a:r>
            <a:endParaRPr lang="en-GB" sz="3200" b="0" i="1" dirty="0"/>
          </a:p>
        </p:txBody>
      </p:sp>
      <p:pic>
        <p:nvPicPr>
          <p:cNvPr id="3" name="Picture 2" descr="A large red machine in a factory&#10;&#10;Description automatically generated">
            <a:extLst>
              <a:ext uri="{FF2B5EF4-FFF2-40B4-BE49-F238E27FC236}">
                <a16:creationId xmlns:a16="http://schemas.microsoft.com/office/drawing/2014/main" id="{54BAB09D-F4C4-66EA-9921-6CC01AE42F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51" r="2989"/>
          <a:stretch/>
        </p:blipFill>
        <p:spPr>
          <a:xfrm>
            <a:off x="6370868" y="2301738"/>
            <a:ext cx="4837700" cy="3099527"/>
          </a:xfrm>
          <a:prstGeom prst="rect">
            <a:avLst/>
          </a:prstGeom>
        </p:spPr>
      </p:pic>
      <p:pic>
        <p:nvPicPr>
          <p:cNvPr id="7" name="Picture 6" descr="A person and person standing next to a red machine&#10;&#10;Description automatically generated">
            <a:extLst>
              <a:ext uri="{FF2B5EF4-FFF2-40B4-BE49-F238E27FC236}">
                <a16:creationId xmlns:a16="http://schemas.microsoft.com/office/drawing/2014/main" id="{83DC976E-791F-90CE-6699-D4D7C137E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2301739"/>
            <a:ext cx="5519936" cy="310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9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BCBC80-72A3-B73F-6F57-08BF70AF7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5902CA-871B-90B9-F3F0-DC0C1AFB1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BB671E-F913-5A80-A8BF-6358529F10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 t="9051"/>
          <a:stretch/>
        </p:blipFill>
        <p:spPr>
          <a:xfrm>
            <a:off x="-18188" y="620688"/>
            <a:ext cx="6061364" cy="623731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4D9D3AA-73A3-4087-B17D-3A9862E6B598}"/>
              </a:ext>
            </a:extLst>
          </p:cNvPr>
          <p:cNvSpPr/>
          <p:nvPr/>
        </p:nvSpPr>
        <p:spPr>
          <a:xfrm>
            <a:off x="2639616" y="1984972"/>
            <a:ext cx="2448272" cy="10081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Q3#01 : </a:t>
            </a:r>
            <a:r>
              <a:rPr lang="fr-CH" dirty="0" err="1"/>
              <a:t>Cooling</a:t>
            </a:r>
            <a:r>
              <a:rPr lang="fr-CH" dirty="0"/>
              <a:t> down at </a:t>
            </a:r>
            <a:r>
              <a:rPr lang="fr-CH" dirty="0" err="1"/>
              <a:t>Fermilab</a:t>
            </a:r>
            <a:endParaRPr lang="en-GB" dirty="0"/>
          </a:p>
        </p:txBody>
      </p:sp>
      <p:pic>
        <p:nvPicPr>
          <p:cNvPr id="19" name="Picture 18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C04622D5-6E06-6904-C88E-CD739C0768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51"/>
          <a:stretch/>
        </p:blipFill>
        <p:spPr>
          <a:xfrm>
            <a:off x="6126800" y="620688"/>
            <a:ext cx="6065200" cy="623731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DEE38C8-0C48-B8E3-9684-7C722DC30FFD}"/>
              </a:ext>
            </a:extLst>
          </p:cNvPr>
          <p:cNvSpPr txBox="1"/>
          <p:nvPr/>
        </p:nvSpPr>
        <p:spPr>
          <a:xfrm>
            <a:off x="2639616" y="6400177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2023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AF0D7C-442C-AEDD-64D2-ED3370B7CC42}"/>
              </a:ext>
            </a:extLst>
          </p:cNvPr>
          <p:cNvSpPr txBox="1"/>
          <p:nvPr/>
        </p:nvSpPr>
        <p:spPr>
          <a:xfrm>
            <a:off x="8768071" y="6400177"/>
            <a:ext cx="79208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2024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EA5C38-518F-519D-AAB7-F30EF2D3F27D}"/>
              </a:ext>
            </a:extLst>
          </p:cNvPr>
          <p:cNvSpPr txBox="1"/>
          <p:nvPr/>
        </p:nvSpPr>
        <p:spPr>
          <a:xfrm>
            <a:off x="623393" y="12442"/>
            <a:ext cx="11161239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Mechanical measurements on Q3#01 at Fermilab and at CERN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4D5102-BA4D-AF33-4F4F-E5ECAF8C74F8}"/>
              </a:ext>
            </a:extLst>
          </p:cNvPr>
          <p:cNvSpPr/>
          <p:nvPr/>
        </p:nvSpPr>
        <p:spPr>
          <a:xfrm>
            <a:off x="6941029" y="3666605"/>
            <a:ext cx="2448272" cy="10081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Q3#01 : </a:t>
            </a:r>
            <a:r>
              <a:rPr lang="fr-CH" dirty="0" err="1"/>
              <a:t>Cooling</a:t>
            </a:r>
            <a:r>
              <a:rPr lang="fr-CH" dirty="0"/>
              <a:t> down at CERN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42A025-EBBA-887C-57DE-F6862AFA78B8}"/>
              </a:ext>
            </a:extLst>
          </p:cNvPr>
          <p:cNvSpPr/>
          <p:nvPr/>
        </p:nvSpPr>
        <p:spPr>
          <a:xfrm>
            <a:off x="1775520" y="505845"/>
            <a:ext cx="2304256" cy="157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A94376B-2E91-8917-C4B1-351795C03684}"/>
              </a:ext>
            </a:extLst>
          </p:cNvPr>
          <p:cNvSpPr/>
          <p:nvPr/>
        </p:nvSpPr>
        <p:spPr>
          <a:xfrm>
            <a:off x="7195304" y="505845"/>
            <a:ext cx="3869248" cy="157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0FBCD8A-AF04-57DF-C905-B8E9D2FACAF8}"/>
              </a:ext>
            </a:extLst>
          </p:cNvPr>
          <p:cNvCxnSpPr/>
          <p:nvPr/>
        </p:nvCxnSpPr>
        <p:spPr>
          <a:xfrm>
            <a:off x="6138191" y="620688"/>
            <a:ext cx="0" cy="6148821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68B5E27-CFC3-E56F-A641-682729344998}"/>
              </a:ext>
            </a:extLst>
          </p:cNvPr>
          <p:cNvSpPr txBox="1"/>
          <p:nvPr/>
        </p:nvSpPr>
        <p:spPr>
          <a:xfrm>
            <a:off x="4648513" y="1479704"/>
            <a:ext cx="519373" cy="2000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CH" sz="1300" dirty="0"/>
              <a:t>NConn</a:t>
            </a:r>
            <a:endParaRPr lang="en-GB" sz="13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605AB15-E99B-7FD5-7512-4714A4E456EE}"/>
              </a:ext>
            </a:extLst>
          </p:cNvPr>
          <p:cNvSpPr txBox="1"/>
          <p:nvPr/>
        </p:nvSpPr>
        <p:spPr>
          <a:xfrm>
            <a:off x="4648513" y="1023843"/>
            <a:ext cx="399148" cy="20005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fr-CH" sz="1300" dirty="0"/>
              <a:t>Conn</a:t>
            </a:r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1462185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FB4843-0029-20DA-79A3-09601903C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308C3C-544D-A2A1-17EE-90B2938CC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DAEC5B9-2D56-4E87-4CDC-9B498E1A5AF9}"/>
              </a:ext>
            </a:extLst>
          </p:cNvPr>
          <p:cNvSpPr txBox="1">
            <a:spLocks/>
          </p:cNvSpPr>
          <p:nvPr/>
        </p:nvSpPr>
        <p:spPr>
          <a:xfrm>
            <a:off x="983432" y="260648"/>
            <a:ext cx="10585176" cy="109144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Mechanical and magnetic measurements</a:t>
            </a:r>
            <a:endParaRPr lang="en-GB" dirty="0"/>
          </a:p>
        </p:txBody>
      </p:sp>
      <p:pic>
        <p:nvPicPr>
          <p:cNvPr id="2" name="Picture 1" descr="A large red cylinder with wires&#10;&#10;Description automatically generated">
            <a:extLst>
              <a:ext uri="{FF2B5EF4-FFF2-40B4-BE49-F238E27FC236}">
                <a16:creationId xmlns:a16="http://schemas.microsoft.com/office/drawing/2014/main" id="{08C0A61D-C1F8-9C02-E506-F9E7FF80A0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424" t="14860" r="25845" b="33004"/>
          <a:stretch/>
        </p:blipFill>
        <p:spPr>
          <a:xfrm>
            <a:off x="1703512" y="1772816"/>
            <a:ext cx="2365378" cy="1986993"/>
          </a:xfrm>
          <a:prstGeom prst="rect">
            <a:avLst/>
          </a:prstGeom>
        </p:spPr>
      </p:pic>
      <p:pic>
        <p:nvPicPr>
          <p:cNvPr id="8" name="Picture 7" descr="A close up of a machine&#10;&#10;Description automatically generated">
            <a:extLst>
              <a:ext uri="{FF2B5EF4-FFF2-40B4-BE49-F238E27FC236}">
                <a16:creationId xmlns:a16="http://schemas.microsoft.com/office/drawing/2014/main" id="{173425E1-63EC-1079-B8DD-79018C5E19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736" b="31683"/>
          <a:stretch/>
        </p:blipFill>
        <p:spPr>
          <a:xfrm>
            <a:off x="1440601" y="4059541"/>
            <a:ext cx="2891200" cy="2296809"/>
          </a:xfrm>
          <a:prstGeom prst="rect">
            <a:avLst/>
          </a:prstGeom>
        </p:spPr>
      </p:pic>
      <p:pic>
        <p:nvPicPr>
          <p:cNvPr id="3" name="Picture 2" descr="A machine in a factory&#10;&#10;Description automatically generated">
            <a:extLst>
              <a:ext uri="{FF2B5EF4-FFF2-40B4-BE49-F238E27FC236}">
                <a16:creationId xmlns:a16="http://schemas.microsoft.com/office/drawing/2014/main" id="{DE94802F-165E-99B1-7299-7910EAB056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860" b="13600"/>
          <a:stretch/>
        </p:blipFill>
        <p:spPr>
          <a:xfrm>
            <a:off x="6276020" y="2048576"/>
            <a:ext cx="3857625" cy="342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946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1B2D9B-78B7-DF08-0517-BEE9A115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5558EE-C67A-CE9B-A62B-C2E7218AB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B0DEA04-EBDA-1403-6ABB-134A24078F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6084410"/>
              </p:ext>
            </p:extLst>
          </p:nvPr>
        </p:nvGraphicFramePr>
        <p:xfrm>
          <a:off x="108483" y="1591016"/>
          <a:ext cx="3951693" cy="486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FFF2BF6-B539-B693-F610-50C596F47996}"/>
              </a:ext>
            </a:extLst>
          </p:cNvPr>
          <p:cNvSpPr txBox="1"/>
          <p:nvPr/>
        </p:nvSpPr>
        <p:spPr>
          <a:xfrm>
            <a:off x="2084329" y="4836025"/>
            <a:ext cx="1251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Mechanical axis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D0E7AE-D1F2-D50D-18DD-3CA253187A6F}"/>
              </a:ext>
            </a:extLst>
          </p:cNvPr>
          <p:cNvSpPr txBox="1"/>
          <p:nvPr/>
        </p:nvSpPr>
        <p:spPr>
          <a:xfrm rot="20225468">
            <a:off x="764137" y="5209999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Magnetic axis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D2278C-766F-FA56-DFD8-AD4408D0919F}"/>
              </a:ext>
            </a:extLst>
          </p:cNvPr>
          <p:cNvSpPr txBox="1"/>
          <p:nvPr/>
        </p:nvSpPr>
        <p:spPr>
          <a:xfrm>
            <a:off x="3395039" y="4808647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/>
              <a:t>Vacuum </a:t>
            </a:r>
          </a:p>
          <a:p>
            <a:pPr algn="ctr"/>
            <a:r>
              <a:rPr lang="en-US" sz="1000" i="1" dirty="0"/>
              <a:t>vessel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12EFE4-C317-DF47-7D77-6FB9CCBE10F1}"/>
              </a:ext>
            </a:extLst>
          </p:cNvPr>
          <p:cNvSpPr txBox="1"/>
          <p:nvPr/>
        </p:nvSpPr>
        <p:spPr>
          <a:xfrm>
            <a:off x="561301" y="5731653"/>
            <a:ext cx="859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/>
              <a:t>Magnetic mole </a:t>
            </a:r>
          </a:p>
          <a:p>
            <a:r>
              <a:rPr lang="en-US" sz="800" i="1" dirty="0"/>
              <a:t>measurement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C4674C-8127-B05B-BED0-152F29EC237D}"/>
              </a:ext>
            </a:extLst>
          </p:cNvPr>
          <p:cNvSpPr txBox="1"/>
          <p:nvPr/>
        </p:nvSpPr>
        <p:spPr>
          <a:xfrm>
            <a:off x="-13425" y="4918962"/>
            <a:ext cx="12682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i="1" dirty="0">
                <a:highlight>
                  <a:srgbClr val="C5E0B4"/>
                </a:highlight>
                <a:sym typeface="Symbol" panose="05050102010706020507" pitchFamily="18" charset="2"/>
              </a:rPr>
              <a:t> =0.53 mm </a:t>
            </a:r>
            <a:endParaRPr lang="en-US" sz="1500" i="1" dirty="0">
              <a:highlight>
                <a:srgbClr val="C5E0B4"/>
              </a:highligh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64391D-C330-683E-4015-6C40B0332C18}"/>
              </a:ext>
            </a:extLst>
          </p:cNvPr>
          <p:cNvSpPr txBox="1"/>
          <p:nvPr/>
        </p:nvSpPr>
        <p:spPr>
          <a:xfrm>
            <a:off x="3091269" y="4300050"/>
            <a:ext cx="12795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i="1" dirty="0">
                <a:highlight>
                  <a:srgbClr val="00FF00"/>
                </a:highlight>
                <a:sym typeface="Symbol" panose="05050102010706020507" pitchFamily="18" charset="2"/>
              </a:rPr>
              <a:t> =-0.26mm </a:t>
            </a:r>
            <a:endParaRPr lang="en-US" sz="1500" i="1" dirty="0">
              <a:highlight>
                <a:srgbClr val="00FF00"/>
              </a:highlight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3E21E9A-2AC2-37A8-D7A0-7C4D2DFF08AE}"/>
              </a:ext>
            </a:extLst>
          </p:cNvPr>
          <p:cNvCxnSpPr/>
          <p:nvPr/>
        </p:nvCxnSpPr>
        <p:spPr>
          <a:xfrm>
            <a:off x="2076141" y="4782790"/>
            <a:ext cx="4857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DF112EF-5EA7-73FD-0D4C-182A02CB99DD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1833254" y="5004459"/>
            <a:ext cx="4857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4649F5C-57D0-8B08-738F-28D91BEDF800}"/>
              </a:ext>
            </a:extLst>
          </p:cNvPr>
          <p:cNvSpPr txBox="1"/>
          <p:nvPr/>
        </p:nvSpPr>
        <p:spPr>
          <a:xfrm>
            <a:off x="2477641" y="456779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8951E86-9BED-A161-45C3-B1F888E1994D}"/>
              </a:ext>
            </a:extLst>
          </p:cNvPr>
          <p:cNvSpPr txBox="1"/>
          <p:nvPr/>
        </p:nvSpPr>
        <p:spPr>
          <a:xfrm>
            <a:off x="2056559" y="515005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X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AB72FE9-AF8C-091E-FBAA-939F6E26D561}"/>
              </a:ext>
            </a:extLst>
          </p:cNvPr>
          <p:cNvGrpSpPr/>
          <p:nvPr/>
        </p:nvGrpSpPr>
        <p:grpSpPr>
          <a:xfrm flipH="1">
            <a:off x="828472" y="2857648"/>
            <a:ext cx="302289" cy="193775"/>
            <a:chOff x="2636664" y="2210291"/>
            <a:chExt cx="275208" cy="133414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36E403-44D5-5E0E-9B67-387B159F071E}"/>
                </a:ext>
              </a:extLst>
            </p:cNvPr>
            <p:cNvSpPr/>
            <p:nvPr/>
          </p:nvSpPr>
          <p:spPr>
            <a:xfrm>
              <a:off x="2636664" y="2210291"/>
              <a:ext cx="275208" cy="133414"/>
            </a:xfrm>
            <a:custGeom>
              <a:avLst/>
              <a:gdLst>
                <a:gd name="connsiteX0" fmla="*/ 275208 w 275208"/>
                <a:gd name="connsiteY0" fmla="*/ 133414 h 133414"/>
                <a:gd name="connsiteX1" fmla="*/ 133165 w 275208"/>
                <a:gd name="connsiteY1" fmla="*/ 249 h 133414"/>
                <a:gd name="connsiteX2" fmla="*/ 0 w 275208"/>
                <a:gd name="connsiteY2" fmla="*/ 106781 h 133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5208" h="133414">
                  <a:moveTo>
                    <a:pt x="275208" y="133414"/>
                  </a:moveTo>
                  <a:cubicBezTo>
                    <a:pt x="227120" y="69051"/>
                    <a:pt x="179033" y="4688"/>
                    <a:pt x="133165" y="249"/>
                  </a:cubicBezTo>
                  <a:cubicBezTo>
                    <a:pt x="87297" y="-4190"/>
                    <a:pt x="43648" y="51295"/>
                    <a:pt x="0" y="106781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95E5A4F-09D6-5BD1-F83B-AF22BE2065D6}"/>
                </a:ext>
              </a:extLst>
            </p:cNvPr>
            <p:cNvCxnSpPr>
              <a:cxnSpLocks/>
              <a:stCxn id="28" idx="2"/>
            </p:cNvCxnSpPr>
            <p:nvPr/>
          </p:nvCxnSpPr>
          <p:spPr>
            <a:xfrm flipV="1">
              <a:off x="2636668" y="2210291"/>
              <a:ext cx="0" cy="10678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8CD9932-3721-D1D5-D1CC-6D5AD0656D8E}"/>
                </a:ext>
              </a:extLst>
            </p:cNvPr>
            <p:cNvCxnSpPr>
              <a:cxnSpLocks/>
              <a:stCxn id="28" idx="2"/>
            </p:cNvCxnSpPr>
            <p:nvPr/>
          </p:nvCxnSpPr>
          <p:spPr>
            <a:xfrm flipV="1">
              <a:off x="2636668" y="2311584"/>
              <a:ext cx="85071" cy="54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9F87436-CCCA-4F55-9403-025B5CB339D5}"/>
              </a:ext>
            </a:extLst>
          </p:cNvPr>
          <p:cNvSpPr txBox="1"/>
          <p:nvPr/>
        </p:nvSpPr>
        <p:spPr>
          <a:xfrm>
            <a:off x="277938" y="2386797"/>
            <a:ext cx="1382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Rz (positive angle)</a:t>
            </a:r>
          </a:p>
          <a:p>
            <a:r>
              <a:rPr lang="en-US" sz="1200" dirty="0">
                <a:solidFill>
                  <a:srgbClr val="FF0000"/>
                </a:solidFill>
              </a:rPr>
              <a:t>LGC convention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1638DE-E705-3F10-A4E6-8633D15016E3}"/>
              </a:ext>
            </a:extLst>
          </p:cNvPr>
          <p:cNvSpPr txBox="1"/>
          <p:nvPr/>
        </p:nvSpPr>
        <p:spPr>
          <a:xfrm>
            <a:off x="6096000" y="6498090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Q2a-P3 (LMQXFB02)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0F14939-E40B-5A6C-48C9-359CF8834CB8}"/>
              </a:ext>
            </a:extLst>
          </p:cNvPr>
          <p:cNvSpPr txBox="1"/>
          <p:nvPr/>
        </p:nvSpPr>
        <p:spPr>
          <a:xfrm>
            <a:off x="623393" y="12442"/>
            <a:ext cx="10585175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Mechanical and magnetic measurements at different steps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973D6B-A90A-75C5-FA8E-8F33BF301EBA}"/>
              </a:ext>
            </a:extLst>
          </p:cNvPr>
          <p:cNvSpPr txBox="1"/>
          <p:nvPr/>
        </p:nvSpPr>
        <p:spPr>
          <a:xfrm>
            <a:off x="753224" y="562984"/>
            <a:ext cx="2509020" cy="461665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200" dirty="0" err="1">
                <a:solidFill>
                  <a:schemeClr val="tx1"/>
                </a:solidFill>
              </a:rPr>
              <a:t>Mechanical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  <a:r>
              <a:rPr lang="fr-CH" sz="1200" dirty="0" err="1">
                <a:solidFill>
                  <a:schemeClr val="tx1"/>
                </a:solidFill>
              </a:rPr>
              <a:t>measurement</a:t>
            </a:r>
            <a:endParaRPr lang="fr-CH" sz="1200" dirty="0">
              <a:solidFill>
                <a:schemeClr val="tx1"/>
              </a:solidFill>
            </a:endParaRPr>
          </a:p>
          <a:p>
            <a:r>
              <a:rPr lang="fr-CH" sz="1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>
                <a:solidFill>
                  <a:schemeClr val="tx1"/>
                </a:solidFill>
              </a:rPr>
              <a:t>mechanical mole measurement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98BC84-2828-93DA-A16F-93C3543613B9}"/>
              </a:ext>
            </a:extLst>
          </p:cNvPr>
          <p:cNvSpPr txBox="1"/>
          <p:nvPr/>
        </p:nvSpPr>
        <p:spPr>
          <a:xfrm>
            <a:off x="753224" y="1154116"/>
            <a:ext cx="250902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CH" sz="1200" dirty="0">
                <a:solidFill>
                  <a:schemeClr val="tx1"/>
                </a:solidFill>
              </a:rPr>
              <a:t>Magnetic </a:t>
            </a:r>
            <a:r>
              <a:rPr lang="fr-CH" sz="1200" dirty="0" err="1">
                <a:solidFill>
                  <a:schemeClr val="tx1"/>
                </a:solidFill>
              </a:rPr>
              <a:t>measurement</a:t>
            </a:r>
            <a:endParaRPr lang="fr-CH" sz="1200" dirty="0">
              <a:solidFill>
                <a:schemeClr val="tx1"/>
              </a:solidFill>
            </a:endParaRPr>
          </a:p>
          <a:p>
            <a:r>
              <a:rPr lang="fr-CH" sz="1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200" dirty="0">
                <a:solidFill>
                  <a:schemeClr val="tx1"/>
                </a:solidFill>
              </a:rPr>
              <a:t>rotating coil scanner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32205F9-0485-CCB2-1794-B0E301252ADF}"/>
              </a:ext>
            </a:extLst>
          </p:cNvPr>
          <p:cNvGrpSpPr/>
          <p:nvPr/>
        </p:nvGrpSpPr>
        <p:grpSpPr>
          <a:xfrm>
            <a:off x="4159635" y="562984"/>
            <a:ext cx="4212227" cy="5853625"/>
            <a:chOff x="4159635" y="562984"/>
            <a:chExt cx="4212227" cy="5853625"/>
          </a:xfrm>
        </p:grpSpPr>
        <p:graphicFrame>
          <p:nvGraphicFramePr>
            <p:cNvPr id="3" name="Chart 2">
              <a:extLst>
                <a:ext uri="{FF2B5EF4-FFF2-40B4-BE49-F238E27FC236}">
                  <a16:creationId xmlns:a16="http://schemas.microsoft.com/office/drawing/2014/main" id="{A4C33713-478E-ECDC-420F-3FEFD231000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2849998"/>
                </p:ext>
              </p:extLst>
            </p:nvPr>
          </p:nvGraphicFramePr>
          <p:xfrm>
            <a:off x="4159635" y="1555505"/>
            <a:ext cx="3951692" cy="4861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C0D615-9ABD-8DCB-8A32-AF36B0275D6E}"/>
                </a:ext>
              </a:extLst>
            </p:cNvPr>
            <p:cNvSpPr txBox="1"/>
            <p:nvPr/>
          </p:nvSpPr>
          <p:spPr>
            <a:xfrm>
              <a:off x="6342128" y="4836025"/>
              <a:ext cx="1251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Mechanical axis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585DC9F-BC30-A957-9770-85BB32035C06}"/>
                </a:ext>
              </a:extLst>
            </p:cNvPr>
            <p:cNvSpPr txBox="1"/>
            <p:nvPr/>
          </p:nvSpPr>
          <p:spPr>
            <a:xfrm rot="19952834">
              <a:off x="4841165" y="5353766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Magnetic axis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AB4772C-C876-968E-AD18-E464364BFCB0}"/>
                </a:ext>
              </a:extLst>
            </p:cNvPr>
            <p:cNvSpPr txBox="1"/>
            <p:nvPr/>
          </p:nvSpPr>
          <p:spPr>
            <a:xfrm>
              <a:off x="7516422" y="4916369"/>
              <a:ext cx="6719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i="1" dirty="0"/>
                <a:t>Vacuum </a:t>
              </a:r>
            </a:p>
            <a:p>
              <a:pPr algn="ctr"/>
              <a:r>
                <a:rPr lang="en-US" sz="1000" i="1" dirty="0"/>
                <a:t>vessel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D8CF992-6825-0A3C-4403-4CBB79BA4A72}"/>
                </a:ext>
              </a:extLst>
            </p:cNvPr>
            <p:cNvSpPr txBox="1"/>
            <p:nvPr/>
          </p:nvSpPr>
          <p:spPr>
            <a:xfrm>
              <a:off x="4201997" y="5004459"/>
              <a:ext cx="12682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1500" i="1">
                  <a:highlight>
                    <a:srgbClr val="C5E0B4"/>
                  </a:highlight>
                </a:defRPr>
              </a:lvl1pPr>
            </a:lstStyle>
            <a:p>
              <a:r>
                <a:rPr lang="en-US" dirty="0">
                  <a:sym typeface="Symbol" panose="05050102010706020507" pitchFamily="18" charset="2"/>
                </a:rPr>
                <a:t> =0.62 mm </a:t>
              </a:r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E52894A-B028-A298-3FF4-CB239896149F}"/>
                </a:ext>
              </a:extLst>
            </p:cNvPr>
            <p:cNvSpPr txBox="1"/>
            <p:nvPr/>
          </p:nvSpPr>
          <p:spPr>
            <a:xfrm>
              <a:off x="7092345" y="4246713"/>
              <a:ext cx="127951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>
                  <a:highlight>
                    <a:srgbClr val="00FF00"/>
                  </a:highlight>
                  <a:sym typeface="Symbol" panose="05050102010706020507" pitchFamily="18" charset="2"/>
                </a:rPr>
                <a:t> =-0.27mm </a:t>
              </a:r>
              <a:endParaRPr lang="en-US" sz="1500" i="1" dirty="0">
                <a:highlight>
                  <a:srgbClr val="00FF00"/>
                </a:highlight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76BF446-AB62-068D-BEAD-AF359601C9B5}"/>
                </a:ext>
              </a:extLst>
            </p:cNvPr>
            <p:cNvSpPr txBox="1"/>
            <p:nvPr/>
          </p:nvSpPr>
          <p:spPr>
            <a:xfrm>
              <a:off x="4884984" y="562984"/>
              <a:ext cx="2520611" cy="4616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CH" sz="1200" dirty="0" err="1">
                  <a:solidFill>
                    <a:schemeClr val="tx1"/>
                  </a:solidFill>
                </a:rPr>
                <a:t>Mechanical</a:t>
              </a:r>
              <a:r>
                <a:rPr lang="fr-CH" sz="1200" dirty="0">
                  <a:solidFill>
                    <a:schemeClr val="tx1"/>
                  </a:solidFill>
                </a:rPr>
                <a:t> </a:t>
              </a:r>
              <a:r>
                <a:rPr lang="fr-CH" sz="1200" dirty="0" err="1">
                  <a:solidFill>
                    <a:schemeClr val="tx1"/>
                  </a:solidFill>
                </a:rPr>
                <a:t>measurement</a:t>
              </a:r>
              <a:endParaRPr lang="fr-CH" sz="1200" dirty="0">
                <a:solidFill>
                  <a:schemeClr val="tx1"/>
                </a:solidFill>
              </a:endParaRPr>
            </a:p>
            <a:p>
              <a:pPr algn="ctr"/>
              <a:r>
                <a:rPr lang="fr-CH" sz="1200" dirty="0">
                  <a:solidFill>
                    <a:schemeClr val="tx1"/>
                  </a:solidFill>
                  <a:sym typeface="Wingdings" panose="05000000000000000000" pitchFamily="2" charset="2"/>
                </a:rPr>
                <a:t> FSI </a:t>
              </a:r>
              <a:r>
                <a:rPr lang="fr-CH" sz="1200" dirty="0" err="1">
                  <a:solidFill>
                    <a:schemeClr val="tx1"/>
                  </a:solidFill>
                  <a:sym typeface="Wingdings" panose="05000000000000000000" pitchFamily="2" charset="2"/>
                </a:rPr>
                <a:t>meas</a:t>
              </a:r>
              <a:r>
                <a:rPr lang="fr-CH" sz="1200" dirty="0">
                  <a:solidFill>
                    <a:schemeClr val="tx1"/>
                  </a:solidFill>
                  <a:sym typeface="Wingdings" panose="05000000000000000000" pitchFamily="2" charset="2"/>
                </a:rPr>
                <a:t>.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5539E7A-9FEE-5AAE-5E4A-5B584AAE63E1}"/>
                </a:ext>
              </a:extLst>
            </p:cNvPr>
            <p:cNvSpPr txBox="1"/>
            <p:nvPr/>
          </p:nvSpPr>
          <p:spPr>
            <a:xfrm>
              <a:off x="4875176" y="1163639"/>
              <a:ext cx="2520610" cy="46166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2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fr-CH" dirty="0">
                  <a:solidFill>
                    <a:schemeClr val="tx1"/>
                  </a:solidFill>
                </a:rPr>
                <a:t>Magnetic </a:t>
              </a:r>
              <a:r>
                <a:rPr lang="fr-CH" dirty="0" err="1">
                  <a:solidFill>
                    <a:schemeClr val="tx1"/>
                  </a:solidFill>
                </a:rPr>
                <a:t>measurement</a:t>
              </a:r>
              <a:endParaRPr lang="fr-CH" dirty="0">
                <a:solidFill>
                  <a:schemeClr val="tx1"/>
                </a:solidFill>
              </a:endParaRPr>
            </a:p>
            <a:p>
              <a:r>
                <a:rPr lang="fr-CH" dirty="0">
                  <a:solidFill>
                    <a:schemeClr val="tx1"/>
                  </a:solidFill>
                  <a:sym typeface="Wingdings" panose="05000000000000000000" pitchFamily="2" charset="2"/>
                </a:rPr>
                <a:t> </a:t>
              </a:r>
              <a:r>
                <a:rPr lang="en-GB" dirty="0">
                  <a:solidFill>
                    <a:schemeClr val="tx1"/>
                  </a:solidFill>
                </a:rPr>
                <a:t>single-stretched wire (SSW)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1131038-E079-D8F6-F7E8-A56BFB6114A0}"/>
              </a:ext>
            </a:extLst>
          </p:cNvPr>
          <p:cNvGrpSpPr/>
          <p:nvPr/>
        </p:nvGrpSpPr>
        <p:grpSpPr>
          <a:xfrm>
            <a:off x="8213917" y="562984"/>
            <a:ext cx="4248241" cy="5845037"/>
            <a:chOff x="8213917" y="562984"/>
            <a:chExt cx="4248241" cy="5845037"/>
          </a:xfrm>
        </p:grpSpPr>
        <p:graphicFrame>
          <p:nvGraphicFramePr>
            <p:cNvPr id="2" name="Chart 1">
              <a:extLst>
                <a:ext uri="{FF2B5EF4-FFF2-40B4-BE49-F238E27FC236}">
                  <a16:creationId xmlns:a16="http://schemas.microsoft.com/office/drawing/2014/main" id="{98E9CF35-02F5-E4BF-C23E-2B49E8A9D1D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34354330"/>
                </p:ext>
              </p:extLst>
            </p:nvPr>
          </p:nvGraphicFramePr>
          <p:xfrm>
            <a:off x="8253148" y="1582283"/>
            <a:ext cx="3939009" cy="48257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2FB228D-545C-8BE1-5707-5ECB00E17CBF}"/>
                </a:ext>
              </a:extLst>
            </p:cNvPr>
            <p:cNvSpPr txBox="1"/>
            <p:nvPr/>
          </p:nvSpPr>
          <p:spPr>
            <a:xfrm>
              <a:off x="10211598" y="4759707"/>
              <a:ext cx="12513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Mechanical axis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891513-B9BC-17E8-C39A-D42D32F717D1}"/>
                </a:ext>
              </a:extLst>
            </p:cNvPr>
            <p:cNvSpPr txBox="1"/>
            <p:nvPr/>
          </p:nvSpPr>
          <p:spPr>
            <a:xfrm rot="19944082">
              <a:off x="8740439" y="5314002"/>
              <a:ext cx="10903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Magnetic axis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BDFCB9E-A1C6-6E08-CD75-0F052353E285}"/>
                </a:ext>
              </a:extLst>
            </p:cNvPr>
            <p:cNvSpPr txBox="1"/>
            <p:nvPr/>
          </p:nvSpPr>
          <p:spPr>
            <a:xfrm>
              <a:off x="11491572" y="4941167"/>
              <a:ext cx="6719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i="1" dirty="0"/>
                <a:t>Vacuum </a:t>
              </a:r>
            </a:p>
            <a:p>
              <a:pPr algn="ctr"/>
              <a:r>
                <a:rPr lang="en-US" sz="1000" i="1" dirty="0"/>
                <a:t>vessel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2790F46-BA49-0001-35A0-856E88B05B8B}"/>
                </a:ext>
              </a:extLst>
            </p:cNvPr>
            <p:cNvSpPr txBox="1"/>
            <p:nvPr/>
          </p:nvSpPr>
          <p:spPr>
            <a:xfrm>
              <a:off x="8213917" y="4965390"/>
              <a:ext cx="12682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>
                <a:defRPr sz="1500" i="1">
                  <a:highlight>
                    <a:srgbClr val="C5E0B4"/>
                  </a:highlight>
                </a:defRPr>
              </a:lvl1pPr>
            </a:lstStyle>
            <a:p>
              <a:r>
                <a:rPr lang="en-US" dirty="0">
                  <a:sym typeface="Symbol" panose="05050102010706020507" pitchFamily="18" charset="2"/>
                </a:rPr>
                <a:t> =0.57 mm </a:t>
              </a:r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DBC8D9D-436C-9B60-1530-8DB41E0003C0}"/>
                </a:ext>
              </a:extLst>
            </p:cNvPr>
            <p:cNvSpPr txBox="1"/>
            <p:nvPr/>
          </p:nvSpPr>
          <p:spPr>
            <a:xfrm>
              <a:off x="11182641" y="4280124"/>
              <a:ext cx="127951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>
                  <a:highlight>
                    <a:srgbClr val="00FF00"/>
                  </a:highlight>
                  <a:sym typeface="Symbol" panose="05050102010706020507" pitchFamily="18" charset="2"/>
                </a:rPr>
                <a:t> =-0.34mm </a:t>
              </a:r>
              <a:endParaRPr lang="en-US" sz="1500" i="1" dirty="0">
                <a:highlight>
                  <a:srgbClr val="00FF00"/>
                </a:highlight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DA9A2A0-E1B9-CF52-DB3D-273FBEA147B9}"/>
                </a:ext>
              </a:extLst>
            </p:cNvPr>
            <p:cNvSpPr txBox="1"/>
            <p:nvPr/>
          </p:nvSpPr>
          <p:spPr>
            <a:xfrm>
              <a:off x="9274160" y="562984"/>
              <a:ext cx="2520611" cy="46166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CH" sz="1200" dirty="0" err="1">
                  <a:solidFill>
                    <a:schemeClr val="tx1"/>
                  </a:solidFill>
                </a:rPr>
                <a:t>Mechanical</a:t>
              </a:r>
              <a:r>
                <a:rPr lang="fr-CH" sz="1200" dirty="0">
                  <a:solidFill>
                    <a:schemeClr val="tx1"/>
                  </a:solidFill>
                </a:rPr>
                <a:t> </a:t>
              </a:r>
              <a:r>
                <a:rPr lang="fr-CH" sz="1200" dirty="0" err="1">
                  <a:solidFill>
                    <a:schemeClr val="tx1"/>
                  </a:solidFill>
                </a:rPr>
                <a:t>measurement</a:t>
              </a:r>
              <a:endParaRPr lang="fr-CH" sz="1200" dirty="0">
                <a:solidFill>
                  <a:schemeClr val="tx1"/>
                </a:solidFill>
              </a:endParaRPr>
            </a:p>
            <a:p>
              <a:pPr algn="ctr"/>
              <a:r>
                <a:rPr lang="fr-CH" sz="1200" dirty="0">
                  <a:solidFill>
                    <a:schemeClr val="tx1"/>
                  </a:solidFill>
                  <a:sym typeface="Wingdings" panose="05000000000000000000" pitchFamily="2" charset="2"/>
                </a:rPr>
                <a:t> FSI </a:t>
              </a:r>
              <a:r>
                <a:rPr lang="fr-CH" sz="1200" dirty="0" err="1">
                  <a:solidFill>
                    <a:schemeClr val="tx1"/>
                  </a:solidFill>
                  <a:sym typeface="Wingdings" panose="05000000000000000000" pitchFamily="2" charset="2"/>
                </a:rPr>
                <a:t>meas</a:t>
              </a:r>
              <a:r>
                <a:rPr lang="fr-CH" sz="1200" dirty="0">
                  <a:solidFill>
                    <a:schemeClr val="tx1"/>
                  </a:solidFill>
                  <a:sym typeface="Wingdings" panose="05000000000000000000" pitchFamily="2" charset="2"/>
                </a:rPr>
                <a:t>.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F90C8E4-3DDA-C0A5-740F-515983906509}"/>
                </a:ext>
              </a:extLst>
            </p:cNvPr>
            <p:cNvSpPr txBox="1"/>
            <p:nvPr/>
          </p:nvSpPr>
          <p:spPr>
            <a:xfrm>
              <a:off x="9264352" y="1163639"/>
              <a:ext cx="2520610" cy="46166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200"/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fr-CH" dirty="0">
                  <a:solidFill>
                    <a:schemeClr val="tx1"/>
                  </a:solidFill>
                </a:rPr>
                <a:t>Magnetic </a:t>
              </a:r>
              <a:r>
                <a:rPr lang="fr-CH" dirty="0" err="1">
                  <a:solidFill>
                    <a:schemeClr val="tx1"/>
                  </a:solidFill>
                </a:rPr>
                <a:t>measurement</a:t>
              </a:r>
              <a:endParaRPr lang="fr-CH" dirty="0">
                <a:solidFill>
                  <a:schemeClr val="tx1"/>
                </a:solidFill>
              </a:endParaRPr>
            </a:p>
            <a:p>
              <a:r>
                <a:rPr lang="fr-CH" dirty="0">
                  <a:solidFill>
                    <a:schemeClr val="tx1"/>
                  </a:solidFill>
                  <a:sym typeface="Wingdings" panose="05000000000000000000" pitchFamily="2" charset="2"/>
                </a:rPr>
                <a:t> </a:t>
              </a:r>
              <a:r>
                <a:rPr lang="en-GB" dirty="0">
                  <a:solidFill>
                    <a:schemeClr val="tx1"/>
                  </a:solidFill>
                </a:rPr>
                <a:t>single-stretched wire (SSW)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240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Vivien RUDE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9A5E1-4745-F0EB-C5ED-19F4B34DB740}"/>
              </a:ext>
            </a:extLst>
          </p:cNvPr>
          <p:cNvSpPr txBox="1">
            <a:spLocks/>
          </p:cNvSpPr>
          <p:nvPr/>
        </p:nvSpPr>
        <p:spPr>
          <a:xfrm>
            <a:off x="706632" y="1556792"/>
            <a:ext cx="10669368" cy="46805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Alignment Objectives (3 objectives)</a:t>
            </a:r>
          </a:p>
          <a:p>
            <a:endParaRPr lang="en-US" sz="2200" dirty="0"/>
          </a:p>
          <a:p>
            <a:r>
              <a:rPr lang="en-US" sz="2200" dirty="0"/>
              <a:t>Internal monitoring configuration</a:t>
            </a:r>
          </a:p>
          <a:p>
            <a:endParaRPr lang="en-US" sz="2200" dirty="0"/>
          </a:p>
          <a:p>
            <a:r>
              <a:rPr lang="en-US" sz="2200" dirty="0"/>
              <a:t>FSI measurements on different Q2</a:t>
            </a:r>
          </a:p>
          <a:p>
            <a:pPr lvl="1"/>
            <a:r>
              <a:rPr lang="en-GB" sz="1400" dirty="0"/>
              <a:t>Impact of transport on alignment</a:t>
            </a:r>
          </a:p>
          <a:p>
            <a:pPr lvl="1"/>
            <a:r>
              <a:rPr lang="en-GB" sz="1400" dirty="0"/>
              <a:t>Impact of pumping on alignment</a:t>
            </a:r>
          </a:p>
          <a:p>
            <a:pPr lvl="1"/>
            <a:r>
              <a:rPr lang="en-GB" sz="1400" dirty="0"/>
              <a:t>Impact of cooling down on alignment</a:t>
            </a:r>
          </a:p>
          <a:p>
            <a:endParaRPr lang="en-GB" sz="2200" dirty="0"/>
          </a:p>
          <a:p>
            <a:r>
              <a:rPr lang="en-GB" sz="2200" dirty="0"/>
              <a:t>FSI measurements on Q3 (at Fermilab and at CERN)</a:t>
            </a:r>
          </a:p>
          <a:p>
            <a:endParaRPr lang="en-US" sz="2200" dirty="0"/>
          </a:p>
          <a:p>
            <a:r>
              <a:rPr lang="en-GB" sz="2200" dirty="0"/>
              <a:t>Mechanical and magnetic axes behaviour during cooling down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07931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1B2D9B-78B7-DF08-0517-BEE9A115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5558EE-C67A-CE9B-A62B-C2E7218AB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2FEE555-B3FB-5316-6445-A30EB4C1D6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0346755"/>
              </p:ext>
            </p:extLst>
          </p:nvPr>
        </p:nvGraphicFramePr>
        <p:xfrm>
          <a:off x="4088211" y="1652626"/>
          <a:ext cx="3955931" cy="486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F88AD3B-6119-A411-5428-99797B4121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540017"/>
              </p:ext>
            </p:extLst>
          </p:nvPr>
        </p:nvGraphicFramePr>
        <p:xfrm>
          <a:off x="44250" y="1652626"/>
          <a:ext cx="3955934" cy="486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F610653-05C4-FBE3-F427-05327B963F92}"/>
              </a:ext>
            </a:extLst>
          </p:cNvPr>
          <p:cNvSpPr txBox="1"/>
          <p:nvPr/>
        </p:nvSpPr>
        <p:spPr>
          <a:xfrm>
            <a:off x="2032131" y="3594467"/>
            <a:ext cx="1251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Mechanical axis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C686CE-3764-8776-D06D-304897B73A9B}"/>
              </a:ext>
            </a:extLst>
          </p:cNvPr>
          <p:cNvSpPr txBox="1"/>
          <p:nvPr/>
        </p:nvSpPr>
        <p:spPr>
          <a:xfrm rot="20761509">
            <a:off x="586049" y="3276298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Magnetic axis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D7AC0F-55DB-B1AD-043D-CABD61C2F850}"/>
              </a:ext>
            </a:extLst>
          </p:cNvPr>
          <p:cNvSpPr txBox="1"/>
          <p:nvPr/>
        </p:nvSpPr>
        <p:spPr>
          <a:xfrm>
            <a:off x="2032131" y="2791522"/>
            <a:ext cx="859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/>
              <a:t>Magnetic mole </a:t>
            </a:r>
          </a:p>
          <a:p>
            <a:r>
              <a:rPr lang="en-US" sz="800" i="1" dirty="0"/>
              <a:t>measurement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6DDD7C-F9CF-219A-AC06-1BF47A34F6D1}"/>
              </a:ext>
            </a:extLst>
          </p:cNvPr>
          <p:cNvSpPr txBox="1"/>
          <p:nvPr/>
        </p:nvSpPr>
        <p:spPr>
          <a:xfrm>
            <a:off x="5767800" y="3642411"/>
            <a:ext cx="1251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Mechanical axis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EE7071-9DA2-59F9-CC36-2F76D779B162}"/>
              </a:ext>
            </a:extLst>
          </p:cNvPr>
          <p:cNvSpPr txBox="1"/>
          <p:nvPr/>
        </p:nvSpPr>
        <p:spPr>
          <a:xfrm rot="20625133">
            <a:off x="4586386" y="3381945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Magnetic axis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B4E22F-C962-DCD4-CF75-6630EBDA9CD8}"/>
              </a:ext>
            </a:extLst>
          </p:cNvPr>
          <p:cNvSpPr txBox="1"/>
          <p:nvPr/>
        </p:nvSpPr>
        <p:spPr>
          <a:xfrm>
            <a:off x="3293284" y="3519300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/>
              <a:t>Vacuum </a:t>
            </a:r>
          </a:p>
          <a:p>
            <a:pPr algn="ctr"/>
            <a:r>
              <a:rPr lang="en-US" sz="1000" i="1" dirty="0"/>
              <a:t>vessel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B8B283-FF6C-1D2E-91E3-D24F046A3701}"/>
              </a:ext>
            </a:extLst>
          </p:cNvPr>
          <p:cNvSpPr txBox="1"/>
          <p:nvPr/>
        </p:nvSpPr>
        <p:spPr>
          <a:xfrm>
            <a:off x="0" y="3855031"/>
            <a:ext cx="12682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500" i="1">
                <a:highlight>
                  <a:srgbClr val="C5E0B4"/>
                </a:highlight>
              </a:defRPr>
            </a:lvl1pPr>
          </a:lstStyle>
          <a:p>
            <a:r>
              <a:rPr lang="en-US" dirty="0">
                <a:sym typeface="Symbol" panose="05050102010706020507" pitchFamily="18" charset="2"/>
              </a:rPr>
              <a:t> =0.16 mm 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06253F-7C0E-310D-E559-074F679BC748}"/>
              </a:ext>
            </a:extLst>
          </p:cNvPr>
          <p:cNvSpPr txBox="1"/>
          <p:nvPr/>
        </p:nvSpPr>
        <p:spPr>
          <a:xfrm>
            <a:off x="2986571" y="3303856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500" i="1">
                <a:highlight>
                  <a:srgbClr val="00FF00"/>
                </a:highlight>
              </a:defRPr>
            </a:lvl1pPr>
          </a:lstStyle>
          <a:p>
            <a:r>
              <a:rPr lang="en-US" dirty="0">
                <a:sym typeface="Symbol" panose="05050102010706020507" pitchFamily="18" charset="2"/>
              </a:rPr>
              <a:t> =0.62 mm 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46D22E-3899-383A-F787-B89C6615FBAD}"/>
              </a:ext>
            </a:extLst>
          </p:cNvPr>
          <p:cNvSpPr txBox="1"/>
          <p:nvPr/>
        </p:nvSpPr>
        <p:spPr>
          <a:xfrm>
            <a:off x="7073211" y="4109812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/>
              <a:t>Vacuum </a:t>
            </a:r>
          </a:p>
          <a:p>
            <a:pPr algn="ctr"/>
            <a:r>
              <a:rPr lang="en-US" sz="1000" i="1" dirty="0"/>
              <a:t>vessel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1BD0D4-62B3-496D-21DE-E17C1608A066}"/>
              </a:ext>
            </a:extLst>
          </p:cNvPr>
          <p:cNvSpPr txBox="1"/>
          <p:nvPr/>
        </p:nvSpPr>
        <p:spPr>
          <a:xfrm>
            <a:off x="4056357" y="4148284"/>
            <a:ext cx="12682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500" i="1">
                <a:highlight>
                  <a:srgbClr val="C5E0B4"/>
                </a:highlight>
              </a:defRPr>
            </a:lvl1pPr>
          </a:lstStyle>
          <a:p>
            <a:r>
              <a:rPr lang="en-US" dirty="0">
                <a:sym typeface="Symbol" panose="05050102010706020507" pitchFamily="18" charset="2"/>
              </a:rPr>
              <a:t> =0.25 mm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2AE0BF-DBAB-EB1C-EED0-2A8200DC9F61}"/>
              </a:ext>
            </a:extLst>
          </p:cNvPr>
          <p:cNvSpPr txBox="1"/>
          <p:nvPr/>
        </p:nvSpPr>
        <p:spPr>
          <a:xfrm>
            <a:off x="7017045" y="3393806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500" i="1">
                <a:highlight>
                  <a:srgbClr val="00FF00"/>
                </a:highlight>
              </a:defRPr>
            </a:lvl1pPr>
          </a:lstStyle>
          <a:p>
            <a:r>
              <a:rPr lang="en-US" dirty="0">
                <a:sym typeface="Symbol" panose="05050102010706020507" pitchFamily="18" charset="2"/>
              </a:rPr>
              <a:t> =0.70 mm </a:t>
            </a:r>
            <a:endParaRPr lang="en-US" dirty="0"/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993E78AE-BD14-EE17-EB7E-347DED03BE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912978"/>
              </p:ext>
            </p:extLst>
          </p:nvPr>
        </p:nvGraphicFramePr>
        <p:xfrm>
          <a:off x="8149116" y="1644890"/>
          <a:ext cx="3975077" cy="4861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1244EE06-86A9-5D0F-B282-1FF3E370CE20}"/>
              </a:ext>
            </a:extLst>
          </p:cNvPr>
          <p:cNvSpPr txBox="1"/>
          <p:nvPr/>
        </p:nvSpPr>
        <p:spPr>
          <a:xfrm>
            <a:off x="11222143" y="3979188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/>
              <a:t>Vacuum </a:t>
            </a:r>
          </a:p>
          <a:p>
            <a:pPr algn="ctr"/>
            <a:r>
              <a:rPr lang="en-US" sz="1000" i="1" dirty="0"/>
              <a:t>vessel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6CA09B-1E0D-2FCB-0F3E-488E2CB2289A}"/>
              </a:ext>
            </a:extLst>
          </p:cNvPr>
          <p:cNvSpPr txBox="1"/>
          <p:nvPr/>
        </p:nvSpPr>
        <p:spPr>
          <a:xfrm>
            <a:off x="9904794" y="5284779"/>
            <a:ext cx="1251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Mechanical axis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FCEE0C-7327-FACE-675A-FA6928E409AD}"/>
              </a:ext>
            </a:extLst>
          </p:cNvPr>
          <p:cNvSpPr txBox="1"/>
          <p:nvPr/>
        </p:nvSpPr>
        <p:spPr>
          <a:xfrm rot="20625133">
            <a:off x="8599093" y="5210860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Magnetic axis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BF1EFB-9FC4-4177-87A8-8DCAE1ECA9E3}"/>
              </a:ext>
            </a:extLst>
          </p:cNvPr>
          <p:cNvSpPr txBox="1"/>
          <p:nvPr/>
        </p:nvSpPr>
        <p:spPr>
          <a:xfrm>
            <a:off x="8132169" y="5967617"/>
            <a:ext cx="12682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500" i="1">
                <a:highlight>
                  <a:srgbClr val="C5E0B4"/>
                </a:highlight>
              </a:defRPr>
            </a:lvl1pPr>
          </a:lstStyle>
          <a:p>
            <a:r>
              <a:rPr lang="en-US" dirty="0">
                <a:sym typeface="Symbol" panose="05050102010706020507" pitchFamily="18" charset="2"/>
              </a:rPr>
              <a:t> =0.27 mm 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0D6A52-3EBC-FD9B-FA1F-D2C9883A2898}"/>
              </a:ext>
            </a:extLst>
          </p:cNvPr>
          <p:cNvSpPr txBox="1"/>
          <p:nvPr/>
        </p:nvSpPr>
        <p:spPr>
          <a:xfrm>
            <a:off x="11124034" y="5200113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500" i="1">
                <a:highlight>
                  <a:srgbClr val="00FF00"/>
                </a:highlight>
              </a:defRPr>
            </a:lvl1pPr>
          </a:lstStyle>
          <a:p>
            <a:r>
              <a:rPr lang="en-US" dirty="0">
                <a:sym typeface="Symbol" panose="05050102010706020507" pitchFamily="18" charset="2"/>
              </a:rPr>
              <a:t> =0.76 mm </a:t>
            </a:r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A6CE686-1A91-1DCD-516F-BCE6442400F5}"/>
              </a:ext>
            </a:extLst>
          </p:cNvPr>
          <p:cNvCxnSpPr/>
          <p:nvPr/>
        </p:nvCxnSpPr>
        <p:spPr>
          <a:xfrm>
            <a:off x="2022711" y="3858104"/>
            <a:ext cx="4857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BD452E9-B238-DE5E-E5E9-2F0190AD31E5}"/>
              </a:ext>
            </a:extLst>
          </p:cNvPr>
          <p:cNvCxnSpPr>
            <a:cxnSpLocks/>
          </p:cNvCxnSpPr>
          <p:nvPr/>
        </p:nvCxnSpPr>
        <p:spPr>
          <a:xfrm rot="5400000" flipH="1">
            <a:off x="1779824" y="3589722"/>
            <a:ext cx="4857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AEAC532-0318-3D0F-7036-A4792BB64DE0}"/>
              </a:ext>
            </a:extLst>
          </p:cNvPr>
          <p:cNvSpPr txBox="1"/>
          <p:nvPr/>
        </p:nvSpPr>
        <p:spPr>
          <a:xfrm>
            <a:off x="2424211" y="380711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0D7D3F-313C-65D9-484F-BD83A51B63DA}"/>
              </a:ext>
            </a:extLst>
          </p:cNvPr>
          <p:cNvSpPr txBox="1"/>
          <p:nvPr/>
        </p:nvSpPr>
        <p:spPr>
          <a:xfrm>
            <a:off x="2020455" y="329509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Z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2AA8FE2-0AC9-3B42-810D-8ACA8662E45B}"/>
              </a:ext>
            </a:extLst>
          </p:cNvPr>
          <p:cNvGrpSpPr/>
          <p:nvPr/>
        </p:nvGrpSpPr>
        <p:grpSpPr>
          <a:xfrm flipH="1">
            <a:off x="925834" y="2819472"/>
            <a:ext cx="302289" cy="193775"/>
            <a:chOff x="2636664" y="2210291"/>
            <a:chExt cx="275208" cy="133414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DEC303B-D7E7-CEBF-1E60-FD81CB6C8A47}"/>
                </a:ext>
              </a:extLst>
            </p:cNvPr>
            <p:cNvSpPr/>
            <p:nvPr/>
          </p:nvSpPr>
          <p:spPr>
            <a:xfrm>
              <a:off x="2636664" y="2210291"/>
              <a:ext cx="275208" cy="133414"/>
            </a:xfrm>
            <a:custGeom>
              <a:avLst/>
              <a:gdLst>
                <a:gd name="connsiteX0" fmla="*/ 275208 w 275208"/>
                <a:gd name="connsiteY0" fmla="*/ 133414 h 133414"/>
                <a:gd name="connsiteX1" fmla="*/ 133165 w 275208"/>
                <a:gd name="connsiteY1" fmla="*/ 249 h 133414"/>
                <a:gd name="connsiteX2" fmla="*/ 0 w 275208"/>
                <a:gd name="connsiteY2" fmla="*/ 106781 h 133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5208" h="133414">
                  <a:moveTo>
                    <a:pt x="275208" y="133414"/>
                  </a:moveTo>
                  <a:cubicBezTo>
                    <a:pt x="227120" y="69051"/>
                    <a:pt x="179033" y="4688"/>
                    <a:pt x="133165" y="249"/>
                  </a:cubicBezTo>
                  <a:cubicBezTo>
                    <a:pt x="87297" y="-4190"/>
                    <a:pt x="43648" y="51295"/>
                    <a:pt x="0" y="106781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EF39A5D-1188-4268-B5B1-39B8FF25550F}"/>
                </a:ext>
              </a:extLst>
            </p:cNvPr>
            <p:cNvCxnSpPr>
              <a:cxnSpLocks/>
              <a:stCxn id="28" idx="2"/>
            </p:cNvCxnSpPr>
            <p:nvPr/>
          </p:nvCxnSpPr>
          <p:spPr>
            <a:xfrm flipV="1">
              <a:off x="2636668" y="2210291"/>
              <a:ext cx="0" cy="10678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6E7EDDC-50BA-B235-FFE7-B313520C813C}"/>
                </a:ext>
              </a:extLst>
            </p:cNvPr>
            <p:cNvCxnSpPr>
              <a:cxnSpLocks/>
              <a:stCxn id="28" idx="2"/>
            </p:cNvCxnSpPr>
            <p:nvPr/>
          </p:nvCxnSpPr>
          <p:spPr>
            <a:xfrm flipV="1">
              <a:off x="2636668" y="2311584"/>
              <a:ext cx="85071" cy="54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6635003-A0D7-9086-8A5F-2B6884304BE5}"/>
              </a:ext>
            </a:extLst>
          </p:cNvPr>
          <p:cNvSpPr txBox="1"/>
          <p:nvPr/>
        </p:nvSpPr>
        <p:spPr>
          <a:xfrm>
            <a:off x="375300" y="2348621"/>
            <a:ext cx="1382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Rx (positive angle)</a:t>
            </a:r>
          </a:p>
          <a:p>
            <a:r>
              <a:rPr lang="en-US" sz="1200" dirty="0">
                <a:solidFill>
                  <a:srgbClr val="FF0000"/>
                </a:solidFill>
              </a:rPr>
              <a:t>LGC convention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8250353-AB33-1F3E-50CE-1BB8A2B3C2F7}"/>
              </a:ext>
            </a:extLst>
          </p:cNvPr>
          <p:cNvSpPr txBox="1"/>
          <p:nvPr/>
        </p:nvSpPr>
        <p:spPr>
          <a:xfrm>
            <a:off x="9760329" y="537777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Q2a-P3 (LMQXFB02)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8A6CD7-64FD-EBC9-B733-E0C64241EE43}"/>
              </a:ext>
            </a:extLst>
          </p:cNvPr>
          <p:cNvSpPr txBox="1"/>
          <p:nvPr/>
        </p:nvSpPr>
        <p:spPr>
          <a:xfrm>
            <a:off x="623393" y="12442"/>
            <a:ext cx="10585175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Mechanical and magnetic measurements at different steps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6DB035D-B5A1-37D1-19F3-1CDC34AC0A03}"/>
              </a:ext>
            </a:extLst>
          </p:cNvPr>
          <p:cNvSpPr txBox="1"/>
          <p:nvPr/>
        </p:nvSpPr>
        <p:spPr>
          <a:xfrm>
            <a:off x="753224" y="562984"/>
            <a:ext cx="2509020" cy="461665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200" dirty="0" err="1">
                <a:solidFill>
                  <a:schemeClr val="tx1"/>
                </a:solidFill>
              </a:rPr>
              <a:t>Mechanical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  <a:r>
              <a:rPr lang="fr-CH" sz="1200" dirty="0" err="1">
                <a:solidFill>
                  <a:schemeClr val="tx1"/>
                </a:solidFill>
              </a:rPr>
              <a:t>measurement</a:t>
            </a:r>
            <a:endParaRPr lang="fr-CH" sz="1200" dirty="0">
              <a:solidFill>
                <a:schemeClr val="tx1"/>
              </a:solidFill>
            </a:endParaRPr>
          </a:p>
          <a:p>
            <a:r>
              <a:rPr lang="fr-CH" sz="1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>
                <a:solidFill>
                  <a:schemeClr val="tx1"/>
                </a:solidFill>
              </a:rPr>
              <a:t>mechanical mole measurement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8B86C2F-268E-CB88-FFFC-6263D8C098A6}"/>
              </a:ext>
            </a:extLst>
          </p:cNvPr>
          <p:cNvSpPr txBox="1"/>
          <p:nvPr/>
        </p:nvSpPr>
        <p:spPr>
          <a:xfrm>
            <a:off x="753224" y="1154116"/>
            <a:ext cx="2509020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CH" sz="1200" dirty="0">
                <a:solidFill>
                  <a:schemeClr val="tx1"/>
                </a:solidFill>
              </a:rPr>
              <a:t>Magnetic </a:t>
            </a:r>
            <a:r>
              <a:rPr lang="fr-CH" sz="1200" dirty="0" err="1">
                <a:solidFill>
                  <a:schemeClr val="tx1"/>
                </a:solidFill>
              </a:rPr>
              <a:t>measurement</a:t>
            </a:r>
            <a:endParaRPr lang="fr-CH" sz="1200" dirty="0">
              <a:solidFill>
                <a:schemeClr val="tx1"/>
              </a:solidFill>
            </a:endParaRPr>
          </a:p>
          <a:p>
            <a:r>
              <a:rPr lang="fr-CH" sz="1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200" dirty="0">
                <a:solidFill>
                  <a:schemeClr val="tx1"/>
                </a:solidFill>
              </a:rPr>
              <a:t>rotating coil scanner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E95CB6A-630D-7EDC-1191-41743D8CD1CA}"/>
              </a:ext>
            </a:extLst>
          </p:cNvPr>
          <p:cNvSpPr txBox="1"/>
          <p:nvPr/>
        </p:nvSpPr>
        <p:spPr>
          <a:xfrm>
            <a:off x="4884984" y="562984"/>
            <a:ext cx="252061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chemeClr val="tx1"/>
                </a:solidFill>
              </a:rPr>
              <a:t>Mechanical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  <a:r>
              <a:rPr lang="fr-CH" sz="1200" dirty="0" err="1">
                <a:solidFill>
                  <a:schemeClr val="tx1"/>
                </a:solidFill>
              </a:rPr>
              <a:t>measurement</a:t>
            </a:r>
            <a:endParaRPr lang="fr-CH" sz="1200" dirty="0">
              <a:solidFill>
                <a:schemeClr val="tx1"/>
              </a:solidFill>
            </a:endParaRPr>
          </a:p>
          <a:p>
            <a:pPr algn="ctr"/>
            <a:r>
              <a:rPr lang="fr-CH" sz="1200" dirty="0">
                <a:solidFill>
                  <a:schemeClr val="tx1"/>
                </a:solidFill>
                <a:sym typeface="Wingdings" panose="05000000000000000000" pitchFamily="2" charset="2"/>
              </a:rPr>
              <a:t> FSI </a:t>
            </a:r>
            <a:r>
              <a:rPr lang="fr-CH" sz="1200" dirty="0" err="1">
                <a:solidFill>
                  <a:schemeClr val="tx1"/>
                </a:solidFill>
                <a:sym typeface="Wingdings" panose="05000000000000000000" pitchFamily="2" charset="2"/>
              </a:rPr>
              <a:t>meas</a:t>
            </a:r>
            <a:r>
              <a:rPr lang="fr-CH" sz="1200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EDD770-FFFA-4462-5B1A-D72DD93CD48E}"/>
              </a:ext>
            </a:extLst>
          </p:cNvPr>
          <p:cNvSpPr txBox="1"/>
          <p:nvPr/>
        </p:nvSpPr>
        <p:spPr>
          <a:xfrm>
            <a:off x="4875176" y="1163639"/>
            <a:ext cx="252061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CH" dirty="0">
                <a:solidFill>
                  <a:schemeClr val="tx1"/>
                </a:solidFill>
              </a:rPr>
              <a:t>Magnetic </a:t>
            </a:r>
            <a:r>
              <a:rPr lang="fr-CH" dirty="0" err="1">
                <a:solidFill>
                  <a:schemeClr val="tx1"/>
                </a:solidFill>
              </a:rPr>
              <a:t>measurement</a:t>
            </a:r>
            <a:endParaRPr lang="fr-CH" dirty="0">
              <a:solidFill>
                <a:schemeClr val="tx1"/>
              </a:solidFill>
            </a:endParaRPr>
          </a:p>
          <a:p>
            <a:r>
              <a:rPr lang="fr-CH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tx1"/>
                </a:solidFill>
              </a:rPr>
              <a:t>single-stretched wire (SSW)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9B8EA0E-1E46-FDEB-D968-53524BEF5760}"/>
              </a:ext>
            </a:extLst>
          </p:cNvPr>
          <p:cNvSpPr txBox="1"/>
          <p:nvPr/>
        </p:nvSpPr>
        <p:spPr>
          <a:xfrm>
            <a:off x="9274160" y="562984"/>
            <a:ext cx="2520611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chemeClr val="tx1"/>
                </a:solidFill>
              </a:rPr>
              <a:t>Mechanical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  <a:r>
              <a:rPr lang="fr-CH" sz="1200" dirty="0" err="1">
                <a:solidFill>
                  <a:schemeClr val="tx1"/>
                </a:solidFill>
              </a:rPr>
              <a:t>measurement</a:t>
            </a:r>
            <a:endParaRPr lang="fr-CH" sz="1200" dirty="0">
              <a:solidFill>
                <a:schemeClr val="tx1"/>
              </a:solidFill>
            </a:endParaRPr>
          </a:p>
          <a:p>
            <a:pPr algn="ctr"/>
            <a:r>
              <a:rPr lang="fr-CH" sz="1200" dirty="0">
                <a:solidFill>
                  <a:schemeClr val="tx1"/>
                </a:solidFill>
                <a:sym typeface="Wingdings" panose="05000000000000000000" pitchFamily="2" charset="2"/>
              </a:rPr>
              <a:t> FSI </a:t>
            </a:r>
            <a:r>
              <a:rPr lang="fr-CH" sz="1200" dirty="0" err="1">
                <a:solidFill>
                  <a:schemeClr val="tx1"/>
                </a:solidFill>
                <a:sym typeface="Wingdings" panose="05000000000000000000" pitchFamily="2" charset="2"/>
              </a:rPr>
              <a:t>meas</a:t>
            </a:r>
            <a:r>
              <a:rPr lang="fr-CH" sz="1200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8EDEEA-156C-FE3B-BA97-2E8B1C40707E}"/>
              </a:ext>
            </a:extLst>
          </p:cNvPr>
          <p:cNvSpPr txBox="1"/>
          <p:nvPr/>
        </p:nvSpPr>
        <p:spPr>
          <a:xfrm>
            <a:off x="9264352" y="1163639"/>
            <a:ext cx="252061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CH" dirty="0">
                <a:solidFill>
                  <a:schemeClr val="tx1"/>
                </a:solidFill>
              </a:rPr>
              <a:t>Magnetic </a:t>
            </a:r>
            <a:r>
              <a:rPr lang="fr-CH" dirty="0" err="1">
                <a:solidFill>
                  <a:schemeClr val="tx1"/>
                </a:solidFill>
              </a:rPr>
              <a:t>measurement</a:t>
            </a:r>
            <a:endParaRPr lang="fr-CH" dirty="0">
              <a:solidFill>
                <a:schemeClr val="tx1"/>
              </a:solidFill>
            </a:endParaRPr>
          </a:p>
          <a:p>
            <a:r>
              <a:rPr lang="fr-CH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tx1"/>
                </a:solidFill>
              </a:rPr>
              <a:t>single-stretched wire (SSW)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81D6C33-049D-4F83-3AF6-AE22751B932A}"/>
              </a:ext>
            </a:extLst>
          </p:cNvPr>
          <p:cNvSpPr txBox="1"/>
          <p:nvPr/>
        </p:nvSpPr>
        <p:spPr>
          <a:xfrm>
            <a:off x="6096000" y="6498090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Q2a-P3 (LMQXFB02)</a:t>
            </a:r>
          </a:p>
        </p:txBody>
      </p:sp>
    </p:spTree>
    <p:extLst>
      <p:ext uri="{BB962C8B-B14F-4D97-AF65-F5344CB8AC3E}">
        <p14:creationId xmlns:p14="http://schemas.microsoft.com/office/powerpoint/2010/main" val="21609309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1B2D9B-78B7-DF08-0517-BEE9A1151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5558EE-C67A-CE9B-A62B-C2E7218AB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4E9E9C3-6519-9B10-7D3B-F29A0AB03EEB}"/>
              </a:ext>
            </a:extLst>
          </p:cNvPr>
          <p:cNvGrpSpPr/>
          <p:nvPr/>
        </p:nvGrpSpPr>
        <p:grpSpPr>
          <a:xfrm>
            <a:off x="9198991" y="3008179"/>
            <a:ext cx="1815311" cy="1950756"/>
            <a:chOff x="2972940" y="2987367"/>
            <a:chExt cx="2880320" cy="3095228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D913FD1-9E21-CBC1-610C-989B6F615875}"/>
                </a:ext>
              </a:extLst>
            </p:cNvPr>
            <p:cNvSpPr/>
            <p:nvPr/>
          </p:nvSpPr>
          <p:spPr>
            <a:xfrm>
              <a:off x="3989828" y="5770175"/>
              <a:ext cx="944880" cy="312420"/>
            </a:xfrm>
            <a:custGeom>
              <a:avLst/>
              <a:gdLst>
                <a:gd name="connsiteX0" fmla="*/ 0 w 944880"/>
                <a:gd name="connsiteY0" fmla="*/ 30480 h 312420"/>
                <a:gd name="connsiteX1" fmla="*/ 144780 w 944880"/>
                <a:gd name="connsiteY1" fmla="*/ 76200 h 312420"/>
                <a:gd name="connsiteX2" fmla="*/ 327660 w 944880"/>
                <a:gd name="connsiteY2" fmla="*/ 91440 h 312420"/>
                <a:gd name="connsiteX3" fmla="*/ 449580 w 944880"/>
                <a:gd name="connsiteY3" fmla="*/ 91440 h 312420"/>
                <a:gd name="connsiteX4" fmla="*/ 594360 w 944880"/>
                <a:gd name="connsiteY4" fmla="*/ 91440 h 312420"/>
                <a:gd name="connsiteX5" fmla="*/ 655320 w 944880"/>
                <a:gd name="connsiteY5" fmla="*/ 68580 h 312420"/>
                <a:gd name="connsiteX6" fmla="*/ 746760 w 944880"/>
                <a:gd name="connsiteY6" fmla="*/ 53340 h 312420"/>
                <a:gd name="connsiteX7" fmla="*/ 853440 w 944880"/>
                <a:gd name="connsiteY7" fmla="*/ 30480 h 312420"/>
                <a:gd name="connsiteX8" fmla="*/ 906780 w 944880"/>
                <a:gd name="connsiteY8" fmla="*/ 0 h 312420"/>
                <a:gd name="connsiteX9" fmla="*/ 937260 w 944880"/>
                <a:gd name="connsiteY9" fmla="*/ 0 h 312420"/>
                <a:gd name="connsiteX10" fmla="*/ 944880 w 944880"/>
                <a:gd name="connsiteY10" fmla="*/ 259080 h 312420"/>
                <a:gd name="connsiteX11" fmla="*/ 792480 w 944880"/>
                <a:gd name="connsiteY11" fmla="*/ 289560 h 312420"/>
                <a:gd name="connsiteX12" fmla="*/ 678180 w 944880"/>
                <a:gd name="connsiteY12" fmla="*/ 297180 h 312420"/>
                <a:gd name="connsiteX13" fmla="*/ 579120 w 944880"/>
                <a:gd name="connsiteY13" fmla="*/ 312420 h 312420"/>
                <a:gd name="connsiteX14" fmla="*/ 426720 w 944880"/>
                <a:gd name="connsiteY14" fmla="*/ 312420 h 312420"/>
                <a:gd name="connsiteX15" fmla="*/ 312420 w 944880"/>
                <a:gd name="connsiteY15" fmla="*/ 312420 h 312420"/>
                <a:gd name="connsiteX16" fmla="*/ 198120 w 944880"/>
                <a:gd name="connsiteY16" fmla="*/ 304800 h 312420"/>
                <a:gd name="connsiteX17" fmla="*/ 99060 w 944880"/>
                <a:gd name="connsiteY17" fmla="*/ 281940 h 312420"/>
                <a:gd name="connsiteX18" fmla="*/ 30480 w 944880"/>
                <a:gd name="connsiteY18" fmla="*/ 274320 h 312420"/>
                <a:gd name="connsiteX19" fmla="*/ 0 w 944880"/>
                <a:gd name="connsiteY19" fmla="*/ 259080 h 312420"/>
                <a:gd name="connsiteX20" fmla="*/ 0 w 944880"/>
                <a:gd name="connsiteY20" fmla="*/ 3048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44880" h="312420">
                  <a:moveTo>
                    <a:pt x="0" y="30480"/>
                  </a:moveTo>
                  <a:lnTo>
                    <a:pt x="144780" y="76200"/>
                  </a:lnTo>
                  <a:lnTo>
                    <a:pt x="327660" y="91440"/>
                  </a:lnTo>
                  <a:lnTo>
                    <a:pt x="449580" y="91440"/>
                  </a:lnTo>
                  <a:lnTo>
                    <a:pt x="594360" y="91440"/>
                  </a:lnTo>
                  <a:lnTo>
                    <a:pt x="655320" y="68580"/>
                  </a:lnTo>
                  <a:lnTo>
                    <a:pt x="746760" y="53340"/>
                  </a:lnTo>
                  <a:lnTo>
                    <a:pt x="853440" y="30480"/>
                  </a:lnTo>
                  <a:lnTo>
                    <a:pt x="906780" y="0"/>
                  </a:lnTo>
                  <a:lnTo>
                    <a:pt x="937260" y="0"/>
                  </a:lnTo>
                  <a:lnTo>
                    <a:pt x="944880" y="259080"/>
                  </a:lnTo>
                  <a:lnTo>
                    <a:pt x="792480" y="289560"/>
                  </a:lnTo>
                  <a:lnTo>
                    <a:pt x="678180" y="297180"/>
                  </a:lnTo>
                  <a:lnTo>
                    <a:pt x="579120" y="312420"/>
                  </a:lnTo>
                  <a:lnTo>
                    <a:pt x="426720" y="312420"/>
                  </a:lnTo>
                  <a:lnTo>
                    <a:pt x="312420" y="312420"/>
                  </a:lnTo>
                  <a:lnTo>
                    <a:pt x="198120" y="304800"/>
                  </a:lnTo>
                  <a:lnTo>
                    <a:pt x="99060" y="281940"/>
                  </a:lnTo>
                  <a:lnTo>
                    <a:pt x="30480" y="274320"/>
                  </a:lnTo>
                  <a:lnTo>
                    <a:pt x="0" y="2590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62CF08BA-7B6D-8795-4C9B-907727B03FBF}"/>
                </a:ext>
              </a:extLst>
            </p:cNvPr>
            <p:cNvSpPr/>
            <p:nvPr/>
          </p:nvSpPr>
          <p:spPr>
            <a:xfrm>
              <a:off x="2972940" y="2987367"/>
              <a:ext cx="2880320" cy="2880320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D400A3B0-F18A-C53F-4BF2-9D68CA55267F}"/>
                </a:ext>
              </a:extLst>
            </p:cNvPr>
            <p:cNvSpPr/>
            <p:nvPr/>
          </p:nvSpPr>
          <p:spPr>
            <a:xfrm>
              <a:off x="4161072" y="4175499"/>
              <a:ext cx="504056" cy="504056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0BC1261-EDB4-FB9B-E393-124315252865}"/>
              </a:ext>
            </a:extLst>
          </p:cNvPr>
          <p:cNvGrpSpPr/>
          <p:nvPr/>
        </p:nvGrpSpPr>
        <p:grpSpPr>
          <a:xfrm>
            <a:off x="5184137" y="3008179"/>
            <a:ext cx="1815311" cy="1950756"/>
            <a:chOff x="2972940" y="2987367"/>
            <a:chExt cx="2880320" cy="3095228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0B34902-7F50-6F37-67BA-B7067F5346E2}"/>
                </a:ext>
              </a:extLst>
            </p:cNvPr>
            <p:cNvSpPr/>
            <p:nvPr/>
          </p:nvSpPr>
          <p:spPr>
            <a:xfrm>
              <a:off x="3989828" y="5770175"/>
              <a:ext cx="944880" cy="312420"/>
            </a:xfrm>
            <a:custGeom>
              <a:avLst/>
              <a:gdLst>
                <a:gd name="connsiteX0" fmla="*/ 0 w 944880"/>
                <a:gd name="connsiteY0" fmla="*/ 30480 h 312420"/>
                <a:gd name="connsiteX1" fmla="*/ 144780 w 944880"/>
                <a:gd name="connsiteY1" fmla="*/ 76200 h 312420"/>
                <a:gd name="connsiteX2" fmla="*/ 327660 w 944880"/>
                <a:gd name="connsiteY2" fmla="*/ 91440 h 312420"/>
                <a:gd name="connsiteX3" fmla="*/ 449580 w 944880"/>
                <a:gd name="connsiteY3" fmla="*/ 91440 h 312420"/>
                <a:gd name="connsiteX4" fmla="*/ 594360 w 944880"/>
                <a:gd name="connsiteY4" fmla="*/ 91440 h 312420"/>
                <a:gd name="connsiteX5" fmla="*/ 655320 w 944880"/>
                <a:gd name="connsiteY5" fmla="*/ 68580 h 312420"/>
                <a:gd name="connsiteX6" fmla="*/ 746760 w 944880"/>
                <a:gd name="connsiteY6" fmla="*/ 53340 h 312420"/>
                <a:gd name="connsiteX7" fmla="*/ 853440 w 944880"/>
                <a:gd name="connsiteY7" fmla="*/ 30480 h 312420"/>
                <a:gd name="connsiteX8" fmla="*/ 906780 w 944880"/>
                <a:gd name="connsiteY8" fmla="*/ 0 h 312420"/>
                <a:gd name="connsiteX9" fmla="*/ 937260 w 944880"/>
                <a:gd name="connsiteY9" fmla="*/ 0 h 312420"/>
                <a:gd name="connsiteX10" fmla="*/ 944880 w 944880"/>
                <a:gd name="connsiteY10" fmla="*/ 259080 h 312420"/>
                <a:gd name="connsiteX11" fmla="*/ 792480 w 944880"/>
                <a:gd name="connsiteY11" fmla="*/ 289560 h 312420"/>
                <a:gd name="connsiteX12" fmla="*/ 678180 w 944880"/>
                <a:gd name="connsiteY12" fmla="*/ 297180 h 312420"/>
                <a:gd name="connsiteX13" fmla="*/ 579120 w 944880"/>
                <a:gd name="connsiteY13" fmla="*/ 312420 h 312420"/>
                <a:gd name="connsiteX14" fmla="*/ 426720 w 944880"/>
                <a:gd name="connsiteY14" fmla="*/ 312420 h 312420"/>
                <a:gd name="connsiteX15" fmla="*/ 312420 w 944880"/>
                <a:gd name="connsiteY15" fmla="*/ 312420 h 312420"/>
                <a:gd name="connsiteX16" fmla="*/ 198120 w 944880"/>
                <a:gd name="connsiteY16" fmla="*/ 304800 h 312420"/>
                <a:gd name="connsiteX17" fmla="*/ 99060 w 944880"/>
                <a:gd name="connsiteY17" fmla="*/ 281940 h 312420"/>
                <a:gd name="connsiteX18" fmla="*/ 30480 w 944880"/>
                <a:gd name="connsiteY18" fmla="*/ 274320 h 312420"/>
                <a:gd name="connsiteX19" fmla="*/ 0 w 944880"/>
                <a:gd name="connsiteY19" fmla="*/ 259080 h 312420"/>
                <a:gd name="connsiteX20" fmla="*/ 0 w 944880"/>
                <a:gd name="connsiteY20" fmla="*/ 3048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44880" h="312420">
                  <a:moveTo>
                    <a:pt x="0" y="30480"/>
                  </a:moveTo>
                  <a:lnTo>
                    <a:pt x="144780" y="76200"/>
                  </a:lnTo>
                  <a:lnTo>
                    <a:pt x="327660" y="91440"/>
                  </a:lnTo>
                  <a:lnTo>
                    <a:pt x="449580" y="91440"/>
                  </a:lnTo>
                  <a:lnTo>
                    <a:pt x="594360" y="91440"/>
                  </a:lnTo>
                  <a:lnTo>
                    <a:pt x="655320" y="68580"/>
                  </a:lnTo>
                  <a:lnTo>
                    <a:pt x="746760" y="53340"/>
                  </a:lnTo>
                  <a:lnTo>
                    <a:pt x="853440" y="30480"/>
                  </a:lnTo>
                  <a:lnTo>
                    <a:pt x="906780" y="0"/>
                  </a:lnTo>
                  <a:lnTo>
                    <a:pt x="937260" y="0"/>
                  </a:lnTo>
                  <a:lnTo>
                    <a:pt x="944880" y="259080"/>
                  </a:lnTo>
                  <a:lnTo>
                    <a:pt x="792480" y="289560"/>
                  </a:lnTo>
                  <a:lnTo>
                    <a:pt x="678180" y="297180"/>
                  </a:lnTo>
                  <a:lnTo>
                    <a:pt x="579120" y="312420"/>
                  </a:lnTo>
                  <a:lnTo>
                    <a:pt x="426720" y="312420"/>
                  </a:lnTo>
                  <a:lnTo>
                    <a:pt x="312420" y="312420"/>
                  </a:lnTo>
                  <a:lnTo>
                    <a:pt x="198120" y="304800"/>
                  </a:lnTo>
                  <a:lnTo>
                    <a:pt x="99060" y="281940"/>
                  </a:lnTo>
                  <a:lnTo>
                    <a:pt x="30480" y="274320"/>
                  </a:lnTo>
                  <a:lnTo>
                    <a:pt x="0" y="2590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EF77F13-932A-8D7C-704A-89DA301EDB2B}"/>
                </a:ext>
              </a:extLst>
            </p:cNvPr>
            <p:cNvSpPr/>
            <p:nvPr/>
          </p:nvSpPr>
          <p:spPr>
            <a:xfrm>
              <a:off x="2972940" y="2987367"/>
              <a:ext cx="2880320" cy="2880320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7967D670-DBEB-6A95-D6B1-86A631526F7D}"/>
                </a:ext>
              </a:extLst>
            </p:cNvPr>
            <p:cNvSpPr/>
            <p:nvPr/>
          </p:nvSpPr>
          <p:spPr>
            <a:xfrm>
              <a:off x="4161072" y="4175499"/>
              <a:ext cx="504056" cy="504056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5959378-3084-6BD2-7233-5B3DE270479F}"/>
              </a:ext>
            </a:extLst>
          </p:cNvPr>
          <p:cNvGrpSpPr/>
          <p:nvPr/>
        </p:nvGrpSpPr>
        <p:grpSpPr>
          <a:xfrm>
            <a:off x="946751" y="3008179"/>
            <a:ext cx="1815311" cy="1950756"/>
            <a:chOff x="2972940" y="2987367"/>
            <a:chExt cx="2880320" cy="3095228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2D4D030D-7C2B-BD87-2CB3-340D61ECBD17}"/>
                </a:ext>
              </a:extLst>
            </p:cNvPr>
            <p:cNvSpPr/>
            <p:nvPr/>
          </p:nvSpPr>
          <p:spPr>
            <a:xfrm>
              <a:off x="3989828" y="5770175"/>
              <a:ext cx="944880" cy="312420"/>
            </a:xfrm>
            <a:custGeom>
              <a:avLst/>
              <a:gdLst>
                <a:gd name="connsiteX0" fmla="*/ 0 w 944880"/>
                <a:gd name="connsiteY0" fmla="*/ 30480 h 312420"/>
                <a:gd name="connsiteX1" fmla="*/ 144780 w 944880"/>
                <a:gd name="connsiteY1" fmla="*/ 76200 h 312420"/>
                <a:gd name="connsiteX2" fmla="*/ 327660 w 944880"/>
                <a:gd name="connsiteY2" fmla="*/ 91440 h 312420"/>
                <a:gd name="connsiteX3" fmla="*/ 449580 w 944880"/>
                <a:gd name="connsiteY3" fmla="*/ 91440 h 312420"/>
                <a:gd name="connsiteX4" fmla="*/ 594360 w 944880"/>
                <a:gd name="connsiteY4" fmla="*/ 91440 h 312420"/>
                <a:gd name="connsiteX5" fmla="*/ 655320 w 944880"/>
                <a:gd name="connsiteY5" fmla="*/ 68580 h 312420"/>
                <a:gd name="connsiteX6" fmla="*/ 746760 w 944880"/>
                <a:gd name="connsiteY6" fmla="*/ 53340 h 312420"/>
                <a:gd name="connsiteX7" fmla="*/ 853440 w 944880"/>
                <a:gd name="connsiteY7" fmla="*/ 30480 h 312420"/>
                <a:gd name="connsiteX8" fmla="*/ 906780 w 944880"/>
                <a:gd name="connsiteY8" fmla="*/ 0 h 312420"/>
                <a:gd name="connsiteX9" fmla="*/ 937260 w 944880"/>
                <a:gd name="connsiteY9" fmla="*/ 0 h 312420"/>
                <a:gd name="connsiteX10" fmla="*/ 944880 w 944880"/>
                <a:gd name="connsiteY10" fmla="*/ 259080 h 312420"/>
                <a:gd name="connsiteX11" fmla="*/ 792480 w 944880"/>
                <a:gd name="connsiteY11" fmla="*/ 289560 h 312420"/>
                <a:gd name="connsiteX12" fmla="*/ 678180 w 944880"/>
                <a:gd name="connsiteY12" fmla="*/ 297180 h 312420"/>
                <a:gd name="connsiteX13" fmla="*/ 579120 w 944880"/>
                <a:gd name="connsiteY13" fmla="*/ 312420 h 312420"/>
                <a:gd name="connsiteX14" fmla="*/ 426720 w 944880"/>
                <a:gd name="connsiteY14" fmla="*/ 312420 h 312420"/>
                <a:gd name="connsiteX15" fmla="*/ 312420 w 944880"/>
                <a:gd name="connsiteY15" fmla="*/ 312420 h 312420"/>
                <a:gd name="connsiteX16" fmla="*/ 198120 w 944880"/>
                <a:gd name="connsiteY16" fmla="*/ 304800 h 312420"/>
                <a:gd name="connsiteX17" fmla="*/ 99060 w 944880"/>
                <a:gd name="connsiteY17" fmla="*/ 281940 h 312420"/>
                <a:gd name="connsiteX18" fmla="*/ 30480 w 944880"/>
                <a:gd name="connsiteY18" fmla="*/ 274320 h 312420"/>
                <a:gd name="connsiteX19" fmla="*/ 0 w 944880"/>
                <a:gd name="connsiteY19" fmla="*/ 259080 h 312420"/>
                <a:gd name="connsiteX20" fmla="*/ 0 w 944880"/>
                <a:gd name="connsiteY20" fmla="*/ 30480 h 31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44880" h="312420">
                  <a:moveTo>
                    <a:pt x="0" y="30480"/>
                  </a:moveTo>
                  <a:lnTo>
                    <a:pt x="144780" y="76200"/>
                  </a:lnTo>
                  <a:lnTo>
                    <a:pt x="327660" y="91440"/>
                  </a:lnTo>
                  <a:lnTo>
                    <a:pt x="449580" y="91440"/>
                  </a:lnTo>
                  <a:lnTo>
                    <a:pt x="594360" y="91440"/>
                  </a:lnTo>
                  <a:lnTo>
                    <a:pt x="655320" y="68580"/>
                  </a:lnTo>
                  <a:lnTo>
                    <a:pt x="746760" y="53340"/>
                  </a:lnTo>
                  <a:lnTo>
                    <a:pt x="853440" y="30480"/>
                  </a:lnTo>
                  <a:lnTo>
                    <a:pt x="906780" y="0"/>
                  </a:lnTo>
                  <a:lnTo>
                    <a:pt x="937260" y="0"/>
                  </a:lnTo>
                  <a:lnTo>
                    <a:pt x="944880" y="259080"/>
                  </a:lnTo>
                  <a:lnTo>
                    <a:pt x="792480" y="289560"/>
                  </a:lnTo>
                  <a:lnTo>
                    <a:pt x="678180" y="297180"/>
                  </a:lnTo>
                  <a:lnTo>
                    <a:pt x="579120" y="312420"/>
                  </a:lnTo>
                  <a:lnTo>
                    <a:pt x="426720" y="312420"/>
                  </a:lnTo>
                  <a:lnTo>
                    <a:pt x="312420" y="312420"/>
                  </a:lnTo>
                  <a:lnTo>
                    <a:pt x="198120" y="304800"/>
                  </a:lnTo>
                  <a:lnTo>
                    <a:pt x="99060" y="281940"/>
                  </a:lnTo>
                  <a:lnTo>
                    <a:pt x="30480" y="274320"/>
                  </a:lnTo>
                  <a:lnTo>
                    <a:pt x="0" y="2590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ysClr val="windowText" lastClr="000000"/>
            </a:solidFill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A70311C-27DD-F677-FF78-1321AC239943}"/>
                </a:ext>
              </a:extLst>
            </p:cNvPr>
            <p:cNvSpPr/>
            <p:nvPr/>
          </p:nvSpPr>
          <p:spPr>
            <a:xfrm>
              <a:off x="2972940" y="2987367"/>
              <a:ext cx="2880320" cy="2880320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4872CC2-1846-3221-319F-DC8AEE2DFA63}"/>
                </a:ext>
              </a:extLst>
            </p:cNvPr>
            <p:cNvSpPr/>
            <p:nvPr/>
          </p:nvSpPr>
          <p:spPr>
            <a:xfrm>
              <a:off x="4161072" y="4175499"/>
              <a:ext cx="504056" cy="504056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3495F507-0C8E-0CE6-9B5B-30FC6B2AA045}"/>
              </a:ext>
            </a:extLst>
          </p:cNvPr>
          <p:cNvSpPr txBox="1"/>
          <p:nvPr/>
        </p:nvSpPr>
        <p:spPr>
          <a:xfrm>
            <a:off x="284956" y="894863"/>
            <a:ext cx="34531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</a:rPr>
              <a:t>Fiducialisation : SMI2 measurement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A02B93"/>
                </a:solidFill>
                <a:effectLst/>
                <a:uLnTx/>
                <a:uFillTx/>
              </a:rPr>
              <a:t>Magnetic field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3EFE983-B4F7-6266-F16B-2A1172AF7559}"/>
              </a:ext>
            </a:extLst>
          </p:cNvPr>
          <p:cNvCxnSpPr>
            <a:cxnSpLocks/>
          </p:cNvCxnSpPr>
          <p:nvPr/>
        </p:nvCxnSpPr>
        <p:spPr>
          <a:xfrm>
            <a:off x="4054216" y="748816"/>
            <a:ext cx="0" cy="5193437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36386C1-8CD7-939A-A53B-93A72916F591}"/>
              </a:ext>
            </a:extLst>
          </p:cNvPr>
          <p:cNvCxnSpPr>
            <a:cxnSpLocks/>
          </p:cNvCxnSpPr>
          <p:nvPr/>
        </p:nvCxnSpPr>
        <p:spPr>
          <a:xfrm>
            <a:off x="8328248" y="748816"/>
            <a:ext cx="0" cy="5193437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FB7FA5CA-B8D3-88B9-0894-63E893072312}"/>
              </a:ext>
            </a:extLst>
          </p:cNvPr>
          <p:cNvSpPr txBox="1"/>
          <p:nvPr/>
        </p:nvSpPr>
        <p:spPr>
          <a:xfrm>
            <a:off x="4512501" y="894863"/>
            <a:ext cx="29632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WARM Ambient pressure : SM18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Magnetic field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1559BFD-0788-B01A-AFB5-46BC22DA0B70}"/>
              </a:ext>
            </a:extLst>
          </p:cNvPr>
          <p:cNvSpPr txBox="1"/>
          <p:nvPr/>
        </p:nvSpPr>
        <p:spPr>
          <a:xfrm>
            <a:off x="9540835" y="894863"/>
            <a:ext cx="14029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</a:rPr>
              <a:t>COLD : SM18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</a:rPr>
              <a:t>Magnetic field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52663C1-C954-C5B1-D4F3-51EE974D6F43}"/>
              </a:ext>
            </a:extLst>
          </p:cNvPr>
          <p:cNvSpPr txBox="1"/>
          <p:nvPr/>
        </p:nvSpPr>
        <p:spPr>
          <a:xfrm>
            <a:off x="1028086" y="1448861"/>
            <a:ext cx="1581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Mechanical direction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(Z axis)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3E36F3DC-D115-666C-6906-5ED4614159A2}"/>
              </a:ext>
            </a:extLst>
          </p:cNvPr>
          <p:cNvCxnSpPr>
            <a:cxnSpLocks/>
          </p:cNvCxnSpPr>
          <p:nvPr/>
        </p:nvCxnSpPr>
        <p:spPr>
          <a:xfrm flipV="1">
            <a:off x="1853759" y="2014915"/>
            <a:ext cx="0" cy="191457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2C36118-5F16-A1E3-D834-502118A3EE55}"/>
              </a:ext>
            </a:extLst>
          </p:cNvPr>
          <p:cNvCxnSpPr/>
          <p:nvPr/>
        </p:nvCxnSpPr>
        <p:spPr>
          <a:xfrm>
            <a:off x="1853759" y="3929485"/>
            <a:ext cx="48577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380427F-83A8-543E-A201-2A85BD46704A}"/>
              </a:ext>
            </a:extLst>
          </p:cNvPr>
          <p:cNvCxnSpPr>
            <a:cxnSpLocks/>
          </p:cNvCxnSpPr>
          <p:nvPr/>
        </p:nvCxnSpPr>
        <p:spPr>
          <a:xfrm rot="16200000">
            <a:off x="1610872" y="3686597"/>
            <a:ext cx="48577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06D5EA86-ACC7-0D98-C1AF-32BACE774ABE}"/>
              </a:ext>
            </a:extLst>
          </p:cNvPr>
          <p:cNvSpPr txBox="1"/>
          <p:nvPr/>
        </p:nvSpPr>
        <p:spPr>
          <a:xfrm>
            <a:off x="2339534" y="380566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X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55C9706-BF03-5FD3-7709-C153E7E28DFC}"/>
              </a:ext>
            </a:extLst>
          </p:cNvPr>
          <p:cNvSpPr txBox="1"/>
          <p:nvPr/>
        </p:nvSpPr>
        <p:spPr>
          <a:xfrm>
            <a:off x="1524064" y="344370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Z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F0986391-46D9-3A4C-D452-CA52FCD36B6B}"/>
              </a:ext>
            </a:extLst>
          </p:cNvPr>
          <p:cNvCxnSpPr>
            <a:cxnSpLocks/>
          </p:cNvCxnSpPr>
          <p:nvPr/>
        </p:nvCxnSpPr>
        <p:spPr>
          <a:xfrm flipV="1">
            <a:off x="1853759" y="2294911"/>
            <a:ext cx="627602" cy="1634574"/>
          </a:xfrm>
          <a:prstGeom prst="straightConnector1">
            <a:avLst/>
          </a:prstGeom>
          <a:noFill/>
          <a:ln w="25400" cap="flat" cmpd="sng" algn="ctr">
            <a:solidFill>
              <a:srgbClr val="A02B93"/>
            </a:solidFill>
            <a:prstDash val="dash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7051CE96-FEF2-A890-10EE-9ABD2B73AA4F}"/>
              </a:ext>
            </a:extLst>
          </p:cNvPr>
          <p:cNvSpPr txBox="1"/>
          <p:nvPr/>
        </p:nvSpPr>
        <p:spPr>
          <a:xfrm>
            <a:off x="2187275" y="1833246"/>
            <a:ext cx="829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Magnetic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field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318BABC-F9BB-B3E6-A7DF-84D39266E597}"/>
              </a:ext>
            </a:extLst>
          </p:cNvPr>
          <p:cNvSpPr txBox="1"/>
          <p:nvPr/>
        </p:nvSpPr>
        <p:spPr>
          <a:xfrm>
            <a:off x="2252514" y="2734304"/>
            <a:ext cx="11592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A02B93"/>
                </a:solidFill>
                <a:effectLst/>
                <a:highlight>
                  <a:srgbClr val="FFFF00"/>
                </a:highlight>
                <a:uLnTx/>
                <a:uFillTx/>
              </a:rPr>
              <a:t>0.316 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rgbClr val="A02B93"/>
                </a:solidFill>
                <a:effectLst/>
                <a:highlight>
                  <a:srgbClr val="FFFF00"/>
                </a:highlight>
                <a:uLnTx/>
                <a:uFillTx/>
              </a:rPr>
              <a:t>mrad</a:t>
            </a: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rgbClr val="A02B93"/>
              </a:solidFill>
              <a:effectLst/>
              <a:highlight>
                <a:srgbClr val="FFFF00"/>
              </a:highlight>
              <a:uLnTx/>
              <a:uFillTx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A303D7B-3289-0538-A54C-33BF176F5EEF}"/>
              </a:ext>
            </a:extLst>
          </p:cNvPr>
          <p:cNvSpPr txBox="1"/>
          <p:nvPr/>
        </p:nvSpPr>
        <p:spPr>
          <a:xfrm>
            <a:off x="5260550" y="1471521"/>
            <a:ext cx="1581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Mechanical direction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(Z axis)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A331205F-7A62-ABD6-2F95-B8A9A86722B3}"/>
              </a:ext>
            </a:extLst>
          </p:cNvPr>
          <p:cNvCxnSpPr>
            <a:cxnSpLocks/>
          </p:cNvCxnSpPr>
          <p:nvPr/>
        </p:nvCxnSpPr>
        <p:spPr>
          <a:xfrm flipV="1">
            <a:off x="6086223" y="2014915"/>
            <a:ext cx="0" cy="192078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43E119CB-5AD2-C43E-F6A1-A93A084B14FB}"/>
              </a:ext>
            </a:extLst>
          </p:cNvPr>
          <p:cNvCxnSpPr/>
          <p:nvPr/>
        </p:nvCxnSpPr>
        <p:spPr>
          <a:xfrm>
            <a:off x="6086223" y="3935700"/>
            <a:ext cx="48577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71295319-BC3A-B16E-D601-54229F3B341F}"/>
              </a:ext>
            </a:extLst>
          </p:cNvPr>
          <p:cNvCxnSpPr>
            <a:cxnSpLocks/>
          </p:cNvCxnSpPr>
          <p:nvPr/>
        </p:nvCxnSpPr>
        <p:spPr>
          <a:xfrm rot="16200000">
            <a:off x="5843336" y="3692812"/>
            <a:ext cx="48577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4255CF2E-7433-7409-49C5-22F662F30D11}"/>
              </a:ext>
            </a:extLst>
          </p:cNvPr>
          <p:cNvSpPr txBox="1"/>
          <p:nvPr/>
        </p:nvSpPr>
        <p:spPr>
          <a:xfrm>
            <a:off x="6571998" y="381187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X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0F15B77-6BCD-9908-6C86-657FBF8B69CF}"/>
              </a:ext>
            </a:extLst>
          </p:cNvPr>
          <p:cNvSpPr txBox="1"/>
          <p:nvPr/>
        </p:nvSpPr>
        <p:spPr>
          <a:xfrm>
            <a:off x="5756528" y="344992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Z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30DF6B1A-A6BD-C0AA-2FA7-6513BBDA6920}"/>
              </a:ext>
            </a:extLst>
          </p:cNvPr>
          <p:cNvCxnSpPr>
            <a:cxnSpLocks/>
          </p:cNvCxnSpPr>
          <p:nvPr/>
        </p:nvCxnSpPr>
        <p:spPr>
          <a:xfrm flipV="1">
            <a:off x="6086223" y="2315663"/>
            <a:ext cx="545004" cy="162003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dash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839E2D2E-6B40-98DF-A3F4-D7547177D129}"/>
              </a:ext>
            </a:extLst>
          </p:cNvPr>
          <p:cNvSpPr txBox="1"/>
          <p:nvPr/>
        </p:nvSpPr>
        <p:spPr>
          <a:xfrm>
            <a:off x="6631227" y="1959829"/>
            <a:ext cx="829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Magnetic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field</a:t>
            </a: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C147B7EE-D6EB-4788-C741-A6A8C476F0D5}"/>
              </a:ext>
            </a:extLst>
          </p:cNvPr>
          <p:cNvSpPr/>
          <p:nvPr/>
        </p:nvSpPr>
        <p:spPr>
          <a:xfrm rot="21343018">
            <a:off x="6095376" y="2831424"/>
            <a:ext cx="325058" cy="85039"/>
          </a:xfrm>
          <a:custGeom>
            <a:avLst/>
            <a:gdLst>
              <a:gd name="connsiteX0" fmla="*/ 0 w 276225"/>
              <a:gd name="connsiteY0" fmla="*/ 1058 h 77258"/>
              <a:gd name="connsiteX1" fmla="*/ 142875 w 276225"/>
              <a:gd name="connsiteY1" fmla="*/ 10583 h 77258"/>
              <a:gd name="connsiteX2" fmla="*/ 276225 w 276225"/>
              <a:gd name="connsiteY2" fmla="*/ 77258 h 7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225" h="77258">
                <a:moveTo>
                  <a:pt x="0" y="1058"/>
                </a:moveTo>
                <a:cubicBezTo>
                  <a:pt x="48419" y="-530"/>
                  <a:pt x="96838" y="-2117"/>
                  <a:pt x="142875" y="10583"/>
                </a:cubicBezTo>
                <a:cubicBezTo>
                  <a:pt x="188912" y="23283"/>
                  <a:pt x="232568" y="50270"/>
                  <a:pt x="276225" y="77258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AF2C520-08EC-A92A-18A7-05D0CF89971F}"/>
              </a:ext>
            </a:extLst>
          </p:cNvPr>
          <p:cNvSpPr txBox="1"/>
          <p:nvPr/>
        </p:nvSpPr>
        <p:spPr>
          <a:xfrm>
            <a:off x="6445917" y="2819404"/>
            <a:ext cx="11592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</a:rPr>
              <a:t>0.259 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</a:rPr>
              <a:t>mrad</a:t>
            </a: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FF00"/>
              </a:highlight>
              <a:uLnTx/>
              <a:uFillTx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AF8BE6B-8226-6677-E936-09C43E1DCA44}"/>
              </a:ext>
            </a:extLst>
          </p:cNvPr>
          <p:cNvSpPr txBox="1"/>
          <p:nvPr/>
        </p:nvSpPr>
        <p:spPr>
          <a:xfrm>
            <a:off x="9280974" y="1471521"/>
            <a:ext cx="1581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Mechanical direction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(Z axis)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478DD4F5-6FEE-4D61-70EF-509421A087FF}"/>
              </a:ext>
            </a:extLst>
          </p:cNvPr>
          <p:cNvCxnSpPr>
            <a:cxnSpLocks/>
          </p:cNvCxnSpPr>
          <p:nvPr/>
        </p:nvCxnSpPr>
        <p:spPr>
          <a:xfrm flipV="1">
            <a:off x="10106647" y="2014915"/>
            <a:ext cx="0" cy="190061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704C4E5E-63A2-DF1D-C36D-CB5922A6C0D0}"/>
              </a:ext>
            </a:extLst>
          </p:cNvPr>
          <p:cNvCxnSpPr/>
          <p:nvPr/>
        </p:nvCxnSpPr>
        <p:spPr>
          <a:xfrm>
            <a:off x="10106647" y="3915529"/>
            <a:ext cx="48577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9F06C62-8AAB-8F6F-C2B3-D2DC61749704}"/>
              </a:ext>
            </a:extLst>
          </p:cNvPr>
          <p:cNvCxnSpPr>
            <a:cxnSpLocks/>
          </p:cNvCxnSpPr>
          <p:nvPr/>
        </p:nvCxnSpPr>
        <p:spPr>
          <a:xfrm rot="16200000">
            <a:off x="9863760" y="3672641"/>
            <a:ext cx="485775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9794C34B-CF5B-078E-7EFF-DD226CC54231}"/>
              </a:ext>
            </a:extLst>
          </p:cNvPr>
          <p:cNvSpPr txBox="1"/>
          <p:nvPr/>
        </p:nvSpPr>
        <p:spPr>
          <a:xfrm>
            <a:off x="10592422" y="379170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X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574C053-D74E-519E-F3AD-FF50B996AF2D}"/>
              </a:ext>
            </a:extLst>
          </p:cNvPr>
          <p:cNvSpPr txBox="1"/>
          <p:nvPr/>
        </p:nvSpPr>
        <p:spPr>
          <a:xfrm>
            <a:off x="9776952" y="342975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Z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D7EFC687-5834-792B-485B-62E205BC52E9}"/>
              </a:ext>
            </a:extLst>
          </p:cNvPr>
          <p:cNvCxnSpPr>
            <a:cxnSpLocks/>
          </p:cNvCxnSpPr>
          <p:nvPr/>
        </p:nvCxnSpPr>
        <p:spPr>
          <a:xfrm flipV="1">
            <a:off x="10106647" y="2341003"/>
            <a:ext cx="561289" cy="1574526"/>
          </a:xfrm>
          <a:prstGeom prst="straightConnector1">
            <a:avLst/>
          </a:prstGeom>
          <a:noFill/>
          <a:ln w="25400" cap="flat" cmpd="sng" algn="ctr">
            <a:solidFill>
              <a:srgbClr val="00B0F0"/>
            </a:solidFill>
            <a:prstDash val="dash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4674C4F-3C6A-32EE-8E2A-2B7831191FE0}"/>
              </a:ext>
            </a:extLst>
          </p:cNvPr>
          <p:cNvSpPr txBox="1"/>
          <p:nvPr/>
        </p:nvSpPr>
        <p:spPr>
          <a:xfrm>
            <a:off x="10610867" y="1741698"/>
            <a:ext cx="829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Magnetic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field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49656CF-F5ED-5E89-7B7C-0445FE8200F6}"/>
              </a:ext>
            </a:extLst>
          </p:cNvPr>
          <p:cNvSpPr txBox="1"/>
          <p:nvPr/>
        </p:nvSpPr>
        <p:spPr>
          <a:xfrm>
            <a:off x="10564686" y="2828509"/>
            <a:ext cx="11592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highlight>
                  <a:srgbClr val="FFFF00"/>
                </a:highlight>
                <a:uLnTx/>
                <a:uFillTx/>
              </a:rPr>
              <a:t>0.256 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rgbClr val="0093BE"/>
                </a:solidFill>
                <a:effectLst/>
                <a:highlight>
                  <a:srgbClr val="FFFF00"/>
                </a:highlight>
                <a:uLnTx/>
                <a:uFillTx/>
              </a:rPr>
              <a:t>mrad</a:t>
            </a: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highlight>
                <a:srgbClr val="FFFF00"/>
              </a:highlight>
              <a:uLnTx/>
              <a:uFillTx/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A8B1D267-0458-A481-99DC-20C43AD4A455}"/>
              </a:ext>
            </a:extLst>
          </p:cNvPr>
          <p:cNvSpPr/>
          <p:nvPr/>
        </p:nvSpPr>
        <p:spPr>
          <a:xfrm rot="21248045">
            <a:off x="1863284" y="2829742"/>
            <a:ext cx="388013" cy="99841"/>
          </a:xfrm>
          <a:custGeom>
            <a:avLst/>
            <a:gdLst>
              <a:gd name="connsiteX0" fmla="*/ 0 w 276225"/>
              <a:gd name="connsiteY0" fmla="*/ 1058 h 77258"/>
              <a:gd name="connsiteX1" fmla="*/ 142875 w 276225"/>
              <a:gd name="connsiteY1" fmla="*/ 10583 h 77258"/>
              <a:gd name="connsiteX2" fmla="*/ 276225 w 276225"/>
              <a:gd name="connsiteY2" fmla="*/ 77258 h 7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225" h="77258">
                <a:moveTo>
                  <a:pt x="0" y="1058"/>
                </a:moveTo>
                <a:cubicBezTo>
                  <a:pt x="48419" y="-530"/>
                  <a:pt x="96838" y="-2117"/>
                  <a:pt x="142875" y="10583"/>
                </a:cubicBezTo>
                <a:cubicBezTo>
                  <a:pt x="188912" y="23283"/>
                  <a:pt x="232568" y="50270"/>
                  <a:pt x="276225" y="77258"/>
                </a:cubicBezTo>
              </a:path>
            </a:pathLst>
          </a:custGeom>
          <a:noFill/>
          <a:ln w="25400" cap="flat" cmpd="sng" algn="ctr">
            <a:solidFill>
              <a:srgbClr val="A02B9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B301C4DB-1750-5928-A1DF-F8148B89DED1}"/>
              </a:ext>
            </a:extLst>
          </p:cNvPr>
          <p:cNvSpPr/>
          <p:nvPr/>
        </p:nvSpPr>
        <p:spPr>
          <a:xfrm rot="21343018">
            <a:off x="10130504" y="2813434"/>
            <a:ext cx="325058" cy="85039"/>
          </a:xfrm>
          <a:custGeom>
            <a:avLst/>
            <a:gdLst>
              <a:gd name="connsiteX0" fmla="*/ 0 w 276225"/>
              <a:gd name="connsiteY0" fmla="*/ 1058 h 77258"/>
              <a:gd name="connsiteX1" fmla="*/ 142875 w 276225"/>
              <a:gd name="connsiteY1" fmla="*/ 10583 h 77258"/>
              <a:gd name="connsiteX2" fmla="*/ 276225 w 276225"/>
              <a:gd name="connsiteY2" fmla="*/ 77258 h 7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225" h="77258">
                <a:moveTo>
                  <a:pt x="0" y="1058"/>
                </a:moveTo>
                <a:cubicBezTo>
                  <a:pt x="48419" y="-530"/>
                  <a:pt x="96838" y="-2117"/>
                  <a:pt x="142875" y="10583"/>
                </a:cubicBezTo>
                <a:cubicBezTo>
                  <a:pt x="188912" y="23283"/>
                  <a:pt x="232568" y="50270"/>
                  <a:pt x="276225" y="77258"/>
                </a:cubicBezTo>
              </a:path>
            </a:pathLst>
          </a:custGeom>
          <a:noFill/>
          <a:ln w="2540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93BE"/>
              </a:solidFill>
              <a:effectLst/>
              <a:uLnTx/>
              <a:uFillTx/>
            </a:endParaRPr>
          </a:p>
        </p:txBody>
      </p:sp>
      <p:graphicFrame>
        <p:nvGraphicFramePr>
          <p:cNvPr id="108" name="Table 107">
            <a:extLst>
              <a:ext uri="{FF2B5EF4-FFF2-40B4-BE49-F238E27FC236}">
                <a16:creationId xmlns:a16="http://schemas.microsoft.com/office/drawing/2014/main" id="{E40AFBA2-5D7B-7A31-3141-8EAA44DA0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409212"/>
              </p:ext>
            </p:extLst>
          </p:nvPr>
        </p:nvGraphicFramePr>
        <p:xfrm>
          <a:off x="4672163" y="5305375"/>
          <a:ext cx="2699092" cy="731520"/>
        </p:xfrm>
        <a:graphic>
          <a:graphicData uri="http://schemas.openxmlformats.org/drawingml/2006/table">
            <a:tbl>
              <a:tblPr firstRow="1" bandRow="1"/>
              <a:tblGrid>
                <a:gridCol w="1620210">
                  <a:extLst>
                    <a:ext uri="{9D8B030D-6E8A-4147-A177-3AD203B41FA5}">
                      <a16:colId xmlns:a16="http://schemas.microsoft.com/office/drawing/2014/main" val="3059411848"/>
                    </a:ext>
                  </a:extLst>
                </a:gridCol>
                <a:gridCol w="1078882">
                  <a:extLst>
                    <a:ext uri="{9D8B030D-6E8A-4147-A177-3AD203B41FA5}">
                      <a16:colId xmlns:a16="http://schemas.microsoft.com/office/drawing/2014/main" val="437669723"/>
                    </a:ext>
                  </a:extLst>
                </a:gridCol>
              </a:tblGrid>
              <a:tr h="165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LGC conv.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6714664"/>
                  </a:ext>
                </a:extLst>
              </a:tr>
              <a:tr h="165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Delta Roll. (</a:t>
                      </a:r>
                      <a:r>
                        <a:rPr lang="en-US" sz="1200" dirty="0" err="1"/>
                        <a:t>mrad</a:t>
                      </a:r>
                      <a:r>
                        <a:rPr lang="en-US" sz="1200" dirty="0"/>
                        <a:t>)</a:t>
                      </a:r>
                    </a:p>
                    <a:p>
                      <a:pPr algn="ctr"/>
                      <a:r>
                        <a:rPr lang="en-US" sz="1200" dirty="0" err="1"/>
                        <a:t>meca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200" dirty="0" err="1">
                          <a:sym typeface="Wingdings" panose="05000000000000000000" pitchFamily="2" charset="2"/>
                        </a:rPr>
                        <a:t>magn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0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- 0.259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0A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7873914"/>
                  </a:ext>
                </a:extLst>
              </a:tr>
            </a:tbl>
          </a:graphicData>
        </a:graphic>
      </p:graphicFrame>
      <p:graphicFrame>
        <p:nvGraphicFramePr>
          <p:cNvPr id="109" name="Table 108">
            <a:extLst>
              <a:ext uri="{FF2B5EF4-FFF2-40B4-BE49-F238E27FC236}">
                <a16:creationId xmlns:a16="http://schemas.microsoft.com/office/drawing/2014/main" id="{AC0A043B-30C5-53B9-52C3-D27C4BA52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606013"/>
              </p:ext>
            </p:extLst>
          </p:nvPr>
        </p:nvGraphicFramePr>
        <p:xfrm>
          <a:off x="8870640" y="5306879"/>
          <a:ext cx="2614812" cy="731520"/>
        </p:xfrm>
        <a:graphic>
          <a:graphicData uri="http://schemas.openxmlformats.org/drawingml/2006/table">
            <a:tbl>
              <a:tblPr firstRow="1" bandRow="1"/>
              <a:tblGrid>
                <a:gridCol w="1569618">
                  <a:extLst>
                    <a:ext uri="{9D8B030D-6E8A-4147-A177-3AD203B41FA5}">
                      <a16:colId xmlns:a16="http://schemas.microsoft.com/office/drawing/2014/main" val="3059411848"/>
                    </a:ext>
                  </a:extLst>
                </a:gridCol>
                <a:gridCol w="1045194">
                  <a:extLst>
                    <a:ext uri="{9D8B030D-6E8A-4147-A177-3AD203B41FA5}">
                      <a16:colId xmlns:a16="http://schemas.microsoft.com/office/drawing/2014/main" val="437669723"/>
                    </a:ext>
                  </a:extLst>
                </a:gridCol>
              </a:tblGrid>
              <a:tr h="165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LGC conv.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6714664"/>
                  </a:ext>
                </a:extLst>
              </a:tr>
              <a:tr h="165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Delta Roll. (</a:t>
                      </a:r>
                      <a:r>
                        <a:rPr lang="en-US" sz="1200" dirty="0" err="1"/>
                        <a:t>mrad</a:t>
                      </a:r>
                      <a:r>
                        <a:rPr lang="en-US" sz="1200" dirty="0"/>
                        <a:t>)</a:t>
                      </a:r>
                    </a:p>
                    <a:p>
                      <a:pPr algn="ctr"/>
                      <a:r>
                        <a:rPr lang="en-US" sz="1200" dirty="0" err="1"/>
                        <a:t>meca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200" dirty="0" err="1">
                          <a:sym typeface="Wingdings" panose="05000000000000000000" pitchFamily="2" charset="2"/>
                        </a:rPr>
                        <a:t>magn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- 0.256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BCD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7873914"/>
                  </a:ext>
                </a:extLst>
              </a:tr>
            </a:tbl>
          </a:graphicData>
        </a:graphic>
      </p:graphicFrame>
      <p:graphicFrame>
        <p:nvGraphicFramePr>
          <p:cNvPr id="110" name="Table 109">
            <a:extLst>
              <a:ext uri="{FF2B5EF4-FFF2-40B4-BE49-F238E27FC236}">
                <a16:creationId xmlns:a16="http://schemas.microsoft.com/office/drawing/2014/main" id="{7C8078AD-6C33-71BB-1716-BCB7BE5EA7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205121"/>
              </p:ext>
            </p:extLst>
          </p:nvPr>
        </p:nvGraphicFramePr>
        <p:xfrm>
          <a:off x="611813" y="5280534"/>
          <a:ext cx="2699091" cy="731520"/>
        </p:xfrm>
        <a:graphic>
          <a:graphicData uri="http://schemas.openxmlformats.org/drawingml/2006/table">
            <a:tbl>
              <a:tblPr firstRow="1" bandRow="1"/>
              <a:tblGrid>
                <a:gridCol w="1620209">
                  <a:extLst>
                    <a:ext uri="{9D8B030D-6E8A-4147-A177-3AD203B41FA5}">
                      <a16:colId xmlns:a16="http://schemas.microsoft.com/office/drawing/2014/main" val="3059411848"/>
                    </a:ext>
                  </a:extLst>
                </a:gridCol>
                <a:gridCol w="1078882">
                  <a:extLst>
                    <a:ext uri="{9D8B030D-6E8A-4147-A177-3AD203B41FA5}">
                      <a16:colId xmlns:a16="http://schemas.microsoft.com/office/drawing/2014/main" val="437669723"/>
                    </a:ext>
                  </a:extLst>
                </a:gridCol>
              </a:tblGrid>
              <a:tr h="16503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02B9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LGC conv.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02B9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6714664"/>
                  </a:ext>
                </a:extLst>
              </a:tr>
              <a:tr h="16503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Delta Roll. (mrad)</a:t>
                      </a:r>
                    </a:p>
                    <a:p>
                      <a:pPr algn="ctr"/>
                      <a:r>
                        <a:rPr lang="en-US" sz="1200" dirty="0" err="1"/>
                        <a:t>meca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200" dirty="0" err="1">
                          <a:sym typeface="Wingdings" panose="05000000000000000000" pitchFamily="2" charset="2"/>
                        </a:rPr>
                        <a:t>magn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02B9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-0.316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02B9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7873914"/>
                  </a:ext>
                </a:extLst>
              </a:tr>
            </a:tbl>
          </a:graphicData>
        </a:graphic>
      </p:graphicFrame>
      <p:grpSp>
        <p:nvGrpSpPr>
          <p:cNvPr id="111" name="Group 110">
            <a:extLst>
              <a:ext uri="{FF2B5EF4-FFF2-40B4-BE49-F238E27FC236}">
                <a16:creationId xmlns:a16="http://schemas.microsoft.com/office/drawing/2014/main" id="{9601094A-7945-4D6F-332B-B9C501C7178F}"/>
              </a:ext>
            </a:extLst>
          </p:cNvPr>
          <p:cNvGrpSpPr/>
          <p:nvPr/>
        </p:nvGrpSpPr>
        <p:grpSpPr>
          <a:xfrm>
            <a:off x="3198549" y="1969614"/>
            <a:ext cx="275316" cy="193775"/>
            <a:chOff x="2636664" y="2210291"/>
            <a:chExt cx="275208" cy="133414"/>
          </a:xfrm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7721D33C-503B-6D3F-D43A-1F2DA4C4D9B6}"/>
                </a:ext>
              </a:extLst>
            </p:cNvPr>
            <p:cNvSpPr/>
            <p:nvPr/>
          </p:nvSpPr>
          <p:spPr>
            <a:xfrm>
              <a:off x="2636664" y="2210291"/>
              <a:ext cx="275208" cy="133414"/>
            </a:xfrm>
            <a:custGeom>
              <a:avLst/>
              <a:gdLst>
                <a:gd name="connsiteX0" fmla="*/ 275208 w 275208"/>
                <a:gd name="connsiteY0" fmla="*/ 133414 h 133414"/>
                <a:gd name="connsiteX1" fmla="*/ 133165 w 275208"/>
                <a:gd name="connsiteY1" fmla="*/ 249 h 133414"/>
                <a:gd name="connsiteX2" fmla="*/ 0 w 275208"/>
                <a:gd name="connsiteY2" fmla="*/ 106781 h 133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5208" h="133414">
                  <a:moveTo>
                    <a:pt x="275208" y="133414"/>
                  </a:moveTo>
                  <a:cubicBezTo>
                    <a:pt x="227120" y="69051"/>
                    <a:pt x="179033" y="4688"/>
                    <a:pt x="133165" y="249"/>
                  </a:cubicBezTo>
                  <a:cubicBezTo>
                    <a:pt x="87297" y="-4190"/>
                    <a:pt x="43648" y="51295"/>
                    <a:pt x="0" y="106781"/>
                  </a:cubicBez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53077C8C-9FBD-8420-F756-2AC1C90563D7}"/>
                </a:ext>
              </a:extLst>
            </p:cNvPr>
            <p:cNvCxnSpPr>
              <a:cxnSpLocks/>
              <a:stCxn id="112" idx="2"/>
            </p:cNvCxnSpPr>
            <p:nvPr/>
          </p:nvCxnSpPr>
          <p:spPr>
            <a:xfrm flipV="1">
              <a:off x="2636668" y="2210291"/>
              <a:ext cx="0" cy="10678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FA8D041A-79C6-BEA1-39AF-54EC4D7571B5}"/>
                </a:ext>
              </a:extLst>
            </p:cNvPr>
            <p:cNvCxnSpPr>
              <a:cxnSpLocks/>
              <a:stCxn id="112" idx="2"/>
            </p:cNvCxnSpPr>
            <p:nvPr/>
          </p:nvCxnSpPr>
          <p:spPr>
            <a:xfrm flipV="1">
              <a:off x="2636668" y="2311584"/>
              <a:ext cx="85071" cy="5488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ADE44435-722C-7399-8B94-DD8A9C42A5E8}"/>
              </a:ext>
            </a:extLst>
          </p:cNvPr>
          <p:cNvSpPr txBox="1"/>
          <p:nvPr/>
        </p:nvSpPr>
        <p:spPr>
          <a:xfrm>
            <a:off x="2762430" y="1498763"/>
            <a:ext cx="1383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200" dirty="0">
                <a:solidFill>
                  <a:srgbClr val="FF0000"/>
                </a:solidFill>
                <a:latin typeface="Aptos" panose="02110004020202020204"/>
              </a:rPr>
              <a:t>Ry (positive angle)</a:t>
            </a:r>
          </a:p>
          <a:p>
            <a:pPr defTabSz="914400"/>
            <a:r>
              <a:rPr lang="en-US" sz="1200" dirty="0">
                <a:solidFill>
                  <a:srgbClr val="FF0000"/>
                </a:solidFill>
                <a:latin typeface="Aptos" panose="02110004020202020204"/>
              </a:rPr>
              <a:t>LGC convention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F109D2-599E-E41F-F7E8-B0CCC91CA4F9}"/>
              </a:ext>
            </a:extLst>
          </p:cNvPr>
          <p:cNvSpPr txBox="1"/>
          <p:nvPr/>
        </p:nvSpPr>
        <p:spPr>
          <a:xfrm>
            <a:off x="9760329" y="537777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Q2a-P3 (LMQXFB02)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6D7D96-00E4-6532-C6EA-59B9E6A4D6B5}"/>
              </a:ext>
            </a:extLst>
          </p:cNvPr>
          <p:cNvSpPr txBox="1"/>
          <p:nvPr/>
        </p:nvSpPr>
        <p:spPr>
          <a:xfrm>
            <a:off x="623393" y="12442"/>
            <a:ext cx="10585175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Mechanical and magnetic measurements at different steps</a:t>
            </a:r>
          </a:p>
        </p:txBody>
      </p:sp>
    </p:spTree>
    <p:extLst>
      <p:ext uri="{BB962C8B-B14F-4D97-AF65-F5344CB8AC3E}">
        <p14:creationId xmlns:p14="http://schemas.microsoft.com/office/powerpoint/2010/main" val="5716061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387513-3EDA-99A1-3C0B-DBA649649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597E38-0843-126D-AE78-52DF4B44F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A6825A8-F339-F4D8-A8D1-F354AE4FDC49}"/>
              </a:ext>
            </a:extLst>
          </p:cNvPr>
          <p:cNvGraphicFramePr>
            <a:graphicFrameLocks noGrp="1"/>
          </p:cNvGraphicFramePr>
          <p:nvPr/>
        </p:nvGraphicFramePr>
        <p:xfrm>
          <a:off x="263352" y="719666"/>
          <a:ext cx="11319048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508">
                  <a:extLst>
                    <a:ext uri="{9D8B030D-6E8A-4147-A177-3AD203B41FA5}">
                      <a16:colId xmlns:a16="http://schemas.microsoft.com/office/drawing/2014/main" val="1973925040"/>
                    </a:ext>
                  </a:extLst>
                </a:gridCol>
                <a:gridCol w="1886508">
                  <a:extLst>
                    <a:ext uri="{9D8B030D-6E8A-4147-A177-3AD203B41FA5}">
                      <a16:colId xmlns:a16="http://schemas.microsoft.com/office/drawing/2014/main" val="3729649660"/>
                    </a:ext>
                  </a:extLst>
                </a:gridCol>
                <a:gridCol w="1886508">
                  <a:extLst>
                    <a:ext uri="{9D8B030D-6E8A-4147-A177-3AD203B41FA5}">
                      <a16:colId xmlns:a16="http://schemas.microsoft.com/office/drawing/2014/main" val="2269032772"/>
                    </a:ext>
                  </a:extLst>
                </a:gridCol>
                <a:gridCol w="1886508">
                  <a:extLst>
                    <a:ext uri="{9D8B030D-6E8A-4147-A177-3AD203B41FA5}">
                      <a16:colId xmlns:a16="http://schemas.microsoft.com/office/drawing/2014/main" val="23930582"/>
                    </a:ext>
                  </a:extLst>
                </a:gridCol>
                <a:gridCol w="1886508">
                  <a:extLst>
                    <a:ext uri="{9D8B030D-6E8A-4147-A177-3AD203B41FA5}">
                      <a16:colId xmlns:a16="http://schemas.microsoft.com/office/drawing/2014/main" val="740043740"/>
                    </a:ext>
                  </a:extLst>
                </a:gridCol>
                <a:gridCol w="1886508">
                  <a:extLst>
                    <a:ext uri="{9D8B030D-6E8A-4147-A177-3AD203B41FA5}">
                      <a16:colId xmlns:a16="http://schemas.microsoft.com/office/drawing/2014/main" val="38240868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Installation FSI </a:t>
                      </a:r>
                      <a:r>
                        <a:rPr lang="fr-CH" sz="1400" dirty="0" err="1"/>
                        <a:t>targets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/>
                        <a:t>Cryostating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CERN</a:t>
                      </a:r>
                    </a:p>
                    <a:p>
                      <a:pPr algn="ctr"/>
                      <a:r>
                        <a:rPr lang="fr-CH" sz="1400" dirty="0" err="1"/>
                        <a:t>Mechanical</a:t>
                      </a:r>
                      <a:r>
                        <a:rPr lang="fr-CH" sz="1400" dirty="0"/>
                        <a:t> Fiducialisation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CERN</a:t>
                      </a:r>
                    </a:p>
                    <a:p>
                      <a:pPr algn="ctr"/>
                      <a:r>
                        <a:rPr lang="fr-CH" sz="1400" dirty="0"/>
                        <a:t>Installation FSI </a:t>
                      </a:r>
                      <a:r>
                        <a:rPr lang="fr-CH" sz="1400" dirty="0" err="1"/>
                        <a:t>Sensors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CERN Cold test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Magnetic and </a:t>
                      </a:r>
                      <a:r>
                        <a:rPr lang="fr-CH" sz="1400" dirty="0" err="1"/>
                        <a:t>mechanical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measurement</a:t>
                      </a:r>
                      <a:r>
                        <a:rPr lang="fr-CH" sz="1400" dirty="0"/>
                        <a:t> at cold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571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MQXFBP2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CERN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CERN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558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MQXFBP3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CERN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CERN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128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MQXFB03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CERN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CERN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/>
                        <a:t>Nov</a:t>
                      </a:r>
                      <a:r>
                        <a:rPr lang="fr-CH" sz="1400" dirty="0"/>
                        <a:t> 2024</a:t>
                      </a:r>
                      <a:endParaRPr lang="en-GB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775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MQXFB04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CERN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CERN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645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MQXFB05</a:t>
                      </a:r>
                      <a:endParaRPr lang="en-GB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CERN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CERN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On </a:t>
                      </a:r>
                      <a:r>
                        <a:rPr lang="fr-CH" sz="1400" dirty="0" err="1"/>
                        <a:t>going</a:t>
                      </a:r>
                      <a:endParaRPr lang="en-GB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0056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MQXFA01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/>
                        <a:t>Fermilab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/>
                        <a:t>Fermilab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On </a:t>
                      </a:r>
                      <a:r>
                        <a:rPr lang="fr-CH" sz="1400" dirty="0" err="1"/>
                        <a:t>going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802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MQXFA02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/>
                        <a:t>Fermilab</a:t>
                      </a:r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/>
                        <a:t>Fermilab</a:t>
                      </a:r>
                      <a:endParaRPr lang="en-GB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/>
                        <a:t>Dec</a:t>
                      </a:r>
                      <a:r>
                        <a:rPr lang="fr-CH" sz="1400" dirty="0"/>
                        <a:t> 2024</a:t>
                      </a:r>
                      <a:endParaRPr lang="en-GB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9486072"/>
                  </a:ext>
                </a:extLst>
              </a:tr>
            </a:tbl>
          </a:graphicData>
        </a:graphic>
      </p:graphicFrame>
      <p:pic>
        <p:nvPicPr>
          <p:cNvPr id="2" name="Picture 1" descr="A close-up of a metal object&#10;&#10;Description automatically generated">
            <a:extLst>
              <a:ext uri="{FF2B5EF4-FFF2-40B4-BE49-F238E27FC236}">
                <a16:creationId xmlns:a16="http://schemas.microsoft.com/office/drawing/2014/main" id="{9D7A7894-ABD3-20DC-9187-67E4A70BB5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8" t="28311" r="42936" b="37640"/>
          <a:stretch/>
        </p:blipFill>
        <p:spPr>
          <a:xfrm>
            <a:off x="2049760" y="5008207"/>
            <a:ext cx="1719783" cy="13269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52D406-69C4-ACDC-FA6E-BF19D9F23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6453" y="4911186"/>
            <a:ext cx="1080120" cy="1946814"/>
          </a:xfrm>
          <a:prstGeom prst="rect">
            <a:avLst/>
          </a:prstGeom>
        </p:spPr>
      </p:pic>
      <p:pic>
        <p:nvPicPr>
          <p:cNvPr id="8" name="Picture 7" descr="A large red cylinder with wires&#10;&#10;Description automatically generated">
            <a:extLst>
              <a:ext uri="{FF2B5EF4-FFF2-40B4-BE49-F238E27FC236}">
                <a16:creationId xmlns:a16="http://schemas.microsoft.com/office/drawing/2014/main" id="{84E1ADCD-5C8D-A5CE-F023-0DC3DD350B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310" t="14107" r="38185" b="37525"/>
          <a:stretch/>
        </p:blipFill>
        <p:spPr>
          <a:xfrm>
            <a:off x="7800799" y="4988158"/>
            <a:ext cx="1589990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4614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102535-8D03-C485-4F2C-D280FC7E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Vivien RUDE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776356-E1D1-872A-88D4-73B1F8F5A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0B21C8-FC13-6D87-E3E1-A8515263B33D}"/>
              </a:ext>
            </a:extLst>
          </p:cNvPr>
          <p:cNvSpPr txBox="1"/>
          <p:nvPr/>
        </p:nvSpPr>
        <p:spPr>
          <a:xfrm>
            <a:off x="623393" y="12442"/>
            <a:ext cx="2952327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Conclusions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6D3A7C2-C6B9-5198-625E-1D2CD329567E}"/>
              </a:ext>
            </a:extLst>
          </p:cNvPr>
          <p:cNvSpPr txBox="1">
            <a:spLocks/>
          </p:cNvSpPr>
          <p:nvPr/>
        </p:nvSpPr>
        <p:spPr>
          <a:xfrm>
            <a:off x="706632" y="908720"/>
            <a:ext cx="11150008" cy="54476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Impact of transport on alignment</a:t>
            </a:r>
          </a:p>
          <a:p>
            <a:pPr marL="0" indent="0">
              <a:buNone/>
            </a:pPr>
            <a:r>
              <a:rPr lang="en-US" sz="1600" dirty="0"/>
              <a:t>	The shape (in vertical) of the vacuum vessel and the cold mass is influenced by transport and temperature changes 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/>
              <a:t>Impact of pumping on alignment</a:t>
            </a:r>
          </a:p>
          <a:p>
            <a:pPr marL="457200" lvl="1" indent="0">
              <a:buNone/>
            </a:pPr>
            <a:r>
              <a:rPr lang="en-US" sz="1600" dirty="0"/>
              <a:t>The vacuum vessel’s shape is distorted by pumping (up to 80 </a:t>
            </a:r>
            <a:r>
              <a:rPr lang="en-US" sz="1600" dirty="0" err="1"/>
              <a:t>μm</a:t>
            </a:r>
            <a:r>
              <a:rPr lang="en-US" sz="1600" dirty="0"/>
              <a:t>)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/>
              <a:t>Impact of cooling down on alignment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1600" dirty="0"/>
              <a:t>The cold mass goes down of 1.5 mm in average (between 1.3 mm to 1.8 mm)</a:t>
            </a:r>
          </a:p>
          <a:p>
            <a:r>
              <a:rPr lang="en-US" sz="2400" dirty="0"/>
              <a:t>Impact of quench on alignment</a:t>
            </a:r>
          </a:p>
          <a:p>
            <a:pPr marL="0" indent="0">
              <a:buNone/>
            </a:pPr>
            <a:r>
              <a:rPr lang="en-US" sz="2200" dirty="0"/>
              <a:t>	</a:t>
            </a:r>
            <a:r>
              <a:rPr lang="en-US" sz="1600" dirty="0"/>
              <a:t>Elastic deformations (0.6 mm in longitudinal, 0.2 mm in vertical)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Mechanical and magnetic axes </a:t>
            </a:r>
            <a:r>
              <a:rPr lang="en-US" sz="2200" dirty="0" err="1"/>
              <a:t>behaviour</a:t>
            </a:r>
            <a:r>
              <a:rPr lang="en-US" sz="2200" dirty="0"/>
              <a:t> during cooling down</a:t>
            </a:r>
          </a:p>
          <a:p>
            <a:pPr marL="457200" lvl="1" indent="0">
              <a:buNone/>
            </a:pPr>
            <a:r>
              <a:rPr lang="en-US" sz="1600" dirty="0"/>
              <a:t>Same </a:t>
            </a:r>
            <a:r>
              <a:rPr lang="en-US" sz="1600" dirty="0" err="1"/>
              <a:t>behaviour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346248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DDD437-0A80-7798-58AD-274874B80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BA0138-5C9B-0FC1-872C-C8AAEBAF9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AFFACD-FF99-BC32-9D6A-2308E9A257BD}"/>
              </a:ext>
            </a:extLst>
          </p:cNvPr>
          <p:cNvSpPr txBox="1"/>
          <p:nvPr/>
        </p:nvSpPr>
        <p:spPr>
          <a:xfrm>
            <a:off x="3604402" y="2276872"/>
            <a:ext cx="54857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b="1" u="sng" dirty="0">
                <a:solidFill>
                  <a:schemeClr val="tx2"/>
                </a:solidFill>
              </a:rPr>
              <a:t>Thank you </a:t>
            </a:r>
          </a:p>
          <a:p>
            <a:pPr algn="ctr"/>
            <a:r>
              <a:rPr lang="en-US" sz="5000" b="1" u="sng" dirty="0">
                <a:solidFill>
                  <a:schemeClr val="tx2"/>
                </a:solidFill>
              </a:rPr>
              <a:t>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6192899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7335DF-9EEA-C1FB-8AA8-E4B5C64B9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DA8DA-6812-CFEA-E85D-689510628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E151C5-2143-C749-E1ED-3B2FCF743C95}"/>
              </a:ext>
            </a:extLst>
          </p:cNvPr>
          <p:cNvSpPr txBox="1"/>
          <p:nvPr/>
        </p:nvSpPr>
        <p:spPr>
          <a:xfrm>
            <a:off x="4634702" y="2348880"/>
            <a:ext cx="29225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chemeClr val="tx2"/>
                </a:solidFill>
              </a:rPr>
              <a:t>Spare</a:t>
            </a:r>
          </a:p>
        </p:txBody>
      </p:sp>
    </p:spTree>
    <p:extLst>
      <p:ext uri="{BB962C8B-B14F-4D97-AF65-F5344CB8AC3E}">
        <p14:creationId xmlns:p14="http://schemas.microsoft.com/office/powerpoint/2010/main" val="39952690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ooter Placeholder 3"/>
          <p:cNvSpPr txBox="1">
            <a:spLocks/>
          </p:cNvSpPr>
          <p:nvPr/>
        </p:nvSpPr>
        <p:spPr>
          <a:xfrm>
            <a:off x="59558" y="6237312"/>
            <a:ext cx="227404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CH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fr-CH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fr-CH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fr-CH" sz="1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1600" b="1" dirty="0" err="1">
                <a:solidFill>
                  <a:schemeClr val="accent1">
                    <a:lumMod val="75000"/>
                  </a:schemeClr>
                </a:solidFill>
              </a:rPr>
              <a:t>from</a:t>
            </a:r>
            <a:r>
              <a:rPr lang="fr-CH" sz="1600" b="1" dirty="0">
                <a:solidFill>
                  <a:schemeClr val="accent1">
                    <a:lumMod val="75000"/>
                  </a:schemeClr>
                </a:solidFill>
              </a:rPr>
              <a:t> Mateusz Sosin</a:t>
            </a:r>
            <a:endParaRPr lang="en-GB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809" y="628866"/>
            <a:ext cx="3413941" cy="3587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408" y="110292"/>
            <a:ext cx="22429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/>
              <a:t>Multi-</a:t>
            </a:r>
            <a:r>
              <a:rPr lang="fr-CH" sz="2200" b="1" u="sng" dirty="0" err="1"/>
              <a:t>target</a:t>
            </a:r>
            <a:r>
              <a:rPr lang="fr-CH" sz="2200" b="1" u="sng" dirty="0"/>
              <a:t> FSI</a:t>
            </a:r>
            <a:endParaRPr lang="en-US" sz="2200" b="1" u="sng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383532" y="680607"/>
          <a:ext cx="3712965" cy="2428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9201268" imgH="6019920" progId="Visio.Drawing.15">
                  <p:embed/>
                </p:oleObj>
              </mc:Choice>
              <mc:Fallback>
                <p:oleObj name="Visio" r:id="rId4" imgW="9201268" imgH="6019920" progId="Visio.Drawing.15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3532" y="680607"/>
                        <a:ext cx="3712965" cy="24287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5886478" y="3902840"/>
            <a:ext cx="576065" cy="18282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urved Connector 11"/>
          <p:cNvCxnSpPr>
            <a:stCxn id="10" idx="1"/>
          </p:cNvCxnSpPr>
          <p:nvPr/>
        </p:nvCxnSpPr>
        <p:spPr>
          <a:xfrm rot="10800000" flipV="1">
            <a:off x="4735520" y="3994253"/>
            <a:ext cx="1150958" cy="487821"/>
          </a:xfrm>
          <a:prstGeom prst="curvedConnector3">
            <a:avLst>
              <a:gd name="adj1" fmla="val 50000"/>
            </a:avLst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r="20818"/>
          <a:stretch/>
        </p:blipFill>
        <p:spPr>
          <a:xfrm rot="5400000">
            <a:off x="8857507" y="616253"/>
            <a:ext cx="1971567" cy="2126814"/>
          </a:xfrm>
          <a:prstGeom prst="rect">
            <a:avLst/>
          </a:prstGeom>
        </p:spPr>
      </p:pic>
      <p:grpSp>
        <p:nvGrpSpPr>
          <p:cNvPr id="16" name="Group 56"/>
          <p:cNvGrpSpPr/>
          <p:nvPr/>
        </p:nvGrpSpPr>
        <p:grpSpPr>
          <a:xfrm flipV="1">
            <a:off x="10603261" y="3767285"/>
            <a:ext cx="683920" cy="546228"/>
            <a:chOff x="4405745" y="7132000"/>
            <a:chExt cx="2113808" cy="1638301"/>
          </a:xfrm>
        </p:grpSpPr>
        <p:grpSp>
          <p:nvGrpSpPr>
            <p:cNvPr id="17" name="Group 57"/>
            <p:cNvGrpSpPr/>
            <p:nvPr/>
          </p:nvGrpSpPr>
          <p:grpSpPr>
            <a:xfrm>
              <a:off x="4405745" y="7132000"/>
              <a:ext cx="2113808" cy="1638301"/>
              <a:chOff x="4405745" y="7132000"/>
              <a:chExt cx="2113808" cy="1638301"/>
            </a:xfrm>
          </p:grpSpPr>
          <p:grpSp>
            <p:nvGrpSpPr>
              <p:cNvPr id="20" name="Group 63"/>
              <p:cNvGrpSpPr/>
              <p:nvPr/>
            </p:nvGrpSpPr>
            <p:grpSpPr>
              <a:xfrm>
                <a:off x="4719699" y="7132000"/>
                <a:ext cx="1247775" cy="1638301"/>
                <a:chOff x="6572250" y="1704975"/>
                <a:chExt cx="1247775" cy="1638301"/>
              </a:xfrm>
            </p:grpSpPr>
            <p:sp>
              <p:nvSpPr>
                <p:cNvPr id="24" name="Oval 67"/>
                <p:cNvSpPr/>
                <p:nvPr/>
              </p:nvSpPr>
              <p:spPr>
                <a:xfrm>
                  <a:off x="6572250" y="1876425"/>
                  <a:ext cx="1247775" cy="12477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008FFA"/>
                    </a:gs>
                    <a:gs pos="100000">
                      <a:srgbClr val="C5E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5" name="Straight Connector 68"/>
                <p:cNvCxnSpPr/>
                <p:nvPr/>
              </p:nvCxnSpPr>
              <p:spPr>
                <a:xfrm flipH="1" flipV="1">
                  <a:off x="7184150" y="1704975"/>
                  <a:ext cx="11988" cy="1638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Straight Connector 64"/>
              <p:cNvCxnSpPr/>
              <p:nvPr/>
            </p:nvCxnSpPr>
            <p:spPr>
              <a:xfrm>
                <a:off x="4429496" y="7576467"/>
                <a:ext cx="38000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65"/>
              <p:cNvCxnSpPr/>
              <p:nvPr/>
            </p:nvCxnSpPr>
            <p:spPr>
              <a:xfrm>
                <a:off x="4405745" y="8286988"/>
                <a:ext cx="42553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66"/>
              <p:cNvCxnSpPr/>
              <p:nvPr/>
            </p:nvCxnSpPr>
            <p:spPr>
              <a:xfrm flipH="1">
                <a:off x="4405745" y="7927338"/>
                <a:ext cx="21138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58"/>
            <p:cNvCxnSpPr>
              <a:endCxn id="24" idx="6"/>
            </p:cNvCxnSpPr>
            <p:nvPr/>
          </p:nvCxnSpPr>
          <p:spPr>
            <a:xfrm>
              <a:off x="4807527" y="7579173"/>
              <a:ext cx="1159947" cy="34816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9"/>
            <p:cNvCxnSpPr/>
            <p:nvPr/>
          </p:nvCxnSpPr>
          <p:spPr>
            <a:xfrm flipV="1">
              <a:off x="4829299" y="7946572"/>
              <a:ext cx="1145968" cy="34314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16"/>
          <p:cNvSpPr txBox="1"/>
          <p:nvPr/>
        </p:nvSpPr>
        <p:spPr>
          <a:xfrm>
            <a:off x="10877966" y="289775"/>
            <a:ext cx="830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n=2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59558" y="4260127"/>
            <a:ext cx="4897201" cy="2214849"/>
            <a:chOff x="-17627" y="4149954"/>
            <a:chExt cx="3852931" cy="2214849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1" name="Object 30"/>
                <p:cNvGraphicFramePr>
                  <a:graphicFrameLocks noChangeAspect="1"/>
                </p:cNvGraphicFramePr>
                <p:nvPr/>
              </p:nvGraphicFramePr>
              <p:xfrm>
                <a:off x="-17627" y="4149954"/>
                <a:ext cx="3545967" cy="2214849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Visio" r:id="rId7" imgW="6838956" imgH="4276800" progId="Visio.Drawing.15">
                        <p:embed/>
                      </p:oleObj>
                    </mc:Choice>
                    <mc:Fallback>
                      <p:oleObj name="Visio" r:id="rId7" imgW="6838956" imgH="4276800" progId="Visio.Drawing.15">
                        <p:embed/>
                        <p:pic>
                          <p:nvPicPr>
                            <p:cNvPr id="31" name="Object 3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-17627" y="4149954"/>
                              <a:ext cx="3545967" cy="2214849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31" name="Object 3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87964502"/>
                    </p:ext>
                  </p:extLst>
                </p:nvPr>
              </p:nvGraphicFramePr>
              <p:xfrm>
                <a:off x="-17627" y="4149954"/>
                <a:ext cx="3545967" cy="2214849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2065" name="Visio" r:id="rId10" imgW="6838956" imgH="4276800" progId="Visio.Drawing.15">
                        <p:embed/>
                      </p:oleObj>
                    </mc:Choice>
                    <mc:Fallback>
                      <p:oleObj name="Visio" r:id="rId10" imgW="6838956" imgH="4276800" progId="Visio.Drawing.15">
                        <p:embed/>
                        <p:pic>
                          <p:nvPicPr>
                            <p:cNvPr id="11" name="Object 1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-17627" y="4149954"/>
                              <a:ext cx="3545967" cy="2214849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972174" y="4149954"/>
                  <a:ext cx="2863130" cy="61279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𝑏𝑒𝑎𝑡</m:t>
                            </m:r>
                            <m:r>
                              <a:rPr lang="pl-PL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pl-PL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pl-PL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]</m:t>
                            </m:r>
                          </m:sub>
                        </m:sSub>
                        <m:r>
                          <a:rPr lang="en-GB" i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GB" i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ατ</m:t>
                        </m:r>
                        <m:r>
                          <a:rPr lang="en-GB" i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GB" i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α</m:t>
                        </m:r>
                        <m:r>
                          <a:rPr lang="en-GB" i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GB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pl-PL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r>
                              <a:rPr lang="en-GB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</m:oMath>
                    </m:oMathPara>
                  </a14:m>
                  <a:endParaRPr lang="en-GB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2174" y="4149954"/>
                  <a:ext cx="2863130" cy="612796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Group 56"/>
          <p:cNvGrpSpPr/>
          <p:nvPr/>
        </p:nvGrpSpPr>
        <p:grpSpPr>
          <a:xfrm rot="21152198" flipV="1">
            <a:off x="9846919" y="3208351"/>
            <a:ext cx="683920" cy="546228"/>
            <a:chOff x="4405745" y="7132000"/>
            <a:chExt cx="2113808" cy="1638301"/>
          </a:xfrm>
        </p:grpSpPr>
        <p:grpSp>
          <p:nvGrpSpPr>
            <p:cNvPr id="34" name="Group 57"/>
            <p:cNvGrpSpPr/>
            <p:nvPr/>
          </p:nvGrpSpPr>
          <p:grpSpPr>
            <a:xfrm>
              <a:off x="4405745" y="7132000"/>
              <a:ext cx="2113808" cy="1638301"/>
              <a:chOff x="4405745" y="7132000"/>
              <a:chExt cx="2113808" cy="1638301"/>
            </a:xfrm>
          </p:grpSpPr>
          <p:grpSp>
            <p:nvGrpSpPr>
              <p:cNvPr id="37" name="Group 63"/>
              <p:cNvGrpSpPr/>
              <p:nvPr/>
            </p:nvGrpSpPr>
            <p:grpSpPr>
              <a:xfrm>
                <a:off x="4719699" y="7132000"/>
                <a:ext cx="1247775" cy="1638301"/>
                <a:chOff x="6572250" y="1704975"/>
                <a:chExt cx="1247775" cy="1638301"/>
              </a:xfrm>
            </p:grpSpPr>
            <p:sp>
              <p:nvSpPr>
                <p:cNvPr id="41" name="Oval 67"/>
                <p:cNvSpPr/>
                <p:nvPr/>
              </p:nvSpPr>
              <p:spPr>
                <a:xfrm>
                  <a:off x="6572250" y="1876425"/>
                  <a:ext cx="1247775" cy="12477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008FFA"/>
                    </a:gs>
                    <a:gs pos="100000">
                      <a:srgbClr val="C5E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2" name="Straight Connector 68"/>
                <p:cNvCxnSpPr/>
                <p:nvPr/>
              </p:nvCxnSpPr>
              <p:spPr>
                <a:xfrm flipH="1" flipV="1">
                  <a:off x="7184150" y="1704975"/>
                  <a:ext cx="11988" cy="1638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Straight Connector 64"/>
              <p:cNvCxnSpPr/>
              <p:nvPr/>
            </p:nvCxnSpPr>
            <p:spPr>
              <a:xfrm>
                <a:off x="4429496" y="7576467"/>
                <a:ext cx="38000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65"/>
              <p:cNvCxnSpPr/>
              <p:nvPr/>
            </p:nvCxnSpPr>
            <p:spPr>
              <a:xfrm>
                <a:off x="4405745" y="8286988"/>
                <a:ext cx="42553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66"/>
              <p:cNvCxnSpPr/>
              <p:nvPr/>
            </p:nvCxnSpPr>
            <p:spPr>
              <a:xfrm flipH="1">
                <a:off x="4405745" y="7927338"/>
                <a:ext cx="21138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Straight Connector 58"/>
            <p:cNvCxnSpPr>
              <a:endCxn id="41" idx="6"/>
            </p:cNvCxnSpPr>
            <p:nvPr/>
          </p:nvCxnSpPr>
          <p:spPr>
            <a:xfrm>
              <a:off x="4807527" y="7579173"/>
              <a:ext cx="1159947" cy="34816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59"/>
            <p:cNvCxnSpPr/>
            <p:nvPr/>
          </p:nvCxnSpPr>
          <p:spPr>
            <a:xfrm flipV="1">
              <a:off x="4829299" y="7946572"/>
              <a:ext cx="1145968" cy="34314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56"/>
          <p:cNvGrpSpPr/>
          <p:nvPr/>
        </p:nvGrpSpPr>
        <p:grpSpPr>
          <a:xfrm rot="618622" flipV="1">
            <a:off x="9229213" y="4292074"/>
            <a:ext cx="683920" cy="546228"/>
            <a:chOff x="4405745" y="7132000"/>
            <a:chExt cx="2113808" cy="1638301"/>
          </a:xfrm>
        </p:grpSpPr>
        <p:grpSp>
          <p:nvGrpSpPr>
            <p:cNvPr id="44" name="Group 57"/>
            <p:cNvGrpSpPr/>
            <p:nvPr/>
          </p:nvGrpSpPr>
          <p:grpSpPr>
            <a:xfrm>
              <a:off x="4405745" y="7132000"/>
              <a:ext cx="2113808" cy="1638301"/>
              <a:chOff x="4405745" y="7132000"/>
              <a:chExt cx="2113808" cy="1638301"/>
            </a:xfrm>
          </p:grpSpPr>
          <p:grpSp>
            <p:nvGrpSpPr>
              <p:cNvPr id="47" name="Group 63"/>
              <p:cNvGrpSpPr/>
              <p:nvPr/>
            </p:nvGrpSpPr>
            <p:grpSpPr>
              <a:xfrm>
                <a:off x="4719699" y="7132000"/>
                <a:ext cx="1247775" cy="1638301"/>
                <a:chOff x="6572250" y="1704975"/>
                <a:chExt cx="1247775" cy="1638301"/>
              </a:xfrm>
            </p:grpSpPr>
            <p:sp>
              <p:nvSpPr>
                <p:cNvPr id="51" name="Oval 67"/>
                <p:cNvSpPr/>
                <p:nvPr/>
              </p:nvSpPr>
              <p:spPr>
                <a:xfrm>
                  <a:off x="6572250" y="1876425"/>
                  <a:ext cx="1247775" cy="12477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008FFA"/>
                    </a:gs>
                    <a:gs pos="100000">
                      <a:srgbClr val="C5E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2" name="Straight Connector 68"/>
                <p:cNvCxnSpPr/>
                <p:nvPr/>
              </p:nvCxnSpPr>
              <p:spPr>
                <a:xfrm flipH="1" flipV="1">
                  <a:off x="7184150" y="1704975"/>
                  <a:ext cx="11988" cy="163830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64"/>
              <p:cNvCxnSpPr/>
              <p:nvPr/>
            </p:nvCxnSpPr>
            <p:spPr>
              <a:xfrm>
                <a:off x="4429496" y="7576467"/>
                <a:ext cx="38000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65"/>
              <p:cNvCxnSpPr/>
              <p:nvPr/>
            </p:nvCxnSpPr>
            <p:spPr>
              <a:xfrm>
                <a:off x="4405745" y="8286988"/>
                <a:ext cx="425531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66"/>
              <p:cNvCxnSpPr/>
              <p:nvPr/>
            </p:nvCxnSpPr>
            <p:spPr>
              <a:xfrm flipH="1">
                <a:off x="4405745" y="7927338"/>
                <a:ext cx="211380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58"/>
            <p:cNvCxnSpPr>
              <a:endCxn id="51" idx="6"/>
            </p:cNvCxnSpPr>
            <p:nvPr/>
          </p:nvCxnSpPr>
          <p:spPr>
            <a:xfrm>
              <a:off x="4807527" y="7579173"/>
              <a:ext cx="1159947" cy="34816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59"/>
            <p:cNvCxnSpPr/>
            <p:nvPr/>
          </p:nvCxnSpPr>
          <p:spPr>
            <a:xfrm flipV="1">
              <a:off x="4829299" y="7946572"/>
              <a:ext cx="1145968" cy="34314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Connector 53"/>
          <p:cNvCxnSpPr>
            <a:stCxn id="10" idx="3"/>
            <a:endCxn id="41" idx="6"/>
          </p:cNvCxnSpPr>
          <p:nvPr/>
        </p:nvCxnSpPr>
        <p:spPr>
          <a:xfrm flipV="1">
            <a:off x="6462543" y="3468121"/>
            <a:ext cx="3889319" cy="526133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10" idx="3"/>
            <a:endCxn id="24" idx="6"/>
          </p:cNvCxnSpPr>
          <p:nvPr/>
        </p:nvCxnSpPr>
        <p:spPr>
          <a:xfrm>
            <a:off x="6462543" y="3994254"/>
            <a:ext cx="4646013" cy="54084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10" idx="3"/>
            <a:endCxn id="51" idx="6"/>
          </p:cNvCxnSpPr>
          <p:nvPr/>
        </p:nvCxnSpPr>
        <p:spPr>
          <a:xfrm>
            <a:off x="6462543" y="3994254"/>
            <a:ext cx="3267907" cy="607979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0978923" y="3512077"/>
            <a:ext cx="61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RT1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340433" y="2997457"/>
            <a:ext cx="61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RT3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747947" y="4286624"/>
            <a:ext cx="616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RT2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13"/>
          <a:srcRect l="56756" t="15797"/>
          <a:stretch/>
        </p:blipFill>
        <p:spPr>
          <a:xfrm>
            <a:off x="5824667" y="4687537"/>
            <a:ext cx="1810544" cy="10907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4888579" y="5686200"/>
                <a:ext cx="7303421" cy="11856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600" i="1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GB" sz="1600" dirty="0">
                    <a:ea typeface="Times New Roman" panose="02020603050405020304" pitchFamily="18" charset="0"/>
                  </a:rPr>
                  <a:t> – is a sweep rate of the laser (</a:t>
                </a:r>
                <a:r>
                  <a:rPr lang="en-GB" sz="16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GB" sz="16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sz="16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𝜈</m:t>
                        </m:r>
                      </m:num>
                      <m:den>
                        <m:r>
                          <a:rPr lang="en-GB" sz="16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GB" sz="16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GB" sz="1600" dirty="0">
                    <a:ea typeface="Times New Roman" panose="02020603050405020304" pitchFamily="18" charset="0"/>
                  </a:rPr>
                  <a:t>- laser frequency change in time ); </a:t>
                </a:r>
              </a:p>
              <a:p>
                <a:r>
                  <a:rPr lang="en-GB" sz="1600" dirty="0">
                    <a:ea typeface="Times New Roman" panose="02020603050405020304" pitchFamily="18" charset="0"/>
                  </a:rPr>
                  <a:t>c – speed of light; </a:t>
                </a:r>
              </a:p>
              <a:p>
                <a:r>
                  <a:rPr lang="en-GB" sz="1600" dirty="0">
                    <a:ea typeface="Times New Roman" panose="02020603050405020304" pitchFamily="18" charset="0"/>
                  </a:rPr>
                  <a:t>n – refractive index of light transmission medium;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τ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</a:rPr>
                  <a:t> – time of flight of laser to the target</a:t>
                </a:r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579" y="5686200"/>
                <a:ext cx="7303421" cy="1185646"/>
              </a:xfrm>
              <a:prstGeom prst="rect">
                <a:avLst/>
              </a:prstGeom>
              <a:blipFill>
                <a:blip r:embed="rId14"/>
                <a:stretch>
                  <a:fillRect l="-501" b="-6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/>
          <p:cNvCxnSpPr/>
          <p:nvPr/>
        </p:nvCxnSpPr>
        <p:spPr>
          <a:xfrm>
            <a:off x="4383532" y="4698273"/>
            <a:ext cx="1280420" cy="31490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71777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C2291-C71D-E052-5954-FD622BD8A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FD724-4FBD-2C1D-6AE2-4F276C2B6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768F44-2812-BC24-BE96-8B4D46F9518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1464" y="3673110"/>
            <a:ext cx="9172000" cy="27106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6ABABA-BF4C-65E9-B2A1-22B28F364EB0}"/>
              </a:ext>
            </a:extLst>
          </p:cNvPr>
          <p:cNvSpPr txBox="1"/>
          <p:nvPr/>
        </p:nvSpPr>
        <p:spPr>
          <a:xfrm>
            <a:off x="623393" y="12442"/>
            <a:ext cx="4680520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Impact of quench</a:t>
            </a:r>
          </a:p>
        </p:txBody>
      </p:sp>
    </p:spTree>
    <p:extLst>
      <p:ext uri="{BB962C8B-B14F-4D97-AF65-F5344CB8AC3E}">
        <p14:creationId xmlns:p14="http://schemas.microsoft.com/office/powerpoint/2010/main" val="16615233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681DD6-C6F7-FFA3-61FB-3D8449081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F47B6A-3082-0113-E2C0-2DB70BB14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176867-C123-3419-B6B4-A13CEE2CF43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30208"/>
            <a:ext cx="12192000" cy="64831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67123D-5516-6A21-E0B4-C702DAB896C2}"/>
              </a:ext>
            </a:extLst>
          </p:cNvPr>
          <p:cNvSpPr txBox="1"/>
          <p:nvPr/>
        </p:nvSpPr>
        <p:spPr>
          <a:xfrm>
            <a:off x="9764732" y="46728"/>
            <a:ext cx="2472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33CC33"/>
                </a:solidFill>
              </a:rPr>
              <a:t>Accuracy FSI (1</a:t>
            </a:r>
            <a:r>
              <a:rPr lang="en-US" sz="1400" dirty="0">
                <a:solidFill>
                  <a:srgbClr val="33CC33"/>
                </a:solidFill>
                <a:sym typeface="Symbol" panose="05050102010706020507" pitchFamily="18" charset="2"/>
              </a:rPr>
              <a:t>)</a:t>
            </a:r>
            <a:r>
              <a:rPr lang="en-US" sz="1400" dirty="0">
                <a:solidFill>
                  <a:srgbClr val="33CC33"/>
                </a:solidFill>
              </a:rPr>
              <a:t> : 0.03 </a:t>
            </a:r>
            <a:r>
              <a:rPr lang="fr-FR" sz="1400" dirty="0">
                <a:solidFill>
                  <a:srgbClr val="33CC33"/>
                </a:solidFill>
              </a:rPr>
              <a:t>mm</a:t>
            </a:r>
            <a:endParaRPr lang="en-US" sz="1400" dirty="0">
              <a:solidFill>
                <a:srgbClr val="33CC33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8D1C080-9899-2223-8BEE-3FDAA252187F}"/>
              </a:ext>
            </a:extLst>
          </p:cNvPr>
          <p:cNvSpPr/>
          <p:nvPr/>
        </p:nvSpPr>
        <p:spPr>
          <a:xfrm>
            <a:off x="4475820" y="5013176"/>
            <a:ext cx="3240360" cy="576064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Small impact on radial</a:t>
            </a:r>
          </a:p>
        </p:txBody>
      </p:sp>
    </p:spTree>
    <p:extLst>
      <p:ext uri="{BB962C8B-B14F-4D97-AF65-F5344CB8AC3E}">
        <p14:creationId xmlns:p14="http://schemas.microsoft.com/office/powerpoint/2010/main" val="7171338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8DB5C7-0B6C-F405-720D-90213752A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5C21C2-1EE5-BDA8-875C-4E4AA0016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14639B-9004-9D86-778A-97C2BE4836F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5778"/>
            <a:ext cx="12192000" cy="67664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43F4A6-F515-B725-DD54-AB7C1608BA17}"/>
              </a:ext>
            </a:extLst>
          </p:cNvPr>
          <p:cNvSpPr txBox="1"/>
          <p:nvPr/>
        </p:nvSpPr>
        <p:spPr>
          <a:xfrm>
            <a:off x="9764732" y="46728"/>
            <a:ext cx="2472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33CC33"/>
                </a:solidFill>
              </a:rPr>
              <a:t>Accuracy FSI (1</a:t>
            </a:r>
            <a:r>
              <a:rPr lang="en-US" sz="1400" dirty="0">
                <a:solidFill>
                  <a:srgbClr val="33CC33"/>
                </a:solidFill>
                <a:sym typeface="Symbol" panose="05050102010706020507" pitchFamily="18" charset="2"/>
              </a:rPr>
              <a:t>)</a:t>
            </a:r>
            <a:r>
              <a:rPr lang="en-US" sz="1400" dirty="0">
                <a:solidFill>
                  <a:srgbClr val="33CC33"/>
                </a:solidFill>
              </a:rPr>
              <a:t> : 0.03 </a:t>
            </a:r>
            <a:r>
              <a:rPr lang="fr-FR" sz="1400" dirty="0">
                <a:solidFill>
                  <a:srgbClr val="33CC33"/>
                </a:solidFill>
              </a:rPr>
              <a:t>mm</a:t>
            </a:r>
            <a:endParaRPr lang="en-US" sz="1400" dirty="0">
              <a:solidFill>
                <a:srgbClr val="33CC33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D6AB67-357A-044D-8B34-ACB6AB8E995A}"/>
              </a:ext>
            </a:extLst>
          </p:cNvPr>
          <p:cNvSpPr/>
          <p:nvPr/>
        </p:nvSpPr>
        <p:spPr>
          <a:xfrm>
            <a:off x="4151784" y="5013176"/>
            <a:ext cx="3564396" cy="576064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Impact up to 0.2 mm on vertical</a:t>
            </a:r>
          </a:p>
          <a:p>
            <a:pPr algn="ctr"/>
            <a:r>
              <a:rPr lang="en-US" dirty="0"/>
              <a:t>Elastic deformation</a:t>
            </a:r>
          </a:p>
        </p:txBody>
      </p:sp>
    </p:spTree>
    <p:extLst>
      <p:ext uri="{BB962C8B-B14F-4D97-AF65-F5344CB8AC3E}">
        <p14:creationId xmlns:p14="http://schemas.microsoft.com/office/powerpoint/2010/main" val="1488008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eplacement_modele_sketchup">
            <a:hlinkClick r:id="" action="ppaction://media"/>
            <a:extLst>
              <a:ext uri="{FF2B5EF4-FFF2-40B4-BE49-F238E27FC236}">
                <a16:creationId xmlns:a16="http://schemas.microsoft.com/office/drawing/2014/main" id="{97BBF0CC-64E3-46BE-6B3F-9ECA4FB2D94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4603" t="20601" r="24013" b="6950"/>
          <a:stretch/>
        </p:blipFill>
        <p:spPr>
          <a:xfrm>
            <a:off x="7896200" y="1578301"/>
            <a:ext cx="3926200" cy="311388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392" y="1020891"/>
            <a:ext cx="5693435" cy="36947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84016" y="1673707"/>
            <a:ext cx="173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Vacuum vessel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156608" y="1867077"/>
            <a:ext cx="520435" cy="1759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664133" y="2575118"/>
            <a:ext cx="523512" cy="9546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5889" y="3529817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mass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10428296" y="2838461"/>
            <a:ext cx="444635" cy="793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9424240" y="3049224"/>
            <a:ext cx="904672" cy="6970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328912" y="3664856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Crab cavities</a:t>
            </a:r>
          </a:p>
        </p:txBody>
      </p:sp>
      <p:cxnSp>
        <p:nvCxnSpPr>
          <p:cNvPr id="20" name="Straight Arrow Connector 19"/>
          <p:cNvCxnSpPr>
            <a:cxnSpLocks/>
          </p:cNvCxnSpPr>
          <p:nvPr/>
        </p:nvCxnSpPr>
        <p:spPr>
          <a:xfrm>
            <a:off x="9884971" y="1389716"/>
            <a:ext cx="691615" cy="4686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421343" y="1076537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Cryomodule</a:t>
            </a:r>
          </a:p>
        </p:txBody>
      </p:sp>
      <p:sp>
        <p:nvSpPr>
          <p:cNvPr id="27" name="Rectangle 26"/>
          <p:cNvSpPr/>
          <p:nvPr/>
        </p:nvSpPr>
        <p:spPr>
          <a:xfrm rot="21221780">
            <a:off x="8467964" y="4904595"/>
            <a:ext cx="2812123" cy="1204654"/>
          </a:xfrm>
          <a:prstGeom prst="rect">
            <a:avLst/>
          </a:prstGeom>
          <a:solidFill>
            <a:schemeClr val="bg1">
              <a:lumMod val="65000"/>
            </a:schemeClr>
          </a:solidFill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stCxn id="27" idx="1"/>
            <a:endCxn id="27" idx="3"/>
          </p:cNvCxnSpPr>
          <p:nvPr/>
        </p:nvCxnSpPr>
        <p:spPr>
          <a:xfrm flipV="1">
            <a:off x="8476465" y="5352539"/>
            <a:ext cx="2795121" cy="30876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834215" y="5229200"/>
            <a:ext cx="85040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>
            <a:stCxn id="34" idx="1"/>
            <a:endCxn id="34" idx="3"/>
          </p:cNvCxnSpPr>
          <p:nvPr/>
        </p:nvCxnSpPr>
        <p:spPr>
          <a:xfrm>
            <a:off x="8834215" y="5517232"/>
            <a:ext cx="850408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0151382" y="5229200"/>
            <a:ext cx="850408" cy="5760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>
            <a:stCxn id="42" idx="1"/>
            <a:endCxn id="42" idx="3"/>
          </p:cNvCxnSpPr>
          <p:nvPr/>
        </p:nvCxnSpPr>
        <p:spPr>
          <a:xfrm>
            <a:off x="10151382" y="5517232"/>
            <a:ext cx="850408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 rot="224330">
            <a:off x="965936" y="5100801"/>
            <a:ext cx="4911122" cy="92412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267223" y="5283203"/>
            <a:ext cx="4302723" cy="4527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>
            <a:stCxn id="47" idx="1"/>
            <a:endCxn id="47" idx="3"/>
          </p:cNvCxnSpPr>
          <p:nvPr/>
        </p:nvCxnSpPr>
        <p:spPr>
          <a:xfrm>
            <a:off x="1267223" y="5509566"/>
            <a:ext cx="4302723" cy="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0377" y="5517232"/>
            <a:ext cx="11292247" cy="0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10356144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Internal monitoring for “special” components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28155" y="5193532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Nominal axis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0E5EE9-F3CA-EFD1-CF6E-B4CBD6F47B4E}"/>
              </a:ext>
            </a:extLst>
          </p:cNvPr>
          <p:cNvSpPr txBox="1"/>
          <p:nvPr/>
        </p:nvSpPr>
        <p:spPr>
          <a:xfrm rot="220892">
            <a:off x="923174" y="4679728"/>
            <a:ext cx="173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Vacuum vessel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617313-EC5B-DB3B-9917-DC43FC428F8D}"/>
              </a:ext>
            </a:extLst>
          </p:cNvPr>
          <p:cNvSpPr txBox="1"/>
          <p:nvPr/>
        </p:nvSpPr>
        <p:spPr>
          <a:xfrm>
            <a:off x="3185707" y="5217724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Axis of the Cold mass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1E973C-4510-7065-6564-2DF4B6E04705}"/>
              </a:ext>
            </a:extLst>
          </p:cNvPr>
          <p:cNvSpPr txBox="1"/>
          <p:nvPr/>
        </p:nvSpPr>
        <p:spPr>
          <a:xfrm>
            <a:off x="8819005" y="5178304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Axis of the Crab cavities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019F3F-8DA7-F845-E1CC-566B5596AE94}"/>
              </a:ext>
            </a:extLst>
          </p:cNvPr>
          <p:cNvSpPr txBox="1"/>
          <p:nvPr/>
        </p:nvSpPr>
        <p:spPr>
          <a:xfrm rot="21198707">
            <a:off x="8256027" y="465224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Cryomodule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24DF9-3176-1583-7E59-9F9E5CD596AC}"/>
              </a:ext>
            </a:extLst>
          </p:cNvPr>
          <p:cNvSpPr txBox="1"/>
          <p:nvPr/>
        </p:nvSpPr>
        <p:spPr>
          <a:xfrm>
            <a:off x="2349726" y="715352"/>
            <a:ext cx="2258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Q1, Q2a, Q2b, Q3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6446DF-FCEA-12D5-F69D-A592F9834FA5}"/>
              </a:ext>
            </a:extLst>
          </p:cNvPr>
          <p:cNvSpPr txBox="1"/>
          <p:nvPr/>
        </p:nvSpPr>
        <p:spPr>
          <a:xfrm>
            <a:off x="8656136" y="715352"/>
            <a:ext cx="1837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Crab-Cavities</a:t>
            </a:r>
          </a:p>
        </p:txBody>
      </p:sp>
    </p:spTree>
    <p:extLst>
      <p:ext uri="{BB962C8B-B14F-4D97-AF65-F5344CB8AC3E}">
        <p14:creationId xmlns:p14="http://schemas.microsoft.com/office/powerpoint/2010/main" val="3328748343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6962FA-0536-9975-88DF-4EC268382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5A697C-9BB3-969A-DF60-123557CE4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9743C5-0E7B-5CB9-F566-7C05C3AA01B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1166"/>
            <a:ext cx="12192000" cy="67956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DCE46CD-9FB3-72EE-C35F-55A75CF1DF16}"/>
              </a:ext>
            </a:extLst>
          </p:cNvPr>
          <p:cNvSpPr txBox="1"/>
          <p:nvPr/>
        </p:nvSpPr>
        <p:spPr>
          <a:xfrm>
            <a:off x="9764732" y="46728"/>
            <a:ext cx="2372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33CC33"/>
                </a:solidFill>
              </a:rPr>
              <a:t>Accuracy FSI (1</a:t>
            </a:r>
            <a:r>
              <a:rPr lang="en-US" sz="1400" dirty="0">
                <a:solidFill>
                  <a:srgbClr val="33CC33"/>
                </a:solidFill>
                <a:sym typeface="Symbol" panose="05050102010706020507" pitchFamily="18" charset="2"/>
              </a:rPr>
              <a:t>)</a:t>
            </a:r>
            <a:r>
              <a:rPr lang="en-US" sz="1400" dirty="0">
                <a:solidFill>
                  <a:srgbClr val="33CC33"/>
                </a:solidFill>
              </a:rPr>
              <a:t> : 0.1 </a:t>
            </a:r>
            <a:r>
              <a:rPr lang="fr-FR" sz="1400" dirty="0">
                <a:solidFill>
                  <a:srgbClr val="33CC33"/>
                </a:solidFill>
              </a:rPr>
              <a:t>mm</a:t>
            </a:r>
            <a:endParaRPr lang="en-US" sz="1400" dirty="0">
              <a:solidFill>
                <a:srgbClr val="33CC33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EC4E0A-1865-8897-6F33-F7D270C039A9}"/>
              </a:ext>
            </a:extLst>
          </p:cNvPr>
          <p:cNvCxnSpPr/>
          <p:nvPr/>
        </p:nvCxnSpPr>
        <p:spPr>
          <a:xfrm flipH="1">
            <a:off x="7752184" y="2636912"/>
            <a:ext cx="576064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E1CCB76-A1C7-BEF2-185B-18D2ED98EEC1}"/>
              </a:ext>
            </a:extLst>
          </p:cNvPr>
          <p:cNvCxnSpPr/>
          <p:nvPr/>
        </p:nvCxnSpPr>
        <p:spPr>
          <a:xfrm>
            <a:off x="7968208" y="908720"/>
            <a:ext cx="0" cy="17281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6451FBA-35A8-52C0-8255-BCBD44240F6E}"/>
              </a:ext>
            </a:extLst>
          </p:cNvPr>
          <p:cNvCxnSpPr>
            <a:cxnSpLocks/>
          </p:cNvCxnSpPr>
          <p:nvPr/>
        </p:nvCxnSpPr>
        <p:spPr>
          <a:xfrm>
            <a:off x="7968208" y="2636912"/>
            <a:ext cx="0" cy="172819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D42B50C-234F-07E1-07AD-1B87F073CCDF}"/>
              </a:ext>
            </a:extLst>
          </p:cNvPr>
          <p:cNvSpPr txBox="1"/>
          <p:nvPr/>
        </p:nvSpPr>
        <p:spPr>
          <a:xfrm>
            <a:off x="6888088" y="1556792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+0.3 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69BF79-F918-1695-5D9B-9598E5CCC177}"/>
              </a:ext>
            </a:extLst>
          </p:cNvPr>
          <p:cNvSpPr txBox="1"/>
          <p:nvPr/>
        </p:nvSpPr>
        <p:spPr>
          <a:xfrm>
            <a:off x="6888088" y="300909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-0.3 mm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4CC83D-5821-EFA3-7600-55465C790FAB}"/>
              </a:ext>
            </a:extLst>
          </p:cNvPr>
          <p:cNvSpPr/>
          <p:nvPr/>
        </p:nvSpPr>
        <p:spPr>
          <a:xfrm>
            <a:off x="3719736" y="5013176"/>
            <a:ext cx="3996444" cy="576064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Impact up to 0.6 mm on longitudinal</a:t>
            </a:r>
          </a:p>
          <a:p>
            <a:pPr algn="ctr"/>
            <a:r>
              <a:rPr lang="en-US" dirty="0"/>
              <a:t>Elastic deformation</a:t>
            </a:r>
          </a:p>
        </p:txBody>
      </p:sp>
    </p:spTree>
    <p:extLst>
      <p:ext uri="{BB962C8B-B14F-4D97-AF65-F5344CB8AC3E}">
        <p14:creationId xmlns:p14="http://schemas.microsoft.com/office/powerpoint/2010/main" val="346313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A6AB1B-E88C-9FE7-196B-13FCD467D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Vivien RUDE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EF24BE-A505-A179-2A49-4074132B4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F8A2DE-3C01-87D7-EB0B-EEFE68B8100A}"/>
              </a:ext>
            </a:extLst>
          </p:cNvPr>
          <p:cNvSpPr/>
          <p:nvPr/>
        </p:nvSpPr>
        <p:spPr>
          <a:xfrm>
            <a:off x="1321076" y="1797636"/>
            <a:ext cx="10498872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52000" lvl="2" indent="-285750">
              <a:buFont typeface="Wingdings" panose="05000000000000000000" pitchFamily="2" charset="2"/>
              <a:buChar char="Ø"/>
            </a:pPr>
            <a:r>
              <a:rPr lang="en-US" sz="1400" i="1" dirty="0"/>
              <a:t>Primary axis : Y : Regression line corresponding to the mechanical cold bore axis (determined from mechanical mole)</a:t>
            </a:r>
          </a:p>
          <a:p>
            <a:pPr marL="252000" lvl="2" indent="-285750">
              <a:buFont typeface="Wingdings" panose="05000000000000000000" pitchFamily="2" charset="2"/>
              <a:buChar char="Ø"/>
            </a:pPr>
            <a:r>
              <a:rPr lang="en-US" sz="1400" i="1" dirty="0"/>
              <a:t>Secondary axis : Z : Normal vector of the plane [Conn-D9, Conn-D10, NConn-D9, NConn-D10]</a:t>
            </a:r>
          </a:p>
          <a:p>
            <a:pPr marL="252000" lvl="2" indent="-285750">
              <a:buFont typeface="Wingdings" panose="05000000000000000000" pitchFamily="2" charset="2"/>
              <a:buChar char="Ø"/>
            </a:pPr>
            <a:r>
              <a:rPr lang="en-US" sz="1400" i="1" dirty="0"/>
              <a:t>Origin : Projection of the central cold feet on Y axis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8E485C-4FAB-2C17-041F-110A9BC017EB}"/>
              </a:ext>
            </a:extLst>
          </p:cNvPr>
          <p:cNvSpPr txBox="1"/>
          <p:nvPr/>
        </p:nvSpPr>
        <p:spPr>
          <a:xfrm>
            <a:off x="551384" y="3154486"/>
            <a:ext cx="753494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Cold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Reference points of the cold mass : D9, D10, D11 (Conn and NConn)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Mechanical mole measurement in the cold bore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measurement with Rotating coil scanner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field direction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u="sng" dirty="0"/>
              <a:t>Vacuum Vessel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Fiducials on the vacuum vessel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0D5554-42EA-B476-4469-0DBDFA9DAEDB}"/>
              </a:ext>
            </a:extLst>
          </p:cNvPr>
          <p:cNvSpPr txBox="1"/>
          <p:nvPr/>
        </p:nvSpPr>
        <p:spPr>
          <a:xfrm>
            <a:off x="1127448" y="849967"/>
            <a:ext cx="3698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In the same coordinate system :</a:t>
            </a:r>
          </a:p>
          <a:p>
            <a:endParaRPr lang="en-US" b="1" u="sng" dirty="0"/>
          </a:p>
          <a:p>
            <a:r>
              <a:rPr lang="en-US" u="sng" dirty="0"/>
              <a:t>Coordinate systems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81B9B8-3157-BE9B-CCD2-398877DFF97A}"/>
              </a:ext>
            </a:extLst>
          </p:cNvPr>
          <p:cNvSpPr txBox="1"/>
          <p:nvPr/>
        </p:nvSpPr>
        <p:spPr>
          <a:xfrm>
            <a:off x="623393" y="12442"/>
            <a:ext cx="8784975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Our needs from Fermilab for Q1/Q3 (For Survey) </a:t>
            </a:r>
          </a:p>
        </p:txBody>
      </p:sp>
    </p:spTree>
    <p:extLst>
      <p:ext uri="{BB962C8B-B14F-4D97-AF65-F5344CB8AC3E}">
        <p14:creationId xmlns:p14="http://schemas.microsoft.com/office/powerpoint/2010/main" val="174415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52A01-8D33-9CDF-9F3B-F6DB24834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142C76-D3C6-9A98-CC64-1D36DD3F3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3989B-A52E-DF1A-FD7C-9A8B48AECFE6}"/>
              </a:ext>
            </a:extLst>
          </p:cNvPr>
          <p:cNvSpPr txBox="1"/>
          <p:nvPr/>
        </p:nvSpPr>
        <p:spPr>
          <a:xfrm>
            <a:off x="767408" y="110292"/>
            <a:ext cx="43316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200" b="1" u="sng" dirty="0" err="1">
                <a:solidFill>
                  <a:schemeClr val="tx2"/>
                </a:solidFill>
              </a:rPr>
              <a:t>Mechanical</a:t>
            </a:r>
            <a:r>
              <a:rPr lang="fr-CH" sz="2200" b="1" u="sng" dirty="0">
                <a:solidFill>
                  <a:schemeClr val="tx2"/>
                </a:solidFill>
              </a:rPr>
              <a:t> </a:t>
            </a:r>
            <a:r>
              <a:rPr lang="fr-CH" sz="2200" b="1" u="sng" dirty="0" err="1">
                <a:solidFill>
                  <a:schemeClr val="tx2"/>
                </a:solidFill>
              </a:rPr>
              <a:t>Coordinate</a:t>
            </a:r>
            <a:r>
              <a:rPr lang="fr-CH" sz="2200" b="1" u="sng" dirty="0">
                <a:solidFill>
                  <a:schemeClr val="tx2"/>
                </a:solidFill>
              </a:rPr>
              <a:t> system</a:t>
            </a:r>
            <a:endParaRPr lang="en-US" sz="2200" b="1" u="sng" dirty="0">
              <a:solidFill>
                <a:schemeClr val="tx2"/>
              </a:solidFill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8DF7CE91-192A-EB13-CFD2-57556CF27C8C}"/>
              </a:ext>
            </a:extLst>
          </p:cNvPr>
          <p:cNvSpPr/>
          <p:nvPr/>
        </p:nvSpPr>
        <p:spPr>
          <a:xfrm>
            <a:off x="7121957" y="1905122"/>
            <a:ext cx="3739081" cy="3947311"/>
          </a:xfrm>
          <a:custGeom>
            <a:avLst/>
            <a:gdLst>
              <a:gd name="connsiteX0" fmla="*/ 1575303 w 3739081"/>
              <a:gd name="connsiteY0" fmla="*/ 0 h 3947311"/>
              <a:gd name="connsiteX1" fmla="*/ 0 w 3739081"/>
              <a:gd name="connsiteY1" fmla="*/ 199176 h 3947311"/>
              <a:gd name="connsiteX2" fmla="*/ 2181885 w 3739081"/>
              <a:gd name="connsiteY2" fmla="*/ 3947311 h 3947311"/>
              <a:gd name="connsiteX3" fmla="*/ 3739081 w 3739081"/>
              <a:gd name="connsiteY3" fmla="*/ 3739081 h 3947311"/>
              <a:gd name="connsiteX4" fmla="*/ 1575303 w 3739081"/>
              <a:gd name="connsiteY4" fmla="*/ 0 h 3947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39081" h="3947311">
                <a:moveTo>
                  <a:pt x="1575303" y="0"/>
                </a:moveTo>
                <a:lnTo>
                  <a:pt x="0" y="199176"/>
                </a:lnTo>
                <a:lnTo>
                  <a:pt x="2181885" y="3947311"/>
                </a:lnTo>
                <a:lnTo>
                  <a:pt x="3739081" y="3739081"/>
                </a:lnTo>
                <a:lnTo>
                  <a:pt x="1575303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51BCD41B-20FB-BF88-643A-90D299F6F6D6}"/>
              </a:ext>
            </a:extLst>
          </p:cNvPr>
          <p:cNvCxnSpPr>
            <a:cxnSpLocks/>
          </p:cNvCxnSpPr>
          <p:nvPr/>
        </p:nvCxnSpPr>
        <p:spPr>
          <a:xfrm flipH="1" flipV="1">
            <a:off x="7962631" y="2008017"/>
            <a:ext cx="2163840" cy="374152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928D8AD7-E11F-8135-6F5F-11C373F0ECCD}"/>
              </a:ext>
            </a:extLst>
          </p:cNvPr>
          <p:cNvSpPr/>
          <p:nvPr/>
        </p:nvSpPr>
        <p:spPr>
          <a:xfrm rot="20135468">
            <a:off x="8787875" y="1771691"/>
            <a:ext cx="436458" cy="4263047"/>
          </a:xfrm>
          <a:custGeom>
            <a:avLst/>
            <a:gdLst>
              <a:gd name="connsiteX0" fmla="*/ 436458 w 436458"/>
              <a:gd name="connsiteY0" fmla="*/ 5024673 h 5024673"/>
              <a:gd name="connsiteX1" fmla="*/ 364030 w 436458"/>
              <a:gd name="connsiteY1" fmla="*/ 4852658 h 5024673"/>
              <a:gd name="connsiteX2" fmla="*/ 300656 w 436458"/>
              <a:gd name="connsiteY2" fmla="*/ 4490519 h 5024673"/>
              <a:gd name="connsiteX3" fmla="*/ 255389 w 436458"/>
              <a:gd name="connsiteY3" fmla="*/ 3947311 h 5024673"/>
              <a:gd name="connsiteX4" fmla="*/ 318763 w 436458"/>
              <a:gd name="connsiteY4" fmla="*/ 3630440 h 5024673"/>
              <a:gd name="connsiteX5" fmla="*/ 373084 w 436458"/>
              <a:gd name="connsiteY5" fmla="*/ 3204927 h 5024673"/>
              <a:gd name="connsiteX6" fmla="*/ 327817 w 436458"/>
              <a:gd name="connsiteY6" fmla="*/ 2679826 h 5024673"/>
              <a:gd name="connsiteX7" fmla="*/ 282549 w 436458"/>
              <a:gd name="connsiteY7" fmla="*/ 2390115 h 5024673"/>
              <a:gd name="connsiteX8" fmla="*/ 119587 w 436458"/>
              <a:gd name="connsiteY8" fmla="*/ 2027976 h 5024673"/>
              <a:gd name="connsiteX9" fmla="*/ 47159 w 436458"/>
              <a:gd name="connsiteY9" fmla="*/ 1720159 h 5024673"/>
              <a:gd name="connsiteX10" fmla="*/ 1892 w 436458"/>
              <a:gd name="connsiteY10" fmla="*/ 1348967 h 5024673"/>
              <a:gd name="connsiteX11" fmla="*/ 110533 w 436458"/>
              <a:gd name="connsiteY11" fmla="*/ 778598 h 5024673"/>
              <a:gd name="connsiteX12" fmla="*/ 155801 w 436458"/>
              <a:gd name="connsiteY12" fmla="*/ 497941 h 5024673"/>
              <a:gd name="connsiteX13" fmla="*/ 128640 w 436458"/>
              <a:gd name="connsiteY13" fmla="*/ 235390 h 5024673"/>
              <a:gd name="connsiteX14" fmla="*/ 38106 w 436458"/>
              <a:gd name="connsiteY14" fmla="*/ 0 h 5024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6458" h="5024673">
                <a:moveTo>
                  <a:pt x="436458" y="5024673"/>
                </a:moveTo>
                <a:cubicBezTo>
                  <a:pt x="411561" y="4983178"/>
                  <a:pt x="386664" y="4941683"/>
                  <a:pt x="364030" y="4852658"/>
                </a:cubicBezTo>
                <a:cubicBezTo>
                  <a:pt x="341396" y="4763633"/>
                  <a:pt x="318763" y="4641410"/>
                  <a:pt x="300656" y="4490519"/>
                </a:cubicBezTo>
                <a:cubicBezTo>
                  <a:pt x="282549" y="4339628"/>
                  <a:pt x="252371" y="4090657"/>
                  <a:pt x="255389" y="3947311"/>
                </a:cubicBezTo>
                <a:cubicBezTo>
                  <a:pt x="258407" y="3803965"/>
                  <a:pt x="299147" y="3754171"/>
                  <a:pt x="318763" y="3630440"/>
                </a:cubicBezTo>
                <a:cubicBezTo>
                  <a:pt x="338379" y="3506709"/>
                  <a:pt x="371575" y="3363363"/>
                  <a:pt x="373084" y="3204927"/>
                </a:cubicBezTo>
                <a:cubicBezTo>
                  <a:pt x="374593" y="3046491"/>
                  <a:pt x="342906" y="2815628"/>
                  <a:pt x="327817" y="2679826"/>
                </a:cubicBezTo>
                <a:cubicBezTo>
                  <a:pt x="312728" y="2544024"/>
                  <a:pt x="317254" y="2498757"/>
                  <a:pt x="282549" y="2390115"/>
                </a:cubicBezTo>
                <a:cubicBezTo>
                  <a:pt x="247844" y="2281473"/>
                  <a:pt x="158819" y="2139635"/>
                  <a:pt x="119587" y="2027976"/>
                </a:cubicBezTo>
                <a:cubicBezTo>
                  <a:pt x="80355" y="1916317"/>
                  <a:pt x="66775" y="1833327"/>
                  <a:pt x="47159" y="1720159"/>
                </a:cubicBezTo>
                <a:cubicBezTo>
                  <a:pt x="27543" y="1606991"/>
                  <a:pt x="-8670" y="1505894"/>
                  <a:pt x="1892" y="1348967"/>
                </a:cubicBezTo>
                <a:cubicBezTo>
                  <a:pt x="12454" y="1192040"/>
                  <a:pt x="84882" y="920435"/>
                  <a:pt x="110533" y="778598"/>
                </a:cubicBezTo>
                <a:cubicBezTo>
                  <a:pt x="136184" y="636761"/>
                  <a:pt x="152783" y="588476"/>
                  <a:pt x="155801" y="497941"/>
                </a:cubicBezTo>
                <a:cubicBezTo>
                  <a:pt x="158819" y="407406"/>
                  <a:pt x="148256" y="318380"/>
                  <a:pt x="128640" y="235390"/>
                </a:cubicBezTo>
                <a:cubicBezTo>
                  <a:pt x="109024" y="152400"/>
                  <a:pt x="73565" y="76200"/>
                  <a:pt x="38106" y="0"/>
                </a:cubicBezTo>
              </a:path>
            </a:pathLst>
          </a:custGeom>
          <a:ln w="9525">
            <a:solidFill>
              <a:srgbClr val="00B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F3F7D81-9B1C-C5C9-C149-708E35CCE8C7}"/>
              </a:ext>
            </a:extLst>
          </p:cNvPr>
          <p:cNvSpPr/>
          <p:nvPr/>
        </p:nvSpPr>
        <p:spPr>
          <a:xfrm>
            <a:off x="1275798" y="594192"/>
            <a:ext cx="10498872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52000" lvl="2" indent="-285750">
              <a:buFont typeface="Wingdings" panose="05000000000000000000" pitchFamily="2" charset="2"/>
              <a:buChar char="Ø"/>
            </a:pPr>
            <a:r>
              <a:rPr lang="en-US" sz="1400" i="1" dirty="0"/>
              <a:t>Primary axis : Y : </a:t>
            </a:r>
            <a:r>
              <a:rPr lang="en-GB" sz="1400" i="1" dirty="0"/>
              <a:t>Regression line corresponding to the mechanical cold bore axis </a:t>
            </a:r>
            <a:r>
              <a:rPr lang="en-US" sz="1400" i="1" dirty="0"/>
              <a:t>(determined from mechanical mole)</a:t>
            </a:r>
          </a:p>
          <a:p>
            <a:pPr marL="252000" lvl="2" indent="-285750">
              <a:buFont typeface="Wingdings" panose="05000000000000000000" pitchFamily="2" charset="2"/>
              <a:buChar char="Ø"/>
            </a:pPr>
            <a:r>
              <a:rPr lang="en-US" sz="1400" i="1" dirty="0"/>
              <a:t>Secondary axis : Z : Normal vector of the plane [Conn-D9, Conn-D10, NConn-D9, NConn-D10]</a:t>
            </a:r>
          </a:p>
          <a:p>
            <a:pPr marL="252000" lvl="2" indent="-285750">
              <a:buFont typeface="Wingdings" panose="05000000000000000000" pitchFamily="2" charset="2"/>
              <a:buChar char="Ø"/>
            </a:pPr>
            <a:r>
              <a:rPr lang="en-US" sz="1400" i="1" dirty="0"/>
              <a:t>Origin : Projection of the central cold feet on Y axis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371B3FDF-F070-472D-B389-956C1D8CC0AB}"/>
              </a:ext>
            </a:extLst>
          </p:cNvPr>
          <p:cNvSpPr/>
          <p:nvPr/>
        </p:nvSpPr>
        <p:spPr>
          <a:xfrm>
            <a:off x="9509645" y="5719642"/>
            <a:ext cx="190123" cy="190123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CA03288-C6D3-710D-1C7B-34DAAC9083EB}"/>
              </a:ext>
            </a:extLst>
          </p:cNvPr>
          <p:cNvSpPr txBox="1"/>
          <p:nvPr/>
        </p:nvSpPr>
        <p:spPr>
          <a:xfrm rot="21382252">
            <a:off x="9383504" y="5914544"/>
            <a:ext cx="550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00FFFF"/>
                </a:highlight>
              </a:rPr>
              <a:t>Conn</a:t>
            </a:r>
          </a:p>
          <a:p>
            <a:pPr algn="ctr"/>
            <a:r>
              <a:rPr lang="en-US" sz="1200" dirty="0">
                <a:highlight>
                  <a:srgbClr val="00FFFF"/>
                </a:highlight>
              </a:rPr>
              <a:t>D9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28DEDE04-8944-3C23-47C7-954B21BED369}"/>
              </a:ext>
            </a:extLst>
          </p:cNvPr>
          <p:cNvSpPr/>
          <p:nvPr/>
        </p:nvSpPr>
        <p:spPr>
          <a:xfrm>
            <a:off x="10479616" y="5586773"/>
            <a:ext cx="190123" cy="190123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DAEC1C81-8525-96E3-536E-A10B24939F0E}"/>
              </a:ext>
            </a:extLst>
          </p:cNvPr>
          <p:cNvSpPr/>
          <p:nvPr/>
        </p:nvSpPr>
        <p:spPr>
          <a:xfrm>
            <a:off x="7329138" y="1979442"/>
            <a:ext cx="190123" cy="190123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598A985-9E4F-216B-807E-6E25C5E31BD0}"/>
              </a:ext>
            </a:extLst>
          </p:cNvPr>
          <p:cNvSpPr/>
          <p:nvPr/>
        </p:nvSpPr>
        <p:spPr>
          <a:xfrm>
            <a:off x="8365181" y="1830984"/>
            <a:ext cx="190123" cy="190123"/>
          </a:xfrm>
          <a:prstGeom prst="ellips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7897CC0-CEAD-ECFA-A53F-A21262982568}"/>
              </a:ext>
            </a:extLst>
          </p:cNvPr>
          <p:cNvSpPr txBox="1"/>
          <p:nvPr/>
        </p:nvSpPr>
        <p:spPr>
          <a:xfrm rot="21382252">
            <a:off x="10347161" y="5766487"/>
            <a:ext cx="550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00FFFF"/>
                </a:highlight>
              </a:rPr>
              <a:t>Conn</a:t>
            </a:r>
          </a:p>
          <a:p>
            <a:pPr algn="ctr"/>
            <a:r>
              <a:rPr lang="en-US" sz="1200" dirty="0">
                <a:highlight>
                  <a:srgbClr val="00FFFF"/>
                </a:highlight>
              </a:rPr>
              <a:t>D10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4EBE066-9ED5-49A9-DFE8-205C55B4762E}"/>
              </a:ext>
            </a:extLst>
          </p:cNvPr>
          <p:cNvSpPr txBox="1"/>
          <p:nvPr/>
        </p:nvSpPr>
        <p:spPr>
          <a:xfrm rot="21382252">
            <a:off x="6958716" y="1501057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00FFFF"/>
                </a:highlight>
              </a:rPr>
              <a:t>NConn</a:t>
            </a:r>
          </a:p>
          <a:p>
            <a:pPr algn="ctr"/>
            <a:r>
              <a:rPr lang="en-US" sz="1200" dirty="0">
                <a:highlight>
                  <a:srgbClr val="00FFFF"/>
                </a:highlight>
              </a:rPr>
              <a:t>D10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65708AC-3BA1-83A3-5195-199AC8417A03}"/>
              </a:ext>
            </a:extLst>
          </p:cNvPr>
          <p:cNvSpPr txBox="1"/>
          <p:nvPr/>
        </p:nvSpPr>
        <p:spPr>
          <a:xfrm rot="21382252">
            <a:off x="8122337" y="1339159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00FFFF"/>
                </a:highlight>
              </a:rPr>
              <a:t>NConn</a:t>
            </a:r>
          </a:p>
          <a:p>
            <a:pPr algn="ctr"/>
            <a:r>
              <a:rPr lang="en-US" sz="1200" dirty="0">
                <a:highlight>
                  <a:srgbClr val="00FFFF"/>
                </a:highlight>
              </a:rPr>
              <a:t>D9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6A6A1FDF-7065-730F-7BEF-8F5769EF8D55}"/>
              </a:ext>
            </a:extLst>
          </p:cNvPr>
          <p:cNvCxnSpPr>
            <a:cxnSpLocks/>
          </p:cNvCxnSpPr>
          <p:nvPr/>
        </p:nvCxnSpPr>
        <p:spPr>
          <a:xfrm flipV="1">
            <a:off x="8957306" y="2997019"/>
            <a:ext cx="161315" cy="74769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943F5C10-DF0C-13AD-0C9F-1AD13FDCCBA9}"/>
              </a:ext>
            </a:extLst>
          </p:cNvPr>
          <p:cNvCxnSpPr>
            <a:cxnSpLocks/>
          </p:cNvCxnSpPr>
          <p:nvPr/>
        </p:nvCxnSpPr>
        <p:spPr>
          <a:xfrm flipV="1">
            <a:off x="8957306" y="3629683"/>
            <a:ext cx="717920" cy="11502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B85631A6-698E-389F-05A3-162CC663CCD8}"/>
              </a:ext>
            </a:extLst>
          </p:cNvPr>
          <p:cNvCxnSpPr>
            <a:cxnSpLocks/>
          </p:cNvCxnSpPr>
          <p:nvPr/>
        </p:nvCxnSpPr>
        <p:spPr>
          <a:xfrm flipH="1" flipV="1">
            <a:off x="8663090" y="3211406"/>
            <a:ext cx="294216" cy="514434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5C1C1307-472C-6FAA-1BC0-034DCB94D3C3}"/>
              </a:ext>
            </a:extLst>
          </p:cNvPr>
          <p:cNvSpPr/>
          <p:nvPr/>
        </p:nvSpPr>
        <p:spPr>
          <a:xfrm>
            <a:off x="196942" y="2397420"/>
            <a:ext cx="311726" cy="20177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BD50E08-F8FC-9B7C-DED4-EEA16309CEE2}"/>
              </a:ext>
            </a:extLst>
          </p:cNvPr>
          <p:cNvSpPr txBox="1"/>
          <p:nvPr/>
        </p:nvSpPr>
        <p:spPr>
          <a:xfrm>
            <a:off x="9037963" y="265329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Z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8AF938A4-0431-E231-AC73-F3C0F5A0144F}"/>
              </a:ext>
            </a:extLst>
          </p:cNvPr>
          <p:cNvSpPr txBox="1"/>
          <p:nvPr/>
        </p:nvSpPr>
        <p:spPr>
          <a:xfrm>
            <a:off x="9759940" y="337537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93F60D9-C94D-6D05-74D9-343BAE945312}"/>
              </a:ext>
            </a:extLst>
          </p:cNvPr>
          <p:cNvSpPr txBox="1"/>
          <p:nvPr/>
        </p:nvSpPr>
        <p:spPr>
          <a:xfrm>
            <a:off x="8590821" y="289834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Y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50C01088-2360-E533-CEE6-5BA053FD7DD5}"/>
              </a:ext>
            </a:extLst>
          </p:cNvPr>
          <p:cNvSpPr txBox="1"/>
          <p:nvPr/>
        </p:nvSpPr>
        <p:spPr>
          <a:xfrm>
            <a:off x="9542847" y="1675393"/>
            <a:ext cx="2459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Mechanical axis :Regression line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B37D723-0C95-76D0-5B91-70FC60991E6D}"/>
              </a:ext>
            </a:extLst>
          </p:cNvPr>
          <p:cNvSpPr txBox="1"/>
          <p:nvPr/>
        </p:nvSpPr>
        <p:spPr>
          <a:xfrm>
            <a:off x="9522125" y="1378955"/>
            <a:ext cx="27334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00B050"/>
                </a:solidFill>
              </a:rPr>
              <a:t>Cold bore . Mechanical measurement</a:t>
            </a:r>
          </a:p>
        </p:txBody>
      </p: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A69DBCE-B038-396F-EE35-CC74C57F79FF}"/>
              </a:ext>
            </a:extLst>
          </p:cNvPr>
          <p:cNvCxnSpPr/>
          <p:nvPr/>
        </p:nvCxnSpPr>
        <p:spPr>
          <a:xfrm>
            <a:off x="9098827" y="1517454"/>
            <a:ext cx="467656" cy="0"/>
          </a:xfrm>
          <a:prstGeom prst="line">
            <a:avLst/>
          </a:prstGeom>
          <a:ln w="9525">
            <a:solidFill>
              <a:srgbClr val="00B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556BF4A2-4AE3-3120-B0F3-B50D655534BE}"/>
              </a:ext>
            </a:extLst>
          </p:cNvPr>
          <p:cNvCxnSpPr/>
          <p:nvPr/>
        </p:nvCxnSpPr>
        <p:spPr>
          <a:xfrm>
            <a:off x="9082438" y="1830984"/>
            <a:ext cx="46765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326FB98-5C06-4E33-BEAC-2C2C16CCD483}"/>
              </a:ext>
            </a:extLst>
          </p:cNvPr>
          <p:cNvCxnSpPr>
            <a:cxnSpLocks/>
          </p:cNvCxnSpPr>
          <p:nvPr/>
        </p:nvCxnSpPr>
        <p:spPr>
          <a:xfrm>
            <a:off x="7926538" y="2898346"/>
            <a:ext cx="2199933" cy="2330854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9B6F709-67EF-2313-EB2E-63432FA692DA}"/>
              </a:ext>
            </a:extLst>
          </p:cNvPr>
          <p:cNvCxnSpPr/>
          <p:nvPr/>
        </p:nvCxnSpPr>
        <p:spPr>
          <a:xfrm>
            <a:off x="9082438" y="2496233"/>
            <a:ext cx="467656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A8B929F-0DD5-32F0-DB92-90511E57F535}"/>
              </a:ext>
            </a:extLst>
          </p:cNvPr>
          <p:cNvSpPr txBox="1"/>
          <p:nvPr/>
        </p:nvSpPr>
        <p:spPr>
          <a:xfrm>
            <a:off x="9542847" y="2340026"/>
            <a:ext cx="2263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Magnetic axis :Regression line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E11BD9C-5EEF-A569-7DEE-21E41195B0C8}"/>
              </a:ext>
            </a:extLst>
          </p:cNvPr>
          <p:cNvSpPr/>
          <p:nvPr/>
        </p:nvSpPr>
        <p:spPr>
          <a:xfrm rot="8199244">
            <a:off x="8810106" y="2469168"/>
            <a:ext cx="437734" cy="3221688"/>
          </a:xfrm>
          <a:custGeom>
            <a:avLst/>
            <a:gdLst>
              <a:gd name="connsiteX0" fmla="*/ 436458 w 436458"/>
              <a:gd name="connsiteY0" fmla="*/ 5024673 h 5024673"/>
              <a:gd name="connsiteX1" fmla="*/ 364030 w 436458"/>
              <a:gd name="connsiteY1" fmla="*/ 4852658 h 5024673"/>
              <a:gd name="connsiteX2" fmla="*/ 300656 w 436458"/>
              <a:gd name="connsiteY2" fmla="*/ 4490519 h 5024673"/>
              <a:gd name="connsiteX3" fmla="*/ 255389 w 436458"/>
              <a:gd name="connsiteY3" fmla="*/ 3947311 h 5024673"/>
              <a:gd name="connsiteX4" fmla="*/ 318763 w 436458"/>
              <a:gd name="connsiteY4" fmla="*/ 3630440 h 5024673"/>
              <a:gd name="connsiteX5" fmla="*/ 373084 w 436458"/>
              <a:gd name="connsiteY5" fmla="*/ 3204927 h 5024673"/>
              <a:gd name="connsiteX6" fmla="*/ 327817 w 436458"/>
              <a:gd name="connsiteY6" fmla="*/ 2679826 h 5024673"/>
              <a:gd name="connsiteX7" fmla="*/ 282549 w 436458"/>
              <a:gd name="connsiteY7" fmla="*/ 2390115 h 5024673"/>
              <a:gd name="connsiteX8" fmla="*/ 119587 w 436458"/>
              <a:gd name="connsiteY8" fmla="*/ 2027976 h 5024673"/>
              <a:gd name="connsiteX9" fmla="*/ 47159 w 436458"/>
              <a:gd name="connsiteY9" fmla="*/ 1720159 h 5024673"/>
              <a:gd name="connsiteX10" fmla="*/ 1892 w 436458"/>
              <a:gd name="connsiteY10" fmla="*/ 1348967 h 5024673"/>
              <a:gd name="connsiteX11" fmla="*/ 110533 w 436458"/>
              <a:gd name="connsiteY11" fmla="*/ 778598 h 5024673"/>
              <a:gd name="connsiteX12" fmla="*/ 155801 w 436458"/>
              <a:gd name="connsiteY12" fmla="*/ 497941 h 5024673"/>
              <a:gd name="connsiteX13" fmla="*/ 128640 w 436458"/>
              <a:gd name="connsiteY13" fmla="*/ 235390 h 5024673"/>
              <a:gd name="connsiteX14" fmla="*/ 38106 w 436458"/>
              <a:gd name="connsiteY14" fmla="*/ 0 h 5024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6458" h="5024673">
                <a:moveTo>
                  <a:pt x="436458" y="5024673"/>
                </a:moveTo>
                <a:cubicBezTo>
                  <a:pt x="411561" y="4983178"/>
                  <a:pt x="386664" y="4941683"/>
                  <a:pt x="364030" y="4852658"/>
                </a:cubicBezTo>
                <a:cubicBezTo>
                  <a:pt x="341396" y="4763633"/>
                  <a:pt x="318763" y="4641410"/>
                  <a:pt x="300656" y="4490519"/>
                </a:cubicBezTo>
                <a:cubicBezTo>
                  <a:pt x="282549" y="4339628"/>
                  <a:pt x="252371" y="4090657"/>
                  <a:pt x="255389" y="3947311"/>
                </a:cubicBezTo>
                <a:cubicBezTo>
                  <a:pt x="258407" y="3803965"/>
                  <a:pt x="299147" y="3754171"/>
                  <a:pt x="318763" y="3630440"/>
                </a:cubicBezTo>
                <a:cubicBezTo>
                  <a:pt x="338379" y="3506709"/>
                  <a:pt x="371575" y="3363363"/>
                  <a:pt x="373084" y="3204927"/>
                </a:cubicBezTo>
                <a:cubicBezTo>
                  <a:pt x="374593" y="3046491"/>
                  <a:pt x="342906" y="2815628"/>
                  <a:pt x="327817" y="2679826"/>
                </a:cubicBezTo>
                <a:cubicBezTo>
                  <a:pt x="312728" y="2544024"/>
                  <a:pt x="317254" y="2498757"/>
                  <a:pt x="282549" y="2390115"/>
                </a:cubicBezTo>
                <a:cubicBezTo>
                  <a:pt x="247844" y="2281473"/>
                  <a:pt x="158819" y="2139635"/>
                  <a:pt x="119587" y="2027976"/>
                </a:cubicBezTo>
                <a:cubicBezTo>
                  <a:pt x="80355" y="1916317"/>
                  <a:pt x="66775" y="1833327"/>
                  <a:pt x="47159" y="1720159"/>
                </a:cubicBezTo>
                <a:cubicBezTo>
                  <a:pt x="27543" y="1606991"/>
                  <a:pt x="-8670" y="1505894"/>
                  <a:pt x="1892" y="1348967"/>
                </a:cubicBezTo>
                <a:cubicBezTo>
                  <a:pt x="12454" y="1192040"/>
                  <a:pt x="84882" y="920435"/>
                  <a:pt x="110533" y="778598"/>
                </a:cubicBezTo>
                <a:cubicBezTo>
                  <a:pt x="136184" y="636761"/>
                  <a:pt x="152783" y="588476"/>
                  <a:pt x="155801" y="497941"/>
                </a:cubicBezTo>
                <a:cubicBezTo>
                  <a:pt x="158819" y="407406"/>
                  <a:pt x="148256" y="318380"/>
                  <a:pt x="128640" y="235390"/>
                </a:cubicBezTo>
                <a:cubicBezTo>
                  <a:pt x="109024" y="152400"/>
                  <a:pt x="73565" y="76200"/>
                  <a:pt x="38106" y="0"/>
                </a:cubicBezTo>
              </a:path>
            </a:pathLst>
          </a:custGeom>
          <a:ln w="9525">
            <a:solidFill>
              <a:schemeClr val="accent6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36B9A5-9DBE-D7AF-94E2-6B1ACE008159}"/>
              </a:ext>
            </a:extLst>
          </p:cNvPr>
          <p:cNvSpPr txBox="1"/>
          <p:nvPr/>
        </p:nvSpPr>
        <p:spPr>
          <a:xfrm>
            <a:off x="9543063" y="2005670"/>
            <a:ext cx="2581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/>
                </a:solidFill>
              </a:rPr>
              <a:t>Cold bore : Magnetic measurement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A741FD3-419F-E731-E986-B4CC2B953EF2}"/>
              </a:ext>
            </a:extLst>
          </p:cNvPr>
          <p:cNvCxnSpPr/>
          <p:nvPr/>
        </p:nvCxnSpPr>
        <p:spPr>
          <a:xfrm>
            <a:off x="9098827" y="2144169"/>
            <a:ext cx="467656" cy="0"/>
          </a:xfrm>
          <a:prstGeom prst="line">
            <a:avLst/>
          </a:prstGeom>
          <a:ln w="9525">
            <a:solidFill>
              <a:schemeClr val="accent6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Picture 29" descr="A large red cylinder with white labels&#10;&#10;Description automatically generated">
            <a:extLst>
              <a:ext uri="{FF2B5EF4-FFF2-40B4-BE49-F238E27FC236}">
                <a16:creationId xmlns:a16="http://schemas.microsoft.com/office/drawing/2014/main" id="{CB313EA1-8DDE-19A2-8018-56D3E2902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571868"/>
            <a:ext cx="3039161" cy="2274131"/>
          </a:xfrm>
          <a:prstGeom prst="rect">
            <a:avLst/>
          </a:prstGeom>
        </p:spPr>
      </p:pic>
      <p:pic>
        <p:nvPicPr>
          <p:cNvPr id="26" name="Picture 25" descr="A close-up of a metal object&#10;&#10;Description automatically generated">
            <a:extLst>
              <a:ext uri="{FF2B5EF4-FFF2-40B4-BE49-F238E27FC236}">
                <a16:creationId xmlns:a16="http://schemas.microsoft.com/office/drawing/2014/main" id="{1C58C85C-9D64-6EF6-DDB4-A6AD3D8955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8" t="28311" r="42936" b="37640"/>
          <a:stretch/>
        </p:blipFill>
        <p:spPr>
          <a:xfrm>
            <a:off x="771321" y="4161468"/>
            <a:ext cx="3035248" cy="2341987"/>
          </a:xfrm>
          <a:prstGeom prst="rect">
            <a:avLst/>
          </a:prstGeom>
        </p:spPr>
      </p:pic>
      <p:pic>
        <p:nvPicPr>
          <p:cNvPr id="28" name="Picture 27" descr="A large machine in a factory&#10;&#10;Description automatically generated">
            <a:extLst>
              <a:ext uri="{FF2B5EF4-FFF2-40B4-BE49-F238E27FC236}">
                <a16:creationId xmlns:a16="http://schemas.microsoft.com/office/drawing/2014/main" id="{0E6AAD70-D09C-29E7-6675-DA07D032EE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610" t="19228" r="21357" b="23750"/>
          <a:stretch/>
        </p:blipFill>
        <p:spPr>
          <a:xfrm>
            <a:off x="4059342" y="4178055"/>
            <a:ext cx="3025291" cy="23180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0492C6D-1E56-BC28-A023-ECB56875DCB3}"/>
              </a:ext>
            </a:extLst>
          </p:cNvPr>
          <p:cNvSpPr txBox="1"/>
          <p:nvPr/>
        </p:nvSpPr>
        <p:spPr>
          <a:xfrm>
            <a:off x="4908927" y="5309774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00FFFF"/>
                </a:highlight>
              </a:rPr>
              <a:t>D9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C8AD736-6DEE-588B-17F1-95331BFAB781}"/>
              </a:ext>
            </a:extLst>
          </p:cNvPr>
          <p:cNvSpPr txBox="1"/>
          <p:nvPr/>
        </p:nvSpPr>
        <p:spPr>
          <a:xfrm>
            <a:off x="5966372" y="5263185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00FFFF"/>
                </a:highlight>
              </a:rPr>
              <a:t>D10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71DB219-3F12-81D1-8CC2-AA23CBB134F8}"/>
              </a:ext>
            </a:extLst>
          </p:cNvPr>
          <p:cNvSpPr txBox="1"/>
          <p:nvPr/>
        </p:nvSpPr>
        <p:spPr>
          <a:xfrm>
            <a:off x="5438655" y="6217850"/>
            <a:ext cx="4537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highlight>
                  <a:srgbClr val="00FFFF"/>
                </a:highlight>
              </a:rPr>
              <a:t>D11</a:t>
            </a:r>
          </a:p>
        </p:txBody>
      </p:sp>
    </p:spTree>
    <p:extLst>
      <p:ext uri="{BB962C8B-B14F-4D97-AF65-F5344CB8AC3E}">
        <p14:creationId xmlns:p14="http://schemas.microsoft.com/office/powerpoint/2010/main" val="461970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50CBF9-5479-0838-028E-67C5C0A1E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413A9-AFA2-0825-534D-846E938CC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7C6D63-0FCA-27F1-E6BA-3A8728B7A332}"/>
              </a:ext>
            </a:extLst>
          </p:cNvPr>
          <p:cNvSpPr txBox="1"/>
          <p:nvPr/>
        </p:nvSpPr>
        <p:spPr>
          <a:xfrm>
            <a:off x="704548" y="21318"/>
            <a:ext cx="7159332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Alignment Objective n°1 : Fiducialisation</a:t>
            </a:r>
          </a:p>
        </p:txBody>
      </p:sp>
      <p:sp>
        <p:nvSpPr>
          <p:cNvPr id="7" name="Scroll: Horizontal 6">
            <a:extLst>
              <a:ext uri="{FF2B5EF4-FFF2-40B4-BE49-F238E27FC236}">
                <a16:creationId xmlns:a16="http://schemas.microsoft.com/office/drawing/2014/main" id="{0DD57657-4A78-3684-8A8B-4F8EC4327542}"/>
              </a:ext>
            </a:extLst>
          </p:cNvPr>
          <p:cNvSpPr/>
          <p:nvPr/>
        </p:nvSpPr>
        <p:spPr>
          <a:xfrm>
            <a:off x="8668765" y="95917"/>
            <a:ext cx="3154397" cy="122181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u="sng" dirty="0"/>
              <a:t>Alignment requirement </a:t>
            </a:r>
          </a:p>
          <a:p>
            <a:pPr algn="ctr"/>
            <a:r>
              <a:rPr lang="en-US" dirty="0"/>
              <a:t> Position : 40 </a:t>
            </a:r>
            <a:r>
              <a:rPr lang="el-GR" dirty="0"/>
              <a:t>μ</a:t>
            </a:r>
            <a:r>
              <a:rPr lang="fr-FR" dirty="0"/>
              <a:t>m (1</a:t>
            </a:r>
            <a:r>
              <a:rPr lang="fr-FR" dirty="0">
                <a:sym typeface="Symbol" panose="05050102010706020507" pitchFamily="18" charset="2"/>
              </a:rPr>
              <a:t>)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951AAEC-1404-455A-90DA-F4A9A97E1D3A}"/>
              </a:ext>
            </a:extLst>
          </p:cNvPr>
          <p:cNvSpPr/>
          <p:nvPr/>
        </p:nvSpPr>
        <p:spPr>
          <a:xfrm>
            <a:off x="550006" y="2384133"/>
            <a:ext cx="502036" cy="20177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42" name="Chart 41">
            <a:extLst>
              <a:ext uri="{FF2B5EF4-FFF2-40B4-BE49-F238E27FC236}">
                <a16:creationId xmlns:a16="http://schemas.microsoft.com/office/drawing/2014/main" id="{E7DE3F8F-55E7-00D9-BF80-376842E4E5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872008"/>
              </p:ext>
            </p:extLst>
          </p:nvPr>
        </p:nvGraphicFramePr>
        <p:xfrm>
          <a:off x="417898" y="544538"/>
          <a:ext cx="7596771" cy="547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7EEFB43-E085-2993-9197-03EE7CD06DB2}"/>
              </a:ext>
            </a:extLst>
          </p:cNvPr>
          <p:cNvCxnSpPr>
            <a:cxnSpLocks/>
          </p:cNvCxnSpPr>
          <p:nvPr/>
        </p:nvCxnSpPr>
        <p:spPr>
          <a:xfrm>
            <a:off x="4190520" y="4180415"/>
            <a:ext cx="695446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7F89666-ABAB-2503-4BD1-B1252D3EEA30}"/>
              </a:ext>
            </a:extLst>
          </p:cNvPr>
          <p:cNvCxnSpPr>
            <a:cxnSpLocks/>
          </p:cNvCxnSpPr>
          <p:nvPr/>
        </p:nvCxnSpPr>
        <p:spPr>
          <a:xfrm flipV="1">
            <a:off x="4193574" y="3455774"/>
            <a:ext cx="0" cy="755375"/>
          </a:xfrm>
          <a:prstGeom prst="straightConnector1">
            <a:avLst/>
          </a:prstGeom>
          <a:ln w="57150"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E57ADC2-3F39-22AC-5F9B-14E8FFECCB62}"/>
              </a:ext>
            </a:extLst>
          </p:cNvPr>
          <p:cNvSpPr txBox="1"/>
          <p:nvPr/>
        </p:nvSpPr>
        <p:spPr>
          <a:xfrm>
            <a:off x="4793848" y="379265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D123C54-C7E9-8192-5131-60FC87FAD16F}"/>
              </a:ext>
            </a:extLst>
          </p:cNvPr>
          <p:cNvSpPr txBox="1"/>
          <p:nvPr/>
        </p:nvSpPr>
        <p:spPr>
          <a:xfrm>
            <a:off x="4184714" y="3117917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Z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E79BE085-DB70-DD0C-21D1-2FD513893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9980" y="4035355"/>
            <a:ext cx="1338159" cy="2411905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986152EB-3C34-AF26-54C3-BB04111932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52" r="17211"/>
          <a:stretch/>
        </p:blipFill>
        <p:spPr>
          <a:xfrm>
            <a:off x="8288931" y="1442524"/>
            <a:ext cx="3485170" cy="2498934"/>
          </a:xfrm>
          <a:prstGeom prst="rect">
            <a:avLst/>
          </a:prstGeom>
        </p:spPr>
      </p:pic>
      <p:sp>
        <p:nvSpPr>
          <p:cNvPr id="53" name="Oval 52">
            <a:extLst>
              <a:ext uri="{FF2B5EF4-FFF2-40B4-BE49-F238E27FC236}">
                <a16:creationId xmlns:a16="http://schemas.microsoft.com/office/drawing/2014/main" id="{7C56B8E5-CC58-98F9-2354-7141DE1B2B6A}"/>
              </a:ext>
            </a:extLst>
          </p:cNvPr>
          <p:cNvSpPr/>
          <p:nvPr/>
        </p:nvSpPr>
        <p:spPr>
          <a:xfrm>
            <a:off x="10936358" y="1688030"/>
            <a:ext cx="507732" cy="5077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96C5EE8-0639-6148-F9DA-D5CA5C30C459}"/>
              </a:ext>
            </a:extLst>
          </p:cNvPr>
          <p:cNvSpPr/>
          <p:nvPr/>
        </p:nvSpPr>
        <p:spPr>
          <a:xfrm>
            <a:off x="10778840" y="2773373"/>
            <a:ext cx="507732" cy="5077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54" descr="A close-up of a metal object&#10;&#10;Description automatically generated">
            <a:extLst>
              <a:ext uri="{FF2B5EF4-FFF2-40B4-BE49-F238E27FC236}">
                <a16:creationId xmlns:a16="http://schemas.microsoft.com/office/drawing/2014/main" id="{C7F2C2C3-69D5-AF09-3A3E-BBE1006F5CF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8" t="28311" r="42936" b="37640"/>
          <a:stretch/>
        </p:blipFill>
        <p:spPr>
          <a:xfrm>
            <a:off x="8056847" y="4401927"/>
            <a:ext cx="2184771" cy="1685762"/>
          </a:xfrm>
          <a:prstGeom prst="rect">
            <a:avLst/>
          </a:prstGeom>
        </p:spPr>
      </p:pic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BCD321D-41FD-9A2A-00E9-98E25B5FD785}"/>
              </a:ext>
            </a:extLst>
          </p:cNvPr>
          <p:cNvCxnSpPr>
            <a:cxnSpLocks/>
          </p:cNvCxnSpPr>
          <p:nvPr/>
        </p:nvCxnSpPr>
        <p:spPr>
          <a:xfrm>
            <a:off x="10062602" y="2168933"/>
            <a:ext cx="1711499" cy="316473"/>
          </a:xfrm>
          <a:prstGeom prst="line">
            <a:avLst/>
          </a:prstGeom>
          <a:ln>
            <a:solidFill>
              <a:schemeClr val="accent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0BD21B7-B472-71F6-5F23-8941A4456993}"/>
              </a:ext>
            </a:extLst>
          </p:cNvPr>
          <p:cNvSpPr txBox="1"/>
          <p:nvPr/>
        </p:nvSpPr>
        <p:spPr>
          <a:xfrm>
            <a:off x="9124205" y="2252139"/>
            <a:ext cx="2663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12 Alignment targets :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FSI targets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E5B23C-5CBD-4E1E-B307-351735DADC3D}"/>
              </a:ext>
            </a:extLst>
          </p:cNvPr>
          <p:cNvSpPr txBox="1"/>
          <p:nvPr/>
        </p:nvSpPr>
        <p:spPr>
          <a:xfrm>
            <a:off x="5329270" y="3850689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65346"/>
                </a:solidFill>
              </a:rPr>
              <a:t>Mechanical axis</a:t>
            </a:r>
            <a:endParaRPr lang="en-GB" dirty="0">
              <a:solidFill>
                <a:srgbClr val="E65346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1400F3-9977-B4C0-8580-5DC3BD32FBD6}"/>
              </a:ext>
            </a:extLst>
          </p:cNvPr>
          <p:cNvSpPr txBox="1"/>
          <p:nvPr/>
        </p:nvSpPr>
        <p:spPr>
          <a:xfrm rot="20985339">
            <a:off x="3562077" y="2504184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Magnetic axis</a:t>
            </a:r>
            <a:endParaRPr lang="en-GB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073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50CBF9-5479-0838-028E-67C5C0A1E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413A9-AFA2-0825-534D-846E938CC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4F4EF235-890E-720A-F7D7-F9259EB602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323" y="674132"/>
            <a:ext cx="6739923" cy="28424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620069-8177-74E1-2DC9-2016174FC3F7}"/>
              </a:ext>
            </a:extLst>
          </p:cNvPr>
          <p:cNvSpPr txBox="1"/>
          <p:nvPr/>
        </p:nvSpPr>
        <p:spPr>
          <a:xfrm>
            <a:off x="767408" y="-8244"/>
            <a:ext cx="7915950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Alignment Objective n°2 : Internal monitoring</a:t>
            </a:r>
          </a:p>
        </p:txBody>
      </p:sp>
      <p:sp>
        <p:nvSpPr>
          <p:cNvPr id="3" name="Scroll: Horizontal 2">
            <a:extLst>
              <a:ext uri="{FF2B5EF4-FFF2-40B4-BE49-F238E27FC236}">
                <a16:creationId xmlns:a16="http://schemas.microsoft.com/office/drawing/2014/main" id="{7918159B-0E33-9D10-0363-AB4E60171D39}"/>
              </a:ext>
            </a:extLst>
          </p:cNvPr>
          <p:cNvSpPr/>
          <p:nvPr/>
        </p:nvSpPr>
        <p:spPr>
          <a:xfrm>
            <a:off x="8927301" y="283312"/>
            <a:ext cx="3154397" cy="122181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u="sng" dirty="0"/>
              <a:t>Alignment requirement </a:t>
            </a:r>
          </a:p>
          <a:p>
            <a:pPr algn="ctr"/>
            <a:r>
              <a:rPr lang="en-US" dirty="0"/>
              <a:t> Position : &lt; 100 </a:t>
            </a:r>
            <a:r>
              <a:rPr lang="el-GR" dirty="0"/>
              <a:t>μ</a:t>
            </a:r>
            <a:r>
              <a:rPr lang="fr-FR" dirty="0"/>
              <a:t>m (1</a:t>
            </a:r>
            <a:r>
              <a:rPr lang="fr-FR" dirty="0">
                <a:sym typeface="Symbol" panose="05050102010706020507" pitchFamily="18" charset="2"/>
              </a:rPr>
              <a:t>)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D27493-84B1-A797-F496-6AE4805F6829}"/>
              </a:ext>
            </a:extLst>
          </p:cNvPr>
          <p:cNvSpPr txBox="1"/>
          <p:nvPr/>
        </p:nvSpPr>
        <p:spPr>
          <a:xfrm>
            <a:off x="1545510" y="1278780"/>
            <a:ext cx="173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Vacuum vessel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03C04A9-0B6C-60EA-559C-6AB408AD8E73}"/>
              </a:ext>
            </a:extLst>
          </p:cNvPr>
          <p:cNvCxnSpPr/>
          <p:nvPr/>
        </p:nvCxnSpPr>
        <p:spPr>
          <a:xfrm>
            <a:off x="3318102" y="1499388"/>
            <a:ext cx="520435" cy="1759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85F1EEE-A3D9-0D4F-BF9B-0EBE8C464D05}"/>
              </a:ext>
            </a:extLst>
          </p:cNvPr>
          <p:cNvCxnSpPr>
            <a:cxnSpLocks/>
          </p:cNvCxnSpPr>
          <p:nvPr/>
        </p:nvCxnSpPr>
        <p:spPr>
          <a:xfrm flipH="1" flipV="1">
            <a:off x="3689978" y="1975648"/>
            <a:ext cx="551902" cy="656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DF42954-EE92-D47C-4068-30C6F4F24964}"/>
              </a:ext>
            </a:extLst>
          </p:cNvPr>
          <p:cNvSpPr txBox="1"/>
          <p:nvPr/>
        </p:nvSpPr>
        <p:spPr>
          <a:xfrm>
            <a:off x="4241880" y="2402324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mass</a:t>
            </a:r>
          </a:p>
        </p:txBody>
      </p:sp>
      <p:pic>
        <p:nvPicPr>
          <p:cNvPr id="10" name="Picture 9" descr="A person standing next to a large red machine&#10;&#10;Description automatically generated">
            <a:extLst>
              <a:ext uri="{FF2B5EF4-FFF2-40B4-BE49-F238E27FC236}">
                <a16:creationId xmlns:a16="http://schemas.microsoft.com/office/drawing/2014/main" id="{DA9F85C5-CAB1-452C-84DE-0FCF3AEB6E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0" t="35374" r="12951" b="18912"/>
          <a:stretch/>
        </p:blipFill>
        <p:spPr>
          <a:xfrm>
            <a:off x="6186837" y="3030120"/>
            <a:ext cx="5962261" cy="313508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9D17217-BA6F-2D55-92FD-05910A8BB6A3}"/>
              </a:ext>
            </a:extLst>
          </p:cNvPr>
          <p:cNvCxnSpPr>
            <a:cxnSpLocks/>
          </p:cNvCxnSpPr>
          <p:nvPr/>
        </p:nvCxnSpPr>
        <p:spPr>
          <a:xfrm flipH="1" flipV="1">
            <a:off x="10109305" y="4377778"/>
            <a:ext cx="339712" cy="4988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D2E5A93-0967-1628-A2A5-083FC44E2ABC}"/>
              </a:ext>
            </a:extLst>
          </p:cNvPr>
          <p:cNvSpPr txBox="1"/>
          <p:nvPr/>
        </p:nvSpPr>
        <p:spPr>
          <a:xfrm>
            <a:off x="10093435" y="4966943"/>
            <a:ext cx="173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Vacuum vessel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B8261CC-FBA7-BC8D-282D-8C5F93F9212A}"/>
              </a:ext>
            </a:extLst>
          </p:cNvPr>
          <p:cNvCxnSpPr>
            <a:cxnSpLocks/>
          </p:cNvCxnSpPr>
          <p:nvPr/>
        </p:nvCxnSpPr>
        <p:spPr>
          <a:xfrm>
            <a:off x="7039992" y="3701213"/>
            <a:ext cx="346254" cy="6726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2180361-7D82-24B8-6477-32B4D85A3367}"/>
              </a:ext>
            </a:extLst>
          </p:cNvPr>
          <p:cNvSpPr txBox="1"/>
          <p:nvPr/>
        </p:nvSpPr>
        <p:spPr>
          <a:xfrm>
            <a:off x="6186836" y="3331881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mass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99EB5A4-CC25-771F-A5F6-EE3DED1AC19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5910" y="3155204"/>
            <a:ext cx="3628240" cy="381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90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6B6618-820E-145A-B75B-8EF226305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141B8B-E6A7-921D-9189-816384A05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CDB7C3-9DE1-DA6A-A4ED-914A0AB8D49E}"/>
              </a:ext>
            </a:extLst>
          </p:cNvPr>
          <p:cNvSpPr txBox="1"/>
          <p:nvPr/>
        </p:nvSpPr>
        <p:spPr>
          <a:xfrm>
            <a:off x="780731" y="12442"/>
            <a:ext cx="8036174" cy="52322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Alignment Objective n°3 : External monitoring</a:t>
            </a:r>
          </a:p>
        </p:txBody>
      </p:sp>
      <p:sp>
        <p:nvSpPr>
          <p:cNvPr id="129" name="Scroll: Horizontal 128">
            <a:extLst>
              <a:ext uri="{FF2B5EF4-FFF2-40B4-BE49-F238E27FC236}">
                <a16:creationId xmlns:a16="http://schemas.microsoft.com/office/drawing/2014/main" id="{0F4CD692-6F56-8D52-E5AA-1046410470C4}"/>
              </a:ext>
            </a:extLst>
          </p:cNvPr>
          <p:cNvSpPr/>
          <p:nvPr/>
        </p:nvSpPr>
        <p:spPr>
          <a:xfrm>
            <a:off x="682117" y="5125098"/>
            <a:ext cx="7145416" cy="170082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u="sng" dirty="0"/>
              <a:t>Alignment requirement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Align all the components per IP side  : &lt; 100 </a:t>
            </a:r>
            <a:r>
              <a:rPr lang="el-GR" sz="1500" dirty="0"/>
              <a:t>μ</a:t>
            </a:r>
            <a:r>
              <a:rPr lang="fr-FR" sz="1500" dirty="0"/>
              <a:t>m (1</a:t>
            </a:r>
            <a:r>
              <a:rPr lang="fr-FR" sz="1500" dirty="0">
                <a:sym typeface="Symbol" panose="05050102010706020507" pitchFamily="18" charset="2"/>
              </a:rPr>
              <a:t>)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Align all the components (Left and Right) : Vertical &lt; 170 </a:t>
            </a:r>
            <a:r>
              <a:rPr lang="el-GR" sz="1500" dirty="0"/>
              <a:t>μ</a:t>
            </a:r>
            <a:r>
              <a:rPr lang="fr-FR" sz="1500" dirty="0"/>
              <a:t>m (1</a:t>
            </a:r>
            <a:r>
              <a:rPr lang="fr-FR" sz="1500" dirty="0">
                <a:sym typeface="Symbol" panose="05050102010706020507" pitchFamily="18" charset="2"/>
              </a:rPr>
              <a:t>)</a:t>
            </a:r>
            <a:r>
              <a:rPr lang="en-US" sz="1500" dirty="0"/>
              <a:t> </a:t>
            </a:r>
            <a:endParaRPr lang="fr-FR" sz="1500" dirty="0"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Align all the components (Left and Right) : Radial &lt; 330 </a:t>
            </a:r>
            <a:r>
              <a:rPr lang="el-GR" sz="1500" dirty="0"/>
              <a:t>μ</a:t>
            </a:r>
            <a:r>
              <a:rPr lang="fr-FR" sz="1500" dirty="0"/>
              <a:t>m (1</a:t>
            </a:r>
            <a:r>
              <a:rPr lang="fr-FR" sz="1500" dirty="0">
                <a:sym typeface="Symbol" panose="05050102010706020507" pitchFamily="18" charset="2"/>
              </a:rPr>
              <a:t>)</a:t>
            </a:r>
            <a:r>
              <a:rPr lang="en-US" sz="15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>
                <a:sym typeface="Symbol" panose="05050102010706020507" pitchFamily="18" charset="2"/>
              </a:rPr>
              <a:t>Roll : &lt; 150 </a:t>
            </a:r>
            <a:r>
              <a:rPr lang="el-GR" sz="1500" dirty="0"/>
              <a:t>μ</a:t>
            </a:r>
            <a:r>
              <a:rPr lang="fr-FR" sz="1500" dirty="0"/>
              <a:t>rad (1</a:t>
            </a:r>
            <a:r>
              <a:rPr lang="fr-FR" sz="1500" dirty="0">
                <a:sym typeface="Symbol" panose="05050102010706020507" pitchFamily="18" charset="2"/>
              </a:rPr>
              <a:t>)</a:t>
            </a:r>
            <a:endParaRPr lang="en-US" sz="1500" dirty="0"/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5D0DB3F8-8048-B216-750D-E4066F162460}"/>
              </a:ext>
            </a:extLst>
          </p:cNvPr>
          <p:cNvGrpSpPr/>
          <p:nvPr/>
        </p:nvGrpSpPr>
        <p:grpSpPr>
          <a:xfrm>
            <a:off x="386780" y="4046487"/>
            <a:ext cx="11675622" cy="1182004"/>
            <a:chOff x="386780" y="5497110"/>
            <a:chExt cx="11675622" cy="950735"/>
          </a:xfrm>
        </p:grpSpPr>
        <p:sp>
          <p:nvSpPr>
            <p:cNvPr id="131" name="Can 88">
              <a:extLst>
                <a:ext uri="{FF2B5EF4-FFF2-40B4-BE49-F238E27FC236}">
                  <a16:creationId xmlns:a16="http://schemas.microsoft.com/office/drawing/2014/main" id="{DD1C63DB-A903-BF27-BD37-32C158F10FBF}"/>
                </a:ext>
              </a:extLst>
            </p:cNvPr>
            <p:cNvSpPr/>
            <p:nvPr/>
          </p:nvSpPr>
          <p:spPr>
            <a:xfrm rot="5400000">
              <a:off x="5915751" y="301195"/>
              <a:ext cx="617679" cy="11675622"/>
            </a:xfrm>
            <a:prstGeom prst="can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CC280C92-288C-6BAD-9573-E35B02C494BA}"/>
                </a:ext>
              </a:extLst>
            </p:cNvPr>
            <p:cNvCxnSpPr/>
            <p:nvPr/>
          </p:nvCxnSpPr>
          <p:spPr>
            <a:xfrm>
              <a:off x="420377" y="6124692"/>
              <a:ext cx="11575826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A5050A1-882E-61EF-466E-D1A068530271}"/>
                </a:ext>
              </a:extLst>
            </p:cNvPr>
            <p:cNvSpPr txBox="1"/>
            <p:nvPr/>
          </p:nvSpPr>
          <p:spPr>
            <a:xfrm>
              <a:off x="5567722" y="5795822"/>
              <a:ext cx="1213794" cy="2475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R = 0.33 mm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277B2C91-18F2-4137-D3D8-6B44337C03C1}"/>
                </a:ext>
              </a:extLst>
            </p:cNvPr>
            <p:cNvSpPr txBox="1"/>
            <p:nvPr/>
          </p:nvSpPr>
          <p:spPr>
            <a:xfrm>
              <a:off x="2569904" y="5497110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Left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8FAB19A6-FE24-E5E1-F397-2466555DC4E5}"/>
                </a:ext>
              </a:extLst>
            </p:cNvPr>
            <p:cNvSpPr txBox="1"/>
            <p:nvPr/>
          </p:nvSpPr>
          <p:spPr>
            <a:xfrm>
              <a:off x="9471251" y="549711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Right</a:t>
              </a:r>
            </a:p>
          </p:txBody>
        </p:sp>
      </p:grpSp>
      <p:sp>
        <p:nvSpPr>
          <p:cNvPr id="136" name="Rectangle 135">
            <a:extLst>
              <a:ext uri="{FF2B5EF4-FFF2-40B4-BE49-F238E27FC236}">
                <a16:creationId xmlns:a16="http://schemas.microsoft.com/office/drawing/2014/main" id="{0B74730C-88A8-23CA-23A2-A9333685FD79}"/>
              </a:ext>
            </a:extLst>
          </p:cNvPr>
          <p:cNvSpPr/>
          <p:nvPr/>
        </p:nvSpPr>
        <p:spPr>
          <a:xfrm>
            <a:off x="6711506" y="3169815"/>
            <a:ext cx="548049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18DBE77B-A545-02CD-F47B-FEC4A1C6EFD4}"/>
              </a:ext>
            </a:extLst>
          </p:cNvPr>
          <p:cNvCxnSpPr/>
          <p:nvPr/>
        </p:nvCxnSpPr>
        <p:spPr>
          <a:xfrm flipH="1">
            <a:off x="6711506" y="3565859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730BBDCB-07A2-D078-69D7-51F137A78E45}"/>
              </a:ext>
            </a:extLst>
          </p:cNvPr>
          <p:cNvSpPr/>
          <p:nvPr/>
        </p:nvSpPr>
        <p:spPr>
          <a:xfrm>
            <a:off x="0" y="3169815"/>
            <a:ext cx="5498974" cy="7920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F64D53F6-5E66-4693-F127-13B460C4F64A}"/>
              </a:ext>
            </a:extLst>
          </p:cNvPr>
          <p:cNvCxnSpPr>
            <a:stCxn id="138" idx="3"/>
            <a:endCxn id="138" idx="1"/>
          </p:cNvCxnSpPr>
          <p:nvPr/>
        </p:nvCxnSpPr>
        <p:spPr>
          <a:xfrm flipH="1">
            <a:off x="0" y="3565859"/>
            <a:ext cx="549897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0" name="Rectangle 139">
            <a:extLst>
              <a:ext uri="{FF2B5EF4-FFF2-40B4-BE49-F238E27FC236}">
                <a16:creationId xmlns:a16="http://schemas.microsoft.com/office/drawing/2014/main" id="{0EC42727-506A-C0A5-3658-D8283F44956F}"/>
              </a:ext>
            </a:extLst>
          </p:cNvPr>
          <p:cNvSpPr/>
          <p:nvPr/>
        </p:nvSpPr>
        <p:spPr>
          <a:xfrm>
            <a:off x="468247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Q5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B7FB4C5-03AD-B869-89D8-C364FA212476}"/>
              </a:ext>
            </a:extLst>
          </p:cNvPr>
          <p:cNvSpPr/>
          <p:nvPr/>
        </p:nvSpPr>
        <p:spPr>
          <a:xfrm>
            <a:off x="784560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Q4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B75044C4-8F23-0428-3B0E-5D42A5130F33}"/>
              </a:ext>
            </a:extLst>
          </p:cNvPr>
          <p:cNvSpPr/>
          <p:nvPr/>
        </p:nvSpPr>
        <p:spPr>
          <a:xfrm>
            <a:off x="1100873" y="3457847"/>
            <a:ext cx="281081" cy="2160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CC2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A6E0DCE-9AD4-B389-DF40-8A166C63FF71}"/>
              </a:ext>
            </a:extLst>
          </p:cNvPr>
          <p:cNvSpPr/>
          <p:nvPr/>
        </p:nvSpPr>
        <p:spPr>
          <a:xfrm>
            <a:off x="1417186" y="3457847"/>
            <a:ext cx="281081" cy="2160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CC1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E8C6E5BB-079B-EE5A-9DCF-9D5352C13681}"/>
              </a:ext>
            </a:extLst>
          </p:cNvPr>
          <p:cNvSpPr/>
          <p:nvPr/>
        </p:nvSpPr>
        <p:spPr>
          <a:xfrm>
            <a:off x="1733499" y="3457847"/>
            <a:ext cx="281081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D2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B8B09E4E-1055-210D-29EC-E51139CDD1A8}"/>
              </a:ext>
            </a:extLst>
          </p:cNvPr>
          <p:cNvSpPr/>
          <p:nvPr/>
        </p:nvSpPr>
        <p:spPr>
          <a:xfrm>
            <a:off x="2049812" y="3457847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TCLX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71EC300-1359-2D0B-AEA4-1AEC68295286}"/>
              </a:ext>
            </a:extLst>
          </p:cNvPr>
          <p:cNvSpPr/>
          <p:nvPr/>
        </p:nvSpPr>
        <p:spPr>
          <a:xfrm>
            <a:off x="2366125" y="3457847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TCTPH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731A3E5F-C4FF-972B-33E0-581FA5815925}"/>
              </a:ext>
            </a:extLst>
          </p:cNvPr>
          <p:cNvSpPr/>
          <p:nvPr/>
        </p:nvSpPr>
        <p:spPr>
          <a:xfrm>
            <a:off x="2682438" y="3457847"/>
            <a:ext cx="281081" cy="2160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TCTPV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E670B501-0742-3490-95A8-67E4DB336E99}"/>
              </a:ext>
            </a:extLst>
          </p:cNvPr>
          <p:cNvSpPr/>
          <p:nvPr/>
        </p:nvSpPr>
        <p:spPr>
          <a:xfrm>
            <a:off x="2998751" y="3457847"/>
            <a:ext cx="281081" cy="2160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TAXN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7706DC9B-D955-F301-ED7E-590D2DDD11E1}"/>
              </a:ext>
            </a:extLst>
          </p:cNvPr>
          <p:cNvSpPr/>
          <p:nvPr/>
        </p:nvSpPr>
        <p:spPr>
          <a:xfrm>
            <a:off x="3315064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D1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DEE69AC9-C8DB-821B-52C7-DD9A12BD432C}"/>
              </a:ext>
            </a:extLst>
          </p:cNvPr>
          <p:cNvSpPr/>
          <p:nvPr/>
        </p:nvSpPr>
        <p:spPr>
          <a:xfrm>
            <a:off x="3631377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CP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49896F3D-E0EF-3E2F-1BEC-C506FED2C276}"/>
              </a:ext>
            </a:extLst>
          </p:cNvPr>
          <p:cNvSpPr/>
          <p:nvPr/>
        </p:nvSpPr>
        <p:spPr>
          <a:xfrm>
            <a:off x="3947690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Q3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1689B9CD-4B40-36A5-552C-DE5FEB4EC84E}"/>
              </a:ext>
            </a:extLst>
          </p:cNvPr>
          <p:cNvSpPr/>
          <p:nvPr/>
        </p:nvSpPr>
        <p:spPr>
          <a:xfrm>
            <a:off x="4264003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Q2b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EE865BA8-C714-78E2-7D14-7014121758C1}"/>
              </a:ext>
            </a:extLst>
          </p:cNvPr>
          <p:cNvSpPr/>
          <p:nvPr/>
        </p:nvSpPr>
        <p:spPr>
          <a:xfrm>
            <a:off x="4579881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Q2a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374091E-9E31-9762-641C-C9DC6063E8D8}"/>
              </a:ext>
            </a:extLst>
          </p:cNvPr>
          <p:cNvSpPr/>
          <p:nvPr/>
        </p:nvSpPr>
        <p:spPr>
          <a:xfrm>
            <a:off x="4895759" y="3457847"/>
            <a:ext cx="281081" cy="21602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Q1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361CCDF3-89A6-C838-EBF9-451EBD945A72}"/>
              </a:ext>
            </a:extLst>
          </p:cNvPr>
          <p:cNvSpPr/>
          <p:nvPr/>
        </p:nvSpPr>
        <p:spPr>
          <a:xfrm>
            <a:off x="5548460" y="3008496"/>
            <a:ext cx="1114726" cy="1114726"/>
          </a:xfrm>
          <a:prstGeom prst="rect">
            <a:avLst/>
          </a:prstGeom>
          <a:solidFill>
            <a:srgbClr val="92D050"/>
          </a:solidFill>
          <a:ln>
            <a:solidFill>
              <a:srgbClr val="33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EXP.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8CA30C68-FC22-849E-B222-33F5B26D902F}"/>
              </a:ext>
            </a:extLst>
          </p:cNvPr>
          <p:cNvSpPr/>
          <p:nvPr/>
        </p:nvSpPr>
        <p:spPr>
          <a:xfrm>
            <a:off x="4068764" y="1127669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4ECA539B-7F49-C190-786A-7D884F3C32B3}"/>
              </a:ext>
            </a:extLst>
          </p:cNvPr>
          <p:cNvSpPr/>
          <p:nvPr/>
        </p:nvSpPr>
        <p:spPr>
          <a:xfrm>
            <a:off x="4545145" y="1134226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6B25A5A2-19D2-D3E6-FF3B-6A2232FD659F}"/>
              </a:ext>
            </a:extLst>
          </p:cNvPr>
          <p:cNvSpPr/>
          <p:nvPr/>
        </p:nvSpPr>
        <p:spPr>
          <a:xfrm>
            <a:off x="5015880" y="1134226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31900A4D-8904-DDD5-48B9-1C6AD2FE2D2F}"/>
              </a:ext>
            </a:extLst>
          </p:cNvPr>
          <p:cNvSpPr/>
          <p:nvPr/>
        </p:nvSpPr>
        <p:spPr>
          <a:xfrm>
            <a:off x="7021092" y="1134226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94139EFB-1662-23AF-4CBF-E0CB6508CC87}"/>
              </a:ext>
            </a:extLst>
          </p:cNvPr>
          <p:cNvSpPr/>
          <p:nvPr/>
        </p:nvSpPr>
        <p:spPr>
          <a:xfrm>
            <a:off x="7485488" y="1134226"/>
            <a:ext cx="155028" cy="20304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C4FC1EAD-86FD-6776-A235-F8F2F7F8C381}"/>
              </a:ext>
            </a:extLst>
          </p:cNvPr>
          <p:cNvSpPr/>
          <p:nvPr/>
        </p:nvSpPr>
        <p:spPr>
          <a:xfrm>
            <a:off x="7968208" y="1127669"/>
            <a:ext cx="155028" cy="20370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69D5DC97-77BA-4168-6CA2-D2948E5F1AE9}"/>
              </a:ext>
            </a:extLst>
          </p:cNvPr>
          <p:cNvSpPr/>
          <p:nvPr/>
        </p:nvSpPr>
        <p:spPr>
          <a:xfrm>
            <a:off x="3398201" y="628739"/>
            <a:ext cx="5424541" cy="4989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UPS gallery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1CF5377F-2D55-D994-359F-8C8DBA7CAEC0}"/>
              </a:ext>
            </a:extLst>
          </p:cNvPr>
          <p:cNvSpPr/>
          <p:nvPr/>
        </p:nvSpPr>
        <p:spPr>
          <a:xfrm>
            <a:off x="4014714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P1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44BD2C71-1298-CB9F-65B1-2B64D26226B6}"/>
              </a:ext>
            </a:extLst>
          </p:cNvPr>
          <p:cNvSpPr/>
          <p:nvPr/>
        </p:nvSpPr>
        <p:spPr>
          <a:xfrm>
            <a:off x="4483065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P2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0F80AADF-70C6-E11A-5CD9-C684158C99A4}"/>
              </a:ext>
            </a:extLst>
          </p:cNvPr>
          <p:cNvSpPr/>
          <p:nvPr/>
        </p:nvSpPr>
        <p:spPr>
          <a:xfrm>
            <a:off x="4951416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P3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98A50D2D-B4A7-2751-FF43-6144930B65C3}"/>
              </a:ext>
            </a:extLst>
          </p:cNvPr>
          <p:cNvSpPr/>
          <p:nvPr/>
        </p:nvSpPr>
        <p:spPr>
          <a:xfrm>
            <a:off x="6958181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CE947903-2B17-A49C-EA11-2897F3D26509}"/>
              </a:ext>
            </a:extLst>
          </p:cNvPr>
          <p:cNvSpPr/>
          <p:nvPr/>
        </p:nvSpPr>
        <p:spPr>
          <a:xfrm>
            <a:off x="7431967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P5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479E81D0-FA39-518B-B936-70EFFE02ABD2}"/>
              </a:ext>
            </a:extLst>
          </p:cNvPr>
          <p:cNvSpPr/>
          <p:nvPr/>
        </p:nvSpPr>
        <p:spPr>
          <a:xfrm>
            <a:off x="7905181" y="772755"/>
            <a:ext cx="281081" cy="2160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dirty="0"/>
              <a:t>P6</a:t>
            </a: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3A8DCD8F-FAF8-A97E-43A4-236C2401D751}"/>
              </a:ext>
            </a:extLst>
          </p:cNvPr>
          <p:cNvGrpSpPr/>
          <p:nvPr/>
        </p:nvGrpSpPr>
        <p:grpSpPr>
          <a:xfrm>
            <a:off x="4095651" y="1060737"/>
            <a:ext cx="91588" cy="2310813"/>
            <a:chOff x="4095651" y="3495882"/>
            <a:chExt cx="95662" cy="1307827"/>
          </a:xfrm>
        </p:grpSpPr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5A748325-38CA-82BA-66F3-DCB2C3D78C7A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0BBE9B66-7575-AC76-A9B1-52B5055B6D3D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18912B32-FB2C-73FD-14FA-1C85B87DAB94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C2F32B88-F6DC-8457-0DF3-1DD9CA7A5A9D}"/>
              </a:ext>
            </a:extLst>
          </p:cNvPr>
          <p:cNvGrpSpPr/>
          <p:nvPr/>
        </p:nvGrpSpPr>
        <p:grpSpPr>
          <a:xfrm>
            <a:off x="4564252" y="1060737"/>
            <a:ext cx="91588" cy="2310813"/>
            <a:chOff x="4095651" y="3495882"/>
            <a:chExt cx="95662" cy="1307827"/>
          </a:xfrm>
        </p:grpSpPr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D7ECF651-AA86-FFFD-B4FF-FDBE9F527177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178F9214-3010-B064-9EB2-50A4E554664B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443AAC30-DF19-772F-B9D5-A5A39346B148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4EED2BA9-C2F6-03CC-9BB2-8B6E1681BB43}"/>
              </a:ext>
            </a:extLst>
          </p:cNvPr>
          <p:cNvGrpSpPr/>
          <p:nvPr/>
        </p:nvGrpSpPr>
        <p:grpSpPr>
          <a:xfrm>
            <a:off x="5033201" y="1060737"/>
            <a:ext cx="91588" cy="2310813"/>
            <a:chOff x="4095651" y="3495882"/>
            <a:chExt cx="95662" cy="1307827"/>
          </a:xfrm>
        </p:grpSpPr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797BBA1F-5382-0160-FB15-BE5ACA9D523C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40014701-AC77-F1C6-1160-382FF2099911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7D01BD5E-1F55-BE60-1761-995A2DC85EA5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0C25C258-0A19-EEC6-AEDD-CF7C11438384}"/>
              </a:ext>
            </a:extLst>
          </p:cNvPr>
          <p:cNvGrpSpPr/>
          <p:nvPr/>
        </p:nvGrpSpPr>
        <p:grpSpPr>
          <a:xfrm>
            <a:off x="7057595" y="1060737"/>
            <a:ext cx="91588" cy="2310813"/>
            <a:chOff x="4095651" y="3495882"/>
            <a:chExt cx="95662" cy="1307827"/>
          </a:xfrm>
        </p:grpSpPr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60BDB299-7830-09BE-D723-5731EF3795D8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C8C1E0CA-ACC2-8EFA-5440-312FADE8A68B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7AC984B9-CC12-2460-DAF6-1ADAB0809FE4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D3420108-06F9-557E-0CFC-D01A366E694A}"/>
              </a:ext>
            </a:extLst>
          </p:cNvPr>
          <p:cNvGrpSpPr/>
          <p:nvPr/>
        </p:nvGrpSpPr>
        <p:grpSpPr>
          <a:xfrm>
            <a:off x="7526196" y="1060737"/>
            <a:ext cx="91588" cy="2310813"/>
            <a:chOff x="4095651" y="3495882"/>
            <a:chExt cx="95662" cy="1307827"/>
          </a:xfrm>
        </p:grpSpPr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0E4A8DB2-AC2F-05AB-B174-C7BA11041F0F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C7B39C5D-A6D5-4603-7B68-9254DC124735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99083048-3108-CDEB-A976-6657AEA90F2D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42D75FD0-38A0-4BF1-9DB8-8E3BBA0EF009}"/>
              </a:ext>
            </a:extLst>
          </p:cNvPr>
          <p:cNvGrpSpPr/>
          <p:nvPr/>
        </p:nvGrpSpPr>
        <p:grpSpPr>
          <a:xfrm>
            <a:off x="7995145" y="1060737"/>
            <a:ext cx="91588" cy="2310813"/>
            <a:chOff x="4095651" y="3495882"/>
            <a:chExt cx="95662" cy="1307827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4030E863-15F0-AC17-9466-4B3AE526C346}"/>
                </a:ext>
              </a:extLst>
            </p:cNvPr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9F7D8FDB-1769-273F-08DC-BD8990ACAA4E}"/>
                </a:ext>
              </a:extLst>
            </p:cNvPr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7C759A74-1F94-BEA6-5A4E-98940734C4D4}"/>
                </a:ext>
              </a:extLst>
            </p:cNvPr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EFB7CE40-ABC3-A13F-8A5F-C00A8DE2162A}"/>
              </a:ext>
            </a:extLst>
          </p:cNvPr>
          <p:cNvGrpSpPr/>
          <p:nvPr/>
        </p:nvGrpSpPr>
        <p:grpSpPr>
          <a:xfrm>
            <a:off x="2279402" y="3457847"/>
            <a:ext cx="9473272" cy="216024"/>
            <a:chOff x="2279402" y="4869160"/>
            <a:chExt cx="9473272" cy="216024"/>
          </a:xfrm>
        </p:grpSpPr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A1A1AE7F-6979-1516-9761-C0C1A526185D}"/>
                </a:ext>
              </a:extLst>
            </p:cNvPr>
            <p:cNvSpPr/>
            <p:nvPr/>
          </p:nvSpPr>
          <p:spPr>
            <a:xfrm>
              <a:off x="704582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Q1</a:t>
              </a:r>
            </a:p>
          </p:txBody>
        </p: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634C10A3-C091-455F-12A4-850BA7B09253}"/>
                </a:ext>
              </a:extLst>
            </p:cNvPr>
            <p:cNvSpPr/>
            <p:nvPr/>
          </p:nvSpPr>
          <p:spPr>
            <a:xfrm>
              <a:off x="7362134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Q2a</a:t>
              </a:r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8C1ECF4C-0C7D-0CAE-CEFF-BE5440E7EA60}"/>
                </a:ext>
              </a:extLst>
            </p:cNvPr>
            <p:cNvSpPr/>
            <p:nvPr/>
          </p:nvSpPr>
          <p:spPr>
            <a:xfrm>
              <a:off x="767844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Q2b</a:t>
              </a:r>
            </a:p>
          </p:txBody>
        </p: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CE2FCB4C-0887-7239-C005-0A96749851BE}"/>
                </a:ext>
              </a:extLst>
            </p:cNvPr>
            <p:cNvSpPr/>
            <p:nvPr/>
          </p:nvSpPr>
          <p:spPr>
            <a:xfrm>
              <a:off x="7994760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Q3</a:t>
              </a:r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93585F44-6912-EBF5-ACEE-103D43911609}"/>
                </a:ext>
              </a:extLst>
            </p:cNvPr>
            <p:cNvSpPr/>
            <p:nvPr/>
          </p:nvSpPr>
          <p:spPr>
            <a:xfrm>
              <a:off x="831107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CP</a:t>
              </a:r>
            </a:p>
          </p:txBody>
        </p: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102BDC64-D062-3807-6F7B-FD09341557E7}"/>
                </a:ext>
              </a:extLst>
            </p:cNvPr>
            <p:cNvSpPr/>
            <p:nvPr/>
          </p:nvSpPr>
          <p:spPr>
            <a:xfrm>
              <a:off x="8627386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D1</a:t>
              </a:r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7342099B-B7E8-B1E7-A096-64B0454F9C25}"/>
                </a:ext>
              </a:extLst>
            </p:cNvPr>
            <p:cNvSpPr/>
            <p:nvPr/>
          </p:nvSpPr>
          <p:spPr>
            <a:xfrm>
              <a:off x="8943699" y="4869160"/>
              <a:ext cx="281081" cy="21602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TAXN</a:t>
              </a:r>
            </a:p>
          </p:txBody>
        </p: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36A23E5D-0C99-4393-FE08-AE880D599061}"/>
                </a:ext>
              </a:extLst>
            </p:cNvPr>
            <p:cNvSpPr/>
            <p:nvPr/>
          </p:nvSpPr>
          <p:spPr>
            <a:xfrm>
              <a:off x="9260012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TCTPV</a:t>
              </a:r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0CE77370-C59E-E39B-BC21-8CAD827F5F5C}"/>
                </a:ext>
              </a:extLst>
            </p:cNvPr>
            <p:cNvSpPr/>
            <p:nvPr/>
          </p:nvSpPr>
          <p:spPr>
            <a:xfrm>
              <a:off x="957632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TVTPH</a:t>
              </a:r>
            </a:p>
          </p:txBody>
        </p:sp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D594686C-E6E8-801F-7F97-AE6B9049DDB7}"/>
                </a:ext>
              </a:extLst>
            </p:cNvPr>
            <p:cNvSpPr/>
            <p:nvPr/>
          </p:nvSpPr>
          <p:spPr>
            <a:xfrm>
              <a:off x="989220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TCLX</a:t>
              </a:r>
            </a:p>
          </p:txBody>
        </p:sp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32C6B5D8-B5E7-014C-D726-83C14BFD8C91}"/>
                </a:ext>
              </a:extLst>
            </p:cNvPr>
            <p:cNvSpPr/>
            <p:nvPr/>
          </p:nvSpPr>
          <p:spPr>
            <a:xfrm>
              <a:off x="1020808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D2</a:t>
              </a:r>
            </a:p>
          </p:txBody>
        </p:sp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CB9388E1-8F51-4EFD-8E95-1A20D46B4893}"/>
                </a:ext>
              </a:extLst>
            </p:cNvPr>
            <p:cNvSpPr/>
            <p:nvPr/>
          </p:nvSpPr>
          <p:spPr>
            <a:xfrm>
              <a:off x="10523959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CC1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960CB0D9-5552-4FD2-DD1A-42F34ED8A2AD}"/>
                </a:ext>
              </a:extLst>
            </p:cNvPr>
            <p:cNvSpPr/>
            <p:nvPr/>
          </p:nvSpPr>
          <p:spPr>
            <a:xfrm>
              <a:off x="1083983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CC2</a:t>
              </a:r>
            </a:p>
          </p:txBody>
        </p: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7F1755EB-8B00-219A-DA6E-82EE2C5308CC}"/>
                </a:ext>
              </a:extLst>
            </p:cNvPr>
            <p:cNvSpPr/>
            <p:nvPr/>
          </p:nvSpPr>
          <p:spPr>
            <a:xfrm>
              <a:off x="1115571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Q4</a:t>
              </a:r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449E5902-9D1C-5676-7A2C-2B92700D4682}"/>
                </a:ext>
              </a:extLst>
            </p:cNvPr>
            <p:cNvSpPr/>
            <p:nvPr/>
          </p:nvSpPr>
          <p:spPr>
            <a:xfrm>
              <a:off x="1147159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/>
                <a:t>Q5</a:t>
              </a:r>
            </a:p>
          </p:txBody>
        </p: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7DDD06CC-DF00-595B-C5C7-0E64D8D138D7}"/>
                </a:ext>
              </a:extLst>
            </p:cNvPr>
            <p:cNvSpPr/>
            <p:nvPr/>
          </p:nvSpPr>
          <p:spPr>
            <a:xfrm>
              <a:off x="2279402" y="4869160"/>
              <a:ext cx="4706853" cy="21602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/>
            </a:p>
          </p:txBody>
        </p:sp>
      </p:grpSp>
      <p:sp>
        <p:nvSpPr>
          <p:cNvPr id="210" name="TextBox 209">
            <a:extLst>
              <a:ext uri="{FF2B5EF4-FFF2-40B4-BE49-F238E27FC236}">
                <a16:creationId xmlns:a16="http://schemas.microsoft.com/office/drawing/2014/main" id="{80DBE81E-B890-0EB1-D648-00ED1FCBF808}"/>
              </a:ext>
            </a:extLst>
          </p:cNvPr>
          <p:cNvSpPr txBox="1"/>
          <p:nvPr/>
        </p:nvSpPr>
        <p:spPr>
          <a:xfrm>
            <a:off x="274133" y="2397400"/>
            <a:ext cx="29241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Alignment between Q1 and Q5 :</a:t>
            </a:r>
          </a:p>
          <a:p>
            <a:r>
              <a:rPr lang="en-US" sz="1500" dirty="0"/>
              <a:t>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0.1 mm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FFC147DF-D9EB-CF3C-00F0-7B250F40DC67}"/>
              </a:ext>
            </a:extLst>
          </p:cNvPr>
          <p:cNvSpPr txBox="1"/>
          <p:nvPr/>
        </p:nvSpPr>
        <p:spPr>
          <a:xfrm>
            <a:off x="8399499" y="2231201"/>
            <a:ext cx="375833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Alignment between Q5-left and Q5-right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Vertical 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0.17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Radial Limits : </a:t>
            </a:r>
            <a:r>
              <a:rPr lang="en-US" sz="1500" dirty="0">
                <a:sym typeface="Symbol" panose="05050102010706020507" pitchFamily="18" charset="2"/>
              </a:rPr>
              <a:t> (1 sigma) </a:t>
            </a:r>
            <a:r>
              <a:rPr lang="en-US" sz="1500" dirty="0"/>
              <a:t>&lt; 0.33 mm</a:t>
            </a:r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76899B6E-D1E8-C0F5-CAED-C86049A884C8}"/>
              </a:ext>
            </a:extLst>
          </p:cNvPr>
          <p:cNvGrpSpPr/>
          <p:nvPr/>
        </p:nvGrpSpPr>
        <p:grpSpPr>
          <a:xfrm>
            <a:off x="386780" y="4661713"/>
            <a:ext cx="5001452" cy="429278"/>
            <a:chOff x="386780" y="5659394"/>
            <a:chExt cx="5001452" cy="794344"/>
          </a:xfrm>
        </p:grpSpPr>
        <p:sp>
          <p:nvSpPr>
            <p:cNvPr id="213" name="Can 5">
              <a:extLst>
                <a:ext uri="{FF2B5EF4-FFF2-40B4-BE49-F238E27FC236}">
                  <a16:creationId xmlns:a16="http://schemas.microsoft.com/office/drawing/2014/main" id="{C3E779A9-6894-C932-6213-14E815A05999}"/>
                </a:ext>
              </a:extLst>
            </p:cNvPr>
            <p:cNvSpPr/>
            <p:nvPr/>
          </p:nvSpPr>
          <p:spPr>
            <a:xfrm rot="5248974">
              <a:off x="2677816" y="3658247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AA7606D1-A5AE-3FEB-F2BB-75917A280C00}"/>
                </a:ext>
              </a:extLst>
            </p:cNvPr>
            <p:cNvCxnSpPr>
              <a:stCxn id="213" idx="3"/>
              <a:endCxn id="213" idx="0"/>
            </p:cNvCxnSpPr>
            <p:nvPr/>
          </p:nvCxnSpPr>
          <p:spPr>
            <a:xfrm flipV="1">
              <a:off x="389186" y="6047732"/>
              <a:ext cx="4882660" cy="21464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0CD1BA6E-E3AD-8D1F-CC71-A465660CA94A}"/>
                </a:ext>
              </a:extLst>
            </p:cNvPr>
            <p:cNvCxnSpPr/>
            <p:nvPr/>
          </p:nvCxnSpPr>
          <p:spPr>
            <a:xfrm>
              <a:off x="1153249" y="611516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2B1F0795-8C0E-B2BD-2C36-22324E9EB343}"/>
                </a:ext>
              </a:extLst>
            </p:cNvPr>
            <p:cNvCxnSpPr/>
            <p:nvPr/>
          </p:nvCxnSpPr>
          <p:spPr>
            <a:xfrm flipV="1">
              <a:off x="1417186" y="6259583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E363C179-3C88-822F-D581-B436CD9F41C5}"/>
                </a:ext>
              </a:extLst>
            </p:cNvPr>
            <p:cNvCxnSpPr/>
            <p:nvPr/>
          </p:nvCxnSpPr>
          <p:spPr>
            <a:xfrm>
              <a:off x="1769580" y="6115165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27797297-C2BE-BD3C-5C55-EA72C93803A1}"/>
                </a:ext>
              </a:extLst>
            </p:cNvPr>
            <p:cNvCxnSpPr/>
            <p:nvPr/>
          </p:nvCxnSpPr>
          <p:spPr>
            <a:xfrm flipV="1">
              <a:off x="2085893" y="617398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B20C0874-B1C4-189B-2FF5-A9CD51BFDBD6}"/>
                </a:ext>
              </a:extLst>
            </p:cNvPr>
            <p:cNvCxnSpPr/>
            <p:nvPr/>
          </p:nvCxnSpPr>
          <p:spPr>
            <a:xfrm>
              <a:off x="2402206" y="6155053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83DCBDC1-EECA-6E50-3C00-6388165B4EC5}"/>
                </a:ext>
              </a:extLst>
            </p:cNvPr>
            <p:cNvCxnSpPr/>
            <p:nvPr/>
          </p:nvCxnSpPr>
          <p:spPr>
            <a:xfrm>
              <a:off x="2718519" y="6285972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77165833-E46A-E1D8-2166-71702A6FF2DE}"/>
                </a:ext>
              </a:extLst>
            </p:cNvPr>
            <p:cNvCxnSpPr/>
            <p:nvPr/>
          </p:nvCxnSpPr>
          <p:spPr>
            <a:xfrm flipV="1">
              <a:off x="3034832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75CDB601-9E11-D0E9-2DBC-B9C62B9518A3}"/>
                </a:ext>
              </a:extLst>
            </p:cNvPr>
            <p:cNvCxnSpPr/>
            <p:nvPr/>
          </p:nvCxnSpPr>
          <p:spPr>
            <a:xfrm flipV="1">
              <a:off x="3667458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DC35BA87-90A9-1210-3102-111D4AEF4FD9}"/>
                </a:ext>
              </a:extLst>
            </p:cNvPr>
            <p:cNvCxnSpPr/>
            <p:nvPr/>
          </p:nvCxnSpPr>
          <p:spPr>
            <a:xfrm>
              <a:off x="4002838" y="6167218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9D04996A-79E9-40B6-0EB6-AA05658C9BA4}"/>
                </a:ext>
              </a:extLst>
            </p:cNvPr>
            <p:cNvCxnSpPr/>
            <p:nvPr/>
          </p:nvCxnSpPr>
          <p:spPr>
            <a:xfrm>
              <a:off x="3369042" y="6124692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9923288B-5461-C05D-D4AC-C37DF54FA962}"/>
                </a:ext>
              </a:extLst>
            </p:cNvPr>
            <p:cNvCxnSpPr/>
            <p:nvPr/>
          </p:nvCxnSpPr>
          <p:spPr>
            <a:xfrm>
              <a:off x="4610046" y="6033999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691B03CE-655E-E476-CAD4-0CC89E1A8439}"/>
                </a:ext>
              </a:extLst>
            </p:cNvPr>
            <p:cNvCxnSpPr/>
            <p:nvPr/>
          </p:nvCxnSpPr>
          <p:spPr>
            <a:xfrm flipV="1">
              <a:off x="4951416" y="6033999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500B4A9B-BB06-1213-7B12-A373A6A3D3E5}"/>
                </a:ext>
              </a:extLst>
            </p:cNvPr>
            <p:cNvCxnSpPr/>
            <p:nvPr/>
          </p:nvCxnSpPr>
          <p:spPr>
            <a:xfrm>
              <a:off x="4317620" y="5913768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B792FA1F-2224-C54C-83D4-7322D264A783}"/>
                </a:ext>
              </a:extLst>
            </p:cNvPr>
            <p:cNvCxnSpPr/>
            <p:nvPr/>
          </p:nvCxnSpPr>
          <p:spPr>
            <a:xfrm>
              <a:off x="420377" y="6115165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7E382417-C085-8944-7582-18C2732E25BC}"/>
                </a:ext>
              </a:extLst>
            </p:cNvPr>
            <p:cNvCxnSpPr/>
            <p:nvPr/>
          </p:nvCxnSpPr>
          <p:spPr>
            <a:xfrm flipV="1">
              <a:off x="779578" y="6309320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30DFE1E3-22DF-8B2A-F8AC-C4C269DB6251}"/>
                </a:ext>
              </a:extLst>
            </p:cNvPr>
            <p:cNvSpPr txBox="1"/>
            <p:nvPr/>
          </p:nvSpPr>
          <p:spPr>
            <a:xfrm rot="21434826">
              <a:off x="4538319" y="5659394"/>
              <a:ext cx="8499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681DCE22-CD84-F0B5-3FC4-5DA66FF572B1}"/>
              </a:ext>
            </a:extLst>
          </p:cNvPr>
          <p:cNvGrpSpPr/>
          <p:nvPr/>
        </p:nvGrpSpPr>
        <p:grpSpPr>
          <a:xfrm>
            <a:off x="7000464" y="4653177"/>
            <a:ext cx="4989142" cy="363075"/>
            <a:chOff x="7000464" y="5620081"/>
            <a:chExt cx="4989142" cy="736273"/>
          </a:xfrm>
        </p:grpSpPr>
        <p:sp>
          <p:nvSpPr>
            <p:cNvPr id="232" name="Can 87">
              <a:extLst>
                <a:ext uri="{FF2B5EF4-FFF2-40B4-BE49-F238E27FC236}">
                  <a16:creationId xmlns:a16="http://schemas.microsoft.com/office/drawing/2014/main" id="{17276B4E-4868-CC28-B04B-99F58A0D0770}"/>
                </a:ext>
              </a:extLst>
            </p:cNvPr>
            <p:cNvSpPr/>
            <p:nvPr/>
          </p:nvSpPr>
          <p:spPr>
            <a:xfrm rot="5553437">
              <a:off x="9291500" y="3658249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F882C6D9-59EF-943B-19D6-A7F03C70FBBB}"/>
                </a:ext>
              </a:extLst>
            </p:cNvPr>
            <p:cNvCxnSpPr>
              <a:endCxn id="232" idx="0"/>
            </p:cNvCxnSpPr>
            <p:nvPr/>
          </p:nvCxnSpPr>
          <p:spPr>
            <a:xfrm>
              <a:off x="7008034" y="6033999"/>
              <a:ext cx="4877422" cy="225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75AA48B9-B476-30D6-A4EC-FABCFE4B4C9F}"/>
                </a:ext>
              </a:extLst>
            </p:cNvPr>
            <p:cNvCxnSpPr/>
            <p:nvPr/>
          </p:nvCxnSpPr>
          <p:spPr>
            <a:xfrm rot="224578">
              <a:off x="7837331" y="600705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220EFE16-D96C-9DDF-2B6E-CEB29BB17E62}"/>
                </a:ext>
              </a:extLst>
            </p:cNvPr>
            <p:cNvCxnSpPr/>
            <p:nvPr/>
          </p:nvCxnSpPr>
          <p:spPr>
            <a:xfrm rot="224578" flipV="1">
              <a:off x="8089554" y="6168339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548D7F0A-7BFE-DC5E-0EB4-0446C2E13398}"/>
                </a:ext>
              </a:extLst>
            </p:cNvPr>
            <p:cNvCxnSpPr/>
            <p:nvPr/>
          </p:nvCxnSpPr>
          <p:spPr>
            <a:xfrm rot="224578">
              <a:off x="8449129" y="6048364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BB117B9B-CCB6-AF4C-FA45-3C7350EB18FC}"/>
                </a:ext>
              </a:extLst>
            </p:cNvPr>
            <p:cNvCxnSpPr/>
            <p:nvPr/>
          </p:nvCxnSpPr>
          <p:spPr>
            <a:xfrm rot="224578" flipV="1">
              <a:off x="8761760" y="612655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0D55F117-BF12-B1B6-71D9-F778753DF2A8}"/>
                </a:ext>
              </a:extLst>
            </p:cNvPr>
            <p:cNvCxnSpPr/>
            <p:nvPr/>
          </p:nvCxnSpPr>
          <p:spPr>
            <a:xfrm rot="224578">
              <a:off x="9081020" y="6128391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542F98DD-7359-2620-FF0C-AA80E4A33B51}"/>
                </a:ext>
              </a:extLst>
            </p:cNvPr>
            <p:cNvCxnSpPr/>
            <p:nvPr/>
          </p:nvCxnSpPr>
          <p:spPr>
            <a:xfrm rot="224578">
              <a:off x="9388112" y="6279680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1A9EFF4C-D10B-F06E-F6D8-2D4E94531BC6}"/>
                </a:ext>
              </a:extLst>
            </p:cNvPr>
            <p:cNvCxnSpPr/>
            <p:nvPr/>
          </p:nvCxnSpPr>
          <p:spPr>
            <a:xfrm rot="224578" flipV="1">
              <a:off x="9718153" y="6048827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B93337C1-0E7C-CC2C-1D79-5B725F0E762A}"/>
                </a:ext>
              </a:extLst>
            </p:cNvPr>
            <p:cNvCxnSpPr/>
            <p:nvPr/>
          </p:nvCxnSpPr>
          <p:spPr>
            <a:xfrm rot="224578" flipV="1">
              <a:off x="10349430" y="6090125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AA0B4FDD-EEA8-F749-89A2-E6C13C7935FF}"/>
                </a:ext>
              </a:extLst>
            </p:cNvPr>
            <p:cNvCxnSpPr/>
            <p:nvPr/>
          </p:nvCxnSpPr>
          <p:spPr>
            <a:xfrm rot="224578">
              <a:off x="10674509" y="6244123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53FC8508-BFAC-284B-E7E4-45966C38CB2E}"/>
                </a:ext>
              </a:extLst>
            </p:cNvPr>
            <p:cNvCxnSpPr/>
            <p:nvPr/>
          </p:nvCxnSpPr>
          <p:spPr>
            <a:xfrm rot="224578">
              <a:off x="10044907" y="6161117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73F2E1C3-05CB-456E-12AF-320E6856B2CC}"/>
                </a:ext>
              </a:extLst>
            </p:cNvPr>
            <p:cNvCxnSpPr/>
            <p:nvPr/>
          </p:nvCxnSpPr>
          <p:spPr>
            <a:xfrm rot="224578">
              <a:off x="11290001" y="6151853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70805D86-2CA6-7690-482F-6E855EA5C37F}"/>
                </a:ext>
              </a:extLst>
            </p:cNvPr>
            <p:cNvCxnSpPr/>
            <p:nvPr/>
          </p:nvCxnSpPr>
          <p:spPr>
            <a:xfrm rot="224578" flipV="1">
              <a:off x="11630687" y="6172782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5BD700EB-6E30-D075-E93D-63DB1E864996}"/>
                </a:ext>
              </a:extLst>
            </p:cNvPr>
            <p:cNvCxnSpPr/>
            <p:nvPr/>
          </p:nvCxnSpPr>
          <p:spPr>
            <a:xfrm rot="224578">
              <a:off x="11008099" y="6086476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07A9620B-56D7-9BE1-3E2A-C6CE61522125}"/>
                </a:ext>
              </a:extLst>
            </p:cNvPr>
            <p:cNvCxnSpPr/>
            <p:nvPr/>
          </p:nvCxnSpPr>
          <p:spPr>
            <a:xfrm rot="224578">
              <a:off x="7101332" y="6014937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E7AD311A-15B4-5363-9075-A0DB69CD8ADC}"/>
                </a:ext>
              </a:extLst>
            </p:cNvPr>
            <p:cNvCxnSpPr/>
            <p:nvPr/>
          </p:nvCxnSpPr>
          <p:spPr>
            <a:xfrm rot="224578" flipV="1">
              <a:off x="7447080" y="6086593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6E3CC2E2-7952-427E-BF62-86EE462AD72A}"/>
                </a:ext>
              </a:extLst>
            </p:cNvPr>
            <p:cNvSpPr txBox="1"/>
            <p:nvPr/>
          </p:nvSpPr>
          <p:spPr>
            <a:xfrm rot="210176">
              <a:off x="7020010" y="5620081"/>
              <a:ext cx="849913" cy="499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sp>
        <p:nvSpPr>
          <p:cNvPr id="250" name="Plus 127">
            <a:extLst>
              <a:ext uri="{FF2B5EF4-FFF2-40B4-BE49-F238E27FC236}">
                <a16:creationId xmlns:a16="http://schemas.microsoft.com/office/drawing/2014/main" id="{61272885-6745-BA89-2DCE-4A3DCB333B1B}"/>
              </a:ext>
            </a:extLst>
          </p:cNvPr>
          <p:cNvSpPr/>
          <p:nvPr/>
        </p:nvSpPr>
        <p:spPr>
          <a:xfrm>
            <a:off x="5945581" y="3340107"/>
            <a:ext cx="393141" cy="393141"/>
          </a:xfrm>
          <a:prstGeom prst="mathPlus">
            <a:avLst>
              <a:gd name="adj1" fmla="val 11071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9E5C968C-396A-2237-E881-2A4FE15B3C22}"/>
              </a:ext>
            </a:extLst>
          </p:cNvPr>
          <p:cNvSpPr txBox="1"/>
          <p:nvPr/>
        </p:nvSpPr>
        <p:spPr>
          <a:xfrm>
            <a:off x="5635321" y="2775570"/>
            <a:ext cx="958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Inner</a:t>
            </a:r>
          </a:p>
          <a:p>
            <a:pPr algn="ctr"/>
            <a:r>
              <a:rPr lang="en-US" dirty="0"/>
              <a:t>Tracker</a:t>
            </a:r>
          </a:p>
        </p:txBody>
      </p:sp>
    </p:spTree>
    <p:extLst>
      <p:ext uri="{BB962C8B-B14F-4D97-AF65-F5344CB8AC3E}">
        <p14:creationId xmlns:p14="http://schemas.microsoft.com/office/powerpoint/2010/main" val="123956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59259E-6 L 2.08333E-7 0.015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59259E-6 L -1.25E-6 -0.0157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59259E-6 L -2.91667E-6 0.015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59259E-6 L -4.375E-6 -0.015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2.59259E-6 L 2.70833E-6 -0.015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59259E-6 L -4.16667E-7 -0.0157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3.33333E-6 -0.015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59259E-6 L 3.54167E-6 -0.0157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2.59259E-6 L 6.25E-7 -0.015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4.16667E-6 0.0157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59259E-6 L 1.04167E-6 0.0157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59259E-6 L -1.875E-6 0.0157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5E-6 0.0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59259E-6 L 2.08333E-6 0.0157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L -8.33333E-7 0.0157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.01574 L 2.08333E-7 -0.0157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0.01574 L -1.25E-6 0.0157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.01574 L -2.91667E-6 -0.0157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0.01574 L -4.375E-6 0.0157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0.01574 L 2.70833E-6 0.0157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0.01574 L -4.16667E-7 0.0157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574 L -3.33333E-6 0.01574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0.01574 L 3.54167E-6 0.0157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0.01574 L 6.25E-7 0.01574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1574 L 4.16667E-6 -0.0157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.01574 L 1.04167E-6 -0.0157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0.01574 L -1.875E-6 -0.0157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1574 L 5E-6 -0.0157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0.01574 L 2.08333E-6 -0.0157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1574 L -8.33333E-7 -0.0157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0.01574 L 2.08333E-7 2.59259E-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0.01574 L -1.25E-6 2.59259E-6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01574 L -2.91667E-6 2.59259E-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.01574 L -4.375E-6 2.59259E-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0.01574 L 2.70833E-6 2.59259E-6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1574 L -4.16667E-7 2.59259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1574 L -3.33333E-6 2.59259E-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0.01574 L 3.54167E-6 2.59259E-6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1574 L 6.25E-7 2.59259E-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1574 L 4.16667E-6 2.59259E-6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0.01574 L 1.04167E-6 2.59259E-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0.01574 L -1.875E-6 2.59259E-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574 L 5E-6 2.59259E-6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1574 L 2.08333E-6 2.59259E-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1574 L -8.33333E-7 2.59259E-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102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  <p:bldP spid="140" grpId="1" animBg="1"/>
      <p:bldP spid="140" grpId="2" animBg="1"/>
      <p:bldP spid="141" grpId="0" animBg="1"/>
      <p:bldP spid="141" grpId="1" animBg="1"/>
      <p:bldP spid="141" grpId="2" animBg="1"/>
      <p:bldP spid="142" grpId="0" animBg="1"/>
      <p:bldP spid="142" grpId="1" animBg="1"/>
      <p:bldP spid="142" grpId="2" animBg="1"/>
      <p:bldP spid="143" grpId="0" animBg="1"/>
      <p:bldP spid="143" grpId="1" animBg="1"/>
      <p:bldP spid="143" grpId="2" animBg="1"/>
      <p:bldP spid="144" grpId="0" animBg="1"/>
      <p:bldP spid="144" grpId="1" animBg="1"/>
      <p:bldP spid="144" grpId="2" animBg="1"/>
      <p:bldP spid="145" grpId="0" animBg="1"/>
      <p:bldP spid="145" grpId="1" animBg="1"/>
      <p:bldP spid="145" grpId="2" animBg="1"/>
      <p:bldP spid="146" grpId="0" animBg="1"/>
      <p:bldP spid="146" grpId="1" animBg="1"/>
      <p:bldP spid="146" grpId="2" animBg="1"/>
      <p:bldP spid="147" grpId="0" animBg="1"/>
      <p:bldP spid="147" grpId="1" animBg="1"/>
      <p:bldP spid="147" grpId="2" animBg="1"/>
      <p:bldP spid="148" grpId="0" animBg="1"/>
      <p:bldP spid="148" grpId="1" animBg="1"/>
      <p:bldP spid="148" grpId="2" animBg="1"/>
      <p:bldP spid="149" grpId="0" animBg="1"/>
      <p:bldP spid="149" grpId="1" animBg="1"/>
      <p:bldP spid="149" grpId="2" animBg="1"/>
      <p:bldP spid="150" grpId="0" animBg="1"/>
      <p:bldP spid="150" grpId="1" animBg="1"/>
      <p:bldP spid="150" grpId="2" animBg="1"/>
      <p:bldP spid="151" grpId="0" animBg="1"/>
      <p:bldP spid="151" grpId="1" animBg="1"/>
      <p:bldP spid="151" grpId="2" animBg="1"/>
      <p:bldP spid="152" grpId="0" animBg="1"/>
      <p:bldP spid="152" grpId="1" animBg="1"/>
      <p:bldP spid="152" grpId="2" animBg="1"/>
      <p:bldP spid="153" grpId="0" animBg="1"/>
      <p:bldP spid="153" grpId="1" animBg="1"/>
      <p:bldP spid="153" grpId="2" animBg="1"/>
      <p:bldP spid="154" grpId="0" animBg="1"/>
      <p:bldP spid="154" grpId="1" animBg="1"/>
      <p:bldP spid="154" grpId="2" animBg="1"/>
      <p:bldP spid="210" grpId="0"/>
      <p:bldP spid="2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FFAF21-D920-F00B-4E2C-3CDD7B92A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2F8C5-296D-3F83-45BD-1D79268AE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32529A1-BB79-72CD-0BCA-769F5D9D5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4091447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Internal monitoring </a:t>
            </a:r>
            <a:endParaRPr lang="en-US" dirty="0"/>
          </a:p>
        </p:txBody>
      </p:sp>
      <p:sp>
        <p:nvSpPr>
          <p:cNvPr id="13" name="Scroll: Horizontal 12">
            <a:extLst>
              <a:ext uri="{FF2B5EF4-FFF2-40B4-BE49-F238E27FC236}">
                <a16:creationId xmlns:a16="http://schemas.microsoft.com/office/drawing/2014/main" id="{A31B1B97-5BAB-02BA-B616-8A7724A60055}"/>
              </a:ext>
            </a:extLst>
          </p:cNvPr>
          <p:cNvSpPr/>
          <p:nvPr/>
        </p:nvSpPr>
        <p:spPr>
          <a:xfrm>
            <a:off x="8540514" y="51800"/>
            <a:ext cx="3154397" cy="1221819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u="sng" dirty="0"/>
              <a:t>Alignment requirement </a:t>
            </a:r>
          </a:p>
          <a:p>
            <a:pPr algn="ctr"/>
            <a:r>
              <a:rPr lang="en-US" dirty="0"/>
              <a:t> Position : &lt; 100 </a:t>
            </a:r>
            <a:r>
              <a:rPr lang="el-GR" dirty="0"/>
              <a:t>μ</a:t>
            </a:r>
            <a:r>
              <a:rPr lang="fr-FR" dirty="0"/>
              <a:t>m (1</a:t>
            </a:r>
            <a:r>
              <a:rPr lang="fr-FR" dirty="0">
                <a:sym typeface="Symbol" panose="05050102010706020507" pitchFamily="18" charset="2"/>
              </a:rPr>
              <a:t>)</a:t>
            </a:r>
          </a:p>
          <a:p>
            <a:pPr algn="ctr"/>
            <a:r>
              <a:rPr lang="fr-FR" dirty="0">
                <a:sym typeface="Symbol" panose="05050102010706020507" pitchFamily="18" charset="2"/>
              </a:rPr>
              <a:t>Roll : &lt; 400 </a:t>
            </a:r>
            <a:r>
              <a:rPr lang="el-GR" dirty="0"/>
              <a:t>μ</a:t>
            </a:r>
            <a:r>
              <a:rPr lang="fr-FR" dirty="0"/>
              <a:t>rad (1</a:t>
            </a:r>
            <a:r>
              <a:rPr lang="fr-FR" dirty="0">
                <a:sym typeface="Symbol" panose="05050102010706020507" pitchFamily="18" charset="2"/>
              </a:rPr>
              <a:t>)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B9EE20-E7E1-FD00-9DFA-3595164EC96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7488" y="1789478"/>
            <a:ext cx="9605743" cy="405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725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CDB737-D14A-B387-2DAA-E3D3F355148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99BD90"/>
              </a:clrFrom>
              <a:clrTo>
                <a:srgbClr val="99BD9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4855" y="2364307"/>
            <a:ext cx="3413941" cy="3587615"/>
          </a:xfrm>
          <a:prstGeom prst="rect">
            <a:avLst/>
          </a:prstGeom>
        </p:spPr>
      </p:pic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572A794-30B2-9D86-0945-98ECFC74F719}"/>
              </a:ext>
            </a:extLst>
          </p:cNvPr>
          <p:cNvCxnSpPr>
            <a:cxnSpLocks/>
            <a:endCxn id="34" idx="0"/>
          </p:cNvCxnSpPr>
          <p:nvPr/>
        </p:nvCxnSpPr>
        <p:spPr>
          <a:xfrm>
            <a:off x="9575986" y="3409650"/>
            <a:ext cx="74315" cy="2931741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77" y="-4570"/>
            <a:ext cx="6899759" cy="625258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Internal monitoring  : Configuration</a:t>
            </a:r>
            <a:endParaRPr lang="en-US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83895" y="668934"/>
            <a:ext cx="11511016" cy="8433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200" b="1" dirty="0">
                <a:solidFill>
                  <a:schemeClr val="tx1"/>
                </a:solidFill>
              </a:rPr>
              <a:t>FSI : </a:t>
            </a:r>
            <a:r>
              <a:rPr lang="fr-FR" sz="2200" b="1" dirty="0" err="1">
                <a:solidFill>
                  <a:schemeClr val="tx1"/>
                </a:solidFill>
              </a:rPr>
              <a:t>Frequency</a:t>
            </a:r>
            <a:r>
              <a:rPr lang="fr-FR" sz="2200" b="1" dirty="0">
                <a:solidFill>
                  <a:schemeClr val="tx1"/>
                </a:solidFill>
              </a:rPr>
              <a:t> Scanning </a:t>
            </a:r>
            <a:r>
              <a:rPr lang="fr-FR" sz="2200" b="1" dirty="0" err="1">
                <a:solidFill>
                  <a:schemeClr val="tx1"/>
                </a:solidFill>
              </a:rPr>
              <a:t>interferometry</a:t>
            </a:r>
            <a:endParaRPr lang="fr-FR" sz="2200" b="1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fr-FR" sz="2200" b="1" dirty="0">
                <a:solidFill>
                  <a:schemeClr val="tx1"/>
                </a:solidFill>
              </a:rPr>
              <a:t>	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CH" sz="1800" dirty="0" err="1"/>
              <a:t>Absolute</a:t>
            </a:r>
            <a:r>
              <a:rPr lang="fr-CH" sz="1800" dirty="0"/>
              <a:t> distance </a:t>
            </a:r>
            <a:r>
              <a:rPr lang="fr-CH" sz="1800" dirty="0" err="1"/>
              <a:t>measuring</a:t>
            </a:r>
            <a:r>
              <a:rPr lang="fr-CH" sz="1800" dirty="0"/>
              <a:t> </a:t>
            </a:r>
            <a:r>
              <a:rPr lang="fr-CH" sz="1800" dirty="0" err="1"/>
              <a:t>interferometric</a:t>
            </a:r>
            <a:r>
              <a:rPr lang="fr-CH" sz="1800" dirty="0"/>
              <a:t> technique</a:t>
            </a:r>
            <a:endParaRPr lang="fr-CH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fr-CH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58E8489-2540-3855-245E-18B80250E3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621215"/>
              </p:ext>
            </p:extLst>
          </p:nvPr>
        </p:nvGraphicFramePr>
        <p:xfrm>
          <a:off x="7060485" y="380"/>
          <a:ext cx="4996699" cy="1431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430">
                  <a:extLst>
                    <a:ext uri="{9D8B030D-6E8A-4147-A177-3AD203B41FA5}">
                      <a16:colId xmlns:a16="http://schemas.microsoft.com/office/drawing/2014/main" val="2424720245"/>
                    </a:ext>
                  </a:extLst>
                </a:gridCol>
                <a:gridCol w="1897269">
                  <a:extLst>
                    <a:ext uri="{9D8B030D-6E8A-4147-A177-3AD203B41FA5}">
                      <a16:colId xmlns:a16="http://schemas.microsoft.com/office/drawing/2014/main" val="2678858424"/>
                    </a:ext>
                  </a:extLst>
                </a:gridCol>
              </a:tblGrid>
              <a:tr h="395293">
                <a:tc>
                  <a:txBody>
                    <a:bodyPr/>
                    <a:lstStyle/>
                    <a:p>
                      <a:r>
                        <a:rPr lang="en-US" sz="1400" dirty="0"/>
                        <a:t>Largest</a:t>
                      </a:r>
                      <a:r>
                        <a:rPr lang="en-US" sz="1400" baseline="0" dirty="0"/>
                        <a:t> standard uncertainties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Uncertainty (1</a:t>
                      </a:r>
                      <a:r>
                        <a:rPr lang="en-US" sz="1400" dirty="0">
                          <a:sym typeface="Symbol" panose="05050102010706020507" pitchFamily="18" charset="2"/>
                        </a:rPr>
                        <a:t>)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336016"/>
                  </a:ext>
                </a:extLst>
              </a:tr>
              <a:tr h="51143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/>
                        <a:t>Position of the FSI Sensor </a:t>
                      </a:r>
                      <a:r>
                        <a:rPr lang="en-US" sz="1400" baseline="0" dirty="0"/>
                        <a:t>in the framework of the vacuum vessel</a:t>
                      </a:r>
                    </a:p>
                  </a:txBody>
                  <a:tcPr>
                    <a:solidFill>
                      <a:srgbClr val="0093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baseline="0" dirty="0">
                          <a:solidFill>
                            <a:schemeClr val="tx1"/>
                          </a:solidFill>
                        </a:rPr>
                        <a:t>40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µm</a:t>
                      </a:r>
                    </a:p>
                  </a:txBody>
                  <a:tcPr>
                    <a:solidFill>
                      <a:srgbClr val="0093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522343"/>
                  </a:ext>
                </a:extLst>
              </a:tr>
              <a:tr h="51143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/>
                        <a:t>Position of the FSI target </a:t>
                      </a:r>
                      <a:r>
                        <a:rPr lang="en-US" sz="1400" baseline="0" dirty="0"/>
                        <a:t>in the framework of the cold mass</a:t>
                      </a:r>
                      <a:endParaRPr lang="en-US" sz="1400" dirty="0"/>
                    </a:p>
                  </a:txBody>
                  <a:tcPr>
                    <a:solidFill>
                      <a:srgbClr val="FA923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/>
                        <a:t>&lt;15 µm</a:t>
                      </a:r>
                    </a:p>
                  </a:txBody>
                  <a:tcPr>
                    <a:solidFill>
                      <a:srgbClr val="FA92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605678"/>
                  </a:ext>
                </a:extLst>
              </a:tr>
            </a:tbl>
          </a:graphicData>
        </a:graphic>
      </p:graphicFrame>
      <p:grpSp>
        <p:nvGrpSpPr>
          <p:cNvPr id="62" name="Group 61">
            <a:extLst>
              <a:ext uri="{FF2B5EF4-FFF2-40B4-BE49-F238E27FC236}">
                <a16:creationId xmlns:a16="http://schemas.microsoft.com/office/drawing/2014/main" id="{D828B0A3-34DF-8CA2-5A47-6D7B5F2E5E88}"/>
              </a:ext>
            </a:extLst>
          </p:cNvPr>
          <p:cNvGrpSpPr/>
          <p:nvPr/>
        </p:nvGrpSpPr>
        <p:grpSpPr>
          <a:xfrm>
            <a:off x="2489418" y="3715071"/>
            <a:ext cx="9938467" cy="3098305"/>
            <a:chOff x="2489418" y="3715071"/>
            <a:chExt cx="9938467" cy="3098305"/>
          </a:xfrm>
        </p:grpSpPr>
        <p:pic>
          <p:nvPicPr>
            <p:cNvPr id="20" name="Picture 19" descr="A close up of a machine&#10;&#10;Description automatically generated">
              <a:extLst>
                <a:ext uri="{FF2B5EF4-FFF2-40B4-BE49-F238E27FC236}">
                  <a16:creationId xmlns:a16="http://schemas.microsoft.com/office/drawing/2014/main" id="{B4E276AC-017E-ECC3-4005-C9CE557649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8736" b="31683"/>
            <a:stretch/>
          </p:blipFill>
          <p:spPr>
            <a:xfrm>
              <a:off x="5487109" y="4461269"/>
              <a:ext cx="2891200" cy="229680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26AE841-DB9D-C0B8-C719-D47605F37880}"/>
                </a:ext>
              </a:extLst>
            </p:cNvPr>
            <p:cNvSpPr txBox="1"/>
            <p:nvPr/>
          </p:nvSpPr>
          <p:spPr>
            <a:xfrm>
              <a:off x="5501359" y="4155519"/>
              <a:ext cx="2422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FSI target </a:t>
              </a:r>
              <a:r>
                <a:rPr lang="en-US" sz="1200" dirty="0"/>
                <a:t>on the cold mass</a:t>
              </a:r>
            </a:p>
          </p:txBody>
        </p:sp>
        <p:cxnSp>
          <p:nvCxnSpPr>
            <p:cNvPr id="15" name="Straight Arrow Connector 14"/>
            <p:cNvCxnSpPr>
              <a:cxnSpLocks/>
            </p:cNvCxnSpPr>
            <p:nvPr/>
          </p:nvCxnSpPr>
          <p:spPr>
            <a:xfrm flipH="1" flipV="1">
              <a:off x="2489418" y="3715071"/>
              <a:ext cx="3842336" cy="170073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A9A5FAC-CD5F-F009-63AD-60E886477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40751" y="5966030"/>
              <a:ext cx="399369" cy="374127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ED4C6CC-AD5A-692D-60AC-8CEACB922AD4}"/>
                </a:ext>
              </a:extLst>
            </p:cNvPr>
            <p:cNvSpPr/>
            <p:nvPr/>
          </p:nvSpPr>
          <p:spPr>
            <a:xfrm>
              <a:off x="9440751" y="6341391"/>
              <a:ext cx="419100" cy="123825"/>
            </a:xfrm>
            <a:prstGeom prst="rect">
              <a:avLst/>
            </a:prstGeom>
            <a:solidFill>
              <a:srgbClr val="5A5A5A">
                <a:lumMod val="20000"/>
                <a:lumOff val="80000"/>
              </a:srgbClr>
            </a:solidFill>
            <a:ln w="25400" cap="flat" cmpd="sng" algn="ctr">
              <a:solidFill>
                <a:srgbClr val="64BCD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93A2246-BB94-887B-E0F6-96FB6816F499}"/>
                </a:ext>
              </a:extLst>
            </p:cNvPr>
            <p:cNvGrpSpPr/>
            <p:nvPr/>
          </p:nvGrpSpPr>
          <p:grpSpPr>
            <a:xfrm flipH="1">
              <a:off x="9572406" y="5618935"/>
              <a:ext cx="45719" cy="530741"/>
              <a:chOff x="2349500" y="3491437"/>
              <a:chExt cx="0" cy="832558"/>
            </a:xfrm>
          </p:grpSpPr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2FA04AAB-DE47-2FC6-489D-ED65BB0855DB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363013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D1CC383-13BF-954F-AE8D-155D9DEA81BB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832558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40D7CF4-57FA-4B88-DEB3-C0CB8578AAD9}"/>
                </a:ext>
              </a:extLst>
            </p:cNvPr>
            <p:cNvGrpSpPr/>
            <p:nvPr/>
          </p:nvGrpSpPr>
          <p:grpSpPr>
            <a:xfrm rot="10800000" flipH="1">
              <a:off x="9667084" y="5618934"/>
              <a:ext cx="58093" cy="540217"/>
              <a:chOff x="2349500" y="3491437"/>
              <a:chExt cx="0" cy="832558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79FBAFB6-27A5-8AC9-C61A-BF1128E5866A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363013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86A9DB73-969B-211E-139F-0D644B71150E}"/>
                  </a:ext>
                </a:extLst>
              </p:cNvPr>
              <p:cNvCxnSpPr/>
              <p:nvPr/>
            </p:nvCxnSpPr>
            <p:spPr>
              <a:xfrm>
                <a:off x="2349500" y="3491437"/>
                <a:ext cx="0" cy="832558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87CB020-1955-510B-76E3-95D4829589A1}"/>
                </a:ext>
              </a:extLst>
            </p:cNvPr>
            <p:cNvSpPr txBox="1"/>
            <p:nvPr/>
          </p:nvSpPr>
          <p:spPr>
            <a:xfrm>
              <a:off x="8812826" y="5841622"/>
              <a:ext cx="8066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defTabSz="457200"/>
              <a:r>
                <a:rPr lang="en-US" sz="1200" dirty="0">
                  <a:solidFill>
                    <a:prstClr val="black"/>
                  </a:solidFill>
                  <a:latin typeface="Arial"/>
                </a:rPr>
                <a:t>reflection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F40873F7-CF2D-CB8F-D9BF-BDDDE514FF16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 flipH="1">
              <a:off x="9840120" y="5472295"/>
              <a:ext cx="1024530" cy="680799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2B3F1880-3E06-4D15-57F2-B09C335E0C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93201" y="6241423"/>
              <a:ext cx="1019355" cy="136118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5DE4FE9-9FE1-A3FF-8149-8A02E7980601}"/>
                </a:ext>
              </a:extLst>
            </p:cNvPr>
            <p:cNvSpPr txBox="1"/>
            <p:nvPr/>
          </p:nvSpPr>
          <p:spPr>
            <a:xfrm>
              <a:off x="10477566" y="4815996"/>
              <a:ext cx="193204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Reflecting </a:t>
              </a:r>
            </a:p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glass sphere</a:t>
              </a:r>
            </a:p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(FSI target)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7FA2783-F467-F18F-D85E-739AD5C4185F}"/>
                </a:ext>
              </a:extLst>
            </p:cNvPr>
            <p:cNvCxnSpPr/>
            <p:nvPr/>
          </p:nvCxnSpPr>
          <p:spPr>
            <a:xfrm flipH="1">
              <a:off x="8205908" y="6466662"/>
              <a:ext cx="4221977" cy="0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6B3A09D-889A-0B04-4DB1-3ECF996350C8}"/>
                </a:ext>
              </a:extLst>
            </p:cNvPr>
            <p:cNvSpPr txBox="1"/>
            <p:nvPr/>
          </p:nvSpPr>
          <p:spPr>
            <a:xfrm>
              <a:off x="9155547" y="6505599"/>
              <a:ext cx="1031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 defTabSz="457200"/>
              <a:r>
                <a:rPr lang="en-US" dirty="0">
                  <a:solidFill>
                    <a:prstClr val="black"/>
                  </a:solidFill>
                  <a:latin typeface="Arial"/>
                </a:rPr>
                <a:t>Cold mass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84112F3-7C72-6F78-475E-F60322A6D48B}"/>
                </a:ext>
              </a:extLst>
            </p:cNvPr>
            <p:cNvSpPr txBox="1"/>
            <p:nvPr/>
          </p:nvSpPr>
          <p:spPr>
            <a:xfrm>
              <a:off x="11020517" y="5859171"/>
              <a:ext cx="97013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defTabSz="457200"/>
              <a:r>
                <a:rPr lang="en-US" dirty="0">
                  <a:solidFill>
                    <a:prstClr val="black"/>
                  </a:solidFill>
                  <a:latin typeface="Arial"/>
                </a:rPr>
                <a:t>Support </a:t>
              </a:r>
            </a:p>
            <a:p>
              <a:pPr defTabSz="457200"/>
              <a:r>
                <a:rPr lang="en-US" dirty="0">
                  <a:solidFill>
                    <a:prstClr val="black"/>
                  </a:solidFill>
                  <a:latin typeface="Arial"/>
                </a:rPr>
                <a:t>FSI target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03957F08-0599-282B-F31D-58D62D8D52EC}"/>
                </a:ext>
              </a:extLst>
            </p:cNvPr>
            <p:cNvCxnSpPr>
              <a:cxnSpLocks/>
              <a:endCxn id="33" idx="1"/>
            </p:cNvCxnSpPr>
            <p:nvPr/>
          </p:nvCxnSpPr>
          <p:spPr>
            <a:xfrm>
              <a:off x="7060485" y="5810567"/>
              <a:ext cx="2380266" cy="34252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87338C4-168C-C309-E60E-672C6F17296B}"/>
              </a:ext>
            </a:extLst>
          </p:cNvPr>
          <p:cNvGrpSpPr/>
          <p:nvPr/>
        </p:nvGrpSpPr>
        <p:grpSpPr>
          <a:xfrm>
            <a:off x="2597144" y="1512297"/>
            <a:ext cx="9128439" cy="4448783"/>
            <a:chOff x="2597144" y="1512297"/>
            <a:chExt cx="9128439" cy="4448783"/>
          </a:xfrm>
        </p:grpSpPr>
        <p:pic>
          <p:nvPicPr>
            <p:cNvPr id="25" name="Picture 24" descr="A large red cylinder with wires&#10;&#10;Description automatically generated">
              <a:extLst>
                <a:ext uri="{FF2B5EF4-FFF2-40B4-BE49-F238E27FC236}">
                  <a16:creationId xmlns:a16="http://schemas.microsoft.com/office/drawing/2014/main" id="{68DFCBED-4F3B-621F-A718-DCDA9D795F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7424" t="14860" r="25845" b="33004"/>
            <a:stretch/>
          </p:blipFill>
          <p:spPr>
            <a:xfrm>
              <a:off x="5427234" y="2043923"/>
              <a:ext cx="2365378" cy="198699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06925A5-599A-26D9-8083-97086561359F}"/>
                </a:ext>
              </a:extLst>
            </p:cNvPr>
            <p:cNvSpPr txBox="1"/>
            <p:nvPr/>
          </p:nvSpPr>
          <p:spPr>
            <a:xfrm>
              <a:off x="5388062" y="1512297"/>
              <a:ext cx="213391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FSI Head (sensor) </a:t>
              </a:r>
            </a:p>
            <a:p>
              <a:r>
                <a:rPr lang="en-US" sz="1200" dirty="0">
                  <a:solidFill>
                    <a:srgbClr val="FF0000"/>
                  </a:solidFill>
                </a:rPr>
                <a:t>on the vacuum vessel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0C5068E-4A12-7763-3662-929779959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D2D0B9"/>
                </a:clrFrom>
                <a:clrTo>
                  <a:srgbClr val="D2D0B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741968" y="2761056"/>
              <a:ext cx="1787027" cy="807873"/>
            </a:xfrm>
            <a:prstGeom prst="rect">
              <a:avLst/>
            </a:prstGeom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C8B8F99-81AC-60AA-2176-40159485A4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21420" y="3452511"/>
              <a:ext cx="740697" cy="2508569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E6AEE6F-E1C3-2E58-C846-BE1DF30182B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87639" y="3469751"/>
              <a:ext cx="761207" cy="2491329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A9B3BAE-FCCA-145C-3C0E-B1A9FE36DD4F}"/>
                </a:ext>
              </a:extLst>
            </p:cNvPr>
            <p:cNvSpPr txBox="1"/>
            <p:nvPr/>
          </p:nvSpPr>
          <p:spPr>
            <a:xfrm>
              <a:off x="7856444" y="2448993"/>
              <a:ext cx="13853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600" b="1" dirty="0">
                  <a:solidFill>
                    <a:srgbClr val="FFC000"/>
                  </a:solidFill>
                  <a:latin typeface="Arial"/>
                </a:rPr>
                <a:t>Optical fibre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22DA8A2-A5DA-F56C-672E-47BEB9AB5633}"/>
                </a:ext>
              </a:extLst>
            </p:cNvPr>
            <p:cNvSpPr txBox="1"/>
            <p:nvPr/>
          </p:nvSpPr>
          <p:spPr>
            <a:xfrm>
              <a:off x="8148107" y="1885804"/>
              <a:ext cx="19877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/>
              <a:r>
                <a:rPr lang="en-US" sz="1400" dirty="0">
                  <a:solidFill>
                    <a:prstClr val="black"/>
                  </a:solidFill>
                  <a:latin typeface="Arial"/>
                </a:rPr>
                <a:t>FSI Acquisition system</a:t>
              </a:r>
            </a:p>
          </p:txBody>
        </p:sp>
        <p:sp>
          <p:nvSpPr>
            <p:cNvPr id="47" name="Freeform 56">
              <a:extLst>
                <a:ext uri="{FF2B5EF4-FFF2-40B4-BE49-F238E27FC236}">
                  <a16:creationId xmlns:a16="http://schemas.microsoft.com/office/drawing/2014/main" id="{1EB1052D-FD4B-F3D8-BA86-0A6F13526FFE}"/>
                </a:ext>
              </a:extLst>
            </p:cNvPr>
            <p:cNvSpPr/>
            <p:nvPr/>
          </p:nvSpPr>
          <p:spPr>
            <a:xfrm rot="21075330">
              <a:off x="9309284" y="2206104"/>
              <a:ext cx="277926" cy="909548"/>
            </a:xfrm>
            <a:custGeom>
              <a:avLst/>
              <a:gdLst>
                <a:gd name="connsiteX0" fmla="*/ 30245 w 360808"/>
                <a:gd name="connsiteY0" fmla="*/ 0 h 1562100"/>
                <a:gd name="connsiteX1" fmla="*/ 30245 w 360808"/>
                <a:gd name="connsiteY1" fmla="*/ 642937 h 1562100"/>
                <a:gd name="connsiteX2" fmla="*/ 344570 w 360808"/>
                <a:gd name="connsiteY2" fmla="*/ 828675 h 1562100"/>
                <a:gd name="connsiteX3" fmla="*/ 287420 w 360808"/>
                <a:gd name="connsiteY3" fmla="*/ 1562100 h 156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808" h="1562100">
                  <a:moveTo>
                    <a:pt x="30245" y="0"/>
                  </a:moveTo>
                  <a:cubicBezTo>
                    <a:pt x="4051" y="252412"/>
                    <a:pt x="-22142" y="504825"/>
                    <a:pt x="30245" y="642937"/>
                  </a:cubicBezTo>
                  <a:cubicBezTo>
                    <a:pt x="82632" y="781049"/>
                    <a:pt x="301708" y="675481"/>
                    <a:pt x="344570" y="828675"/>
                  </a:cubicBezTo>
                  <a:cubicBezTo>
                    <a:pt x="387432" y="981869"/>
                    <a:pt x="337426" y="1271984"/>
                    <a:pt x="287420" y="1562100"/>
                  </a:cubicBezTo>
                </a:path>
              </a:pathLst>
            </a:custGeom>
            <a:noFill/>
            <a:ln w="38100" cap="flat" cmpd="sng" algn="ctr">
              <a:solidFill>
                <a:srgbClr val="E5E14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1ED7B5A-BB6C-8BF1-046B-DA5D5FD6041B}"/>
                </a:ext>
              </a:extLst>
            </p:cNvPr>
            <p:cNvSpPr txBox="1"/>
            <p:nvPr/>
          </p:nvSpPr>
          <p:spPr>
            <a:xfrm>
              <a:off x="9872696" y="2357742"/>
              <a:ext cx="13260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Feedthrough </a:t>
              </a:r>
            </a:p>
            <a:p>
              <a:pPr algn="ctr" defTabSz="457200"/>
              <a:r>
                <a:rPr lang="en-US" b="1" dirty="0">
                  <a:solidFill>
                    <a:prstClr val="black"/>
                  </a:solidFill>
                  <a:latin typeface="Arial"/>
                </a:rPr>
                <a:t>(FSI Head)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85BF9B4-955D-4FA1-381F-3DF2C460BFEC}"/>
                </a:ext>
              </a:extLst>
            </p:cNvPr>
            <p:cNvSpPr txBox="1"/>
            <p:nvPr/>
          </p:nvSpPr>
          <p:spPr>
            <a:xfrm>
              <a:off x="10245691" y="3672437"/>
              <a:ext cx="147989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500" dirty="0">
                  <a:solidFill>
                    <a:srgbClr val="64BCD9">
                      <a:lumMod val="75000"/>
                    </a:srgbClr>
                  </a:solidFill>
                  <a:latin typeface="Arial"/>
                </a:rPr>
                <a:t>Fiber ferrule tip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65A7A31E-A2D7-2102-41AC-B0B5C25D5A22}"/>
                </a:ext>
              </a:extLst>
            </p:cNvPr>
            <p:cNvCxnSpPr>
              <a:cxnSpLocks/>
              <a:stCxn id="53" idx="1"/>
            </p:cNvCxnSpPr>
            <p:nvPr/>
          </p:nvCxnSpPr>
          <p:spPr>
            <a:xfrm flipH="1" flipV="1">
              <a:off x="9667084" y="3429058"/>
              <a:ext cx="578607" cy="404962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tailEnd type="triangle"/>
            </a:ln>
            <a:effectLst/>
          </p:spPr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AA5632BD-2A9E-5AA5-C9FC-79395EF1F79A}"/>
                </a:ext>
              </a:extLst>
            </p:cNvPr>
            <p:cNvCxnSpPr>
              <a:cxnSpLocks/>
            </p:cNvCxnSpPr>
            <p:nvPr/>
          </p:nvCxnSpPr>
          <p:spPr>
            <a:xfrm>
              <a:off x="6859553" y="2909658"/>
              <a:ext cx="1961867" cy="375059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1DEFB02-892E-9150-D01E-597315034E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97144" y="2821292"/>
              <a:ext cx="3689225" cy="578353"/>
            </a:xfrm>
            <a:prstGeom prst="straightConnector1">
              <a:avLst/>
            </a:prstGeom>
            <a:ln>
              <a:solidFill>
                <a:schemeClr val="bg2"/>
              </a:solidFill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4FDF8FE-041D-BEB7-4CFC-F78CEE3B679D}"/>
              </a:ext>
            </a:extLst>
          </p:cNvPr>
          <p:cNvSpPr txBox="1"/>
          <p:nvPr/>
        </p:nvSpPr>
        <p:spPr>
          <a:xfrm rot="20907059">
            <a:off x="477731" y="2388948"/>
            <a:ext cx="2557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/>
              <a:t>Total : 12 observations </a:t>
            </a:r>
          </a:p>
          <a:p>
            <a:pPr algn="ctr"/>
            <a:r>
              <a:rPr lang="fr-CH" dirty="0"/>
              <a:t>(3D distances)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96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37839</TotalTime>
  <Words>1805</Words>
  <Application>Microsoft Office PowerPoint</Application>
  <PresentationFormat>Widescreen</PresentationFormat>
  <Paragraphs>537</Paragraphs>
  <Slides>31</Slides>
  <Notes>2</Notes>
  <HiddenSlides>0</HiddenSlides>
  <MMClips>2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Aptos</vt:lpstr>
      <vt:lpstr>Arial</vt:lpstr>
      <vt:lpstr>Calibri</vt:lpstr>
      <vt:lpstr>Cambria Math</vt:lpstr>
      <vt:lpstr>Symbol</vt:lpstr>
      <vt:lpstr>Times New Roman</vt:lpstr>
      <vt:lpstr>Wingdings</vt:lpstr>
      <vt:lpstr>Thème Office</vt:lpstr>
      <vt:lpstr>Visio</vt:lpstr>
      <vt:lpstr>Alignment analysis on the low-beta quadrupoles during cold test</vt:lpstr>
      <vt:lpstr>Outline</vt:lpstr>
      <vt:lpstr>Internal monitoring for “special” components</vt:lpstr>
      <vt:lpstr>PowerPoint Presentation</vt:lpstr>
      <vt:lpstr>PowerPoint Presentation</vt:lpstr>
      <vt:lpstr>PowerPoint Presentation</vt:lpstr>
      <vt:lpstr>PowerPoint Presentation</vt:lpstr>
      <vt:lpstr>Internal monitoring </vt:lpstr>
      <vt:lpstr>Internal monitoring  : Configuration</vt:lpstr>
      <vt:lpstr>PowerPoint Presentation</vt:lpstr>
      <vt:lpstr>Measurement steps for Q2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Vivien Rude</cp:lastModifiedBy>
  <cp:revision>946</cp:revision>
  <cp:lastPrinted>2021-09-28T15:58:42Z</cp:lastPrinted>
  <dcterms:created xsi:type="dcterms:W3CDTF">2016-01-11T14:38:10Z</dcterms:created>
  <dcterms:modified xsi:type="dcterms:W3CDTF">2024-10-10T06:43:48Z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