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2"/>
  </p:notesMasterIdLst>
  <p:handoutMasterIdLst>
    <p:handoutMasterId r:id="rId33"/>
  </p:handoutMasterIdLst>
  <p:sldIdLst>
    <p:sldId id="263" r:id="rId5"/>
    <p:sldId id="359" r:id="rId6"/>
    <p:sldId id="309" r:id="rId7"/>
    <p:sldId id="332" r:id="rId8"/>
    <p:sldId id="347" r:id="rId9"/>
    <p:sldId id="311" r:id="rId10"/>
    <p:sldId id="352" r:id="rId11"/>
    <p:sldId id="360" r:id="rId12"/>
    <p:sldId id="335" r:id="rId13"/>
    <p:sldId id="324" r:id="rId14"/>
    <p:sldId id="327" r:id="rId15"/>
    <p:sldId id="349" r:id="rId16"/>
    <p:sldId id="336" r:id="rId17"/>
    <p:sldId id="317" r:id="rId18"/>
    <p:sldId id="316" r:id="rId19"/>
    <p:sldId id="329" r:id="rId20"/>
    <p:sldId id="297" r:id="rId21"/>
    <p:sldId id="318" r:id="rId22"/>
    <p:sldId id="334" r:id="rId23"/>
    <p:sldId id="320" r:id="rId24"/>
    <p:sldId id="354" r:id="rId25"/>
    <p:sldId id="323" r:id="rId26"/>
    <p:sldId id="266" r:id="rId27"/>
    <p:sldId id="344" r:id="rId28"/>
    <p:sldId id="331" r:id="rId29"/>
    <p:sldId id="326" r:id="rId30"/>
    <p:sldId id="328" r:id="rId3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BCD7"/>
    <a:srgbClr val="5FB9D7"/>
    <a:srgbClr val="0070C0"/>
    <a:srgbClr val="0093BE"/>
    <a:srgbClr val="48A4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24" autoAdjust="0"/>
    <p:restoredTop sz="85433" autoAdjust="0"/>
  </p:normalViewPr>
  <p:slideViewPr>
    <p:cSldViewPr snapToObjects="1" showGuides="1">
      <p:cViewPr varScale="1">
        <p:scale>
          <a:sx n="71" d="100"/>
          <a:sy n="71" d="100"/>
        </p:scale>
        <p:origin x="960" y="5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13504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1608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7286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8562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`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6078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98128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982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3602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49020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difference with the first cold masses is bigger because those magnets were in cold mass prototype. Permanent compression after cold test. Transfer function increases. Coil shape remains there. 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0888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L. Fiscarelli - Magnetic measurements on the LMQXFA01 at 1.9 K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L. Fiscarelli - Magnetic measurements on the LMQXFA01 at 1.9 K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L. Fiscarelli - Magnetic measurements on the LMQXFA01 at 1.9 K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1594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hyperlink" Target="https://indico.cern.ch/event/1421594/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sv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Relationship Id="rId9" Type="http://schemas.openxmlformats.org/officeDocument/2006/relationships/hyperlink" Target="https://indico.cern.ch/event/1421594/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4.jpeg"/><Relationship Id="rId7" Type="http://schemas.openxmlformats.org/officeDocument/2006/relationships/image" Target="../media/image25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0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hyperlink" Target="https://indico.cern.ch/event/1421594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40.svg"/><Relationship Id="rId7" Type="http://schemas.openxmlformats.org/officeDocument/2006/relationships/image" Target="../media/image4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hyperlink" Target="https://indico.cern.ch/event/1421594/" TargetMode="External"/><Relationship Id="rId5" Type="http://schemas.openxmlformats.org/officeDocument/2006/relationships/image" Target="../media/image37.png"/><Relationship Id="rId10" Type="http://schemas.openxmlformats.org/officeDocument/2006/relationships/image" Target="../media/image45.png"/><Relationship Id="rId4" Type="http://schemas.openxmlformats.org/officeDocument/2006/relationships/image" Target="../media/image4.jpeg"/><Relationship Id="rId9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6.png"/><Relationship Id="rId7" Type="http://schemas.openxmlformats.org/officeDocument/2006/relationships/image" Target="../media/image49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hyperlink" Target="https://indico.cern.ch/event/1421594/" TargetMode="External"/><Relationship Id="rId4" Type="http://schemas.openxmlformats.org/officeDocument/2006/relationships/image" Target="../media/image47.png"/><Relationship Id="rId9" Type="http://schemas.openxmlformats.org/officeDocument/2006/relationships/image" Target="../media/image2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sv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21594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sv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421594/" TargetMode="External"/><Relationship Id="rId4" Type="http://schemas.openxmlformats.org/officeDocument/2006/relationships/image" Target="../media/image7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421594/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421594/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1594/" TargetMode="External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421594/" TargetMode="External"/><Relationship Id="rId3" Type="http://schemas.openxmlformats.org/officeDocument/2006/relationships/hyperlink" Target="https://indico.cern.ch/event/1421594/contributions/5979586/" TargetMode="External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https://indico.cern.ch/event/1421594/contributions/5979568/" TargetMode="External"/><Relationship Id="rId9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69.png"/><Relationship Id="rId3" Type="http://schemas.openxmlformats.org/officeDocument/2006/relationships/image" Target="../media/image61.png"/><Relationship Id="rId7" Type="http://schemas.openxmlformats.org/officeDocument/2006/relationships/image" Target="../media/image64.svg"/><Relationship Id="rId12" Type="http://schemas.openxmlformats.org/officeDocument/2006/relationships/image" Target="../media/image68.svg"/><Relationship Id="rId17" Type="http://schemas.openxmlformats.org/officeDocument/2006/relationships/hyperlink" Target="https://indico.cern.ch/event/1421594/" TargetMode="External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72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11" Type="http://schemas.openxmlformats.org/officeDocument/2006/relationships/image" Target="../media/image67.png"/><Relationship Id="rId5" Type="http://schemas.openxmlformats.org/officeDocument/2006/relationships/image" Target="../media/image34.png"/><Relationship Id="rId15" Type="http://schemas.openxmlformats.org/officeDocument/2006/relationships/image" Target="../media/image71.png"/><Relationship Id="rId10" Type="http://schemas.openxmlformats.org/officeDocument/2006/relationships/image" Target="../media/image66.svg"/><Relationship Id="rId4" Type="http://schemas.openxmlformats.org/officeDocument/2006/relationships/image" Target="../media/image62.svg"/><Relationship Id="rId9" Type="http://schemas.openxmlformats.org/officeDocument/2006/relationships/image" Target="../media/image65.png"/><Relationship Id="rId14" Type="http://schemas.openxmlformats.org/officeDocument/2006/relationships/image" Target="../media/image70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1594/" TargetMode="External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21594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1421594/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21594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51809/contributions/4430357/attachments/2276569/3867566/HL_LHC_Alignments.pdf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21594/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sv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svg"/><Relationship Id="rId5" Type="http://schemas.openxmlformats.org/officeDocument/2006/relationships/image" Target="../media/image77.png"/><Relationship Id="rId4" Type="http://schemas.openxmlformats.org/officeDocument/2006/relationships/image" Target="../media/image76.svg"/><Relationship Id="rId9" Type="http://schemas.openxmlformats.org/officeDocument/2006/relationships/hyperlink" Target="https://indico.cern.ch/event/1421594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421594/" TargetMode="External"/><Relationship Id="rId4" Type="http://schemas.openxmlformats.org/officeDocument/2006/relationships/image" Target="../media/image8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21594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media" Target="../media/media2.MP4"/><Relationship Id="rId7" Type="http://schemas.openxmlformats.org/officeDocument/2006/relationships/image" Target="../media/image11.jpeg"/><Relationship Id="rId12" Type="http://schemas.openxmlformats.org/officeDocument/2006/relationships/hyperlink" Target="https://indico.cern.ch/event/1421594/" TargetMode="Externa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3.xml"/><Relationship Id="rId11" Type="http://schemas.openxmlformats.org/officeDocument/2006/relationships/image" Target="../media/image14.JPEG"/><Relationship Id="rId5" Type="http://schemas.openxmlformats.org/officeDocument/2006/relationships/slideLayout" Target="../slideLayouts/slideLayout2.xml"/><Relationship Id="rId10" Type="http://schemas.openxmlformats.org/officeDocument/2006/relationships/hyperlink" Target="https://edms.cern.ch/document/2901463/1" TargetMode="External"/><Relationship Id="rId4" Type="http://schemas.openxmlformats.org/officeDocument/2006/relationships/video" Target="../media/media2.MP4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hyperlink" Target="https://indico.cern.ch/event/1421594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421594/" TargetMode="External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421594/" TargetMode="Externa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421594/" TargetMode="External"/><Relationship Id="rId3" Type="http://schemas.openxmlformats.org/officeDocument/2006/relationships/hyperlink" Target="https://indico.cern.ch/event/1421594/contributions/5979586/" TargetMode="External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https://indico.cern.ch/event/1421594/contributions/5979568/" TargetMode="External"/><Relationship Id="rId9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hyperlink" Target="https://indico.cern.ch/event/1421594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180732" y="1707654"/>
            <a:ext cx="6702224" cy="13500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Magnetic axis measurements of the</a:t>
            </a:r>
            <a:b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superconducting quadrupoles (Q2) at CERN</a:t>
            </a: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899592" y="3049379"/>
            <a:ext cx="7272808" cy="1349999"/>
          </a:xfrm>
        </p:spPr>
        <p:txBody>
          <a:bodyPr wrap="square">
            <a:no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en-GB" sz="1500" u="sng" dirty="0">
                <a:latin typeface="Calibri" panose="020F0502020204030204" pitchFamily="34" charset="0"/>
                <a:cs typeface="Calibri" panose="020F0502020204030204" pitchFamily="34" charset="0"/>
              </a:rPr>
              <a:t>Carlo</a:t>
            </a: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500" u="sng" dirty="0">
                <a:latin typeface="Calibri" panose="020F0502020204030204" pitchFamily="34" charset="0"/>
                <a:cs typeface="Calibri" panose="020F0502020204030204" pitchFamily="34" charset="0"/>
              </a:rPr>
              <a:t>Petrone</a:t>
            </a: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, Mariano Pentella, 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Piotr Rogacki, Lucio Fiscarelli, Guy Deferne, Susana I. Bermudez, Herve Prin, Nicolas Bourcey, Vivian Rude, Julia </a:t>
            </a:r>
            <a:r>
              <a:rPr lang="en-US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Calmels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Patrick 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Bestmann, et al..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DD44BB1B-5C4E-F29C-6F9A-F2A06CAD72B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11760" y="4515966"/>
            <a:ext cx="6480000" cy="261938"/>
          </a:xfrm>
        </p:spPr>
        <p:txBody>
          <a:bodyPr>
            <a:norm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 HL-LHC Collaboration Meeting – Genoa –  7 ÷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E2A315E-6F64-8BB1-1479-E7E2BB16C682}"/>
              </a:ext>
            </a:extLst>
          </p:cNvPr>
          <p:cNvCxnSpPr/>
          <p:nvPr/>
        </p:nvCxnSpPr>
        <p:spPr>
          <a:xfrm>
            <a:off x="1687528" y="2823922"/>
            <a:ext cx="5688632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E13CC4B-4277-0136-4BD1-8E698EFA1AD4}"/>
              </a:ext>
            </a:extLst>
          </p:cNvPr>
          <p:cNvCxnSpPr/>
          <p:nvPr/>
        </p:nvCxnSpPr>
        <p:spPr>
          <a:xfrm>
            <a:off x="1691680" y="1779662"/>
            <a:ext cx="5688632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9737D94-5E46-7733-951C-504518D0BD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1782" y="1254087"/>
            <a:ext cx="2282547" cy="2506485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7A6CF53-2C89-0DCE-5C96-85A97F9E4E04}"/>
              </a:ext>
            </a:extLst>
          </p:cNvPr>
          <p:cNvCxnSpPr>
            <a:cxnSpLocks/>
          </p:cNvCxnSpPr>
          <p:nvPr/>
        </p:nvCxnSpPr>
        <p:spPr>
          <a:xfrm flipH="1">
            <a:off x="3321540" y="2417255"/>
            <a:ext cx="57341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E65E47-D4EE-C638-6D4C-D2667FE68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E9F1E6A3-C129-2EDD-51E5-F929006C3FB2}"/>
              </a:ext>
            </a:extLst>
          </p:cNvPr>
          <p:cNvSpPr txBox="1"/>
          <p:nvPr/>
        </p:nvSpPr>
        <p:spPr>
          <a:xfrm>
            <a:off x="539551" y="494962"/>
            <a:ext cx="79208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93BE"/>
                </a:solidFill>
              </a:rPr>
              <a:t>AC measurements – SSW at ambient temperature</a:t>
            </a:r>
            <a:endParaRPr lang="fr-FR" dirty="0">
              <a:solidFill>
                <a:srgbClr val="0093BE"/>
              </a:solidFill>
            </a:endParaRPr>
          </a:p>
        </p:txBody>
      </p:sp>
      <p:pic>
        <p:nvPicPr>
          <p:cNvPr id="15" name="Elemento grafico 14">
            <a:extLst>
              <a:ext uri="{FF2B5EF4-FFF2-40B4-BE49-F238E27FC236}">
                <a16:creationId xmlns:a16="http://schemas.microsoft.com/office/drawing/2014/main" id="{DB1E21A4-D3CB-DDCB-92AD-C9BDA20B39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9859" y="1539626"/>
            <a:ext cx="3104653" cy="1862792"/>
          </a:xfrm>
          <a:prstGeom prst="rect">
            <a:avLst/>
          </a:prstGeom>
        </p:spPr>
      </p:pic>
      <p:pic>
        <p:nvPicPr>
          <p:cNvPr id="17" name="Elemento grafico 16">
            <a:extLst>
              <a:ext uri="{FF2B5EF4-FFF2-40B4-BE49-F238E27FC236}">
                <a16:creationId xmlns:a16="http://schemas.microsoft.com/office/drawing/2014/main" id="{DC4835EB-EEC1-D00A-607F-56D131EC00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904329" y="1498936"/>
            <a:ext cx="2976490" cy="1785894"/>
          </a:xfrm>
          <a:prstGeom prst="rect">
            <a:avLst/>
          </a:prstGeom>
        </p:spPr>
      </p:pic>
      <p:sp>
        <p:nvSpPr>
          <p:cNvPr id="18" name="Espace réservé du contenu 8">
            <a:extLst>
              <a:ext uri="{FF2B5EF4-FFF2-40B4-BE49-F238E27FC236}">
                <a16:creationId xmlns:a16="http://schemas.microsoft.com/office/drawing/2014/main" id="{0B4B8451-8C16-DC87-8438-68C10B84F2D3}"/>
              </a:ext>
            </a:extLst>
          </p:cNvPr>
          <p:cNvSpPr txBox="1">
            <a:spLocks/>
          </p:cNvSpPr>
          <p:nvPr/>
        </p:nvSpPr>
        <p:spPr>
          <a:xfrm>
            <a:off x="462372" y="839005"/>
            <a:ext cx="8219256" cy="5214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Measurements performed at </a:t>
            </a: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 A AC, 9 Hz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with the wire used in </a:t>
            </a: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stationary mode 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moving on a discretized trajectory (</a:t>
            </a: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stop-wait-measure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0" name="Espace réservé du contenu 8">
            <a:extLst>
              <a:ext uri="{FF2B5EF4-FFF2-40B4-BE49-F238E27FC236}">
                <a16:creationId xmlns:a16="http://schemas.microsoft.com/office/drawing/2014/main" id="{FC3983A7-9287-70E6-550B-675DF16C0703}"/>
              </a:ext>
            </a:extLst>
          </p:cNvPr>
          <p:cNvSpPr txBox="1">
            <a:spLocks/>
          </p:cNvSpPr>
          <p:nvPr/>
        </p:nvSpPr>
        <p:spPr>
          <a:xfrm>
            <a:off x="271264" y="3692830"/>
            <a:ext cx="8446941" cy="9671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0070C0"/>
              </a:buClr>
            </a:pP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Flux value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at a given position obtained by </a:t>
            </a: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FT of the measured flux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selecting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tone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corresponding with the </a:t>
            </a: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magnet’s excitation current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/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measured points are fitted with </a:t>
            </a: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parabolas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23" name="Titre 7">
            <a:extLst>
              <a:ext uri="{FF2B5EF4-FFF2-40B4-BE49-F238E27FC236}">
                <a16:creationId xmlns:a16="http://schemas.microsoft.com/office/drawing/2014/main" id="{99DC070D-917E-1CA9-D27D-9157CCA3C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92448" cy="540000"/>
          </a:xfrm>
        </p:spPr>
        <p:txBody>
          <a:bodyPr/>
          <a:lstStyle/>
          <a:p>
            <a:pPr algn="l"/>
            <a:r>
              <a:rPr lang="en-US" dirty="0"/>
              <a:t>M</a:t>
            </a:r>
            <a:r>
              <a:rPr lang="en-US" dirty="0">
                <a:solidFill>
                  <a:srgbClr val="0093BE"/>
                </a:solidFill>
              </a:rPr>
              <a:t>e</a:t>
            </a:r>
            <a:r>
              <a:rPr lang="en-US" dirty="0"/>
              <a:t>asurement method: single stretched wire</a:t>
            </a:r>
            <a:endParaRPr lang="en-GB" dirty="0"/>
          </a:p>
        </p:txBody>
      </p:sp>
      <p:sp>
        <p:nvSpPr>
          <p:cNvPr id="3" name="Espace réservé du texte 3">
            <a:extLst>
              <a:ext uri="{FF2B5EF4-FFF2-40B4-BE49-F238E27FC236}">
                <a16:creationId xmlns:a16="http://schemas.microsoft.com/office/drawing/2014/main" id="{AE9D1DF7-AE9E-5EBA-1193-1F9CA015980A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7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7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7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990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c 11">
            <a:extLst>
              <a:ext uri="{FF2B5EF4-FFF2-40B4-BE49-F238E27FC236}">
                <a16:creationId xmlns:a16="http://schemas.microsoft.com/office/drawing/2014/main" id="{F7D9C32B-A850-69B9-201E-7E1A7363A2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5536" y="2713228"/>
            <a:ext cx="3690122" cy="1845061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BA89C058-148C-5222-570E-0273466386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0774" y="854892"/>
            <a:ext cx="3724884" cy="186244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E378A6-EA07-4E55-10F7-09C596E97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24CF3B-816D-E93E-A92A-17A8DE883112}"/>
              </a:ext>
            </a:extLst>
          </p:cNvPr>
          <p:cNvSpPr txBox="1"/>
          <p:nvPr/>
        </p:nvSpPr>
        <p:spPr>
          <a:xfrm>
            <a:off x="539551" y="494962"/>
            <a:ext cx="79208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93BE"/>
                </a:solidFill>
              </a:rPr>
              <a:t>AC measurements – Validation against rotating coil scanner</a:t>
            </a:r>
            <a:endParaRPr lang="fr-FR" dirty="0">
              <a:solidFill>
                <a:srgbClr val="0093BE"/>
              </a:solidFill>
            </a:endParaRPr>
          </a:p>
        </p:txBody>
      </p:sp>
      <p:sp>
        <p:nvSpPr>
          <p:cNvPr id="10" name="Titre 7">
            <a:extLst>
              <a:ext uri="{FF2B5EF4-FFF2-40B4-BE49-F238E27FC236}">
                <a16:creationId xmlns:a16="http://schemas.microsoft.com/office/drawing/2014/main" id="{0C52208D-0B99-69B9-BB90-BAED68683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92448" cy="540000"/>
          </a:xfrm>
        </p:spPr>
        <p:txBody>
          <a:bodyPr/>
          <a:lstStyle/>
          <a:p>
            <a:pPr algn="l"/>
            <a:r>
              <a:rPr lang="en-US" dirty="0"/>
              <a:t>M</a:t>
            </a:r>
            <a:r>
              <a:rPr lang="en-US" dirty="0">
                <a:solidFill>
                  <a:srgbClr val="0093BE"/>
                </a:solidFill>
              </a:rPr>
              <a:t>e</a:t>
            </a:r>
            <a:r>
              <a:rPr lang="en-US" dirty="0"/>
              <a:t>asurement method: single stretched wire</a:t>
            </a:r>
            <a:endParaRPr lang="en-GB" dirty="0"/>
          </a:p>
        </p:txBody>
      </p:sp>
      <p:pic>
        <p:nvPicPr>
          <p:cNvPr id="13" name="Picture 11">
            <a:extLst>
              <a:ext uri="{FF2B5EF4-FFF2-40B4-BE49-F238E27FC236}">
                <a16:creationId xmlns:a16="http://schemas.microsoft.com/office/drawing/2014/main" id="{3C55A880-DFF9-7B37-83D5-06D3A6ED96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71606" y="3764085"/>
            <a:ext cx="792089" cy="478300"/>
          </a:xfrm>
          <a:prstGeom prst="rect">
            <a:avLst/>
          </a:prstGeom>
        </p:spPr>
      </p:pic>
      <p:pic>
        <p:nvPicPr>
          <p:cNvPr id="14" name="Picture 14">
            <a:extLst>
              <a:ext uri="{FF2B5EF4-FFF2-40B4-BE49-F238E27FC236}">
                <a16:creationId xmlns:a16="http://schemas.microsoft.com/office/drawing/2014/main" id="{2D5791F7-6E54-CE00-B4EB-073789846D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31451" y="1733923"/>
            <a:ext cx="845632" cy="659528"/>
          </a:xfrm>
          <a:prstGeom prst="rect">
            <a:avLst/>
          </a:prstGeom>
        </p:spPr>
      </p:pic>
      <p:pic>
        <p:nvPicPr>
          <p:cNvPr id="15" name="Picture 14" descr="A machine in a factory&#10;&#10;Description automatically generated">
            <a:extLst>
              <a:ext uri="{FF2B5EF4-FFF2-40B4-BE49-F238E27FC236}">
                <a16:creationId xmlns:a16="http://schemas.microsoft.com/office/drawing/2014/main" id="{F243ABEE-B8A2-3B7E-F0C9-BBDD91889F8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50" y="889526"/>
            <a:ext cx="2787615" cy="209071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D05D6B2-3675-1128-5C42-2AC7819F8AC7}"/>
              </a:ext>
            </a:extLst>
          </p:cNvPr>
          <p:cNvCxnSpPr/>
          <p:nvPr/>
        </p:nvCxnSpPr>
        <p:spPr>
          <a:xfrm flipV="1">
            <a:off x="5652120" y="1355128"/>
            <a:ext cx="0" cy="546888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B6707FD-12D3-9AB7-3A6F-1919C925129C}"/>
              </a:ext>
            </a:extLst>
          </p:cNvPr>
          <p:cNvCxnSpPr>
            <a:cxnSpLocks/>
          </p:cNvCxnSpPr>
          <p:nvPr/>
        </p:nvCxnSpPr>
        <p:spPr>
          <a:xfrm flipV="1">
            <a:off x="5652120" y="1830528"/>
            <a:ext cx="1052540" cy="53295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3EC17F4-251F-35BA-1E47-D54A6542272B}"/>
              </a:ext>
            </a:extLst>
          </p:cNvPr>
          <p:cNvSpPr txBox="1"/>
          <p:nvPr/>
        </p:nvSpPr>
        <p:spPr>
          <a:xfrm>
            <a:off x="5314068" y="1228143"/>
            <a:ext cx="3269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45E72B2-8CA3-24DD-D40D-E15DD560B237}"/>
              </a:ext>
            </a:extLst>
          </p:cNvPr>
          <p:cNvSpPr txBox="1"/>
          <p:nvPr/>
        </p:nvSpPr>
        <p:spPr>
          <a:xfrm>
            <a:off x="5840544" y="1872156"/>
            <a:ext cx="3269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37F275A-8879-388F-E2F4-EF7B5B070DBD}"/>
              </a:ext>
            </a:extLst>
          </p:cNvPr>
          <p:cNvSpPr txBox="1"/>
          <p:nvPr/>
        </p:nvSpPr>
        <p:spPr>
          <a:xfrm>
            <a:off x="6352736" y="1472093"/>
            <a:ext cx="3269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2CE38C9-E366-95D4-2DA7-EC4F8E3FB135}"/>
              </a:ext>
            </a:extLst>
          </p:cNvPr>
          <p:cNvCxnSpPr>
            <a:cxnSpLocks/>
          </p:cNvCxnSpPr>
          <p:nvPr/>
        </p:nvCxnSpPr>
        <p:spPr>
          <a:xfrm>
            <a:off x="5648794" y="1883823"/>
            <a:ext cx="565265" cy="96969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9">
            <a:extLst>
              <a:ext uri="{FF2B5EF4-FFF2-40B4-BE49-F238E27FC236}">
                <a16:creationId xmlns:a16="http://schemas.microsoft.com/office/drawing/2014/main" id="{C2CA4991-FC98-8333-AC45-A33A136A0631}"/>
              </a:ext>
            </a:extLst>
          </p:cNvPr>
          <p:cNvCxnSpPr>
            <a:cxnSpLocks/>
          </p:cNvCxnSpPr>
          <p:nvPr/>
        </p:nvCxnSpPr>
        <p:spPr>
          <a:xfrm flipV="1">
            <a:off x="3884002" y="2926482"/>
            <a:ext cx="0" cy="45062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6">
            <a:extLst>
              <a:ext uri="{FF2B5EF4-FFF2-40B4-BE49-F238E27FC236}">
                <a16:creationId xmlns:a16="http://schemas.microsoft.com/office/drawing/2014/main" id="{F01DCBF7-3279-1F67-3442-AEAC63731311}"/>
              </a:ext>
            </a:extLst>
          </p:cNvPr>
          <p:cNvSpPr txBox="1"/>
          <p:nvPr/>
        </p:nvSpPr>
        <p:spPr>
          <a:xfrm>
            <a:off x="3271235" y="3037111"/>
            <a:ext cx="108011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100" dirty="0" err="1"/>
              <a:t>Gravity</a:t>
            </a:r>
            <a:endParaRPr lang="fr-FR" sz="1100" dirty="0"/>
          </a:p>
        </p:txBody>
      </p:sp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AF13B1A0-CC23-4947-C7A2-4F5B56714D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53650"/>
              </p:ext>
            </p:extLst>
          </p:nvPr>
        </p:nvGraphicFramePr>
        <p:xfrm>
          <a:off x="4780574" y="3062701"/>
          <a:ext cx="3463834" cy="1548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4264">
                  <a:extLst>
                    <a:ext uri="{9D8B030D-6E8A-4147-A177-3AD203B41FA5}">
                      <a16:colId xmlns:a16="http://schemas.microsoft.com/office/drawing/2014/main" val="3561608268"/>
                    </a:ext>
                  </a:extLst>
                </a:gridCol>
                <a:gridCol w="552503">
                  <a:extLst>
                    <a:ext uri="{9D8B030D-6E8A-4147-A177-3AD203B41FA5}">
                      <a16:colId xmlns:a16="http://schemas.microsoft.com/office/drawing/2014/main" val="3093757153"/>
                    </a:ext>
                  </a:extLst>
                </a:gridCol>
                <a:gridCol w="639966">
                  <a:extLst>
                    <a:ext uri="{9D8B030D-6E8A-4147-A177-3AD203B41FA5}">
                      <a16:colId xmlns:a16="http://schemas.microsoft.com/office/drawing/2014/main" val="3508326817"/>
                    </a:ext>
                  </a:extLst>
                </a:gridCol>
                <a:gridCol w="639966">
                  <a:extLst>
                    <a:ext uri="{9D8B030D-6E8A-4147-A177-3AD203B41FA5}">
                      <a16:colId xmlns:a16="http://schemas.microsoft.com/office/drawing/2014/main" val="629476946"/>
                    </a:ext>
                  </a:extLst>
                </a:gridCol>
                <a:gridCol w="777135">
                  <a:extLst>
                    <a:ext uri="{9D8B030D-6E8A-4147-A177-3AD203B41FA5}">
                      <a16:colId xmlns:a16="http://schemas.microsoft.com/office/drawing/2014/main" val="720842453"/>
                    </a:ext>
                  </a:extLst>
                </a:gridCol>
              </a:tblGrid>
              <a:tr h="468059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Parameter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SSW Value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SSW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unc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(1-</a:t>
                      </a:r>
                      <a:r>
                        <a:rPr lang="el-G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Rot. coil scanner Value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Rot. coil scanner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unc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(1-</a:t>
                      </a:r>
                      <a:r>
                        <a:rPr lang="el-G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σ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l-G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92124809"/>
                  </a:ext>
                </a:extLst>
              </a:tr>
              <a:tr h="2099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 (mm)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62415498"/>
                  </a:ext>
                </a:extLst>
              </a:tr>
              <a:tr h="1938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 (mm)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54122622"/>
                  </a:ext>
                </a:extLst>
              </a:tr>
              <a:tr h="2099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Roll (mrad)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13247876"/>
                  </a:ext>
                </a:extLst>
              </a:tr>
              <a:tr h="2099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Yaw (mrad)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0680282"/>
                  </a:ext>
                </a:extLst>
              </a:tr>
              <a:tr h="21214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Pitch (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mrad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937572"/>
                  </a:ext>
                </a:extLst>
              </a:tr>
            </a:tbl>
          </a:graphicData>
        </a:graphic>
      </p:graphicFrame>
      <p:sp>
        <p:nvSpPr>
          <p:cNvPr id="2" name="Espace réservé du texte 3">
            <a:extLst>
              <a:ext uri="{FF2B5EF4-FFF2-40B4-BE49-F238E27FC236}">
                <a16:creationId xmlns:a16="http://schemas.microsoft.com/office/drawing/2014/main" id="{B5CF7E02-A213-62FA-8A6D-7463E89E8326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9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9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9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653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21890" y="889964"/>
            <a:ext cx="7118462" cy="1393754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buClr>
                <a:srgbClr val="0070C0"/>
              </a:buClr>
            </a:pP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Alignment of the wire with the magnetic axis performed </a:t>
            </a: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iteratively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by combining two </a:t>
            </a: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wire movement types (CO and CN).</a:t>
            </a:r>
          </a:p>
          <a:p>
            <a:pPr algn="just">
              <a:lnSpc>
                <a:spcPct val="120000"/>
              </a:lnSpc>
              <a:buClr>
                <a:srgbClr val="0070C0"/>
              </a:buClr>
            </a:pP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Knowledge about </a:t>
            </a: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longitudinal magnet position 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crucial for setting up wire stages movement appropriately, especially with an </a:t>
            </a: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asymmetric setup.</a:t>
            </a:r>
            <a:endParaRPr lang="en-US" sz="17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3" name="Picture 23">
            <a:extLst>
              <a:ext uri="{FF2B5EF4-FFF2-40B4-BE49-F238E27FC236}">
                <a16:creationId xmlns:a16="http://schemas.microsoft.com/office/drawing/2014/main" id="{1A321F6D-5BDA-B19B-86A7-B66AB45AF5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785" y="2609509"/>
            <a:ext cx="3724703" cy="1085579"/>
          </a:xfrm>
          <a:prstGeom prst="rect">
            <a:avLst/>
          </a:prstGeom>
        </p:spPr>
      </p:pic>
      <p:pic>
        <p:nvPicPr>
          <p:cNvPr id="14" name="Picture 40">
            <a:extLst>
              <a:ext uri="{FF2B5EF4-FFF2-40B4-BE49-F238E27FC236}">
                <a16:creationId xmlns:a16="http://schemas.microsoft.com/office/drawing/2014/main" id="{A0A84ACF-87F8-8C99-C87B-BD7CBB5FAE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6980" y="2583219"/>
            <a:ext cx="4432476" cy="15077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45">
                <a:extLst>
                  <a:ext uri="{FF2B5EF4-FFF2-40B4-BE49-F238E27FC236}">
                    <a16:creationId xmlns:a16="http://schemas.microsoft.com/office/drawing/2014/main" id="{2F3E9A09-7FD7-8698-9C4D-EFB62A8D518A}"/>
                  </a:ext>
                </a:extLst>
              </p:cNvPr>
              <p:cNvSpPr txBox="1"/>
              <p:nvPr/>
            </p:nvSpPr>
            <p:spPr>
              <a:xfrm>
                <a:off x="945200" y="3808710"/>
                <a:ext cx="2751715" cy="434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400" b="0" i="0" smtClean="0">
                          <a:latin typeface="Cambria Math" panose="02040503050406030204" pitchFamily="18" charset="0"/>
                        </a:rPr>
                        <m:t>Φ</m:t>
                      </m:r>
                      <m:d>
                        <m:d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sSubSup>
                                <m:sSubSupPr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it-IT" sz="1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5" name="TextBox 45">
                <a:extLst>
                  <a:ext uri="{FF2B5EF4-FFF2-40B4-BE49-F238E27FC236}">
                    <a16:creationId xmlns:a16="http://schemas.microsoft.com/office/drawing/2014/main" id="{2F3E9A09-7FD7-8698-9C4D-EFB62A8D51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200" y="3808710"/>
                <a:ext cx="2751715" cy="43422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47">
                <a:extLst>
                  <a:ext uri="{FF2B5EF4-FFF2-40B4-BE49-F238E27FC236}">
                    <a16:creationId xmlns:a16="http://schemas.microsoft.com/office/drawing/2014/main" id="{B2C98011-4CBD-41FF-3863-EA01987EBE6D}"/>
                  </a:ext>
                </a:extLst>
              </p:cNvPr>
              <p:cNvSpPr txBox="1"/>
              <p:nvPr/>
            </p:nvSpPr>
            <p:spPr>
              <a:xfrm>
                <a:off x="4382483" y="3941765"/>
                <a:ext cx="4301470" cy="5840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400" b="0" i="0" smtClean="0">
                          <a:latin typeface="Cambria Math" panose="02040503050406030204" pitchFamily="18" charset="0"/>
                        </a:rPr>
                        <m:t>Φ</m:t>
                      </m:r>
                      <m:d>
                        <m:d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  <m:sup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den>
                          </m:f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it-IT" sz="14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p>
                            <m:sSup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6" name="TextBox 47">
                <a:extLst>
                  <a:ext uri="{FF2B5EF4-FFF2-40B4-BE49-F238E27FC236}">
                    <a16:creationId xmlns:a16="http://schemas.microsoft.com/office/drawing/2014/main" id="{B2C98011-4CBD-41FF-3863-EA01987EBE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2483" y="3941765"/>
                <a:ext cx="4301470" cy="58407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1F314C80-E6ED-27F4-3C42-4B7A21694A78}"/>
              </a:ext>
            </a:extLst>
          </p:cNvPr>
          <p:cNvSpPr txBox="1"/>
          <p:nvPr/>
        </p:nvSpPr>
        <p:spPr>
          <a:xfrm>
            <a:off x="880582" y="2380877"/>
            <a:ext cx="2900868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00" i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Co-</a:t>
            </a:r>
            <a:r>
              <a:rPr lang="de-DE" sz="1500" i="1" u="sng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directional</a:t>
            </a:r>
            <a:r>
              <a:rPr lang="de-DE" sz="1500" i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500" i="1" u="sng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movement</a:t>
            </a:r>
            <a:r>
              <a:rPr lang="de-DE" sz="1500" i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(CO) </a:t>
            </a:r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49C27485-F912-DE3E-1D0F-8E7A2CEB1305}"/>
              </a:ext>
            </a:extLst>
          </p:cNvPr>
          <p:cNvSpPr txBox="1">
            <a:spLocks/>
          </p:cNvSpPr>
          <p:nvPr/>
        </p:nvSpPr>
        <p:spPr>
          <a:xfrm>
            <a:off x="4608224" y="2386975"/>
            <a:ext cx="3651860" cy="346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1500" i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Counter-</a:t>
            </a:r>
            <a:r>
              <a:rPr lang="de-DE" sz="1500" i="1" u="sng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directional</a:t>
            </a:r>
            <a:r>
              <a:rPr lang="de-DE" sz="1500" i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500" i="1" u="sng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movement</a:t>
            </a:r>
            <a:r>
              <a:rPr lang="de-DE" sz="1500" i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(CN)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662C55F6-A570-439A-8944-AD5C99DC88C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7036" y="813872"/>
            <a:ext cx="1266791" cy="1063943"/>
          </a:xfrm>
          <a:prstGeom prst="rect">
            <a:avLst/>
          </a:prstGeom>
        </p:spPr>
      </p:pic>
      <p:sp>
        <p:nvSpPr>
          <p:cNvPr id="10" name="Titre 7">
            <a:extLst>
              <a:ext uri="{FF2B5EF4-FFF2-40B4-BE49-F238E27FC236}">
                <a16:creationId xmlns:a16="http://schemas.microsoft.com/office/drawing/2014/main" id="{53BA6E37-DF41-E104-1379-3A5BD6A71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92448" cy="540000"/>
          </a:xfrm>
        </p:spPr>
        <p:txBody>
          <a:bodyPr/>
          <a:lstStyle/>
          <a:p>
            <a:pPr algn="l"/>
            <a:r>
              <a:rPr lang="en-US" dirty="0"/>
              <a:t>M</a:t>
            </a:r>
            <a:r>
              <a:rPr lang="en-US" dirty="0">
                <a:solidFill>
                  <a:srgbClr val="0093BE"/>
                </a:solidFill>
              </a:rPr>
              <a:t>e</a:t>
            </a:r>
            <a:r>
              <a:rPr lang="en-US" dirty="0"/>
              <a:t>asurement method: single stretched wire 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02E348-53BA-622F-6ACC-BBBF85D2AFCE}"/>
              </a:ext>
            </a:extLst>
          </p:cNvPr>
          <p:cNvSpPr txBox="1"/>
          <p:nvPr/>
        </p:nvSpPr>
        <p:spPr>
          <a:xfrm>
            <a:off x="492793" y="4238967"/>
            <a:ext cx="4079207" cy="286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integrated gradient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is measured with a CO movement.</a:t>
            </a:r>
          </a:p>
        </p:txBody>
      </p:sp>
      <p:sp>
        <p:nvSpPr>
          <p:cNvPr id="2" name="Espace réservé du texte 3">
            <a:extLst>
              <a:ext uri="{FF2B5EF4-FFF2-40B4-BE49-F238E27FC236}">
                <a16:creationId xmlns:a16="http://schemas.microsoft.com/office/drawing/2014/main" id="{DF1499C9-24D5-282D-6172-60A0A396C253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9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9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9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5">
            <a:extLst>
              <a:ext uri="{FF2B5EF4-FFF2-40B4-BE49-F238E27FC236}">
                <a16:creationId xmlns:a16="http://schemas.microsoft.com/office/drawing/2014/main" id="{57F207CD-07D3-8D68-D312-D22455F267AF}"/>
              </a:ext>
            </a:extLst>
          </p:cNvPr>
          <p:cNvSpPr txBox="1"/>
          <p:nvPr/>
        </p:nvSpPr>
        <p:spPr>
          <a:xfrm>
            <a:off x="539551" y="494962"/>
            <a:ext cx="79208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93BE"/>
                </a:solidFill>
              </a:rPr>
              <a:t>DC measurements – SSW at cryogenic temperature</a:t>
            </a:r>
            <a:endParaRPr lang="fr-FR" dirty="0">
              <a:solidFill>
                <a:srgbClr val="0093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3543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943329-85EA-9B5E-2970-E00BE1585B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phic 17">
            <a:extLst>
              <a:ext uri="{FF2B5EF4-FFF2-40B4-BE49-F238E27FC236}">
                <a16:creationId xmlns:a16="http://schemas.microsoft.com/office/drawing/2014/main" id="{386C2A29-1FC3-22A2-301D-B27197625C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38107" y="1171214"/>
            <a:ext cx="3654373" cy="2192624"/>
          </a:xfrm>
          <a:prstGeom prst="rect">
            <a:avLst/>
          </a:prstGeom>
        </p:spPr>
      </p:pic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2E8609F-42EC-F8BB-C120-8CA26EFA7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48F42120-68F7-9F2E-BE71-412E398A66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TextBox 5">
            <a:extLst>
              <a:ext uri="{FF2B5EF4-FFF2-40B4-BE49-F238E27FC236}">
                <a16:creationId xmlns:a16="http://schemas.microsoft.com/office/drawing/2014/main" id="{D453F0D4-2494-5FCC-C59C-4B5119FF4BEB}"/>
              </a:ext>
            </a:extLst>
          </p:cNvPr>
          <p:cNvSpPr txBox="1"/>
          <p:nvPr/>
        </p:nvSpPr>
        <p:spPr>
          <a:xfrm>
            <a:off x="539551" y="494962"/>
            <a:ext cx="75608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93BE"/>
                </a:solidFill>
              </a:rPr>
              <a:t>Longitudinal center and magnetic length</a:t>
            </a:r>
            <a:endParaRPr lang="fr-FR" dirty="0">
              <a:solidFill>
                <a:srgbClr val="0093BE"/>
              </a:solidFill>
            </a:endParaRPr>
          </a:p>
        </p:txBody>
      </p:sp>
      <p:pic>
        <p:nvPicPr>
          <p:cNvPr id="11" name="Picture 40">
            <a:extLst>
              <a:ext uri="{FF2B5EF4-FFF2-40B4-BE49-F238E27FC236}">
                <a16:creationId xmlns:a16="http://schemas.microsoft.com/office/drawing/2014/main" id="{3F1C7DA7-9EE7-7480-5D59-F6F4F073F7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942" y="1281338"/>
            <a:ext cx="4432476" cy="15077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47">
                <a:extLst>
                  <a:ext uri="{FF2B5EF4-FFF2-40B4-BE49-F238E27FC236}">
                    <a16:creationId xmlns:a16="http://schemas.microsoft.com/office/drawing/2014/main" id="{CF8DE59B-392B-BD73-E310-62C8009D233F}"/>
                  </a:ext>
                </a:extLst>
              </p:cNvPr>
              <p:cNvSpPr txBox="1"/>
              <p:nvPr/>
            </p:nvSpPr>
            <p:spPr>
              <a:xfrm>
                <a:off x="539551" y="2706108"/>
                <a:ext cx="4032448" cy="5840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400" b="0" i="0" smtClean="0">
                          <a:latin typeface="Cambria Math" panose="02040503050406030204" pitchFamily="18" charset="0"/>
                        </a:rPr>
                        <m:t>Φ</m:t>
                      </m:r>
                      <m:d>
                        <m:d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0,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  <m:sup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den>
                          </m:f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it-IT" sz="14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p>
                            <m:sSup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it-IT" sz="14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2" name="TextBox 47">
                <a:extLst>
                  <a:ext uri="{FF2B5EF4-FFF2-40B4-BE49-F238E27FC236}">
                    <a16:creationId xmlns:a16="http://schemas.microsoft.com/office/drawing/2014/main" id="{CF8DE59B-392B-BD73-E310-62C8009D23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1" y="2706108"/>
                <a:ext cx="4032448" cy="58407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Espace réservé du contenu 8">
                <a:extLst>
                  <a:ext uri="{FF2B5EF4-FFF2-40B4-BE49-F238E27FC236}">
                    <a16:creationId xmlns:a16="http://schemas.microsoft.com/office/drawing/2014/main" id="{ED3FD08C-7E46-895B-CC77-147E0BC1043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10942" y="872628"/>
                <a:ext cx="8381574" cy="546994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buClr>
                    <a:srgbClr val="0070C0"/>
                  </a:buClr>
                </a:pPr>
                <a:r>
                  <a:rPr lang="en-GB" sz="17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 </a:t>
                </a:r>
                <a:r>
                  <a:rPr lang="en-GB" sz="17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longitudinal </a:t>
                </a:r>
                <a:r>
                  <a:rPr lang="en-GB" sz="1700" b="1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center</a:t>
                </a:r>
                <a:r>
                  <a:rPr lang="en-GB" sz="17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position</a:t>
                </a:r>
                <a:r>
                  <a:rPr lang="en-GB" sz="17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is measured by a sequence of CN movements, with the pivot position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7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7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sz="1700" i="1" smtClean="0"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en-GB" sz="17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moving along the longitudinal axis.</a:t>
                </a:r>
              </a:p>
            </p:txBody>
          </p:sp>
        </mc:Choice>
        <mc:Fallback>
          <p:sp>
            <p:nvSpPr>
              <p:cNvPr id="16" name="Espace réservé du contenu 8">
                <a:extLst>
                  <a:ext uri="{FF2B5EF4-FFF2-40B4-BE49-F238E27FC236}">
                    <a16:creationId xmlns:a16="http://schemas.microsoft.com/office/drawing/2014/main" id="{ED3FD08C-7E46-895B-CC77-147E0BC104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942" y="872628"/>
                <a:ext cx="8381574" cy="546994"/>
              </a:xfrm>
              <a:prstGeom prst="rect">
                <a:avLst/>
              </a:prstGeom>
              <a:blipFill>
                <a:blip r:embed="rId7"/>
                <a:stretch>
                  <a:fillRect l="-1455" t="-12222" r="-1527" b="-1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Espace réservé du contenu 8">
                <a:extLst>
                  <a:ext uri="{FF2B5EF4-FFF2-40B4-BE49-F238E27FC236}">
                    <a16:creationId xmlns:a16="http://schemas.microsoft.com/office/drawing/2014/main" id="{D6D1CAD2-19DA-22B7-9945-55C09E48CE3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0888" y="3315538"/>
                <a:ext cx="6199343" cy="286755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buClr>
                    <a:srgbClr val="0070C0"/>
                  </a:buClr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700" smtClean="0">
                        <a:latin typeface="Cambria Math" panose="02040503050406030204" pitchFamily="18" charset="0"/>
                      </a:rPr>
                      <m:t>Φ</m:t>
                    </m:r>
                    <m:d>
                      <m:dPr>
                        <m:ctrlPr>
                          <a:rPr lang="it-IT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700" i="1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it-IT" sz="1700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d>
                    <m:f>
                      <m:fPr>
                        <m:ctrlPr>
                          <a:rPr lang="it-IT" sz="17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7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it-IT" sz="17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1700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p>
                            <m:r>
                              <a:rPr lang="it-IT" sz="17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sz="17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describes a parabola with its minimum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7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7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it-IT" sz="17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</m:sSub>
                    <m:r>
                      <a:rPr lang="it-IT" sz="17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it-IT" sz="17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it-IT" sz="17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GB" sz="17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</p:txBody>
          </p:sp>
        </mc:Choice>
        <mc:Fallback>
          <p:sp>
            <p:nvSpPr>
              <p:cNvPr id="19" name="Espace réservé du contenu 8">
                <a:extLst>
                  <a:ext uri="{FF2B5EF4-FFF2-40B4-BE49-F238E27FC236}">
                    <a16:creationId xmlns:a16="http://schemas.microsoft.com/office/drawing/2014/main" id="{D6D1CAD2-19DA-22B7-9945-55C09E48CE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888" y="3315538"/>
                <a:ext cx="6199343" cy="286755"/>
              </a:xfrm>
              <a:prstGeom prst="rect">
                <a:avLst/>
              </a:prstGeom>
              <a:blipFill>
                <a:blip r:embed="rId8"/>
                <a:stretch>
                  <a:fillRect l="-1967" t="-4255" b="-531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Espace réservé du contenu 8">
                <a:extLst>
                  <a:ext uri="{FF2B5EF4-FFF2-40B4-BE49-F238E27FC236}">
                    <a16:creationId xmlns:a16="http://schemas.microsoft.com/office/drawing/2014/main" id="{2490D741-D08F-C0EB-9BA3-4F6F1C30DE9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0888" y="3738413"/>
                <a:ext cx="7416824" cy="273497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buClr>
                    <a:srgbClr val="0070C0"/>
                  </a:buClr>
                </a:pPr>
                <a:r>
                  <a:rPr lang="en-GB" sz="17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When the pivot point corresponds with the longitudinal </a:t>
                </a:r>
                <a:r>
                  <a:rPr lang="en-GB" sz="17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center</a:t>
                </a:r>
                <a:r>
                  <a:rPr lang="en-GB" sz="17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7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7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it-IT" sz="17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</m:sSub>
                    <m:r>
                      <a:rPr lang="it-IT" sz="17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it-IT" sz="17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it-IT" sz="17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GB" sz="17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0" name="Espace réservé du contenu 8">
                <a:extLst>
                  <a:ext uri="{FF2B5EF4-FFF2-40B4-BE49-F238E27FC236}">
                    <a16:creationId xmlns:a16="http://schemas.microsoft.com/office/drawing/2014/main" id="{2490D741-D08F-C0EB-9BA3-4F6F1C30D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888" y="3738413"/>
                <a:ext cx="7416824" cy="273497"/>
              </a:xfrm>
              <a:prstGeom prst="rect">
                <a:avLst/>
              </a:prstGeom>
              <a:blipFill>
                <a:blip r:embed="rId9"/>
                <a:stretch>
                  <a:fillRect l="-1645" t="-24444" b="-42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CB3494CD-47E6-1E7E-ED86-D1189C314FD7}"/>
                  </a:ext>
                </a:extLst>
              </p:cNvPr>
              <p:cNvSpPr txBox="1"/>
              <p:nvPr/>
            </p:nvSpPr>
            <p:spPr>
              <a:xfrm>
                <a:off x="3793222" y="4003136"/>
                <a:ext cx="2002914" cy="7288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=±</m:t>
                      </m:r>
                      <m:rad>
                        <m:radPr>
                          <m:degHide m:val="on"/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1400" i="1">
                              <a:latin typeface="Cambria Math" panose="02040503050406030204" pitchFamily="18" charset="0"/>
                            </a:rPr>
                            <m:t>12</m:t>
                          </m:r>
                          <m:f>
                            <m:fPr>
                              <m:ctrlPr>
                                <a:rPr lang="it-IT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it-IT" sz="1400">
                                  <a:latin typeface="Cambria Math" panose="02040503050406030204" pitchFamily="18" charset="0"/>
                                </a:rPr>
                                <m:t>Φ</m:t>
                              </m:r>
                              <m:d>
                                <m:dPr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  <m:t>0,</m:t>
                                  </m:r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d>
                            </m:num>
                            <m:den>
                              <m:d>
                                <m:dPr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  <m:sSub>
                                    <m:sSubPr>
                                      <m:ctrlPr>
                                        <a:rPr lang="it-IT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4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e>
                                    <m:sub>
                                      <m:r>
                                        <a:rPr lang="it-IT" sz="14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  <m:f>
                            <m:fPr>
                              <m:ctrlPr>
                                <a:rPr lang="it-IT" sz="1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it-IT" sz="1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CB3494CD-47E6-1E7E-ED86-D1189C314F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3222" y="4003136"/>
                <a:ext cx="2002914" cy="7288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itre 7">
            <a:extLst>
              <a:ext uri="{FF2B5EF4-FFF2-40B4-BE49-F238E27FC236}">
                <a16:creationId xmlns:a16="http://schemas.microsoft.com/office/drawing/2014/main" id="{A656FC74-DE07-D49D-0B29-360A3D7A6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92448" cy="540000"/>
          </a:xfrm>
        </p:spPr>
        <p:txBody>
          <a:bodyPr/>
          <a:lstStyle/>
          <a:p>
            <a:pPr algn="l"/>
            <a:r>
              <a:rPr lang="en-US" dirty="0"/>
              <a:t>M</a:t>
            </a:r>
            <a:r>
              <a:rPr lang="en-US" dirty="0">
                <a:solidFill>
                  <a:srgbClr val="0093BE"/>
                </a:solidFill>
              </a:rPr>
              <a:t>e</a:t>
            </a:r>
            <a:r>
              <a:rPr lang="en-US" dirty="0"/>
              <a:t>asurement method: single stretched wire </a:t>
            </a:r>
            <a:endParaRPr lang="en-GB" dirty="0"/>
          </a:p>
        </p:txBody>
      </p:sp>
      <p:sp>
        <p:nvSpPr>
          <p:cNvPr id="3" name="Espace réservé du texte 3">
            <a:extLst>
              <a:ext uri="{FF2B5EF4-FFF2-40B4-BE49-F238E27FC236}">
                <a16:creationId xmlns:a16="http://schemas.microsoft.com/office/drawing/2014/main" id="{8FE16B0D-71D7-2B32-EF75-3DB537EF10F3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1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1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1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4107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7">
            <a:extLst>
              <a:ext uri="{FF2B5EF4-FFF2-40B4-BE49-F238E27FC236}">
                <a16:creationId xmlns:a16="http://schemas.microsoft.com/office/drawing/2014/main" id="{E152E274-9F75-3E86-F331-75F9D617C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92448" cy="540000"/>
          </a:xfrm>
        </p:spPr>
        <p:txBody>
          <a:bodyPr/>
          <a:lstStyle/>
          <a:p>
            <a:pPr algn="l"/>
            <a:r>
              <a:rPr lang="en-US" dirty="0"/>
              <a:t>M</a:t>
            </a:r>
            <a:r>
              <a:rPr lang="en-US" dirty="0">
                <a:solidFill>
                  <a:srgbClr val="0093BE"/>
                </a:solidFill>
              </a:rPr>
              <a:t>e</a:t>
            </a:r>
            <a:r>
              <a:rPr lang="en-US" dirty="0"/>
              <a:t>asurement method: single stretched wire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DAEA63-9636-9FCE-44DB-F0A0A7124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3" name="TextBox 5">
            <a:extLst>
              <a:ext uri="{FF2B5EF4-FFF2-40B4-BE49-F238E27FC236}">
                <a16:creationId xmlns:a16="http://schemas.microsoft.com/office/drawing/2014/main" id="{D9CF7598-5535-6D15-5697-496E7746F633}"/>
              </a:ext>
            </a:extLst>
          </p:cNvPr>
          <p:cNvSpPr txBox="1"/>
          <p:nvPr/>
        </p:nvSpPr>
        <p:spPr>
          <a:xfrm>
            <a:off x="539551" y="494962"/>
            <a:ext cx="54726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93BE"/>
                </a:solidFill>
              </a:rPr>
              <a:t>Sagitta correction</a:t>
            </a:r>
            <a:endParaRPr lang="fr-FR" dirty="0">
              <a:solidFill>
                <a:srgbClr val="0093BE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Espace réservé du contenu 8">
                <a:extLst>
                  <a:ext uri="{FF2B5EF4-FFF2-40B4-BE49-F238E27FC236}">
                    <a16:creationId xmlns:a16="http://schemas.microsoft.com/office/drawing/2014/main" id="{22C4BA79-185E-417D-9721-EB5F0C93979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7584" y="3003798"/>
                <a:ext cx="7416824" cy="1512168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buClr>
                    <a:srgbClr val="0070C0"/>
                  </a:buClr>
                </a:pPr>
                <a:r>
                  <a:rPr lang="en-US" sz="17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On wire lengths of </a:t>
                </a:r>
                <a:r>
                  <a:rPr lang="en-US" sz="17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21 m</a:t>
                </a:r>
                <a:r>
                  <a:rPr lang="en-US" sz="17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used in this measurement setup, resonance frequencies span between </a:t>
                </a:r>
                <a:r>
                  <a:rPr lang="en-US" sz="17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5.6 and 7.4 Hz </a:t>
                </a:r>
                <a:r>
                  <a:rPr lang="en-US" sz="17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:r>
                  <a:rPr lang="en-US" sz="17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650 g to 950 g </a:t>
                </a:r>
                <a:r>
                  <a:rPr lang="en-US" sz="17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tension on a </a:t>
                </a:r>
                <a:r>
                  <a:rPr lang="en-US" sz="17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0.125-mm </a:t>
                </a:r>
                <a:r>
                  <a:rPr lang="en-US" sz="1700" b="1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CuBe</a:t>
                </a:r>
                <a:r>
                  <a:rPr lang="en-US" sz="17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wire). </a:t>
                </a:r>
              </a:p>
              <a:p>
                <a:pPr algn="just">
                  <a:buClr>
                    <a:srgbClr val="0070C0"/>
                  </a:buClr>
                </a:pPr>
                <a:endParaRPr lang="en-US" sz="17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just">
                  <a:buClr>
                    <a:srgbClr val="0070C0"/>
                  </a:buClr>
                </a:pPr>
                <a:r>
                  <a:rPr lang="en-US" sz="17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Precise measurement of the wire resonance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sz="17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is required</a:t>
                </a:r>
              </a:p>
            </p:txBody>
          </p:sp>
        </mc:Choice>
        <mc:Fallback>
          <p:sp>
            <p:nvSpPr>
              <p:cNvPr id="16" name="Espace réservé du contenu 8">
                <a:extLst>
                  <a:ext uri="{FF2B5EF4-FFF2-40B4-BE49-F238E27FC236}">
                    <a16:creationId xmlns:a16="http://schemas.microsoft.com/office/drawing/2014/main" id="{22C4BA79-185E-417D-9721-EB5F0C939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3003798"/>
                <a:ext cx="7416824" cy="1512168"/>
              </a:xfrm>
              <a:prstGeom prst="rect">
                <a:avLst/>
              </a:prstGeom>
              <a:blipFill>
                <a:blip r:embed="rId3"/>
                <a:stretch>
                  <a:fillRect l="-1645" t="-4435" r="-18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7">
                <a:extLst>
                  <a:ext uri="{FF2B5EF4-FFF2-40B4-BE49-F238E27FC236}">
                    <a16:creationId xmlns:a16="http://schemas.microsoft.com/office/drawing/2014/main" id="{51ACB960-E0D3-96E5-5F56-807A92B84E9B}"/>
                  </a:ext>
                </a:extLst>
              </p:cNvPr>
              <p:cNvSpPr txBox="1"/>
              <p:nvPr/>
            </p:nvSpPr>
            <p:spPr>
              <a:xfrm>
                <a:off x="3131840" y="718005"/>
                <a:ext cx="4693028" cy="6552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i="1" smtClean="0">
                          <a:latin typeface="Cambria Math" panose="02040503050406030204" pitchFamily="18" charset="0"/>
                        </a:rPr>
                        <m:t>𝑧</m:t>
                      </m:r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en-GB" sz="140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GB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sub>
                                  </m:s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sz="14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GB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GB" sz="140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140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GB" sz="140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r>
                            <a:rPr lang="en-GB" sz="140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num>
                            <m:den>
                              <m:r>
                                <a:rPr lang="en-GB" sz="14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p>
                            <m:sSupPr>
                              <m:ctrlPr>
                                <a:rPr lang="en-GB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14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sz="14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sz="140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400" i="1">
                                              <a:latin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GB" sz="1400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sub>
                                      </m:sSub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sz="14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GB" sz="14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  <m:sup>
                              <m:r>
                                <a:rPr lang="en-GB" sz="14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GB" sz="14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140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4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6" name="TextBox 7">
                <a:extLst>
                  <a:ext uri="{FF2B5EF4-FFF2-40B4-BE49-F238E27FC236}">
                    <a16:creationId xmlns:a16="http://schemas.microsoft.com/office/drawing/2014/main" id="{51ACB960-E0D3-96E5-5F56-807A92B84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718005"/>
                <a:ext cx="4693028" cy="6552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ED0C0D03-92C9-C675-4E65-BB96A108E760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D7F8D66-61B1-7C74-274C-7F6F2079833F}"/>
              </a:ext>
            </a:extLst>
          </p:cNvPr>
          <p:cNvGrpSpPr/>
          <p:nvPr/>
        </p:nvGrpSpPr>
        <p:grpSpPr>
          <a:xfrm>
            <a:off x="1187624" y="1347614"/>
            <a:ext cx="7772400" cy="1665514"/>
            <a:chOff x="1187624" y="1347614"/>
            <a:chExt cx="7772400" cy="1665514"/>
          </a:xfrm>
        </p:grpSpPr>
        <p:grpSp>
          <p:nvGrpSpPr>
            <p:cNvPr id="4" name="Gruppo 3">
              <a:extLst>
                <a:ext uri="{FF2B5EF4-FFF2-40B4-BE49-F238E27FC236}">
                  <a16:creationId xmlns:a16="http://schemas.microsoft.com/office/drawing/2014/main" id="{8271E63D-FEF8-4244-BF83-0347DF73B53F}"/>
                </a:ext>
              </a:extLst>
            </p:cNvPr>
            <p:cNvGrpSpPr/>
            <p:nvPr/>
          </p:nvGrpSpPr>
          <p:grpSpPr>
            <a:xfrm>
              <a:off x="1187624" y="1347614"/>
              <a:ext cx="7772400" cy="1665514"/>
              <a:chOff x="1066991" y="2880434"/>
              <a:chExt cx="7772400" cy="1665514"/>
            </a:xfrm>
          </p:grpSpPr>
          <p:pic>
            <p:nvPicPr>
              <p:cNvPr id="15" name="Elemento grafico 14">
                <a:extLst>
                  <a:ext uri="{FF2B5EF4-FFF2-40B4-BE49-F238E27FC236}">
                    <a16:creationId xmlns:a16="http://schemas.microsoft.com/office/drawing/2014/main" id="{B5F2E016-ACD7-9541-2C3B-B7B6DEAEE6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1066991" y="2880434"/>
                <a:ext cx="7772400" cy="1665514"/>
              </a:xfrm>
              <a:prstGeom prst="rect">
                <a:avLst/>
              </a:prstGeom>
            </p:spPr>
          </p:pic>
          <p:cxnSp>
            <p:nvCxnSpPr>
              <p:cNvPr id="10" name="Connettore 2 9">
                <a:extLst>
                  <a:ext uri="{FF2B5EF4-FFF2-40B4-BE49-F238E27FC236}">
                    <a16:creationId xmlns:a16="http://schemas.microsoft.com/office/drawing/2014/main" id="{B5C06818-DBBD-0236-90AB-F72DEA5FF86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91680" y="3262570"/>
                <a:ext cx="0" cy="45062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26">
                <a:extLst>
                  <a:ext uri="{FF2B5EF4-FFF2-40B4-BE49-F238E27FC236}">
                    <a16:creationId xmlns:a16="http://schemas.microsoft.com/office/drawing/2014/main" id="{E2ACFAC6-5BE8-2405-138D-12A5E098CC82}"/>
                  </a:ext>
                </a:extLst>
              </p:cNvPr>
              <p:cNvSpPr txBox="1"/>
              <p:nvPr/>
            </p:nvSpPr>
            <p:spPr>
              <a:xfrm>
                <a:off x="1691679" y="3180103"/>
                <a:ext cx="1080119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100"/>
                  <a:t>Gravity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B968E507-4E5C-4E6A-509C-6186EC78C4E3}"/>
                    </a:ext>
                  </a:extLst>
                </p:cNvPr>
                <p:cNvSpPr txBox="1"/>
                <p:nvPr/>
              </p:nvSpPr>
              <p:spPr>
                <a:xfrm>
                  <a:off x="1547664" y="1766788"/>
                  <a:ext cx="1039766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800" i="1" smtClean="0">
                            <a:latin typeface="Cambria Math" panose="02040503050406030204" pitchFamily="18" charset="0"/>
                          </a:rPr>
                          <m:t>𝑧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B968E507-4E5C-4E6A-509C-6186EC78C4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47664" y="1766788"/>
                  <a:ext cx="1039766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2" name="Picture 11" descr="A machine in a factory&#10;&#10;Description automatically generated">
            <a:extLst>
              <a:ext uri="{FF2B5EF4-FFF2-40B4-BE49-F238E27FC236}">
                <a16:creationId xmlns:a16="http://schemas.microsoft.com/office/drawing/2014/main" id="{3EBE94D9-CCFC-D909-DF4D-D7CADDD2BF8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19860" b="13600"/>
          <a:stretch/>
        </p:blipFill>
        <p:spPr>
          <a:xfrm>
            <a:off x="224296" y="1670539"/>
            <a:ext cx="1015798" cy="90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026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8">
            <a:extLst>
              <a:ext uri="{FF2B5EF4-FFF2-40B4-BE49-F238E27FC236}">
                <a16:creationId xmlns:a16="http://schemas.microsoft.com/office/drawing/2014/main" id="{31DCF07B-D453-AE5A-5D7D-7713BB29BB26}"/>
              </a:ext>
            </a:extLst>
          </p:cNvPr>
          <p:cNvSpPr txBox="1">
            <a:spLocks/>
          </p:cNvSpPr>
          <p:nvPr/>
        </p:nvSpPr>
        <p:spPr>
          <a:xfrm>
            <a:off x="612000" y="3353556"/>
            <a:ext cx="7848432" cy="17899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FFC000"/>
              </a:buClr>
            </a:pP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Offset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due to wire sagitta (or sag) corrected by performing the measurements at different wire tensions and </a:t>
            </a: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extrapolating at infinite tension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algn="just">
              <a:buClr>
                <a:srgbClr val="FFC000"/>
              </a:buClr>
            </a:pP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Precise measurement of the wire resonance frequency: un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certainty  ~ 0.01-0.03 Hz.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6238F1-A581-A2AB-BD54-B8C817D04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3" name="TextBox 5">
            <a:extLst>
              <a:ext uri="{FF2B5EF4-FFF2-40B4-BE49-F238E27FC236}">
                <a16:creationId xmlns:a16="http://schemas.microsoft.com/office/drawing/2014/main" id="{17772BAD-AE31-42CF-03EB-8973FDB6960B}"/>
              </a:ext>
            </a:extLst>
          </p:cNvPr>
          <p:cNvSpPr txBox="1"/>
          <p:nvPr/>
        </p:nvSpPr>
        <p:spPr>
          <a:xfrm>
            <a:off x="539551" y="494962"/>
            <a:ext cx="54726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93BE"/>
                </a:solidFill>
              </a:rPr>
              <a:t>Sagitta correction</a:t>
            </a:r>
            <a:endParaRPr lang="fr-FR" dirty="0">
              <a:solidFill>
                <a:srgbClr val="0093BE"/>
              </a:solidFill>
            </a:endParaRPr>
          </a:p>
        </p:txBody>
      </p:sp>
      <p:sp>
        <p:nvSpPr>
          <p:cNvPr id="12" name="Titre 7">
            <a:extLst>
              <a:ext uri="{FF2B5EF4-FFF2-40B4-BE49-F238E27FC236}">
                <a16:creationId xmlns:a16="http://schemas.microsoft.com/office/drawing/2014/main" id="{BD10F438-092A-3BD9-7B09-68F221257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92448" cy="540000"/>
          </a:xfrm>
        </p:spPr>
        <p:txBody>
          <a:bodyPr/>
          <a:lstStyle/>
          <a:p>
            <a:pPr algn="l"/>
            <a:r>
              <a:rPr lang="en-US" dirty="0"/>
              <a:t>M</a:t>
            </a:r>
            <a:r>
              <a:rPr lang="en-US" dirty="0">
                <a:solidFill>
                  <a:srgbClr val="0093BE"/>
                </a:solidFill>
              </a:rPr>
              <a:t>e</a:t>
            </a:r>
            <a:r>
              <a:rPr lang="en-US" dirty="0"/>
              <a:t>asurement method: single stretched wire </a:t>
            </a:r>
            <a:endParaRPr lang="en-GB" dirty="0"/>
          </a:p>
        </p:txBody>
      </p: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8D14609A-D6B1-B435-2474-0F3119912847}"/>
              </a:ext>
            </a:extLst>
          </p:cNvPr>
          <p:cNvGrpSpPr/>
          <p:nvPr/>
        </p:nvGrpSpPr>
        <p:grpSpPr>
          <a:xfrm>
            <a:off x="2709504" y="690059"/>
            <a:ext cx="6038960" cy="2643638"/>
            <a:chOff x="1979712" y="2744294"/>
            <a:chExt cx="5598148" cy="2399206"/>
          </a:xfrm>
        </p:grpSpPr>
        <p:pic>
          <p:nvPicPr>
            <p:cNvPr id="20" name="Elemento grafico 19">
              <a:extLst>
                <a:ext uri="{FF2B5EF4-FFF2-40B4-BE49-F238E27FC236}">
                  <a16:creationId xmlns:a16="http://schemas.microsoft.com/office/drawing/2014/main" id="{D2355975-0086-E9A2-D6ED-6A630F307A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979712" y="2744294"/>
              <a:ext cx="5598148" cy="2399206"/>
            </a:xfrm>
            <a:prstGeom prst="rect">
              <a:avLst/>
            </a:prstGeom>
          </p:spPr>
        </p:pic>
        <p:sp>
          <p:nvSpPr>
            <p:cNvPr id="13" name="TextBox 26">
              <a:extLst>
                <a:ext uri="{FF2B5EF4-FFF2-40B4-BE49-F238E27FC236}">
                  <a16:creationId xmlns:a16="http://schemas.microsoft.com/office/drawing/2014/main" id="{3DEE137E-F83B-6C8E-BE40-62E8754A87C3}"/>
                </a:ext>
              </a:extLst>
            </p:cNvPr>
            <p:cNvSpPr txBox="1"/>
            <p:nvPr/>
          </p:nvSpPr>
          <p:spPr>
            <a:xfrm>
              <a:off x="2361631" y="3682287"/>
              <a:ext cx="1080119" cy="2374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1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-3.93 mm</a:t>
              </a:r>
              <a:endParaRPr lang="fr-FR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TextBox 26">
              <a:extLst>
                <a:ext uri="{FF2B5EF4-FFF2-40B4-BE49-F238E27FC236}">
                  <a16:creationId xmlns:a16="http://schemas.microsoft.com/office/drawing/2014/main" id="{BC372107-A0AD-424A-6D89-4747EE68E7E8}"/>
                </a:ext>
              </a:extLst>
            </p:cNvPr>
            <p:cNvSpPr txBox="1"/>
            <p:nvPr/>
          </p:nvSpPr>
          <p:spPr>
            <a:xfrm>
              <a:off x="2361631" y="4321197"/>
              <a:ext cx="1080119" cy="2374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1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-8.64 mm</a:t>
              </a:r>
              <a:endParaRPr lang="fr-FR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" name="Espace réservé du texte 3">
            <a:extLst>
              <a:ext uri="{FF2B5EF4-FFF2-40B4-BE49-F238E27FC236}">
                <a16:creationId xmlns:a16="http://schemas.microsoft.com/office/drawing/2014/main" id="{8C5BEC60-B455-FB37-9C82-E294C64FA281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6447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FBCE6B-7CD2-48EB-916C-0A7CB34A5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6CE0AB74-518C-6E91-9A79-84207816D475}"/>
              </a:ext>
            </a:extLst>
          </p:cNvPr>
          <p:cNvSpPr txBox="1"/>
          <p:nvPr/>
        </p:nvSpPr>
        <p:spPr>
          <a:xfrm>
            <a:off x="539551" y="494962"/>
            <a:ext cx="79208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93BE"/>
                </a:solidFill>
              </a:rPr>
              <a:t>Resonance frequency measurement</a:t>
            </a:r>
            <a:endParaRPr lang="fr-FR" dirty="0">
              <a:solidFill>
                <a:srgbClr val="0093BE"/>
              </a:solidFill>
            </a:endParaRPr>
          </a:p>
        </p:txBody>
      </p:sp>
      <p:sp>
        <p:nvSpPr>
          <p:cNvPr id="12" name="Espace réservé du contenu 8">
            <a:extLst>
              <a:ext uri="{FF2B5EF4-FFF2-40B4-BE49-F238E27FC236}">
                <a16:creationId xmlns:a16="http://schemas.microsoft.com/office/drawing/2014/main" id="{B889B2AB-1558-A296-8736-1C89AAB124C5}"/>
              </a:ext>
            </a:extLst>
          </p:cNvPr>
          <p:cNvSpPr txBox="1">
            <a:spLocks/>
          </p:cNvSpPr>
          <p:nvPr/>
        </p:nvSpPr>
        <p:spPr>
          <a:xfrm>
            <a:off x="539551" y="814584"/>
            <a:ext cx="8219256" cy="75526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5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wire susceptibility</a:t>
            </a: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thus </a:t>
            </a:r>
            <a:r>
              <a:rPr lang="en-US" sz="15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magnetic forces</a:t>
            </a: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also impact the measurement of the wire </a:t>
            </a:r>
            <a:r>
              <a:rPr lang="en-US" sz="15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resonance frequency</a:t>
            </a: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The plot of the </a:t>
            </a:r>
            <a:r>
              <a:rPr lang="en-US" sz="15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frequencies</a:t>
            </a: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measured by </a:t>
            </a:r>
            <a:r>
              <a:rPr lang="en-US" sz="15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wire shaking</a:t>
            </a: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against the wire measured with the </a:t>
            </a:r>
            <a:r>
              <a:rPr lang="en-US" sz="15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vibrating wire</a:t>
            </a: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the </a:t>
            </a:r>
            <a:r>
              <a:rPr lang="en-US" sz="15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lower field region </a:t>
            </a:r>
            <a:r>
              <a: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(wire located around the axis)</a:t>
            </a:r>
          </a:p>
        </p:txBody>
      </p:sp>
      <p:sp>
        <p:nvSpPr>
          <p:cNvPr id="18" name="Titre 7">
            <a:extLst>
              <a:ext uri="{FF2B5EF4-FFF2-40B4-BE49-F238E27FC236}">
                <a16:creationId xmlns:a16="http://schemas.microsoft.com/office/drawing/2014/main" id="{FC246DF9-263C-1AC5-4267-4DAC257A0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92448" cy="540000"/>
          </a:xfrm>
        </p:spPr>
        <p:txBody>
          <a:bodyPr/>
          <a:lstStyle/>
          <a:p>
            <a:pPr algn="l"/>
            <a:r>
              <a:rPr lang="en-US" dirty="0"/>
              <a:t>M</a:t>
            </a:r>
            <a:r>
              <a:rPr lang="en-US" dirty="0">
                <a:solidFill>
                  <a:srgbClr val="0093BE"/>
                </a:solidFill>
              </a:rPr>
              <a:t>e</a:t>
            </a:r>
            <a:r>
              <a:rPr lang="en-US" dirty="0"/>
              <a:t>asurement method: single stretched wire</a:t>
            </a:r>
            <a:endParaRPr lang="en-GB" dirty="0"/>
          </a:p>
        </p:txBody>
      </p:sp>
      <p:pic>
        <p:nvPicPr>
          <p:cNvPr id="3" name="Elemento grafico 2">
            <a:extLst>
              <a:ext uri="{FF2B5EF4-FFF2-40B4-BE49-F238E27FC236}">
                <a16:creationId xmlns:a16="http://schemas.microsoft.com/office/drawing/2014/main" id="{324686EC-15BA-DDEC-BBAA-6CEB65ED25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24290" y="1513151"/>
            <a:ext cx="5321326" cy="22805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D804AA17-AA4F-5431-DD73-3349218465D9}"/>
                  </a:ext>
                </a:extLst>
              </p:cNvPr>
              <p:cNvSpPr txBox="1"/>
              <p:nvPr/>
            </p:nvSpPr>
            <p:spPr>
              <a:xfrm>
                <a:off x="3983498" y="3190651"/>
                <a:ext cx="2952328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sz="12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d>
                      <m:dPr>
                        <m:begChr m:val="{"/>
                        <m:endChr m:val="}"/>
                        <m:ctrlPr>
                          <a:rPr lang="it-IT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it-IT" sz="1200" b="0" i="0" smtClean="0">
                            <a:latin typeface="Cambria Math" panose="02040503050406030204" pitchFamily="18" charset="0"/>
                          </a:rPr>
                          <m:t>shake</m:t>
                        </m:r>
                      </m:e>
                    </m:d>
                    <m:r>
                      <a:rPr lang="it-IT" sz="1200" b="0" i="1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it-FR" sz="1200" dirty="0"/>
                  <a:t> 0.92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sz="1200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d>
                      <m:dPr>
                        <m:begChr m:val="{"/>
                        <m:endChr m:val="}"/>
                        <m:ctrlPr>
                          <a:rPr lang="it-IT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it-IT" sz="1200" b="0" i="0" smtClean="0">
                            <a:latin typeface="Cambria Math" panose="02040503050406030204" pitchFamily="18" charset="0"/>
                          </a:rPr>
                          <m:t>vibrating</m:t>
                        </m:r>
                        <m:r>
                          <a:rPr lang="it-IT" sz="12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it-IT" sz="1200" b="0" i="0" smtClean="0">
                            <a:latin typeface="Cambria Math" panose="02040503050406030204" pitchFamily="18" charset="0"/>
                          </a:rPr>
                          <m:t>wire</m:t>
                        </m:r>
                      </m:e>
                    </m:d>
                  </m:oMath>
                </a14:m>
                <a:r>
                  <a:rPr lang="it-FR" sz="1200" dirty="0"/>
                  <a:t>+0.19 </a:t>
                </a: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D804AA17-AA4F-5431-DD73-3349218465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3498" y="3190651"/>
                <a:ext cx="2952328" cy="276999"/>
              </a:xfrm>
              <a:prstGeom prst="rect">
                <a:avLst/>
              </a:prstGeom>
              <a:blipFill>
                <a:blip r:embed="rId4"/>
                <a:stretch>
                  <a:fillRect r="-427" b="-13043"/>
                </a:stretch>
              </a:blipFill>
            </p:spPr>
            <p:txBody>
              <a:bodyPr/>
              <a:lstStyle/>
              <a:p>
                <a:r>
                  <a:rPr lang="it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174EC019-B3A0-B6D9-8A08-16579FF811CE}"/>
              </a:ext>
            </a:extLst>
          </p:cNvPr>
          <p:cNvSpPr txBox="1">
            <a:spLocks/>
          </p:cNvSpPr>
          <p:nvPr/>
        </p:nvSpPr>
        <p:spPr>
          <a:xfrm>
            <a:off x="462372" y="3793719"/>
            <a:ext cx="8142076" cy="5351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practice, the </a:t>
            </a: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residual 0.19 Hz impacts 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extrapolation up to 0.2 mm for </a:t>
            </a: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asymmetric stage-magnet configuration 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 the farther stage (stage B for the Q2s). </a:t>
            </a:r>
          </a:p>
          <a:p>
            <a:pPr lvl="1" algn="just"/>
            <a:endParaRPr lang="en-US" sz="17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Espace réservé du contenu 8">
            <a:extLst>
              <a:ext uri="{FF2B5EF4-FFF2-40B4-BE49-F238E27FC236}">
                <a16:creationId xmlns:a16="http://schemas.microsoft.com/office/drawing/2014/main" id="{6A3BE5FE-A709-76EA-F5B5-91D575FFB4A2}"/>
              </a:ext>
            </a:extLst>
          </p:cNvPr>
          <p:cNvSpPr txBox="1">
            <a:spLocks/>
          </p:cNvSpPr>
          <p:nvPr/>
        </p:nvSpPr>
        <p:spPr>
          <a:xfrm>
            <a:off x="2039282" y="4392774"/>
            <a:ext cx="6840760" cy="2672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Choice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vibrating wire method for resonance frequency determination</a:t>
            </a:r>
          </a:p>
          <a:p>
            <a:pPr lvl="1" algn="just"/>
            <a:endParaRPr lang="en-US" sz="17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DA206073-ABC8-4925-1E0F-B3DD0E9F9B11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7767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504552" y="851739"/>
            <a:ext cx="8496944" cy="34661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US" sz="1800" b="1" dirty="0"/>
              <a:t>Roll angle </a:t>
            </a:r>
            <a:r>
              <a:rPr lang="en-US" sz="1800" dirty="0"/>
              <a:t>measured by </a:t>
            </a:r>
            <a:r>
              <a:rPr lang="en-US" sz="1800" b="1" dirty="0"/>
              <a:t>linear interpolation</a:t>
            </a:r>
            <a:r>
              <a:rPr lang="en-US" sz="1800" dirty="0"/>
              <a:t> of horizontal centers at different vertical coordinates</a:t>
            </a:r>
            <a:endParaRPr lang="en-GB" sz="18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7">
                <a:extLst>
                  <a:ext uri="{FF2B5EF4-FFF2-40B4-BE49-F238E27FC236}">
                    <a16:creationId xmlns:a16="http://schemas.microsoft.com/office/drawing/2014/main" id="{248C79F8-91DE-4DCF-D795-6F3193A09E6D}"/>
                  </a:ext>
                </a:extLst>
              </p:cNvPr>
              <p:cNvSpPr txBox="1"/>
              <p:nvPr/>
            </p:nvSpPr>
            <p:spPr>
              <a:xfrm>
                <a:off x="3422189" y="4038782"/>
                <a:ext cx="1910075" cy="4051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𝑟𝑜𝑙𝑙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unc>
                        <m:func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atan</m:t>
                          </m:r>
                        </m:fName>
                        <m:e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num>
                                <m:den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3" name="TextBox 7">
                <a:extLst>
                  <a:ext uri="{FF2B5EF4-FFF2-40B4-BE49-F238E27FC236}">
                    <a16:creationId xmlns:a16="http://schemas.microsoft.com/office/drawing/2014/main" id="{248C79F8-91DE-4DCF-D795-6F3193A09E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2189" y="4038782"/>
                <a:ext cx="1910075" cy="405176"/>
              </a:xfrm>
              <a:prstGeom prst="rect">
                <a:avLst/>
              </a:prstGeom>
              <a:blipFill>
                <a:blip r:embed="rId3"/>
                <a:stretch>
                  <a:fillRect l="-1274" t="-3030" b="-136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11">
            <a:extLst>
              <a:ext uri="{FF2B5EF4-FFF2-40B4-BE49-F238E27FC236}">
                <a16:creationId xmlns:a16="http://schemas.microsoft.com/office/drawing/2014/main" id="{D72FB015-E976-96BA-6B8B-99D1BD8CD6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1800" y="1121888"/>
            <a:ext cx="3210854" cy="29156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E8B516-CC3E-10E3-C844-285CBC036F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4128" y="2904083"/>
            <a:ext cx="1518322" cy="928648"/>
          </a:xfrm>
          <a:prstGeom prst="rect">
            <a:avLst/>
          </a:prstGeom>
        </p:spPr>
      </p:pic>
      <p:sp>
        <p:nvSpPr>
          <p:cNvPr id="13" name="Titre 7">
            <a:extLst>
              <a:ext uri="{FF2B5EF4-FFF2-40B4-BE49-F238E27FC236}">
                <a16:creationId xmlns:a16="http://schemas.microsoft.com/office/drawing/2014/main" id="{34FDD85E-E220-6690-164C-B3D8700DC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92448" cy="540000"/>
          </a:xfrm>
        </p:spPr>
        <p:txBody>
          <a:bodyPr/>
          <a:lstStyle/>
          <a:p>
            <a:pPr algn="l"/>
            <a:r>
              <a:rPr lang="en-US" dirty="0"/>
              <a:t>M</a:t>
            </a:r>
            <a:r>
              <a:rPr lang="en-US" dirty="0">
                <a:solidFill>
                  <a:srgbClr val="0093BE"/>
                </a:solidFill>
              </a:rPr>
              <a:t>e</a:t>
            </a:r>
            <a:r>
              <a:rPr lang="en-US" dirty="0"/>
              <a:t>asurement method: single stretched wire </a:t>
            </a:r>
            <a:endParaRPr lang="en-GB" dirty="0"/>
          </a:p>
        </p:txBody>
      </p:sp>
      <p:sp>
        <p:nvSpPr>
          <p:cNvPr id="2" name="Espace réservé du texte 3">
            <a:extLst>
              <a:ext uri="{FF2B5EF4-FFF2-40B4-BE49-F238E27FC236}">
                <a16:creationId xmlns:a16="http://schemas.microsoft.com/office/drawing/2014/main" id="{0F0BD89A-66C1-A3A8-209F-4BB79F862F88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1466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D624E3-5270-C5DE-EC33-779E2EDEE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7" name="Titre 7">
            <a:extLst>
              <a:ext uri="{FF2B5EF4-FFF2-40B4-BE49-F238E27FC236}">
                <a16:creationId xmlns:a16="http://schemas.microsoft.com/office/drawing/2014/main" id="{3BA839D4-B68F-E515-0129-94DAAAFE9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92448" cy="540000"/>
          </a:xfrm>
        </p:spPr>
        <p:txBody>
          <a:bodyPr/>
          <a:lstStyle/>
          <a:p>
            <a:r>
              <a:rPr lang="en-US" dirty="0">
                <a:solidFill>
                  <a:srgbClr val="0093BE"/>
                </a:solidFill>
              </a:rPr>
              <a:t>Me</a:t>
            </a:r>
            <a:r>
              <a:rPr lang="en-US" b="1" dirty="0">
                <a:solidFill>
                  <a:srgbClr val="0093BE"/>
                </a:solidFill>
              </a:rPr>
              <a:t>asurement of LMQXFB04 – Roll angles</a:t>
            </a:r>
            <a:endParaRPr lang="fr-FR" dirty="0">
              <a:solidFill>
                <a:srgbClr val="0093BE"/>
              </a:solidFill>
            </a:endParaRP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8741BF44-08E5-5C8B-A527-4755A95677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" y="911251"/>
            <a:ext cx="2232248" cy="2843283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16A0CDCC-6D0E-00AB-A885-74DB222A6118}"/>
              </a:ext>
            </a:extLst>
          </p:cNvPr>
          <p:cNvSpPr txBox="1"/>
          <p:nvPr/>
        </p:nvSpPr>
        <p:spPr>
          <a:xfrm>
            <a:off x="1039407" y="3818539"/>
            <a:ext cx="16159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Rotating coil scanner (180)</a:t>
            </a:r>
            <a:endParaRPr lang="fr-FR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0" name="Picture 89">
            <a:extLst>
              <a:ext uri="{FF2B5EF4-FFF2-40B4-BE49-F238E27FC236}">
                <a16:creationId xmlns:a16="http://schemas.microsoft.com/office/drawing/2014/main" id="{F9D2BD03-BF8B-8732-8721-C81E984F4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5989" y="924057"/>
            <a:ext cx="2257755" cy="2843283"/>
          </a:xfrm>
          <a:prstGeom prst="rect">
            <a:avLst/>
          </a:prstGeom>
        </p:spPr>
      </p:pic>
      <p:sp>
        <p:nvSpPr>
          <p:cNvPr id="91" name="TextBox 90">
            <a:extLst>
              <a:ext uri="{FF2B5EF4-FFF2-40B4-BE49-F238E27FC236}">
                <a16:creationId xmlns:a16="http://schemas.microsoft.com/office/drawing/2014/main" id="{1A10D4AE-07AC-58CA-4AB4-1D32A2AB3A21}"/>
              </a:ext>
            </a:extLst>
          </p:cNvPr>
          <p:cNvSpPr txBox="1"/>
          <p:nvPr/>
        </p:nvSpPr>
        <p:spPr>
          <a:xfrm>
            <a:off x="3769568" y="3818540"/>
            <a:ext cx="18722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16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SSW at room temperature (final)</a:t>
            </a:r>
            <a:endParaRPr lang="fr-FR" dirty="0"/>
          </a:p>
        </p:txBody>
      </p:sp>
      <p:pic>
        <p:nvPicPr>
          <p:cNvPr id="106" name="Picture 105">
            <a:extLst>
              <a:ext uri="{FF2B5EF4-FFF2-40B4-BE49-F238E27FC236}">
                <a16:creationId xmlns:a16="http://schemas.microsoft.com/office/drawing/2014/main" id="{5EBDB50C-84AE-DE7E-3470-7015485B35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9410" y="937033"/>
            <a:ext cx="2272646" cy="2843283"/>
          </a:xfrm>
          <a:prstGeom prst="rect">
            <a:avLst/>
          </a:prstGeom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4DE7B3DB-E87A-0E1D-1F54-960221553AD5}"/>
              </a:ext>
            </a:extLst>
          </p:cNvPr>
          <p:cNvSpPr txBox="1"/>
          <p:nvPr/>
        </p:nvSpPr>
        <p:spPr>
          <a:xfrm>
            <a:off x="6254371" y="3850240"/>
            <a:ext cx="21602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>
              <a:defRPr sz="16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dirty="0"/>
              <a:t>SSW at cold, nominal current (final)</a:t>
            </a:r>
            <a:endParaRPr lang="fr-FR" dirty="0"/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2ECAB5BD-F11A-7B73-9172-34DACE2E9B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1271" y="1215128"/>
            <a:ext cx="1518322" cy="928648"/>
          </a:xfrm>
          <a:prstGeom prst="rect">
            <a:avLst/>
          </a:prstGeom>
        </p:spPr>
      </p:pic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B03BBEC-D102-DFE2-1419-AE1342477FAF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06871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AEA81-9041-EC8E-9039-2AD65EC149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75BC7CC9-0EAB-158B-E583-AC70429F4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92448" cy="540000"/>
          </a:xfrm>
        </p:spPr>
        <p:txBody>
          <a:bodyPr/>
          <a:lstStyle/>
          <a:p>
            <a:pPr algn="l"/>
            <a:r>
              <a:rPr lang="en-US" dirty="0"/>
              <a:t>Final reference system definition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46149-7990-8BFC-9C97-8EEE02B8C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4A4568-8C02-AC41-8C60-7214EF4FB1CE}"/>
              </a:ext>
            </a:extLst>
          </p:cNvPr>
          <p:cNvSpPr txBox="1"/>
          <p:nvPr/>
        </p:nvSpPr>
        <p:spPr>
          <a:xfrm>
            <a:off x="539551" y="494962"/>
            <a:ext cx="54726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93BE"/>
                </a:solidFill>
              </a:rPr>
              <a:t>Final reference system</a:t>
            </a:r>
            <a:endParaRPr lang="fr-FR" dirty="0">
              <a:solidFill>
                <a:srgbClr val="0093BE"/>
              </a:solidFill>
            </a:endParaRPr>
          </a:p>
        </p:txBody>
      </p: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03EE81F4-B9B8-7D28-D4CA-ECB3706BBF44}"/>
              </a:ext>
            </a:extLst>
          </p:cNvPr>
          <p:cNvGrpSpPr/>
          <p:nvPr/>
        </p:nvGrpSpPr>
        <p:grpSpPr>
          <a:xfrm>
            <a:off x="448909" y="1346825"/>
            <a:ext cx="4995313" cy="2794391"/>
            <a:chOff x="954525" y="1034962"/>
            <a:chExt cx="6852342" cy="3862989"/>
          </a:xfrm>
        </p:grpSpPr>
        <p:pic>
          <p:nvPicPr>
            <p:cNvPr id="2" name="Picture 87">
              <a:extLst>
                <a:ext uri="{FF2B5EF4-FFF2-40B4-BE49-F238E27FC236}">
                  <a16:creationId xmlns:a16="http://schemas.microsoft.com/office/drawing/2014/main" id="{0F04D35A-D0F1-448E-D124-1D420C490F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525" y="1034962"/>
              <a:ext cx="6852342" cy="3862989"/>
            </a:xfrm>
            <a:prstGeom prst="rect">
              <a:avLst/>
            </a:prstGeom>
          </p:spPr>
        </p:pic>
        <p:cxnSp>
          <p:nvCxnSpPr>
            <p:cNvPr id="5" name="Connettore 2 4">
              <a:extLst>
                <a:ext uri="{FF2B5EF4-FFF2-40B4-BE49-F238E27FC236}">
                  <a16:creationId xmlns:a16="http://schemas.microsoft.com/office/drawing/2014/main" id="{01ED0BF0-0FBE-9B2C-4CEF-E8657B99338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20491" y="2234180"/>
              <a:ext cx="1147453" cy="54834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ttore 2 6">
              <a:extLst>
                <a:ext uri="{FF2B5EF4-FFF2-40B4-BE49-F238E27FC236}">
                  <a16:creationId xmlns:a16="http://schemas.microsoft.com/office/drawing/2014/main" id="{1C1A9D33-1A2A-9ED4-8AC1-91960892F2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67944" y="1888642"/>
              <a:ext cx="0" cy="89913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2 9">
              <a:extLst>
                <a:ext uri="{FF2B5EF4-FFF2-40B4-BE49-F238E27FC236}">
                  <a16:creationId xmlns:a16="http://schemas.microsoft.com/office/drawing/2014/main" id="{D9F8EF91-0658-BE02-D757-1DA3DF5F96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67944" y="2499742"/>
              <a:ext cx="936104" cy="28278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26">
              <a:extLst>
                <a:ext uri="{FF2B5EF4-FFF2-40B4-BE49-F238E27FC236}">
                  <a16:creationId xmlns:a16="http://schemas.microsoft.com/office/drawing/2014/main" id="{682B7A81-A2F7-BD19-EF97-555E3BBC7D01}"/>
                </a:ext>
              </a:extLst>
            </p:cNvPr>
            <p:cNvSpPr txBox="1"/>
            <p:nvPr/>
          </p:nvSpPr>
          <p:spPr>
            <a:xfrm>
              <a:off x="4073842" y="1755735"/>
              <a:ext cx="28803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400" dirty="0" err="1">
                  <a:solidFill>
                    <a:srgbClr val="FF0000"/>
                  </a:solidFill>
                </a:rPr>
                <a:t>z</a:t>
              </a:r>
              <a:endParaRPr lang="fr-FR" sz="1400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26">
              <a:extLst>
                <a:ext uri="{FF2B5EF4-FFF2-40B4-BE49-F238E27FC236}">
                  <a16:creationId xmlns:a16="http://schemas.microsoft.com/office/drawing/2014/main" id="{38756040-3E7C-D41E-1BA7-378476CBC384}"/>
                </a:ext>
              </a:extLst>
            </p:cNvPr>
            <p:cNvSpPr txBox="1"/>
            <p:nvPr/>
          </p:nvSpPr>
          <p:spPr>
            <a:xfrm>
              <a:off x="4739889" y="2203852"/>
              <a:ext cx="28803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400" dirty="0">
                  <a:solidFill>
                    <a:srgbClr val="FF0000"/>
                  </a:solidFill>
                </a:rPr>
                <a:t>x</a:t>
              </a:r>
              <a:endParaRPr lang="fr-FR" sz="1400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26">
              <a:extLst>
                <a:ext uri="{FF2B5EF4-FFF2-40B4-BE49-F238E27FC236}">
                  <a16:creationId xmlns:a16="http://schemas.microsoft.com/office/drawing/2014/main" id="{C73282C7-0FF6-633C-921F-9ECC7655F239}"/>
                </a:ext>
              </a:extLst>
            </p:cNvPr>
            <p:cNvSpPr txBox="1"/>
            <p:nvPr/>
          </p:nvSpPr>
          <p:spPr>
            <a:xfrm>
              <a:off x="2920491" y="1930219"/>
              <a:ext cx="28803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400" dirty="0">
                  <a:solidFill>
                    <a:srgbClr val="FF0000"/>
                  </a:solidFill>
                </a:rPr>
                <a:t>y</a:t>
              </a:r>
              <a:endParaRPr lang="fr-FR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Espace réservé du contenu 8">
            <a:extLst>
              <a:ext uri="{FF2B5EF4-FFF2-40B4-BE49-F238E27FC236}">
                <a16:creationId xmlns:a16="http://schemas.microsoft.com/office/drawing/2014/main" id="{57A635F5-14EF-E815-FD20-2DA23B78A696}"/>
              </a:ext>
            </a:extLst>
          </p:cNvPr>
          <p:cNvSpPr txBox="1">
            <a:spLocks/>
          </p:cNvSpPr>
          <p:nvPr/>
        </p:nvSpPr>
        <p:spPr>
          <a:xfrm>
            <a:off x="4716016" y="617531"/>
            <a:ext cx="3965823" cy="29623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70000"/>
              </a:lnSpc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 final measurement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results expressed in a reference frame where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 algn="just">
              <a:lnSpc>
                <a:spcPct val="170000"/>
              </a:lnSpc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Primary axis </a:t>
            </a:r>
            <a:r>
              <a:rPr lang="en-US" sz="14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 </a:t>
            </a:r>
            <a:r>
              <a:rPr lang="en-US" sz="1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en-US" sz="14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best-fit line of CBT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with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positive direction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the quadrupole Connection Side (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to Non-Connection Side (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NCS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). </a:t>
            </a:r>
          </a:p>
          <a:p>
            <a:pPr lvl="1" algn="just">
              <a:lnSpc>
                <a:spcPct val="170000"/>
              </a:lnSpc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Secondary axis </a:t>
            </a:r>
            <a:r>
              <a:rPr lang="en-US" sz="14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 </a:t>
            </a:r>
            <a:r>
              <a:rPr lang="en-US" sz="1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en-US" sz="14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Normal vector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to the plane of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D9 and D10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on CS and NCS side</a:t>
            </a:r>
          </a:p>
          <a:p>
            <a:pPr lvl="1" algn="just">
              <a:lnSpc>
                <a:spcPct val="170000"/>
              </a:lnSpc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Origin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Intersection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between the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projection of the central cold support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en-US" sz="1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y-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axis and the </a:t>
            </a:r>
            <a:r>
              <a:rPr lang="en-US" sz="1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y-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axis</a:t>
            </a:r>
          </a:p>
          <a:p>
            <a:pPr algn="just">
              <a:lnSpc>
                <a:spcPct val="170000"/>
              </a:lnSpc>
              <a:buClr>
                <a:srgbClr val="0070C0"/>
              </a:buClr>
              <a:buFont typeface="Wingdings" panose="05000000000000000000" pitchFamily="2" charset="2"/>
              <a:buChar char="§"/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70000"/>
              </a:lnSpc>
              <a:buClr>
                <a:srgbClr val="0070C0"/>
              </a:buClr>
              <a:buFont typeface="Wingdings" panose="05000000000000000000" pitchFamily="2" charset="2"/>
              <a:buChar char="§"/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6">
            <a:extLst>
              <a:ext uri="{FF2B5EF4-FFF2-40B4-BE49-F238E27FC236}">
                <a16:creationId xmlns:a16="http://schemas.microsoft.com/office/drawing/2014/main" id="{25FD0A4F-A460-F43C-E3B0-984694CB5287}"/>
              </a:ext>
            </a:extLst>
          </p:cNvPr>
          <p:cNvSpPr txBox="1"/>
          <p:nvPr/>
        </p:nvSpPr>
        <p:spPr>
          <a:xfrm>
            <a:off x="3851920" y="3867894"/>
            <a:ext cx="8600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</a:rPr>
              <a:t>CS side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22" name="TextBox 26">
            <a:extLst>
              <a:ext uri="{FF2B5EF4-FFF2-40B4-BE49-F238E27FC236}">
                <a16:creationId xmlns:a16="http://schemas.microsoft.com/office/drawing/2014/main" id="{F85150EE-86E5-056C-6AC7-2915F921AC25}"/>
              </a:ext>
            </a:extLst>
          </p:cNvPr>
          <p:cNvSpPr txBox="1"/>
          <p:nvPr/>
        </p:nvSpPr>
        <p:spPr>
          <a:xfrm>
            <a:off x="467544" y="1255861"/>
            <a:ext cx="115212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</a:rPr>
              <a:t>NCS side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951316E9-886D-E380-4C2D-20FC38D83F4C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021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Q2 Magnetic measurements workflow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z="14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pPr/>
              <a:t>2</a:t>
            </a:fld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Espace réservé du contenu 8">
            <a:extLst>
              <a:ext uri="{FF2B5EF4-FFF2-40B4-BE49-F238E27FC236}">
                <a16:creationId xmlns:a16="http://schemas.microsoft.com/office/drawing/2014/main" id="{BCC0513F-1245-0E5B-F73E-2675AB469E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9752" y="4535216"/>
            <a:ext cx="6264696" cy="181822"/>
          </a:xfr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GB" sz="14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H. Prin: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Status of cold mass activities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 	</a:t>
            </a:r>
            <a:r>
              <a:rPr lang="en-GB" sz="14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L. Fiscarelli: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Field quality update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40E7F3-CB63-CB91-29D6-37F8022F7F0E}"/>
              </a:ext>
            </a:extLst>
          </p:cNvPr>
          <p:cNvSpPr/>
          <p:nvPr/>
        </p:nvSpPr>
        <p:spPr>
          <a:xfrm>
            <a:off x="2756084" y="2127754"/>
            <a:ext cx="1656184" cy="64807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Cold mass assembly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DC599A-6F9C-65BF-9C0D-434C478A98AC}"/>
              </a:ext>
            </a:extLst>
          </p:cNvPr>
          <p:cNvSpPr/>
          <p:nvPr/>
        </p:nvSpPr>
        <p:spPr>
          <a:xfrm>
            <a:off x="4844316" y="2127754"/>
            <a:ext cx="1656184" cy="64807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Cryostating</a:t>
            </a:r>
            <a:endParaRPr lang="en-GB" dirty="0">
              <a:solidFill>
                <a:schemeClr val="accent5">
                  <a:lumMod val="60000"/>
                  <a:lumOff val="4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9151080-18AF-52E1-0800-7718D2D99768}"/>
              </a:ext>
            </a:extLst>
          </p:cNvPr>
          <p:cNvSpPr/>
          <p:nvPr/>
        </p:nvSpPr>
        <p:spPr>
          <a:xfrm>
            <a:off x="6920853" y="2127754"/>
            <a:ext cx="1813189" cy="64807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Cryo-assembly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F01343C-AC77-1060-8CDE-53D8F772AC4C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4412268" y="2451790"/>
            <a:ext cx="43204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4902B47-C1FE-B43F-0AC4-2DA51426098B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>
            <a:off x="6500500" y="2451790"/>
            <a:ext cx="420353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0024329E-9561-9954-C895-82E3D9EB0364}"/>
              </a:ext>
            </a:extLst>
          </p:cNvPr>
          <p:cNvSpPr/>
          <p:nvPr/>
        </p:nvSpPr>
        <p:spPr>
          <a:xfrm>
            <a:off x="667852" y="2931790"/>
            <a:ext cx="1656184" cy="234016"/>
          </a:xfrm>
          <a:prstGeom prst="rect">
            <a:avLst/>
          </a:prstGeom>
          <a:noFill/>
          <a:ln w="19050"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Coil pack insertion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308A1F7-EF88-624B-7119-5BE99986138B}"/>
              </a:ext>
            </a:extLst>
          </p:cNvPr>
          <p:cNvSpPr/>
          <p:nvPr/>
        </p:nvSpPr>
        <p:spPr>
          <a:xfrm>
            <a:off x="667852" y="3291830"/>
            <a:ext cx="1656184" cy="234016"/>
          </a:xfrm>
          <a:prstGeom prst="rect">
            <a:avLst/>
          </a:prstGeom>
          <a:noFill/>
          <a:ln w="19050"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Centering</a:t>
            </a:r>
            <a:endParaRPr lang="en-GB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7F7226A-08C0-A4FD-0D34-8447E6792FCC}"/>
              </a:ext>
            </a:extLst>
          </p:cNvPr>
          <p:cNvSpPr/>
          <p:nvPr/>
        </p:nvSpPr>
        <p:spPr>
          <a:xfrm>
            <a:off x="667852" y="3633878"/>
            <a:ext cx="1656184" cy="234016"/>
          </a:xfrm>
          <a:prstGeom prst="rect">
            <a:avLst/>
          </a:prstGeom>
          <a:noFill/>
          <a:ln w="19050"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Loading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A0A76EC-9EBA-D752-81B5-DB79373FBADA}"/>
              </a:ext>
            </a:extLst>
          </p:cNvPr>
          <p:cNvCxnSpPr>
            <a:cxnSpLocks/>
            <a:endCxn id="35" idx="0"/>
          </p:cNvCxnSpPr>
          <p:nvPr/>
        </p:nvCxnSpPr>
        <p:spPr>
          <a:xfrm>
            <a:off x="1495944" y="2775826"/>
            <a:ext cx="0" cy="155964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ACFDCA2C-8606-973A-D709-BAE9B576FD6C}"/>
              </a:ext>
            </a:extLst>
          </p:cNvPr>
          <p:cNvCxnSpPr>
            <a:cxnSpLocks/>
            <a:stCxn id="35" idx="2"/>
            <a:endCxn id="37" idx="0"/>
          </p:cNvCxnSpPr>
          <p:nvPr/>
        </p:nvCxnSpPr>
        <p:spPr>
          <a:xfrm>
            <a:off x="1495944" y="3165806"/>
            <a:ext cx="0" cy="126024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5B4D50F-8996-D797-5325-A6461A587ED9}"/>
              </a:ext>
            </a:extLst>
          </p:cNvPr>
          <p:cNvCxnSpPr>
            <a:cxnSpLocks/>
            <a:stCxn id="37" idx="2"/>
            <a:endCxn id="38" idx="0"/>
          </p:cNvCxnSpPr>
          <p:nvPr/>
        </p:nvCxnSpPr>
        <p:spPr>
          <a:xfrm>
            <a:off x="1495944" y="3525846"/>
            <a:ext cx="0" cy="108032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Espace réservé du contenu 8">
            <a:extLst>
              <a:ext uri="{FF2B5EF4-FFF2-40B4-BE49-F238E27FC236}">
                <a16:creationId xmlns:a16="http://schemas.microsoft.com/office/drawing/2014/main" id="{74EDB860-3478-B003-A8C5-4EB41E781F15}"/>
              </a:ext>
            </a:extLst>
          </p:cNvPr>
          <p:cNvSpPr txBox="1">
            <a:spLocks/>
          </p:cNvSpPr>
          <p:nvPr/>
        </p:nvSpPr>
        <p:spPr>
          <a:xfrm>
            <a:off x="4831942" y="2937764"/>
            <a:ext cx="1729387" cy="18662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Insertion of cold mass in vacuum vessel</a:t>
            </a:r>
          </a:p>
          <a:p>
            <a:pPr marL="0" indent="0" algn="l">
              <a:buNone/>
            </a:pPr>
            <a:r>
              <a:rPr lang="en-GB" sz="1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Mechanical</a:t>
            </a:r>
            <a:r>
              <a:rPr lang="en-GB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fiducialization</a:t>
            </a:r>
            <a:r>
              <a:rPr lang="en-GB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vessel</a:t>
            </a:r>
          </a:p>
          <a:p>
            <a:pPr marL="0" indent="0" algn="just">
              <a:buNone/>
            </a:pPr>
            <a:r>
              <a:rPr lang="en-GB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Installation of FSIs</a:t>
            </a:r>
          </a:p>
        </p:txBody>
      </p:sp>
      <p:sp>
        <p:nvSpPr>
          <p:cNvPr id="53" name="Espace réservé du contenu 8">
            <a:extLst>
              <a:ext uri="{FF2B5EF4-FFF2-40B4-BE49-F238E27FC236}">
                <a16:creationId xmlns:a16="http://schemas.microsoft.com/office/drawing/2014/main" id="{EE307950-F2EB-66A0-76F7-E80C76B20A96}"/>
              </a:ext>
            </a:extLst>
          </p:cNvPr>
          <p:cNvSpPr txBox="1">
            <a:spLocks/>
          </p:cNvSpPr>
          <p:nvPr/>
        </p:nvSpPr>
        <p:spPr>
          <a:xfrm>
            <a:off x="6932549" y="3159842"/>
            <a:ext cx="1584175" cy="4805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GB" sz="1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9" name="Picture 58" descr="A large metal object in a factory&#10;&#10;Description automatically generated">
            <a:extLst>
              <a:ext uri="{FF2B5EF4-FFF2-40B4-BE49-F238E27FC236}">
                <a16:creationId xmlns:a16="http://schemas.microsoft.com/office/drawing/2014/main" id="{6DD51EC8-DB2C-2001-E891-092E3BCDCB7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288" t="24800" r="20338" b="19200"/>
          <a:stretch/>
        </p:blipFill>
        <p:spPr>
          <a:xfrm>
            <a:off x="2610871" y="684088"/>
            <a:ext cx="1946609" cy="135418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1" name="Picture 60" descr="A large machine in a factory&#10;&#10;Description automatically generated">
            <a:extLst>
              <a:ext uri="{FF2B5EF4-FFF2-40B4-BE49-F238E27FC236}">
                <a16:creationId xmlns:a16="http://schemas.microsoft.com/office/drawing/2014/main" id="{9C3DF11E-7520-A623-9FAE-9A3B687CADC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359" r="23750" b="23541"/>
          <a:stretch/>
        </p:blipFill>
        <p:spPr>
          <a:xfrm>
            <a:off x="6788530" y="681540"/>
            <a:ext cx="1945513" cy="1360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3" name="Espace réservé du contenu 8">
            <a:extLst>
              <a:ext uri="{FF2B5EF4-FFF2-40B4-BE49-F238E27FC236}">
                <a16:creationId xmlns:a16="http://schemas.microsoft.com/office/drawing/2014/main" id="{38C70A90-CD68-E454-EAE1-663519251FC6}"/>
              </a:ext>
            </a:extLst>
          </p:cNvPr>
          <p:cNvSpPr txBox="1">
            <a:spLocks/>
          </p:cNvSpPr>
          <p:nvPr/>
        </p:nvSpPr>
        <p:spPr>
          <a:xfrm>
            <a:off x="6932986" y="2931790"/>
            <a:ext cx="1743470" cy="19442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Transfer function and field quality at cold</a:t>
            </a:r>
            <a:r>
              <a:rPr lang="en-GB" sz="14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l">
              <a:buNone/>
            </a:pPr>
            <a:r>
              <a:rPr lang="en-GB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Magnetic axis measurement at ambient and cold temperatures (SM18)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 descr="A large machine in a factory&#10;&#10;Description automatically generated">
            <a:extLst>
              <a:ext uri="{FF2B5EF4-FFF2-40B4-BE49-F238E27FC236}">
                <a16:creationId xmlns:a16="http://schemas.microsoft.com/office/drawing/2014/main" id="{FE499577-8FC1-43BB-A9AA-D721572409C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839" t="16566" r="23521" b="23060"/>
          <a:stretch/>
        </p:blipFill>
        <p:spPr>
          <a:xfrm>
            <a:off x="4699103" y="674706"/>
            <a:ext cx="1946609" cy="13635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E8E943C-EA7E-FBB4-538F-25BA340DF91D}"/>
              </a:ext>
            </a:extLst>
          </p:cNvPr>
          <p:cNvSpPr/>
          <p:nvPr/>
        </p:nvSpPr>
        <p:spPr>
          <a:xfrm>
            <a:off x="667852" y="2127754"/>
            <a:ext cx="1656184" cy="64807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MQXFB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assembly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F1849C9-D415-358E-8AF2-CB0510D2F1ED}"/>
              </a:ext>
            </a:extLst>
          </p:cNvPr>
          <p:cNvCxnSpPr>
            <a:cxnSpLocks/>
            <a:stCxn id="13" idx="3"/>
            <a:endCxn id="3" idx="1"/>
          </p:cNvCxnSpPr>
          <p:nvPr/>
        </p:nvCxnSpPr>
        <p:spPr>
          <a:xfrm>
            <a:off x="2324036" y="2451790"/>
            <a:ext cx="43204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Espace réservé du contenu 8">
            <a:extLst>
              <a:ext uri="{FF2B5EF4-FFF2-40B4-BE49-F238E27FC236}">
                <a16:creationId xmlns:a16="http://schemas.microsoft.com/office/drawing/2014/main" id="{CB4E98C5-0002-2BB3-5A1E-AD99D1408A5A}"/>
              </a:ext>
            </a:extLst>
          </p:cNvPr>
          <p:cNvSpPr txBox="1">
            <a:spLocks/>
          </p:cNvSpPr>
          <p:nvPr/>
        </p:nvSpPr>
        <p:spPr>
          <a:xfrm>
            <a:off x="2494808" y="2883974"/>
            <a:ext cx="2232135" cy="15754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Pre-alignment field angle with gravity </a:t>
            </a:r>
            <a:r>
              <a:rPr lang="en-GB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before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feet and endplates welding</a:t>
            </a:r>
            <a:r>
              <a:rPr lang="en-GB" sz="14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sz="1400" u="sng" baseline="30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Transfer function and field harmonics </a:t>
            </a:r>
            <a:endParaRPr lang="en-GB" sz="1400" baseline="30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en-GB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Magnetic axis measurement at ambient temperature (180)</a:t>
            </a:r>
          </a:p>
          <a:p>
            <a:pPr algn="just"/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en-GB" sz="1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3B3D937-3139-8DB6-A179-47A3584AB0BA}"/>
              </a:ext>
            </a:extLst>
          </p:cNvPr>
          <p:cNvSpPr/>
          <p:nvPr/>
        </p:nvSpPr>
        <p:spPr>
          <a:xfrm>
            <a:off x="2453123" y="4013057"/>
            <a:ext cx="2258375" cy="471847"/>
          </a:xfrm>
          <a:prstGeom prst="rect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Espace réservé du texte 3">
            <a:extLst>
              <a:ext uri="{FF2B5EF4-FFF2-40B4-BE49-F238E27FC236}">
                <a16:creationId xmlns:a16="http://schemas.microsoft.com/office/drawing/2014/main" id="{7C2A860E-8F0A-BBE1-3D09-4E933D6D1987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8"/>
              </a:rPr>
              <a:t>Magnetic axis - Carlo Petrone - 14</a:t>
            </a:r>
            <a:r>
              <a:rPr lang="en-GB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8"/>
              </a:rPr>
              <a:t>th</a:t>
            </a:r>
            <a:r>
              <a:rPr lang="en-GB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8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7" name="Picture 26" descr="A large cylindrical object in a factory&#10;&#10;Description automatically generated">
            <a:extLst>
              <a:ext uri="{FF2B5EF4-FFF2-40B4-BE49-F238E27FC236}">
                <a16:creationId xmlns:a16="http://schemas.microsoft.com/office/drawing/2014/main" id="{1F0D77EE-37CF-80FB-1AC6-2B5FEEFB52D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7950" t="21225" r="20396" b="15869"/>
          <a:stretch/>
        </p:blipFill>
        <p:spPr>
          <a:xfrm>
            <a:off x="680028" y="681540"/>
            <a:ext cx="1788026" cy="136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879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31C4F5-4F82-A2DD-40E4-388BA6123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10" name="Titre 7">
            <a:extLst>
              <a:ext uri="{FF2B5EF4-FFF2-40B4-BE49-F238E27FC236}">
                <a16:creationId xmlns:a16="http://schemas.microsoft.com/office/drawing/2014/main" id="{82F9023B-200D-1F38-2A8D-AC2584247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92448" cy="540000"/>
          </a:xfrm>
        </p:spPr>
        <p:txBody>
          <a:bodyPr/>
          <a:lstStyle/>
          <a:p>
            <a:r>
              <a:rPr lang="en-US" dirty="0">
                <a:solidFill>
                  <a:srgbClr val="0093BE"/>
                </a:solidFill>
              </a:rPr>
              <a:t>Me</a:t>
            </a:r>
            <a:r>
              <a:rPr lang="en-US" b="1" dirty="0">
                <a:solidFill>
                  <a:srgbClr val="0093BE"/>
                </a:solidFill>
              </a:rPr>
              <a:t>asurement of LMQXFB04 – Magnetic axis</a:t>
            </a:r>
            <a:endParaRPr lang="fr-FR" dirty="0">
              <a:solidFill>
                <a:srgbClr val="0093BE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DA21A56-6EEA-C089-9C56-C6CE2198C9C4}"/>
              </a:ext>
            </a:extLst>
          </p:cNvPr>
          <p:cNvGrpSpPr/>
          <p:nvPr/>
        </p:nvGrpSpPr>
        <p:grpSpPr>
          <a:xfrm>
            <a:off x="386966" y="627534"/>
            <a:ext cx="8286267" cy="3832985"/>
            <a:chOff x="386966" y="775465"/>
            <a:chExt cx="8286267" cy="3832985"/>
          </a:xfrm>
        </p:grpSpPr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0F338CAC-F041-D1BD-85B5-6F0BFFA9D06B}"/>
                </a:ext>
              </a:extLst>
            </p:cNvPr>
            <p:cNvGrpSpPr/>
            <p:nvPr/>
          </p:nvGrpSpPr>
          <p:grpSpPr>
            <a:xfrm>
              <a:off x="420977" y="775465"/>
              <a:ext cx="2557470" cy="1918103"/>
              <a:chOff x="420977" y="775465"/>
              <a:chExt cx="2557470" cy="1918103"/>
            </a:xfrm>
          </p:grpSpPr>
          <p:pic>
            <p:nvPicPr>
              <p:cNvPr id="138" name="Graphic 137">
                <a:extLst>
                  <a:ext uri="{FF2B5EF4-FFF2-40B4-BE49-F238E27FC236}">
                    <a16:creationId xmlns:a16="http://schemas.microsoft.com/office/drawing/2014/main" id="{E481E144-18EE-61EA-5510-31D71D6E5C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420977" y="775465"/>
                <a:ext cx="2557470" cy="1918103"/>
              </a:xfrm>
              <a:prstGeom prst="rect">
                <a:avLst/>
              </a:prstGeom>
            </p:spPr>
          </p:pic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C8A38F46-A620-CCA7-E8C2-A37731A953ED}"/>
                  </a:ext>
                </a:extLst>
              </p:cNvPr>
              <p:cNvGrpSpPr/>
              <p:nvPr/>
            </p:nvGrpSpPr>
            <p:grpSpPr>
              <a:xfrm>
                <a:off x="820543" y="1045770"/>
                <a:ext cx="2017429" cy="1065368"/>
                <a:chOff x="820543" y="1062260"/>
                <a:chExt cx="2017429" cy="1065368"/>
              </a:xfrm>
            </p:grpSpPr>
            <p:pic>
              <p:nvPicPr>
                <p:cNvPr id="32" name="Picture 14">
                  <a:extLst>
                    <a:ext uri="{FF2B5EF4-FFF2-40B4-BE49-F238E27FC236}">
                      <a16:creationId xmlns:a16="http://schemas.microsoft.com/office/drawing/2014/main" id="{79F2A088-E532-BD27-70BB-CEC0F1C524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36745" y="1062260"/>
                  <a:ext cx="845632" cy="659528"/>
                </a:xfrm>
                <a:prstGeom prst="rect">
                  <a:avLst/>
                </a:prstGeom>
              </p:spPr>
            </p:pic>
            <p:cxnSp>
              <p:nvCxnSpPr>
                <p:cNvPr id="41" name="Straight Arrow Connector 40">
                  <a:extLst>
                    <a:ext uri="{FF2B5EF4-FFF2-40B4-BE49-F238E27FC236}">
                      <a16:creationId xmlns:a16="http://schemas.microsoft.com/office/drawing/2014/main" id="{4526AF51-B91E-AC53-C920-0A8C648323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14722" y="1766025"/>
                  <a:ext cx="0" cy="168481"/>
                </a:xfrm>
                <a:prstGeom prst="straightConnector1">
                  <a:avLst/>
                </a:prstGeom>
                <a:ln>
                  <a:solidFill>
                    <a:srgbClr val="00B050"/>
                  </a:solidFill>
                  <a:headEnd type="triangl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Arrow Connector 42">
                  <a:extLst>
                    <a:ext uri="{FF2B5EF4-FFF2-40B4-BE49-F238E27FC236}">
                      <a16:creationId xmlns:a16="http://schemas.microsoft.com/office/drawing/2014/main" id="{9F3DFA6E-2F59-D1F3-A4C1-396DA371C3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71600" y="1743703"/>
                  <a:ext cx="0" cy="168481"/>
                </a:xfrm>
                <a:prstGeom prst="straightConnector1">
                  <a:avLst/>
                </a:prstGeom>
                <a:ln>
                  <a:solidFill>
                    <a:srgbClr val="00B050"/>
                  </a:solidFill>
                  <a:headEnd type="triangl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TextBox 26">
                  <a:extLst>
                    <a:ext uri="{FF2B5EF4-FFF2-40B4-BE49-F238E27FC236}">
                      <a16:creationId xmlns:a16="http://schemas.microsoft.com/office/drawing/2014/main" id="{1F2BB01C-D5EF-FF60-DEF9-0F4E1B4F425A}"/>
                    </a:ext>
                  </a:extLst>
                </p:cNvPr>
                <p:cNvSpPr txBox="1"/>
                <p:nvPr/>
              </p:nvSpPr>
              <p:spPr>
                <a:xfrm>
                  <a:off x="2215036" y="1903264"/>
                  <a:ext cx="622936" cy="21544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it-IT" sz="800" dirty="0">
                      <a:solidFill>
                        <a:srgbClr val="00B050"/>
                      </a:solidFill>
                    </a:rPr>
                    <a:t>-0.14 mm</a:t>
                  </a:r>
                  <a:endParaRPr lang="fr-FR" sz="800" dirty="0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45" name="TextBox 26">
                  <a:extLst>
                    <a:ext uri="{FF2B5EF4-FFF2-40B4-BE49-F238E27FC236}">
                      <a16:creationId xmlns:a16="http://schemas.microsoft.com/office/drawing/2014/main" id="{DEC75792-4CB4-4804-BC75-E5A09DF7DD59}"/>
                    </a:ext>
                  </a:extLst>
                </p:cNvPr>
                <p:cNvSpPr txBox="1"/>
                <p:nvPr/>
              </p:nvSpPr>
              <p:spPr>
                <a:xfrm>
                  <a:off x="820543" y="1912184"/>
                  <a:ext cx="622936" cy="21544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it-IT" sz="800" dirty="0">
                      <a:solidFill>
                        <a:srgbClr val="00B050"/>
                      </a:solidFill>
                    </a:rPr>
                    <a:t>-0.22 mm</a:t>
                  </a:r>
                  <a:endParaRPr lang="fr-FR" sz="800" dirty="0">
                    <a:solidFill>
                      <a:srgbClr val="00B050"/>
                    </a:solidFill>
                  </a:endParaRPr>
                </a:p>
              </p:txBody>
            </p:sp>
          </p:grpSp>
        </p:grp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EF1E2BE3-9A32-46CF-A516-B29802A77748}"/>
                </a:ext>
              </a:extLst>
            </p:cNvPr>
            <p:cNvGrpSpPr/>
            <p:nvPr/>
          </p:nvGrpSpPr>
          <p:grpSpPr>
            <a:xfrm>
              <a:off x="386966" y="2643001"/>
              <a:ext cx="2647730" cy="1943116"/>
              <a:chOff x="386966" y="2643001"/>
              <a:chExt cx="2647730" cy="1943116"/>
            </a:xfrm>
          </p:grpSpPr>
          <p:pic>
            <p:nvPicPr>
              <p:cNvPr id="140" name="Graphic 139">
                <a:extLst>
                  <a:ext uri="{FF2B5EF4-FFF2-40B4-BE49-F238E27FC236}">
                    <a16:creationId xmlns:a16="http://schemas.microsoft.com/office/drawing/2014/main" id="{190D0CAC-B937-018A-5977-23DA76D69D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386966" y="2643001"/>
                <a:ext cx="2590821" cy="1943116"/>
              </a:xfrm>
              <a:prstGeom prst="rect">
                <a:avLst/>
              </a:prstGeom>
            </p:spPr>
          </p:pic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E3379164-99CF-521B-39ED-1AC07BC6B948}"/>
                  </a:ext>
                </a:extLst>
              </p:cNvPr>
              <p:cNvGrpSpPr/>
              <p:nvPr/>
            </p:nvGrpSpPr>
            <p:grpSpPr>
              <a:xfrm>
                <a:off x="821886" y="3090849"/>
                <a:ext cx="2212810" cy="1166847"/>
                <a:chOff x="821886" y="3107339"/>
                <a:chExt cx="2212810" cy="1166847"/>
              </a:xfrm>
            </p:grpSpPr>
            <p:pic>
              <p:nvPicPr>
                <p:cNvPr id="31" name="Picture 11">
                  <a:extLst>
                    <a:ext uri="{FF2B5EF4-FFF2-40B4-BE49-F238E27FC236}">
                      <a16:creationId xmlns:a16="http://schemas.microsoft.com/office/drawing/2014/main" id="{161DCA1B-CF66-3DA8-ED04-771A0B093C5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851274" y="3795886"/>
                  <a:ext cx="792089" cy="478300"/>
                </a:xfrm>
                <a:prstGeom prst="rect">
                  <a:avLst/>
                </a:prstGeom>
              </p:spPr>
            </p:pic>
            <p:cxnSp>
              <p:nvCxnSpPr>
                <p:cNvPr id="46" name="Straight Arrow Connector 45">
                  <a:extLst>
                    <a:ext uri="{FF2B5EF4-FFF2-40B4-BE49-F238E27FC236}">
                      <a16:creationId xmlns:a16="http://schemas.microsoft.com/office/drawing/2014/main" id="{601F5C59-41D0-E06F-5C94-746C16FC90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71600" y="3262248"/>
                  <a:ext cx="1343" cy="168481"/>
                </a:xfrm>
                <a:prstGeom prst="straightConnector1">
                  <a:avLst/>
                </a:prstGeom>
                <a:ln>
                  <a:solidFill>
                    <a:srgbClr val="00B050"/>
                  </a:solidFill>
                  <a:headEnd type="triangl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TextBox 26">
                  <a:extLst>
                    <a:ext uri="{FF2B5EF4-FFF2-40B4-BE49-F238E27FC236}">
                      <a16:creationId xmlns:a16="http://schemas.microsoft.com/office/drawing/2014/main" id="{3C37D0FA-E9CE-5767-6444-FA1E33881B07}"/>
                    </a:ext>
                  </a:extLst>
                </p:cNvPr>
                <p:cNvSpPr txBox="1"/>
                <p:nvPr/>
              </p:nvSpPr>
              <p:spPr>
                <a:xfrm>
                  <a:off x="821886" y="3415605"/>
                  <a:ext cx="622936" cy="21544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it-IT" sz="800" dirty="0">
                      <a:solidFill>
                        <a:srgbClr val="00B050"/>
                      </a:solidFill>
                    </a:rPr>
                    <a:t>0.11 mm</a:t>
                  </a:r>
                  <a:endParaRPr lang="fr-FR" sz="800" dirty="0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51" name="TextBox 26">
                  <a:extLst>
                    <a:ext uri="{FF2B5EF4-FFF2-40B4-BE49-F238E27FC236}">
                      <a16:creationId xmlns:a16="http://schemas.microsoft.com/office/drawing/2014/main" id="{D55DB942-8A1A-D351-366D-AFE468B94D48}"/>
                    </a:ext>
                  </a:extLst>
                </p:cNvPr>
                <p:cNvSpPr txBox="1"/>
                <p:nvPr/>
              </p:nvSpPr>
              <p:spPr>
                <a:xfrm>
                  <a:off x="2411760" y="3148394"/>
                  <a:ext cx="622936" cy="21544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it-IT" sz="800" dirty="0">
                      <a:solidFill>
                        <a:srgbClr val="00B050"/>
                      </a:solidFill>
                    </a:rPr>
                    <a:t>0.56 mm</a:t>
                  </a:r>
                  <a:endParaRPr lang="fr-FR" sz="800" dirty="0">
                    <a:solidFill>
                      <a:srgbClr val="00B050"/>
                    </a:solidFill>
                  </a:endParaRPr>
                </a:p>
              </p:txBody>
            </p:sp>
            <p:cxnSp>
              <p:nvCxnSpPr>
                <p:cNvPr id="49" name="Straight Arrow Connector 48">
                  <a:extLst>
                    <a:ext uri="{FF2B5EF4-FFF2-40B4-BE49-F238E27FC236}">
                      <a16:creationId xmlns:a16="http://schemas.microsoft.com/office/drawing/2014/main" id="{88213011-6F9A-CE56-28DF-301F5277D0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68185" y="3107339"/>
                  <a:ext cx="0" cy="260148"/>
                </a:xfrm>
                <a:prstGeom prst="straightConnector1">
                  <a:avLst/>
                </a:prstGeom>
                <a:ln>
                  <a:solidFill>
                    <a:srgbClr val="00B050"/>
                  </a:solidFill>
                  <a:headEnd type="triangl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53801EF2-B693-7BB2-005C-21186C206086}"/>
                </a:ext>
              </a:extLst>
            </p:cNvPr>
            <p:cNvGrpSpPr/>
            <p:nvPr/>
          </p:nvGrpSpPr>
          <p:grpSpPr>
            <a:xfrm>
              <a:off x="3284704" y="2660474"/>
              <a:ext cx="2619382" cy="1934335"/>
              <a:chOff x="3414668" y="2700696"/>
              <a:chExt cx="2619382" cy="1894113"/>
            </a:xfrm>
          </p:grpSpPr>
          <p:pic>
            <p:nvPicPr>
              <p:cNvPr id="120" name="Graphic 119">
                <a:extLst>
                  <a:ext uri="{FF2B5EF4-FFF2-40B4-BE49-F238E27FC236}">
                    <a16:creationId xmlns:a16="http://schemas.microsoft.com/office/drawing/2014/main" id="{772E17A7-271F-BF1D-2EE4-63A077EAB6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3414668" y="2700696"/>
                <a:ext cx="2525484" cy="1894113"/>
              </a:xfrm>
              <a:prstGeom prst="rect">
                <a:avLst/>
              </a:prstGeom>
            </p:spPr>
          </p:pic>
          <p:pic>
            <p:nvPicPr>
              <p:cNvPr id="33" name="Picture 11">
                <a:extLst>
                  <a:ext uri="{FF2B5EF4-FFF2-40B4-BE49-F238E27FC236}">
                    <a16:creationId xmlns:a16="http://schemas.microsoft.com/office/drawing/2014/main" id="{3C47149E-A24C-EF76-2723-6C594E5CEA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864426" y="3780507"/>
                <a:ext cx="792089" cy="478300"/>
              </a:xfrm>
              <a:prstGeom prst="rect">
                <a:avLst/>
              </a:prstGeom>
            </p:spPr>
          </p:pic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5A13A6F5-EACA-6341-68AB-D8E3645557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73055" y="3298945"/>
                <a:ext cx="1343" cy="168481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TextBox 26">
                <a:extLst>
                  <a:ext uri="{FF2B5EF4-FFF2-40B4-BE49-F238E27FC236}">
                    <a16:creationId xmlns:a16="http://schemas.microsoft.com/office/drawing/2014/main" id="{66E7E3F1-9B62-E8D6-C268-14A6EC7FC288}"/>
                  </a:ext>
                </a:extLst>
              </p:cNvPr>
              <p:cNvSpPr txBox="1"/>
              <p:nvPr/>
            </p:nvSpPr>
            <p:spPr>
              <a:xfrm>
                <a:off x="3807614" y="3434953"/>
                <a:ext cx="622936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800" dirty="0">
                    <a:solidFill>
                      <a:srgbClr val="00B050"/>
                    </a:solidFill>
                  </a:rPr>
                  <a:t>0.14 mm</a:t>
                </a:r>
                <a:endParaRPr lang="fr-FR" sz="8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86" name="TextBox 26">
                <a:extLst>
                  <a:ext uri="{FF2B5EF4-FFF2-40B4-BE49-F238E27FC236}">
                    <a16:creationId xmlns:a16="http://schemas.microsoft.com/office/drawing/2014/main" id="{30C6E73D-BD47-FC5B-DAB7-0607648767DD}"/>
                  </a:ext>
                </a:extLst>
              </p:cNvPr>
              <p:cNvSpPr txBox="1"/>
              <p:nvPr/>
            </p:nvSpPr>
            <p:spPr>
              <a:xfrm>
                <a:off x="5412457" y="3167742"/>
                <a:ext cx="621593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800" dirty="0">
                    <a:solidFill>
                      <a:srgbClr val="00B050"/>
                    </a:solidFill>
                  </a:rPr>
                  <a:t>0.44 mm</a:t>
                </a:r>
                <a:endParaRPr lang="fr-FR" sz="800" dirty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71597346-7EEA-E9D9-3B41-E99B44512E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68586" y="3151522"/>
                <a:ext cx="0" cy="260148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5FA6D929-90B3-9410-5FFF-6647A75614E0}"/>
                </a:ext>
              </a:extLst>
            </p:cNvPr>
            <p:cNvGrpSpPr/>
            <p:nvPr/>
          </p:nvGrpSpPr>
          <p:grpSpPr>
            <a:xfrm>
              <a:off x="3275856" y="797745"/>
              <a:ext cx="2525485" cy="1894113"/>
              <a:chOff x="3379927" y="828358"/>
              <a:chExt cx="2525485" cy="1894114"/>
            </a:xfrm>
          </p:grpSpPr>
          <p:pic>
            <p:nvPicPr>
              <p:cNvPr id="114" name="Graphic 113">
                <a:extLst>
                  <a:ext uri="{FF2B5EF4-FFF2-40B4-BE49-F238E27FC236}">
                    <a16:creationId xmlns:a16="http://schemas.microsoft.com/office/drawing/2014/main" id="{449B9C30-F9AE-92B4-E5A7-B95C5F1702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3379927" y="828358"/>
                <a:ext cx="2525485" cy="1894114"/>
              </a:xfrm>
              <a:prstGeom prst="rect">
                <a:avLst/>
              </a:prstGeom>
            </p:spPr>
          </p:pic>
          <p:pic>
            <p:nvPicPr>
              <p:cNvPr id="34" name="Picture 14">
                <a:extLst>
                  <a:ext uri="{FF2B5EF4-FFF2-40B4-BE49-F238E27FC236}">
                    <a16:creationId xmlns:a16="http://schemas.microsoft.com/office/drawing/2014/main" id="{48EEAADF-AABF-79DB-99F4-61338133F9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88190" y="1089490"/>
                <a:ext cx="845632" cy="659528"/>
              </a:xfrm>
              <a:prstGeom prst="rect">
                <a:avLst/>
              </a:prstGeom>
            </p:spPr>
          </p:pic>
          <p:sp>
            <p:nvSpPr>
              <p:cNvPr id="73" name="TextBox 26">
                <a:extLst>
                  <a:ext uri="{FF2B5EF4-FFF2-40B4-BE49-F238E27FC236}">
                    <a16:creationId xmlns:a16="http://schemas.microsoft.com/office/drawing/2014/main" id="{091DCD4E-2B4B-075D-FF0C-F91ABA742C50}"/>
                  </a:ext>
                </a:extLst>
              </p:cNvPr>
              <p:cNvSpPr txBox="1"/>
              <p:nvPr/>
            </p:nvSpPr>
            <p:spPr>
              <a:xfrm>
                <a:off x="5086020" y="1918016"/>
                <a:ext cx="622936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800" dirty="0">
                    <a:solidFill>
                      <a:srgbClr val="00B050"/>
                    </a:solidFill>
                  </a:rPr>
                  <a:t>-0.10 mm</a:t>
                </a:r>
                <a:endParaRPr lang="fr-FR" sz="8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80" name="TextBox 26">
                <a:extLst>
                  <a:ext uri="{FF2B5EF4-FFF2-40B4-BE49-F238E27FC236}">
                    <a16:creationId xmlns:a16="http://schemas.microsoft.com/office/drawing/2014/main" id="{82870403-3478-0100-3DBF-D407C2665730}"/>
                  </a:ext>
                </a:extLst>
              </p:cNvPr>
              <p:cNvSpPr txBox="1"/>
              <p:nvPr/>
            </p:nvSpPr>
            <p:spPr>
              <a:xfrm>
                <a:off x="3778730" y="1889428"/>
                <a:ext cx="622936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800" dirty="0">
                    <a:solidFill>
                      <a:srgbClr val="00B050"/>
                    </a:solidFill>
                  </a:rPr>
                  <a:t>-0.23 mm</a:t>
                </a:r>
                <a:endParaRPr lang="fr-FR" sz="800" dirty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FA185F4F-D045-E77A-0DF3-20F2608F85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36096" y="1807787"/>
                <a:ext cx="0" cy="168481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Arrow Connector 104">
                <a:extLst>
                  <a:ext uri="{FF2B5EF4-FFF2-40B4-BE49-F238E27FC236}">
                    <a16:creationId xmlns:a16="http://schemas.microsoft.com/office/drawing/2014/main" id="{80EE2123-F8A5-E257-746E-5731F740D3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54575" y="1752129"/>
                <a:ext cx="0" cy="168481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9D492744-9CF8-F8BA-0C22-88B2526C7827}"/>
                </a:ext>
              </a:extLst>
            </p:cNvPr>
            <p:cNvGrpSpPr/>
            <p:nvPr/>
          </p:nvGrpSpPr>
          <p:grpSpPr>
            <a:xfrm>
              <a:off x="6031328" y="806659"/>
              <a:ext cx="2525484" cy="1894113"/>
              <a:chOff x="6031328" y="806659"/>
              <a:chExt cx="2525484" cy="1894113"/>
            </a:xfrm>
          </p:grpSpPr>
          <p:pic>
            <p:nvPicPr>
              <p:cNvPr id="123" name="Graphic 122">
                <a:extLst>
                  <a:ext uri="{FF2B5EF4-FFF2-40B4-BE49-F238E27FC236}">
                    <a16:creationId xmlns:a16="http://schemas.microsoft.com/office/drawing/2014/main" id="{B93FD6C3-4C15-E3C8-BCC9-C2738D6D35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6031328" y="806659"/>
                <a:ext cx="2525484" cy="1894113"/>
              </a:xfrm>
              <a:prstGeom prst="rect">
                <a:avLst/>
              </a:prstGeom>
            </p:spPr>
          </p:pic>
          <p:pic>
            <p:nvPicPr>
              <p:cNvPr id="36" name="Picture 14">
                <a:extLst>
                  <a:ext uri="{FF2B5EF4-FFF2-40B4-BE49-F238E27FC236}">
                    <a16:creationId xmlns:a16="http://schemas.microsoft.com/office/drawing/2014/main" id="{7B3F30F8-2D7C-D3F1-297D-1F72AA87A8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450202" y="1074529"/>
                <a:ext cx="845632" cy="659528"/>
              </a:xfrm>
              <a:prstGeom prst="rect">
                <a:avLst/>
              </a:prstGeom>
            </p:spPr>
          </p:pic>
          <p:sp>
            <p:nvSpPr>
              <p:cNvPr id="124" name="TextBox 26">
                <a:extLst>
                  <a:ext uri="{FF2B5EF4-FFF2-40B4-BE49-F238E27FC236}">
                    <a16:creationId xmlns:a16="http://schemas.microsoft.com/office/drawing/2014/main" id="{C32C6C66-5A56-765F-BA7B-BABF024DE327}"/>
                  </a:ext>
                </a:extLst>
              </p:cNvPr>
              <p:cNvSpPr txBox="1"/>
              <p:nvPr/>
            </p:nvSpPr>
            <p:spPr>
              <a:xfrm>
                <a:off x="7729302" y="1926038"/>
                <a:ext cx="622936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800" dirty="0">
                    <a:solidFill>
                      <a:srgbClr val="00B050"/>
                    </a:solidFill>
                  </a:rPr>
                  <a:t>-0.18 mm</a:t>
                </a:r>
                <a:endParaRPr lang="fr-FR" sz="8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25" name="TextBox 26">
                <a:extLst>
                  <a:ext uri="{FF2B5EF4-FFF2-40B4-BE49-F238E27FC236}">
                    <a16:creationId xmlns:a16="http://schemas.microsoft.com/office/drawing/2014/main" id="{7A718860-096E-5141-0CD0-40AF4BB29E96}"/>
                  </a:ext>
                </a:extLst>
              </p:cNvPr>
              <p:cNvSpPr txBox="1"/>
              <p:nvPr/>
            </p:nvSpPr>
            <p:spPr>
              <a:xfrm>
                <a:off x="6422012" y="1897450"/>
                <a:ext cx="622936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800" dirty="0">
                    <a:solidFill>
                      <a:srgbClr val="00B050"/>
                    </a:solidFill>
                  </a:rPr>
                  <a:t>-0.27 mm</a:t>
                </a:r>
                <a:endParaRPr lang="fr-FR" sz="800" dirty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126" name="Straight Arrow Connector 125">
                <a:extLst>
                  <a:ext uri="{FF2B5EF4-FFF2-40B4-BE49-F238E27FC236}">
                    <a16:creationId xmlns:a16="http://schemas.microsoft.com/office/drawing/2014/main" id="{17DE53D7-DAAA-9C85-9AD3-1B3B88A6A6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79378" y="1815809"/>
                <a:ext cx="0" cy="168481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Arrow Connector 126">
                <a:extLst>
                  <a:ext uri="{FF2B5EF4-FFF2-40B4-BE49-F238E27FC236}">
                    <a16:creationId xmlns:a16="http://schemas.microsoft.com/office/drawing/2014/main" id="{9F07865B-4A36-DE33-ADD0-F7B89A6AC3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97857" y="1760152"/>
                <a:ext cx="0" cy="168481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C3017870-EE32-A00A-A51B-C42C09097D65}"/>
                </a:ext>
              </a:extLst>
            </p:cNvPr>
            <p:cNvGrpSpPr/>
            <p:nvPr/>
          </p:nvGrpSpPr>
          <p:grpSpPr>
            <a:xfrm>
              <a:off x="6012160" y="2685585"/>
              <a:ext cx="2661073" cy="1922865"/>
              <a:chOff x="6012160" y="2685585"/>
              <a:chExt cx="2661073" cy="1922865"/>
            </a:xfrm>
          </p:grpSpPr>
          <p:pic>
            <p:nvPicPr>
              <p:cNvPr id="129" name="Graphic 128">
                <a:extLst>
                  <a:ext uri="{FF2B5EF4-FFF2-40B4-BE49-F238E27FC236}">
                    <a16:creationId xmlns:a16="http://schemas.microsoft.com/office/drawing/2014/main" id="{25A5E0FC-66AC-2653-14EF-3BF28030D6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6012160" y="2685585"/>
                <a:ext cx="2563819" cy="1922865"/>
              </a:xfrm>
              <a:prstGeom prst="rect">
                <a:avLst/>
              </a:prstGeom>
            </p:spPr>
          </p:pic>
          <p:pic>
            <p:nvPicPr>
              <p:cNvPr id="35" name="Picture 11">
                <a:extLst>
                  <a:ext uri="{FF2B5EF4-FFF2-40B4-BE49-F238E27FC236}">
                    <a16:creationId xmlns:a16="http://schemas.microsoft.com/office/drawing/2014/main" id="{D51CE5E8-D017-CFFB-131F-96F9CC7F09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456158" y="2951686"/>
                <a:ext cx="792089" cy="478300"/>
              </a:xfrm>
              <a:prstGeom prst="rect">
                <a:avLst/>
              </a:prstGeom>
            </p:spPr>
          </p:pic>
          <p:sp>
            <p:nvSpPr>
              <p:cNvPr id="131" name="TextBox 26">
                <a:extLst>
                  <a:ext uri="{FF2B5EF4-FFF2-40B4-BE49-F238E27FC236}">
                    <a16:creationId xmlns:a16="http://schemas.microsoft.com/office/drawing/2014/main" id="{A1BA2926-FAEA-B056-2CA4-9260A8CD68C4}"/>
                  </a:ext>
                </a:extLst>
              </p:cNvPr>
              <p:cNvSpPr txBox="1"/>
              <p:nvPr/>
            </p:nvSpPr>
            <p:spPr>
              <a:xfrm>
                <a:off x="8051640" y="3884865"/>
                <a:ext cx="621593" cy="2200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800" dirty="0">
                    <a:solidFill>
                      <a:srgbClr val="00B050"/>
                    </a:solidFill>
                  </a:rPr>
                  <a:t>0.42 mm</a:t>
                </a:r>
                <a:endParaRPr lang="fr-FR" sz="800" dirty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132" name="Straight Arrow Connector 131">
                <a:extLst>
                  <a:ext uri="{FF2B5EF4-FFF2-40B4-BE49-F238E27FC236}">
                    <a16:creationId xmlns:a16="http://schemas.microsoft.com/office/drawing/2014/main" id="{36257CB5-D50F-76F7-DE8A-62D1DA372D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07769" y="3868300"/>
                <a:ext cx="0" cy="265672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Arrow Connector 132">
                <a:extLst>
                  <a:ext uri="{FF2B5EF4-FFF2-40B4-BE49-F238E27FC236}">
                    <a16:creationId xmlns:a16="http://schemas.microsoft.com/office/drawing/2014/main" id="{8A31C907-98FA-D39C-66E4-71F3D10356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46341" y="4070981"/>
                <a:ext cx="1343" cy="172059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headEnd type="triangl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TextBox 26">
                <a:extLst>
                  <a:ext uri="{FF2B5EF4-FFF2-40B4-BE49-F238E27FC236}">
                    <a16:creationId xmlns:a16="http://schemas.microsoft.com/office/drawing/2014/main" id="{7739FCBD-4763-C1F9-C13D-D01D7AFB0F46}"/>
                  </a:ext>
                </a:extLst>
              </p:cNvPr>
              <p:cNvSpPr txBox="1"/>
              <p:nvPr/>
            </p:nvSpPr>
            <p:spPr>
              <a:xfrm>
                <a:off x="6349341" y="3895644"/>
                <a:ext cx="622936" cy="2200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800" dirty="0">
                    <a:solidFill>
                      <a:srgbClr val="00B050"/>
                    </a:solidFill>
                  </a:rPr>
                  <a:t>-0.08 mm</a:t>
                </a:r>
                <a:endParaRPr lang="fr-FR" sz="800" dirty="0">
                  <a:solidFill>
                    <a:srgbClr val="00B050"/>
                  </a:solidFill>
                </a:endParaRPr>
              </a:p>
            </p:txBody>
          </p:sp>
        </p:grpSp>
      </p:grpSp>
      <p:sp>
        <p:nvSpPr>
          <p:cNvPr id="3" name="Espace réservé du contenu 8">
            <a:extLst>
              <a:ext uri="{FF2B5EF4-FFF2-40B4-BE49-F238E27FC236}">
                <a16:creationId xmlns:a16="http://schemas.microsoft.com/office/drawing/2014/main" id="{E02F781F-8A10-D382-3DB5-75489FED9218}"/>
              </a:ext>
            </a:extLst>
          </p:cNvPr>
          <p:cNvSpPr txBox="1">
            <a:spLocks/>
          </p:cNvSpPr>
          <p:nvPr/>
        </p:nvSpPr>
        <p:spPr>
          <a:xfrm>
            <a:off x="3599830" y="549996"/>
            <a:ext cx="2210358" cy="1556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800" dirty="0"/>
              <a:t>N.B: measurement performed after the cold test</a:t>
            </a:r>
            <a:endParaRPr lang="en-GB" sz="800" dirty="0"/>
          </a:p>
        </p:txBody>
      </p:sp>
      <p:sp>
        <p:nvSpPr>
          <p:cNvPr id="4" name="TextBox 26">
            <a:extLst>
              <a:ext uri="{FF2B5EF4-FFF2-40B4-BE49-F238E27FC236}">
                <a16:creationId xmlns:a16="http://schemas.microsoft.com/office/drawing/2014/main" id="{C900CE03-3A89-5FE4-54B7-85E929B084DD}"/>
              </a:ext>
            </a:extLst>
          </p:cNvPr>
          <p:cNvSpPr txBox="1"/>
          <p:nvPr/>
        </p:nvSpPr>
        <p:spPr>
          <a:xfrm>
            <a:off x="2050970" y="4443332"/>
            <a:ext cx="7122330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5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Cold</a:t>
            </a:r>
            <a:r>
              <a:rPr lang="it-IT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-to-</a:t>
            </a:r>
            <a:r>
              <a:rPr lang="it-IT" sz="15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warm</a:t>
            </a:r>
            <a:r>
              <a:rPr lang="it-IT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5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vertical</a:t>
            </a:r>
            <a:r>
              <a:rPr lang="it-IT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5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variation</a:t>
            </a:r>
            <a:r>
              <a:rPr lang="it-IT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-</a:t>
            </a:r>
            <a:r>
              <a:rPr lang="fr-FR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1.61 mm (</a:t>
            </a:r>
            <a:r>
              <a:rPr lang="fr-FR" sz="15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magnetic</a:t>
            </a:r>
            <a:r>
              <a:rPr lang="fr-FR" sz="15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and </a:t>
            </a:r>
            <a:r>
              <a:rPr lang="fr-FR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-1.55 mm (</a:t>
            </a:r>
            <a:r>
              <a:rPr lang="fr-FR" sz="15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mechanical</a:t>
            </a:r>
            <a:r>
              <a:rPr lang="fr-FR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sz="15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7BA77241-FBE2-590A-D99E-1ADF3645CE5D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7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7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7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0017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80FF5-A600-C1F1-EC92-A001B3FBE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measurement reports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9FE5EE9-526E-1E0A-122F-BB5681AE20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1600" y="731837"/>
            <a:ext cx="4674997" cy="367982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06C864-EDDA-817F-334C-B3397FCB9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3" name="Espace réservé du texte 3">
            <a:extLst>
              <a:ext uri="{FF2B5EF4-FFF2-40B4-BE49-F238E27FC236}">
                <a16:creationId xmlns:a16="http://schemas.microsoft.com/office/drawing/2014/main" id="{806D5708-45D8-D118-1D29-369510989A53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Espace réservé du contenu 8">
            <a:extLst>
              <a:ext uri="{FF2B5EF4-FFF2-40B4-BE49-F238E27FC236}">
                <a16:creationId xmlns:a16="http://schemas.microsoft.com/office/drawing/2014/main" id="{1285E14A-6EDD-6B6C-76DC-4BA2D3525B6C}"/>
              </a:ext>
            </a:extLst>
          </p:cNvPr>
          <p:cNvSpPr txBox="1">
            <a:spLocks/>
          </p:cNvSpPr>
          <p:nvPr/>
        </p:nvSpPr>
        <p:spPr>
          <a:xfrm>
            <a:off x="5766566" y="1328816"/>
            <a:ext cx="2981898" cy="28991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Clr>
                <a:srgbClr val="0070C0"/>
              </a:buClr>
            </a:pP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Measurement results of the magnetic axis are compiled in a report synergically with the </a:t>
            </a:r>
            <a:r>
              <a:rPr lang="en-GB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metrology</a:t>
            </a:r>
            <a:r>
              <a:rPr lang="en-US" sz="17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teams.</a:t>
            </a:r>
            <a:endParaRPr lang="en-US" sz="17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buClr>
                <a:srgbClr val="0070C0"/>
              </a:buClr>
            </a:pP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Over last year gained experience in treating and transmitting data acquired. </a:t>
            </a:r>
          </a:p>
        </p:txBody>
      </p:sp>
    </p:spTree>
    <p:extLst>
      <p:ext uri="{BB962C8B-B14F-4D97-AF65-F5344CB8AC3E}">
        <p14:creationId xmlns:p14="http://schemas.microsoft.com/office/powerpoint/2010/main" val="14068161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7">
            <a:extLst>
              <a:ext uri="{FF2B5EF4-FFF2-40B4-BE49-F238E27FC236}">
                <a16:creationId xmlns:a16="http://schemas.microsoft.com/office/drawing/2014/main" id="{BDE4F367-4631-E473-FD02-6F48C8947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92448" cy="540000"/>
          </a:xfrm>
        </p:spPr>
        <p:txBody>
          <a:bodyPr/>
          <a:lstStyle/>
          <a:p>
            <a:pPr algn="l"/>
            <a:r>
              <a:rPr lang="en-US" dirty="0"/>
              <a:t>Conclusions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200F3C-7216-70A6-4141-988EBE109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3" name="Espace réservé du contenu 8">
            <a:extLst>
              <a:ext uri="{FF2B5EF4-FFF2-40B4-BE49-F238E27FC236}">
                <a16:creationId xmlns:a16="http://schemas.microsoft.com/office/drawing/2014/main" id="{DCBA1544-0C03-7467-E076-BE171997862B}"/>
              </a:ext>
            </a:extLst>
          </p:cNvPr>
          <p:cNvSpPr txBox="1">
            <a:spLocks/>
          </p:cNvSpPr>
          <p:nvPr/>
        </p:nvSpPr>
        <p:spPr>
          <a:xfrm>
            <a:off x="575776" y="770170"/>
            <a:ext cx="7992448" cy="36031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0070C0"/>
              </a:buClr>
            </a:pP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longitudinal magnet scan is performed using the rotating coil scanner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This is also used </a:t>
            </a:r>
            <a:r>
              <a:rPr lang="en-GB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quality control during the production process (180)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>
              <a:buClr>
                <a:srgbClr val="0070C0"/>
              </a:buClr>
            </a:pPr>
            <a:endParaRPr lang="en-US" sz="17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Clr>
                <a:srgbClr val="0070C0"/>
              </a:buClr>
            </a:pP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stretched-wire 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system is the </a:t>
            </a: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reference for cold measurements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providing integral information about field strength and magnetic axis (SM18). </a:t>
            </a:r>
          </a:p>
          <a:p>
            <a:pPr algn="just">
              <a:buClr>
                <a:srgbClr val="0070C0"/>
              </a:buClr>
            </a:pPr>
            <a:endParaRPr lang="en-US" sz="17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Clr>
                <a:srgbClr val="0070C0"/>
              </a:buClr>
            </a:pP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Alignment measurements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consists of several steps</a:t>
            </a:r>
            <a:r>
              <a:rPr lang="en-GB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  </a:t>
            </a:r>
          </a:p>
          <a:p>
            <a:pPr algn="just">
              <a:buClr>
                <a:srgbClr val="0070C0"/>
              </a:buClr>
            </a:pPr>
            <a:endParaRPr lang="en-GB" sz="17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Clr>
                <a:srgbClr val="0070C0"/>
              </a:buClr>
            </a:pPr>
            <a:r>
              <a:rPr lang="en-GB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alignment and metrology team developed and implemented measurement procedures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through a proactive and fruitful collaborative effort.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725DEEE-BBFF-1363-3AAA-3CE47E282526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3207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" name="TextBox 5">
            <a:extLst>
              <a:ext uri="{FF2B5EF4-FFF2-40B4-BE49-F238E27FC236}">
                <a16:creationId xmlns:a16="http://schemas.microsoft.com/office/drawing/2014/main" id="{7085B1E2-A9E2-EDD3-52A2-2A22D4AEDA11}"/>
              </a:ext>
            </a:extLst>
          </p:cNvPr>
          <p:cNvSpPr txBox="1"/>
          <p:nvPr/>
        </p:nvSpPr>
        <p:spPr>
          <a:xfrm>
            <a:off x="990600" y="2373362"/>
            <a:ext cx="3384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93BE"/>
                </a:solidFill>
              </a:rPr>
              <a:t>Thank you</a:t>
            </a:r>
            <a:endParaRPr lang="fr-FR" dirty="0">
              <a:solidFill>
                <a:srgbClr val="0093BE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E08871-FC73-24EC-25B2-457BF3469E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753182"/>
            <a:ext cx="2315273" cy="3240360"/>
          </a:xfrm>
          <a:prstGeom prst="rect">
            <a:avLst/>
          </a:prstGeom>
        </p:spPr>
      </p:pic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B979A9A-41BC-8C34-83B6-202A842E1ADE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E6962-0AA2-314B-3F01-F39955EC6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Spare Slides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BEA60B-4351-1345-BD70-B0F157006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3" name="Espace réservé du texte 3">
            <a:extLst>
              <a:ext uri="{FF2B5EF4-FFF2-40B4-BE49-F238E27FC236}">
                <a16:creationId xmlns:a16="http://schemas.microsoft.com/office/drawing/2014/main" id="{A48A75D5-11C1-437A-A3FA-CBEF9D7AEEE9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765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92448" cy="540000"/>
          </a:xfrm>
        </p:spPr>
        <p:txBody>
          <a:bodyPr/>
          <a:lstStyle/>
          <a:p>
            <a:pPr algn="l"/>
            <a:r>
              <a:rPr lang="en-US" dirty="0"/>
              <a:t>Measurement requirements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BCD243C-FA88-2FF1-5A23-11C7F881D4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118393"/>
              </p:ext>
            </p:extLst>
          </p:nvPr>
        </p:nvGraphicFramePr>
        <p:xfrm>
          <a:off x="612000" y="1471541"/>
          <a:ext cx="8136467" cy="1624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704">
                  <a:extLst>
                    <a:ext uri="{9D8B030D-6E8A-4147-A177-3AD203B41FA5}">
                      <a16:colId xmlns:a16="http://schemas.microsoft.com/office/drawing/2014/main" val="2642385834"/>
                    </a:ext>
                  </a:extLst>
                </a:gridCol>
                <a:gridCol w="946427">
                  <a:extLst>
                    <a:ext uri="{9D8B030D-6E8A-4147-A177-3AD203B41FA5}">
                      <a16:colId xmlns:a16="http://schemas.microsoft.com/office/drawing/2014/main" val="629738258"/>
                    </a:ext>
                  </a:extLst>
                </a:gridCol>
                <a:gridCol w="781765">
                  <a:extLst>
                    <a:ext uri="{9D8B030D-6E8A-4147-A177-3AD203B41FA5}">
                      <a16:colId xmlns:a16="http://schemas.microsoft.com/office/drawing/2014/main" val="2742969158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644108408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864813190"/>
                    </a:ext>
                  </a:extLst>
                </a:gridCol>
                <a:gridCol w="816239">
                  <a:extLst>
                    <a:ext uri="{9D8B030D-6E8A-4147-A177-3AD203B41FA5}">
                      <a16:colId xmlns:a16="http://schemas.microsoft.com/office/drawing/2014/main" val="785324720"/>
                    </a:ext>
                  </a:extLst>
                </a:gridCol>
                <a:gridCol w="904052">
                  <a:extLst>
                    <a:ext uri="{9D8B030D-6E8A-4147-A177-3AD203B41FA5}">
                      <a16:colId xmlns:a16="http://schemas.microsoft.com/office/drawing/2014/main" val="3160092636"/>
                    </a:ext>
                  </a:extLst>
                </a:gridCol>
                <a:gridCol w="904052">
                  <a:extLst>
                    <a:ext uri="{9D8B030D-6E8A-4147-A177-3AD203B41FA5}">
                      <a16:colId xmlns:a16="http://schemas.microsoft.com/office/drawing/2014/main" val="2728860299"/>
                    </a:ext>
                  </a:extLst>
                </a:gridCol>
                <a:gridCol w="904052">
                  <a:extLst>
                    <a:ext uri="{9D8B030D-6E8A-4147-A177-3AD203B41FA5}">
                      <a16:colId xmlns:a16="http://schemas.microsoft.com/office/drawing/2014/main" val="1731503701"/>
                    </a:ext>
                  </a:extLst>
                </a:gridCol>
              </a:tblGrid>
              <a:tr h="256223"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Magnet Type</a:t>
                      </a: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Transverse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center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Roll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Long. </a:t>
                      </a:r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center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Mag. length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Mag. length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74546509"/>
                  </a:ext>
                </a:extLst>
              </a:tr>
              <a:tr h="256223">
                <a:tc>
                  <a:txBody>
                    <a:bodyPr/>
                    <a:lstStyle/>
                    <a:p>
                      <a:pPr algn="ctr" fontAlgn="t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Warm (mm)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Cold (mm)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Warm (mm)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Cold (mm)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Warm (mm)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Cold (mm)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Warm (mm)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Cold (mm)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1866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D1, D2, MCBXFB, MCBRD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NA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88098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Q1, Q2, Q3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303349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MCBXFA, CP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11794944"/>
                  </a:ext>
                </a:extLst>
              </a:tr>
            </a:tbl>
          </a:graphicData>
        </a:graphic>
      </p:graphicFrame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A9396EF5-5A3E-A3D6-9DF7-5E1712282DFB}"/>
              </a:ext>
            </a:extLst>
          </p:cNvPr>
          <p:cNvSpPr txBox="1">
            <a:spLocks/>
          </p:cNvSpPr>
          <p:nvPr/>
        </p:nvSpPr>
        <p:spPr>
          <a:xfrm>
            <a:off x="2339752" y="1201403"/>
            <a:ext cx="5112568" cy="28897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de-DE" sz="1100" b="1" dirty="0"/>
              <a:t>Measurement </a:t>
            </a:r>
            <a:r>
              <a:rPr lang="de-DE" sz="1100" b="1" dirty="0" err="1"/>
              <a:t>uncertainty</a:t>
            </a:r>
            <a:r>
              <a:rPr lang="de-DE" sz="1100" b="1" dirty="0"/>
              <a:t> </a:t>
            </a:r>
            <a:r>
              <a:rPr lang="de-DE" sz="1100" b="1" dirty="0" err="1"/>
              <a:t>requirement</a:t>
            </a:r>
            <a:r>
              <a:rPr lang="de-DE" sz="1100" b="1" dirty="0"/>
              <a:t> </a:t>
            </a:r>
            <a:r>
              <a:rPr lang="de-DE" sz="1100" b="1" dirty="0" err="1"/>
              <a:t>values</a:t>
            </a:r>
            <a:r>
              <a:rPr lang="de-DE" sz="1100" b="1" dirty="0"/>
              <a:t> for different </a:t>
            </a:r>
            <a:r>
              <a:rPr lang="de-DE" sz="1100" b="1" dirty="0" err="1"/>
              <a:t>magnet</a:t>
            </a:r>
            <a:r>
              <a:rPr lang="de-DE" sz="1100" b="1" dirty="0"/>
              <a:t> </a:t>
            </a:r>
            <a:r>
              <a:rPr lang="de-DE" sz="1100" b="1" dirty="0" err="1"/>
              <a:t>types</a:t>
            </a:r>
            <a:r>
              <a:rPr lang="de-DE" sz="1100" b="1" dirty="0"/>
              <a:t> </a:t>
            </a:r>
            <a:r>
              <a:rPr lang="en-US" sz="1100" b="1" dirty="0"/>
              <a:t>(3</a:t>
            </a:r>
            <a:r>
              <a:rPr lang="el-GR" sz="1100" b="1" dirty="0"/>
              <a:t>σ</a:t>
            </a:r>
            <a:r>
              <a:rPr lang="en-US" sz="1100" b="1" dirty="0"/>
              <a:t>)</a:t>
            </a:r>
          </a:p>
          <a:p>
            <a:pPr marL="0" indent="0" algn="just">
              <a:buNone/>
            </a:pPr>
            <a:endParaRPr lang="de-DE" sz="11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EBF9F7-C5BC-403F-528C-C61D830017F5}"/>
              </a:ext>
            </a:extLst>
          </p:cNvPr>
          <p:cNvSpPr txBox="1"/>
          <p:nvPr/>
        </p:nvSpPr>
        <p:spPr>
          <a:xfrm>
            <a:off x="612000" y="3120424"/>
            <a:ext cx="325788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[1] Source</a:t>
            </a:r>
            <a:r>
              <a:rPr lang="en-GB" sz="1000" dirty="0">
                <a:effectLst/>
                <a:latin typeface="Arial" panose="020B0604020202020204" pitchFamily="34" charset="0"/>
              </a:rPr>
              <a:t>: Engineering specification </a:t>
            </a:r>
            <a:r>
              <a:rPr lang="en-GB" sz="1000" dirty="0">
                <a:effectLst/>
                <a:latin typeface="Arial" panose="020B0604020202020204" pitchFamily="34" charset="0"/>
                <a:hlinkClick r:id="rId3"/>
              </a:rPr>
              <a:t>LHC-G-ES-0023</a:t>
            </a:r>
            <a:endParaRPr lang="fr-FR" sz="1000" dirty="0"/>
          </a:p>
        </p:txBody>
      </p:sp>
      <p:sp>
        <p:nvSpPr>
          <p:cNvPr id="2" name="Espace réservé du texte 3">
            <a:extLst>
              <a:ext uri="{FF2B5EF4-FFF2-40B4-BE49-F238E27FC236}">
                <a16:creationId xmlns:a16="http://schemas.microsoft.com/office/drawing/2014/main" id="{F669CDA2-9757-8E7B-5D6E-528E9BAE5B60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0595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903B9743-E1D6-BCEF-EECA-7EB2D9211A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r="32675"/>
          <a:stretch/>
        </p:blipFill>
        <p:spPr>
          <a:xfrm>
            <a:off x="4755972" y="750521"/>
            <a:ext cx="4115523" cy="3056471"/>
          </a:xfrm>
          <a:prstGeom prst="rect">
            <a:avLst/>
          </a:prstGeom>
        </p:spPr>
      </p:pic>
      <p:pic>
        <p:nvPicPr>
          <p:cNvPr id="41" name="Graphic 40">
            <a:extLst>
              <a:ext uri="{FF2B5EF4-FFF2-40B4-BE49-F238E27FC236}">
                <a16:creationId xmlns:a16="http://schemas.microsoft.com/office/drawing/2014/main" id="{B42C0301-AC90-69EA-8038-421B6976DD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44738" y="1021530"/>
            <a:ext cx="4383899" cy="263034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9A3CD6DA-2F48-5F1F-F492-1B127350441B}"/>
              </a:ext>
            </a:extLst>
          </p:cNvPr>
          <p:cNvSpPr txBox="1"/>
          <p:nvPr/>
        </p:nvSpPr>
        <p:spPr>
          <a:xfrm>
            <a:off x="7452320" y="2529661"/>
            <a:ext cx="75557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100" dirty="0">
                <a:solidFill>
                  <a:srgbClr val="FF0000"/>
                </a:solidFill>
              </a:rPr>
              <a:t>~20 units</a:t>
            </a:r>
            <a:endParaRPr lang="fr-FR" sz="1100" dirty="0">
              <a:solidFill>
                <a:srgbClr val="FF0000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92448" cy="540000"/>
          </a:xfrm>
        </p:spPr>
        <p:txBody>
          <a:bodyPr/>
          <a:lstStyle/>
          <a:p>
            <a:pPr algn="l"/>
            <a:r>
              <a:rPr lang="en-US" dirty="0"/>
              <a:t>Measurement of the bare cold masses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1ED5461C-B4E6-593C-2FBC-C950199D7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94FE93-979D-7B5D-1A01-AED703C406CE}"/>
              </a:ext>
            </a:extLst>
          </p:cNvPr>
          <p:cNvSpPr txBox="1"/>
          <p:nvPr/>
        </p:nvSpPr>
        <p:spPr>
          <a:xfrm>
            <a:off x="539552" y="603839"/>
            <a:ext cx="53285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93BE"/>
                </a:solidFill>
              </a:rPr>
              <a:t>Field profiles and integrated transfer functions</a:t>
            </a:r>
            <a:endParaRPr lang="fr-FR" dirty="0">
              <a:solidFill>
                <a:srgbClr val="0093BE"/>
              </a:solidFill>
            </a:endParaRPr>
          </a:p>
        </p:txBody>
      </p:sp>
      <p:sp>
        <p:nvSpPr>
          <p:cNvPr id="19" name="Espace réservé du contenu 8">
            <a:extLst>
              <a:ext uri="{FF2B5EF4-FFF2-40B4-BE49-F238E27FC236}">
                <a16:creationId xmlns:a16="http://schemas.microsoft.com/office/drawing/2014/main" id="{81A148AF-8DC9-5E10-959A-8D5A441AD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678" y="3800097"/>
            <a:ext cx="8331122" cy="801419"/>
          </a:xfrm>
        </p:spPr>
        <p:txBody>
          <a:bodyPr>
            <a:normAutofit fontScale="92500"/>
          </a:bodyPr>
          <a:lstStyle/>
          <a:p>
            <a:pPr algn="just"/>
            <a:r>
              <a:rPr lang="it-IT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Transfer </a:t>
            </a:r>
            <a:r>
              <a:rPr lang="it-IT" sz="14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function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measured with </a:t>
            </a:r>
            <a:r>
              <a:rPr lang="it-IT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1-unit </a:t>
            </a:r>
            <a:r>
              <a:rPr lang="it-IT" sz="14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uncertainty</a:t>
            </a:r>
            <a:r>
              <a:rPr lang="it-IT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(1</a:t>
            </a:r>
            <a:r>
              <a:rPr lang="el-G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Integrated field measured with 3-unit </a:t>
            </a:r>
            <a:r>
              <a:rPr lang="it-IT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uncertainty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(1</a:t>
            </a:r>
            <a:r>
              <a:rPr lang="el-G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/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it-IT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longitudinal field profile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can be correlated with the</a:t>
            </a:r>
            <a:r>
              <a:rPr lang="it-IT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coil’s geometrical shape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and used for </a:t>
            </a:r>
            <a:r>
              <a:rPr lang="it-IT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quality control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[2].</a:t>
            </a:r>
          </a:p>
          <a:p>
            <a:pPr algn="just"/>
            <a:r>
              <a:rPr lang="it-IT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Each manufacturing step increases the magnet transfer </a:t>
            </a:r>
            <a:r>
              <a:rPr lang="it-IT" sz="14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function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it-IT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compression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it-IT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</a:t>
            </a:r>
            <a:r>
              <a:rPr lang="it-IT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coils).</a:t>
            </a:r>
          </a:p>
          <a:p>
            <a:pPr algn="just"/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694091C-1656-20E7-4179-176CC9AA5201}"/>
              </a:ext>
            </a:extLst>
          </p:cNvPr>
          <p:cNvSpPr/>
          <p:nvPr/>
        </p:nvSpPr>
        <p:spPr>
          <a:xfrm>
            <a:off x="1115616" y="1131590"/>
            <a:ext cx="2448272" cy="1440160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B37C749-7041-6180-E7D4-A20E53847019}"/>
              </a:ext>
            </a:extLst>
          </p:cNvPr>
          <p:cNvCxnSpPr>
            <a:cxnSpLocks/>
          </p:cNvCxnSpPr>
          <p:nvPr/>
        </p:nvCxnSpPr>
        <p:spPr>
          <a:xfrm>
            <a:off x="3419872" y="2211710"/>
            <a:ext cx="432048" cy="3179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8256F40-6D67-4721-AF68-861D99F1712A}"/>
              </a:ext>
            </a:extLst>
          </p:cNvPr>
          <p:cNvSpPr txBox="1"/>
          <p:nvPr/>
        </p:nvSpPr>
        <p:spPr>
          <a:xfrm>
            <a:off x="3645535" y="2575827"/>
            <a:ext cx="116175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100" dirty="0">
                <a:solidFill>
                  <a:srgbClr val="FF0000"/>
                </a:solidFill>
              </a:rPr>
              <a:t>Former magnet coil design [2]</a:t>
            </a:r>
            <a:endParaRPr lang="fr-FR" sz="1100" dirty="0">
              <a:solidFill>
                <a:srgbClr val="FF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8E3D0FC-1BF2-2D7B-B29D-C4F6D4505263}"/>
              </a:ext>
            </a:extLst>
          </p:cNvPr>
          <p:cNvSpPr txBox="1"/>
          <p:nvPr/>
        </p:nvSpPr>
        <p:spPr>
          <a:xfrm>
            <a:off x="2117552" y="4451086"/>
            <a:ext cx="648000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/>
              <a:t>[3] S.I. Bermudez, et al. "Status of the MQXFB Nb3Sn quadrupoles for the HL-LHC." </a:t>
            </a:r>
            <a:r>
              <a:rPr lang="en-GB" sz="700" i="1" dirty="0"/>
              <a:t>IEEE Transactions on Applied Superconductivity</a:t>
            </a:r>
            <a:r>
              <a:rPr lang="en-GB" sz="700" dirty="0"/>
              <a:t> 33.5 (2023): 1-9.</a:t>
            </a:r>
            <a:endParaRPr lang="fr-FR" sz="70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FB7195BD-DA32-ED92-12A2-9CB2CBE78D7D}"/>
              </a:ext>
            </a:extLst>
          </p:cNvPr>
          <p:cNvCxnSpPr/>
          <p:nvPr/>
        </p:nvCxnSpPr>
        <p:spPr>
          <a:xfrm>
            <a:off x="8185852" y="2571750"/>
            <a:ext cx="0" cy="26161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11802FB5-F54A-11CF-E08A-CA371513E3B5}"/>
              </a:ext>
            </a:extLst>
          </p:cNvPr>
          <p:cNvSpPr txBox="1"/>
          <p:nvPr/>
        </p:nvSpPr>
        <p:spPr>
          <a:xfrm>
            <a:off x="7452320" y="2094116"/>
            <a:ext cx="75557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100" dirty="0">
                <a:solidFill>
                  <a:srgbClr val="FF0000"/>
                </a:solidFill>
              </a:rPr>
              <a:t>~40 units</a:t>
            </a:r>
            <a:endParaRPr lang="fr-FR" sz="1100" dirty="0">
              <a:solidFill>
                <a:srgbClr val="FF0000"/>
              </a:solidFill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C90CE8C-A9C5-2304-AF1D-954516523DBB}"/>
              </a:ext>
            </a:extLst>
          </p:cNvPr>
          <p:cNvCxnSpPr>
            <a:cxnSpLocks/>
          </p:cNvCxnSpPr>
          <p:nvPr/>
        </p:nvCxnSpPr>
        <p:spPr>
          <a:xfrm>
            <a:off x="8182030" y="2053292"/>
            <a:ext cx="1386" cy="40562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73E34AF-2BC0-A599-ACC3-1EA007D3AF86}"/>
              </a:ext>
            </a:extLst>
          </p:cNvPr>
          <p:cNvCxnSpPr>
            <a:cxnSpLocks/>
          </p:cNvCxnSpPr>
          <p:nvPr/>
        </p:nvCxnSpPr>
        <p:spPr>
          <a:xfrm>
            <a:off x="7954990" y="1800108"/>
            <a:ext cx="1386" cy="19557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Graphic 12">
            <a:extLst>
              <a:ext uri="{FF2B5EF4-FFF2-40B4-BE49-F238E27FC236}">
                <a16:creationId xmlns:a16="http://schemas.microsoft.com/office/drawing/2014/main" id="{D78AC804-DB58-70DA-7D8D-60A9BBE25D0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67325" t="23226" r="1175" b="48425"/>
          <a:stretch/>
        </p:blipFill>
        <p:spPr>
          <a:xfrm>
            <a:off x="8099309" y="1363627"/>
            <a:ext cx="1061356" cy="477611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64DDD102-C2B3-B0C1-C8A2-4F7174AA465D}"/>
              </a:ext>
            </a:extLst>
          </p:cNvPr>
          <p:cNvSpPr txBox="1"/>
          <p:nvPr/>
        </p:nvSpPr>
        <p:spPr>
          <a:xfrm>
            <a:off x="7956376" y="1779662"/>
            <a:ext cx="75557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050" dirty="0">
                <a:solidFill>
                  <a:srgbClr val="FF0000"/>
                </a:solidFill>
              </a:rPr>
              <a:t>~5 units</a:t>
            </a:r>
            <a:endParaRPr lang="fr-FR" sz="1050" dirty="0">
              <a:solidFill>
                <a:srgbClr val="FF0000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70C341A-6461-187C-30F1-1BA815232A8F}"/>
              </a:ext>
            </a:extLst>
          </p:cNvPr>
          <p:cNvSpPr/>
          <p:nvPr/>
        </p:nvSpPr>
        <p:spPr>
          <a:xfrm>
            <a:off x="5630910" y="1363627"/>
            <a:ext cx="1564347" cy="663457"/>
          </a:xfrm>
          <a:prstGeom prst="ellipse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7B080F4-ECFE-18F0-BF4E-ED4B72E30E94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4888939" y="1695356"/>
            <a:ext cx="741971" cy="12869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27315BB-3C24-1D02-47F7-E30CB2AB0AC8}"/>
              </a:ext>
            </a:extLst>
          </p:cNvPr>
          <p:cNvSpPr txBox="1"/>
          <p:nvPr/>
        </p:nvSpPr>
        <p:spPr>
          <a:xfrm>
            <a:off x="3692312" y="2982297"/>
            <a:ext cx="165785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100" dirty="0">
                <a:solidFill>
                  <a:srgbClr val="FF0000"/>
                </a:solidFill>
              </a:rPr>
              <a:t>Tested at cold in stand-alone configuration (compression of magnet coils)</a:t>
            </a:r>
            <a:endParaRPr lang="fr-FR" sz="1100" dirty="0">
              <a:solidFill>
                <a:srgbClr val="FF0000"/>
              </a:solidFill>
            </a:endParaRPr>
          </a:p>
        </p:txBody>
      </p:sp>
      <p:sp>
        <p:nvSpPr>
          <p:cNvPr id="2" name="Espace réservé du texte 3">
            <a:extLst>
              <a:ext uri="{FF2B5EF4-FFF2-40B4-BE49-F238E27FC236}">
                <a16:creationId xmlns:a16="http://schemas.microsoft.com/office/drawing/2014/main" id="{792A38A7-E8A3-136C-A947-E1498F4B9710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9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9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9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082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7" grpId="0"/>
      <p:bldP spid="5" grpId="0" animBg="1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56F702-01D4-9CE6-5CEE-A82B94BE3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3" name="TextBox 5">
            <a:extLst>
              <a:ext uri="{FF2B5EF4-FFF2-40B4-BE49-F238E27FC236}">
                <a16:creationId xmlns:a16="http://schemas.microsoft.com/office/drawing/2014/main" id="{9D4375E0-2427-64CA-0D6F-76B18E66728F}"/>
              </a:ext>
            </a:extLst>
          </p:cNvPr>
          <p:cNvSpPr txBox="1"/>
          <p:nvPr/>
        </p:nvSpPr>
        <p:spPr>
          <a:xfrm>
            <a:off x="539551" y="494962"/>
            <a:ext cx="79208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93BE"/>
                </a:solidFill>
              </a:rPr>
              <a:t>Impact of finite tension on measured gradient</a:t>
            </a:r>
            <a:endParaRPr lang="fr-FR" dirty="0">
              <a:solidFill>
                <a:srgbClr val="0093BE"/>
              </a:solidFill>
            </a:endParaRPr>
          </a:p>
        </p:txBody>
      </p:sp>
      <p:sp>
        <p:nvSpPr>
          <p:cNvPr id="4" name="Espace réservé du contenu 8">
            <a:extLst>
              <a:ext uri="{FF2B5EF4-FFF2-40B4-BE49-F238E27FC236}">
                <a16:creationId xmlns:a16="http://schemas.microsoft.com/office/drawing/2014/main" id="{9078E472-D2C9-681D-EA58-0B4DFE896C51}"/>
              </a:ext>
            </a:extLst>
          </p:cNvPr>
          <p:cNvSpPr txBox="1">
            <a:spLocks/>
          </p:cNvSpPr>
          <p:nvPr/>
        </p:nvSpPr>
        <p:spPr>
          <a:xfrm>
            <a:off x="768696" y="3328551"/>
            <a:ext cx="7115673" cy="15562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Besides gravity, another contribution to the wire deformation is given by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magnetic forces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algn="just"/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wire relative susceptibility determine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magnetic forces not negligible on the wire for this measurements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The global effect is a 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repulsive force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on both axes, given the wire diamagnetism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B7C07A69-43D6-CA68-C757-FDC8FFA99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92448" cy="540000"/>
          </a:xfrm>
        </p:spPr>
        <p:txBody>
          <a:bodyPr/>
          <a:lstStyle/>
          <a:p>
            <a:pPr algn="l"/>
            <a:r>
              <a:rPr lang="en-US" dirty="0"/>
              <a:t>M</a:t>
            </a:r>
            <a:r>
              <a:rPr lang="en-US" dirty="0">
                <a:solidFill>
                  <a:srgbClr val="0093BE"/>
                </a:solidFill>
              </a:rPr>
              <a:t>e</a:t>
            </a:r>
            <a:r>
              <a:rPr lang="en-US" dirty="0"/>
              <a:t>asurement method: single stretched wire</a:t>
            </a:r>
            <a:endParaRPr lang="en-GB" dirty="0"/>
          </a:p>
        </p:txBody>
      </p: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291BCA13-8FCF-9219-4C16-C33CEF60EB46}"/>
              </a:ext>
            </a:extLst>
          </p:cNvPr>
          <p:cNvGrpSpPr/>
          <p:nvPr/>
        </p:nvGrpSpPr>
        <p:grpSpPr>
          <a:xfrm>
            <a:off x="4021775" y="947007"/>
            <a:ext cx="4536504" cy="2282081"/>
            <a:chOff x="3859269" y="2902501"/>
            <a:chExt cx="4731709" cy="2027875"/>
          </a:xfrm>
        </p:grpSpPr>
        <p:pic>
          <p:nvPicPr>
            <p:cNvPr id="9" name="Elemento grafico 8">
              <a:extLst>
                <a:ext uri="{FF2B5EF4-FFF2-40B4-BE49-F238E27FC236}">
                  <a16:creationId xmlns:a16="http://schemas.microsoft.com/office/drawing/2014/main" id="{62C4F0C5-201C-C916-B34E-701EEE0853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859269" y="2902501"/>
              <a:ext cx="4731709" cy="2027875"/>
            </a:xfrm>
            <a:prstGeom prst="rect">
              <a:avLst/>
            </a:prstGeom>
          </p:spPr>
        </p:pic>
        <p:sp>
          <p:nvSpPr>
            <p:cNvPr id="11" name="TextBox 26">
              <a:extLst>
                <a:ext uri="{FF2B5EF4-FFF2-40B4-BE49-F238E27FC236}">
                  <a16:creationId xmlns:a16="http://schemas.microsoft.com/office/drawing/2014/main" id="{AC049DCA-9E9F-135C-793F-4E6D22415C0B}"/>
                </a:ext>
              </a:extLst>
            </p:cNvPr>
            <p:cNvSpPr txBox="1"/>
            <p:nvPr/>
          </p:nvSpPr>
          <p:spPr>
            <a:xfrm>
              <a:off x="4427984" y="2995392"/>
              <a:ext cx="86409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100" dirty="0"/>
                <a:t>951.956 T</a:t>
              </a:r>
              <a:endParaRPr lang="fr-FR" sz="1100" dirty="0"/>
            </a:p>
          </p:txBody>
        </p:sp>
        <p:sp>
          <p:nvSpPr>
            <p:cNvPr id="13" name="TextBox 26">
              <a:extLst>
                <a:ext uri="{FF2B5EF4-FFF2-40B4-BE49-F238E27FC236}">
                  <a16:creationId xmlns:a16="http://schemas.microsoft.com/office/drawing/2014/main" id="{37E482DB-C82B-8F1B-ED3C-D1EE6F0C03D5}"/>
                </a:ext>
              </a:extLst>
            </p:cNvPr>
            <p:cNvSpPr txBox="1"/>
            <p:nvPr/>
          </p:nvSpPr>
          <p:spPr>
            <a:xfrm>
              <a:off x="4427983" y="3191278"/>
              <a:ext cx="864097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100" dirty="0"/>
                <a:t>951.198 T</a:t>
              </a:r>
              <a:endParaRPr lang="fr-FR" sz="1100" dirty="0"/>
            </a:p>
          </p:txBody>
        </p:sp>
      </p:grp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1E631C8-D1B6-94FD-5920-C1C36BB614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95727"/>
              </p:ext>
            </p:extLst>
          </p:nvPr>
        </p:nvGraphicFramePr>
        <p:xfrm>
          <a:off x="612000" y="1191161"/>
          <a:ext cx="3154160" cy="16561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466">
                  <a:extLst>
                    <a:ext uri="{9D8B030D-6E8A-4147-A177-3AD203B41FA5}">
                      <a16:colId xmlns:a16="http://schemas.microsoft.com/office/drawing/2014/main" val="1741377824"/>
                    </a:ext>
                  </a:extLst>
                </a:gridCol>
                <a:gridCol w="806760">
                  <a:extLst>
                    <a:ext uri="{9D8B030D-6E8A-4147-A177-3AD203B41FA5}">
                      <a16:colId xmlns:a16="http://schemas.microsoft.com/office/drawing/2014/main" val="1055375609"/>
                    </a:ext>
                  </a:extLst>
                </a:gridCol>
                <a:gridCol w="559934">
                  <a:extLst>
                    <a:ext uri="{9D8B030D-6E8A-4147-A177-3AD203B41FA5}">
                      <a16:colId xmlns:a16="http://schemas.microsoft.com/office/drawing/2014/main" val="3365756112"/>
                    </a:ext>
                  </a:extLst>
                </a:gridCol>
              </a:tblGrid>
              <a:tr h="18440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GB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Parameter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GB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Value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36931648"/>
                  </a:ext>
                </a:extLst>
              </a:tr>
              <a:tr h="18440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Wire length (m)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20.96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224065553"/>
                  </a:ext>
                </a:extLst>
              </a:tr>
              <a:tr h="2454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Integrated gradient (T)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929.547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19498832"/>
                  </a:ext>
                </a:extLst>
              </a:tr>
              <a:tr h="2454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Resonance frequency (Hz)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7.38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at 950 g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738358008"/>
                  </a:ext>
                </a:extLst>
              </a:tr>
              <a:tr h="18440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Step (mm)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20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998455736"/>
                  </a:ext>
                </a:extLst>
              </a:tr>
              <a:tr h="3665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Expected measured gradient (T)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927.114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038349140"/>
                  </a:ext>
                </a:extLst>
              </a:tr>
              <a:tr h="24548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Deformation (mm)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0.026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356588253"/>
                  </a:ext>
                </a:extLst>
              </a:tr>
            </a:tbl>
          </a:graphicData>
        </a:graphic>
      </p:graphicFrame>
      <p:sp>
        <p:nvSpPr>
          <p:cNvPr id="6" name="Espace réservé du contenu 8">
            <a:extLst>
              <a:ext uri="{FF2B5EF4-FFF2-40B4-BE49-F238E27FC236}">
                <a16:creationId xmlns:a16="http://schemas.microsoft.com/office/drawing/2014/main" id="{3B1F94BC-F38A-62A7-FEA8-AA77D2B6DEDF}"/>
              </a:ext>
            </a:extLst>
          </p:cNvPr>
          <p:cNvSpPr txBox="1">
            <a:spLocks/>
          </p:cNvSpPr>
          <p:nvPr/>
        </p:nvSpPr>
        <p:spPr>
          <a:xfrm>
            <a:off x="4427984" y="2273345"/>
            <a:ext cx="3456385" cy="596810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400" b="1" dirty="0"/>
              <a:t>Linear fit on </a:t>
            </a:r>
            <a:r>
              <a:rPr lang="en-US" sz="1400" b="1" i="1" dirty="0"/>
              <a:t>x-</a:t>
            </a:r>
            <a:r>
              <a:rPr lang="en-US" sz="1400" b="1" dirty="0"/>
              <a:t>axis</a:t>
            </a:r>
            <a:r>
              <a:rPr lang="en-US" sz="1400" dirty="0"/>
              <a:t>. </a:t>
            </a:r>
          </a:p>
          <a:p>
            <a:pPr marL="0" indent="0" algn="just">
              <a:buNone/>
            </a:pPr>
            <a:r>
              <a:rPr lang="en-US" sz="1400" b="1" dirty="0"/>
              <a:t>Parabolic fit on </a:t>
            </a:r>
            <a:r>
              <a:rPr lang="en-US" sz="1400" b="1" i="1" dirty="0"/>
              <a:t>y</a:t>
            </a:r>
            <a:r>
              <a:rPr lang="en-US" sz="1400" dirty="0"/>
              <a:t> (sag + wire magnetization). 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572C2A33-E682-E3EE-118A-6B120BDEB848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826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92448" cy="540000"/>
          </a:xfrm>
        </p:spPr>
        <p:txBody>
          <a:bodyPr/>
          <a:lstStyle/>
          <a:p>
            <a:pPr algn="l"/>
            <a:r>
              <a:rPr lang="en-US" dirty="0"/>
              <a:t>M</a:t>
            </a:r>
            <a:r>
              <a:rPr lang="en-US" dirty="0">
                <a:solidFill>
                  <a:srgbClr val="0093BE"/>
                </a:solidFill>
              </a:rPr>
              <a:t>e</a:t>
            </a:r>
            <a:r>
              <a:rPr lang="en-US" dirty="0"/>
              <a:t>asurement method: rotating-coil scanner 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E0DBB97-B974-E957-BDE6-25FD8B389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8" name="Picture 17" descr="A blue and gold cylindrical object on a table&#10;&#10;Description automatically generated">
            <a:extLst>
              <a:ext uri="{FF2B5EF4-FFF2-40B4-BE49-F238E27FC236}">
                <a16:creationId xmlns:a16="http://schemas.microsoft.com/office/drawing/2014/main" id="{3316A116-83FF-C609-274F-08CC4C6CD6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51" t="22001" r="2750" b="43000"/>
          <a:stretch/>
        </p:blipFill>
        <p:spPr>
          <a:xfrm>
            <a:off x="651817" y="785775"/>
            <a:ext cx="4337730" cy="12609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5" name="Picture 34" descr="A rectangular object with black and yellow stripes&#10;&#10;Description automatically generated">
            <a:extLst>
              <a:ext uri="{FF2B5EF4-FFF2-40B4-BE49-F238E27FC236}">
                <a16:creationId xmlns:a16="http://schemas.microsoft.com/office/drawing/2014/main" id="{8DAB2437-FA70-E641-E95D-3388CF494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1756" y="1027943"/>
            <a:ext cx="3466708" cy="803459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6528D5F-F78E-79FB-4736-DABBCB7665C9}"/>
              </a:ext>
            </a:extLst>
          </p:cNvPr>
          <p:cNvCxnSpPr>
            <a:cxnSpLocks/>
          </p:cNvCxnSpPr>
          <p:nvPr/>
        </p:nvCxnSpPr>
        <p:spPr>
          <a:xfrm flipV="1">
            <a:off x="5263826" y="966443"/>
            <a:ext cx="3258718" cy="463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10E8AC7-3A77-A8C5-852A-BAE7F32440B5}"/>
              </a:ext>
            </a:extLst>
          </p:cNvPr>
          <p:cNvSpPr txBox="1"/>
          <p:nvPr/>
        </p:nvSpPr>
        <p:spPr>
          <a:xfrm>
            <a:off x="5944901" y="699542"/>
            <a:ext cx="164921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10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600 mm</a:t>
            </a:r>
            <a:endParaRPr lang="fr-FR" sz="1100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426AA28-BB5D-0293-E266-68DF891750C2}"/>
              </a:ext>
            </a:extLst>
          </p:cNvPr>
          <p:cNvCxnSpPr>
            <a:cxnSpLocks/>
          </p:cNvCxnSpPr>
          <p:nvPr/>
        </p:nvCxnSpPr>
        <p:spPr>
          <a:xfrm>
            <a:off x="5224821" y="1038676"/>
            <a:ext cx="0" cy="79606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E3AE28A-4BB9-9D48-A11F-627A1D79F78F}"/>
              </a:ext>
            </a:extLst>
          </p:cNvPr>
          <p:cNvSpPr txBox="1"/>
          <p:nvPr/>
        </p:nvSpPr>
        <p:spPr>
          <a:xfrm rot="16200000">
            <a:off x="4644851" y="1302523"/>
            <a:ext cx="92913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100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115 mm</a:t>
            </a:r>
            <a:endParaRPr lang="fr-FR" sz="1100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127788-496D-6480-42CE-1F182D073138}"/>
              </a:ext>
            </a:extLst>
          </p:cNvPr>
          <p:cNvSpPr txBox="1"/>
          <p:nvPr/>
        </p:nvSpPr>
        <p:spPr>
          <a:xfrm>
            <a:off x="554871" y="1907240"/>
            <a:ext cx="8131929" cy="26807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800"/>
              </a:spcAft>
              <a:buClr>
                <a:schemeClr val="bg2">
                  <a:lumMod val="75000"/>
                </a:schemeClr>
              </a:buClr>
              <a:tabLst>
                <a:tab pos="457200" algn="l"/>
              </a:tabLst>
            </a:pPr>
            <a:r>
              <a:rPr lang="en-US" sz="20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Rotating-coil scanner </a:t>
            </a:r>
            <a:r>
              <a:rPr lang="en-US" sz="20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(ambient temperature)</a:t>
            </a:r>
          </a:p>
          <a:p>
            <a:pPr marL="285750" lvl="0" indent="-285750" algn="just">
              <a:lnSpc>
                <a:spcPct val="150000"/>
              </a:lnSpc>
              <a:spcAft>
                <a:spcPts val="800"/>
              </a:spcAft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sz="17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7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harmonic coefficients </a:t>
            </a:r>
            <a:r>
              <a:rPr lang="en-GB" sz="17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</a:t>
            </a:r>
            <a:r>
              <a:rPr lang="en-GB" sz="1700" baseline="-250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GB" sz="17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C</a:t>
            </a:r>
            <a:r>
              <a:rPr lang="en-GB" sz="1700" baseline="-250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GB" sz="17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used for the field </a:t>
            </a:r>
            <a:r>
              <a:rPr lang="en-GB" sz="1700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center</a:t>
            </a:r>
            <a:r>
              <a:rPr lang="en-GB" sz="17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GB" sz="17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 extracted by combining </a:t>
            </a:r>
            <a:r>
              <a:rPr lang="en-GB" sz="17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four</a:t>
            </a:r>
            <a:r>
              <a:rPr lang="en-GB" sz="17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measurements to compensate for systematics (</a:t>
            </a:r>
            <a:r>
              <a:rPr lang="en-GB" sz="17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±10 A</a:t>
            </a:r>
            <a:r>
              <a:rPr lang="en-GB" sz="17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CW/CCW rotation direction) and applying </a:t>
            </a:r>
            <a:r>
              <a:rPr lang="en-GB" sz="17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sensitivity factors</a:t>
            </a:r>
            <a:r>
              <a:rPr lang="en-GB" sz="17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1700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 algn="just">
              <a:lnSpc>
                <a:spcPct val="150000"/>
              </a:lnSpc>
              <a:spcAft>
                <a:spcPts val="800"/>
              </a:spcAft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GB" sz="17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field </a:t>
            </a:r>
            <a:r>
              <a:rPr lang="en-GB" sz="17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roll angle </a:t>
            </a:r>
            <a:r>
              <a:rPr lang="en-GB" sz="17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the </a:t>
            </a:r>
            <a:r>
              <a:rPr lang="en-GB" sz="17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</a:t>
            </a:r>
            <a:r>
              <a:rPr lang="en-GB" sz="1700" b="1" dirty="0" err="1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center</a:t>
            </a:r>
            <a:r>
              <a:rPr lang="en-GB" sz="17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frame referenced to </a:t>
            </a:r>
            <a:r>
              <a:rPr lang="en-GB" sz="17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gravity</a:t>
            </a:r>
            <a:r>
              <a:rPr lang="en-GB" sz="17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through the onboard </a:t>
            </a:r>
            <a:r>
              <a:rPr lang="en-GB" sz="17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tilt sensor</a:t>
            </a:r>
            <a:r>
              <a:rPr lang="en-GB" sz="17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while a pneumatic brake increases mechanical stability.</a:t>
            </a:r>
            <a:endParaRPr lang="en-US" sz="1700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AE68B0-18D8-B478-B896-67E98F9D2C5C}"/>
              </a:ext>
            </a:extLst>
          </p:cNvPr>
          <p:cNvSpPr txBox="1"/>
          <p:nvPr/>
        </p:nvSpPr>
        <p:spPr>
          <a:xfrm>
            <a:off x="5898505" y="1788987"/>
            <a:ext cx="262403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7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PCB: </a:t>
            </a:r>
            <a:r>
              <a:rPr lang="en-US" sz="17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2.33 m</a:t>
            </a:r>
            <a:r>
              <a:rPr lang="en-US" sz="1700" baseline="300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7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as surface</a:t>
            </a:r>
            <a:endParaRPr lang="en-GB" sz="1700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Espace réservé du texte 3">
            <a:extLst>
              <a:ext uri="{FF2B5EF4-FFF2-40B4-BE49-F238E27FC236}">
                <a16:creationId xmlns:a16="http://schemas.microsoft.com/office/drawing/2014/main" id="{F320DA54-587C-01E3-22E3-2A2C83BE6B2C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185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Espace réservé du contenu 8">
            <a:extLst>
              <a:ext uri="{FF2B5EF4-FFF2-40B4-BE49-F238E27FC236}">
                <a16:creationId xmlns:a16="http://schemas.microsoft.com/office/drawing/2014/main" id="{12D99BF8-E202-0952-4F2A-8157A25FC1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681" y="2139702"/>
            <a:ext cx="7864831" cy="1994147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  <a:buClr>
                <a:schemeClr val="bg2">
                  <a:lumMod val="75000"/>
                </a:schemeClr>
              </a:buClr>
              <a:tabLst>
                <a:tab pos="457200" algn="l"/>
              </a:tabLst>
            </a:pPr>
            <a:r>
              <a:rPr lang="en-GB" sz="17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mechanical </a:t>
            </a:r>
            <a:r>
              <a:rPr lang="en-GB" sz="17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rotation</a:t>
            </a:r>
            <a:r>
              <a:rPr lang="en-GB" sz="17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axis is measured using a </a:t>
            </a:r>
            <a:r>
              <a:rPr lang="en-GB" sz="1700" b="1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laser tracker</a:t>
            </a:r>
            <a:r>
              <a:rPr lang="en-GB" sz="17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detecting a reflector rotating solidly with the printed circuit board (PCB).</a:t>
            </a:r>
            <a:endParaRPr lang="en-US" sz="1700" dirty="0">
              <a:solidFill>
                <a:schemeClr val="accent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buClr>
                <a:srgbClr val="0070C0"/>
              </a:buClr>
            </a:pP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Measurements expressed in a </a:t>
            </a: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reference frame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defined by the three fiducials on the two cold mass endplates (and gravity). </a:t>
            </a:r>
          </a:p>
        </p:txBody>
      </p:sp>
      <p:pic>
        <p:nvPicPr>
          <p:cNvPr id="2" name="Picture 3" descr="Leica Absolute Tracker AT960 - SITML">
            <a:extLst>
              <a:ext uri="{FF2B5EF4-FFF2-40B4-BE49-F238E27FC236}">
                <a16:creationId xmlns:a16="http://schemas.microsoft.com/office/drawing/2014/main" id="{3D85C907-627B-0F27-D423-C51BEC4200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22" r="31102"/>
          <a:stretch/>
        </p:blipFill>
        <p:spPr bwMode="auto">
          <a:xfrm>
            <a:off x="8474639" y="898167"/>
            <a:ext cx="586825" cy="96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G_4758_381C2A25-F753-4E39-BE34-4177C3DBAB40.mp4">
            <a:hlinkClick r:id="" action="ppaction://media"/>
            <a:extLst>
              <a:ext uri="{FF2B5EF4-FFF2-40B4-BE49-F238E27FC236}">
                <a16:creationId xmlns:a16="http://schemas.microsoft.com/office/drawing/2014/main" id="{D304DB3B-A128-7D88-7435-3441FEFE5B4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315520" y="688862"/>
            <a:ext cx="2454864" cy="13808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E0DBB97-B974-E957-BDE6-25FD8B389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15" name="IMG_3048">
            <a:hlinkClick r:id="" action="ppaction://media"/>
            <a:extLst>
              <a:ext uri="{FF2B5EF4-FFF2-40B4-BE49-F238E27FC236}">
                <a16:creationId xmlns:a16="http://schemas.microsoft.com/office/drawing/2014/main" id="{DD742C11-8052-2CD2-4CD9-EDCEA4830FA1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918792" y="688862"/>
            <a:ext cx="2486720" cy="13987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4B43ABE-8693-F5DB-1F92-A0D475D56FB5}"/>
              </a:ext>
            </a:extLst>
          </p:cNvPr>
          <p:cNvSpPr txBox="1"/>
          <p:nvPr/>
        </p:nvSpPr>
        <p:spPr>
          <a:xfrm>
            <a:off x="631898" y="4011910"/>
            <a:ext cx="7828534" cy="2658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Procedure: Room temperature measurements of the MQXFB magnets and LMQXFB cold masses (EDMS </a:t>
            </a:r>
            <a:r>
              <a:rPr lang="en-GB" sz="13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10"/>
              </a:rPr>
              <a:t>2901463</a:t>
            </a:r>
            <a:r>
              <a:rPr lang="en-GB" sz="13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</a:t>
            </a:r>
            <a:endParaRPr lang="fr-FR" sz="13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itre 7">
            <a:extLst>
              <a:ext uri="{FF2B5EF4-FFF2-40B4-BE49-F238E27FC236}">
                <a16:creationId xmlns:a16="http://schemas.microsoft.com/office/drawing/2014/main" id="{0F5D2C2E-DEB9-D131-21FC-DC4CEC1F3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pPr algn="l"/>
            <a:r>
              <a:rPr lang="en-GB" dirty="0"/>
              <a:t>Cold-mass measurement procedure</a:t>
            </a:r>
          </a:p>
        </p:txBody>
      </p:sp>
      <p:pic>
        <p:nvPicPr>
          <p:cNvPr id="22" name="Picture 21" descr="A large cylindrical machine in a factory&#10;&#10;Description automatically generated">
            <a:extLst>
              <a:ext uri="{FF2B5EF4-FFF2-40B4-BE49-F238E27FC236}">
                <a16:creationId xmlns:a16="http://schemas.microsoft.com/office/drawing/2014/main" id="{4B349AE1-82F0-FAF2-A1D9-AB1BE1C361AE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26200" r="34520" b="28561"/>
          <a:stretch/>
        </p:blipFill>
        <p:spPr>
          <a:xfrm>
            <a:off x="467544" y="679902"/>
            <a:ext cx="2699568" cy="13987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Espace réservé du texte 3">
            <a:extLst>
              <a:ext uri="{FF2B5EF4-FFF2-40B4-BE49-F238E27FC236}">
                <a16:creationId xmlns:a16="http://schemas.microsoft.com/office/drawing/2014/main" id="{180AEFE8-3F43-F359-67DD-F5406E791802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2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2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2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492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4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843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9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video>
              <p:cMediaNode vol="80000" mute="1">
                <p:cTn id="10" repeatCount="indefinite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Cold-mass measurement procedure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48" name="Espace réservé du contenu 8">
            <a:extLst>
              <a:ext uri="{FF2B5EF4-FFF2-40B4-BE49-F238E27FC236}">
                <a16:creationId xmlns:a16="http://schemas.microsoft.com/office/drawing/2014/main" id="{CB4E98C5-0002-2BB3-5A1E-AD99D1408A5A}"/>
              </a:ext>
            </a:extLst>
          </p:cNvPr>
          <p:cNvSpPr txBox="1">
            <a:spLocks/>
          </p:cNvSpPr>
          <p:nvPr/>
        </p:nvSpPr>
        <p:spPr>
          <a:xfrm>
            <a:off x="4716016" y="2355726"/>
            <a:ext cx="4083371" cy="19412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fr-FR"/>
            </a:defPPr>
            <a:lvl1pPr marL="342900" indent="-342900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Ø"/>
              <a:defRPr sz="160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700" dirty="0">
                <a:ea typeface="Calibri" panose="020F0502020204030204" pitchFamily="34" charset="0"/>
              </a:rPr>
              <a:t>Measurement performed at different longitudinal positions (magnetic axis).</a:t>
            </a:r>
          </a:p>
          <a:p>
            <a:pPr algn="just">
              <a:lnSpc>
                <a:spcPct val="150000"/>
              </a:lnSpc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origin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is the center of the three fiducials on the quadrupole connection side.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en-US" sz="1700" dirty="0">
              <a:ea typeface="Calibri" panose="020F050202020403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en-GB" sz="1700" dirty="0">
              <a:ea typeface="Calibri" panose="020F050202020403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en-GB" sz="1700" dirty="0">
              <a:ea typeface="Calibri" panose="020F050202020403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endParaRPr lang="en-GB" sz="1700" dirty="0">
              <a:ea typeface="Calibri" panose="020F050202020403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6828EAD-860B-762E-0B2E-2A832FE46B30}"/>
              </a:ext>
            </a:extLst>
          </p:cNvPr>
          <p:cNvGrpSpPr/>
          <p:nvPr/>
        </p:nvGrpSpPr>
        <p:grpSpPr>
          <a:xfrm>
            <a:off x="2168175" y="821092"/>
            <a:ext cx="6976115" cy="967877"/>
            <a:chOff x="1403648" y="4390190"/>
            <a:chExt cx="6976115" cy="96787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A866EA8-B32D-FF6C-02D6-391CD214FA16}"/>
                </a:ext>
              </a:extLst>
            </p:cNvPr>
            <p:cNvGrpSpPr/>
            <p:nvPr/>
          </p:nvGrpSpPr>
          <p:grpSpPr bwMode="auto">
            <a:xfrm>
              <a:off x="1795015" y="5005299"/>
              <a:ext cx="5892607" cy="95558"/>
              <a:chOff x="269850" y="4787901"/>
              <a:chExt cx="9321829" cy="111754"/>
            </a:xfrm>
            <a:solidFill>
              <a:srgbClr val="FFCC99"/>
            </a:solidFill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48390FE4-375C-8666-07AC-B2200A6EA285}"/>
                  </a:ext>
                </a:extLst>
              </p:cNvPr>
              <p:cNvSpPr/>
              <p:nvPr/>
            </p:nvSpPr>
            <p:spPr bwMode="auto">
              <a:xfrm>
                <a:off x="1838307" y="4787901"/>
                <a:ext cx="1479544" cy="111754"/>
              </a:xfrm>
              <a:prstGeom prst="rect">
                <a:avLst/>
              </a:prstGeom>
              <a:grpFill/>
              <a:ln>
                <a:solidFill>
                  <a:srgbClr val="FFC000"/>
                </a:solidFill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en-US" sz="1200">
                  <a:latin typeface="Arial" charset="0"/>
                  <a:ea typeface="ＭＳ Ｐゴシック" charset="0"/>
                  <a:sym typeface="Arial" charset="0"/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8007DE66-8269-B1BD-1867-30C4E7AC468B}"/>
                  </a:ext>
                </a:extLst>
              </p:cNvPr>
              <p:cNvSpPr/>
              <p:nvPr/>
            </p:nvSpPr>
            <p:spPr bwMode="auto">
              <a:xfrm>
                <a:off x="3406764" y="4787901"/>
                <a:ext cx="1479544" cy="111754"/>
              </a:xfrm>
              <a:prstGeom prst="rect">
                <a:avLst/>
              </a:prstGeom>
              <a:grpFill/>
              <a:ln>
                <a:solidFill>
                  <a:srgbClr val="FFC000"/>
                </a:solidFill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en-US" sz="1200">
                  <a:latin typeface="Arial" charset="0"/>
                  <a:ea typeface="ＭＳ Ｐゴシック" charset="0"/>
                  <a:sym typeface="Arial" charset="0"/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FFD4F39E-4513-6F2B-5878-FE02F9929303}"/>
                  </a:ext>
                </a:extLst>
              </p:cNvPr>
              <p:cNvSpPr/>
              <p:nvPr/>
            </p:nvSpPr>
            <p:spPr bwMode="auto">
              <a:xfrm>
                <a:off x="6543677" y="4787901"/>
                <a:ext cx="337586" cy="111754"/>
              </a:xfrm>
              <a:prstGeom prst="rect">
                <a:avLst/>
              </a:prstGeom>
              <a:noFill/>
              <a:ln w="25400">
                <a:solidFill>
                  <a:srgbClr val="FFC000"/>
                </a:solidFill>
                <a:prstDash val="sysDot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en-US" sz="1200" dirty="0">
                  <a:latin typeface="Arial" charset="0"/>
                  <a:ea typeface="ＭＳ Ｐゴシック" charset="0"/>
                  <a:sym typeface="Arial" charset="0"/>
                </a:endParaRP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2E7CC256-AA25-9020-505A-81305FECFA02}"/>
                  </a:ext>
                </a:extLst>
              </p:cNvPr>
              <p:cNvSpPr/>
              <p:nvPr/>
            </p:nvSpPr>
            <p:spPr bwMode="auto">
              <a:xfrm>
                <a:off x="269850" y="4787901"/>
                <a:ext cx="1479544" cy="111754"/>
              </a:xfrm>
              <a:prstGeom prst="rect">
                <a:avLst/>
              </a:prstGeom>
              <a:grpFill/>
              <a:ln>
                <a:solidFill>
                  <a:srgbClr val="FFC000"/>
                </a:solidFill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en-US" sz="1200">
                  <a:latin typeface="Arial" charset="0"/>
                  <a:ea typeface="ＭＳ Ｐゴシック" charset="0"/>
                  <a:sym typeface="Arial" charset="0"/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B64A389B-CAF8-5F3B-3569-CE0CC671DDD7}"/>
                  </a:ext>
                </a:extLst>
              </p:cNvPr>
              <p:cNvSpPr/>
              <p:nvPr/>
            </p:nvSpPr>
            <p:spPr bwMode="auto">
              <a:xfrm>
                <a:off x="8112135" y="4787901"/>
                <a:ext cx="1479544" cy="111754"/>
              </a:xfrm>
              <a:prstGeom prst="rect">
                <a:avLst/>
              </a:prstGeom>
              <a:grpFill/>
              <a:ln>
                <a:solidFill>
                  <a:srgbClr val="FFC000"/>
                </a:solidFill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en-US" sz="1200">
                  <a:latin typeface="Arial" charset="0"/>
                  <a:ea typeface="ＭＳ Ｐゴシック" charset="0"/>
                  <a:sym typeface="Arial" charset="0"/>
                </a:endParaRPr>
              </a:p>
            </p:txBody>
          </p:sp>
        </p:grpSp>
        <p:sp>
          <p:nvSpPr>
            <p:cNvPr id="12" name="TextBox 4">
              <a:extLst>
                <a:ext uri="{FF2B5EF4-FFF2-40B4-BE49-F238E27FC236}">
                  <a16:creationId xmlns:a16="http://schemas.microsoft.com/office/drawing/2014/main" id="{D3873982-60D6-D16E-3E53-904E07D715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0331" y="4774560"/>
              <a:ext cx="136393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r>
                <a:rPr lang="en-US" altLang="en-US" sz="1200" b="1" dirty="0"/>
                <a:t>Position 1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F40E6F6-C84B-4F9F-92C7-FB43AA32BA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96153" y="4750106"/>
              <a:ext cx="136393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MS PGothic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r>
                <a:rPr lang="en-US" altLang="en-US" sz="1200" b="1" dirty="0"/>
                <a:t>Position N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2FDF2196-9C5E-6699-18E2-6067E809D6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48921" y="4390190"/>
              <a:ext cx="0" cy="79208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616CF258-0B1E-B802-308B-11540861E500}"/>
                </a:ext>
              </a:extLst>
            </p:cNvPr>
            <p:cNvCxnSpPr>
              <a:cxnSpLocks/>
            </p:cNvCxnSpPr>
            <p:nvPr/>
          </p:nvCxnSpPr>
          <p:spPr>
            <a:xfrm>
              <a:off x="1403648" y="5056607"/>
              <a:ext cx="6826504" cy="0"/>
            </a:xfrm>
            <a:prstGeom prst="straightConnector1">
              <a:avLst/>
            </a:prstGeom>
            <a:ln>
              <a:prstDash val="dashDot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42D0910-1FD9-DA0F-B1D6-B99EFBA6A152}"/>
                </a:ext>
              </a:extLst>
            </p:cNvPr>
            <p:cNvSpPr txBox="1"/>
            <p:nvPr/>
          </p:nvSpPr>
          <p:spPr bwMode="auto">
            <a:xfrm>
              <a:off x="1974701" y="4420546"/>
              <a:ext cx="310039" cy="2769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200" dirty="0"/>
                <a:t>z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ED74C1B-AC11-D338-D428-D010A2069509}"/>
                </a:ext>
              </a:extLst>
            </p:cNvPr>
            <p:cNvSpPr txBox="1"/>
            <p:nvPr/>
          </p:nvSpPr>
          <p:spPr bwMode="auto">
            <a:xfrm>
              <a:off x="8069724" y="5029253"/>
              <a:ext cx="310039" cy="2769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200" dirty="0"/>
                <a:t>y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85F3BC0-D193-ABC8-1DA0-059556FF8CC0}"/>
                </a:ext>
              </a:extLst>
            </p:cNvPr>
            <p:cNvSpPr txBox="1"/>
            <p:nvPr/>
          </p:nvSpPr>
          <p:spPr bwMode="auto">
            <a:xfrm>
              <a:off x="2038713" y="5081068"/>
              <a:ext cx="310039" cy="2769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200" b="1" dirty="0"/>
                <a:t>0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D34D3C3-C1CB-F099-397B-4FEFE23DFF36}"/>
                </a:ext>
              </a:extLst>
            </p:cNvPr>
            <p:cNvSpPr/>
            <p:nvPr/>
          </p:nvSpPr>
          <p:spPr>
            <a:xfrm>
              <a:off x="2253974" y="4741583"/>
              <a:ext cx="4979349" cy="586982"/>
            </a:xfrm>
            <a:prstGeom prst="rect">
              <a:avLst/>
            </a:prstGeom>
            <a:solidFill>
              <a:schemeClr val="accent5">
                <a:lumMod val="40000"/>
                <a:lumOff val="60000"/>
                <a:alpha val="1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D54E0B8-1E5E-9EBA-A46E-44C15A668322}"/>
                </a:ext>
              </a:extLst>
            </p:cNvPr>
            <p:cNvGrpSpPr/>
            <p:nvPr/>
          </p:nvGrpSpPr>
          <p:grpSpPr>
            <a:xfrm>
              <a:off x="4952797" y="5002116"/>
              <a:ext cx="1594928" cy="106377"/>
              <a:chOff x="4990670" y="4276124"/>
              <a:chExt cx="1594928" cy="106377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D1E506E-9C83-61E9-FC39-44A255993698}"/>
                  </a:ext>
                </a:extLst>
              </p:cNvPr>
              <p:cNvSpPr/>
              <p:nvPr/>
            </p:nvSpPr>
            <p:spPr bwMode="auto">
              <a:xfrm>
                <a:off x="5510730" y="4276349"/>
                <a:ext cx="213398" cy="95558"/>
              </a:xfrm>
              <a:prstGeom prst="rect">
                <a:avLst/>
              </a:prstGeom>
              <a:noFill/>
              <a:ln w="25400">
                <a:solidFill>
                  <a:srgbClr val="FFC000"/>
                </a:solidFill>
                <a:prstDash val="sysDot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en-US" sz="1200" dirty="0">
                  <a:latin typeface="Arial" charset="0"/>
                  <a:ea typeface="ＭＳ Ｐゴシック" charset="0"/>
                  <a:sym typeface="Arial" charset="0"/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5C63B39E-1BE0-7C35-E98B-5086BC35FE25}"/>
                  </a:ext>
                </a:extLst>
              </p:cNvPr>
              <p:cNvSpPr/>
              <p:nvPr/>
            </p:nvSpPr>
            <p:spPr bwMode="auto">
              <a:xfrm>
                <a:off x="6086228" y="4279307"/>
                <a:ext cx="213398" cy="95558"/>
              </a:xfrm>
              <a:prstGeom prst="rect">
                <a:avLst/>
              </a:prstGeom>
              <a:noFill/>
              <a:ln w="25400">
                <a:solidFill>
                  <a:srgbClr val="FFC000"/>
                </a:solidFill>
                <a:prstDash val="sysDot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en-US" sz="1200" dirty="0">
                  <a:latin typeface="Arial" charset="0"/>
                  <a:ea typeface="ＭＳ Ｐゴシック" charset="0"/>
                  <a:sym typeface="Arial" charset="0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2D120E9C-8DFA-DDC5-2D6C-709B40C495EA}"/>
                  </a:ext>
                </a:extLst>
              </p:cNvPr>
              <p:cNvSpPr/>
              <p:nvPr/>
            </p:nvSpPr>
            <p:spPr bwMode="auto">
              <a:xfrm>
                <a:off x="6372200" y="4276124"/>
                <a:ext cx="213398" cy="95558"/>
              </a:xfrm>
              <a:prstGeom prst="rect">
                <a:avLst/>
              </a:prstGeom>
              <a:noFill/>
              <a:ln w="25400">
                <a:solidFill>
                  <a:srgbClr val="FFC000"/>
                </a:solidFill>
                <a:prstDash val="sysDot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r>
                  <a:rPr lang="en-US" sz="1200" dirty="0">
                    <a:latin typeface="Arial" charset="0"/>
                    <a:ea typeface="ＭＳ Ｐゴシック" charset="0"/>
                    <a:sym typeface="Arial" charset="0"/>
                  </a:rPr>
                  <a:t>   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DE8F7F84-B4E8-45F7-D19E-2AD6D134A4D1}"/>
                  </a:ext>
                </a:extLst>
              </p:cNvPr>
              <p:cNvSpPr/>
              <p:nvPr/>
            </p:nvSpPr>
            <p:spPr bwMode="auto">
              <a:xfrm>
                <a:off x="5268089" y="4278730"/>
                <a:ext cx="179619" cy="103771"/>
              </a:xfrm>
              <a:prstGeom prst="rect">
                <a:avLst/>
              </a:prstGeom>
              <a:noFill/>
              <a:ln w="25400">
                <a:solidFill>
                  <a:srgbClr val="FFC000"/>
                </a:solidFill>
                <a:prstDash val="sysDot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en-US" sz="1200" dirty="0">
                  <a:latin typeface="Arial" charset="0"/>
                  <a:ea typeface="ＭＳ Ｐゴシック" charset="0"/>
                  <a:sym typeface="Arial" charset="0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E3B1FB0-EA8D-7D10-7830-056F765D758A}"/>
                  </a:ext>
                </a:extLst>
              </p:cNvPr>
              <p:cNvSpPr/>
              <p:nvPr/>
            </p:nvSpPr>
            <p:spPr bwMode="auto">
              <a:xfrm>
                <a:off x="4990670" y="4284562"/>
                <a:ext cx="213398" cy="95558"/>
              </a:xfrm>
              <a:prstGeom prst="rect">
                <a:avLst/>
              </a:prstGeom>
              <a:noFill/>
              <a:ln w="25400">
                <a:solidFill>
                  <a:srgbClr val="FFC000"/>
                </a:solidFill>
                <a:prstDash val="sysDot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en-US" sz="1200" dirty="0">
                  <a:latin typeface="Arial" charset="0"/>
                  <a:ea typeface="ＭＳ Ｐゴシック" charset="0"/>
                  <a:sym typeface="Arial" charset="0"/>
                </a:endParaRPr>
              </a:p>
            </p:txBody>
          </p:sp>
        </p:grpSp>
      </p:grpSp>
      <p:pic>
        <p:nvPicPr>
          <p:cNvPr id="45" name="Elemento grafico 22">
            <a:extLst>
              <a:ext uri="{FF2B5EF4-FFF2-40B4-BE49-F238E27FC236}">
                <a16:creationId xmlns:a16="http://schemas.microsoft.com/office/drawing/2014/main" id="{845B8334-CAC8-13AC-854F-6977FE2424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4017" y="2296271"/>
            <a:ext cx="4351049" cy="2175525"/>
          </a:xfrm>
          <a:prstGeom prst="rect">
            <a:avLst/>
          </a:prstGeom>
        </p:spPr>
      </p:pic>
      <p:grpSp>
        <p:nvGrpSpPr>
          <p:cNvPr id="2" name="Gruppo 12">
            <a:extLst>
              <a:ext uri="{FF2B5EF4-FFF2-40B4-BE49-F238E27FC236}">
                <a16:creationId xmlns:a16="http://schemas.microsoft.com/office/drawing/2014/main" id="{511B9757-D2E4-E581-E08E-3A2C8D5E10E3}"/>
              </a:ext>
            </a:extLst>
          </p:cNvPr>
          <p:cNvGrpSpPr/>
          <p:nvPr/>
        </p:nvGrpSpPr>
        <p:grpSpPr>
          <a:xfrm>
            <a:off x="703321" y="674957"/>
            <a:ext cx="1700824" cy="1553375"/>
            <a:chOff x="6543654" y="2625935"/>
            <a:chExt cx="2072931" cy="1886075"/>
          </a:xfrm>
        </p:grpSpPr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id="{1766B258-CD2E-5DB2-88D9-1242B6A3357C}"/>
                </a:ext>
              </a:extLst>
            </p:cNvPr>
            <p:cNvGrpSpPr/>
            <p:nvPr/>
          </p:nvGrpSpPr>
          <p:grpSpPr>
            <a:xfrm>
              <a:off x="6543654" y="2625935"/>
              <a:ext cx="2072931" cy="1886075"/>
              <a:chOff x="0" y="0"/>
              <a:chExt cx="3873719" cy="3673929"/>
            </a:xfrm>
          </p:grpSpPr>
          <p:pic>
            <p:nvPicPr>
              <p:cNvPr id="198" name="Picture 197">
                <a:extLst>
                  <a:ext uri="{FF2B5EF4-FFF2-40B4-BE49-F238E27FC236}">
                    <a16:creationId xmlns:a16="http://schemas.microsoft.com/office/drawing/2014/main" id="{5E4038CC-556C-A762-72B8-73D0277C9A8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844" t="29923" r="35072" b="21763"/>
              <a:stretch/>
            </p:blipFill>
            <p:spPr bwMode="auto">
              <a:xfrm>
                <a:off x="0" y="0"/>
                <a:ext cx="3873719" cy="367392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99" name="Group 198">
                <a:extLst>
                  <a:ext uri="{FF2B5EF4-FFF2-40B4-BE49-F238E27FC236}">
                    <a16:creationId xmlns:a16="http://schemas.microsoft.com/office/drawing/2014/main" id="{CACFE7ED-A1FC-4290-B117-457BF752E625}"/>
                  </a:ext>
                </a:extLst>
              </p:cNvPr>
              <p:cNvGrpSpPr/>
              <p:nvPr/>
            </p:nvGrpSpPr>
            <p:grpSpPr>
              <a:xfrm>
                <a:off x="618360" y="1565425"/>
                <a:ext cx="1979582" cy="1686419"/>
                <a:chOff x="620398" y="1565301"/>
                <a:chExt cx="1946929" cy="1684544"/>
              </a:xfrm>
            </p:grpSpPr>
            <p:sp>
              <p:nvSpPr>
                <p:cNvPr id="200" name="TextBox 11">
                  <a:extLst>
                    <a:ext uri="{FF2B5EF4-FFF2-40B4-BE49-F238E27FC236}">
                      <a16:creationId xmlns:a16="http://schemas.microsoft.com/office/drawing/2014/main" id="{F1C41988-720A-BD53-1E54-AE21D0B76929}"/>
                    </a:ext>
                  </a:extLst>
                </p:cNvPr>
                <p:cNvSpPr txBox="1"/>
                <p:nvPr/>
              </p:nvSpPr>
              <p:spPr>
                <a:xfrm>
                  <a:off x="620398" y="1565301"/>
                  <a:ext cx="726122" cy="271237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0000"/>
                  </a:schemeClr>
                </a:solidFill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900" b="1" dirty="0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D9</a:t>
                  </a:r>
                </a:p>
              </p:txBody>
            </p:sp>
            <p:sp>
              <p:nvSpPr>
                <p:cNvPr id="202" name="TextBox 13">
                  <a:extLst>
                    <a:ext uri="{FF2B5EF4-FFF2-40B4-BE49-F238E27FC236}">
                      <a16:creationId xmlns:a16="http://schemas.microsoft.com/office/drawing/2014/main" id="{26623198-8366-8D3E-4927-324A14AB8C62}"/>
                    </a:ext>
                  </a:extLst>
                </p:cNvPr>
                <p:cNvSpPr txBox="1"/>
                <p:nvPr/>
              </p:nvSpPr>
              <p:spPr>
                <a:xfrm>
                  <a:off x="1682268" y="2978608"/>
                  <a:ext cx="885059" cy="271237"/>
                </a:xfrm>
                <a:prstGeom prst="rect">
                  <a:avLst/>
                </a:prstGeom>
                <a:solidFill>
                  <a:schemeClr val="bg1">
                    <a:lumMod val="85000"/>
                    <a:alpha val="70000"/>
                  </a:schemeClr>
                </a:solidFill>
                <a:ln w="9525" cmpd="sng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 anchor="ctr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900" b="1" dirty="0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D11</a:t>
                  </a:r>
                </a:p>
              </p:txBody>
            </p:sp>
          </p:grp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1385652-22C9-6524-9D84-8CB279B847FA}"/>
                </a:ext>
              </a:extLst>
            </p:cNvPr>
            <p:cNvSpPr txBox="1"/>
            <p:nvPr/>
          </p:nvSpPr>
          <p:spPr>
            <a:xfrm>
              <a:off x="8028384" y="3420874"/>
              <a:ext cx="481562" cy="139399"/>
            </a:xfrm>
            <a:prstGeom prst="rect">
              <a:avLst/>
            </a:prstGeom>
            <a:solidFill>
              <a:schemeClr val="bg1">
                <a:lumMod val="85000"/>
                <a:alpha val="70000"/>
              </a:schemeClr>
            </a:solidFill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9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D10</a:t>
              </a:r>
            </a:p>
          </p:txBody>
        </p:sp>
      </p:grp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EE68D2D-BA48-C199-F33D-CC853287244C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7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7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7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572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lemento grafico 10">
            <a:extLst>
              <a:ext uri="{FF2B5EF4-FFF2-40B4-BE49-F238E27FC236}">
                <a16:creationId xmlns:a16="http://schemas.microsoft.com/office/drawing/2014/main" id="{600F2177-210B-8A78-115D-8FD6C9AD9D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8190" y="1059582"/>
            <a:ext cx="4466520" cy="3190371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92448" cy="540000"/>
          </a:xfrm>
        </p:spPr>
        <p:txBody>
          <a:bodyPr/>
          <a:lstStyle/>
          <a:p>
            <a:pPr algn="l"/>
            <a:r>
              <a:rPr lang="en-US" dirty="0"/>
              <a:t>Measurement results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D92899-EC42-F1F8-45E4-08BE6CF9B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9A34DB24-E8D9-BDD8-7DA7-A88C0AF497A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73949" t="8046" b="49914"/>
          <a:stretch/>
        </p:blipFill>
        <p:spPr>
          <a:xfrm>
            <a:off x="971600" y="51470"/>
            <a:ext cx="1006985" cy="1064799"/>
          </a:xfrm>
          <a:prstGeom prst="rect">
            <a:avLst/>
          </a:prstGeom>
        </p:spPr>
      </p:pic>
      <p:sp>
        <p:nvSpPr>
          <p:cNvPr id="3" name="Espace réservé du texte 3">
            <a:extLst>
              <a:ext uri="{FF2B5EF4-FFF2-40B4-BE49-F238E27FC236}">
                <a16:creationId xmlns:a16="http://schemas.microsoft.com/office/drawing/2014/main" id="{2060A6E6-293D-3703-91ED-D90019FB8A38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contenu 8">
            <a:extLst>
              <a:ext uri="{FF2B5EF4-FFF2-40B4-BE49-F238E27FC236}">
                <a16:creationId xmlns:a16="http://schemas.microsoft.com/office/drawing/2014/main" id="{B2627DEA-CC3B-2A81-7CDE-D88CFFB7DD58}"/>
              </a:ext>
            </a:extLst>
          </p:cNvPr>
          <p:cNvSpPr txBox="1">
            <a:spLocks/>
          </p:cNvSpPr>
          <p:nvPr/>
        </p:nvSpPr>
        <p:spPr>
          <a:xfrm>
            <a:off x="4918552" y="1372076"/>
            <a:ext cx="3871056" cy="27838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fr-FR"/>
            </a:defPPr>
            <a:lvl1pPr marL="342900" indent="-342900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Ø"/>
              <a:defRPr sz="160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700" dirty="0">
                <a:ea typeface="Calibri" panose="020F0502020204030204" pitchFamily="34" charset="0"/>
              </a:rPr>
              <a:t>Magnetic axis measured over the 13 longitudinal positions of </a:t>
            </a:r>
            <a:r>
              <a:rPr lang="en-GB" sz="1700" b="1" dirty="0">
                <a:ea typeface="Calibri" panose="020F0502020204030204" pitchFamily="34" charset="0"/>
              </a:rPr>
              <a:t>6 cold masses</a:t>
            </a:r>
            <a:r>
              <a:rPr lang="en-GB" sz="1700" dirty="0">
                <a:ea typeface="Calibri" panose="020F0502020204030204" pitchFamily="34" charset="0"/>
              </a:rPr>
              <a:t>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1700" dirty="0"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700" dirty="0">
                <a:ea typeface="Calibri" panose="020F0502020204030204" pitchFamily="34" charset="0"/>
              </a:rPr>
              <a:t>The </a:t>
            </a:r>
            <a:r>
              <a:rPr lang="en-GB" sz="1700" b="1" dirty="0">
                <a:ea typeface="Calibri" panose="020F0502020204030204" pitchFamily="34" charset="0"/>
              </a:rPr>
              <a:t>reference frame </a:t>
            </a:r>
            <a:r>
              <a:rPr lang="en-GB" sz="1700" dirty="0">
                <a:ea typeface="Calibri" panose="020F0502020204030204" pitchFamily="34" charset="0"/>
              </a:rPr>
              <a:t>is referring to the cold masses D9, D10, and D11 points on both endplates.</a:t>
            </a:r>
            <a:endParaRPr lang="en-US" sz="17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buClr>
                <a:srgbClr val="0070C0"/>
              </a:buClr>
              <a:buFont typeface="Wingdings" panose="05000000000000000000" pitchFamily="2" charset="2"/>
              <a:buChar char="§"/>
            </a:pPr>
            <a:endParaRPr lang="en-US" sz="17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1700" dirty="0"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1700" dirty="0"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1700" dirty="0"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1700" dirty="0"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577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92448" cy="540000"/>
          </a:xfrm>
        </p:spPr>
        <p:txBody>
          <a:bodyPr/>
          <a:lstStyle/>
          <a:p>
            <a:pPr algn="l"/>
            <a:r>
              <a:rPr lang="en-US" dirty="0"/>
              <a:t>Measurement results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D92899-EC42-F1F8-45E4-08BE6CF9B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CFA1039-E1EB-7E65-E5C7-F27D156F49B2}"/>
              </a:ext>
            </a:extLst>
          </p:cNvPr>
          <p:cNvGrpSpPr/>
          <p:nvPr/>
        </p:nvGrpSpPr>
        <p:grpSpPr>
          <a:xfrm>
            <a:off x="539552" y="675000"/>
            <a:ext cx="4665822" cy="2995868"/>
            <a:chOff x="4854129" y="771321"/>
            <a:chExt cx="4104456" cy="2462673"/>
          </a:xfrm>
        </p:grpSpPr>
        <p:pic>
          <p:nvPicPr>
            <p:cNvPr id="3" name="Graphic 2">
              <a:extLst>
                <a:ext uri="{FF2B5EF4-FFF2-40B4-BE49-F238E27FC236}">
                  <a16:creationId xmlns:a16="http://schemas.microsoft.com/office/drawing/2014/main" id="{DD0BDA43-3C4E-63FB-F57F-D5C03D2655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854129" y="771321"/>
              <a:ext cx="4104456" cy="2462673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41DF5B5-253D-FA28-AB56-7C59EDB8D7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68144" y="960712"/>
              <a:ext cx="1518322" cy="928648"/>
            </a:xfrm>
            <a:prstGeom prst="rect">
              <a:avLst/>
            </a:prstGeom>
          </p:spPr>
        </p:pic>
      </p:grpSp>
      <p:sp>
        <p:nvSpPr>
          <p:cNvPr id="5" name="Espace réservé du texte 3">
            <a:extLst>
              <a:ext uri="{FF2B5EF4-FFF2-40B4-BE49-F238E27FC236}">
                <a16:creationId xmlns:a16="http://schemas.microsoft.com/office/drawing/2014/main" id="{981D7AC4-E133-F0CB-2F04-23B611086DA7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C70BA92-A40E-9A92-CF24-9BC650C524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849146"/>
              </p:ext>
            </p:extLst>
          </p:nvPr>
        </p:nvGraphicFramePr>
        <p:xfrm>
          <a:off x="5706276" y="2691754"/>
          <a:ext cx="1896051" cy="1920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00591">
                  <a:extLst>
                    <a:ext uri="{9D8B030D-6E8A-4147-A177-3AD203B41FA5}">
                      <a16:colId xmlns:a16="http://schemas.microsoft.com/office/drawing/2014/main" val="1570543044"/>
                    </a:ext>
                  </a:extLst>
                </a:gridCol>
                <a:gridCol w="795460">
                  <a:extLst>
                    <a:ext uri="{9D8B030D-6E8A-4147-A177-3AD203B41FA5}">
                      <a16:colId xmlns:a16="http://schemas.microsoft.com/office/drawing/2014/main" val="2253866731"/>
                    </a:ext>
                  </a:extLst>
                </a:gridCol>
              </a:tblGrid>
              <a:tr h="212513"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0" noProof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Field angle integral  [</a:t>
                      </a:r>
                      <a:r>
                        <a:rPr lang="en-GB" sz="1400" b="0" noProof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mrad</a:t>
                      </a:r>
                      <a:r>
                        <a:rPr lang="en-GB" sz="1400" b="0" noProof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</a:p>
                  </a:txBody>
                  <a:tcPr marL="71317" marR="71317" marT="0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1317" marR="71317" marT="0" marB="0" anchor="ctr"/>
                </a:tc>
                <a:extLst>
                  <a:ext uri="{0D108BD9-81ED-4DB2-BD59-A6C34878D82A}">
                    <a16:rowId xmlns:a16="http://schemas.microsoft.com/office/drawing/2014/main" val="399807891"/>
                  </a:ext>
                </a:extLst>
              </a:tr>
              <a:tr h="192877">
                <a:tc>
                  <a:txBody>
                    <a:bodyPr/>
                    <a:lstStyle/>
                    <a:p>
                      <a:pPr algn="ctr"/>
                      <a:endParaRPr lang="en-GB" sz="1400" b="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1317" marR="71317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b="0" noProof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1317" marR="71317" marT="0" marB="0" anchor="ctr"/>
                </a:tc>
                <a:extLst>
                  <a:ext uri="{0D108BD9-81ED-4DB2-BD59-A6C34878D82A}">
                    <a16:rowId xmlns:a16="http://schemas.microsoft.com/office/drawing/2014/main" val="557236348"/>
                  </a:ext>
                </a:extLst>
              </a:tr>
              <a:tr h="192877">
                <a:tc>
                  <a:txBody>
                    <a:bodyPr/>
                    <a:lstStyle/>
                    <a:p>
                      <a:r>
                        <a:rPr lang="en-GB" sz="1400" b="0" noProof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LMQXFB01</a:t>
                      </a:r>
                    </a:p>
                  </a:txBody>
                  <a:tcPr marL="71317" marR="7131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noProof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0.27</a:t>
                      </a:r>
                    </a:p>
                  </a:txBody>
                  <a:tcPr marL="71317" marR="71317" marT="0" marB="0" anchor="ctr"/>
                </a:tc>
                <a:extLst>
                  <a:ext uri="{0D108BD9-81ED-4DB2-BD59-A6C34878D82A}">
                    <a16:rowId xmlns:a16="http://schemas.microsoft.com/office/drawing/2014/main" val="1743216346"/>
                  </a:ext>
                </a:extLst>
              </a:tr>
              <a:tr h="192877">
                <a:tc>
                  <a:txBody>
                    <a:bodyPr/>
                    <a:lstStyle/>
                    <a:p>
                      <a:r>
                        <a:rPr lang="en-GB" sz="1400" b="0" noProof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LMQXFB02</a:t>
                      </a:r>
                    </a:p>
                  </a:txBody>
                  <a:tcPr marL="71317" marR="7131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noProof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-0.10</a:t>
                      </a:r>
                    </a:p>
                  </a:txBody>
                  <a:tcPr marL="71317" marR="71317" marT="0" marB="0" anchor="ctr"/>
                </a:tc>
                <a:extLst>
                  <a:ext uri="{0D108BD9-81ED-4DB2-BD59-A6C34878D82A}">
                    <a16:rowId xmlns:a16="http://schemas.microsoft.com/office/drawing/2014/main" val="1947667150"/>
                  </a:ext>
                </a:extLst>
              </a:tr>
              <a:tr h="192877">
                <a:tc>
                  <a:txBody>
                    <a:bodyPr/>
                    <a:lstStyle/>
                    <a:p>
                      <a:r>
                        <a:rPr lang="en-GB" sz="1400" b="0" noProof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LMQXFB03</a:t>
                      </a:r>
                    </a:p>
                  </a:txBody>
                  <a:tcPr marL="71317" marR="7131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noProof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-0.20</a:t>
                      </a:r>
                    </a:p>
                  </a:txBody>
                  <a:tcPr marL="71317" marR="71317" marT="0" marB="0" anchor="ctr"/>
                </a:tc>
                <a:extLst>
                  <a:ext uri="{0D108BD9-81ED-4DB2-BD59-A6C34878D82A}">
                    <a16:rowId xmlns:a16="http://schemas.microsoft.com/office/drawing/2014/main" val="3131061026"/>
                  </a:ext>
                </a:extLst>
              </a:tr>
              <a:tr h="192877">
                <a:tc>
                  <a:txBody>
                    <a:bodyPr/>
                    <a:lstStyle/>
                    <a:p>
                      <a:r>
                        <a:rPr lang="en-GB" sz="1400" b="0" noProof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LMQXFB04</a:t>
                      </a:r>
                    </a:p>
                  </a:txBody>
                  <a:tcPr marL="71317" marR="7131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noProof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-0.04</a:t>
                      </a:r>
                    </a:p>
                  </a:txBody>
                  <a:tcPr marL="71317" marR="71317" marT="0" marB="0" anchor="ctr"/>
                </a:tc>
                <a:extLst>
                  <a:ext uri="{0D108BD9-81ED-4DB2-BD59-A6C34878D82A}">
                    <a16:rowId xmlns:a16="http://schemas.microsoft.com/office/drawing/2014/main" val="1379024990"/>
                  </a:ext>
                </a:extLst>
              </a:tr>
              <a:tr h="192877">
                <a:tc>
                  <a:txBody>
                    <a:bodyPr/>
                    <a:lstStyle/>
                    <a:p>
                      <a:r>
                        <a:rPr lang="en-GB" sz="1400" b="0" noProof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LMQXFB05</a:t>
                      </a:r>
                    </a:p>
                  </a:txBody>
                  <a:tcPr marL="71317" marR="7131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noProof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-0.28</a:t>
                      </a:r>
                    </a:p>
                  </a:txBody>
                  <a:tcPr marL="71317" marR="71317" marT="0" marB="0" anchor="ctr"/>
                </a:tc>
                <a:extLst>
                  <a:ext uri="{0D108BD9-81ED-4DB2-BD59-A6C34878D82A}">
                    <a16:rowId xmlns:a16="http://schemas.microsoft.com/office/drawing/2014/main" val="1770825237"/>
                  </a:ext>
                </a:extLst>
              </a:tr>
              <a:tr h="192877">
                <a:tc>
                  <a:txBody>
                    <a:bodyPr/>
                    <a:lstStyle/>
                    <a:p>
                      <a:r>
                        <a:rPr lang="en-GB" sz="1400" b="0" noProof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LMQXFB06</a:t>
                      </a:r>
                    </a:p>
                  </a:txBody>
                  <a:tcPr marL="71317" marR="7131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noProof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-0.68</a:t>
                      </a:r>
                    </a:p>
                  </a:txBody>
                  <a:tcPr marL="71317" marR="71317" marT="0" marB="0" anchor="ctr"/>
                </a:tc>
                <a:extLst>
                  <a:ext uri="{0D108BD9-81ED-4DB2-BD59-A6C34878D82A}">
                    <a16:rowId xmlns:a16="http://schemas.microsoft.com/office/drawing/2014/main" val="67096052"/>
                  </a:ext>
                </a:extLst>
              </a:tr>
            </a:tbl>
          </a:graphicData>
        </a:graphic>
      </p:graphicFrame>
      <p:sp>
        <p:nvSpPr>
          <p:cNvPr id="7" name="Espace réservé du contenu 8">
            <a:extLst>
              <a:ext uri="{FF2B5EF4-FFF2-40B4-BE49-F238E27FC236}">
                <a16:creationId xmlns:a16="http://schemas.microsoft.com/office/drawing/2014/main" id="{33D4AB67-2781-5C7D-8547-336AA502BEB7}"/>
              </a:ext>
            </a:extLst>
          </p:cNvPr>
          <p:cNvSpPr txBox="1">
            <a:spLocks/>
          </p:cNvSpPr>
          <p:nvPr/>
        </p:nvSpPr>
        <p:spPr>
          <a:xfrm>
            <a:off x="5205374" y="882217"/>
            <a:ext cx="3399074" cy="16732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fr-FR"/>
            </a:defPPr>
            <a:lvl1pPr marL="342900" indent="-342900">
              <a:spcBef>
                <a:spcPct val="20000"/>
              </a:spcBef>
              <a:buClr>
                <a:srgbClr val="0070C0"/>
              </a:buClr>
              <a:buFont typeface="Wingdings" panose="05000000000000000000" pitchFamily="2" charset="2"/>
              <a:buChar char="Ø"/>
              <a:defRPr sz="160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>
                <a:solidFill>
                  <a:schemeClr val="accent5"/>
                </a:solidFill>
              </a:defRPr>
            </a:lvl2pPr>
            <a:lvl3pPr marL="11430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</a:defRPr>
            </a:lvl3pPr>
            <a:lvl4pPr marL="16002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</a:defRPr>
            </a:lvl4pPr>
            <a:lvl5pPr marL="2057400" indent="-2286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700" dirty="0">
                <a:ea typeface="Calibri" panose="020F0502020204030204" pitchFamily="34" charset="0"/>
              </a:rPr>
              <a:t>Magnetic field angle measured </a:t>
            </a:r>
            <a:r>
              <a:rPr lang="en-GB" sz="1700" dirty="0" err="1">
                <a:ea typeface="Calibri" panose="020F0502020204030204" pitchFamily="34" charset="0"/>
              </a:rPr>
              <a:t>w.r.t.</a:t>
            </a:r>
            <a:r>
              <a:rPr lang="en-GB" sz="1700" dirty="0">
                <a:ea typeface="Calibri" panose="020F0502020204030204" pitchFamily="34" charset="0"/>
              </a:rPr>
              <a:t> gravity.</a:t>
            </a:r>
            <a:endParaRPr lang="en-US" sz="1700" dirty="0"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700" dirty="0">
                <a:ea typeface="Calibri" panose="020F0502020204030204" pitchFamily="34" charset="0"/>
              </a:rPr>
              <a:t>The </a:t>
            </a:r>
            <a:r>
              <a:rPr lang="en-US" sz="1700" b="1" dirty="0">
                <a:ea typeface="Calibri" panose="020F0502020204030204" pitchFamily="34" charset="0"/>
              </a:rPr>
              <a:t>integral</a:t>
            </a:r>
            <a:r>
              <a:rPr lang="en-US" sz="1700" dirty="0">
                <a:ea typeface="Calibri" panose="020F0502020204030204" pitchFamily="34" charset="0"/>
              </a:rPr>
              <a:t> field angle smaller than 1 </a:t>
            </a:r>
            <a:r>
              <a:rPr lang="en-US" sz="1700" dirty="0" err="1">
                <a:ea typeface="Calibri" panose="020F0502020204030204" pitchFamily="34" charset="0"/>
              </a:rPr>
              <a:t>mrad</a:t>
            </a:r>
            <a:r>
              <a:rPr lang="en-US" sz="1700" dirty="0">
                <a:ea typeface="Calibri" panose="020F0502020204030204" pitchFamily="34" charset="0"/>
              </a:rPr>
              <a:t> on all cold masses: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1700" dirty="0"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1700" dirty="0"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1700" dirty="0">
              <a:ea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1E6E52-9FB3-683F-CE70-5FE2B22FBDE0}"/>
              </a:ext>
            </a:extLst>
          </p:cNvPr>
          <p:cNvSpPr txBox="1"/>
          <p:nvPr/>
        </p:nvSpPr>
        <p:spPr>
          <a:xfrm>
            <a:off x="637386" y="3747707"/>
            <a:ext cx="3646582" cy="734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mbient temperature results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are uploaded on MTF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626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Q2 Magnetic measurements workflow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z="14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pPr/>
              <a:t>8</a:t>
            </a:fld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Espace réservé du contenu 8">
            <a:extLst>
              <a:ext uri="{FF2B5EF4-FFF2-40B4-BE49-F238E27FC236}">
                <a16:creationId xmlns:a16="http://schemas.microsoft.com/office/drawing/2014/main" id="{BCC0513F-1245-0E5B-F73E-2675AB469E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5119" y="4544841"/>
            <a:ext cx="6264696" cy="181822"/>
          </a:xfr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GB" sz="14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H. Prin: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Status of cold mass activities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 	</a:t>
            </a:r>
            <a:r>
              <a:rPr lang="en-GB" sz="14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L. Fiscarelli: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Field quality update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40E7F3-CB63-CB91-29D6-37F8022F7F0E}"/>
              </a:ext>
            </a:extLst>
          </p:cNvPr>
          <p:cNvSpPr/>
          <p:nvPr/>
        </p:nvSpPr>
        <p:spPr>
          <a:xfrm>
            <a:off x="2756084" y="2127754"/>
            <a:ext cx="1656184" cy="64807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Cold mass assembly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DC599A-6F9C-65BF-9C0D-434C478A98AC}"/>
              </a:ext>
            </a:extLst>
          </p:cNvPr>
          <p:cNvSpPr/>
          <p:nvPr/>
        </p:nvSpPr>
        <p:spPr>
          <a:xfrm>
            <a:off x="4844316" y="2127754"/>
            <a:ext cx="1656184" cy="64807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Cryostating</a:t>
            </a:r>
            <a:endParaRPr lang="en-GB" dirty="0">
              <a:solidFill>
                <a:schemeClr val="accent5">
                  <a:lumMod val="60000"/>
                  <a:lumOff val="4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9151080-18AF-52E1-0800-7718D2D99768}"/>
              </a:ext>
            </a:extLst>
          </p:cNvPr>
          <p:cNvSpPr/>
          <p:nvPr/>
        </p:nvSpPr>
        <p:spPr>
          <a:xfrm>
            <a:off x="6920853" y="2127754"/>
            <a:ext cx="1813189" cy="64807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Cryo-assembly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F01343C-AC77-1060-8CDE-53D8F772AC4C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4412268" y="2451790"/>
            <a:ext cx="43204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4902B47-C1FE-B43F-0AC4-2DA51426098B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>
            <a:off x="6500500" y="2451790"/>
            <a:ext cx="420353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0024329E-9561-9954-C895-82E3D9EB0364}"/>
              </a:ext>
            </a:extLst>
          </p:cNvPr>
          <p:cNvSpPr/>
          <p:nvPr/>
        </p:nvSpPr>
        <p:spPr>
          <a:xfrm>
            <a:off x="667852" y="2931790"/>
            <a:ext cx="1656184" cy="234016"/>
          </a:xfrm>
          <a:prstGeom prst="rect">
            <a:avLst/>
          </a:prstGeom>
          <a:noFill/>
          <a:ln w="19050"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Coil pack insertion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308A1F7-EF88-624B-7119-5BE99986138B}"/>
              </a:ext>
            </a:extLst>
          </p:cNvPr>
          <p:cNvSpPr/>
          <p:nvPr/>
        </p:nvSpPr>
        <p:spPr>
          <a:xfrm>
            <a:off x="667852" y="3291830"/>
            <a:ext cx="1656184" cy="234016"/>
          </a:xfrm>
          <a:prstGeom prst="rect">
            <a:avLst/>
          </a:prstGeom>
          <a:noFill/>
          <a:ln w="19050"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Centering</a:t>
            </a:r>
            <a:endParaRPr lang="en-GB" sz="14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7F7226A-08C0-A4FD-0D34-8447E6792FCC}"/>
              </a:ext>
            </a:extLst>
          </p:cNvPr>
          <p:cNvSpPr/>
          <p:nvPr/>
        </p:nvSpPr>
        <p:spPr>
          <a:xfrm>
            <a:off x="667852" y="3633878"/>
            <a:ext cx="1656184" cy="234016"/>
          </a:xfrm>
          <a:prstGeom prst="rect">
            <a:avLst/>
          </a:prstGeom>
          <a:noFill/>
          <a:ln w="19050">
            <a:solidFill>
              <a:schemeClr val="accent5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Loading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A0A76EC-9EBA-D752-81B5-DB79373FBADA}"/>
              </a:ext>
            </a:extLst>
          </p:cNvPr>
          <p:cNvCxnSpPr>
            <a:cxnSpLocks/>
            <a:endCxn id="35" idx="0"/>
          </p:cNvCxnSpPr>
          <p:nvPr/>
        </p:nvCxnSpPr>
        <p:spPr>
          <a:xfrm>
            <a:off x="1495944" y="2775826"/>
            <a:ext cx="0" cy="155964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ACFDCA2C-8606-973A-D709-BAE9B576FD6C}"/>
              </a:ext>
            </a:extLst>
          </p:cNvPr>
          <p:cNvCxnSpPr>
            <a:cxnSpLocks/>
            <a:stCxn id="35" idx="2"/>
            <a:endCxn id="37" idx="0"/>
          </p:cNvCxnSpPr>
          <p:nvPr/>
        </p:nvCxnSpPr>
        <p:spPr>
          <a:xfrm>
            <a:off x="1495944" y="3165806"/>
            <a:ext cx="0" cy="126024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5B4D50F-8996-D797-5325-A6461A587ED9}"/>
              </a:ext>
            </a:extLst>
          </p:cNvPr>
          <p:cNvCxnSpPr>
            <a:cxnSpLocks/>
            <a:stCxn id="37" idx="2"/>
            <a:endCxn id="38" idx="0"/>
          </p:cNvCxnSpPr>
          <p:nvPr/>
        </p:nvCxnSpPr>
        <p:spPr>
          <a:xfrm>
            <a:off x="1495944" y="3525846"/>
            <a:ext cx="0" cy="108032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Espace réservé du contenu 8">
            <a:extLst>
              <a:ext uri="{FF2B5EF4-FFF2-40B4-BE49-F238E27FC236}">
                <a16:creationId xmlns:a16="http://schemas.microsoft.com/office/drawing/2014/main" id="{74EDB860-3478-B003-A8C5-4EB41E781F15}"/>
              </a:ext>
            </a:extLst>
          </p:cNvPr>
          <p:cNvSpPr txBox="1">
            <a:spLocks/>
          </p:cNvSpPr>
          <p:nvPr/>
        </p:nvSpPr>
        <p:spPr>
          <a:xfrm>
            <a:off x="4831942" y="2937764"/>
            <a:ext cx="1729387" cy="18662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Insertion of cold mass in vacuum vessel</a:t>
            </a:r>
          </a:p>
          <a:p>
            <a:pPr marL="0" indent="0" algn="l">
              <a:buNone/>
            </a:pPr>
            <a:r>
              <a:rPr lang="en-GB" sz="1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Mechanical</a:t>
            </a:r>
            <a:r>
              <a:rPr lang="en-GB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fiducialization</a:t>
            </a:r>
            <a:r>
              <a:rPr lang="en-GB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vessel</a:t>
            </a:r>
          </a:p>
          <a:p>
            <a:pPr marL="0" indent="0" algn="just">
              <a:buNone/>
            </a:pPr>
            <a:r>
              <a:rPr lang="en-GB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Installation of FSIs</a:t>
            </a:r>
          </a:p>
        </p:txBody>
      </p:sp>
      <p:sp>
        <p:nvSpPr>
          <p:cNvPr id="53" name="Espace réservé du contenu 8">
            <a:extLst>
              <a:ext uri="{FF2B5EF4-FFF2-40B4-BE49-F238E27FC236}">
                <a16:creationId xmlns:a16="http://schemas.microsoft.com/office/drawing/2014/main" id="{EE307950-F2EB-66A0-76F7-E80C76B20A96}"/>
              </a:ext>
            </a:extLst>
          </p:cNvPr>
          <p:cNvSpPr txBox="1">
            <a:spLocks/>
          </p:cNvSpPr>
          <p:nvPr/>
        </p:nvSpPr>
        <p:spPr>
          <a:xfrm>
            <a:off x="6932549" y="3159842"/>
            <a:ext cx="1584175" cy="48052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GB" sz="1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9" name="Picture 58" descr="A large metal object in a factory&#10;&#10;Description automatically generated">
            <a:extLst>
              <a:ext uri="{FF2B5EF4-FFF2-40B4-BE49-F238E27FC236}">
                <a16:creationId xmlns:a16="http://schemas.microsoft.com/office/drawing/2014/main" id="{6DD51EC8-DB2C-2001-E891-092E3BCDCB7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288" t="24800" r="20338" b="19200"/>
          <a:stretch/>
        </p:blipFill>
        <p:spPr>
          <a:xfrm>
            <a:off x="2610871" y="684088"/>
            <a:ext cx="1946609" cy="135418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1" name="Picture 60" descr="A large machine in a factory&#10;&#10;Description automatically generated">
            <a:extLst>
              <a:ext uri="{FF2B5EF4-FFF2-40B4-BE49-F238E27FC236}">
                <a16:creationId xmlns:a16="http://schemas.microsoft.com/office/drawing/2014/main" id="{9C3DF11E-7520-A623-9FAE-9A3B687CADC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359" r="23750" b="23541"/>
          <a:stretch/>
        </p:blipFill>
        <p:spPr>
          <a:xfrm>
            <a:off x="6788530" y="681540"/>
            <a:ext cx="1945513" cy="1360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3" name="Espace réservé du contenu 8">
            <a:extLst>
              <a:ext uri="{FF2B5EF4-FFF2-40B4-BE49-F238E27FC236}">
                <a16:creationId xmlns:a16="http://schemas.microsoft.com/office/drawing/2014/main" id="{38C70A90-CD68-E454-EAE1-663519251FC6}"/>
              </a:ext>
            </a:extLst>
          </p:cNvPr>
          <p:cNvSpPr txBox="1">
            <a:spLocks/>
          </p:cNvSpPr>
          <p:nvPr/>
        </p:nvSpPr>
        <p:spPr>
          <a:xfrm>
            <a:off x="6932986" y="2931790"/>
            <a:ext cx="1743470" cy="19442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Transfer function and field quality at cold</a:t>
            </a:r>
            <a:r>
              <a:rPr lang="en-GB" sz="14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l">
              <a:buNone/>
            </a:pPr>
            <a:r>
              <a:rPr lang="en-GB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Magnetic axis measurement at ambient and cold temperatures in SM18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 descr="A large machine in a factory&#10;&#10;Description automatically generated">
            <a:extLst>
              <a:ext uri="{FF2B5EF4-FFF2-40B4-BE49-F238E27FC236}">
                <a16:creationId xmlns:a16="http://schemas.microsoft.com/office/drawing/2014/main" id="{FE499577-8FC1-43BB-A9AA-D721572409C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839" t="16566" r="23521" b="23060"/>
          <a:stretch/>
        </p:blipFill>
        <p:spPr>
          <a:xfrm>
            <a:off x="4699103" y="674706"/>
            <a:ext cx="1946609" cy="13635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E8E943C-EA7E-FBB4-538F-25BA340DF91D}"/>
              </a:ext>
            </a:extLst>
          </p:cNvPr>
          <p:cNvSpPr/>
          <p:nvPr/>
        </p:nvSpPr>
        <p:spPr>
          <a:xfrm>
            <a:off x="667852" y="2127754"/>
            <a:ext cx="1656184" cy="64807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MQXFB</a:t>
            </a:r>
          </a:p>
          <a:p>
            <a:pPr algn="ctr"/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assembly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F1849C9-D415-358E-8AF2-CB0510D2F1ED}"/>
              </a:ext>
            </a:extLst>
          </p:cNvPr>
          <p:cNvCxnSpPr>
            <a:cxnSpLocks/>
            <a:stCxn id="13" idx="3"/>
            <a:endCxn id="3" idx="1"/>
          </p:cNvCxnSpPr>
          <p:nvPr/>
        </p:nvCxnSpPr>
        <p:spPr>
          <a:xfrm>
            <a:off x="2324036" y="2451790"/>
            <a:ext cx="43204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Espace réservé du contenu 8">
            <a:extLst>
              <a:ext uri="{FF2B5EF4-FFF2-40B4-BE49-F238E27FC236}">
                <a16:creationId xmlns:a16="http://schemas.microsoft.com/office/drawing/2014/main" id="{CB4E98C5-0002-2BB3-5A1E-AD99D1408A5A}"/>
              </a:ext>
            </a:extLst>
          </p:cNvPr>
          <p:cNvSpPr txBox="1">
            <a:spLocks/>
          </p:cNvSpPr>
          <p:nvPr/>
        </p:nvSpPr>
        <p:spPr>
          <a:xfrm>
            <a:off x="2494808" y="2883974"/>
            <a:ext cx="2232135" cy="15754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Pre-alignment field angle with gravity </a:t>
            </a:r>
            <a:r>
              <a:rPr lang="en-GB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before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feet and endplates welding</a:t>
            </a:r>
            <a:r>
              <a:rPr lang="en-GB" sz="14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sz="1400" u="sng" baseline="30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Transfer function and field harmonics</a:t>
            </a:r>
            <a:endParaRPr lang="en-GB" sz="1400" baseline="30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l">
              <a:buNone/>
            </a:pPr>
            <a:r>
              <a:rPr lang="en-GB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Magnetic axis measurement at ambient temperature (180)</a:t>
            </a:r>
          </a:p>
          <a:p>
            <a:pPr algn="just"/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en-GB" sz="1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3B3D937-3139-8DB6-A179-47A3584AB0BA}"/>
              </a:ext>
            </a:extLst>
          </p:cNvPr>
          <p:cNvSpPr/>
          <p:nvPr/>
        </p:nvSpPr>
        <p:spPr>
          <a:xfrm>
            <a:off x="2453123" y="4013057"/>
            <a:ext cx="2258375" cy="471847"/>
          </a:xfrm>
          <a:prstGeom prst="rect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Espace réservé du texte 3">
            <a:extLst>
              <a:ext uri="{FF2B5EF4-FFF2-40B4-BE49-F238E27FC236}">
                <a16:creationId xmlns:a16="http://schemas.microsoft.com/office/drawing/2014/main" id="{7C2A860E-8F0A-BBE1-3D09-4E933D6D1987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8"/>
              </a:rPr>
              <a:t>Magnetic axis - Carlo Petrone - 14</a:t>
            </a:r>
            <a:r>
              <a:rPr lang="en-GB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8"/>
              </a:rPr>
              <a:t>th</a:t>
            </a:r>
            <a:r>
              <a:rPr lang="en-GB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8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7" name="Picture 26" descr="A large cylindrical object in a factory&#10;&#10;Description automatically generated">
            <a:extLst>
              <a:ext uri="{FF2B5EF4-FFF2-40B4-BE49-F238E27FC236}">
                <a16:creationId xmlns:a16="http://schemas.microsoft.com/office/drawing/2014/main" id="{1F0D77EE-37CF-80FB-1AC6-2B5FEEFB52D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7950" t="21225" r="20396" b="15869"/>
          <a:stretch/>
        </p:blipFill>
        <p:spPr>
          <a:xfrm>
            <a:off x="680028" y="681540"/>
            <a:ext cx="1788026" cy="1368232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F1533423-9E1F-E22B-FAC0-327CFF6D2322}"/>
              </a:ext>
            </a:extLst>
          </p:cNvPr>
          <p:cNvGrpSpPr/>
          <p:nvPr/>
        </p:nvGrpSpPr>
        <p:grpSpPr>
          <a:xfrm>
            <a:off x="4726387" y="3368140"/>
            <a:ext cx="3963058" cy="1172037"/>
            <a:chOff x="4726387" y="3368140"/>
            <a:chExt cx="3963058" cy="117203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2EE239E-DA14-0F3A-22E4-9895DDC6D742}"/>
                </a:ext>
              </a:extLst>
            </p:cNvPr>
            <p:cNvGrpSpPr/>
            <p:nvPr/>
          </p:nvGrpSpPr>
          <p:grpSpPr>
            <a:xfrm>
              <a:off x="4740368" y="3368140"/>
              <a:ext cx="3949077" cy="967872"/>
              <a:chOff x="4740368" y="3368140"/>
              <a:chExt cx="3949077" cy="967872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AA28B2D-695B-C352-191A-AB692CE3C4D1}"/>
                  </a:ext>
                </a:extLst>
              </p:cNvPr>
              <p:cNvSpPr/>
              <p:nvPr/>
            </p:nvSpPr>
            <p:spPr>
              <a:xfrm>
                <a:off x="6876256" y="3368140"/>
                <a:ext cx="1813189" cy="923053"/>
              </a:xfrm>
              <a:prstGeom prst="rect">
                <a:avLst/>
              </a:prstGeom>
              <a:noFill/>
              <a:ln w="25400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" name="Arrow: Right 22">
                <a:extLst>
                  <a:ext uri="{FF2B5EF4-FFF2-40B4-BE49-F238E27FC236}">
                    <a16:creationId xmlns:a16="http://schemas.microsoft.com/office/drawing/2014/main" id="{AA663D24-D94A-AB94-F055-8F64CB341538}"/>
                  </a:ext>
                </a:extLst>
              </p:cNvPr>
              <p:cNvSpPr/>
              <p:nvPr/>
            </p:nvSpPr>
            <p:spPr>
              <a:xfrm>
                <a:off x="4740368" y="4101996"/>
                <a:ext cx="2053068" cy="234016"/>
              </a:xfrm>
              <a:prstGeom prst="rightArrow">
                <a:avLst/>
              </a:prstGeom>
              <a:solidFill>
                <a:srgbClr val="69BCD7"/>
              </a:solidFill>
              <a:ln>
                <a:solidFill>
                  <a:srgbClr val="5FB9D7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43CD6CA-6F5B-5CF2-D2E5-3D8C15868520}"/>
                </a:ext>
              </a:extLst>
            </p:cNvPr>
            <p:cNvSpPr txBox="1"/>
            <p:nvPr/>
          </p:nvSpPr>
          <p:spPr>
            <a:xfrm>
              <a:off x="4726387" y="4217012"/>
              <a:ext cx="2423108" cy="3231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500" b="1" dirty="0">
                  <a:solidFill>
                    <a:srgbClr val="69BCD7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Presentation outline</a:t>
              </a:r>
              <a:endParaRPr lang="en-GB" sz="1500" b="1" dirty="0">
                <a:solidFill>
                  <a:srgbClr val="69BCD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3164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E73BEC-7729-2BE4-9466-DC8905E36E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54B200-47BE-2BF5-C095-F46587B8A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5DC766-B0D7-2A1D-6CC1-5E99CD72D2DC}"/>
              </a:ext>
            </a:extLst>
          </p:cNvPr>
          <p:cNvSpPr txBox="1"/>
          <p:nvPr/>
        </p:nvSpPr>
        <p:spPr>
          <a:xfrm>
            <a:off x="539551" y="494962"/>
            <a:ext cx="54726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93BE"/>
                </a:solidFill>
              </a:rPr>
              <a:t>Stretched-Wire for alignment measurements</a:t>
            </a:r>
            <a:endParaRPr lang="fr-FR" dirty="0">
              <a:solidFill>
                <a:srgbClr val="0093BE"/>
              </a:solidFill>
            </a:endParaRPr>
          </a:p>
        </p:txBody>
      </p:sp>
      <p:sp>
        <p:nvSpPr>
          <p:cNvPr id="3" name="Espace réservé du contenu 8">
            <a:extLst>
              <a:ext uri="{FF2B5EF4-FFF2-40B4-BE49-F238E27FC236}">
                <a16:creationId xmlns:a16="http://schemas.microsoft.com/office/drawing/2014/main" id="{196592ED-911A-ED73-4FC8-AC7508804A77}"/>
              </a:ext>
            </a:extLst>
          </p:cNvPr>
          <p:cNvSpPr txBox="1">
            <a:spLocks/>
          </p:cNvSpPr>
          <p:nvPr/>
        </p:nvSpPr>
        <p:spPr>
          <a:xfrm>
            <a:off x="4717105" y="1003366"/>
            <a:ext cx="3887343" cy="35846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Clr>
                <a:srgbClr val="0070C0"/>
              </a:buClr>
            </a:pP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Rotating coil scanner cannot be used. </a:t>
            </a:r>
          </a:p>
          <a:p>
            <a:pPr algn="just">
              <a:lnSpc>
                <a:spcPct val="150000"/>
              </a:lnSpc>
              <a:buClr>
                <a:srgbClr val="0070C0"/>
              </a:buClr>
            </a:pP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Stretched-Wire system is installed with </a:t>
            </a: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Stage A 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 the </a:t>
            </a: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CS side and aligned with gravity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at over 0.01 mm/m.</a:t>
            </a:r>
          </a:p>
          <a:p>
            <a:pPr algn="just">
              <a:lnSpc>
                <a:spcPct val="150000"/>
              </a:lnSpc>
              <a:buClr>
                <a:srgbClr val="0070C0"/>
              </a:buClr>
            </a:pP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Axis measurements at </a:t>
            </a: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cryogenic and ambient temperature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are performed also to assess the vertical mechanical variation (~ 1.5 mm). </a:t>
            </a:r>
          </a:p>
        </p:txBody>
      </p:sp>
      <p:sp>
        <p:nvSpPr>
          <p:cNvPr id="15" name="Titre 7">
            <a:extLst>
              <a:ext uri="{FF2B5EF4-FFF2-40B4-BE49-F238E27FC236}">
                <a16:creationId xmlns:a16="http://schemas.microsoft.com/office/drawing/2014/main" id="{7163E2C9-2DD9-065D-9797-DB6B6D943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92448" cy="540000"/>
          </a:xfrm>
        </p:spPr>
        <p:txBody>
          <a:bodyPr/>
          <a:lstStyle/>
          <a:p>
            <a:pPr algn="l"/>
            <a:r>
              <a:rPr lang="en-GB" dirty="0"/>
              <a:t>Magnetic axis of the cryo-assembly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C42466A-453D-6317-97FC-D4AC57325411}"/>
              </a:ext>
            </a:extLst>
          </p:cNvPr>
          <p:cNvSpPr txBox="1">
            <a:spLocks/>
          </p:cNvSpPr>
          <p:nvPr/>
        </p:nvSpPr>
        <p:spPr>
          <a:xfrm>
            <a:off x="2252605" y="4767263"/>
            <a:ext cx="6264696" cy="30944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Magnetic axis - Carlo Petrone - 14</a:t>
            </a:r>
            <a:r>
              <a:rPr lang="en-US" sz="1200" baseline="300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th</a:t>
            </a:r>
            <a:r>
              <a:rPr lang="en-US" sz="1200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 HL-LHC Collaboration Meeting – Genoa  –  10  October  2024</a:t>
            </a:r>
            <a:endParaRPr lang="en-GB" sz="12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 descr="A machine in a factory&#10;&#10;Description automatically generated">
            <a:extLst>
              <a:ext uri="{FF2B5EF4-FFF2-40B4-BE49-F238E27FC236}">
                <a16:creationId xmlns:a16="http://schemas.microsoft.com/office/drawing/2014/main" id="{7ACF46CB-8B2C-6754-318C-90A0C043F8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860" b="13600"/>
          <a:stretch/>
        </p:blipFill>
        <p:spPr>
          <a:xfrm>
            <a:off x="656419" y="1093499"/>
            <a:ext cx="3857625" cy="3422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9506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6AD56BA-2B7C-434F-AA6C-906DAF6E63F1}">
  <ds:schemaRefs>
    <ds:schemaRef ds:uri="http://purl.org/dc/elements/1.1/"/>
    <ds:schemaRef ds:uri="http://schemas.microsoft.com/office/2006/documentManagement/types"/>
    <ds:schemaRef ds:uri="http://purl.org/dc/dcmitype/"/>
    <ds:schemaRef ds:uri="http://schemas.microsoft.com/office/2006/metadata/properties"/>
    <ds:schemaRef ds:uri="8946e33d-fd2f-4ae4-8ee9-d90c129cdf9e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14730</TotalTime>
  <Words>2284</Words>
  <Application>Microsoft Office PowerPoint</Application>
  <PresentationFormat>On-screen Show (16:9)</PresentationFormat>
  <Paragraphs>360</Paragraphs>
  <Slides>27</Slides>
  <Notes>10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Aptos Narrow</vt:lpstr>
      <vt:lpstr>Arial</vt:lpstr>
      <vt:lpstr>Calibri</vt:lpstr>
      <vt:lpstr>Cambria Math</vt:lpstr>
      <vt:lpstr>Times New Roman</vt:lpstr>
      <vt:lpstr>Wingdings</vt:lpstr>
      <vt:lpstr>Thème Office</vt:lpstr>
      <vt:lpstr>Magnetic axis measurements of the superconducting quadrupoles (Q2) at CERN</vt:lpstr>
      <vt:lpstr>Q2 Magnetic measurements workflow</vt:lpstr>
      <vt:lpstr>Measurement method: rotating-coil scanner </vt:lpstr>
      <vt:lpstr>Cold-mass measurement procedure</vt:lpstr>
      <vt:lpstr>Cold-mass measurement procedure</vt:lpstr>
      <vt:lpstr>Measurement results</vt:lpstr>
      <vt:lpstr>Measurement results</vt:lpstr>
      <vt:lpstr>Q2 Magnetic measurements workflow</vt:lpstr>
      <vt:lpstr>Magnetic axis of the cryo-assembly</vt:lpstr>
      <vt:lpstr>Measurement method: single stretched wire</vt:lpstr>
      <vt:lpstr>Measurement method: single stretched wire</vt:lpstr>
      <vt:lpstr>Measurement method: single stretched wire </vt:lpstr>
      <vt:lpstr>Measurement method: single stretched wire </vt:lpstr>
      <vt:lpstr>Measurement method: single stretched wire</vt:lpstr>
      <vt:lpstr>Measurement method: single stretched wire </vt:lpstr>
      <vt:lpstr>Measurement method: single stretched wire</vt:lpstr>
      <vt:lpstr>Measurement method: single stretched wire </vt:lpstr>
      <vt:lpstr>Measurement of LMQXFB04 – Roll angles</vt:lpstr>
      <vt:lpstr>Final reference system definition</vt:lpstr>
      <vt:lpstr>Measurement of LMQXFB04 – Magnetic axis</vt:lpstr>
      <vt:lpstr>Magnetic measurement reports</vt:lpstr>
      <vt:lpstr>Conclusions</vt:lpstr>
      <vt:lpstr>PowerPoint Presentation</vt:lpstr>
      <vt:lpstr>Spare Slides</vt:lpstr>
      <vt:lpstr>Measurement requirements</vt:lpstr>
      <vt:lpstr>Measurement of the bare cold masses</vt:lpstr>
      <vt:lpstr>Measurement method: single stretched wire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Carlo.Petrone@cern.ch</dc:creator>
  <cp:lastModifiedBy>Carlo Petrone</cp:lastModifiedBy>
  <cp:revision>1076</cp:revision>
  <dcterms:created xsi:type="dcterms:W3CDTF">2016-02-12T09:02:01Z</dcterms:created>
  <dcterms:modified xsi:type="dcterms:W3CDTF">2024-10-10T07:48:43Z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