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08b854cd5e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08b854cd5e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09c78d64d9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09c78d64d9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09c78d64d9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09c78d64d9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09c78d64d9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09c78d64d9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8b854cd5e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08b854cd5e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08b854cd5e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08b854cd5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09c78d64d9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g309c78d64d9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08b854cd5e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08b854cd5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08b854cd5e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08b854cd5e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08b854cd5e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08b854cd5e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09c78d64d9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09c78d64d9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08b854cd5e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08b854cd5e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12000" y="135000"/>
            <a:ext cx="7920000" cy="540000"/>
          </a:xfrm>
          <a:prstGeom prst="rect">
            <a:avLst/>
          </a:prstGeom>
          <a:noFill/>
          <a:ln>
            <a:noFill/>
          </a:ln>
        </p:spPr>
        <p:txBody>
          <a:bodyPr anchorCtr="1" anchor="ctr" bIns="0" lIns="0" spcFirstLastPara="1" rIns="0" wrap="square" tIns="0">
            <a:noAutofit/>
          </a:bodyPr>
          <a:lstStyle>
            <a:lvl1pPr lvl="0" algn="ctr">
              <a:spcBef>
                <a:spcPts val="0"/>
              </a:spcBef>
              <a:spcAft>
                <a:spcPts val="0"/>
              </a:spcAft>
              <a:buClr>
                <a:schemeClr val="lt2"/>
              </a:buClr>
              <a:buSzPts val="1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2" name="Google Shape;52;p13"/>
          <p:cNvSpPr txBox="1"/>
          <p:nvPr>
            <p:ph idx="1" type="body"/>
          </p:nvPr>
        </p:nvSpPr>
        <p:spPr>
          <a:xfrm>
            <a:off x="612000" y="914401"/>
            <a:ext cx="7920000" cy="3680100"/>
          </a:xfrm>
          <a:prstGeom prst="rect">
            <a:avLst/>
          </a:prstGeom>
          <a:noFill/>
          <a:ln>
            <a:noFill/>
          </a:ln>
        </p:spPr>
        <p:txBody>
          <a:bodyPr anchorCtr="0" anchor="t" bIns="0" lIns="0" spcFirstLastPara="1" rIns="0" wrap="square" tIns="0">
            <a:normAutofit/>
          </a:bodyPr>
          <a:lstStyle>
            <a:lvl1pPr indent="-342900" lvl="0" marL="457200" algn="l">
              <a:spcBef>
                <a:spcPts val="360"/>
              </a:spcBef>
              <a:spcAft>
                <a:spcPts val="0"/>
              </a:spcAft>
              <a:buSzPts val="1800"/>
              <a:buChar char="●"/>
              <a:defRPr/>
            </a:lvl1pPr>
            <a:lvl2pPr indent="-342900" lvl="1" marL="914400" algn="l">
              <a:spcBef>
                <a:spcPts val="12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200"/>
              </a:spcBef>
              <a:spcAft>
                <a:spcPts val="0"/>
              </a:spcAft>
              <a:buSzPts val="1800"/>
              <a:buChar char="●"/>
              <a:defRPr/>
            </a:lvl4pPr>
            <a:lvl5pPr indent="-342900" lvl="4" marL="2286000" algn="l">
              <a:spcBef>
                <a:spcPts val="1200"/>
              </a:spcBef>
              <a:spcAft>
                <a:spcPts val="0"/>
              </a:spcAft>
              <a:buSzPts val="1800"/>
              <a:buChar char="○"/>
              <a:defRPr/>
            </a:lvl5pPr>
            <a:lvl6pPr indent="-342900" lvl="5" marL="2743200" algn="l">
              <a:spcBef>
                <a:spcPts val="1200"/>
              </a:spcBef>
              <a:spcAft>
                <a:spcPts val="0"/>
              </a:spcAft>
              <a:buClr>
                <a:schemeClr val="dk1"/>
              </a:buClr>
              <a:buSzPts val="1800"/>
              <a:buChar char="■"/>
              <a:defRPr/>
            </a:lvl6pPr>
            <a:lvl7pPr indent="-342900" lvl="6" marL="3200400" algn="l">
              <a:spcBef>
                <a:spcPts val="1200"/>
              </a:spcBef>
              <a:spcAft>
                <a:spcPts val="0"/>
              </a:spcAft>
              <a:buClr>
                <a:schemeClr val="dk1"/>
              </a:buClr>
              <a:buSzPts val="1800"/>
              <a:buChar char="●"/>
              <a:defRPr/>
            </a:lvl7pPr>
            <a:lvl8pPr indent="-342900" lvl="7" marL="3657600" algn="l">
              <a:spcBef>
                <a:spcPts val="1200"/>
              </a:spcBef>
              <a:spcAft>
                <a:spcPts val="0"/>
              </a:spcAft>
              <a:buClr>
                <a:schemeClr val="dk1"/>
              </a:buClr>
              <a:buSzPts val="1800"/>
              <a:buChar char="○"/>
              <a:defRPr/>
            </a:lvl8pPr>
            <a:lvl9pPr indent="-342900" lvl="8" marL="4114800" algn="l">
              <a:spcBef>
                <a:spcPts val="1200"/>
              </a:spcBef>
              <a:spcAft>
                <a:spcPts val="1200"/>
              </a:spcAft>
              <a:buClr>
                <a:schemeClr val="dk1"/>
              </a:buClr>
              <a:buSzPts val="1800"/>
              <a:buChar char="■"/>
              <a:defRPr/>
            </a:lvl9pPr>
          </a:lstStyle>
          <a:p/>
        </p:txBody>
      </p:sp>
      <p:sp>
        <p:nvSpPr>
          <p:cNvPr id="53" name="Google Shape;53;p13"/>
          <p:cNvSpPr txBox="1"/>
          <p:nvPr>
            <p:ph idx="11" type="ftr"/>
          </p:nvPr>
        </p:nvSpPr>
        <p:spPr>
          <a:xfrm>
            <a:off x="1905000" y="4767263"/>
            <a:ext cx="6627000" cy="270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3"/>
          <p:cNvSpPr txBox="1"/>
          <p:nvPr>
            <p:ph idx="12" type="sldNum"/>
          </p:nvPr>
        </p:nvSpPr>
        <p:spPr>
          <a:xfrm>
            <a:off x="8686800" y="4767263"/>
            <a:ext cx="360000" cy="270000"/>
          </a:xfrm>
          <a:prstGeom prst="rect">
            <a:avLst/>
          </a:prstGeom>
          <a:noFill/>
          <a:ln>
            <a:noFill/>
          </a:ln>
        </p:spPr>
        <p:txBody>
          <a:bodyPr anchorCtr="0" anchor="b" bIns="0" lIns="0" spcFirstLastPara="1" rIns="0" wrap="square" tIns="0">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image">
  <p:cSld name="Title with image">
    <p:spTree>
      <p:nvGrpSpPr>
        <p:cNvPr id="55" name="Shape 55"/>
        <p:cNvGrpSpPr/>
        <p:nvPr/>
      </p:nvGrpSpPr>
      <p:grpSpPr>
        <a:xfrm>
          <a:off x="0" y="0"/>
          <a:ext cx="0" cy="0"/>
          <a:chOff x="0" y="0"/>
          <a:chExt cx="0" cy="0"/>
        </a:xfrm>
      </p:grpSpPr>
      <p:pic>
        <p:nvPicPr>
          <p:cNvPr id="56" name="Google Shape;56;p14"/>
          <p:cNvPicPr preferRelativeResize="0"/>
          <p:nvPr/>
        </p:nvPicPr>
        <p:blipFill rotWithShape="1">
          <a:blip r:embed="rId2">
            <a:alphaModFix/>
          </a:blip>
          <a:srcRect b="0" l="0" r="0" t="0"/>
          <a:stretch/>
        </p:blipFill>
        <p:spPr>
          <a:xfrm>
            <a:off x="0" y="0"/>
            <a:ext cx="9144002" cy="5228455"/>
          </a:xfrm>
          <a:prstGeom prst="rect">
            <a:avLst/>
          </a:prstGeom>
          <a:noFill/>
          <a:ln>
            <a:noFill/>
          </a:ln>
        </p:spPr>
      </p:pic>
      <p:sp>
        <p:nvSpPr>
          <p:cNvPr id="57" name="Google Shape;57;p14"/>
          <p:cNvSpPr txBox="1"/>
          <p:nvPr>
            <p:ph type="title"/>
          </p:nvPr>
        </p:nvSpPr>
        <p:spPr>
          <a:xfrm>
            <a:off x="467916" y="939887"/>
            <a:ext cx="8208300" cy="4731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2600"/>
              <a:buFont typeface="Arial"/>
              <a:buNone/>
              <a:defRPr sz="26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8" name="Google Shape;58;p14"/>
          <p:cNvSpPr txBox="1"/>
          <p:nvPr>
            <p:ph idx="11" type="ftr"/>
          </p:nvPr>
        </p:nvSpPr>
        <p:spPr>
          <a:xfrm>
            <a:off x="467916" y="170099"/>
            <a:ext cx="2515200" cy="4401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b="0" sz="800">
                <a:solidFill>
                  <a:schemeClr val="lt1"/>
                </a:solidFill>
                <a:latin typeface="Arial"/>
                <a:ea typeface="Arial"/>
                <a:cs typeface="Arial"/>
                <a:sym typeface="Arial"/>
              </a:defRPr>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9" name="Google Shape;59;p14"/>
          <p:cNvSpPr txBox="1"/>
          <p:nvPr>
            <p:ph idx="12" type="sldNum"/>
          </p:nvPr>
        </p:nvSpPr>
        <p:spPr>
          <a:xfrm>
            <a:off x="7596188" y="169069"/>
            <a:ext cx="1080000" cy="435000"/>
          </a:xfrm>
          <a:prstGeom prst="rect">
            <a:avLst/>
          </a:prstGeom>
          <a:noFill/>
          <a:ln>
            <a:noFill/>
          </a:ln>
        </p:spPr>
        <p:txBody>
          <a:bodyPr anchorCtr="0" anchor="ctr" bIns="0" lIns="0" spcFirstLastPara="1" rIns="0" wrap="square" tIns="0">
            <a:normAutofit/>
          </a:bodyPr>
          <a:lstStyle>
            <a:lvl1pPr indent="0" lvl="0" marL="0" algn="r">
              <a:spcBef>
                <a:spcPts val="0"/>
              </a:spcBef>
              <a:buNone/>
              <a:defRPr b="0" i="0" sz="700" u="none" cap="none" strike="noStrike">
                <a:solidFill>
                  <a:schemeClr val="lt1"/>
                </a:solidFill>
                <a:latin typeface="Arial"/>
                <a:ea typeface="Arial"/>
                <a:cs typeface="Arial"/>
                <a:sym typeface="Arial"/>
              </a:defRPr>
            </a:lvl1pPr>
            <a:lvl2pPr indent="0" lvl="1" marL="0" algn="r">
              <a:spcBef>
                <a:spcPts val="0"/>
              </a:spcBef>
              <a:buNone/>
              <a:defRPr b="0" i="0" sz="700" u="none" cap="none" strike="noStrike">
                <a:solidFill>
                  <a:schemeClr val="lt1"/>
                </a:solidFill>
                <a:latin typeface="Arial"/>
                <a:ea typeface="Arial"/>
                <a:cs typeface="Arial"/>
                <a:sym typeface="Arial"/>
              </a:defRPr>
            </a:lvl2pPr>
            <a:lvl3pPr indent="0" lvl="2" marL="0" algn="r">
              <a:spcBef>
                <a:spcPts val="0"/>
              </a:spcBef>
              <a:buNone/>
              <a:defRPr b="0" i="0" sz="700" u="none" cap="none" strike="noStrike">
                <a:solidFill>
                  <a:schemeClr val="lt1"/>
                </a:solidFill>
                <a:latin typeface="Arial"/>
                <a:ea typeface="Arial"/>
                <a:cs typeface="Arial"/>
                <a:sym typeface="Arial"/>
              </a:defRPr>
            </a:lvl3pPr>
            <a:lvl4pPr indent="0" lvl="3" marL="0" algn="r">
              <a:spcBef>
                <a:spcPts val="0"/>
              </a:spcBef>
              <a:buNone/>
              <a:defRPr b="0" i="0" sz="700" u="none" cap="none" strike="noStrike">
                <a:solidFill>
                  <a:schemeClr val="lt1"/>
                </a:solidFill>
                <a:latin typeface="Arial"/>
                <a:ea typeface="Arial"/>
                <a:cs typeface="Arial"/>
                <a:sym typeface="Arial"/>
              </a:defRPr>
            </a:lvl4pPr>
            <a:lvl5pPr indent="0" lvl="4" marL="0" algn="r">
              <a:spcBef>
                <a:spcPts val="0"/>
              </a:spcBef>
              <a:buNone/>
              <a:defRPr b="0" i="0" sz="700" u="none" cap="none" strike="noStrike">
                <a:solidFill>
                  <a:schemeClr val="lt1"/>
                </a:solidFill>
                <a:latin typeface="Arial"/>
                <a:ea typeface="Arial"/>
                <a:cs typeface="Arial"/>
                <a:sym typeface="Arial"/>
              </a:defRPr>
            </a:lvl5pPr>
            <a:lvl6pPr indent="0" lvl="5" marL="0" algn="r">
              <a:spcBef>
                <a:spcPts val="0"/>
              </a:spcBef>
              <a:buNone/>
              <a:defRPr b="0" i="0" sz="700" u="none" cap="none" strike="noStrike">
                <a:solidFill>
                  <a:schemeClr val="lt1"/>
                </a:solidFill>
                <a:latin typeface="Arial"/>
                <a:ea typeface="Arial"/>
                <a:cs typeface="Arial"/>
                <a:sym typeface="Arial"/>
              </a:defRPr>
            </a:lvl6pPr>
            <a:lvl7pPr indent="0" lvl="6" marL="0" algn="r">
              <a:spcBef>
                <a:spcPts val="0"/>
              </a:spcBef>
              <a:buNone/>
              <a:defRPr b="0" i="0" sz="700" u="none" cap="none" strike="noStrike">
                <a:solidFill>
                  <a:schemeClr val="lt1"/>
                </a:solidFill>
                <a:latin typeface="Arial"/>
                <a:ea typeface="Arial"/>
                <a:cs typeface="Arial"/>
                <a:sym typeface="Arial"/>
              </a:defRPr>
            </a:lvl7pPr>
            <a:lvl8pPr indent="0" lvl="7" marL="0" algn="r">
              <a:spcBef>
                <a:spcPts val="0"/>
              </a:spcBef>
              <a:buNone/>
              <a:defRPr b="0" i="0" sz="700" u="none" cap="none" strike="noStrike">
                <a:solidFill>
                  <a:schemeClr val="lt1"/>
                </a:solidFill>
                <a:latin typeface="Arial"/>
                <a:ea typeface="Arial"/>
                <a:cs typeface="Arial"/>
                <a:sym typeface="Arial"/>
              </a:defRPr>
            </a:lvl8pPr>
            <a:lvl9pPr indent="0" lvl="8" marL="0" algn="r">
              <a:spcBef>
                <a:spcPts val="0"/>
              </a:spcBef>
              <a:buNone/>
              <a:defRPr b="0" i="0" sz="7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cxnSp>
        <p:nvCxnSpPr>
          <p:cNvPr id="60" name="Google Shape;60;p14"/>
          <p:cNvCxnSpPr/>
          <p:nvPr/>
        </p:nvCxnSpPr>
        <p:spPr>
          <a:xfrm>
            <a:off x="0" y="715500"/>
            <a:ext cx="9144000" cy="0"/>
          </a:xfrm>
          <a:prstGeom prst="straightConnector1">
            <a:avLst/>
          </a:prstGeom>
          <a:noFill/>
          <a:ln cap="flat" cmpd="sng" w="9525">
            <a:solidFill>
              <a:schemeClr val="lt1"/>
            </a:solidFill>
            <a:prstDash val="solid"/>
            <a:miter lim="800000"/>
            <a:headEnd len="sm" w="sm" type="none"/>
            <a:tailEnd len="sm" w="sm" type="none"/>
          </a:ln>
        </p:spPr>
      </p:cxnSp>
      <p:sp>
        <p:nvSpPr>
          <p:cNvPr id="61" name="Google Shape;61;p14"/>
          <p:cNvSpPr txBox="1"/>
          <p:nvPr>
            <p:ph idx="1" type="body"/>
          </p:nvPr>
        </p:nvSpPr>
        <p:spPr>
          <a:xfrm>
            <a:off x="467916" y="4823110"/>
            <a:ext cx="1494300" cy="1089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800"/>
              </a:spcBef>
              <a:spcAft>
                <a:spcPts val="0"/>
              </a:spcAft>
              <a:buClr>
                <a:schemeClr val="lt1"/>
              </a:buClr>
              <a:buSzPts val="500"/>
              <a:buNone/>
              <a:defRPr sz="500">
                <a:solidFill>
                  <a:schemeClr val="lt1"/>
                </a:solidFill>
              </a:defRPr>
            </a:lvl1pPr>
            <a:lvl2pPr indent="-317500" lvl="1" marL="914400" algn="l">
              <a:lnSpc>
                <a:spcPct val="100000"/>
              </a:lnSpc>
              <a:spcBef>
                <a:spcPts val="1200"/>
              </a:spcBef>
              <a:spcAft>
                <a:spcPts val="0"/>
              </a:spcAft>
              <a:buClr>
                <a:srgbClr val="071E40"/>
              </a:buClr>
              <a:buSzPts val="1400"/>
              <a:buChar char="○"/>
              <a:defRPr/>
            </a:lvl2pPr>
            <a:lvl3pPr indent="-317500" lvl="2" marL="1371600" algn="l">
              <a:lnSpc>
                <a:spcPct val="100000"/>
              </a:lnSpc>
              <a:spcBef>
                <a:spcPts val="1200"/>
              </a:spcBef>
              <a:spcAft>
                <a:spcPts val="0"/>
              </a:spcAft>
              <a:buClr>
                <a:srgbClr val="071E40"/>
              </a:buClr>
              <a:buSzPts val="1400"/>
              <a:buChar char="■"/>
              <a:defRPr/>
            </a:lvl3pPr>
            <a:lvl4pPr indent="-317500" lvl="3" marL="1828800" algn="l">
              <a:lnSpc>
                <a:spcPct val="100000"/>
              </a:lnSpc>
              <a:spcBef>
                <a:spcPts val="1200"/>
              </a:spcBef>
              <a:spcAft>
                <a:spcPts val="0"/>
              </a:spcAft>
              <a:buClr>
                <a:srgbClr val="071E40"/>
              </a:buClr>
              <a:buSzPts val="1400"/>
              <a:buChar char="●"/>
              <a:defRPr/>
            </a:lvl4pPr>
            <a:lvl5pPr indent="-317500" lvl="4" marL="2286000" algn="l">
              <a:lnSpc>
                <a:spcPct val="100000"/>
              </a:lnSpc>
              <a:spcBef>
                <a:spcPts val="1200"/>
              </a:spcBef>
              <a:spcAft>
                <a:spcPts val="0"/>
              </a:spcAft>
              <a:buClr>
                <a:srgbClr val="071E40"/>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pic>
        <p:nvPicPr>
          <p:cNvPr id="62" name="Google Shape;62;p14"/>
          <p:cNvPicPr preferRelativeResize="0"/>
          <p:nvPr/>
        </p:nvPicPr>
        <p:blipFill rotWithShape="1">
          <a:blip r:embed="rId3">
            <a:alphaModFix/>
          </a:blip>
          <a:srcRect b="0" l="0" r="0" t="0"/>
          <a:stretch/>
        </p:blipFill>
        <p:spPr>
          <a:xfrm>
            <a:off x="4042366" y="169069"/>
            <a:ext cx="1461451" cy="4748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ctrTitle"/>
          </p:nvPr>
        </p:nvSpPr>
        <p:spPr>
          <a:xfrm>
            <a:off x="311708" y="736900"/>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Impact of mechanical and magnetic measurements on performance</a:t>
            </a:r>
            <a:endParaRPr/>
          </a:p>
        </p:txBody>
      </p:sp>
      <p:sp>
        <p:nvSpPr>
          <p:cNvPr id="68" name="Google Shape;68;p15"/>
          <p:cNvSpPr txBox="1"/>
          <p:nvPr>
            <p:ph idx="1" type="subTitle"/>
          </p:nvPr>
        </p:nvSpPr>
        <p:spPr>
          <a:xfrm>
            <a:off x="311700" y="2834125"/>
            <a:ext cx="8520600" cy="1553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 De Maria</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
              <a:t>2024 HiLumi Annual meeting</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4"/>
          <p:cNvSpPr txBox="1"/>
          <p:nvPr>
            <p:ph type="title"/>
          </p:nvPr>
        </p:nvSpPr>
        <p:spPr>
          <a:xfrm>
            <a:off x="311700" y="2350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Backup</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DRF</a:t>
            </a:r>
            <a:endParaRPr/>
          </a:p>
        </p:txBody>
      </p:sp>
      <p:pic>
        <p:nvPicPr>
          <p:cNvPr id="185" name="Google Shape;185;p25"/>
          <p:cNvPicPr preferRelativeResize="0"/>
          <p:nvPr/>
        </p:nvPicPr>
        <p:blipFill>
          <a:blip r:embed="rId3">
            <a:alphaModFix/>
          </a:blip>
          <a:stretch>
            <a:fillRect/>
          </a:stretch>
        </p:blipFill>
        <p:spPr>
          <a:xfrm>
            <a:off x="152400" y="1170125"/>
            <a:ext cx="3612684" cy="3820977"/>
          </a:xfrm>
          <a:prstGeom prst="rect">
            <a:avLst/>
          </a:prstGeom>
          <a:noFill/>
          <a:ln>
            <a:noFill/>
          </a:ln>
        </p:spPr>
      </p:pic>
      <p:pic>
        <p:nvPicPr>
          <p:cNvPr id="186" name="Google Shape;186;p25"/>
          <p:cNvPicPr preferRelativeResize="0"/>
          <p:nvPr/>
        </p:nvPicPr>
        <p:blipFill>
          <a:blip r:embed="rId4">
            <a:alphaModFix/>
          </a:blip>
          <a:stretch>
            <a:fillRect/>
          </a:stretch>
        </p:blipFill>
        <p:spPr>
          <a:xfrm>
            <a:off x="3917484" y="1170125"/>
            <a:ext cx="4698135" cy="382097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Present </a:t>
            </a:r>
            <a:r>
              <a:rPr lang="en"/>
              <a:t>alignment</a:t>
            </a:r>
            <a:r>
              <a:rPr lang="en"/>
              <a:t> uncertainties</a:t>
            </a:r>
            <a:endParaRPr/>
          </a:p>
        </p:txBody>
      </p:sp>
      <p:pic>
        <p:nvPicPr>
          <p:cNvPr id="192" name="Google Shape;192;p26"/>
          <p:cNvPicPr preferRelativeResize="0"/>
          <p:nvPr/>
        </p:nvPicPr>
        <p:blipFill>
          <a:blip r:embed="rId3">
            <a:alphaModFix/>
          </a:blip>
          <a:stretch>
            <a:fillRect/>
          </a:stretch>
        </p:blipFill>
        <p:spPr>
          <a:xfrm>
            <a:off x="90950" y="1189850"/>
            <a:ext cx="4515176" cy="1114300"/>
          </a:xfrm>
          <a:prstGeom prst="rect">
            <a:avLst/>
          </a:prstGeom>
          <a:noFill/>
          <a:ln>
            <a:noFill/>
          </a:ln>
        </p:spPr>
      </p:pic>
      <p:pic>
        <p:nvPicPr>
          <p:cNvPr id="193" name="Google Shape;193;p26"/>
          <p:cNvPicPr preferRelativeResize="0"/>
          <p:nvPr/>
        </p:nvPicPr>
        <p:blipFill>
          <a:blip r:embed="rId4">
            <a:alphaModFix/>
          </a:blip>
          <a:stretch>
            <a:fillRect/>
          </a:stretch>
        </p:blipFill>
        <p:spPr>
          <a:xfrm>
            <a:off x="112750" y="2476275"/>
            <a:ext cx="4471569" cy="2234099"/>
          </a:xfrm>
          <a:prstGeom prst="rect">
            <a:avLst/>
          </a:prstGeom>
          <a:noFill/>
          <a:ln>
            <a:noFill/>
          </a:ln>
        </p:spPr>
      </p:pic>
      <p:pic>
        <p:nvPicPr>
          <p:cNvPr id="194" name="Google Shape;194;p26"/>
          <p:cNvPicPr preferRelativeResize="0"/>
          <p:nvPr/>
        </p:nvPicPr>
        <p:blipFill>
          <a:blip r:embed="rId5">
            <a:alphaModFix/>
          </a:blip>
          <a:stretch>
            <a:fillRect/>
          </a:stretch>
        </p:blipFill>
        <p:spPr>
          <a:xfrm>
            <a:off x="4813394" y="936525"/>
            <a:ext cx="4367631" cy="2182170"/>
          </a:xfrm>
          <a:prstGeom prst="rect">
            <a:avLst/>
          </a:prstGeom>
          <a:noFill/>
          <a:ln>
            <a:noFill/>
          </a:ln>
        </p:spPr>
      </p:pic>
      <p:pic>
        <p:nvPicPr>
          <p:cNvPr id="195" name="Google Shape;195;p26"/>
          <p:cNvPicPr preferRelativeResize="0"/>
          <p:nvPr/>
        </p:nvPicPr>
        <p:blipFill>
          <a:blip r:embed="rId6">
            <a:alphaModFix/>
          </a:blip>
          <a:stretch>
            <a:fillRect/>
          </a:stretch>
        </p:blipFill>
        <p:spPr>
          <a:xfrm>
            <a:off x="4690669" y="3225045"/>
            <a:ext cx="4043682" cy="172000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pic>
        <p:nvPicPr>
          <p:cNvPr id="201" name="Google Shape;201;p27"/>
          <p:cNvPicPr preferRelativeResize="0"/>
          <p:nvPr/>
        </p:nvPicPr>
        <p:blipFill>
          <a:blip r:embed="rId3">
            <a:alphaModFix/>
          </a:blip>
          <a:stretch>
            <a:fillRect/>
          </a:stretch>
        </p:blipFill>
        <p:spPr>
          <a:xfrm>
            <a:off x="4163625" y="1092525"/>
            <a:ext cx="4668676" cy="4050974"/>
          </a:xfrm>
          <a:prstGeom prst="rect">
            <a:avLst/>
          </a:prstGeom>
          <a:noFill/>
          <a:ln>
            <a:noFill/>
          </a:ln>
        </p:spPr>
      </p:pic>
      <p:pic>
        <p:nvPicPr>
          <p:cNvPr id="202" name="Google Shape;202;p27"/>
          <p:cNvPicPr preferRelativeResize="0"/>
          <p:nvPr/>
        </p:nvPicPr>
        <p:blipFill>
          <a:blip r:embed="rId4">
            <a:alphaModFix/>
          </a:blip>
          <a:stretch>
            <a:fillRect/>
          </a:stretch>
        </p:blipFill>
        <p:spPr>
          <a:xfrm>
            <a:off x="-50625" y="1655321"/>
            <a:ext cx="4668674" cy="163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Contents</a:t>
            </a:r>
            <a:endParaRPr/>
          </a:p>
        </p:txBody>
      </p:sp>
      <p:sp>
        <p:nvSpPr>
          <p:cNvPr id="74" name="Google Shape;74;p16"/>
          <p:cNvSpPr txBox="1"/>
          <p:nvPr>
            <p:ph idx="1" type="body"/>
          </p:nvPr>
        </p:nvSpPr>
        <p:spPr>
          <a:xfrm>
            <a:off x="311700" y="1152475"/>
            <a:ext cx="73959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Mechanical and magnetic measurements have an impact on the correction and the optimization of</a:t>
            </a:r>
            <a:endParaRPr/>
          </a:p>
          <a:p>
            <a:pPr indent="-334327" lvl="0" marL="457200" rtl="0" algn="l">
              <a:spcBef>
                <a:spcPts val="1200"/>
              </a:spcBef>
              <a:spcAft>
                <a:spcPts val="0"/>
              </a:spcAft>
              <a:buSzPct val="100000"/>
              <a:buChar char="●"/>
            </a:pPr>
            <a:r>
              <a:rPr lang="en"/>
              <a:t>Orbit</a:t>
            </a:r>
            <a:endParaRPr/>
          </a:p>
          <a:p>
            <a:pPr indent="-334327" lvl="0" marL="457200" rtl="0" algn="l">
              <a:spcBef>
                <a:spcPts val="0"/>
              </a:spcBef>
              <a:spcAft>
                <a:spcPts val="0"/>
              </a:spcAft>
              <a:buSzPct val="100000"/>
              <a:buChar char="●"/>
            </a:pPr>
            <a:r>
              <a:rPr lang="en"/>
              <a:t>Optics</a:t>
            </a:r>
            <a:endParaRPr/>
          </a:p>
          <a:p>
            <a:pPr indent="-334327" lvl="0" marL="457200" rtl="0" algn="l">
              <a:spcBef>
                <a:spcPts val="0"/>
              </a:spcBef>
              <a:spcAft>
                <a:spcPts val="0"/>
              </a:spcAft>
              <a:buSzPct val="100000"/>
              <a:buChar char="●"/>
            </a:pPr>
            <a:r>
              <a:rPr lang="en"/>
              <a:t>Coupling</a:t>
            </a:r>
            <a:endParaRPr/>
          </a:p>
          <a:p>
            <a:pPr indent="-334327" lvl="0" marL="457200" rtl="0" algn="l">
              <a:spcBef>
                <a:spcPts val="0"/>
              </a:spcBef>
              <a:spcAft>
                <a:spcPts val="0"/>
              </a:spcAft>
              <a:buSzPct val="100000"/>
              <a:buChar char="●"/>
            </a:pPr>
            <a:r>
              <a:rPr lang="en"/>
              <a:t>Dynamic aperture</a:t>
            </a:r>
            <a:endParaRPr/>
          </a:p>
          <a:p>
            <a:pPr indent="0" lvl="0" marL="457200" rtl="0" algn="l">
              <a:spcBef>
                <a:spcPts val="1200"/>
              </a:spcBef>
              <a:spcAft>
                <a:spcPts val="0"/>
              </a:spcAft>
              <a:buNone/>
            </a:pPr>
            <a:r>
              <a:t/>
            </a:r>
            <a:endParaRPr/>
          </a:p>
          <a:p>
            <a:pPr indent="-334327" lvl="0" marL="457200" rtl="0" algn="l">
              <a:spcBef>
                <a:spcPts val="1200"/>
              </a:spcBef>
              <a:spcAft>
                <a:spcPts val="0"/>
              </a:spcAft>
              <a:buSzPct val="100000"/>
              <a:buAutoNum type="arabicParenR"/>
            </a:pPr>
            <a:r>
              <a:rPr lang="en"/>
              <a:t>Insufficient</a:t>
            </a:r>
            <a:r>
              <a:rPr lang="en"/>
              <a:t> corrections of the mentioned observables can prevent or several </a:t>
            </a:r>
            <a:r>
              <a:rPr lang="en"/>
              <a:t>limit</a:t>
            </a:r>
            <a:r>
              <a:rPr lang="en"/>
              <a:t> high luminosity operations!</a:t>
            </a:r>
            <a:endParaRPr/>
          </a:p>
          <a:p>
            <a:pPr indent="-334327" lvl="0" marL="457200" rtl="0" algn="l">
              <a:spcBef>
                <a:spcPts val="0"/>
              </a:spcBef>
              <a:spcAft>
                <a:spcPts val="0"/>
              </a:spcAft>
              <a:buSzPct val="100000"/>
              <a:buAutoNum type="arabicParenR"/>
            </a:pPr>
            <a:r>
              <a:rPr lang="en"/>
              <a:t>Large corrections require time and iterations that reduce the number physics days.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Orbit correction strategy</a:t>
            </a:r>
            <a:endParaRPr/>
          </a:p>
        </p:txBody>
      </p:sp>
      <p:sp>
        <p:nvSpPr>
          <p:cNvPr id="80" name="Google Shape;80;p17"/>
          <p:cNvSpPr txBox="1"/>
          <p:nvPr>
            <p:ph idx="1" type="body"/>
          </p:nvPr>
        </p:nvSpPr>
        <p:spPr>
          <a:xfrm>
            <a:off x="311700" y="1144800"/>
            <a:ext cx="3887400" cy="3852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200"/>
              <a:t>The presence of three strict orbit </a:t>
            </a:r>
            <a:r>
              <a:rPr lang="en" sz="1200"/>
              <a:t>constraints</a:t>
            </a:r>
            <a:r>
              <a:rPr lang="en" sz="1200"/>
              <a:t> in ATLAS and CMS (IP and crab cavities at &lt;0.5 mm) requires</a:t>
            </a:r>
            <a:endParaRPr sz="1200"/>
          </a:p>
          <a:p>
            <a:pPr indent="-304800" lvl="0" marL="457200" rtl="0" algn="l">
              <a:spcBef>
                <a:spcPts val="1200"/>
              </a:spcBef>
              <a:spcAft>
                <a:spcPts val="0"/>
              </a:spcAft>
              <a:buSzPts val="1200"/>
              <a:buChar char="●"/>
            </a:pPr>
            <a:r>
              <a:rPr lang="en" sz="1200"/>
              <a:t>&lt; </a:t>
            </a:r>
            <a:r>
              <a:rPr lang="en" sz="1200"/>
              <a:t>0.5 mm </a:t>
            </a:r>
            <a:r>
              <a:rPr lang="en" sz="1200"/>
              <a:t>alignment of the quadrupole magnetic axis (e.g .~1 mm orbit offset equivalent to ~2 </a:t>
            </a:r>
            <a:r>
              <a:rPr lang="en" sz="1200"/>
              <a:t>Tm</a:t>
            </a:r>
            <a:r>
              <a:rPr lang="en" sz="1200"/>
              <a:t> orbit corrector)</a:t>
            </a:r>
            <a:endParaRPr sz="1200"/>
          </a:p>
          <a:p>
            <a:pPr indent="-304800" lvl="0" marL="457200" rtl="0" algn="l">
              <a:spcBef>
                <a:spcPts val="0"/>
              </a:spcBef>
              <a:spcAft>
                <a:spcPts val="0"/>
              </a:spcAft>
              <a:buSzPts val="1200"/>
              <a:buChar char="●"/>
            </a:pPr>
            <a:r>
              <a:rPr lang="en" sz="1200"/>
              <a:t>An </a:t>
            </a:r>
            <a:r>
              <a:rPr lang="en" sz="1200"/>
              <a:t>additional</a:t>
            </a:r>
            <a:r>
              <a:rPr lang="en" sz="1200"/>
              <a:t> budget of 0.5 mm offset in the CC is given at the cost of a static slope in the cavities.</a:t>
            </a:r>
            <a:endParaRPr sz="1200"/>
          </a:p>
          <a:p>
            <a:pPr indent="0" lvl="0" marL="0" rtl="0" algn="l">
              <a:spcBef>
                <a:spcPts val="1200"/>
              </a:spcBef>
              <a:spcAft>
                <a:spcPts val="0"/>
              </a:spcAft>
              <a:buNone/>
            </a:pPr>
            <a:r>
              <a:rPr lang="en" sz="1200"/>
              <a:t>Essential to keep sufficient </a:t>
            </a:r>
            <a:r>
              <a:rPr lang="en" sz="1200"/>
              <a:t>alignment</a:t>
            </a:r>
            <a:r>
              <a:rPr lang="en" sz="1200"/>
              <a:t> range after construction (e.g. deformable RF bridges in </a:t>
            </a:r>
            <a:r>
              <a:rPr lang="en" sz="1200"/>
              <a:t>between triplets have a range &gt;2.5 mm, other bellows should allow similar margins.)</a:t>
            </a:r>
            <a:endParaRPr sz="1200"/>
          </a:p>
          <a:p>
            <a:pPr indent="0" lvl="0" marL="0" rtl="0" algn="l">
              <a:spcBef>
                <a:spcPts val="1200"/>
              </a:spcBef>
              <a:spcAft>
                <a:spcPts val="1200"/>
              </a:spcAft>
              <a:buNone/>
            </a:pPr>
            <a:r>
              <a:rPr lang="en" sz="1200"/>
              <a:t>Ideally, imperfections before the first beam should be dominated by uncertainty (0.4 mm currently estimated at 3 σ) and not deviations.</a:t>
            </a:r>
            <a:endParaRPr sz="1200"/>
          </a:p>
        </p:txBody>
      </p:sp>
      <p:pic>
        <p:nvPicPr>
          <p:cNvPr id="81" name="Google Shape;81;p17"/>
          <p:cNvPicPr preferRelativeResize="0"/>
          <p:nvPr/>
        </p:nvPicPr>
        <p:blipFill rotWithShape="1">
          <a:blip r:embed="rId3">
            <a:alphaModFix/>
          </a:blip>
          <a:srcRect b="0" l="0" r="0" t="55972"/>
          <a:stretch/>
        </p:blipFill>
        <p:spPr>
          <a:xfrm rot="-9">
            <a:off x="3637869" y="698518"/>
            <a:ext cx="6631462" cy="1159639"/>
          </a:xfrm>
          <a:prstGeom prst="rect">
            <a:avLst/>
          </a:prstGeom>
          <a:noFill/>
          <a:ln>
            <a:noFill/>
          </a:ln>
        </p:spPr>
      </p:pic>
      <p:pic>
        <p:nvPicPr>
          <p:cNvPr id="82" name="Google Shape;82;p17"/>
          <p:cNvPicPr preferRelativeResize="0"/>
          <p:nvPr/>
        </p:nvPicPr>
        <p:blipFill rotWithShape="1">
          <a:blip r:embed="rId4">
            <a:alphaModFix/>
          </a:blip>
          <a:srcRect b="0" l="0" r="0" t="0"/>
          <a:stretch/>
        </p:blipFill>
        <p:spPr>
          <a:xfrm>
            <a:off x="4353150" y="1858175"/>
            <a:ext cx="4479150" cy="2640476"/>
          </a:xfrm>
          <a:prstGeom prst="rect">
            <a:avLst/>
          </a:prstGeom>
          <a:noFill/>
          <a:ln>
            <a:noFill/>
          </a:ln>
        </p:spPr>
      </p:pic>
      <p:sp>
        <p:nvSpPr>
          <p:cNvPr id="83" name="Google Shape;83;p17"/>
          <p:cNvSpPr txBox="1"/>
          <p:nvPr/>
        </p:nvSpPr>
        <p:spPr>
          <a:xfrm>
            <a:off x="4456850" y="4498650"/>
            <a:ext cx="4586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2"/>
                </a:solidFill>
              </a:rPr>
              <a:t>Orbit correctors can only cope with &lt;0.5 mm orbit imperfections!</a:t>
            </a:r>
            <a:endParaRPr sz="12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p:nvPr/>
        </p:nvSpPr>
        <p:spPr>
          <a:xfrm>
            <a:off x="4870950" y="3290050"/>
            <a:ext cx="2676600" cy="1076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89" name="Google Shape;89;p18"/>
          <p:cNvSpPr/>
          <p:nvPr/>
        </p:nvSpPr>
        <p:spPr>
          <a:xfrm>
            <a:off x="370425" y="932125"/>
            <a:ext cx="8000100" cy="63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8"/>
          <p:cNvSpPr/>
          <p:nvPr/>
        </p:nvSpPr>
        <p:spPr>
          <a:xfrm>
            <a:off x="385525" y="3298325"/>
            <a:ext cx="4299300" cy="7584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8"/>
          <p:cNvSpPr/>
          <p:nvPr/>
        </p:nvSpPr>
        <p:spPr>
          <a:xfrm>
            <a:off x="370413" y="1658225"/>
            <a:ext cx="8000100" cy="14271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8"/>
          <p:cNvSpPr txBox="1"/>
          <p:nvPr>
            <p:ph idx="4294967295" type="title"/>
          </p:nvPr>
        </p:nvSpPr>
        <p:spPr>
          <a:xfrm>
            <a:off x="628650" y="139519"/>
            <a:ext cx="7886700" cy="994200"/>
          </a:xfrm>
          <a:prstGeom prst="rect">
            <a:avLst/>
          </a:prstGeom>
          <a:noFill/>
          <a:ln>
            <a:noFill/>
          </a:ln>
        </p:spPr>
        <p:txBody>
          <a:bodyPr anchorCtr="0" anchor="ctr" bIns="34275" lIns="68575" spcFirstLastPara="1" rIns="68575" wrap="square" tIns="34275">
            <a:normAutofit/>
          </a:bodyPr>
          <a:lstStyle/>
          <a:p>
            <a:pPr indent="0" lvl="0" marL="0" marR="0" rtl="0" algn="l">
              <a:lnSpc>
                <a:spcPct val="90000"/>
              </a:lnSpc>
              <a:spcBef>
                <a:spcPts val="0"/>
              </a:spcBef>
              <a:spcAft>
                <a:spcPts val="0"/>
              </a:spcAft>
              <a:buClr>
                <a:schemeClr val="dk1"/>
              </a:buClr>
              <a:buSzPts val="3300"/>
              <a:buFont typeface="Calibri"/>
              <a:buNone/>
            </a:pPr>
            <a:r>
              <a:rPr b="0" i="0" lang="en" sz="2400" u="none" cap="none" strike="noStrike">
                <a:solidFill>
                  <a:srgbClr val="000000"/>
                </a:solidFill>
                <a:latin typeface="Arial"/>
                <a:ea typeface="Arial"/>
                <a:cs typeface="Arial"/>
                <a:sym typeface="Arial"/>
              </a:rPr>
              <a:t>Beam commissioning: main steps in the first year</a:t>
            </a:r>
            <a:endParaRPr b="0" i="0" sz="2400" u="none" cap="none" strike="noStrike">
              <a:solidFill>
                <a:srgbClr val="000000"/>
              </a:solidFill>
              <a:latin typeface="Arial"/>
              <a:ea typeface="Arial"/>
              <a:cs typeface="Arial"/>
              <a:sym typeface="Arial"/>
            </a:endParaRPr>
          </a:p>
        </p:txBody>
      </p:sp>
      <p:sp>
        <p:nvSpPr>
          <p:cNvPr id="93" name="Google Shape;93;p18"/>
          <p:cNvSpPr/>
          <p:nvPr/>
        </p:nvSpPr>
        <p:spPr>
          <a:xfrm>
            <a:off x="1053500" y="1819525"/>
            <a:ext cx="6963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Orbit</a:t>
            </a:r>
            <a:endParaRPr b="0" i="0" sz="1400" u="none" cap="none" strike="noStrike">
              <a:solidFill>
                <a:srgbClr val="000000"/>
              </a:solidFill>
              <a:latin typeface="Arial"/>
              <a:ea typeface="Arial"/>
              <a:cs typeface="Arial"/>
              <a:sym typeface="Arial"/>
            </a:endParaRPr>
          </a:p>
        </p:txBody>
      </p:sp>
      <p:sp>
        <p:nvSpPr>
          <p:cNvPr id="94" name="Google Shape;94;p18"/>
          <p:cNvSpPr/>
          <p:nvPr/>
        </p:nvSpPr>
        <p:spPr>
          <a:xfrm>
            <a:off x="2887050" y="1812663"/>
            <a:ext cx="7554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Optics</a:t>
            </a:r>
            <a:endParaRPr b="0" i="0" sz="1400" u="none" cap="none" strike="noStrike">
              <a:solidFill>
                <a:srgbClr val="000000"/>
              </a:solidFill>
              <a:latin typeface="Arial"/>
              <a:ea typeface="Arial"/>
              <a:cs typeface="Arial"/>
              <a:sym typeface="Arial"/>
            </a:endParaRPr>
          </a:p>
        </p:txBody>
      </p:sp>
      <p:sp>
        <p:nvSpPr>
          <p:cNvPr id="95" name="Google Shape;95;p18"/>
          <p:cNvSpPr/>
          <p:nvPr/>
        </p:nvSpPr>
        <p:spPr>
          <a:xfrm>
            <a:off x="5432200" y="1819525"/>
            <a:ext cx="2676600" cy="400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Arial"/>
                <a:ea typeface="Arial"/>
                <a:cs typeface="Arial"/>
                <a:sym typeface="Arial"/>
              </a:rPr>
              <a:t>MP validation for </a:t>
            </a:r>
            <a:r>
              <a:rPr b="0" i="0" lang="en" sz="1400" u="none" cap="none" strike="noStrike">
                <a:solidFill>
                  <a:srgbClr val="000000"/>
                </a:solidFill>
                <a:latin typeface="Arial"/>
                <a:ea typeface="Arial"/>
                <a:cs typeface="Arial"/>
                <a:sym typeface="Arial"/>
              </a:rPr>
              <a:t>48-72 &gt;1.1</a:t>
            </a:r>
            <a:r>
              <a:rPr b="0" i="0" lang="en" sz="1400" u="none" cap="none" strike="noStrike">
                <a:solidFill>
                  <a:schemeClr val="dk1"/>
                </a:solidFill>
                <a:latin typeface="Arial"/>
                <a:ea typeface="Arial"/>
                <a:cs typeface="Arial"/>
                <a:sym typeface="Arial"/>
              </a:rPr>
              <a:t>·</a:t>
            </a:r>
            <a:r>
              <a:rPr b="0" i="0" lang="en" sz="1400" u="none" cap="none" strike="noStrike">
                <a:solidFill>
                  <a:srgbClr val="000000"/>
                </a:solidFill>
                <a:latin typeface="Arial"/>
                <a:ea typeface="Arial"/>
                <a:cs typeface="Arial"/>
                <a:sym typeface="Arial"/>
              </a:rPr>
              <a:t>10</a:t>
            </a:r>
            <a:r>
              <a:rPr b="0" baseline="30000" i="0" lang="en" sz="1400" u="none" cap="none" strike="noStrike">
                <a:solidFill>
                  <a:srgbClr val="000000"/>
                </a:solidFill>
                <a:latin typeface="Arial"/>
                <a:ea typeface="Arial"/>
                <a:cs typeface="Arial"/>
                <a:sym typeface="Arial"/>
              </a:rPr>
              <a:t>11 </a:t>
            </a:r>
            <a:r>
              <a:rPr b="0" i="0" lang="en" sz="1400" u="none" cap="none" strike="noStrike">
                <a:solidFill>
                  <a:srgbClr val="000000"/>
                </a:solidFill>
                <a:latin typeface="Arial"/>
                <a:ea typeface="Arial"/>
                <a:cs typeface="Arial"/>
                <a:sym typeface="Arial"/>
              </a:rPr>
              <a:t>ppb bunches</a:t>
            </a:r>
            <a:endParaRPr b="0" i="0" sz="1400" u="none" cap="none" strike="noStrike">
              <a:solidFill>
                <a:srgbClr val="000000"/>
              </a:solidFill>
              <a:latin typeface="Arial"/>
              <a:ea typeface="Arial"/>
              <a:cs typeface="Arial"/>
              <a:sym typeface="Arial"/>
            </a:endParaRPr>
          </a:p>
        </p:txBody>
      </p:sp>
      <p:sp>
        <p:nvSpPr>
          <p:cNvPr id="96" name="Google Shape;96;p18"/>
          <p:cNvSpPr/>
          <p:nvPr/>
        </p:nvSpPr>
        <p:spPr>
          <a:xfrm>
            <a:off x="972775" y="2578000"/>
            <a:ext cx="10806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First Collisions</a:t>
            </a:r>
            <a:endParaRPr b="0" i="0" sz="1400" u="none" cap="none" strike="noStrike">
              <a:solidFill>
                <a:srgbClr val="000000"/>
              </a:solidFill>
              <a:latin typeface="Arial"/>
              <a:ea typeface="Arial"/>
              <a:cs typeface="Arial"/>
              <a:sym typeface="Arial"/>
            </a:endParaRPr>
          </a:p>
        </p:txBody>
      </p:sp>
      <p:sp>
        <p:nvSpPr>
          <p:cNvPr id="97" name="Google Shape;97;p18"/>
          <p:cNvSpPr/>
          <p:nvPr/>
        </p:nvSpPr>
        <p:spPr>
          <a:xfrm>
            <a:off x="3748675" y="2498250"/>
            <a:ext cx="1797000" cy="5220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Arial"/>
                <a:ea typeface="Arial"/>
                <a:cs typeface="Arial"/>
                <a:sym typeface="Arial"/>
              </a:rPr>
              <a:t>Optics, Orbit, …</a:t>
            </a:r>
            <a:endParaRPr b="0" i="0" sz="1400" u="none" cap="none" strike="noStrike">
              <a:solidFill>
                <a:schemeClr val="dk1"/>
              </a:solidFill>
              <a:latin typeface="Arial"/>
              <a:ea typeface="Arial"/>
              <a:cs typeface="Arial"/>
              <a:sym typeface="Arial"/>
            </a:endParaRPr>
          </a:p>
        </p:txBody>
      </p:sp>
      <p:sp>
        <p:nvSpPr>
          <p:cNvPr id="98" name="Google Shape;98;p18"/>
          <p:cNvSpPr/>
          <p:nvPr/>
        </p:nvSpPr>
        <p:spPr>
          <a:xfrm>
            <a:off x="6137800" y="2578000"/>
            <a:ext cx="14097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Loss maps &amp; aperture</a:t>
            </a:r>
            <a:endParaRPr b="0" i="0" sz="1400" u="none" cap="none" strike="noStrike">
              <a:solidFill>
                <a:srgbClr val="000000"/>
              </a:solidFill>
              <a:latin typeface="Arial"/>
              <a:ea typeface="Arial"/>
              <a:cs typeface="Arial"/>
              <a:sym typeface="Arial"/>
            </a:endParaRPr>
          </a:p>
        </p:txBody>
      </p:sp>
      <p:sp>
        <p:nvSpPr>
          <p:cNvPr id="99" name="Google Shape;99;p18"/>
          <p:cNvSpPr/>
          <p:nvPr/>
        </p:nvSpPr>
        <p:spPr>
          <a:xfrm>
            <a:off x="1923325" y="1819525"/>
            <a:ext cx="790200" cy="406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Polarity</a:t>
            </a:r>
            <a:endParaRPr b="0" i="0" sz="1400" u="none" cap="none" strike="noStrike">
              <a:solidFill>
                <a:srgbClr val="000000"/>
              </a:solidFill>
              <a:latin typeface="Arial"/>
              <a:ea typeface="Arial"/>
              <a:cs typeface="Arial"/>
              <a:sym typeface="Arial"/>
            </a:endParaRPr>
          </a:p>
        </p:txBody>
      </p:sp>
      <p:sp>
        <p:nvSpPr>
          <p:cNvPr id="100" name="Google Shape;100;p18"/>
          <p:cNvSpPr/>
          <p:nvPr/>
        </p:nvSpPr>
        <p:spPr>
          <a:xfrm>
            <a:off x="4706350" y="1804213"/>
            <a:ext cx="563100" cy="406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CC</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pilot</a:t>
            </a:r>
            <a:endParaRPr b="0" i="0" sz="1400" u="none" cap="none" strike="noStrike">
              <a:solidFill>
                <a:srgbClr val="000000"/>
              </a:solidFill>
              <a:latin typeface="Arial"/>
              <a:ea typeface="Arial"/>
              <a:cs typeface="Arial"/>
              <a:sym typeface="Arial"/>
            </a:endParaRPr>
          </a:p>
        </p:txBody>
      </p:sp>
      <p:sp>
        <p:nvSpPr>
          <p:cNvPr id="101" name="Google Shape;101;p18"/>
          <p:cNvSpPr/>
          <p:nvPr/>
        </p:nvSpPr>
        <p:spPr>
          <a:xfrm>
            <a:off x="571425" y="1047325"/>
            <a:ext cx="9636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Injection</a:t>
            </a:r>
            <a:endParaRPr b="0" i="0" sz="1400" u="none" cap="none" strike="noStrike">
              <a:solidFill>
                <a:srgbClr val="000000"/>
              </a:solidFill>
              <a:latin typeface="Arial"/>
              <a:ea typeface="Arial"/>
              <a:cs typeface="Arial"/>
              <a:sym typeface="Arial"/>
            </a:endParaRPr>
          </a:p>
        </p:txBody>
      </p:sp>
      <p:sp>
        <p:nvSpPr>
          <p:cNvPr id="102" name="Google Shape;102;p18"/>
          <p:cNvSpPr/>
          <p:nvPr/>
        </p:nvSpPr>
        <p:spPr>
          <a:xfrm>
            <a:off x="1648075" y="1047325"/>
            <a:ext cx="11715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Collimation</a:t>
            </a:r>
            <a:endParaRPr b="0" i="0" sz="1400" u="none" cap="none" strike="noStrike">
              <a:solidFill>
                <a:srgbClr val="000000"/>
              </a:solidFill>
              <a:latin typeface="Arial"/>
              <a:ea typeface="Arial"/>
              <a:cs typeface="Arial"/>
              <a:sym typeface="Arial"/>
            </a:endParaRPr>
          </a:p>
        </p:txBody>
      </p:sp>
      <p:sp>
        <p:nvSpPr>
          <p:cNvPr id="103" name="Google Shape;103;p18"/>
          <p:cNvSpPr/>
          <p:nvPr/>
        </p:nvSpPr>
        <p:spPr>
          <a:xfrm>
            <a:off x="3002925" y="1047325"/>
            <a:ext cx="4662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BI</a:t>
            </a:r>
            <a:endParaRPr b="0" i="0" sz="1400" u="none" cap="none" strike="noStrike">
              <a:solidFill>
                <a:srgbClr val="000000"/>
              </a:solidFill>
              <a:latin typeface="Arial"/>
              <a:ea typeface="Arial"/>
              <a:cs typeface="Arial"/>
              <a:sym typeface="Arial"/>
            </a:endParaRPr>
          </a:p>
        </p:txBody>
      </p:sp>
      <p:sp>
        <p:nvSpPr>
          <p:cNvPr id="104" name="Google Shape;104;p18"/>
          <p:cNvSpPr/>
          <p:nvPr/>
        </p:nvSpPr>
        <p:spPr>
          <a:xfrm>
            <a:off x="3580300" y="1047325"/>
            <a:ext cx="5982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RF-ADT</a:t>
            </a:r>
            <a:endParaRPr b="0" i="0" sz="1400" u="none" cap="none" strike="noStrike">
              <a:solidFill>
                <a:srgbClr val="000000"/>
              </a:solidFill>
              <a:latin typeface="Arial"/>
              <a:ea typeface="Arial"/>
              <a:cs typeface="Arial"/>
              <a:sym typeface="Arial"/>
            </a:endParaRPr>
          </a:p>
        </p:txBody>
      </p:sp>
      <p:sp>
        <p:nvSpPr>
          <p:cNvPr id="105" name="Google Shape;105;p18"/>
          <p:cNvSpPr/>
          <p:nvPr/>
        </p:nvSpPr>
        <p:spPr>
          <a:xfrm>
            <a:off x="4218450" y="1047325"/>
            <a:ext cx="7902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Dump</a:t>
            </a:r>
            <a:endParaRPr b="0" i="0" sz="1400" u="none" cap="none" strike="noStrike">
              <a:solidFill>
                <a:srgbClr val="000000"/>
              </a:solidFill>
              <a:latin typeface="Arial"/>
              <a:ea typeface="Arial"/>
              <a:cs typeface="Arial"/>
              <a:sym typeface="Arial"/>
            </a:endParaRPr>
          </a:p>
        </p:txBody>
      </p:sp>
      <p:sp>
        <p:nvSpPr>
          <p:cNvPr id="106" name="Google Shape;106;p18"/>
          <p:cNvSpPr/>
          <p:nvPr/>
        </p:nvSpPr>
        <p:spPr>
          <a:xfrm>
            <a:off x="2256825" y="2578000"/>
            <a:ext cx="1233300" cy="406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TS: FRAS alignment</a:t>
            </a:r>
            <a:endParaRPr b="0" i="0" sz="1400" u="none" cap="none" strike="noStrike">
              <a:solidFill>
                <a:srgbClr val="000000"/>
              </a:solidFill>
              <a:latin typeface="Arial"/>
              <a:ea typeface="Arial"/>
              <a:cs typeface="Arial"/>
              <a:sym typeface="Arial"/>
            </a:endParaRPr>
          </a:p>
        </p:txBody>
      </p:sp>
      <p:cxnSp>
        <p:nvCxnSpPr>
          <p:cNvPr id="107" name="Google Shape;107;p18"/>
          <p:cNvCxnSpPr>
            <a:stCxn id="93" idx="3"/>
            <a:endCxn id="99" idx="1"/>
          </p:cNvCxnSpPr>
          <p:nvPr/>
        </p:nvCxnSpPr>
        <p:spPr>
          <a:xfrm>
            <a:off x="1749800" y="2022625"/>
            <a:ext cx="173400" cy="0"/>
          </a:xfrm>
          <a:prstGeom prst="straightConnector1">
            <a:avLst/>
          </a:prstGeom>
          <a:noFill/>
          <a:ln cap="flat" cmpd="sng" w="9525">
            <a:solidFill>
              <a:schemeClr val="dk2"/>
            </a:solidFill>
            <a:prstDash val="solid"/>
            <a:round/>
            <a:headEnd len="sm" w="sm" type="none"/>
            <a:tailEnd len="med" w="med" type="triangle"/>
          </a:ln>
        </p:spPr>
      </p:cxnSp>
      <p:cxnSp>
        <p:nvCxnSpPr>
          <p:cNvPr id="108" name="Google Shape;108;p18"/>
          <p:cNvCxnSpPr>
            <a:stCxn id="95" idx="3"/>
            <a:endCxn id="96" idx="1"/>
          </p:cNvCxnSpPr>
          <p:nvPr/>
        </p:nvCxnSpPr>
        <p:spPr>
          <a:xfrm flipH="1">
            <a:off x="972700" y="2019625"/>
            <a:ext cx="7136100" cy="761400"/>
          </a:xfrm>
          <a:prstGeom prst="bentConnector5">
            <a:avLst>
              <a:gd fmla="val -3337" name="adj1"/>
              <a:gd fmla="val 49808" name="adj2"/>
              <a:gd fmla="val 103336" name="adj3"/>
            </a:avLst>
          </a:prstGeom>
          <a:noFill/>
          <a:ln cap="flat" cmpd="sng" w="9525">
            <a:solidFill>
              <a:schemeClr val="dk2"/>
            </a:solidFill>
            <a:prstDash val="solid"/>
            <a:round/>
            <a:headEnd len="sm" w="sm" type="none"/>
            <a:tailEnd len="med" w="med" type="triangle"/>
          </a:ln>
        </p:spPr>
      </p:cxnSp>
      <p:cxnSp>
        <p:nvCxnSpPr>
          <p:cNvPr id="109" name="Google Shape;109;p18"/>
          <p:cNvCxnSpPr>
            <a:stCxn id="96" idx="3"/>
            <a:endCxn id="106" idx="1"/>
          </p:cNvCxnSpPr>
          <p:nvPr/>
        </p:nvCxnSpPr>
        <p:spPr>
          <a:xfrm>
            <a:off x="2053375" y="2781100"/>
            <a:ext cx="203400" cy="0"/>
          </a:xfrm>
          <a:prstGeom prst="straightConnector1">
            <a:avLst/>
          </a:prstGeom>
          <a:noFill/>
          <a:ln cap="flat" cmpd="sng" w="9525">
            <a:solidFill>
              <a:schemeClr val="dk2"/>
            </a:solidFill>
            <a:prstDash val="solid"/>
            <a:round/>
            <a:headEnd len="sm" w="sm" type="none"/>
            <a:tailEnd len="med" w="med" type="triangle"/>
          </a:ln>
        </p:spPr>
      </p:cxnSp>
      <p:cxnSp>
        <p:nvCxnSpPr>
          <p:cNvPr id="110" name="Google Shape;110;p18"/>
          <p:cNvCxnSpPr>
            <a:stCxn id="106" idx="3"/>
            <a:endCxn id="97" idx="1"/>
          </p:cNvCxnSpPr>
          <p:nvPr/>
        </p:nvCxnSpPr>
        <p:spPr>
          <a:xfrm flipH="1" rot="10800000">
            <a:off x="3490125" y="2759200"/>
            <a:ext cx="258600" cy="21900"/>
          </a:xfrm>
          <a:prstGeom prst="straightConnector1">
            <a:avLst/>
          </a:prstGeom>
          <a:noFill/>
          <a:ln cap="flat" cmpd="sng" w="9525">
            <a:solidFill>
              <a:schemeClr val="dk2"/>
            </a:solidFill>
            <a:prstDash val="solid"/>
            <a:round/>
            <a:headEnd len="sm" w="sm" type="none"/>
            <a:tailEnd len="med" w="med" type="triangle"/>
          </a:ln>
        </p:spPr>
      </p:cxnSp>
      <p:cxnSp>
        <p:nvCxnSpPr>
          <p:cNvPr id="111" name="Google Shape;111;p18"/>
          <p:cNvCxnSpPr>
            <a:stCxn id="97" idx="3"/>
            <a:endCxn id="98" idx="1"/>
          </p:cNvCxnSpPr>
          <p:nvPr/>
        </p:nvCxnSpPr>
        <p:spPr>
          <a:xfrm>
            <a:off x="5545675" y="2759250"/>
            <a:ext cx="592200" cy="21900"/>
          </a:xfrm>
          <a:prstGeom prst="straightConnector1">
            <a:avLst/>
          </a:prstGeom>
          <a:noFill/>
          <a:ln cap="flat" cmpd="sng" w="9525">
            <a:solidFill>
              <a:schemeClr val="dk2"/>
            </a:solidFill>
            <a:prstDash val="solid"/>
            <a:round/>
            <a:headEnd len="sm" w="sm" type="none"/>
            <a:tailEnd len="med" w="med" type="triangle"/>
          </a:ln>
        </p:spPr>
      </p:cxnSp>
      <p:sp>
        <p:nvSpPr>
          <p:cNvPr id="112" name="Google Shape;112;p18"/>
          <p:cNvSpPr/>
          <p:nvPr/>
        </p:nvSpPr>
        <p:spPr>
          <a:xfrm>
            <a:off x="1476025" y="3499163"/>
            <a:ext cx="9966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Ramp&amp;</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squeeze</a:t>
            </a:r>
            <a:endParaRPr b="0" i="0" sz="1400" u="none" cap="none" strike="noStrike">
              <a:solidFill>
                <a:srgbClr val="000000"/>
              </a:solidFill>
              <a:latin typeface="Arial"/>
              <a:ea typeface="Arial"/>
              <a:cs typeface="Arial"/>
              <a:sym typeface="Arial"/>
            </a:endParaRPr>
          </a:p>
        </p:txBody>
      </p:sp>
      <p:sp>
        <p:nvSpPr>
          <p:cNvPr id="113" name="Google Shape;113;p18"/>
          <p:cNvSpPr/>
          <p:nvPr/>
        </p:nvSpPr>
        <p:spPr>
          <a:xfrm>
            <a:off x="4916500" y="3762400"/>
            <a:ext cx="1061100" cy="5220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to 1.8·</a:t>
            </a:r>
            <a:r>
              <a:rPr b="0" i="0" lang="en" sz="1400" u="none" cap="none" strike="noStrike">
                <a:solidFill>
                  <a:schemeClr val="dk1"/>
                </a:solidFill>
                <a:latin typeface="Arial"/>
                <a:ea typeface="Arial"/>
                <a:cs typeface="Arial"/>
                <a:sym typeface="Arial"/>
              </a:rPr>
              <a:t>10</a:t>
            </a:r>
            <a:r>
              <a:rPr b="0" baseline="30000" i="0" lang="en" sz="1400" u="none" cap="none" strike="noStrike">
                <a:solidFill>
                  <a:schemeClr val="dk1"/>
                </a:solidFill>
                <a:latin typeface="Arial"/>
                <a:ea typeface="Arial"/>
                <a:cs typeface="Arial"/>
                <a:sym typeface="Arial"/>
              </a:rPr>
              <a:t>11 </a:t>
            </a:r>
            <a:r>
              <a:rPr b="0" i="0" lang="en" sz="1400" u="none" cap="none" strike="noStrike">
                <a:solidFill>
                  <a:srgbClr val="000000"/>
                </a:solidFill>
                <a:latin typeface="Arial"/>
                <a:ea typeface="Arial"/>
                <a:cs typeface="Arial"/>
                <a:sym typeface="Arial"/>
              </a:rPr>
              <a:t>ppb</a:t>
            </a:r>
            <a:endParaRPr b="0" i="0" sz="1400" u="none" cap="none" strike="noStrike">
              <a:solidFill>
                <a:srgbClr val="000000"/>
              </a:solidFill>
              <a:latin typeface="Arial"/>
              <a:ea typeface="Arial"/>
              <a:cs typeface="Arial"/>
              <a:sym typeface="Arial"/>
            </a:endParaRPr>
          </a:p>
        </p:txBody>
      </p:sp>
      <p:sp>
        <p:nvSpPr>
          <p:cNvPr id="114" name="Google Shape;114;p18"/>
          <p:cNvSpPr/>
          <p:nvPr/>
        </p:nvSpPr>
        <p:spPr>
          <a:xfrm>
            <a:off x="2635825" y="3499163"/>
            <a:ext cx="9966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Levelling steps</a:t>
            </a:r>
            <a:endParaRPr b="0" i="0" sz="1400" u="none" cap="none" strike="noStrike">
              <a:solidFill>
                <a:srgbClr val="000000"/>
              </a:solidFill>
              <a:latin typeface="Arial"/>
              <a:ea typeface="Arial"/>
              <a:cs typeface="Arial"/>
              <a:sym typeface="Arial"/>
            </a:endParaRPr>
          </a:p>
        </p:txBody>
      </p:sp>
      <p:cxnSp>
        <p:nvCxnSpPr>
          <p:cNvPr id="115" name="Google Shape;115;p18"/>
          <p:cNvCxnSpPr>
            <a:stCxn id="98" idx="3"/>
            <a:endCxn id="112" idx="1"/>
          </p:cNvCxnSpPr>
          <p:nvPr/>
        </p:nvCxnSpPr>
        <p:spPr>
          <a:xfrm flipH="1">
            <a:off x="1476100" y="2781100"/>
            <a:ext cx="6071400" cy="921300"/>
          </a:xfrm>
          <a:prstGeom prst="bentConnector5">
            <a:avLst>
              <a:gd fmla="val -3922" name="adj1"/>
              <a:gd fmla="val 49993" name="adj2"/>
              <a:gd fmla="val 103923" name="adj3"/>
            </a:avLst>
          </a:prstGeom>
          <a:noFill/>
          <a:ln cap="flat" cmpd="sng" w="9525">
            <a:solidFill>
              <a:schemeClr val="dk2"/>
            </a:solidFill>
            <a:prstDash val="solid"/>
            <a:round/>
            <a:headEnd len="sm" w="sm" type="none"/>
            <a:tailEnd len="med" w="med" type="triangle"/>
          </a:ln>
        </p:spPr>
      </p:cxnSp>
      <p:cxnSp>
        <p:nvCxnSpPr>
          <p:cNvPr id="116" name="Google Shape;116;p18"/>
          <p:cNvCxnSpPr>
            <a:stCxn id="112" idx="3"/>
            <a:endCxn id="114" idx="1"/>
          </p:cNvCxnSpPr>
          <p:nvPr/>
        </p:nvCxnSpPr>
        <p:spPr>
          <a:xfrm>
            <a:off x="2472625" y="3702263"/>
            <a:ext cx="163200" cy="0"/>
          </a:xfrm>
          <a:prstGeom prst="straightConnector1">
            <a:avLst/>
          </a:prstGeom>
          <a:noFill/>
          <a:ln cap="flat" cmpd="sng" w="9525">
            <a:solidFill>
              <a:schemeClr val="dk2"/>
            </a:solidFill>
            <a:prstDash val="solid"/>
            <a:round/>
            <a:headEnd len="sm" w="sm" type="none"/>
            <a:tailEnd len="med" w="med" type="triangle"/>
          </a:ln>
        </p:spPr>
      </p:cxnSp>
      <p:sp>
        <p:nvSpPr>
          <p:cNvPr id="117" name="Google Shape;117;p18"/>
          <p:cNvSpPr/>
          <p:nvPr/>
        </p:nvSpPr>
        <p:spPr>
          <a:xfrm>
            <a:off x="7768525" y="3737525"/>
            <a:ext cx="9966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Physics</a:t>
            </a:r>
            <a:endParaRPr b="0" i="0" sz="1400" u="none" cap="none" strike="noStrike">
              <a:solidFill>
                <a:srgbClr val="000000"/>
              </a:solidFill>
              <a:latin typeface="Arial"/>
              <a:ea typeface="Arial"/>
              <a:cs typeface="Arial"/>
              <a:sym typeface="Arial"/>
            </a:endParaRPr>
          </a:p>
        </p:txBody>
      </p:sp>
      <p:sp>
        <p:nvSpPr>
          <p:cNvPr id="118" name="Google Shape;118;p18"/>
          <p:cNvSpPr txBox="1"/>
          <p:nvPr/>
        </p:nvSpPr>
        <p:spPr>
          <a:xfrm>
            <a:off x="463725" y="1760025"/>
            <a:ext cx="5931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450 GeV</a:t>
            </a:r>
            <a:endParaRPr b="0" i="0" sz="1400" u="none" cap="none" strike="noStrike">
              <a:solidFill>
                <a:srgbClr val="000000"/>
              </a:solidFill>
              <a:latin typeface="Arial"/>
              <a:ea typeface="Arial"/>
              <a:cs typeface="Arial"/>
              <a:sym typeface="Arial"/>
            </a:endParaRPr>
          </a:p>
        </p:txBody>
      </p:sp>
      <p:sp>
        <p:nvSpPr>
          <p:cNvPr id="119" name="Google Shape;119;p18"/>
          <p:cNvSpPr txBox="1"/>
          <p:nvPr/>
        </p:nvSpPr>
        <p:spPr>
          <a:xfrm>
            <a:off x="370425" y="3293525"/>
            <a:ext cx="963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up to 7 TeV GeV</a:t>
            </a:r>
            <a:endParaRPr b="0" i="0" sz="1400" u="none" cap="none" strike="noStrike">
              <a:solidFill>
                <a:srgbClr val="000000"/>
              </a:solidFill>
              <a:latin typeface="Arial"/>
              <a:ea typeface="Arial"/>
              <a:cs typeface="Arial"/>
              <a:sym typeface="Arial"/>
            </a:endParaRPr>
          </a:p>
        </p:txBody>
      </p:sp>
      <p:sp>
        <p:nvSpPr>
          <p:cNvPr id="120" name="Google Shape;120;p18"/>
          <p:cNvSpPr txBox="1"/>
          <p:nvPr/>
        </p:nvSpPr>
        <p:spPr>
          <a:xfrm>
            <a:off x="6477425" y="961400"/>
            <a:ext cx="1750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In parallel and interleaved </a:t>
            </a:r>
            <a:endParaRPr b="0" i="0" sz="1400" u="none" cap="none" strike="noStrike">
              <a:solidFill>
                <a:srgbClr val="000000"/>
              </a:solidFill>
              <a:latin typeface="Arial"/>
              <a:ea typeface="Arial"/>
              <a:cs typeface="Arial"/>
              <a:sym typeface="Arial"/>
            </a:endParaRPr>
          </a:p>
        </p:txBody>
      </p:sp>
      <p:sp>
        <p:nvSpPr>
          <p:cNvPr id="121" name="Google Shape;121;p18"/>
          <p:cNvSpPr/>
          <p:nvPr/>
        </p:nvSpPr>
        <p:spPr>
          <a:xfrm>
            <a:off x="6144450" y="3756625"/>
            <a:ext cx="1061100" cy="5220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to 2748 bunches</a:t>
            </a:r>
            <a:endParaRPr b="0" i="0" sz="1400" u="none" cap="none" strike="noStrike">
              <a:solidFill>
                <a:srgbClr val="000000"/>
              </a:solidFill>
              <a:latin typeface="Arial"/>
              <a:ea typeface="Arial"/>
              <a:cs typeface="Arial"/>
              <a:sym typeface="Arial"/>
            </a:endParaRPr>
          </a:p>
        </p:txBody>
      </p:sp>
      <p:cxnSp>
        <p:nvCxnSpPr>
          <p:cNvPr id="122" name="Google Shape;122;p18"/>
          <p:cNvCxnSpPr>
            <a:stCxn id="121" idx="3"/>
            <a:endCxn id="117" idx="1"/>
          </p:cNvCxnSpPr>
          <p:nvPr/>
        </p:nvCxnSpPr>
        <p:spPr>
          <a:xfrm flipH="1" rot="10800000">
            <a:off x="7205550" y="3940525"/>
            <a:ext cx="563100" cy="77100"/>
          </a:xfrm>
          <a:prstGeom prst="straightConnector1">
            <a:avLst/>
          </a:prstGeom>
          <a:noFill/>
          <a:ln cap="flat" cmpd="sng" w="9525">
            <a:solidFill>
              <a:schemeClr val="dk2"/>
            </a:solidFill>
            <a:prstDash val="solid"/>
            <a:round/>
            <a:headEnd len="sm" w="sm" type="none"/>
            <a:tailEnd len="med" w="med" type="triangle"/>
          </a:ln>
        </p:spPr>
      </p:cxnSp>
      <p:cxnSp>
        <p:nvCxnSpPr>
          <p:cNvPr id="123" name="Google Shape;123;p18"/>
          <p:cNvCxnSpPr>
            <a:stCxn id="113" idx="3"/>
            <a:endCxn id="121" idx="1"/>
          </p:cNvCxnSpPr>
          <p:nvPr/>
        </p:nvCxnSpPr>
        <p:spPr>
          <a:xfrm flipH="1" rot="10800000">
            <a:off x="5977600" y="4017700"/>
            <a:ext cx="166800" cy="5700"/>
          </a:xfrm>
          <a:prstGeom prst="straightConnector1">
            <a:avLst/>
          </a:prstGeom>
          <a:noFill/>
          <a:ln cap="flat" cmpd="sng" w="9525">
            <a:solidFill>
              <a:schemeClr val="dk2"/>
            </a:solidFill>
            <a:prstDash val="solid"/>
            <a:round/>
            <a:headEnd len="sm" w="sm" type="none"/>
            <a:tailEnd len="med" w="med" type="triangle"/>
          </a:ln>
        </p:spPr>
      </p:cxnSp>
      <p:sp>
        <p:nvSpPr>
          <p:cNvPr id="124" name="Google Shape;124;p18"/>
          <p:cNvSpPr txBox="1"/>
          <p:nvPr/>
        </p:nvSpPr>
        <p:spPr>
          <a:xfrm>
            <a:off x="340025" y="2781000"/>
            <a:ext cx="937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day 40</a:t>
            </a:r>
            <a:endParaRPr b="0" i="0" sz="1400" u="none" cap="none" strike="noStrike">
              <a:solidFill>
                <a:srgbClr val="000000"/>
              </a:solidFill>
              <a:latin typeface="Arial"/>
              <a:ea typeface="Arial"/>
              <a:cs typeface="Arial"/>
              <a:sym typeface="Arial"/>
            </a:endParaRPr>
          </a:p>
        </p:txBody>
      </p:sp>
      <p:sp>
        <p:nvSpPr>
          <p:cNvPr id="125" name="Google Shape;125;p18"/>
          <p:cNvSpPr/>
          <p:nvPr/>
        </p:nvSpPr>
        <p:spPr>
          <a:xfrm>
            <a:off x="5180600" y="1047325"/>
            <a:ext cx="11715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Experiments</a:t>
            </a:r>
            <a:endParaRPr b="0" i="0" sz="1400" u="none" cap="none" strike="noStrike">
              <a:solidFill>
                <a:srgbClr val="000000"/>
              </a:solidFill>
              <a:latin typeface="Arial"/>
              <a:ea typeface="Arial"/>
              <a:cs typeface="Arial"/>
              <a:sym typeface="Arial"/>
            </a:endParaRPr>
          </a:p>
        </p:txBody>
      </p:sp>
      <p:sp>
        <p:nvSpPr>
          <p:cNvPr id="126" name="Google Shape;126;p18"/>
          <p:cNvSpPr txBox="1"/>
          <p:nvPr/>
        </p:nvSpPr>
        <p:spPr>
          <a:xfrm>
            <a:off x="5384475" y="3337325"/>
            <a:ext cx="1842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Intensity ramp-up</a:t>
            </a:r>
            <a:endParaRPr b="0" i="0" sz="1400" u="none" cap="none" strike="noStrike">
              <a:solidFill>
                <a:srgbClr val="000000"/>
              </a:solidFill>
              <a:latin typeface="Arial"/>
              <a:ea typeface="Arial"/>
              <a:cs typeface="Arial"/>
              <a:sym typeface="Arial"/>
            </a:endParaRPr>
          </a:p>
        </p:txBody>
      </p:sp>
      <p:cxnSp>
        <p:nvCxnSpPr>
          <p:cNvPr id="127" name="Google Shape;127;p18"/>
          <p:cNvCxnSpPr>
            <a:stCxn id="94" idx="3"/>
            <a:endCxn id="128" idx="1"/>
          </p:cNvCxnSpPr>
          <p:nvPr/>
        </p:nvCxnSpPr>
        <p:spPr>
          <a:xfrm flipH="1" rot="10800000">
            <a:off x="3642450" y="2009463"/>
            <a:ext cx="183900" cy="6300"/>
          </a:xfrm>
          <a:prstGeom prst="straightConnector1">
            <a:avLst/>
          </a:prstGeom>
          <a:noFill/>
          <a:ln cap="flat" cmpd="sng" w="9525">
            <a:solidFill>
              <a:schemeClr val="dk2"/>
            </a:solidFill>
            <a:prstDash val="solid"/>
            <a:round/>
            <a:headEnd len="sm" w="sm" type="none"/>
            <a:tailEnd len="med" w="med" type="triangle"/>
          </a:ln>
        </p:spPr>
      </p:cxnSp>
      <p:cxnSp>
        <p:nvCxnSpPr>
          <p:cNvPr id="129" name="Google Shape;129;p18"/>
          <p:cNvCxnSpPr>
            <a:stCxn id="100" idx="3"/>
            <a:endCxn id="95" idx="1"/>
          </p:cNvCxnSpPr>
          <p:nvPr/>
        </p:nvCxnSpPr>
        <p:spPr>
          <a:xfrm>
            <a:off x="5269450" y="2007313"/>
            <a:ext cx="162900" cy="12300"/>
          </a:xfrm>
          <a:prstGeom prst="straightConnector1">
            <a:avLst/>
          </a:prstGeom>
          <a:noFill/>
          <a:ln cap="flat" cmpd="sng" w="9525">
            <a:solidFill>
              <a:schemeClr val="dk2"/>
            </a:solidFill>
            <a:prstDash val="solid"/>
            <a:round/>
            <a:headEnd len="sm" w="sm" type="none"/>
            <a:tailEnd len="med" w="med" type="triangle"/>
          </a:ln>
        </p:spPr>
      </p:cxnSp>
      <p:sp>
        <p:nvSpPr>
          <p:cNvPr id="130" name="Google Shape;130;p18"/>
          <p:cNvSpPr txBox="1"/>
          <p:nvPr/>
        </p:nvSpPr>
        <p:spPr>
          <a:xfrm>
            <a:off x="5891000" y="4203600"/>
            <a:ext cx="937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day 100</a:t>
            </a:r>
            <a:endParaRPr b="0" i="0" sz="1400" u="none" cap="none" strike="noStrike">
              <a:solidFill>
                <a:srgbClr val="000000"/>
              </a:solidFill>
              <a:latin typeface="Arial"/>
              <a:ea typeface="Arial"/>
              <a:cs typeface="Arial"/>
              <a:sym typeface="Arial"/>
            </a:endParaRPr>
          </a:p>
        </p:txBody>
      </p:sp>
      <p:cxnSp>
        <p:nvCxnSpPr>
          <p:cNvPr id="131" name="Google Shape;131;p18"/>
          <p:cNvCxnSpPr>
            <a:stCxn id="89" idx="2"/>
            <a:endCxn id="95" idx="0"/>
          </p:cNvCxnSpPr>
          <p:nvPr/>
        </p:nvCxnSpPr>
        <p:spPr>
          <a:xfrm flipH="1" rot="-5400000">
            <a:off x="5445075" y="494125"/>
            <a:ext cx="250800" cy="2400000"/>
          </a:xfrm>
          <a:prstGeom prst="bentConnector3">
            <a:avLst>
              <a:gd fmla="val 50000" name="adj1"/>
            </a:avLst>
          </a:prstGeom>
          <a:noFill/>
          <a:ln cap="flat" cmpd="sng" w="9525">
            <a:solidFill>
              <a:schemeClr val="dk2"/>
            </a:solidFill>
            <a:prstDash val="solid"/>
            <a:round/>
            <a:headEnd len="sm" w="sm" type="none"/>
            <a:tailEnd len="med" w="med" type="triangle"/>
          </a:ln>
        </p:spPr>
      </p:cxnSp>
      <p:sp>
        <p:nvSpPr>
          <p:cNvPr id="132" name="Google Shape;132;p18"/>
          <p:cNvSpPr/>
          <p:nvPr/>
        </p:nvSpPr>
        <p:spPr>
          <a:xfrm>
            <a:off x="3795613" y="3489713"/>
            <a:ext cx="6963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MP</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valid.</a:t>
            </a:r>
            <a:endParaRPr b="0" i="0" sz="1400" u="none" cap="none" strike="noStrike">
              <a:solidFill>
                <a:srgbClr val="000000"/>
              </a:solidFill>
              <a:latin typeface="Arial"/>
              <a:ea typeface="Arial"/>
              <a:cs typeface="Arial"/>
              <a:sym typeface="Arial"/>
            </a:endParaRPr>
          </a:p>
        </p:txBody>
      </p:sp>
      <p:cxnSp>
        <p:nvCxnSpPr>
          <p:cNvPr id="133" name="Google Shape;133;p18"/>
          <p:cNvCxnSpPr>
            <a:stCxn id="114" idx="3"/>
            <a:endCxn id="132" idx="1"/>
          </p:cNvCxnSpPr>
          <p:nvPr/>
        </p:nvCxnSpPr>
        <p:spPr>
          <a:xfrm flipH="1" rot="10800000">
            <a:off x="3632425" y="3692963"/>
            <a:ext cx="163200" cy="9300"/>
          </a:xfrm>
          <a:prstGeom prst="straightConnector1">
            <a:avLst/>
          </a:prstGeom>
          <a:noFill/>
          <a:ln cap="flat" cmpd="sng" w="9525">
            <a:solidFill>
              <a:schemeClr val="dk2"/>
            </a:solidFill>
            <a:prstDash val="solid"/>
            <a:round/>
            <a:headEnd len="sm" w="sm" type="none"/>
            <a:tailEnd len="med" w="med" type="triangle"/>
          </a:ln>
        </p:spPr>
      </p:cxnSp>
      <p:cxnSp>
        <p:nvCxnSpPr>
          <p:cNvPr id="134" name="Google Shape;134;p18"/>
          <p:cNvCxnSpPr>
            <a:stCxn id="132" idx="3"/>
            <a:endCxn id="113" idx="1"/>
          </p:cNvCxnSpPr>
          <p:nvPr/>
        </p:nvCxnSpPr>
        <p:spPr>
          <a:xfrm>
            <a:off x="4491913" y="3692813"/>
            <a:ext cx="424500" cy="330600"/>
          </a:xfrm>
          <a:prstGeom prst="bentConnector3">
            <a:avLst>
              <a:gd fmla="val 50010" name="adj1"/>
            </a:avLst>
          </a:prstGeom>
          <a:noFill/>
          <a:ln cap="flat" cmpd="sng" w="9525">
            <a:solidFill>
              <a:schemeClr val="dk2"/>
            </a:solidFill>
            <a:prstDash val="solid"/>
            <a:round/>
            <a:headEnd len="sm" w="sm" type="none"/>
            <a:tailEnd len="med" w="med" type="triangle"/>
          </a:ln>
        </p:spPr>
      </p:cxnSp>
      <p:sp>
        <p:nvSpPr>
          <p:cNvPr id="135" name="Google Shape;135;p18"/>
          <p:cNvSpPr txBox="1"/>
          <p:nvPr/>
        </p:nvSpPr>
        <p:spPr>
          <a:xfrm>
            <a:off x="3712175" y="3952988"/>
            <a:ext cx="937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day 80</a:t>
            </a:r>
            <a:endParaRPr b="0" i="0" sz="1400" u="none" cap="none" strike="noStrike">
              <a:solidFill>
                <a:srgbClr val="000000"/>
              </a:solidFill>
              <a:latin typeface="Arial"/>
              <a:ea typeface="Arial"/>
              <a:cs typeface="Arial"/>
              <a:sym typeface="Arial"/>
            </a:endParaRPr>
          </a:p>
        </p:txBody>
      </p:sp>
      <p:sp>
        <p:nvSpPr>
          <p:cNvPr id="128" name="Google Shape;128;p18"/>
          <p:cNvSpPr/>
          <p:nvPr/>
        </p:nvSpPr>
        <p:spPr>
          <a:xfrm>
            <a:off x="3826250" y="1806275"/>
            <a:ext cx="696300" cy="40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Orbit</a:t>
            </a:r>
            <a:endParaRPr b="0" i="0" sz="1400" u="none" cap="none" strike="noStrike">
              <a:solidFill>
                <a:srgbClr val="000000"/>
              </a:solidFill>
              <a:latin typeface="Arial"/>
              <a:ea typeface="Arial"/>
              <a:cs typeface="Arial"/>
              <a:sym typeface="Arial"/>
            </a:endParaRPr>
          </a:p>
        </p:txBody>
      </p:sp>
      <p:cxnSp>
        <p:nvCxnSpPr>
          <p:cNvPr id="136" name="Google Shape;136;p18"/>
          <p:cNvCxnSpPr>
            <a:stCxn id="99" idx="3"/>
            <a:endCxn id="94" idx="1"/>
          </p:cNvCxnSpPr>
          <p:nvPr/>
        </p:nvCxnSpPr>
        <p:spPr>
          <a:xfrm flipH="1" rot="10800000">
            <a:off x="2713525" y="2015725"/>
            <a:ext cx="173400" cy="6900"/>
          </a:xfrm>
          <a:prstGeom prst="straightConnector1">
            <a:avLst/>
          </a:prstGeom>
          <a:noFill/>
          <a:ln cap="flat" cmpd="sng" w="9525">
            <a:solidFill>
              <a:schemeClr val="dk2"/>
            </a:solidFill>
            <a:prstDash val="solid"/>
            <a:round/>
            <a:headEnd len="sm" w="sm" type="none"/>
            <a:tailEnd len="med" w="med" type="triangle"/>
          </a:ln>
        </p:spPr>
      </p:cxnSp>
      <p:cxnSp>
        <p:nvCxnSpPr>
          <p:cNvPr id="137" name="Google Shape;137;p18"/>
          <p:cNvCxnSpPr>
            <a:stCxn id="128" idx="3"/>
            <a:endCxn id="100" idx="1"/>
          </p:cNvCxnSpPr>
          <p:nvPr/>
        </p:nvCxnSpPr>
        <p:spPr>
          <a:xfrm flipH="1" rot="10800000">
            <a:off x="4522550" y="2007275"/>
            <a:ext cx="183900" cy="2100"/>
          </a:xfrm>
          <a:prstGeom prst="straightConnector1">
            <a:avLst/>
          </a:prstGeom>
          <a:noFill/>
          <a:ln cap="flat" cmpd="sng" w="9525">
            <a:solidFill>
              <a:schemeClr val="dk2"/>
            </a:solidFill>
            <a:prstDash val="solid"/>
            <a:round/>
            <a:headEnd len="sm" w="sm" type="none"/>
            <a:tailEnd len="med" w="med" type="triangle"/>
          </a:ln>
        </p:spPr>
      </p:cxnSp>
      <p:sp>
        <p:nvSpPr>
          <p:cNvPr id="138" name="Google Shape;138;p18"/>
          <p:cNvSpPr txBox="1"/>
          <p:nvPr/>
        </p:nvSpPr>
        <p:spPr>
          <a:xfrm>
            <a:off x="4370475" y="2098061"/>
            <a:ext cx="913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day 20</a:t>
            </a:r>
            <a:endParaRPr b="0" i="0" sz="1400" u="none" cap="none" strike="noStrike">
              <a:solidFill>
                <a:srgbClr val="000000"/>
              </a:solidFill>
              <a:latin typeface="Arial"/>
              <a:ea typeface="Arial"/>
              <a:cs typeface="Arial"/>
              <a:sym typeface="Arial"/>
            </a:endParaRPr>
          </a:p>
        </p:txBody>
      </p:sp>
      <p:sp>
        <p:nvSpPr>
          <p:cNvPr id="139" name="Google Shape;139;p18"/>
          <p:cNvSpPr txBox="1"/>
          <p:nvPr/>
        </p:nvSpPr>
        <p:spPr>
          <a:xfrm>
            <a:off x="124500" y="4269725"/>
            <a:ext cx="3984900" cy="738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rPr>
              <a:t>Measure electrical centre of cavities and instrumentation with 48–72 bunches. Intensity ramp-up cannot start if the crab cavities are not well aligned</a:t>
            </a:r>
            <a:endParaRPr sz="1200"/>
          </a:p>
        </p:txBody>
      </p:sp>
      <p:sp>
        <p:nvSpPr>
          <p:cNvPr id="140" name="Google Shape;140;p18"/>
          <p:cNvSpPr/>
          <p:nvPr/>
        </p:nvSpPr>
        <p:spPr>
          <a:xfrm>
            <a:off x="2564075" y="2195575"/>
            <a:ext cx="15300" cy="115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9"/>
          <p:cNvSpPr txBox="1"/>
          <p:nvPr>
            <p:ph idx="1" type="body"/>
          </p:nvPr>
        </p:nvSpPr>
        <p:spPr>
          <a:xfrm>
            <a:off x="4675200" y="1058275"/>
            <a:ext cx="4230000" cy="369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200"/>
              <a:t>Non-conform scenario</a:t>
            </a:r>
            <a:endParaRPr sz="1200"/>
          </a:p>
          <a:p>
            <a:pPr indent="0" lvl="0" marL="0" rtl="0" algn="l">
              <a:spcBef>
                <a:spcPts val="1200"/>
              </a:spcBef>
              <a:spcAft>
                <a:spcPts val="0"/>
              </a:spcAft>
              <a:buNone/>
            </a:pPr>
            <a:r>
              <a:rPr lang="en" sz="1200"/>
              <a:t>If </a:t>
            </a:r>
            <a:r>
              <a:rPr lang="en" sz="1200"/>
              <a:t>realignment</a:t>
            </a:r>
            <a:r>
              <a:rPr lang="en" sz="1200"/>
              <a:t> does not bring </a:t>
            </a:r>
            <a:r>
              <a:rPr lang="en" sz="1200"/>
              <a:t>the magnetic</a:t>
            </a:r>
            <a:r>
              <a:rPr lang="en" sz="1200"/>
              <a:t> field axis to specs (</a:t>
            </a:r>
            <a:r>
              <a:rPr lang="en" sz="1200"/>
              <a:t>e.g. beyond alignment range)</a:t>
            </a:r>
            <a:r>
              <a:rPr lang="en" sz="1200"/>
              <a:t>, there are increased chances of  </a:t>
            </a:r>
            <a:endParaRPr sz="1200"/>
          </a:p>
          <a:p>
            <a:pPr indent="-304800" lvl="0" marL="457200" rtl="0" algn="l">
              <a:spcBef>
                <a:spcPts val="1200"/>
              </a:spcBef>
              <a:spcAft>
                <a:spcPts val="0"/>
              </a:spcAft>
              <a:buSzPts val="1200"/>
              <a:buChar char="●"/>
            </a:pPr>
            <a:r>
              <a:rPr lang="en" sz="1200"/>
              <a:t>driving to the limits the orbit corrector strengths</a:t>
            </a:r>
            <a:endParaRPr sz="1200"/>
          </a:p>
          <a:p>
            <a:pPr indent="-304800" lvl="1" marL="914400" rtl="0" algn="l">
              <a:spcBef>
                <a:spcPts val="0"/>
              </a:spcBef>
              <a:spcAft>
                <a:spcPts val="0"/>
              </a:spcAft>
              <a:buSzPts val="1200"/>
              <a:buChar char="○"/>
            </a:pPr>
            <a:r>
              <a:rPr lang="en" sz="1200"/>
              <a:t>For MCBXF, this leads to an increase of uncorrelated powering: less current margin and bad field quality, lower beam energy</a:t>
            </a:r>
            <a:endParaRPr sz="1200"/>
          </a:p>
          <a:p>
            <a:pPr indent="-304800" lvl="0" marL="457200" rtl="0" algn="l">
              <a:spcBef>
                <a:spcPts val="0"/>
              </a:spcBef>
              <a:spcAft>
                <a:spcPts val="0"/>
              </a:spcAft>
              <a:buSzPts val="1200"/>
              <a:buChar char="●"/>
            </a:pPr>
            <a:r>
              <a:rPr lang="en" sz="1200"/>
              <a:t>Exceed orbit tolerances at crab cavities:</a:t>
            </a:r>
            <a:endParaRPr sz="1200"/>
          </a:p>
          <a:p>
            <a:pPr indent="-304800" lvl="1" marL="914400" rtl="0" algn="l">
              <a:spcBef>
                <a:spcPts val="0"/>
              </a:spcBef>
              <a:spcAft>
                <a:spcPts val="0"/>
              </a:spcAft>
              <a:buSzPts val="1200"/>
              <a:buChar char="○"/>
            </a:pPr>
            <a:r>
              <a:rPr lang="en" sz="1200"/>
              <a:t>Lower voltage, detuning, low beam curren</a:t>
            </a:r>
            <a:r>
              <a:rPr lang="en" sz="1200"/>
              <a:t>t</a:t>
            </a:r>
            <a:endParaRPr sz="1200"/>
          </a:p>
          <a:p>
            <a:pPr indent="0" lvl="0" marL="0" rtl="0" algn="l">
              <a:spcBef>
                <a:spcPts val="1200"/>
              </a:spcBef>
              <a:spcAft>
                <a:spcPts val="1200"/>
              </a:spcAft>
              <a:buNone/>
            </a:pPr>
            <a:r>
              <a:rPr lang="en" sz="1200"/>
              <a:t>If one of these conditions is realized, the machine</a:t>
            </a:r>
            <a:r>
              <a:rPr lang="en" sz="1200"/>
              <a:t> is unrecoverable </a:t>
            </a:r>
            <a:r>
              <a:rPr lang="en" sz="1200"/>
              <a:t>and requires heavy hardware intervention to realign.</a:t>
            </a:r>
            <a:endParaRPr sz="1200"/>
          </a:p>
        </p:txBody>
      </p:sp>
      <p:sp>
        <p:nvSpPr>
          <p:cNvPr id="146" name="Google Shape;146;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Orbit correction: potential scenarios </a:t>
            </a:r>
            <a:endParaRPr/>
          </a:p>
        </p:txBody>
      </p:sp>
      <p:sp>
        <p:nvSpPr>
          <p:cNvPr id="147" name="Google Shape;147;p19"/>
          <p:cNvSpPr txBox="1"/>
          <p:nvPr>
            <p:ph idx="1" type="body"/>
          </p:nvPr>
        </p:nvSpPr>
        <p:spPr>
          <a:xfrm>
            <a:off x="311700" y="1054525"/>
            <a:ext cx="3887400" cy="33843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sz="1200"/>
              <a:t>Nominal</a:t>
            </a:r>
            <a:r>
              <a:rPr b="1" lang="en" sz="1200"/>
              <a:t> Scenario</a:t>
            </a:r>
            <a:endParaRPr b="1" sz="1200"/>
          </a:p>
          <a:p>
            <a:pPr indent="0" lvl="0" marL="0" rtl="0" algn="l">
              <a:spcBef>
                <a:spcPts val="1200"/>
              </a:spcBef>
              <a:spcAft>
                <a:spcPts val="0"/>
              </a:spcAft>
              <a:buNone/>
            </a:pPr>
            <a:r>
              <a:rPr lang="en" sz="1200"/>
              <a:t>Construction absorbs measured deviation from nominal alignment.</a:t>
            </a:r>
            <a:endParaRPr sz="1200"/>
          </a:p>
          <a:p>
            <a:pPr indent="0" lvl="0" marL="0" rtl="0" algn="l">
              <a:spcBef>
                <a:spcPts val="1200"/>
              </a:spcBef>
              <a:spcAft>
                <a:spcPts val="0"/>
              </a:spcAft>
              <a:buNone/>
            </a:pPr>
            <a:r>
              <a:rPr lang="en" sz="1200"/>
              <a:t>The machine is moderately well aligned at first beam, and fine tune corrections during collisions allow bringing the orbit correctors within established margins.</a:t>
            </a:r>
            <a:endParaRPr sz="1200"/>
          </a:p>
          <a:p>
            <a:pPr indent="0" lvl="0" marL="0" rtl="0" algn="l">
              <a:spcBef>
                <a:spcPts val="1200"/>
              </a:spcBef>
              <a:spcAft>
                <a:spcPts val="0"/>
              </a:spcAft>
              <a:buNone/>
            </a:pPr>
            <a:r>
              <a:rPr lang="en" sz="1200"/>
              <a:t>The commissioning time is scales with  initial misalignments:</a:t>
            </a:r>
            <a:endParaRPr sz="1200"/>
          </a:p>
          <a:p>
            <a:pPr indent="-299085" lvl="0" marL="457200" rtl="0" algn="l">
              <a:spcBef>
                <a:spcPts val="1200"/>
              </a:spcBef>
              <a:spcAft>
                <a:spcPts val="0"/>
              </a:spcAft>
              <a:buSzPct val="100000"/>
              <a:buChar char="●"/>
            </a:pPr>
            <a:r>
              <a:rPr lang="en" sz="1200"/>
              <a:t>If orbit correctors are sufficient: 1-2 days needed to establish orbit</a:t>
            </a:r>
            <a:endParaRPr sz="1200"/>
          </a:p>
          <a:p>
            <a:pPr indent="-299085" lvl="0" marL="457200" rtl="0" algn="l">
              <a:spcBef>
                <a:spcPts val="0"/>
              </a:spcBef>
              <a:spcAft>
                <a:spcPts val="0"/>
              </a:spcAft>
              <a:buSzPct val="100000"/>
              <a:buChar char="●"/>
            </a:pPr>
            <a:r>
              <a:rPr lang="en" sz="1200"/>
              <a:t>If also FRAS is needed for correction orbit: 1 week overhead</a:t>
            </a:r>
            <a:endParaRPr sz="1200"/>
          </a:p>
          <a:p>
            <a:pPr indent="-299085" lvl="1" marL="914400" rtl="0" algn="l">
              <a:spcBef>
                <a:spcPts val="0"/>
              </a:spcBef>
              <a:spcAft>
                <a:spcPts val="0"/>
              </a:spcAft>
              <a:buSzPct val="100000"/>
              <a:buChar char="○"/>
            </a:pPr>
            <a:r>
              <a:rPr lang="en" sz="1200"/>
              <a:t>Crab</a:t>
            </a:r>
            <a:r>
              <a:rPr lang="en" sz="1200"/>
              <a:t> cavity center needs few nominal bunches</a:t>
            </a:r>
            <a:endParaRPr sz="1200"/>
          </a:p>
          <a:p>
            <a:pPr indent="-299085" lvl="1" marL="914400" rtl="0" algn="l">
              <a:spcBef>
                <a:spcPts val="0"/>
              </a:spcBef>
              <a:spcAft>
                <a:spcPts val="0"/>
              </a:spcAft>
              <a:buSzPct val="100000"/>
              <a:buChar char="○"/>
            </a:pPr>
            <a:r>
              <a:rPr lang="en" sz="1200"/>
              <a:t>A re-alignment would retrigger a revalidation cycle of loss maps</a:t>
            </a:r>
            <a:endParaRPr sz="1200"/>
          </a:p>
        </p:txBody>
      </p:sp>
      <p:sp>
        <p:nvSpPr>
          <p:cNvPr id="148" name="Google Shape;148;p19"/>
          <p:cNvSpPr txBox="1"/>
          <p:nvPr/>
        </p:nvSpPr>
        <p:spPr>
          <a:xfrm>
            <a:off x="345450" y="4475625"/>
            <a:ext cx="87132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Fiducialization and magnetic measurements are then mandatory for operation.</a:t>
            </a:r>
            <a:endParaRPr sz="1800">
              <a:solidFill>
                <a:schemeClr val="dk2"/>
              </a:solidFill>
            </a:endParaRPr>
          </a:p>
          <a:p>
            <a:pPr indent="0" lvl="0" marL="0" rtl="0" algn="l">
              <a:spcBef>
                <a:spcPts val="0"/>
              </a:spcBef>
              <a:spcAft>
                <a:spcPts val="0"/>
              </a:spcAft>
              <a:buNone/>
            </a:pPr>
            <a:r>
              <a:rPr lang="en" sz="1800">
                <a:solidFill>
                  <a:schemeClr val="dk2"/>
                </a:solidFill>
              </a:rPr>
              <a:t>String test should be used to implement the "best knowledge" construction. </a:t>
            </a:r>
            <a:endParaRPr sz="18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Optics correction strategy</a:t>
            </a:r>
            <a:endParaRPr/>
          </a:p>
        </p:txBody>
      </p:sp>
      <p:sp>
        <p:nvSpPr>
          <p:cNvPr id="154" name="Google Shape;154;p20"/>
          <p:cNvSpPr txBox="1"/>
          <p:nvPr>
            <p:ph idx="1" type="body"/>
          </p:nvPr>
        </p:nvSpPr>
        <p:spPr>
          <a:xfrm>
            <a:off x="311700" y="1152475"/>
            <a:ext cx="4371300" cy="37683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852"/>
              <a:buNone/>
            </a:pPr>
            <a:r>
              <a:rPr b="1" lang="en" sz="1100"/>
              <a:t>Context</a:t>
            </a:r>
            <a:endParaRPr b="1" sz="1100"/>
          </a:p>
          <a:p>
            <a:pPr indent="0" lvl="0" marL="0" rtl="0" algn="l">
              <a:lnSpc>
                <a:spcPct val="95000"/>
              </a:lnSpc>
              <a:spcBef>
                <a:spcPts val="1200"/>
              </a:spcBef>
              <a:spcAft>
                <a:spcPts val="0"/>
              </a:spcAft>
              <a:buSzPts val="852"/>
              <a:buNone/>
            </a:pPr>
            <a:r>
              <a:rPr lang="en" sz="1100"/>
              <a:t>Optics (aka b</a:t>
            </a:r>
            <a:r>
              <a:rPr lang="en" sz="1100"/>
              <a:t>eta-beating) correction, that is  control of beam sizes, betatron phase </a:t>
            </a:r>
            <a:r>
              <a:rPr lang="en" sz="1100"/>
              <a:t>advances, dispersion in the ring is mandatory at many locations of the machine. </a:t>
            </a:r>
            <a:endParaRPr sz="1100"/>
          </a:p>
          <a:p>
            <a:pPr indent="0" lvl="0" marL="0" rtl="0" algn="l">
              <a:lnSpc>
                <a:spcPct val="95000"/>
              </a:lnSpc>
              <a:spcBef>
                <a:spcPts val="1200"/>
              </a:spcBef>
              <a:spcAft>
                <a:spcPts val="0"/>
              </a:spcAft>
              <a:buSzPts val="852"/>
              <a:buNone/>
            </a:pPr>
            <a:r>
              <a:rPr lang="en" sz="1100"/>
              <a:t>Although design optics constraints could be matched to any layout relatively close to the nominal, the correction strategy hinges on using a model as close to reality as possible such that the corrections converge quickly to the nominal model:</a:t>
            </a:r>
            <a:endParaRPr sz="1100"/>
          </a:p>
          <a:p>
            <a:pPr indent="-298450" lvl="0" marL="457200" rtl="0" algn="l">
              <a:lnSpc>
                <a:spcPct val="95000"/>
              </a:lnSpc>
              <a:spcBef>
                <a:spcPts val="1200"/>
              </a:spcBef>
              <a:spcAft>
                <a:spcPts val="0"/>
              </a:spcAft>
              <a:buSzPts val="1100"/>
              <a:buChar char="●"/>
            </a:pPr>
            <a:r>
              <a:rPr lang="en" sz="1100"/>
              <a:t>Contrary to orbit, optics response is non-linear in gradients and requires </a:t>
            </a:r>
            <a:r>
              <a:rPr lang="en" sz="1100"/>
              <a:t>~5-10 iterations </a:t>
            </a:r>
            <a:r>
              <a:rPr lang="en" sz="1100"/>
              <a:t>to converge.</a:t>
            </a:r>
            <a:endParaRPr sz="1100"/>
          </a:p>
          <a:p>
            <a:pPr indent="-298450" lvl="0" marL="457200" rtl="0" algn="l">
              <a:lnSpc>
                <a:spcPct val="95000"/>
              </a:lnSpc>
              <a:spcBef>
                <a:spcPts val="0"/>
              </a:spcBef>
              <a:spcAft>
                <a:spcPts val="0"/>
              </a:spcAft>
              <a:buSzPts val="1100"/>
              <a:buChar char="●"/>
            </a:pPr>
            <a:r>
              <a:rPr lang="en" sz="1100"/>
              <a:t>Optics measures and corrections are not </a:t>
            </a:r>
            <a:r>
              <a:rPr lang="en" sz="1100"/>
              <a:t>time efficient </a:t>
            </a:r>
            <a:r>
              <a:rPr lang="en" sz="1100"/>
              <a:t>and noisy, typically requiring 30 min per measurement/correction strategy.</a:t>
            </a:r>
            <a:endParaRPr sz="1100"/>
          </a:p>
          <a:p>
            <a:pPr indent="-298450" lvl="0" marL="457200" rtl="0" algn="l">
              <a:lnSpc>
                <a:spcPct val="95000"/>
              </a:lnSpc>
              <a:spcBef>
                <a:spcPts val="0"/>
              </a:spcBef>
              <a:spcAft>
                <a:spcPts val="0"/>
              </a:spcAft>
              <a:buSzPts val="1100"/>
              <a:buChar char="●"/>
            </a:pPr>
            <a:r>
              <a:rPr lang="en" sz="1100"/>
              <a:t>Specifically at the interaction points, the beam size at the IP is key to achieve high luminosity, but cannot be measured directly (optics can be measured only at BPMs and Quads).</a:t>
            </a:r>
            <a:endParaRPr sz="1100"/>
          </a:p>
          <a:p>
            <a:pPr indent="-298450" lvl="0" marL="457200" rtl="0" algn="l">
              <a:lnSpc>
                <a:spcPct val="95000"/>
              </a:lnSpc>
              <a:spcBef>
                <a:spcPts val="0"/>
              </a:spcBef>
              <a:spcAft>
                <a:spcPts val="0"/>
              </a:spcAft>
              <a:buSzPts val="1100"/>
              <a:buChar char="●"/>
            </a:pPr>
            <a:r>
              <a:rPr lang="en" sz="1100"/>
              <a:t>Specifically in Point 1 and 5 at low-beta*, the sensitivity to the model imperfections will be a factor 5 larger than what Run 3 experienced!</a:t>
            </a:r>
            <a:endParaRPr sz="1100"/>
          </a:p>
        </p:txBody>
      </p:sp>
      <p:sp>
        <p:nvSpPr>
          <p:cNvPr id="155" name="Google Shape;155;p20"/>
          <p:cNvSpPr txBox="1"/>
          <p:nvPr>
            <p:ph idx="1" type="body"/>
          </p:nvPr>
        </p:nvSpPr>
        <p:spPr>
          <a:xfrm>
            <a:off x="4763125" y="1286125"/>
            <a:ext cx="4448100" cy="35010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b="1" lang="en" sz="1100"/>
              <a:t>Optics correction strategy</a:t>
            </a:r>
            <a:endParaRPr b="1" sz="1100"/>
          </a:p>
          <a:p>
            <a:pPr indent="0" lvl="0" marL="0" rtl="0" algn="l">
              <a:lnSpc>
                <a:spcPct val="105000"/>
              </a:lnSpc>
              <a:spcBef>
                <a:spcPts val="1200"/>
              </a:spcBef>
              <a:spcAft>
                <a:spcPts val="0"/>
              </a:spcAft>
              <a:buNone/>
            </a:pPr>
            <a:r>
              <a:rPr lang="en" sz="1100"/>
              <a:t>Accurate m</a:t>
            </a:r>
            <a:r>
              <a:rPr lang="en" sz="1100"/>
              <a:t>agnetic modelling:</a:t>
            </a:r>
            <a:endParaRPr sz="1100"/>
          </a:p>
          <a:p>
            <a:pPr indent="-298450" lvl="0" marL="457200" rtl="0" algn="l">
              <a:lnSpc>
                <a:spcPct val="105000"/>
              </a:lnSpc>
              <a:spcBef>
                <a:spcPts val="1200"/>
              </a:spcBef>
              <a:spcAft>
                <a:spcPts val="0"/>
              </a:spcAft>
              <a:buSzPts val="1100"/>
              <a:buChar char="●"/>
            </a:pPr>
            <a:r>
              <a:rPr lang="en" sz="1100"/>
              <a:t>5 mm longitudinal accuracy of magnetic and BPM centers</a:t>
            </a:r>
            <a:endParaRPr sz="1100"/>
          </a:p>
          <a:p>
            <a:pPr indent="-298450" lvl="0" marL="457200" rtl="0" algn="l">
              <a:lnSpc>
                <a:spcPct val="105000"/>
              </a:lnSpc>
              <a:spcBef>
                <a:spcPts val="0"/>
              </a:spcBef>
              <a:spcAft>
                <a:spcPts val="0"/>
              </a:spcAft>
              <a:buSzPts val="1100"/>
              <a:buChar char="●"/>
            </a:pPr>
            <a:r>
              <a:rPr lang="en" sz="1100"/>
              <a:t>good modelling of gradient fall down in the fringe region</a:t>
            </a:r>
            <a:endParaRPr sz="1100"/>
          </a:p>
          <a:p>
            <a:pPr indent="-298450" lvl="0" marL="457200" rtl="0" algn="l">
              <a:lnSpc>
                <a:spcPct val="105000"/>
              </a:lnSpc>
              <a:spcBef>
                <a:spcPts val="0"/>
              </a:spcBef>
              <a:spcAft>
                <a:spcPts val="0"/>
              </a:spcAft>
              <a:buSzPts val="1100"/>
              <a:buChar char="●"/>
            </a:pPr>
            <a:r>
              <a:rPr lang="en" sz="1100"/>
              <a:t>good orbit correction and non-linear correctors to limit feed-down effects.</a:t>
            </a:r>
            <a:endParaRPr sz="1100"/>
          </a:p>
          <a:p>
            <a:pPr indent="-298450" lvl="0" marL="457200" rtl="0" algn="l">
              <a:lnSpc>
                <a:spcPct val="105000"/>
              </a:lnSpc>
              <a:spcBef>
                <a:spcPts val="0"/>
              </a:spcBef>
              <a:spcAft>
                <a:spcPts val="0"/>
              </a:spcAft>
              <a:buSzPts val="1100"/>
              <a:buChar char="●"/>
            </a:pPr>
            <a:r>
              <a:rPr lang="en" sz="1100"/>
              <a:t>~10 units transfer function uncertainty for the quadrupoles.</a:t>
            </a:r>
            <a:endParaRPr sz="1100"/>
          </a:p>
          <a:p>
            <a:pPr indent="0" lvl="0" marL="0" rtl="0" algn="l">
              <a:lnSpc>
                <a:spcPct val="105000"/>
              </a:lnSpc>
              <a:spcBef>
                <a:spcPts val="1200"/>
              </a:spcBef>
              <a:spcAft>
                <a:spcPts val="0"/>
              </a:spcAft>
              <a:buNone/>
            </a:pPr>
            <a:r>
              <a:rPr lang="en" sz="1100"/>
              <a:t>Contrary to today practice, we plan to use the best knowledge optics model.</a:t>
            </a:r>
            <a:endParaRPr sz="1100"/>
          </a:p>
          <a:p>
            <a:pPr indent="0" lvl="0" marL="0" rtl="0" algn="l">
              <a:lnSpc>
                <a:spcPct val="105000"/>
              </a:lnSpc>
              <a:spcBef>
                <a:spcPts val="1200"/>
              </a:spcBef>
              <a:spcAft>
                <a:spcPts val="0"/>
              </a:spcAft>
              <a:buNone/>
            </a:pPr>
            <a:r>
              <a:rPr lang="en" sz="1100"/>
              <a:t>Significant development foreseen to take place in the following years.</a:t>
            </a:r>
            <a:endParaRPr sz="1100"/>
          </a:p>
          <a:p>
            <a:pPr indent="0" lvl="0" marL="0" rtl="0" algn="l">
              <a:lnSpc>
                <a:spcPct val="105000"/>
              </a:lnSpc>
              <a:spcBef>
                <a:spcPts val="1200"/>
              </a:spcBef>
              <a:spcAft>
                <a:spcPts val="0"/>
              </a:spcAft>
              <a:buNone/>
            </a:pPr>
            <a:r>
              <a:rPr b="1" lang="en" sz="1100"/>
              <a:t>Non conform scenarios</a:t>
            </a:r>
            <a:endParaRPr b="1" sz="1100"/>
          </a:p>
          <a:p>
            <a:pPr indent="0" lvl="0" marL="0" rtl="0" algn="l">
              <a:lnSpc>
                <a:spcPct val="105000"/>
              </a:lnSpc>
              <a:spcBef>
                <a:spcPts val="1200"/>
              </a:spcBef>
              <a:spcAft>
                <a:spcPts val="1200"/>
              </a:spcAft>
              <a:buNone/>
            </a:pPr>
            <a:r>
              <a:rPr lang="en" sz="1100"/>
              <a:t>Uncorrected beta* results in</a:t>
            </a:r>
            <a:r>
              <a:rPr lang="en" sz="1100"/>
              <a:t> lower luminosity virtual luminosity</a:t>
            </a:r>
            <a:r>
              <a:rPr lang="en" sz="1100"/>
              <a:t>.</a:t>
            </a:r>
            <a:endParaRPr sz="11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Coupling and DA optimization</a:t>
            </a:r>
            <a:endParaRPr/>
          </a:p>
        </p:txBody>
      </p:sp>
      <p:sp>
        <p:nvSpPr>
          <p:cNvPr id="161" name="Google Shape;161;p21"/>
          <p:cNvSpPr txBox="1"/>
          <p:nvPr>
            <p:ph idx="1" type="body"/>
          </p:nvPr>
        </p:nvSpPr>
        <p:spPr>
          <a:xfrm>
            <a:off x="311700" y="1152475"/>
            <a:ext cx="3488400" cy="3416400"/>
          </a:xfrm>
          <a:prstGeom prst="rect">
            <a:avLst/>
          </a:prstGeom>
        </p:spPr>
        <p:txBody>
          <a:bodyPr anchorCtr="0" anchor="t" bIns="91425" lIns="91425" spcFirstLastPara="1" rIns="91425" wrap="square" tIns="91425">
            <a:normAutofit fontScale="70000" lnSpcReduction="10000"/>
          </a:bodyPr>
          <a:lstStyle/>
          <a:p>
            <a:pPr indent="0" lvl="0" marL="0" rtl="0" algn="l">
              <a:spcBef>
                <a:spcPts val="0"/>
              </a:spcBef>
              <a:spcAft>
                <a:spcPts val="0"/>
              </a:spcAft>
              <a:buNone/>
            </a:pPr>
            <a:r>
              <a:rPr lang="en"/>
              <a:t>Coupling is mostly generated by rolls in the magnetic axis:</a:t>
            </a:r>
            <a:endParaRPr/>
          </a:p>
          <a:p>
            <a:pPr indent="-308610" lvl="0" marL="457200" rtl="0" algn="l">
              <a:spcBef>
                <a:spcPts val="1200"/>
              </a:spcBef>
              <a:spcAft>
                <a:spcPts val="0"/>
              </a:spcAft>
              <a:buSzPct val="100000"/>
              <a:buChar char="●"/>
            </a:pPr>
            <a:r>
              <a:rPr lang="en"/>
              <a:t>can degrade luminosity at the IP (up to factor 2 seen in ALICE 2018)</a:t>
            </a:r>
            <a:endParaRPr/>
          </a:p>
          <a:p>
            <a:pPr indent="-308610" lvl="0" marL="457200" rtl="0" algn="l">
              <a:spcBef>
                <a:spcPts val="0"/>
              </a:spcBef>
              <a:spcAft>
                <a:spcPts val="0"/>
              </a:spcAft>
              <a:buSzPct val="100000"/>
              <a:buChar char="●"/>
            </a:pPr>
            <a:r>
              <a:rPr lang="en"/>
              <a:t>reduces dynamic aperture (DA) and induces instabilities.</a:t>
            </a:r>
            <a:endParaRPr/>
          </a:p>
          <a:p>
            <a:pPr indent="0" lvl="0" marL="0" rtl="0" algn="l">
              <a:spcBef>
                <a:spcPts val="1200"/>
              </a:spcBef>
              <a:spcAft>
                <a:spcPts val="0"/>
              </a:spcAft>
              <a:buNone/>
            </a:pPr>
            <a:r>
              <a:rPr lang="en"/>
              <a:t>Dynamic aperture is reduced by residual fields imperfections (after corrections) </a:t>
            </a:r>
            <a:endParaRPr/>
          </a:p>
          <a:p>
            <a:pPr indent="0" lvl="0" marL="0" rtl="0" algn="l">
              <a:spcBef>
                <a:spcPts val="1200"/>
              </a:spcBef>
              <a:spcAft>
                <a:spcPts val="0"/>
              </a:spcAft>
              <a:buNone/>
            </a:pPr>
            <a:r>
              <a:rPr lang="en"/>
              <a:t>Low dynamic aperture is responsible for:</a:t>
            </a:r>
            <a:endParaRPr/>
          </a:p>
          <a:p>
            <a:pPr indent="-308610" lvl="0" marL="457200" rtl="0" algn="l">
              <a:spcBef>
                <a:spcPts val="1200"/>
              </a:spcBef>
              <a:spcAft>
                <a:spcPts val="0"/>
              </a:spcAft>
              <a:buSzPct val="100000"/>
              <a:buChar char="●"/>
            </a:pPr>
            <a:r>
              <a:rPr lang="en"/>
              <a:t>High losses at </a:t>
            </a:r>
            <a:r>
              <a:rPr lang="en"/>
              <a:t>collapse preventing high intensity operations.</a:t>
            </a:r>
            <a:endParaRPr/>
          </a:p>
          <a:p>
            <a:pPr indent="-308610" lvl="0" marL="457200" rtl="0" algn="l">
              <a:spcBef>
                <a:spcPts val="0"/>
              </a:spcBef>
              <a:spcAft>
                <a:spcPts val="0"/>
              </a:spcAft>
              <a:buSzPct val="100000"/>
              <a:buChar char="●"/>
            </a:pPr>
            <a:r>
              <a:rPr lang="en"/>
              <a:t>Low beam lifetime reducing integrated luminosity.</a:t>
            </a:r>
            <a:endParaRPr/>
          </a:p>
        </p:txBody>
      </p:sp>
      <p:sp>
        <p:nvSpPr>
          <p:cNvPr id="162" name="Google Shape;162;p21"/>
          <p:cNvSpPr txBox="1"/>
          <p:nvPr>
            <p:ph idx="1" type="body"/>
          </p:nvPr>
        </p:nvSpPr>
        <p:spPr>
          <a:xfrm>
            <a:off x="4276025" y="1017725"/>
            <a:ext cx="44823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b="1" lang="en" sz="1400"/>
              <a:t>Impact on performance</a:t>
            </a:r>
            <a:endParaRPr b="1" sz="1400"/>
          </a:p>
          <a:p>
            <a:pPr indent="0" lvl="0" marL="0" rtl="0" algn="l">
              <a:spcBef>
                <a:spcPts val="1200"/>
              </a:spcBef>
              <a:spcAft>
                <a:spcPts val="0"/>
              </a:spcAft>
              <a:buNone/>
            </a:pPr>
            <a:r>
              <a:rPr lang="en" sz="1400"/>
              <a:t>Correcting </a:t>
            </a:r>
            <a:r>
              <a:rPr lang="en" sz="1400"/>
              <a:t>non-linear</a:t>
            </a:r>
            <a:r>
              <a:rPr lang="en" sz="1400"/>
              <a:t> </a:t>
            </a:r>
            <a:r>
              <a:rPr lang="en" sz="1400"/>
              <a:t>imperfection</a:t>
            </a:r>
            <a:r>
              <a:rPr lang="en" sz="1400"/>
              <a:t> is </a:t>
            </a:r>
            <a:r>
              <a:rPr lang="en" sz="1400"/>
              <a:t>increasingly</a:t>
            </a:r>
            <a:r>
              <a:rPr lang="en" sz="1400"/>
              <a:t> </a:t>
            </a:r>
            <a:r>
              <a:rPr lang="en" sz="1400"/>
              <a:t>time-consuming</a:t>
            </a:r>
            <a:r>
              <a:rPr lang="en" sz="1400"/>
              <a:t> depending on the order.</a:t>
            </a:r>
            <a:endParaRPr sz="1400"/>
          </a:p>
          <a:p>
            <a:pPr indent="0" lvl="0" marL="0" rtl="0" algn="l">
              <a:spcBef>
                <a:spcPts val="1200"/>
              </a:spcBef>
              <a:spcAft>
                <a:spcPts val="0"/>
              </a:spcAft>
              <a:buNone/>
            </a:pPr>
            <a:r>
              <a:rPr lang="en" sz="1400"/>
              <a:t>Overhead for measurements and correction can take up to weeks.</a:t>
            </a:r>
            <a:endParaRPr sz="1400"/>
          </a:p>
          <a:p>
            <a:pPr indent="0" lvl="0" marL="0" rtl="0" algn="l">
              <a:spcBef>
                <a:spcPts val="1200"/>
              </a:spcBef>
              <a:spcAft>
                <a:spcPts val="0"/>
              </a:spcAft>
              <a:buNone/>
            </a:pPr>
            <a:r>
              <a:rPr lang="en" sz="1400"/>
              <a:t>Performance </a:t>
            </a:r>
            <a:r>
              <a:rPr lang="en" sz="1400"/>
              <a:t>degradation</a:t>
            </a:r>
            <a:r>
              <a:rPr lang="en" sz="1400"/>
              <a:t> not easy to estimates because it </a:t>
            </a:r>
            <a:r>
              <a:rPr lang="en" sz="1400"/>
              <a:t>depends</a:t>
            </a:r>
            <a:r>
              <a:rPr lang="en" sz="1400"/>
              <a:t> on many conditions:</a:t>
            </a:r>
            <a:endParaRPr sz="1400"/>
          </a:p>
          <a:p>
            <a:pPr indent="-304165" lvl="0" marL="457200" rtl="0" algn="l">
              <a:spcBef>
                <a:spcPts val="1200"/>
              </a:spcBef>
              <a:spcAft>
                <a:spcPts val="0"/>
              </a:spcAft>
              <a:buSzPct val="100000"/>
              <a:buChar char="●"/>
            </a:pPr>
            <a:r>
              <a:rPr lang="en" sz="1400"/>
              <a:t>A DA reduction at the end of levelling can be addressed by increasing beta*</a:t>
            </a:r>
            <a:r>
              <a:rPr lang="en" sz="1400"/>
              <a:t>. The impact may be </a:t>
            </a:r>
            <a:r>
              <a:rPr lang="en" sz="1400"/>
              <a:t>~1-3% in ideal condition to 10% in degraded condition.</a:t>
            </a:r>
            <a:endParaRPr sz="1400"/>
          </a:p>
          <a:p>
            <a:pPr indent="-304165" lvl="0" marL="457200" rtl="0" algn="l">
              <a:spcBef>
                <a:spcPts val="0"/>
              </a:spcBef>
              <a:spcAft>
                <a:spcPts val="0"/>
              </a:spcAft>
              <a:buSzPct val="100000"/>
              <a:buChar char="●"/>
            </a:pPr>
            <a:r>
              <a:rPr lang="en" sz="1400"/>
              <a:t>A DA reduction at the collpase, can lead to high losses. Mitigation could be increasing beta* and reduced bunch population. Crossing angle is limited by orbit corrector strengths and cannot be used as mitigation. The impact could more on ~10%.</a:t>
            </a:r>
            <a:endParaRPr sz="1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 and workflow</a:t>
            </a:r>
            <a:endParaRPr/>
          </a:p>
        </p:txBody>
      </p:sp>
      <p:sp>
        <p:nvSpPr>
          <p:cNvPr id="168" name="Google Shape;168;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We are aiming at building </a:t>
            </a:r>
            <a:r>
              <a:rPr lang="en"/>
              <a:t>“best knowledge” optics models.</a:t>
            </a:r>
            <a:endParaRPr/>
          </a:p>
          <a:p>
            <a:pPr indent="0" lvl="0" marL="0" rtl="0" algn="l">
              <a:spcBef>
                <a:spcPts val="1200"/>
              </a:spcBef>
              <a:spcAft>
                <a:spcPts val="0"/>
              </a:spcAft>
              <a:buNone/>
            </a:pPr>
            <a:r>
              <a:rPr lang="en"/>
              <a:t>We need a </a:t>
            </a:r>
            <a:r>
              <a:rPr lang="en"/>
              <a:t>streamlined</a:t>
            </a:r>
            <a:r>
              <a:rPr lang="en"/>
              <a:t> workflow that </a:t>
            </a:r>
            <a:r>
              <a:rPr lang="en"/>
              <a:t>allows to transfer alignment and magnetic measurements into optics models.</a:t>
            </a:r>
            <a:endParaRPr/>
          </a:p>
          <a:p>
            <a:pPr indent="0" lvl="0" marL="0" rtl="0" algn="l">
              <a:spcBef>
                <a:spcPts val="1200"/>
              </a:spcBef>
              <a:spcAft>
                <a:spcPts val="0"/>
              </a:spcAft>
              <a:buNone/>
            </a:pPr>
            <a:r>
              <a:rPr lang="en"/>
              <a:t>There is time for it, but it will be more time efficient if we start right away.</a:t>
            </a:r>
            <a:endParaRPr/>
          </a:p>
          <a:p>
            <a:pPr indent="0" lvl="0" marL="0" rtl="0" algn="l">
              <a:spcBef>
                <a:spcPts val="1200"/>
              </a:spcBef>
              <a:spcAft>
                <a:spcPts val="0"/>
              </a:spcAft>
              <a:buNone/>
            </a:pPr>
            <a:r>
              <a:rPr lang="en"/>
              <a:t>Steps:</a:t>
            </a:r>
            <a:endParaRPr/>
          </a:p>
          <a:p>
            <a:pPr indent="-342900" lvl="0" marL="457200" rtl="0" algn="l">
              <a:spcBef>
                <a:spcPts val="1200"/>
              </a:spcBef>
              <a:spcAft>
                <a:spcPts val="0"/>
              </a:spcAft>
              <a:buSzPts val="1800"/>
              <a:buChar char="●"/>
            </a:pPr>
            <a:r>
              <a:rPr lang="en"/>
              <a:t>Define and agree on references: action WP3/WP15.</a:t>
            </a:r>
            <a:endParaRPr/>
          </a:p>
          <a:p>
            <a:pPr indent="-342900" lvl="0" marL="457200" rtl="0" algn="l">
              <a:spcBef>
                <a:spcPts val="0"/>
              </a:spcBef>
              <a:spcAft>
                <a:spcPts val="0"/>
              </a:spcAft>
              <a:buSzPts val="1800"/>
              <a:buChar char="●"/>
            </a:pPr>
            <a:r>
              <a:rPr lang="en"/>
              <a:t>Define and agree on where to store data: action WP3/WP15.</a:t>
            </a:r>
            <a:endParaRPr/>
          </a:p>
          <a:p>
            <a:pPr indent="-342900" lvl="0" marL="457200" rtl="0" algn="l">
              <a:spcBef>
                <a:spcPts val="0"/>
              </a:spcBef>
              <a:spcAft>
                <a:spcPts val="0"/>
              </a:spcAft>
              <a:buSzPts val="1800"/>
              <a:buChar char="●"/>
            </a:pPr>
            <a:r>
              <a:rPr lang="en"/>
              <a:t>Collect data and build optics model: actions WP2.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Conclusion</a:t>
            </a:r>
            <a:endParaRPr/>
          </a:p>
        </p:txBody>
      </p:sp>
      <p:sp>
        <p:nvSpPr>
          <p:cNvPr id="174" name="Google Shape;174;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Installation,</a:t>
            </a:r>
            <a:r>
              <a:rPr lang="en"/>
              <a:t> </a:t>
            </a:r>
            <a:r>
              <a:rPr lang="en"/>
              <a:t>without</a:t>
            </a:r>
            <a:r>
              <a:rPr lang="en"/>
              <a:t> </a:t>
            </a:r>
            <a:r>
              <a:rPr lang="en"/>
              <a:t>considering</a:t>
            </a:r>
            <a:r>
              <a:rPr lang="en"/>
              <a:t> magnetic measurements, may lead to a machine that cannot be corrected and thus not compatible with high-luminosity operations.</a:t>
            </a:r>
            <a:endParaRPr/>
          </a:p>
          <a:p>
            <a:pPr indent="0" lvl="0" marL="0" rtl="0" algn="l">
              <a:spcBef>
                <a:spcPts val="1200"/>
              </a:spcBef>
              <a:spcAft>
                <a:spcPts val="0"/>
              </a:spcAft>
              <a:buNone/>
            </a:pPr>
            <a:r>
              <a:rPr lang="en"/>
              <a:t>We should make sure that what the triplets region can be corrected.</a:t>
            </a:r>
            <a:endParaRPr/>
          </a:p>
          <a:p>
            <a:pPr indent="0" lvl="0" marL="0" rtl="0" algn="l">
              <a:spcBef>
                <a:spcPts val="1200"/>
              </a:spcBef>
              <a:spcAft>
                <a:spcPts val="0"/>
              </a:spcAft>
              <a:buNone/>
            </a:pPr>
            <a:r>
              <a:rPr lang="en"/>
              <a:t>A good starting magnetic and alignment model reduces drastically the time for commissioning, increasing integrated luminosity.</a:t>
            </a:r>
            <a:endParaRPr/>
          </a:p>
          <a:p>
            <a:pPr indent="0" lvl="0" marL="0" rtl="0" algn="l">
              <a:spcBef>
                <a:spcPts val="1200"/>
              </a:spcBef>
              <a:spcAft>
                <a:spcPts val="0"/>
              </a:spcAft>
              <a:buNone/>
            </a:pPr>
            <a:r>
              <a:rPr lang="en"/>
              <a:t>A good corrected orbit, optimizes dynamic aperture (e.g. MCBX field quality and feeddowns).</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